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4"/>
    <p:sldMasterId id="2147483931" r:id="rId5"/>
    <p:sldMasterId id="2147483944" r:id="rId6"/>
    <p:sldMasterId id="2147483951" r:id="rId7"/>
  </p:sldMasterIdLst>
  <p:notesMasterIdLst>
    <p:notesMasterId r:id="rId23"/>
  </p:notesMasterIdLst>
  <p:handoutMasterIdLst>
    <p:handoutMasterId r:id="rId24"/>
  </p:handoutMasterIdLst>
  <p:sldIdLst>
    <p:sldId id="256" r:id="rId8"/>
    <p:sldId id="274" r:id="rId9"/>
    <p:sldId id="269" r:id="rId10"/>
    <p:sldId id="3284" r:id="rId11"/>
    <p:sldId id="3283" r:id="rId12"/>
    <p:sldId id="3285" r:id="rId13"/>
    <p:sldId id="3286" r:id="rId14"/>
    <p:sldId id="3288" r:id="rId15"/>
    <p:sldId id="3287" r:id="rId16"/>
    <p:sldId id="3291" r:id="rId17"/>
    <p:sldId id="3292" r:id="rId18"/>
    <p:sldId id="3294" r:id="rId19"/>
    <p:sldId id="3295" r:id="rId20"/>
    <p:sldId id="3296" r:id="rId21"/>
    <p:sldId id="273" r:id="rId22"/>
  </p:sldIdLst>
  <p:sldSz cx="12192000" cy="6858000"/>
  <p:notesSz cx="9931400" cy="67945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RC" initials="NRC" lastIdx="4" clrIdx="0"/>
  <p:cmAuthor id="1" name="Nicole Franz" initials="NF" lastIdx="1" clrIdx="1"/>
  <p:cmAuthor id="2" name="Walter Williams (ESA)" initials="WW"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F1631"/>
    <a:srgbClr val="28255F"/>
    <a:srgbClr val="80BA3E"/>
    <a:srgbClr val="D63135"/>
    <a:srgbClr val="ED801B"/>
    <a:srgbClr val="16A5AA"/>
    <a:srgbClr val="00B7BF"/>
    <a:srgbClr val="198172"/>
    <a:srgbClr val="004A00"/>
    <a:srgbClr val="003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24" autoAdjust="0"/>
    <p:restoredTop sz="94032" autoAdjust="0"/>
  </p:normalViewPr>
  <p:slideViewPr>
    <p:cSldViewPr>
      <p:cViewPr varScale="1">
        <p:scale>
          <a:sx n="92" d="100"/>
          <a:sy n="92" d="100"/>
        </p:scale>
        <p:origin x="114" y="15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169" d="100"/>
          <a:sy n="169" d="100"/>
        </p:scale>
        <p:origin x="216" y="6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04381" cy="34102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624700" y="0"/>
            <a:ext cx="4304381" cy="341028"/>
          </a:xfrm>
          <a:prstGeom prst="rect">
            <a:avLst/>
          </a:prstGeom>
        </p:spPr>
        <p:txBody>
          <a:bodyPr vert="horz" lIns="91440" tIns="45720" rIns="91440" bIns="45720" rtlCol="0"/>
          <a:lstStyle>
            <a:lvl1pPr algn="r">
              <a:defRPr sz="1200"/>
            </a:lvl1pPr>
          </a:lstStyle>
          <a:p>
            <a:fld id="{349C3301-FBA6-4D31-97D9-BCD2FD7EDC48}" type="datetimeFigureOut">
              <a:rPr lang="en-GB" smtClean="0"/>
              <a:t>01/05/2025</a:t>
            </a:fld>
            <a:endParaRPr lang="en-GB"/>
          </a:p>
        </p:txBody>
      </p:sp>
      <p:sp>
        <p:nvSpPr>
          <p:cNvPr id="4" name="Footer Placeholder 3"/>
          <p:cNvSpPr>
            <a:spLocks noGrp="1"/>
          </p:cNvSpPr>
          <p:nvPr>
            <p:ph type="ftr" sz="quarter" idx="2"/>
          </p:nvPr>
        </p:nvSpPr>
        <p:spPr>
          <a:xfrm>
            <a:off x="1" y="6453472"/>
            <a:ext cx="4304381" cy="34102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624700" y="6453472"/>
            <a:ext cx="4304381" cy="341028"/>
          </a:xfrm>
          <a:prstGeom prst="rect">
            <a:avLst/>
          </a:prstGeom>
        </p:spPr>
        <p:txBody>
          <a:bodyPr vert="horz" lIns="91440" tIns="45720" rIns="91440" bIns="45720" rtlCol="0" anchor="b"/>
          <a:lstStyle>
            <a:lvl1pPr algn="r">
              <a:defRPr sz="1200"/>
            </a:lvl1pPr>
          </a:lstStyle>
          <a:p>
            <a:fld id="{6CD4DACB-0303-4FDD-AF82-44848239193E}" type="slidenum">
              <a:rPr lang="en-GB" smtClean="0"/>
              <a:t>‹#›</a:t>
            </a:fld>
            <a:endParaRPr lang="en-GB"/>
          </a:p>
        </p:txBody>
      </p:sp>
    </p:spTree>
    <p:extLst>
      <p:ext uri="{BB962C8B-B14F-4D97-AF65-F5344CB8AC3E}">
        <p14:creationId xmlns:p14="http://schemas.microsoft.com/office/powerpoint/2010/main" val="22314323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304381" cy="33972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24702" y="0"/>
            <a:ext cx="4304381" cy="339725"/>
          </a:xfrm>
          <a:prstGeom prst="rect">
            <a:avLst/>
          </a:prstGeom>
        </p:spPr>
        <p:txBody>
          <a:bodyPr vert="horz" lIns="91440" tIns="45720" rIns="91440" bIns="45720" rtlCol="0"/>
          <a:lstStyle>
            <a:lvl1pPr algn="r">
              <a:defRPr sz="1200"/>
            </a:lvl1pPr>
          </a:lstStyle>
          <a:p>
            <a:fld id="{C7CBEB2F-6753-475F-B25C-75A91B99AD33}" type="datetimeFigureOut">
              <a:rPr lang="en-GB" smtClean="0"/>
              <a:pPr/>
              <a:t>01/05/2025</a:t>
            </a:fld>
            <a:endParaRPr lang="en-GB"/>
          </a:p>
        </p:txBody>
      </p:sp>
      <p:sp>
        <p:nvSpPr>
          <p:cNvPr id="4" name="Slide Image Placeholder 3"/>
          <p:cNvSpPr>
            <a:spLocks noGrp="1" noRot="1" noChangeAspect="1"/>
          </p:cNvSpPr>
          <p:nvPr>
            <p:ph type="sldImg" idx="2"/>
          </p:nvPr>
        </p:nvSpPr>
        <p:spPr>
          <a:xfrm>
            <a:off x="2700338" y="509588"/>
            <a:ext cx="4530725" cy="254793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93140" y="3227388"/>
            <a:ext cx="7945120" cy="30575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6453687"/>
            <a:ext cx="4304381" cy="33972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24702" y="6453687"/>
            <a:ext cx="4304381" cy="339725"/>
          </a:xfrm>
          <a:prstGeom prst="rect">
            <a:avLst/>
          </a:prstGeom>
        </p:spPr>
        <p:txBody>
          <a:bodyPr vert="horz" lIns="91440" tIns="45720" rIns="91440" bIns="45720" rtlCol="0" anchor="b"/>
          <a:lstStyle>
            <a:lvl1pPr algn="r">
              <a:defRPr sz="1200"/>
            </a:lvl1pPr>
          </a:lstStyle>
          <a:p>
            <a:fld id="{F181C075-0A87-4D04-85DC-C41B8B8D094E}" type="slidenum">
              <a:rPr lang="en-GB" smtClean="0"/>
              <a:pPr/>
              <a:t>‹#›</a:t>
            </a:fld>
            <a:endParaRPr lang="en-GB"/>
          </a:p>
        </p:txBody>
      </p:sp>
    </p:spTree>
    <p:extLst>
      <p:ext uri="{BB962C8B-B14F-4D97-AF65-F5344CB8AC3E}">
        <p14:creationId xmlns:p14="http://schemas.microsoft.com/office/powerpoint/2010/main" val="2016825931"/>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dirty="0"/>
              <a:t>Thank you for the invitation, in my intervention today, I am going to provide some insights from FAO latest assessment on </a:t>
            </a:r>
            <a:r>
              <a:rPr lang="en-US" sz="1600" b="1" dirty="0">
                <a:solidFill>
                  <a:schemeClr val="accent2">
                    <a:lumMod val="50000"/>
                  </a:schemeClr>
                </a:solidFill>
                <a:latin typeface="Candara" panose="020E0502030303020204" pitchFamily="34" charset="0"/>
              </a:rPr>
              <a:t>Unlocking the Potential of Desalination for Agriculture in the Arab Region. This work was developed under the farmwork of the Water Scarcity Initiative  in collaboration with the League of Arab States, The Arab Organization of Agricultural Development and ESCWA. The idea of this regional came as a request from the member countries during the meeting of the high level technical  under the framework on the Water Scarcity Initiatives. </a:t>
            </a:r>
          </a:p>
          <a:p>
            <a:endParaRPr lang="en-US" dirty="0"/>
          </a:p>
          <a:p>
            <a:pPr>
              <a:buNone/>
            </a:pPr>
            <a:r>
              <a:rPr lang="en-US" dirty="0"/>
              <a:t>Most Arab countries already operate under absolute water scarcity thresholds. The region is Home to over 6% of the world’s population but with access to only 1% of global freshwater resources, the region stands at the frontlines of one of the most critical development challenges of our time: </a:t>
            </a:r>
            <a:r>
              <a:rPr lang="en-US" i="1" dirty="0"/>
              <a:t>water scarcity</a:t>
            </a:r>
            <a:r>
              <a:rPr lang="en-US" dirty="0"/>
              <a:t>. And this challenge is not static—it is intensifying due to rapid population growth, expanding economies, rising energy and food demands, urbanization, climate change, and ongoing social and political pressures.</a:t>
            </a:r>
          </a:p>
          <a:p>
            <a:pPr>
              <a:buNone/>
            </a:pPr>
            <a:endParaRPr lang="en-US"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dirty="0"/>
              <a:t>Desalination is gaining momentum as a key adaptation measure as defined by IPCC—despite its energy demands, it offers a vital supply-side solution in arid zones. Agriculture remains the dominant water user, and with global food demand expected to rise by another 70% by 2050, the stakes are only getting higher the real challenge lies in delivering </a:t>
            </a:r>
            <a:r>
              <a:rPr lang="en-US" b="1" dirty="0"/>
              <a:t>sufficient quantities of good-quality irrigation water</a:t>
            </a:r>
            <a:r>
              <a:rPr lang="en-US" dirty="0"/>
              <a:t> to farmers, in ways that are both sustainable and resilient to future shocks. </a:t>
            </a:r>
          </a:p>
          <a:p>
            <a:pPr>
              <a:buNone/>
            </a:pPr>
            <a:endParaRPr lang="en-US"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b="0" dirty="0">
                <a:solidFill>
                  <a:schemeClr val="accent2">
                    <a:lumMod val="50000"/>
                  </a:schemeClr>
                </a:solidFill>
                <a:latin typeface="Candara" panose="020E0502030303020204" pitchFamily="34" charset="0"/>
              </a:rPr>
              <a:t>The main objective of this assessment which is  expected to see the light within the next couple of months is to </a:t>
            </a:r>
            <a:r>
              <a:rPr lang="en-US" dirty="0" err="1"/>
              <a:t>to</a:t>
            </a:r>
            <a:r>
              <a:rPr lang="en-US" dirty="0"/>
              <a:t> provide a comprehensive and structured analysis of the role of desalination in supporting agriculture development across the Arab region. The study explores the agronomic benefits, socio-economic externalities, and environmental considerations of desalination projects, while identifying key limiting factors for their implementation. It further reviews the technological landscape, highlighting both current and emerging desalination technologies and their market dynamics. The report also investigates energy efficiency opportunities within agro-industrial applications and concludes with an overview of relevant policy frameworks, regulations, and strategic planning approaches that shape the development and scaling of desalination for agriculture.</a:t>
            </a:r>
            <a:endParaRPr lang="en-US" sz="1600" b="0" dirty="0">
              <a:solidFill>
                <a:schemeClr val="accent2">
                  <a:lumMod val="50000"/>
                </a:schemeClr>
              </a:solidFill>
              <a:latin typeface="Candara" panose="020E0502030303020204" pitchFamily="34" charset="0"/>
            </a:endParaRPr>
          </a:p>
          <a:p>
            <a:endParaRPr lang="en-US" dirty="0"/>
          </a:p>
        </p:txBody>
      </p:sp>
      <p:sp>
        <p:nvSpPr>
          <p:cNvPr id="4" name="Slide Number Placeholder 3"/>
          <p:cNvSpPr>
            <a:spLocks noGrp="1"/>
          </p:cNvSpPr>
          <p:nvPr>
            <p:ph type="sldNum" sz="quarter" idx="5"/>
          </p:nvPr>
        </p:nvSpPr>
        <p:spPr/>
        <p:txBody>
          <a:bodyPr/>
          <a:lstStyle/>
          <a:p>
            <a:fld id="{F181C075-0A87-4D04-85DC-C41B8B8D094E}" type="slidenum">
              <a:rPr lang="en-GB" smtClean="0"/>
              <a:pPr/>
              <a:t>1</a:t>
            </a:fld>
            <a:endParaRPr lang="en-GB"/>
          </a:p>
        </p:txBody>
      </p:sp>
    </p:spTree>
    <p:extLst>
      <p:ext uri="{BB962C8B-B14F-4D97-AF65-F5344CB8AC3E}">
        <p14:creationId xmlns:p14="http://schemas.microsoft.com/office/powerpoint/2010/main" val="610697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NSimSun" panose="02010609030101010101" pitchFamily="49" charset="-122"/>
                <a:ea typeface="Calibri" panose="020F0502020204030204" pitchFamily="34" charset="0"/>
              </a:rPr>
              <a:t>Initially, desalinated water as a resource was restricted to use on islands, military bases, industrial sites and hotels (1950–1970). Between 1970 and 1995, it became the main resource for cities in the Arabian Peninsula and it has now become an accepted fact in the states of the Gulf Cooperative Council (GCC) that their future water demand will be met by desalination. </a:t>
            </a:r>
            <a:r>
              <a:rPr lang="en-US" sz="1800" b="1" dirty="0">
                <a:solidFill>
                  <a:srgbClr val="000000"/>
                </a:solidFill>
                <a:effectLst/>
                <a:latin typeface="NSimSun" panose="02010609030101010101" pitchFamily="49" charset="-122"/>
                <a:ea typeface="Calibri" panose="020F0502020204030204" pitchFamily="34" charset="0"/>
              </a:rPr>
              <a:t>Desalinated water can no longer be considered a limited resource because some countries such as Qatar and Kuwait rely 100</a:t>
            </a:r>
            <a:r>
              <a:rPr lang="en-US" sz="1800" b="1" dirty="0">
                <a:solidFill>
                  <a:srgbClr val="000000"/>
                </a:solidFill>
                <a:effectLst/>
                <a:latin typeface="Cambria Math" panose="02040503050406030204" pitchFamily="18" charset="0"/>
                <a:ea typeface="NSimSun" panose="02010609030101010101" pitchFamily="49" charset="-122"/>
                <a:cs typeface="Cambria Math" panose="02040503050406030204" pitchFamily="18" charset="0"/>
              </a:rPr>
              <a:t> </a:t>
            </a:r>
            <a:r>
              <a:rPr lang="en-US" sz="1800" b="1" dirty="0">
                <a:solidFill>
                  <a:srgbClr val="000000"/>
                </a:solidFill>
                <a:effectLst/>
                <a:latin typeface="NSimSun" panose="02010609030101010101" pitchFamily="49" charset="-122"/>
                <a:ea typeface="Calibri" panose="020F0502020204030204" pitchFamily="34" charset="0"/>
              </a:rPr>
              <a:t>% on it for domestic and industrial use, whereas Saudi Arabia reliance is nearly 60</a:t>
            </a:r>
            <a:r>
              <a:rPr lang="en-US" sz="1800" b="1" dirty="0">
                <a:solidFill>
                  <a:srgbClr val="000000"/>
                </a:solidFill>
                <a:effectLst/>
                <a:latin typeface="Cambria Math" panose="02040503050406030204" pitchFamily="18" charset="0"/>
                <a:ea typeface="NSimSun" panose="02010609030101010101" pitchFamily="49" charset="-122"/>
                <a:cs typeface="Cambria Math" panose="02040503050406030204" pitchFamily="18" charset="0"/>
              </a:rPr>
              <a:t> </a:t>
            </a:r>
            <a:r>
              <a:rPr lang="en-US" sz="1800" b="1" dirty="0">
                <a:solidFill>
                  <a:srgbClr val="000000"/>
                </a:solidFill>
                <a:effectLst/>
                <a:latin typeface="NSimSun" panose="02010609030101010101" pitchFamily="49" charset="-122"/>
                <a:ea typeface="Calibri" panose="020F0502020204030204" pitchFamily="34" charset="0"/>
              </a:rPr>
              <a:t>%. </a:t>
            </a:r>
            <a:r>
              <a:rPr lang="en-US" sz="1800" b="0" dirty="0">
                <a:solidFill>
                  <a:srgbClr val="000000"/>
                </a:solidFill>
                <a:effectLst/>
                <a:latin typeface="NSimSun" panose="02010609030101010101" pitchFamily="49" charset="-122"/>
                <a:ea typeface="Calibri" panose="020F0502020204030204" pitchFamily="34" charset="0"/>
              </a:rPr>
              <a:t>( El Kharraz, 2020)</a:t>
            </a:r>
            <a:r>
              <a:rPr lang="en-US" sz="1800" b="1" dirty="0">
                <a:solidFill>
                  <a:srgbClr val="000000"/>
                </a:solidFill>
                <a:effectLst/>
                <a:latin typeface="NSimSun" panose="02010609030101010101" pitchFamily="49" charset="-122"/>
                <a:ea typeface="Calibri" panose="020F0502020204030204" pitchFamily="34" charset="0"/>
              </a:rPr>
              <a:t>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b="1" dirty="0">
              <a:solidFill>
                <a:srgbClr val="000000"/>
              </a:solidFill>
              <a:effectLst/>
              <a:latin typeface="NSimSun" panose="02010609030101010101" pitchFamily="49" charset="-122"/>
              <a:ea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800" b="0" dirty="0">
                <a:solidFill>
                  <a:srgbClr val="000000"/>
                </a:solidFill>
                <a:effectLst/>
                <a:latin typeface="NSimSun" panose="02010609030101010101" pitchFamily="49" charset="-122"/>
              </a:rPr>
              <a:t>Figures on recently installed capacity around the world and on rates of expansion confirm the momentum of desalination and its promise to overcome the social, political, territorial and environmental problems of traditional hydraulic solutions conventional solutions such as dams, reservoirs and water transfers are increasingly unable to achieve.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b="0" dirty="0">
              <a:solidFill>
                <a:srgbClr val="000000"/>
              </a:solidFill>
              <a:effectLst/>
              <a:latin typeface="NSimSun" panose="02010609030101010101" pitchFamily="49" charset="-122"/>
              <a:cs typeface="Times New Roman" panose="02020603050405020304" pitchFamily="18"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s-ES" sz="1800" b="1" dirty="0" err="1">
                <a:solidFill>
                  <a:srgbClr val="002060"/>
                </a:solidFill>
                <a:latin typeface="Akkurat Light Pro"/>
                <a:cs typeface="Arial" pitchFamily="34" charset="0"/>
              </a:rPr>
              <a:t>Desalination</a:t>
            </a:r>
            <a:r>
              <a:rPr lang="es-ES" sz="1800" b="1" dirty="0">
                <a:solidFill>
                  <a:srgbClr val="002060"/>
                </a:solidFill>
                <a:latin typeface="Akkurat Light Pro"/>
                <a:cs typeface="Arial" pitchFamily="34" charset="0"/>
              </a:rPr>
              <a:t> for agriculture </a:t>
            </a:r>
            <a:r>
              <a:rPr lang="es-ES" sz="1800" b="1" dirty="0" err="1">
                <a:solidFill>
                  <a:srgbClr val="002060"/>
                </a:solidFill>
                <a:latin typeface="Akkurat Light Pro"/>
                <a:cs typeface="Arial" pitchFamily="34" charset="0"/>
              </a:rPr>
              <a:t>represents</a:t>
            </a:r>
            <a:r>
              <a:rPr lang="es-ES" sz="1800" b="1" dirty="0">
                <a:solidFill>
                  <a:srgbClr val="002060"/>
                </a:solidFill>
                <a:latin typeface="Akkurat Light Pro"/>
                <a:cs typeface="Arial" pitchFamily="34" charset="0"/>
              </a:rPr>
              <a:t> </a:t>
            </a:r>
            <a:r>
              <a:rPr lang="es-ES" sz="1800" b="1" dirty="0" err="1">
                <a:solidFill>
                  <a:srgbClr val="002060"/>
                </a:solidFill>
                <a:latin typeface="Akkurat Light Pro"/>
                <a:cs typeface="Arial" pitchFamily="34" charset="0"/>
              </a:rPr>
              <a:t>only</a:t>
            </a:r>
            <a:r>
              <a:rPr lang="es-ES" sz="1800" b="1" dirty="0">
                <a:solidFill>
                  <a:srgbClr val="002060"/>
                </a:solidFill>
                <a:latin typeface="Akkurat Light Pro"/>
                <a:cs typeface="Arial" pitchFamily="34" charset="0"/>
              </a:rPr>
              <a:t> 2-3% of  global </a:t>
            </a:r>
            <a:r>
              <a:rPr lang="es-ES" sz="1800" b="1" dirty="0" err="1">
                <a:solidFill>
                  <a:srgbClr val="002060"/>
                </a:solidFill>
                <a:latin typeface="Akkurat Light Pro"/>
                <a:cs typeface="Arial" pitchFamily="34" charset="0"/>
              </a:rPr>
              <a:t>desalination</a:t>
            </a:r>
            <a:r>
              <a:rPr lang="es-ES" sz="1800" b="1" dirty="0">
                <a:solidFill>
                  <a:srgbClr val="002060"/>
                </a:solidFill>
                <a:latin typeface="Akkurat Light Pro"/>
                <a:cs typeface="Arial" pitchFamily="34" charset="0"/>
              </a:rPr>
              <a:t> </a:t>
            </a:r>
            <a:r>
              <a:rPr lang="es-ES" sz="1800" b="1" dirty="0" err="1">
                <a:solidFill>
                  <a:srgbClr val="002060"/>
                </a:solidFill>
                <a:latin typeface="Akkurat Light Pro"/>
                <a:cs typeface="Arial" pitchFamily="34" charset="0"/>
              </a:rPr>
              <a:t>capacity</a:t>
            </a:r>
            <a:r>
              <a:rPr lang="es-ES" sz="1800" b="1" dirty="0">
                <a:solidFill>
                  <a:srgbClr val="002060"/>
                </a:solidFill>
                <a:latin typeface="Akkurat Light Pro"/>
                <a:cs typeface="Arial" pitchFamily="34" charset="0"/>
              </a:rPr>
              <a:t> </a:t>
            </a:r>
            <a:r>
              <a:rPr lang="en-US" sz="1800" dirty="0">
                <a:solidFill>
                  <a:srgbClr val="000000"/>
                </a:solidFill>
                <a:effectLst/>
                <a:latin typeface="NSimSun" panose="02010609030101010101" pitchFamily="49" charset="-122"/>
                <a:cs typeface="Times New Roman" panose="02020603050405020304" pitchFamily="18" charset="0"/>
              </a:rPr>
              <a:t>Furthermore, in a few countries, desalinized brackish water (whose price is typically a third of desalinated seawater) is already widely used by farmers. For instance, 22% of water desalinated in Spain goes to agricultural irrigation.</a:t>
            </a:r>
            <a:r>
              <a:rPr lang="en-US" sz="1800" b="0" dirty="0">
                <a:solidFill>
                  <a:srgbClr val="000000"/>
                </a:solidFill>
                <a:effectLst/>
                <a:latin typeface="NSimSun" panose="02010609030101010101" pitchFamily="49" charset="-122"/>
                <a:cs typeface="Times New Roman" panose="02020603050405020304" pitchFamily="18" charset="0"/>
              </a:rPr>
              <a:t> </a:t>
            </a:r>
            <a:r>
              <a:rPr lang="en-US" sz="1800" dirty="0">
                <a:solidFill>
                  <a:srgbClr val="000000"/>
                </a:solidFill>
                <a:effectLst/>
                <a:latin typeface="NSimSun" panose="02010609030101010101" pitchFamily="49" charset="-122"/>
                <a:cs typeface="Times New Roman" panose="02020603050405020304" pitchFamily="18" charset="0"/>
              </a:rPr>
              <a:t>Also, the strengths and opportunities of desalination projects include fast deployment with the potential to help remote communities flourish.</a:t>
            </a:r>
            <a:r>
              <a:rPr lang="en-US" sz="1800" dirty="0">
                <a:solidFill>
                  <a:srgbClr val="000000"/>
                </a:solidFill>
                <a:effectLst/>
                <a:latin typeface="Montserrat" panose="00000500000000000000" pitchFamily="2" charset="0"/>
                <a:ea typeface="Calibri" panose="020F0502020204030204" pitchFamily="34" charset="0"/>
                <a:cs typeface="Times New Roman" panose="02020603050405020304" pitchFamily="18" charset="0"/>
              </a:rPr>
              <a:t> </a:t>
            </a:r>
            <a:endParaRPr lang="en-US" sz="1800" b="0" dirty="0"/>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b="1" dirty="0">
              <a:solidFill>
                <a:srgbClr val="000000"/>
              </a:solidFill>
              <a:effectLst/>
              <a:latin typeface="NSimSun" panose="02010609030101010101" pitchFamily="49" charset="-122"/>
              <a:ea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NSimSun" panose="02010609030101010101" pitchFamily="49" charset="-122"/>
                <a:cs typeface="Times New Roman" panose="02020603050405020304" pitchFamily="18" charset="0"/>
              </a:rPr>
              <a:t>In this respect the number of desalination plants in the Arab region, both planned and under construction, has increased significantly in recent years, as shown lower left corner . Consequently, there is increased emphasis on enabling cost effective desalination technologies to provide water of suitable quantity and quality for agricultural applications.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Calibri" panose="020F0502020204030204" pitchFamily="34" charset="0"/>
            </a:endParaRPr>
          </a:p>
          <a:p>
            <a:pPr marL="0" marR="0" indent="228600" algn="just">
              <a:lnSpc>
                <a:spcPct val="115000"/>
              </a:lnSpc>
              <a:spcAft>
                <a:spcPts val="1200"/>
              </a:spcAft>
              <a:buNone/>
            </a:pPr>
            <a:r>
              <a:rPr lang="en-US" sz="1800" b="1" dirty="0">
                <a:solidFill>
                  <a:srgbClr val="000000"/>
                </a:solidFill>
                <a:effectLst/>
                <a:latin typeface="NSimSun" panose="02010609030101010101" pitchFamily="49" charset="-122"/>
                <a:ea typeface="Calibri" panose="020F0502020204030204" pitchFamily="34" charset="0"/>
              </a:rPr>
              <a:t>In fact, many countries have started using desalinated water for agricultural purposes at varying rates to meet their water needs. For instance, in Kuwait where the installed capacity exceeds 1 million m</a:t>
            </a:r>
            <a:r>
              <a:rPr lang="en-US" sz="1800" b="1" baseline="30000" dirty="0">
                <a:solidFill>
                  <a:srgbClr val="000000"/>
                </a:solidFill>
                <a:effectLst/>
                <a:latin typeface="NSimSun" panose="02010609030101010101" pitchFamily="49" charset="-122"/>
                <a:ea typeface="Calibri" panose="020F0502020204030204" pitchFamily="34" charset="0"/>
              </a:rPr>
              <a:t>3 </a:t>
            </a:r>
            <a:r>
              <a:rPr lang="en-US" sz="1800" b="1" dirty="0">
                <a:solidFill>
                  <a:srgbClr val="000000"/>
                </a:solidFill>
                <a:effectLst/>
                <a:latin typeface="NSimSun" panose="02010609030101010101" pitchFamily="49" charset="-122"/>
                <a:ea typeface="Calibri" panose="020F0502020204030204" pitchFamily="34" charset="0"/>
              </a:rPr>
              <a:t>/day, only 13% is used for agriculture.</a:t>
            </a:r>
          </a:p>
          <a:p>
            <a:pPr marL="0" marR="0" indent="228600" algn="just">
              <a:lnSpc>
                <a:spcPct val="115000"/>
              </a:lnSpc>
              <a:spcAft>
                <a:spcPts val="1200"/>
              </a:spcAft>
              <a:buNone/>
            </a:pPr>
            <a:endParaRPr lang="en-US" sz="1800" b="1" dirty="0">
              <a:solidFill>
                <a:srgbClr val="000000"/>
              </a:solidFill>
              <a:effectLst/>
              <a:latin typeface="NSimSun" panose="02010609030101010101" pitchFamily="49" charset="-122"/>
              <a:ea typeface="Calibri" panose="020F0502020204030204" pitchFamily="34" charset="0"/>
            </a:endParaRPr>
          </a:p>
          <a:p>
            <a:pPr marL="0" marR="0" indent="228600" algn="just">
              <a:lnSpc>
                <a:spcPct val="115000"/>
              </a:lnSpc>
              <a:spcAft>
                <a:spcPts val="1200"/>
              </a:spcAft>
              <a:buNone/>
            </a:pPr>
            <a:r>
              <a:rPr lang="en-US" sz="1800" b="1" dirty="0">
                <a:solidFill>
                  <a:srgbClr val="000000"/>
                </a:solidFill>
                <a:effectLst/>
                <a:latin typeface="NSimSun" panose="02010609030101010101" pitchFamily="49" charset="-122"/>
                <a:ea typeface="Calibri" panose="020F0502020204030204" pitchFamily="34" charset="0"/>
              </a:rPr>
              <a:t> And in Saudi Arabia where, the world’s largest single producer of desalinated water; only 0.5% of its desalination capacity is used for agricultural purposes. </a:t>
            </a:r>
          </a:p>
          <a:p>
            <a:pPr marL="0" marR="0" indent="228600" algn="just">
              <a:lnSpc>
                <a:spcPct val="115000"/>
              </a:lnSpc>
              <a:spcAft>
                <a:spcPts val="1200"/>
              </a:spcAft>
              <a:buNone/>
            </a:pPr>
            <a:endParaRPr lang="en-US" sz="1800" b="1" dirty="0">
              <a:solidFill>
                <a:srgbClr val="000000"/>
              </a:solidFill>
              <a:effectLst/>
              <a:latin typeface="NSimSun" panose="02010609030101010101" pitchFamily="49" charset="-122"/>
              <a:ea typeface="Calibri" panose="020F0502020204030204" pitchFamily="34" charset="0"/>
            </a:endParaRPr>
          </a:p>
          <a:p>
            <a:pPr marL="0" marR="0" indent="228600" algn="just">
              <a:lnSpc>
                <a:spcPct val="115000"/>
              </a:lnSpc>
              <a:spcAft>
                <a:spcPts val="1200"/>
              </a:spcAft>
              <a:buNone/>
            </a:pPr>
            <a:r>
              <a:rPr lang="en-US" sz="1800" b="1" dirty="0">
                <a:solidFill>
                  <a:srgbClr val="000000"/>
                </a:solidFill>
                <a:effectLst/>
                <a:latin typeface="NSimSun" panose="02010609030101010101" pitchFamily="49" charset="-122"/>
                <a:ea typeface="Calibri" panose="020F0502020204030204" pitchFamily="34" charset="0"/>
              </a:rPr>
              <a:t>Bahrain implemented a desalination capacity of 620,000 m3/ day while it uses only a small proportion of desalinated water of 0.4% for agriculture while Qatar used only 0.1% of its desalination capacity for agriculture. </a:t>
            </a:r>
            <a:r>
              <a:rPr lang="en-US" sz="1800" b="0" dirty="0">
                <a:solidFill>
                  <a:srgbClr val="000000"/>
                </a:solidFill>
                <a:effectLst/>
                <a:latin typeface="NSimSun" panose="02010609030101010101" pitchFamily="49" charset="-122"/>
                <a:ea typeface="Calibri" panose="020F0502020204030204" pitchFamily="34" charset="0"/>
              </a:rPr>
              <a:t>(FAO, 2024)</a:t>
            </a:r>
            <a:r>
              <a:rPr lang="en-US" sz="1800" b="1" dirty="0">
                <a:solidFill>
                  <a:srgbClr val="000000"/>
                </a:solidFill>
                <a:effectLst/>
                <a:latin typeface="NSimSun" panose="02010609030101010101" pitchFamily="49" charset="-122"/>
                <a:ea typeface="Calibri" panose="020F0502020204030204" pitchFamily="34" charset="0"/>
              </a:rPr>
              <a:t> </a:t>
            </a:r>
          </a:p>
          <a:p>
            <a:pPr marL="0" marR="0" indent="228600" algn="just">
              <a:lnSpc>
                <a:spcPct val="115000"/>
              </a:lnSpc>
              <a:spcAft>
                <a:spcPts val="1200"/>
              </a:spcAft>
              <a:buNone/>
            </a:pPr>
            <a:endParaRPr lang="en-US" sz="1800" b="1" dirty="0">
              <a:solidFill>
                <a:srgbClr val="000000"/>
              </a:solidFill>
              <a:effectLst/>
              <a:latin typeface="NSimSun" panose="02010609030101010101" pitchFamily="49" charset="-122"/>
              <a:ea typeface="Calibri" panose="020F0502020204030204" pitchFamily="34" charset="0"/>
            </a:endParaRPr>
          </a:p>
          <a:p>
            <a:pPr marL="0" marR="0" indent="228600" algn="just">
              <a:lnSpc>
                <a:spcPct val="115000"/>
              </a:lnSpc>
              <a:spcAft>
                <a:spcPts val="1200"/>
              </a:spcAft>
              <a:buNone/>
            </a:pPr>
            <a:r>
              <a:rPr lang="en-US" sz="1800" dirty="0">
                <a:solidFill>
                  <a:srgbClr val="000000"/>
                </a:solidFill>
                <a:effectLst/>
                <a:latin typeface="NSimSun" panose="02010609030101010101" pitchFamily="49" charset="-122"/>
                <a:ea typeface="Calibri" panose="020F0502020204030204" pitchFamily="34" charset="0"/>
              </a:rPr>
              <a:t>Furthermore, if we consider the example of Oman, due to the increased level of soil and water salinization along Al-Batinah region coast, an increasing number of farmers are using small-scale desalination units for producing irrigation water.</a:t>
            </a:r>
          </a:p>
          <a:p>
            <a:pPr marL="0" marR="0" indent="228600" algn="just">
              <a:lnSpc>
                <a:spcPct val="115000"/>
              </a:lnSpc>
              <a:spcAft>
                <a:spcPts val="1200"/>
              </a:spcAft>
              <a:buNone/>
            </a:pPr>
            <a:endParaRPr lang="en-US" sz="1800" dirty="0">
              <a:effectLst/>
              <a:latin typeface="Times New Roman" panose="02020603050405020304" pitchFamily="18" charset="0"/>
              <a:ea typeface="Calibri" panose="020F0502020204030204" pitchFamily="34" charset="0"/>
            </a:endParaRPr>
          </a:p>
          <a:p>
            <a:pPr marL="0" marR="0" indent="228600" algn="just">
              <a:lnSpc>
                <a:spcPct val="115000"/>
              </a:lnSpc>
              <a:spcAft>
                <a:spcPts val="1200"/>
              </a:spcAft>
              <a:buNone/>
            </a:pPr>
            <a:r>
              <a:rPr lang="en-US" sz="1800" dirty="0">
                <a:solidFill>
                  <a:srgbClr val="000000"/>
                </a:solidFill>
                <a:effectLst/>
                <a:latin typeface="NSimSun" panose="02010609030101010101" pitchFamily="49" charset="-122"/>
                <a:ea typeface="Calibri" panose="020F0502020204030204" pitchFamily="34" charset="0"/>
              </a:rPr>
              <a:t>North African countries vary in their demand for desalination from the need to supply water to sea resorts, such as in Egypt and in Tunisia, to becoming an alternative to major water transport schemes, such as Egypt in its Sinai development, and Morocco for supply to its southern region.</a:t>
            </a:r>
          </a:p>
          <a:p>
            <a:pPr marL="0" marR="0" indent="228600" algn="just">
              <a:lnSpc>
                <a:spcPct val="115000"/>
              </a:lnSpc>
              <a:spcAft>
                <a:spcPts val="1200"/>
              </a:spcAft>
              <a:buNone/>
            </a:pPr>
            <a:endParaRPr lang="en-US" sz="1800" dirty="0">
              <a:effectLst/>
              <a:latin typeface="Times New Roman" panose="02020603050405020304" pitchFamily="18" charset="0"/>
              <a:ea typeface="Calibri" panose="020F0502020204030204" pitchFamily="34" charset="0"/>
            </a:endParaRPr>
          </a:p>
          <a:p>
            <a:pPr marL="0" marR="0" indent="228600" algn="just">
              <a:lnSpc>
                <a:spcPct val="115000"/>
              </a:lnSpc>
              <a:spcAft>
                <a:spcPts val="1200"/>
              </a:spcAft>
              <a:buNone/>
            </a:pPr>
            <a:r>
              <a:rPr lang="en-US" sz="1800" dirty="0">
                <a:effectLst/>
                <a:latin typeface="Times New Roman" panose="02020603050405020304" pitchFamily="18" charset="0"/>
                <a:ea typeface="Calibri" panose="020F0502020204030204" pitchFamily="34" charset="0"/>
              </a:rPr>
              <a:t>…………………………………………………………………………………………………………………………………………………………………………………………………………………………………………………………………………………………………….</a:t>
            </a:r>
          </a:p>
          <a:p>
            <a:pPr marL="0" marR="0" indent="228600" algn="just">
              <a:lnSpc>
                <a:spcPct val="115000"/>
              </a:lnSpc>
              <a:spcAft>
                <a:spcPts val="1200"/>
              </a:spcAft>
              <a:buNone/>
            </a:pPr>
            <a:r>
              <a:rPr lang="en-US" sz="1800" dirty="0">
                <a:solidFill>
                  <a:srgbClr val="000000"/>
                </a:solidFill>
                <a:effectLst/>
                <a:latin typeface="NSimSun" panose="02010609030101010101" pitchFamily="49" charset="-122"/>
                <a:ea typeface="Calibri" panose="020F0502020204030204" pitchFamily="34" charset="0"/>
              </a:rPr>
              <a:t>Other countries such as Libya and Algeria view desalination as a </a:t>
            </a:r>
            <a:r>
              <a:rPr lang="en-US" sz="1800" i="1" dirty="0">
                <a:solidFill>
                  <a:srgbClr val="000000"/>
                </a:solidFill>
                <a:effectLst/>
                <a:latin typeface="NSimSun" panose="02010609030101010101" pitchFamily="49" charset="-122"/>
                <a:ea typeface="Calibri" panose="020F0502020204030204" pitchFamily="34" charset="0"/>
              </a:rPr>
              <a:t>de facto </a:t>
            </a:r>
            <a:r>
              <a:rPr lang="en-US" sz="1800" dirty="0">
                <a:solidFill>
                  <a:srgbClr val="000000"/>
                </a:solidFill>
                <a:effectLst/>
                <a:latin typeface="NSimSun" panose="02010609030101010101" pitchFamily="49" charset="-122"/>
                <a:ea typeface="Calibri" panose="020F0502020204030204" pitchFamily="34" charset="0"/>
              </a:rPr>
              <a:t>source of water to meet growing demands for fresh supplies. Whereas Syria and Lebanon may not see the need for desalination, Syria (with over abstracted aquifers) still has to consider desalination in its interior far from rivers and the sea. </a:t>
            </a:r>
          </a:p>
          <a:p>
            <a:pPr marL="0" marR="0" indent="228600" algn="just">
              <a:lnSpc>
                <a:spcPct val="115000"/>
              </a:lnSpc>
              <a:spcAft>
                <a:spcPts val="1200"/>
              </a:spcAft>
              <a:buNone/>
            </a:pPr>
            <a:endParaRPr lang="en-US" sz="1800" dirty="0">
              <a:solidFill>
                <a:srgbClr val="000000"/>
              </a:solidFill>
              <a:effectLst/>
              <a:latin typeface="NSimSun" panose="02010609030101010101" pitchFamily="49" charset="-122"/>
              <a:ea typeface="Calibri" panose="020F0502020204030204" pitchFamily="34" charset="0"/>
            </a:endParaRPr>
          </a:p>
          <a:p>
            <a:pPr marL="0" marR="0" lvl="0" indent="228600" algn="just" defTabSz="1219170" rtl="0" eaLnBrk="1" fontAlgn="auto" latinLnBrk="0" hangingPunct="1">
              <a:lnSpc>
                <a:spcPct val="115000"/>
              </a:lnSpc>
              <a:spcBef>
                <a:spcPts val="0"/>
              </a:spcBef>
              <a:spcAft>
                <a:spcPts val="1200"/>
              </a:spcAft>
              <a:buClrTx/>
              <a:buSzTx/>
              <a:buFontTx/>
              <a:buNone/>
              <a:tabLst/>
              <a:defRPr/>
            </a:pPr>
            <a:r>
              <a:rPr lang="en-US" sz="1800" dirty="0">
                <a:solidFill>
                  <a:srgbClr val="000000"/>
                </a:solidFill>
                <a:effectLst/>
                <a:latin typeface="NSimSun" panose="02010609030101010101" pitchFamily="49" charset="-122"/>
                <a:ea typeface="Calibri" panose="020F0502020204030204" pitchFamily="34" charset="0"/>
              </a:rPr>
              <a:t>On the other hand, Yemen, the most water-depressed country in the world, has the additional problem of being forced into a combination of desalination and major transport schemes. Iraq is likely to experience severe water-treatment requirements equivalent to desalination, and it will also need solutions involving desalination in its southern territories.</a:t>
            </a:r>
            <a:r>
              <a:rPr lang="en-US" sz="1800" baseline="30000" dirty="0">
                <a:solidFill>
                  <a:srgbClr val="000000"/>
                </a:solidFill>
                <a:effectLst/>
                <a:latin typeface="NSimSun" panose="02010609030101010101" pitchFamily="49" charset="-122"/>
                <a:ea typeface="Calibri" panose="020F0502020204030204" pitchFamily="34" charset="0"/>
              </a:rPr>
              <a:t> </a:t>
            </a:r>
            <a:r>
              <a:rPr lang="en-US" sz="1800" b="0" dirty="0">
                <a:solidFill>
                  <a:srgbClr val="000000"/>
                </a:solidFill>
                <a:effectLst/>
                <a:latin typeface="NSimSun" panose="02010609030101010101" pitchFamily="49" charset="-122"/>
                <a:ea typeface="Calibri" panose="020F0502020204030204" pitchFamily="34" charset="0"/>
              </a:rPr>
              <a:t>(Beltrán &amp; Koo-Oshima, 2004)</a:t>
            </a:r>
            <a:endParaRPr lang="en-US" sz="1800" dirty="0">
              <a:effectLst/>
              <a:latin typeface="Times New Roman" panose="02020603050405020304" pitchFamily="18" charset="0"/>
              <a:ea typeface="Calibri" panose="020F0502020204030204" pitchFamily="34" charset="0"/>
            </a:endParaRPr>
          </a:p>
          <a:p>
            <a:pPr marL="0" marR="0" indent="228600" algn="just">
              <a:lnSpc>
                <a:spcPct val="115000"/>
              </a:lnSpc>
              <a:spcAft>
                <a:spcPts val="1200"/>
              </a:spcAft>
              <a:buNone/>
            </a:pPr>
            <a:endParaRPr lang="en-US" sz="1800" dirty="0">
              <a:effectLst/>
              <a:latin typeface="Times New Roman" panose="02020603050405020304" pitchFamily="18" charset="0"/>
              <a:ea typeface="Calibri" panose="020F0502020204030204" pitchFamily="34" charset="0"/>
            </a:endParaRPr>
          </a:p>
          <a:p>
            <a:pPr marL="0" marR="0" indent="228600" algn="just">
              <a:lnSpc>
                <a:spcPct val="115000"/>
              </a:lnSpc>
              <a:spcAft>
                <a:spcPts val="800"/>
              </a:spcAft>
            </a:pPr>
            <a:endParaRPr lang="en-US" sz="1800" dirty="0">
              <a:solidFill>
                <a:srgbClr val="000000"/>
              </a:solidFill>
              <a:effectLst/>
              <a:latin typeface="NSimSun" panose="02010609030101010101" pitchFamily="49" charset="-122"/>
              <a:ea typeface="Calibri" panose="020F0502020204030204" pitchFamily="34" charset="0"/>
            </a:endParaRPr>
          </a:p>
          <a:p>
            <a:pPr marL="0" marR="0" indent="228600" algn="just">
              <a:lnSpc>
                <a:spcPct val="115000"/>
              </a:lnSpc>
              <a:spcAft>
                <a:spcPts val="800"/>
              </a:spcAft>
            </a:pPr>
            <a:r>
              <a:rPr lang="en-US" sz="1800" dirty="0">
                <a:solidFill>
                  <a:srgbClr val="000000"/>
                </a:solidFill>
                <a:effectLst/>
                <a:latin typeface="NSimSun" panose="02010609030101010101" pitchFamily="49" charset="-122"/>
                <a:ea typeface="Calibri" panose="020F0502020204030204" pitchFamily="34" charset="0"/>
              </a:rPr>
              <a:t>In Abu Dhabi, for example, desalinated and recycled water users demonstrate greater water efficiency per square meter of cultivated land compared to groundwater farms in Al Ain and Dhafra. The reason behind these huge capacities in the region, as indicated in figure 3, is the technological improvements which led to a drop in the cost of desalination. Currently, the global market is led by Saudi Arabia with a total cumulative capacity of 15,378,543 m3/d followed the United Arab Emirates (UAE) with 10 721,554 m3/d.</a:t>
            </a:r>
            <a:r>
              <a:rPr lang="en-US" sz="1800" b="1" dirty="0">
                <a:solidFill>
                  <a:srgbClr val="000000"/>
                </a:solidFill>
                <a:effectLst/>
                <a:latin typeface="NSimSun" panose="02010609030101010101" pitchFamily="49" charset="-122"/>
                <a:ea typeface="Calibri" panose="020F0502020204030204" pitchFamily="34" charset="0"/>
              </a:rPr>
              <a:t> </a:t>
            </a:r>
            <a:r>
              <a:rPr lang="en-US" sz="1800" b="0" dirty="0">
                <a:solidFill>
                  <a:srgbClr val="000000"/>
                </a:solidFill>
                <a:effectLst/>
                <a:latin typeface="NSimSun" panose="02010609030101010101" pitchFamily="49" charset="-122"/>
                <a:ea typeface="Calibri" panose="020F0502020204030204" pitchFamily="34" charset="0"/>
              </a:rPr>
              <a:t>(El Kharraz , 2024)</a:t>
            </a:r>
            <a:endParaRPr lang="en-US" sz="1800" dirty="0">
              <a:effectLst/>
              <a:latin typeface="Times New Roman" panose="02020603050405020304" pitchFamily="18" charset="0"/>
              <a:ea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F181C075-0A87-4D04-85DC-C41B8B8D094E}" type="slidenum">
              <a:rPr lang="en-GB" smtClean="0"/>
              <a:pPr/>
              <a:t>3</a:t>
            </a:fld>
            <a:endParaRPr lang="en-GB"/>
          </a:p>
        </p:txBody>
      </p:sp>
    </p:spTree>
    <p:extLst>
      <p:ext uri="{BB962C8B-B14F-4D97-AF65-F5344CB8AC3E}">
        <p14:creationId xmlns:p14="http://schemas.microsoft.com/office/powerpoint/2010/main" val="3370166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NSimSun" panose="02010609030101010101" pitchFamily="49" charset="-122"/>
                <a:cs typeface="Times New Roman" panose="02020603050405020304" pitchFamily="18" charset="0"/>
              </a:rPr>
              <a:t>The launch of desalination plants involves several major challenges, including the need for a comprehensive technical expertise file for the use in agriculture to assess desalination development. T</a:t>
            </a:r>
            <a:r>
              <a:rPr lang="en-US" sz="1800" dirty="0">
                <a:effectLst/>
                <a:latin typeface="NSimSun" panose="02010609030101010101" pitchFamily="49" charset="-122"/>
                <a:ea typeface="Calibri" panose="020F0502020204030204" pitchFamily="34" charset="0"/>
              </a:rPr>
              <a:t>o evaluate the main requirements and most limiting factors for the development of desalination projects in different countries, a survey of 34 international desalination experts was carried out.</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dirty="0">
              <a:effectLst/>
              <a:latin typeface="Tw Cen MT Condensed Extra Bold" panose="020B0803020202020204" pitchFamily="34" charset="0"/>
              <a:ea typeface="NSimSun" panose="02010609030101010101" pitchFamily="49" charset="-122"/>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800" dirty="0">
                <a:effectLst/>
                <a:latin typeface="NSimSun" panose="02010609030101010101" pitchFamily="49" charset="-122"/>
                <a:ea typeface="Calibri" panose="020F0502020204030204" pitchFamily="34" charset="0"/>
              </a:rPr>
              <a:t>The obtained results showed high heterogeneity of environmental and socio-economic requirements across different countries which I am going to discuss within the next couple of slides.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NSimSun" panose="02010609030101010101" pitchFamily="49" charset="-122"/>
              <a:cs typeface="Times New Roman" panose="02020603050405020304" pitchFamily="18"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NSimSun" panose="02010609030101010101" pitchFamily="49" charset="-122"/>
                <a:cs typeface="Times New Roman" panose="02020603050405020304" pitchFamily="18" charset="0"/>
              </a:rPr>
              <a:t>Major requirements to assess the development of project included : Read from slides.</a:t>
            </a:r>
          </a:p>
          <a:p>
            <a:pPr marL="0" marR="0" lvl="0" indent="0" algn="l" defTabSz="121917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NSimSun" panose="02010609030101010101" pitchFamily="49" charset="-122"/>
                <a:cs typeface="Times New Roman" panose="02020603050405020304" pitchFamily="18" charset="0"/>
              </a:rPr>
              <a:t>Key data required, includes information on water distribution and usage for irrigation to enhance agricultural efficiency, as well as quantitative and qualitative aspects of resources such as rainfall, infiltration, flows, recharge, and water quality.</a:t>
            </a:r>
            <a:endParaRPr lang="en-US" sz="1800" dirty="0">
              <a:effectLst/>
              <a:latin typeface="NSimSun" panose="02010609030101010101" pitchFamily="49" charset="-122"/>
              <a:ea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dirty="0">
              <a:effectLst/>
              <a:latin typeface="NSimSun" panose="02010609030101010101" pitchFamily="49" charset="-122"/>
              <a:ea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800" dirty="0">
                <a:effectLst/>
                <a:latin typeface="NSimSun" panose="02010609030101010101" pitchFamily="49" charset="-122"/>
                <a:ea typeface="Calibri" panose="020F0502020204030204" pitchFamily="34" charset="0"/>
              </a:rPr>
              <a:t>On the main limiting factors: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dirty="0">
              <a:effectLst/>
              <a:latin typeface="NSimSun" panose="02010609030101010101" pitchFamily="49" charset="-122"/>
              <a:ea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800" dirty="0">
                <a:effectLst/>
                <a:latin typeface="NSimSun" panose="02010609030101010101" pitchFamily="49" charset="-122"/>
                <a:ea typeface="Calibri" panose="020F0502020204030204" pitchFamily="34" charset="0"/>
              </a:rPr>
              <a:t>The main barriers identified for desalination development were the cost of produced water, </a:t>
            </a:r>
            <a:r>
              <a:rPr lang="en-US" sz="1800" b="0" dirty="0">
                <a:solidFill>
                  <a:srgbClr val="000000"/>
                </a:solidFill>
                <a:effectLst/>
                <a:latin typeface="NSimSun" panose="02010609030101010101" pitchFamily="49" charset="-122"/>
              </a:rPr>
              <a:t>The wider application of desalination technologies for agriculture is mainly limited by its relatively high cost, another factors was the need for agriculture to be close to saline and brackish water feedwater sources as well as a safe and cost-effective disposal of the brine.</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dirty="0">
              <a:effectLst/>
              <a:latin typeface="NSimSun" panose="02010609030101010101" pitchFamily="49" charset="-122"/>
              <a:ea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800" dirty="0">
                <a:effectLst/>
                <a:latin typeface="NSimSun" panose="02010609030101010101" pitchFamily="49" charset="-122"/>
                <a:ea typeface="Calibri" panose="020F0502020204030204" pitchFamily="34" charset="0"/>
              </a:rPr>
              <a:t> The main barriers identified  low financial sup­port, and stringent environmental requirements.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dirty="0">
              <a:effectLst/>
              <a:latin typeface="NSimSun" panose="02010609030101010101" pitchFamily="49" charset="-122"/>
              <a:ea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800" dirty="0">
                <a:effectLst/>
                <a:latin typeface="NSimSun" panose="02010609030101010101" pitchFamily="49" charset="-122"/>
                <a:ea typeface="Calibri" panose="020F0502020204030204" pitchFamily="34" charset="0"/>
              </a:rPr>
              <a:t>It was also observed that social acceptance of desalination projects is normally high and does not represent a limiting factor for their development. However, low levels of environ­mental requirements and/or public involvement have been identified as issues and these should be improved in some countries.</a:t>
            </a:r>
            <a:endParaRPr lang="en-US" sz="1800" dirty="0">
              <a:effectLst/>
              <a:latin typeface="Times New Roman" panose="02020603050405020304" pitchFamily="18" charset="0"/>
              <a:ea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dirty="0">
              <a:effectLst/>
              <a:latin typeface="NSimSun" panose="02010609030101010101" pitchFamily="49" charset="-122"/>
              <a:ea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dirty="0">
              <a:effectLst/>
              <a:latin typeface="NSimSun" panose="02010609030101010101" pitchFamily="49" charset="-122"/>
              <a:ea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800" dirty="0">
                <a:effectLst/>
                <a:latin typeface="NSimSun" panose="02010609030101010101" pitchFamily="49" charset="-122"/>
                <a:ea typeface="Calibri" panose="020F0502020204030204" pitchFamily="34" charset="0"/>
              </a:rPr>
              <a:t> </a:t>
            </a:r>
            <a:endParaRPr lang="en-US" dirty="0"/>
          </a:p>
        </p:txBody>
      </p:sp>
      <p:sp>
        <p:nvSpPr>
          <p:cNvPr id="4" name="Slide Number Placeholder 3"/>
          <p:cNvSpPr>
            <a:spLocks noGrp="1"/>
          </p:cNvSpPr>
          <p:nvPr>
            <p:ph type="sldNum" sz="quarter" idx="5"/>
          </p:nvPr>
        </p:nvSpPr>
        <p:spPr/>
        <p:txBody>
          <a:bodyPr/>
          <a:lstStyle/>
          <a:p>
            <a:fld id="{F181C075-0A87-4D04-85DC-C41B8B8D094E}" type="slidenum">
              <a:rPr lang="en-GB" smtClean="0"/>
              <a:pPr/>
              <a:t>4</a:t>
            </a:fld>
            <a:endParaRPr lang="en-GB"/>
          </a:p>
        </p:txBody>
      </p:sp>
    </p:spTree>
    <p:extLst>
      <p:ext uri="{BB962C8B-B14F-4D97-AF65-F5344CB8AC3E}">
        <p14:creationId xmlns:p14="http://schemas.microsoft.com/office/powerpoint/2010/main" val="1632611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dirty="0">
                <a:solidFill>
                  <a:srgbClr val="000000"/>
                </a:solidFill>
                <a:effectLst/>
                <a:latin typeface="NSimSun" panose="02010609030101010101" pitchFamily="49" charset="-122"/>
              </a:rPr>
              <a:t>Environmentally speaking, </a:t>
            </a:r>
            <a:r>
              <a:rPr lang="en-US" sz="1800" b="0" dirty="0">
                <a:solidFill>
                  <a:srgbClr val="000000"/>
                </a:solidFill>
                <a:effectLst/>
                <a:latin typeface="NSimSun" panose="02010609030101010101" pitchFamily="49" charset="-122"/>
                <a:cs typeface="Times New Roman" panose="02020603050405020304" pitchFamily="18" charset="0"/>
              </a:rPr>
              <a:t>water, air quality, ocean space, water reservoirs, and other factors may all be adversely affected by desalination facilities. The environmental consequences of these facilities, as depicted in the figure above, are typically considered at the national level, and their acceptability and mitigation requirements vary depending on the context. </a:t>
            </a:r>
          </a:p>
          <a:p>
            <a:endParaRPr lang="en-US" sz="1800" b="0" dirty="0">
              <a:solidFill>
                <a:srgbClr val="000000"/>
              </a:solidFill>
              <a:effectLst/>
              <a:latin typeface="NSimSun" panose="02010609030101010101" pitchFamily="49" charset="-122"/>
              <a:cs typeface="Times New Roman" panose="02020603050405020304" pitchFamily="18" charset="0"/>
            </a:endParaRPr>
          </a:p>
          <a:p>
            <a:r>
              <a:rPr lang="en-US" sz="1800" dirty="0">
                <a:solidFill>
                  <a:srgbClr val="000000"/>
                </a:solidFill>
                <a:effectLst/>
                <a:latin typeface="NSimSun" panose="02010609030101010101" pitchFamily="49" charset="-122"/>
                <a:cs typeface="Times New Roman" panose="02020603050405020304" pitchFamily="18" charset="0"/>
              </a:rPr>
              <a:t>Now speaking about environmental regulations, it is vital to underscore that, to date, there are unfortunately no specific standards for environmental impact assessments, only guidelines provided by the United Nations Environment Program (UNEP). Environmental impact assessments (EIAs) have not yet been incorporated into management policies. Despite the availability of technology and management strategies to mitigate impacts, established standards and comprehensive EIA studies at both local and regional levels are needed</a:t>
            </a:r>
            <a:endParaRPr lang="en-US" sz="1800" b="0" dirty="0">
              <a:solidFill>
                <a:srgbClr val="000000"/>
              </a:solidFill>
              <a:effectLst/>
              <a:latin typeface="NSimSun" panose="02010609030101010101" pitchFamily="49" charset="-122"/>
              <a:cs typeface="Times New Roman" panose="02020603050405020304" pitchFamily="18" charset="0"/>
            </a:endParaRPr>
          </a:p>
          <a:p>
            <a:endParaRPr lang="en-US" sz="1800" b="0" dirty="0">
              <a:solidFill>
                <a:srgbClr val="000000"/>
              </a:solidFill>
              <a:effectLst/>
              <a:latin typeface="NSimSun" panose="02010609030101010101" pitchFamily="49" charset="-122"/>
              <a:cs typeface="Times New Roman" panose="02020603050405020304" pitchFamily="18" charset="0"/>
            </a:endParaRPr>
          </a:p>
          <a:p>
            <a:r>
              <a:rPr lang="en-US" sz="1800" dirty="0">
                <a:solidFill>
                  <a:srgbClr val="000000"/>
                </a:solidFill>
                <a:effectLst/>
                <a:latin typeface="NSimSun" panose="02010609030101010101" pitchFamily="49" charset="-122"/>
                <a:cs typeface="Times New Roman" panose="02020603050405020304" pitchFamily="18" charset="0"/>
              </a:rPr>
              <a:t>An additional potential environmental impact is associated with the potential disposal of RO membranes at the end of their life in landfills</a:t>
            </a:r>
            <a:r>
              <a:rPr lang="en-US" sz="1800" b="0" dirty="0">
                <a:solidFill>
                  <a:srgbClr val="000000"/>
                </a:solidFill>
                <a:effectLst/>
                <a:latin typeface="NSimSun" panose="02010609030101010101" pitchFamily="49" charset="-122"/>
                <a:cs typeface="Times New Roman" panose="02020603050405020304" pitchFamily="18" charset="0"/>
              </a:rPr>
              <a:t>. </a:t>
            </a:r>
            <a:r>
              <a:rPr lang="en-US" sz="1800" dirty="0">
                <a:solidFill>
                  <a:srgbClr val="000000"/>
                </a:solidFill>
                <a:effectLst/>
                <a:latin typeface="NSimSun" panose="02010609030101010101" pitchFamily="49" charset="-122"/>
                <a:cs typeface="Times New Roman" panose="02020603050405020304" pitchFamily="18" charset="0"/>
              </a:rPr>
              <a:t>Annually, 14,000 tons of membranes are disposed of in landfills worldwide. While incineration of membranes for thermal use is feasible, the associated side effects call for a more sustainable alternative. Therefore, providing these obsolete membranes with a new life cycle may be a solution. chemical treatments for obsolete RO membranes to facilitate their recycling and use in less demanding applications such as greywater or some wastewater treatment.</a:t>
            </a:r>
          </a:p>
          <a:p>
            <a:endParaRPr lang="en-US" sz="1800" dirty="0">
              <a:solidFill>
                <a:srgbClr val="000000"/>
              </a:solidFill>
              <a:effectLst/>
              <a:latin typeface="NSimSun" panose="02010609030101010101" pitchFamily="49" charset="-122"/>
              <a:cs typeface="Times New Roman" panose="02020603050405020304" pitchFamily="18" charset="0"/>
            </a:endParaRPr>
          </a:p>
          <a:p>
            <a:r>
              <a:rPr lang="en-US" sz="1800" dirty="0">
                <a:effectLst/>
                <a:latin typeface="NSimSun" panose="02010609030101010101" pitchFamily="49" charset="-122"/>
                <a:ea typeface="Calibri" panose="020F0502020204030204" pitchFamily="34" charset="0"/>
              </a:rPr>
              <a:t>Now with respect to </a:t>
            </a:r>
            <a:r>
              <a:rPr lang="en-US" sz="2800" dirty="0"/>
              <a:t>Socio-Economic externalities,</a:t>
            </a:r>
            <a:r>
              <a:rPr lang="en-US" sz="1800" dirty="0">
                <a:effectLst/>
                <a:latin typeface="NSimSun" panose="02010609030101010101" pitchFamily="49" charset="-122"/>
                <a:ea typeface="Calibri" panose="020F0502020204030204" pitchFamily="34" charset="0"/>
              </a:rPr>
              <a:t> desalination projects can have both positive and negative impacts on traditional farming communities</a:t>
            </a:r>
            <a:r>
              <a:rPr lang="en-US" sz="1800" dirty="0">
                <a:solidFill>
                  <a:srgbClr val="000000"/>
                </a:solidFill>
                <a:effectLst/>
                <a:latin typeface="NSimSun" panose="02010609030101010101" pitchFamily="49" charset="-122"/>
                <a:ea typeface="Calibri" panose="020F0502020204030204" pitchFamily="34" charset="0"/>
                <a:cs typeface="Times New Roman" panose="02020603050405020304" pitchFamily="18" charset="0"/>
              </a:rPr>
              <a:t>. </a:t>
            </a:r>
            <a:r>
              <a:rPr lang="en-US" sz="1800" dirty="0">
                <a:solidFill>
                  <a:srgbClr val="000000"/>
                </a:solidFill>
                <a:effectLst/>
                <a:latin typeface="NSimSun" panose="02010609030101010101" pitchFamily="49" charset="-122"/>
                <a:cs typeface="Times New Roman" panose="02020603050405020304" pitchFamily="18" charset="0"/>
              </a:rPr>
              <a:t>issues that are being examined by social scientists are, for instance, the financing of desalination plants; the sometimes negative reactions of citizens to this new resource; the health dimensions of desalted water; the creation of relative scarcities given the higher costs with particular impacts on farmers and poor urban dwellers.</a:t>
            </a:r>
          </a:p>
          <a:p>
            <a:endParaRPr lang="en-US" sz="1800" b="0" dirty="0">
              <a:solidFill>
                <a:srgbClr val="000000"/>
              </a:solidFill>
              <a:effectLst/>
              <a:latin typeface="NSimSun" panose="02010609030101010101" pitchFamily="49" charset="-122"/>
              <a:cs typeface="Times New Roman" panose="02020603050405020304" pitchFamily="18"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800" dirty="0">
                <a:effectLst/>
                <a:latin typeface="NSimSun" panose="02010609030101010101" pitchFamily="49" charset="-122"/>
                <a:ea typeface="Calibri" panose="020F0502020204030204" pitchFamily="34" charset="0"/>
              </a:rPr>
              <a:t>. Positive impacts include improved water security, expansion of arable land, introduction of higher value crops, and economic diversification. However, costs, social unrest, environmental concerns, resistance to new technologies, and dependence on external inputs can contribute to negative impacts.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dirty="0">
              <a:effectLst/>
              <a:latin typeface="NSimSun" panose="02010609030101010101" pitchFamily="49" charset="-122"/>
              <a:ea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800" dirty="0">
                <a:effectLst/>
                <a:latin typeface="NSimSun" panose="02010609030101010101" pitchFamily="49" charset="-122"/>
                <a:ea typeface="Calibri" panose="020F0502020204030204" pitchFamily="34" charset="0"/>
              </a:rPr>
              <a:t> To ensure successful adoption of desalination projects, farmers in Arab countries need education and support through training on new technologies, access to affordable technologies and inputs, financial support (creating financial support programs, loan facilities, etc.), and community engagement. A comprehensive approach that takes into account the necessary economic and social aspects must be adopted to ensure that desalination projects contribute positively to the long-term well-being of traditional farming communities.</a:t>
            </a:r>
            <a:endParaRPr lang="en-US" sz="1800" dirty="0">
              <a:effectLst/>
              <a:latin typeface="Times New Roman" panose="02020603050405020304" pitchFamily="18" charset="0"/>
              <a:ea typeface="Calibri" panose="020F0502020204030204" pitchFamily="34" charset="0"/>
            </a:endParaRPr>
          </a:p>
          <a:p>
            <a:endParaRPr lang="en-US" sz="1800" b="0" dirty="0">
              <a:solidFill>
                <a:srgbClr val="000000"/>
              </a:solidFill>
              <a:effectLst/>
              <a:latin typeface="NSimSun" panose="02010609030101010101" pitchFamily="49" charset="-122"/>
            </a:endParaRPr>
          </a:p>
        </p:txBody>
      </p:sp>
      <p:sp>
        <p:nvSpPr>
          <p:cNvPr id="4" name="Slide Number Placeholder 3"/>
          <p:cNvSpPr>
            <a:spLocks noGrp="1"/>
          </p:cNvSpPr>
          <p:nvPr>
            <p:ph type="sldNum" sz="quarter" idx="5"/>
          </p:nvPr>
        </p:nvSpPr>
        <p:spPr/>
        <p:txBody>
          <a:bodyPr/>
          <a:lstStyle/>
          <a:p>
            <a:fld id="{F181C075-0A87-4D04-85DC-C41B8B8D094E}" type="slidenum">
              <a:rPr lang="en-GB" smtClean="0"/>
              <a:pPr/>
              <a:t>5</a:t>
            </a:fld>
            <a:endParaRPr lang="en-GB"/>
          </a:p>
        </p:txBody>
      </p:sp>
    </p:spTree>
    <p:extLst>
      <p:ext uri="{BB962C8B-B14F-4D97-AF65-F5344CB8AC3E}">
        <p14:creationId xmlns:p14="http://schemas.microsoft.com/office/powerpoint/2010/main" val="3019698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NSimSun" panose="02010609030101010101" pitchFamily="49" charset="-122"/>
                <a:cs typeface="Times New Roman" panose="02020603050405020304" pitchFamily="18" charset="0"/>
              </a:rPr>
              <a:t>Now with respect to Water quality:</a:t>
            </a:r>
          </a:p>
          <a:p>
            <a:endParaRPr lang="en-US" sz="1800" dirty="0">
              <a:solidFill>
                <a:srgbClr val="000000"/>
              </a:solidFill>
              <a:effectLst/>
              <a:latin typeface="NSimSun" panose="02010609030101010101" pitchFamily="49" charset="-122"/>
              <a:cs typeface="Times New Roman" panose="02020603050405020304" pitchFamily="18" charset="0"/>
            </a:endParaRPr>
          </a:p>
          <a:p>
            <a:r>
              <a:rPr lang="en-US" sz="28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t>Incorporating desalinated water in agriculture can have varying agronomic effects. </a:t>
            </a:r>
            <a:r>
              <a:rPr lang="en-US" sz="2800" dirty="0">
                <a:solidFill>
                  <a:srgbClr val="FF0000"/>
                </a:solidFill>
                <a:latin typeface="Palatino Linotype" panose="02040502050505030304" pitchFamily="18" charset="0"/>
                <a:ea typeface="Calibri" panose="020F0502020204030204" pitchFamily="34" charset="0"/>
                <a:cs typeface="Times New Roman" panose="02020603050405020304" pitchFamily="18" charset="0"/>
              </a:rPr>
              <a:t>Key concerns include its lack of essential nutrients</a:t>
            </a:r>
            <a:r>
              <a:rPr lang="en-US" sz="28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t>, leading to </a:t>
            </a:r>
            <a:r>
              <a:rPr lang="en-US" sz="2800" b="0" dirty="0">
                <a:solidFill>
                  <a:srgbClr val="FF0000"/>
                </a:solidFill>
                <a:latin typeface="Palatino Linotype" panose="02040502050505030304" pitchFamily="18" charset="0"/>
                <a:ea typeface="Calibri" panose="020F0502020204030204" pitchFamily="34" charset="0"/>
                <a:cs typeface="Times New Roman" panose="02020603050405020304" pitchFamily="18" charset="0"/>
              </a:rPr>
              <a:t>higher fertilization needs, especially for greenhouse crops</a:t>
            </a:r>
            <a:r>
              <a:rPr lang="en-US" sz="28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t>. Additionally, its unique chemical composition </a:t>
            </a:r>
            <a:r>
              <a:rPr lang="en-US" sz="2800" b="0" dirty="0">
                <a:solidFill>
                  <a:srgbClr val="FF0000"/>
                </a:solidFill>
                <a:latin typeface="Palatino Linotype" panose="02040502050505030304" pitchFamily="18" charset="0"/>
                <a:ea typeface="Calibri" panose="020F0502020204030204" pitchFamily="34" charset="0"/>
                <a:cs typeface="Times New Roman" panose="02020603050405020304" pitchFamily="18" charset="0"/>
              </a:rPr>
              <a:t>may degrade soil structure due to </a:t>
            </a:r>
            <a:r>
              <a:rPr lang="en-US" sz="2800" b="0" dirty="0" err="1">
                <a:solidFill>
                  <a:srgbClr val="FF0000"/>
                </a:solidFill>
                <a:latin typeface="Palatino Linotype" panose="02040502050505030304" pitchFamily="18" charset="0"/>
                <a:ea typeface="Calibri" panose="020F0502020204030204" pitchFamily="34" charset="0"/>
                <a:cs typeface="Times New Roman" panose="02020603050405020304" pitchFamily="18" charset="0"/>
              </a:rPr>
              <a:t>sodicity</a:t>
            </a:r>
            <a:r>
              <a:rPr lang="en-US" sz="28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t>, negatively affecting crop yield, with potential toxicity from high levels of boron and chloride</a:t>
            </a:r>
            <a:endParaRPr lang="en-US" sz="1800" dirty="0">
              <a:solidFill>
                <a:srgbClr val="000000"/>
              </a:solidFill>
              <a:effectLst/>
              <a:latin typeface="NSimSun" panose="02010609030101010101" pitchFamily="49" charset="-122"/>
              <a:cs typeface="Times New Roman" panose="02020603050405020304" pitchFamily="18" charset="0"/>
            </a:endParaRPr>
          </a:p>
          <a:p>
            <a:endParaRPr lang="en-US" sz="1800" dirty="0">
              <a:solidFill>
                <a:srgbClr val="000000"/>
              </a:solidFill>
              <a:effectLst/>
              <a:latin typeface="NSimSun" panose="02010609030101010101" pitchFamily="49" charset="-122"/>
              <a:cs typeface="Times New Roman" panose="02020603050405020304" pitchFamily="18" charset="0"/>
            </a:endParaRPr>
          </a:p>
          <a:p>
            <a:r>
              <a:rPr lang="en-US" sz="1800" dirty="0">
                <a:solidFill>
                  <a:srgbClr val="000000"/>
                </a:solidFill>
                <a:effectLst/>
                <a:latin typeface="NSimSun" panose="02010609030101010101" pitchFamily="49" charset="-122"/>
                <a:cs typeface="Times New Roman" panose="02020603050405020304" pitchFamily="18" charset="0"/>
              </a:rPr>
              <a:t>Post-treatment of the water produced is required in all technologies, especially in distillation processes that require mineralization. The post-treatment aims to stabilize the produced water and make it compatible with the distribution network and the end-user requirements. Adjustment of pH to approximately 8 is required. On the other hand, carbonation or use of other chemicals such as lime may be applied, and blending with some source water may be done to increase alkalinity and TDS and stabilize the water. Addition of corrosion inhibitors like polyphosphates may be necessary</a:t>
            </a:r>
          </a:p>
          <a:p>
            <a:endParaRPr lang="en-US" sz="1800" b="0" dirty="0">
              <a:solidFill>
                <a:srgbClr val="000000"/>
              </a:solidFill>
              <a:effectLst/>
              <a:latin typeface="NSimSun" panose="02010609030101010101" pitchFamily="49" charset="-122"/>
              <a:cs typeface="Times New Roman" panose="02020603050405020304" pitchFamily="18" charset="0"/>
            </a:endParaRPr>
          </a:p>
          <a:p>
            <a:r>
              <a:rPr lang="en-US" sz="2800" b="0" dirty="0">
                <a:solidFill>
                  <a:srgbClr val="FF0000"/>
                </a:solidFill>
                <a:latin typeface="Palatino Linotype" panose="02040502050505030304" pitchFamily="18" charset="0"/>
              </a:rPr>
              <a:t>Replacement of traditional irrigation water resources with DSW show that the combined use of DSW with traditional resources is the most efficient option</a:t>
            </a:r>
            <a:r>
              <a:rPr lang="en-US" sz="2800" b="0" dirty="0">
                <a:latin typeface="Palatino Linotype" panose="02040502050505030304" pitchFamily="18" charset="0"/>
              </a:rPr>
              <a:t>, rather than irrigating with DSW alone.</a:t>
            </a:r>
            <a:br>
              <a:rPr lang="en-US" sz="2800" b="0" dirty="0">
                <a:latin typeface="Palatino Linotype" panose="02040502050505030304" pitchFamily="18" charset="0"/>
              </a:rPr>
            </a:br>
            <a:br>
              <a:rPr lang="en-US" sz="2800" b="0" dirty="0">
                <a:latin typeface="Palatino Linotype" panose="02040502050505030304" pitchFamily="18" charset="0"/>
              </a:rPr>
            </a:br>
            <a:r>
              <a:rPr lang="en-US" sz="2800" b="0" dirty="0">
                <a:latin typeface="Palatino Linotype" panose="02040502050505030304" pitchFamily="18" charset="0"/>
              </a:rPr>
              <a:t>The correct application and management of </a:t>
            </a:r>
            <a:r>
              <a:rPr lang="en-US" sz="2800" b="0" dirty="0">
                <a:solidFill>
                  <a:srgbClr val="FF0000"/>
                </a:solidFill>
                <a:latin typeface="Palatino Linotype" panose="02040502050505030304" pitchFamily="18" charset="0"/>
              </a:rPr>
              <a:t>specific quality regulations, mixing and management modelling, technical means on the farm, as well as water and soil monitoring </a:t>
            </a:r>
            <a:r>
              <a:rPr lang="en-US" sz="2800" b="0" dirty="0">
                <a:latin typeface="Palatino Linotype" panose="02040502050505030304" pitchFamily="18" charset="0"/>
              </a:rPr>
              <a:t>can mitigate these risks for agricultural irrigation with desalinated seawater.</a:t>
            </a:r>
            <a:endParaRPr lang="en-US" sz="1800" dirty="0">
              <a:solidFill>
                <a:srgbClr val="000000"/>
              </a:solidFill>
              <a:effectLst/>
              <a:latin typeface="NSimSun" panose="02010609030101010101" pitchFamily="49" charset="-122"/>
              <a:cs typeface="Times New Roman" panose="02020603050405020304" pitchFamily="18" charset="0"/>
            </a:endParaRPr>
          </a:p>
          <a:p>
            <a:endParaRPr lang="en-US" sz="1800" dirty="0">
              <a:solidFill>
                <a:srgbClr val="000000"/>
              </a:solidFill>
              <a:effectLst/>
              <a:latin typeface="NSimSun" panose="02010609030101010101" pitchFamily="49" charset="-122"/>
              <a:cs typeface="Times New Roman" panose="02020603050405020304" pitchFamily="18" charset="0"/>
            </a:endParaRPr>
          </a:p>
          <a:p>
            <a:r>
              <a:rPr lang="en-US" sz="1800" dirty="0">
                <a:solidFill>
                  <a:srgbClr val="000000"/>
                </a:solidFill>
                <a:effectLst/>
                <a:latin typeface="NSimSun" panose="02010609030101010101" pitchFamily="49" charset="-122"/>
                <a:cs typeface="Times New Roman" panose="02020603050405020304" pitchFamily="18" charset="0"/>
              </a:rPr>
              <a:t>Deionization is necessary in the production of green hydrogen as it helps achieve the very low conductivities required by many </a:t>
            </a:r>
            <a:r>
              <a:rPr lang="en-US" sz="1800" dirty="0" err="1">
                <a:solidFill>
                  <a:srgbClr val="000000"/>
                </a:solidFill>
                <a:effectLst/>
                <a:latin typeface="NSimSun" panose="02010609030101010101" pitchFamily="49" charset="-122"/>
                <a:cs typeface="Times New Roman" panose="02020603050405020304" pitchFamily="18" charset="0"/>
              </a:rPr>
              <a:t>electrolysers</a:t>
            </a:r>
            <a:r>
              <a:rPr lang="en-US" sz="1800" dirty="0">
                <a:solidFill>
                  <a:srgbClr val="000000"/>
                </a:solidFill>
                <a:effectLst/>
                <a:latin typeface="NSimSun" panose="02010609030101010101" pitchFamily="49" charset="-122"/>
                <a:cs typeface="Times New Roman" panose="02020603050405020304" pitchFamily="18" charset="0"/>
              </a:rPr>
              <a:t>. It is the final step in preparing ultrapure water by removing any remaining ions, ensuring the purity of the hydrogen produced. On the other hand, carbonation or use of other chemicals such as lime may be applied, and blending with some source water may be done to increase alkalinity and TDS and stabilize the water. Addition of corrosion inhibitors like polyphosphates may be necessary.</a:t>
            </a:r>
            <a:r>
              <a:rPr lang="en-US" sz="1800" b="1" dirty="0">
                <a:solidFill>
                  <a:srgbClr val="000000"/>
                </a:solidFill>
                <a:effectLst/>
                <a:latin typeface="NSimSun" panose="02010609030101010101" pitchFamily="49" charset="-122"/>
                <a:cs typeface="Times New Roman" panose="02020603050405020304" pitchFamily="18" charset="0"/>
              </a:rPr>
              <a:t> </a:t>
            </a:r>
            <a:r>
              <a:rPr lang="en-US" sz="1800" b="0" dirty="0">
                <a:solidFill>
                  <a:srgbClr val="000000"/>
                </a:solidFill>
                <a:effectLst/>
                <a:latin typeface="NSimSun" panose="02010609030101010101" pitchFamily="49" charset="-122"/>
                <a:cs typeface="Times New Roman" panose="02020603050405020304" pitchFamily="18" charset="0"/>
              </a:rPr>
              <a:t>( El Kharraz, 2020)</a:t>
            </a:r>
            <a:r>
              <a:rPr lang="en-US" sz="1800" b="1" dirty="0">
                <a:solidFill>
                  <a:srgbClr val="000000"/>
                </a:solidFill>
                <a:effectLst/>
                <a:latin typeface="NSimSun" panose="02010609030101010101" pitchFamily="49" charset="-122"/>
                <a:cs typeface="Times New Roman" panose="02020603050405020304" pitchFamily="18" charset="0"/>
              </a:rPr>
              <a:t>. </a:t>
            </a:r>
            <a:r>
              <a:rPr lang="en-US" sz="1800" dirty="0">
                <a:solidFill>
                  <a:srgbClr val="000000"/>
                </a:solidFill>
                <a:effectLst/>
                <a:latin typeface="NSimSun" panose="02010609030101010101" pitchFamily="49" charset="-122"/>
                <a:cs typeface="Times New Roman" panose="02020603050405020304" pitchFamily="18" charset="0"/>
              </a:rPr>
              <a:t>In the case of green hydrogen production, the cost of water typically makes up less than 2% of the cost of hydrogen production (Santana et al., 2024).</a:t>
            </a:r>
            <a:endParaRPr lang="en-US" dirty="0"/>
          </a:p>
        </p:txBody>
      </p:sp>
      <p:sp>
        <p:nvSpPr>
          <p:cNvPr id="4" name="Slide Number Placeholder 3"/>
          <p:cNvSpPr>
            <a:spLocks noGrp="1"/>
          </p:cNvSpPr>
          <p:nvPr>
            <p:ph type="sldNum" sz="quarter" idx="5"/>
          </p:nvPr>
        </p:nvSpPr>
        <p:spPr/>
        <p:txBody>
          <a:bodyPr/>
          <a:lstStyle/>
          <a:p>
            <a:fld id="{F181C075-0A87-4D04-85DC-C41B8B8D094E}" type="slidenum">
              <a:rPr lang="en-GB" smtClean="0"/>
              <a:pPr/>
              <a:t>6</a:t>
            </a:fld>
            <a:endParaRPr lang="en-GB"/>
          </a:p>
        </p:txBody>
      </p:sp>
    </p:spTree>
    <p:extLst>
      <p:ext uri="{BB962C8B-B14F-4D97-AF65-F5344CB8AC3E}">
        <p14:creationId xmlns:p14="http://schemas.microsoft.com/office/powerpoint/2010/main" val="1409424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NSimSun" panose="02010609030101010101" pitchFamily="49" charset="-122"/>
                <a:ea typeface="Calibri" panose="020F0502020204030204" pitchFamily="34" charset="0"/>
              </a:rPr>
              <a:t>Ever since desalination was initially invented in antiquity, more than 20 different technologies have been used for seawater desalination, broadly categorized into three groups: thermal processes, membrane separations, and emerging technologies.</a:t>
            </a:r>
            <a:r>
              <a:rPr lang="en-US" sz="1800" b="1" dirty="0">
                <a:solidFill>
                  <a:srgbClr val="000000"/>
                </a:solidFill>
                <a:effectLst/>
                <a:latin typeface="NSimSun" panose="02010609030101010101" pitchFamily="49" charset="-122"/>
                <a:ea typeface="Calibri" panose="020F0502020204030204" pitchFamily="34" charset="0"/>
              </a:rPr>
              <a:t> </a:t>
            </a:r>
            <a:r>
              <a:rPr lang="en-US" sz="1800" b="0" dirty="0">
                <a:solidFill>
                  <a:srgbClr val="000000"/>
                </a:solidFill>
                <a:effectLst/>
                <a:latin typeface="NSimSun" panose="02010609030101010101" pitchFamily="49" charset="-122"/>
                <a:ea typeface="Calibri" panose="020F0502020204030204" pitchFamily="34" charset="0"/>
              </a:rPr>
              <a:t>(FAO, 2024)</a:t>
            </a:r>
            <a:r>
              <a:rPr lang="en-US" sz="1800" dirty="0">
                <a:solidFill>
                  <a:srgbClr val="000000"/>
                </a:solidFill>
                <a:effectLst/>
                <a:latin typeface="NSimSun" panose="02010609030101010101" pitchFamily="49" charset="-122"/>
                <a:ea typeface="Calibri" panose="020F0502020204030204" pitchFamily="34" charset="0"/>
              </a:rPr>
              <a:t> The schematic diagram down below illustrates major desalination technologies and their relative contributions to worldwide installed capacity for seawater and brackish water desalination. </a:t>
            </a:r>
            <a:r>
              <a:rPr lang="en-US" sz="1800" b="1" dirty="0">
                <a:solidFill>
                  <a:srgbClr val="000000"/>
                </a:solidFill>
                <a:effectLst/>
                <a:latin typeface="NSimSun" panose="02010609030101010101" pitchFamily="49" charset="-122"/>
                <a:ea typeface="Calibri" panose="020F0502020204030204" pitchFamily="34" charset="0"/>
              </a:rPr>
              <a:t>MSF accounts for 44.4%</a:t>
            </a:r>
            <a:r>
              <a:rPr lang="en-US" sz="1800" dirty="0">
                <a:solidFill>
                  <a:srgbClr val="000000"/>
                </a:solidFill>
                <a:effectLst/>
                <a:latin typeface="NSimSun" panose="02010609030101010101" pitchFamily="49" charset="-122"/>
                <a:ea typeface="Calibri" panose="020F0502020204030204" pitchFamily="34" charset="0"/>
              </a:rPr>
              <a:t>, </a:t>
            </a:r>
            <a:r>
              <a:rPr lang="en-US" sz="1800" b="1" dirty="0">
                <a:solidFill>
                  <a:srgbClr val="000000"/>
                </a:solidFill>
                <a:effectLst/>
                <a:latin typeface="NSimSun" panose="02010609030101010101" pitchFamily="49" charset="-122"/>
                <a:ea typeface="Calibri" panose="020F0502020204030204" pitchFamily="34" charset="0"/>
              </a:rPr>
              <a:t>RO 41.1%</a:t>
            </a:r>
            <a:r>
              <a:rPr lang="en-US" sz="1800" dirty="0">
                <a:solidFill>
                  <a:srgbClr val="000000"/>
                </a:solidFill>
                <a:effectLst/>
                <a:latin typeface="NSimSun" panose="02010609030101010101" pitchFamily="49" charset="-122"/>
                <a:ea typeface="Calibri" panose="020F0502020204030204" pitchFamily="34" charset="0"/>
              </a:rPr>
              <a:t>, MED and other thermal methods 8.4%, ED and other methods 6.1%.</a:t>
            </a:r>
            <a:r>
              <a:rPr lang="en-US" sz="1800" b="1" dirty="0">
                <a:solidFill>
                  <a:srgbClr val="000000"/>
                </a:solidFill>
                <a:effectLst/>
                <a:latin typeface="NSimSun" panose="02010609030101010101" pitchFamily="49" charset="-122"/>
                <a:ea typeface="Calibri" panose="020F0502020204030204" pitchFamily="34" charset="0"/>
              </a:rPr>
              <a:t> </a:t>
            </a:r>
            <a:r>
              <a:rPr lang="en-US" sz="1800" b="0" dirty="0">
                <a:solidFill>
                  <a:srgbClr val="000000"/>
                </a:solidFill>
                <a:effectLst/>
                <a:latin typeface="NSimSun" panose="02010609030101010101" pitchFamily="49" charset="-122"/>
                <a:ea typeface="Calibri" panose="020F0502020204030204" pitchFamily="34" charset="0"/>
              </a:rPr>
              <a:t>(</a:t>
            </a:r>
            <a:r>
              <a:rPr lang="en-US" sz="1800" b="0" dirty="0" err="1">
                <a:solidFill>
                  <a:srgbClr val="000000"/>
                </a:solidFill>
                <a:effectLst/>
                <a:latin typeface="NSimSun" panose="02010609030101010101" pitchFamily="49" charset="-122"/>
                <a:ea typeface="Calibri" panose="020F0502020204030204" pitchFamily="34" charset="0"/>
              </a:rPr>
              <a:t>Humplik</a:t>
            </a:r>
            <a:r>
              <a:rPr lang="en-US" sz="1800" b="0" dirty="0">
                <a:solidFill>
                  <a:srgbClr val="000000"/>
                </a:solidFill>
                <a:effectLst/>
                <a:latin typeface="NSimSun" panose="02010609030101010101" pitchFamily="49" charset="-122"/>
                <a:ea typeface="Calibri" panose="020F0502020204030204" pitchFamily="34" charset="0"/>
              </a:rPr>
              <a:t>, Lee, Fellman, &amp; Rahman, 2011)</a:t>
            </a:r>
            <a:r>
              <a:rPr lang="en-US" sz="1800" dirty="0">
                <a:solidFill>
                  <a:srgbClr val="000000"/>
                </a:solidFill>
                <a:effectLst/>
                <a:latin typeface="NSimSun" panose="02010609030101010101" pitchFamily="49" charset="-122"/>
                <a:ea typeface="Calibri" panose="020F0502020204030204" pitchFamily="34" charset="0"/>
              </a:rPr>
              <a:t>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NSimSun" panose="02010609030101010101" pitchFamily="49" charset="-122"/>
              <a:ea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NSimSun" panose="02010609030101010101" pitchFamily="49" charset="-122"/>
                <a:cs typeface="Times New Roman" panose="02020603050405020304" pitchFamily="18" charset="0"/>
              </a:rPr>
              <a:t>There are also other emerging technologies which are either limited by unit size or they are still under development at pilot scale among other limitations, such as freezing desalination, humidification</a:t>
            </a:r>
            <a:r>
              <a:rPr lang="en-US" sz="1800" dirty="0">
                <a:solidFill>
                  <a:srgbClr val="000000"/>
                </a:solidFill>
                <a:effectLst/>
                <a:latin typeface="Cambria Math" panose="02040503050406030204" pitchFamily="18" charset="0"/>
                <a:ea typeface="NSimSun" panose="02010609030101010101" pitchFamily="49" charset="-122"/>
                <a:cs typeface="Cambria Math" panose="02040503050406030204" pitchFamily="18" charset="0"/>
              </a:rPr>
              <a:t> </a:t>
            </a:r>
            <a:r>
              <a:rPr lang="en-US" sz="1800" dirty="0">
                <a:solidFill>
                  <a:srgbClr val="000000"/>
                </a:solidFill>
                <a:effectLst/>
                <a:latin typeface="NSimSun" panose="02010609030101010101" pitchFamily="49" charset="-122"/>
                <a:cs typeface="Times New Roman" panose="02020603050405020304" pitchFamily="18" charset="0"/>
              </a:rPr>
              <a:t>/ dehumidification, adsorption desalination (AD), membrane distillation (MD), microbial desalination fuel cells, ammonia driven FO (</a:t>
            </a:r>
            <a:r>
              <a:rPr lang="en-US" sz="1800" dirty="0" err="1">
                <a:solidFill>
                  <a:srgbClr val="000000"/>
                </a:solidFill>
                <a:effectLst/>
                <a:latin typeface="NSimSun" panose="02010609030101010101" pitchFamily="49" charset="-122"/>
                <a:cs typeface="Times New Roman" panose="02020603050405020304" pitchFamily="18" charset="0"/>
              </a:rPr>
              <a:t>Oasys</a:t>
            </a:r>
            <a:r>
              <a:rPr lang="en-US" sz="1800" dirty="0">
                <a:solidFill>
                  <a:srgbClr val="000000"/>
                </a:solidFill>
                <a:effectLst/>
                <a:latin typeface="NSimSun" panose="02010609030101010101" pitchFamily="49" charset="-122"/>
                <a:cs typeface="Times New Roman" panose="02020603050405020304" pitchFamily="18" charset="0"/>
              </a:rPr>
              <a:t>), capacitive deionization (CDI), and electro deionization (EDI)</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NSimSun" panose="02010609030101010101" pitchFamily="49" charset="-122"/>
              <a:ea typeface="Calibri" panose="020F0502020204030204" pitchFamily="34" charset="0"/>
              <a:cs typeface="Times New Roman" panose="02020603050405020304" pitchFamily="18"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NSimSun" panose="02010609030101010101" pitchFamily="49" charset="-122"/>
                <a:cs typeface="Times New Roman" panose="02020603050405020304" pitchFamily="18" charset="0"/>
              </a:rPr>
              <a:t>There also seems to be a lack of policy and incentives to localize technology, which is coupled with minimal investment in research and development.</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NSimSun" panose="02010609030101010101" pitchFamily="49" charset="-122"/>
              <a:cs typeface="Times New Roman" panose="02020603050405020304" pitchFamily="18"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NSimSun" panose="02010609030101010101" pitchFamily="49" charset="-122"/>
                <a:cs typeface="Times New Roman" panose="02020603050405020304" pitchFamily="18" charset="0"/>
              </a:rPr>
              <a:t>Advances in technology and components of desalination systems have led to an almost 80% reduction in energy use for freshwater production over the past two decades.</a:t>
            </a:r>
            <a:r>
              <a:rPr lang="en-US" sz="1800" b="1" dirty="0">
                <a:solidFill>
                  <a:srgbClr val="000000"/>
                </a:solidFill>
                <a:effectLst/>
                <a:latin typeface="NSimSun" panose="02010609030101010101" pitchFamily="49" charset="-122"/>
                <a:cs typeface="Times New Roman" panose="02020603050405020304" pitchFamily="18" charset="0"/>
              </a:rPr>
              <a:t> </a:t>
            </a:r>
            <a:r>
              <a:rPr lang="en-US" sz="1800" b="0" dirty="0">
                <a:solidFill>
                  <a:srgbClr val="000000"/>
                </a:solidFill>
                <a:effectLst/>
                <a:latin typeface="NSimSun" panose="02010609030101010101" pitchFamily="49" charset="-122"/>
                <a:cs typeface="Times New Roman" panose="02020603050405020304" pitchFamily="18" charset="0"/>
              </a:rPr>
              <a:t>(FAO, 2024)</a:t>
            </a:r>
            <a:r>
              <a:rPr lang="en-US" sz="1800" dirty="0">
                <a:solidFill>
                  <a:srgbClr val="000000"/>
                </a:solidFill>
                <a:effectLst/>
                <a:latin typeface="NSimSun" panose="02010609030101010101" pitchFamily="49" charset="-122"/>
                <a:cs typeface="Times New Roman" panose="02020603050405020304" pitchFamily="18" charset="0"/>
              </a:rPr>
              <a:t> Moreover,</a:t>
            </a:r>
            <a:r>
              <a:rPr lang="en-US" sz="1800" dirty="0">
                <a:effectLst/>
                <a:latin typeface="Times New Roman" panose="02020603050405020304" pitchFamily="18" charset="0"/>
                <a:ea typeface="Calibri" panose="020F0502020204030204" pitchFamily="34" charset="0"/>
              </a:rPr>
              <a:t> </a:t>
            </a:r>
            <a:r>
              <a:rPr lang="en-US" sz="1800" dirty="0">
                <a:solidFill>
                  <a:srgbClr val="000000"/>
                </a:solidFill>
                <a:effectLst/>
                <a:latin typeface="NSimSun" panose="02010609030101010101" pitchFamily="49" charset="-122"/>
                <a:cs typeface="Times New Roman" panose="02020603050405020304" pitchFamily="18" charset="0"/>
              </a:rPr>
              <a:t>innovations and improvements in membranes and energy recovery devices have been driving the progress of desalination technologies, especially stand-alone or hybrid RO and FO membrane-based processes which have come to dominate desalination markets in the last 10 years.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NSimSun" panose="02010609030101010101" pitchFamily="49" charset="-122"/>
              <a:ea typeface="Calibri" panose="020F0502020204030204" pitchFamily="34" charset="0"/>
              <a:cs typeface="Times New Roman" panose="02020603050405020304" pitchFamily="18"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NSimSun" panose="02010609030101010101" pitchFamily="49" charset="-122"/>
                <a:cs typeface="Times New Roman" panose="02020603050405020304" pitchFamily="18" charset="0"/>
              </a:rPr>
              <a:t>A list of energy use and costs for techniques other than distillation. Only two methods can be regarded as being fully commercial: </a:t>
            </a:r>
            <a:r>
              <a:rPr lang="en-US" sz="1800" b="1" dirty="0">
                <a:solidFill>
                  <a:srgbClr val="000000"/>
                </a:solidFill>
                <a:effectLst/>
                <a:latin typeface="NSimSun" panose="02010609030101010101" pitchFamily="49" charset="-122"/>
                <a:cs typeface="Times New Roman" panose="02020603050405020304" pitchFamily="18" charset="0"/>
              </a:rPr>
              <a:t>RO and ED with large plants in operation</a:t>
            </a:r>
            <a:r>
              <a:rPr lang="en-US" sz="1800" dirty="0">
                <a:solidFill>
                  <a:srgbClr val="000000"/>
                </a:solidFill>
                <a:effectLst/>
                <a:latin typeface="NSimSun" panose="02010609030101010101" pitchFamily="49" charset="-122"/>
                <a:cs typeface="Times New Roman" panose="02020603050405020304" pitchFamily="18" charset="0"/>
              </a:rPr>
              <a:t>, whilst capacitive deionization (CDI), CDI has a smaller 1 ML/day plant at the commercial stage. The rest are still experimental, although pilot and demonstration systems have been operated successfully.</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NSimSun" panose="02010609030101010101" pitchFamily="49" charset="-122"/>
              <a:cs typeface="Times New Roman" panose="02020603050405020304" pitchFamily="18"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NSimSun" panose="02010609030101010101" pitchFamily="49" charset="-122"/>
                <a:ea typeface="Calibri" panose="020F0502020204030204" pitchFamily="34" charset="0"/>
              </a:rPr>
              <a:t>On the flip side, renewable energy, in particular solar energy is an attractive solution to reduce RO plants carbon footprint, decrease their running costs, and eliminate the link between water prices and fuel costs. In fact, numerous studies and plants focused on using solar PV energy to drive RO plants on a small scale, as illustrated in </a:t>
            </a:r>
            <a:r>
              <a:rPr lang="en-US" sz="1800" dirty="0">
                <a:solidFill>
                  <a:srgbClr val="000000"/>
                </a:solidFill>
                <a:effectLst/>
                <a:latin typeface="Tw Cen MT Condensed Extra Bold" panose="020B0803020202020204" pitchFamily="34" charset="0"/>
                <a:ea typeface="NSimSun" panose="02010609030101010101" pitchFamily="49" charset="-122"/>
              </a:rPr>
              <a:t>Figures 13 &amp; 14</a:t>
            </a:r>
            <a:r>
              <a:rPr lang="en-US" sz="1800" dirty="0">
                <a:solidFill>
                  <a:srgbClr val="000000"/>
                </a:solidFill>
                <a:effectLst/>
                <a:latin typeface="NSimSun" panose="02010609030101010101" pitchFamily="49" charset="-122"/>
                <a:ea typeface="Calibri" panose="020F0502020204030204" pitchFamily="34" charset="0"/>
              </a:rPr>
              <a:t>, and about 32% of autonomous desalination systems are based on PV powered RO units. </a:t>
            </a:r>
            <a:r>
              <a:rPr lang="en-US" sz="1800" dirty="0">
                <a:solidFill>
                  <a:srgbClr val="000000"/>
                </a:solidFill>
                <a:effectLst/>
                <a:latin typeface="Tw Cen MT Condensed Extra Bold" panose="020B0803020202020204" pitchFamily="34" charset="0"/>
                <a:ea typeface="NSimSun" panose="02010609030101010101" pitchFamily="49" charset="-122"/>
              </a:rPr>
              <a:t>Fig.15</a:t>
            </a:r>
            <a:r>
              <a:rPr lang="en-US" sz="1800" dirty="0">
                <a:solidFill>
                  <a:srgbClr val="000000"/>
                </a:solidFill>
                <a:effectLst/>
                <a:latin typeface="NSimSun" panose="02010609030101010101" pitchFamily="49" charset="-122"/>
                <a:ea typeface="Calibri" panose="020F0502020204030204" pitchFamily="34" charset="0"/>
              </a:rPr>
              <a:t> highlights energy consumption in large-scale desalination plants.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NSimSun" panose="02010609030101010101" pitchFamily="49" charset="-122"/>
              <a:ea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NSimSun" panose="02010609030101010101" pitchFamily="49" charset="-122"/>
                <a:cs typeface="Times New Roman" panose="02020603050405020304" pitchFamily="18" charset="0"/>
              </a:rPr>
              <a:t>In addition to the plant’s efficiency, the source of energy that drives a desalination plant determines its direct carbon footprint. </a:t>
            </a:r>
            <a:r>
              <a:rPr lang="en-US" sz="1800" b="1" dirty="0">
                <a:solidFill>
                  <a:srgbClr val="000000"/>
                </a:solidFill>
                <a:effectLst/>
                <a:latin typeface="NSimSun" panose="02010609030101010101" pitchFamily="49" charset="-122"/>
                <a:cs typeface="Times New Roman" panose="02020603050405020304" pitchFamily="18" charset="0"/>
              </a:rPr>
              <a:t>RO has lower CO2 emissions </a:t>
            </a:r>
            <a:r>
              <a:rPr lang="en-US" sz="1800" dirty="0">
                <a:solidFill>
                  <a:srgbClr val="000000"/>
                </a:solidFill>
                <a:effectLst/>
                <a:latin typeface="NSimSun" panose="02010609030101010101" pitchFamily="49" charset="-122"/>
                <a:cs typeface="Times New Roman" panose="02020603050405020304" pitchFamily="18" charset="0"/>
              </a:rPr>
              <a:t>than thermal desalination technologies. SWRO desalination plants estimated carbon footprint is </a:t>
            </a:r>
            <a:r>
              <a:rPr lang="en-US" sz="1800" b="1" dirty="0">
                <a:solidFill>
                  <a:srgbClr val="000000"/>
                </a:solidFill>
                <a:effectLst/>
                <a:latin typeface="NSimSun" panose="02010609030101010101" pitchFamily="49" charset="-122"/>
                <a:cs typeface="Times New Roman" panose="02020603050405020304" pitchFamily="18" charset="0"/>
              </a:rPr>
              <a:t>0.4 – 6.7 kg CO2 eq/m3. However, this is generally higher than brackish water RO desalination’s estimated carbon footprint of 0.4 – 2.5 kg CO 2 eq/m3</a:t>
            </a:r>
            <a:endParaRPr lang="en-US" sz="1800" b="1" dirty="0">
              <a:effectLst/>
              <a:latin typeface="Times New Roman" panose="02020603050405020304" pitchFamily="18" charset="0"/>
              <a:ea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NSimSun" panose="02010609030101010101" pitchFamily="49" charset="-122"/>
              <a:cs typeface="Times New Roman" panose="02020603050405020304" pitchFamily="18"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NSimSun" panose="02010609030101010101" pitchFamily="49" charset="-122"/>
              <a:ea typeface="Calibri" panose="020F0502020204030204" pitchFamily="34" charset="0"/>
              <a:cs typeface="Times New Roman" panose="02020603050405020304" pitchFamily="18"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NSimSun" panose="02010609030101010101" pitchFamily="49" charset="-122"/>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181C075-0A87-4D04-85DC-C41B8B8D094E}" type="slidenum">
              <a:rPr lang="en-GB" smtClean="0"/>
              <a:pPr/>
              <a:t>7</a:t>
            </a:fld>
            <a:endParaRPr lang="en-GB"/>
          </a:p>
        </p:txBody>
      </p:sp>
    </p:spTree>
    <p:extLst>
      <p:ext uri="{BB962C8B-B14F-4D97-AF65-F5344CB8AC3E}">
        <p14:creationId xmlns:p14="http://schemas.microsoft.com/office/powerpoint/2010/main" val="3399526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1600" dirty="0">
                <a:solidFill>
                  <a:srgbClr val="000000"/>
                </a:solidFill>
                <a:effectLst/>
                <a:latin typeface="NSimSun" panose="02010609030101010101" pitchFamily="49" charset="-122"/>
                <a:ea typeface="Calibri" panose="020F0502020204030204" pitchFamily="34" charset="0"/>
              </a:rPr>
              <a:t>In the realm of desalination market and technology, several conclusions can be drawn.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600" dirty="0">
              <a:solidFill>
                <a:srgbClr val="000000"/>
              </a:solidFill>
              <a:effectLst/>
              <a:latin typeface="NSimSun" panose="02010609030101010101" pitchFamily="49" charset="-122"/>
              <a:ea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dirty="0">
                <a:solidFill>
                  <a:srgbClr val="000000"/>
                </a:solidFill>
                <a:effectLst/>
                <a:latin typeface="NSimSun" panose="02010609030101010101" pitchFamily="49" charset="-122"/>
                <a:ea typeface="Calibri" panose="020F0502020204030204" pitchFamily="34" charset="0"/>
              </a:rPr>
              <a:t>Firstly,</a:t>
            </a:r>
            <a:r>
              <a:rPr lang="en-US" sz="1600" dirty="0">
                <a:effectLst/>
                <a:latin typeface="Times New Roman" panose="02020603050405020304" pitchFamily="18" charset="0"/>
                <a:ea typeface="Calibri" panose="020F0502020204030204" pitchFamily="34" charset="0"/>
              </a:rPr>
              <a:t> </a:t>
            </a:r>
            <a:r>
              <a:rPr lang="en-US" sz="1600" dirty="0">
                <a:solidFill>
                  <a:srgbClr val="000000"/>
                </a:solidFill>
                <a:effectLst/>
                <a:latin typeface="NSimSun" panose="02010609030101010101" pitchFamily="49" charset="-122"/>
                <a:ea typeface="Calibri" panose="020F0502020204030204" pitchFamily="34" charset="0"/>
              </a:rPr>
              <a:t>Cost-saving innovations are significantly advancing in desalination. These include efficient energy recovery devices that recycle high-pressure flows for up to 96% savings, advanced membrane materials with 3–4 times the productivity of standard elements, and novel low-energy filtration techniques such as forward osmosis and membrane distillation.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600" dirty="0">
              <a:solidFill>
                <a:srgbClr val="000000"/>
              </a:solidFill>
              <a:effectLst/>
              <a:latin typeface="NSimSun" panose="02010609030101010101" pitchFamily="49" charset="-122"/>
              <a:ea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dirty="0">
                <a:solidFill>
                  <a:srgbClr val="000000"/>
                </a:solidFill>
                <a:effectLst/>
                <a:latin typeface="NSimSun" panose="02010609030101010101" pitchFamily="49" charset="-122"/>
                <a:cs typeface="Times New Roman" panose="02020603050405020304" pitchFamily="18" charset="0"/>
              </a:rPr>
              <a:t>It is key to recognize that advances in membrane technologies and energy recovery systems helped cut desalination costs in half over the past 20 years. making desalination now more economically competitive and attractive than conventional water resources. Furthermore, membrane technologies can provide fertilizer solution and irrigation water with an acceptable level of nutrients for fertigation.</a:t>
            </a:r>
            <a:r>
              <a:rPr lang="en-US" sz="1600" b="1" dirty="0">
                <a:solidFill>
                  <a:srgbClr val="000000"/>
                </a:solidFill>
                <a:effectLst/>
                <a:latin typeface="NSimSun" panose="02010609030101010101" pitchFamily="49" charset="-122"/>
                <a:cs typeface="Times New Roman" panose="02020603050405020304" pitchFamily="18" charset="0"/>
              </a:rPr>
              <a:t> </a:t>
            </a:r>
            <a:r>
              <a:rPr lang="en-US" sz="1600" b="0" dirty="0">
                <a:solidFill>
                  <a:srgbClr val="000000"/>
                </a:solidFill>
                <a:effectLst/>
                <a:latin typeface="NSimSun" panose="02010609030101010101" pitchFamily="49" charset="-122"/>
                <a:cs typeface="Times New Roman" panose="02020603050405020304" pitchFamily="18" charset="0"/>
              </a:rPr>
              <a:t>(</a:t>
            </a:r>
            <a:r>
              <a:rPr lang="en-US" sz="1600" b="0" dirty="0" err="1">
                <a:solidFill>
                  <a:srgbClr val="000000"/>
                </a:solidFill>
                <a:effectLst/>
                <a:latin typeface="NSimSun" panose="02010609030101010101" pitchFamily="49" charset="-122"/>
                <a:cs typeface="Times New Roman" panose="02020603050405020304" pitchFamily="18" charset="0"/>
              </a:rPr>
              <a:t>Suwaileh</a:t>
            </a:r>
            <a:r>
              <a:rPr lang="en-US" sz="1600" b="0" dirty="0">
                <a:solidFill>
                  <a:srgbClr val="000000"/>
                </a:solidFill>
                <a:effectLst/>
                <a:latin typeface="NSimSun" panose="02010609030101010101" pitchFamily="49" charset="-122"/>
                <a:cs typeface="Times New Roman" panose="02020603050405020304" pitchFamily="18" charset="0"/>
              </a:rPr>
              <a:t>, Johnson, &amp; Hilal, 2020)</a:t>
            </a:r>
            <a:r>
              <a:rPr lang="en-US" sz="1600" dirty="0">
                <a:solidFill>
                  <a:srgbClr val="000000"/>
                </a:solidFill>
                <a:effectLst/>
                <a:latin typeface="NSimSun" panose="02010609030101010101" pitchFamily="49" charset="-122"/>
                <a:cs typeface="Times New Roman" panose="02020603050405020304" pitchFamily="18" charset="0"/>
              </a:rPr>
              <a:t> In contrast, RO requiring extensive pretreatment, is prone to membrane fouling, and has a complicated configuration, and necessitates skilled professionals for operation and maintenance.</a:t>
            </a:r>
          </a:p>
          <a:p>
            <a:endParaRPr lang="en-US" sz="1600" dirty="0">
              <a:solidFill>
                <a:srgbClr val="000000"/>
              </a:solidFill>
              <a:effectLst/>
              <a:latin typeface="NSimSun" panose="02010609030101010101" pitchFamily="49" charset="-122"/>
              <a:cs typeface="Times New Roman" panose="02020603050405020304" pitchFamily="18" charset="0"/>
            </a:endParaRPr>
          </a:p>
          <a:p>
            <a:r>
              <a:rPr lang="en-US" sz="1600" dirty="0">
                <a:solidFill>
                  <a:srgbClr val="000000"/>
                </a:solidFill>
                <a:effectLst/>
                <a:latin typeface="NSimSun" panose="02010609030101010101" pitchFamily="49" charset="-122"/>
                <a:cs typeface="Times New Roman" panose="02020603050405020304" pitchFamily="18" charset="0"/>
              </a:rPr>
              <a:t>cost-effective desalination for agriculture is most feasible where large volumes of brackish water are available near the ocean, with existing demand for irrigation. These conditions minimize water production and distribution costs. Low-salinity groundwater allows higher recovery rates and the mixing of feedwater with desalinated water. Being close to the ocean also reduces brine disposal costs compared to inland disposal methods.</a:t>
            </a:r>
          </a:p>
          <a:p>
            <a:endParaRPr lang="en-US" sz="1600" dirty="0">
              <a:solidFill>
                <a:srgbClr val="000000"/>
              </a:solidFill>
              <a:effectLst/>
              <a:latin typeface="NSimSun" panose="02010609030101010101" pitchFamily="49" charset="-122"/>
              <a:cs typeface="Times New Roman" panose="02020603050405020304" pitchFamily="18" charset="0"/>
            </a:endParaRPr>
          </a:p>
          <a:p>
            <a:r>
              <a:rPr lang="en-US" sz="1600" dirty="0">
                <a:solidFill>
                  <a:srgbClr val="000000"/>
                </a:solidFill>
                <a:effectLst/>
                <a:latin typeface="NSimSun" panose="02010609030101010101" pitchFamily="49" charset="-122"/>
                <a:cs typeface="Times New Roman" panose="02020603050405020304" pitchFamily="18" charset="0"/>
              </a:rPr>
              <a:t>This reduction in </a:t>
            </a:r>
            <a:r>
              <a:rPr lang="en-US" sz="1600" dirty="0">
                <a:effectLst/>
                <a:latin typeface="NSimSun" panose="02010609030101010101" pitchFamily="49" charset="-122"/>
                <a:cs typeface="Times New Roman" panose="02020603050405020304" pitchFamily="18" charset="0"/>
              </a:rPr>
              <a:t>desalination costs can be promoted by prioritizing coastal sites near major demand centers, selecting intake locations with lower biofouling and pollution risks, leveraging existing marine infrastructure for dual purposes, and fortifying facilities, including storage, against natural disasters</a:t>
            </a:r>
            <a:r>
              <a:rPr lang="en-US" sz="1600" dirty="0">
                <a:solidFill>
                  <a:srgbClr val="000000"/>
                </a:solidFill>
                <a:effectLst/>
                <a:latin typeface="NSimSun" panose="02010609030101010101" pitchFamily="49" charset="-122"/>
                <a:cs typeface="Times New Roman" panose="02020603050405020304" pitchFamily="18" charset="0"/>
              </a:rPr>
              <a:t>.</a:t>
            </a:r>
          </a:p>
          <a:p>
            <a:endParaRPr lang="en-US" sz="1600" dirty="0">
              <a:solidFill>
                <a:srgbClr val="000000"/>
              </a:solidFill>
              <a:effectLst/>
              <a:latin typeface="NSimSun" panose="02010609030101010101" pitchFamily="49" charset="-122"/>
              <a:cs typeface="Times New Roman" panose="02020603050405020304" pitchFamily="18" charset="0"/>
            </a:endParaRPr>
          </a:p>
          <a:p>
            <a:r>
              <a:rPr lang="en-US" sz="1600" dirty="0">
                <a:effectLst/>
                <a:latin typeface="NSimSun" panose="02010609030101010101" pitchFamily="49" charset="-122"/>
                <a:cs typeface="Times New Roman" panose="02020603050405020304" pitchFamily="18" charset="0"/>
              </a:rPr>
              <a:t>Consequently, desalination of water for agriculture is technically feasible and the appropriate technology is available. However, the major issues for discussion are size of desalination plants; designs; type of crops and areas where desalinated water could be applied; and project financing. Therefore, only economic and environmental considerations can limit its application and must be evaluated and controlled</a:t>
            </a:r>
            <a:endParaRPr lang="en-US" dirty="0"/>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600" dirty="0">
              <a:solidFill>
                <a:srgbClr val="000000"/>
              </a:solidFill>
              <a:effectLst/>
              <a:latin typeface="NSimSun" panose="02010609030101010101" pitchFamily="49" charset="-122"/>
              <a:ea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dirty="0">
                <a:solidFill>
                  <a:srgbClr val="000000"/>
                </a:solidFill>
                <a:effectLst/>
                <a:latin typeface="NSimSun" panose="02010609030101010101" pitchFamily="49" charset="-122"/>
                <a:ea typeface="Calibri" panose="020F0502020204030204" pitchFamily="34" charset="0"/>
              </a:rPr>
              <a:t>Other developments include nanotechnology, biomimetics, enhanced hybrid processes, and AI-powered smart system optimization and condition monitoring.</a:t>
            </a:r>
            <a:r>
              <a:rPr lang="en-US" sz="1600" dirty="0">
                <a:effectLst/>
                <a:latin typeface="Times New Roman" panose="02020603050405020304" pitchFamily="18" charset="0"/>
                <a:ea typeface="Calibri" panose="020F0502020204030204" pitchFamily="34" charset="0"/>
              </a:rPr>
              <a:t> </a:t>
            </a:r>
            <a:r>
              <a:rPr lang="en-US" sz="1600" dirty="0">
                <a:solidFill>
                  <a:srgbClr val="000000"/>
                </a:solidFill>
                <a:effectLst/>
                <a:latin typeface="NSimSun" panose="02010609030101010101" pitchFamily="49" charset="-122"/>
                <a:ea typeface="Calibri" panose="020F0502020204030204" pitchFamily="34" charset="0"/>
              </a:rPr>
              <a:t>These advancements promise substantial reductions in both capital and operating costs, fostering a new era of affordability, especially with regulatory easing. (Herber G. a., 2024) Secondly,</a:t>
            </a:r>
            <a:r>
              <a:rPr lang="en-US" sz="1600" b="1" dirty="0">
                <a:solidFill>
                  <a:srgbClr val="000000"/>
                </a:solidFill>
                <a:effectLst/>
                <a:latin typeface="NSimSun" panose="02010609030101010101" pitchFamily="49" charset="-122"/>
                <a:ea typeface="Calibri" panose="020F0502020204030204" pitchFamily="34" charset="0"/>
              </a:rPr>
              <a:t> </a:t>
            </a:r>
            <a:r>
              <a:rPr lang="en-US" sz="1600" dirty="0">
                <a:solidFill>
                  <a:srgbClr val="000000"/>
                </a:solidFill>
                <a:effectLst/>
                <a:latin typeface="NSimSun" panose="02010609030101010101" pitchFamily="49" charset="-122"/>
                <a:ea typeface="Calibri" panose="020F0502020204030204" pitchFamily="34" charset="0"/>
              </a:rPr>
              <a:t>the Middle East and North Africa (MENA) region shows remarkable growth and reliability in desalination, meeting escalating water demands effectively. Desalination technologies are adaptable to market requirements, ensuring responsiveness to evolving needs.</a:t>
            </a:r>
            <a:r>
              <a:rPr lang="en-US" sz="1600" b="1" dirty="0">
                <a:solidFill>
                  <a:srgbClr val="000000"/>
                </a:solidFill>
                <a:effectLst/>
                <a:latin typeface="NSimSun" panose="02010609030101010101" pitchFamily="49" charset="-122"/>
                <a:ea typeface="Calibri" panose="020F0502020204030204" pitchFamily="34" charset="0"/>
              </a:rPr>
              <a:t> </a:t>
            </a:r>
            <a:r>
              <a:rPr lang="en-US" sz="1600" b="0" dirty="0">
                <a:solidFill>
                  <a:srgbClr val="000000"/>
                </a:solidFill>
                <a:effectLst/>
                <a:latin typeface="NSimSun" panose="02010609030101010101" pitchFamily="49" charset="-122"/>
                <a:ea typeface="Calibri" panose="020F0502020204030204" pitchFamily="34" charset="0"/>
              </a:rPr>
              <a:t>(Beltrán &amp; Koo-Oshima, 2004)</a:t>
            </a:r>
            <a:endParaRPr lang="en-US" sz="1600" dirty="0">
              <a:effectLst/>
              <a:latin typeface="Times New Roman" panose="02020603050405020304" pitchFamily="18" charset="0"/>
              <a:ea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600" dirty="0">
              <a:solidFill>
                <a:srgbClr val="000000"/>
              </a:solidFill>
              <a:effectLst/>
              <a:latin typeface="NSimSun" panose="02010609030101010101" pitchFamily="49"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181C075-0A87-4D04-85DC-C41B8B8D094E}" type="slidenum">
              <a:rPr lang="en-GB" smtClean="0"/>
              <a:pPr/>
              <a:t>8</a:t>
            </a:fld>
            <a:endParaRPr lang="en-GB"/>
          </a:p>
        </p:txBody>
      </p:sp>
    </p:spTree>
    <p:extLst>
      <p:ext uri="{BB962C8B-B14F-4D97-AF65-F5344CB8AC3E}">
        <p14:creationId xmlns:p14="http://schemas.microsoft.com/office/powerpoint/2010/main" val="4010729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0" dirty="0"/>
              <a:t>With respect </a:t>
            </a:r>
            <a:r>
              <a:rPr lang="en-US" dirty="0"/>
              <a:t>to </a:t>
            </a:r>
            <a:r>
              <a:rPr lang="en-US" sz="1800" b="0" kern="0" dirty="0">
                <a:solidFill>
                  <a:srgbClr val="00B0F0"/>
                </a:solidFill>
                <a:effectLst/>
                <a:latin typeface="Tw Cen MT Condensed Extra Bold" panose="020B0803020202020204" pitchFamily="34" charset="0"/>
                <a:ea typeface="Times New Roman" panose="02020603050405020304" pitchFamily="18" charset="0"/>
                <a:cs typeface="Times New Roman" panose="02020603050405020304" pitchFamily="18" charset="0"/>
              </a:rPr>
              <a:t>Existing policies, Regulatory frameworks &amp; Planning strategies.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b="0" kern="0" dirty="0">
              <a:solidFill>
                <a:srgbClr val="00B0F0"/>
              </a:solidFill>
              <a:effectLst/>
              <a:latin typeface="Tw Cen MT Condensed Extra Bold" panose="020B0803020202020204" pitchFamily="34" charset="0"/>
              <a:ea typeface="Times New Roman" panose="02020603050405020304" pitchFamily="18" charset="0"/>
              <a:cs typeface="Times New Roman" panose="02020603050405020304" pitchFamily="18"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NSimSun" panose="02010609030101010101" pitchFamily="49" charset="-122"/>
                <a:cs typeface="Times New Roman" panose="02020603050405020304" pitchFamily="18" charset="0"/>
              </a:rPr>
              <a:t>the desalination sector in the Arab region faces significant challenges due to inadequate policies and regulatory frameworks. Some Arab countries have yet to achieve a balanced approach to water policies, and even where such policies exist, they are often not applied effectively for their intended purposes. Additionally, laws and legislation do not sufficiently address all the issues, and there is a notable failure in implementation and enforcement. Furthermore, the lack of cooperation with both Arab and international peers exacerbate these challenges, hindering the sector's progress.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b="0" kern="0" dirty="0">
              <a:solidFill>
                <a:srgbClr val="000000"/>
              </a:solidFill>
              <a:effectLst/>
              <a:latin typeface="NSimSun" panose="02010609030101010101" pitchFamily="49" charset="-122"/>
              <a:ea typeface="Times New Roman" panose="02020603050405020304" pitchFamily="18" charset="0"/>
              <a:cs typeface="Times New Roman" panose="02020603050405020304" pitchFamily="18"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NSimSun" panose="02010609030101010101" pitchFamily="49" charset="-122"/>
                <a:cs typeface="Times New Roman" panose="02020603050405020304" pitchFamily="18" charset="0"/>
              </a:rPr>
              <a:t>An example of regional strategies related to desalination, the 5+5 (including Algeria, Morocco, Tunisia, Libya and Mauritania from the Arab region) Western water strategy highlights desalination as a vital solution for chronic water scarcity, emphasizing the need for efficient, low-impact technologies and renewable energy use. Promoting legal frameworks and encouraging private sector investment are essential to meet the growing demand for desalinated water.</a:t>
            </a:r>
            <a:endParaRPr lang="en-US" sz="1800" b="0" kern="0" dirty="0">
              <a:solidFill>
                <a:srgbClr val="00B0F0"/>
              </a:solidFill>
              <a:effectLst/>
              <a:latin typeface="Tw Cen MT Condensed Extra Bold" panose="020B0803020202020204" pitchFamily="34" charset="0"/>
              <a:ea typeface="Times New Roman" panose="02020603050405020304" pitchFamily="18" charset="0"/>
              <a:cs typeface="Times New Roman" panose="02020603050405020304" pitchFamily="18" charset="0"/>
            </a:endParaRPr>
          </a:p>
          <a:p>
            <a:endParaRPr lang="en-US" sz="1600" b="0" kern="120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F181C075-0A87-4D04-85DC-C41B8B8D094E}" type="slidenum">
              <a:rPr lang="en-GB" smtClean="0"/>
              <a:pPr/>
              <a:t>9</a:t>
            </a:fld>
            <a:endParaRPr lang="en-GB"/>
          </a:p>
        </p:txBody>
      </p:sp>
    </p:spTree>
    <p:extLst>
      <p:ext uri="{BB962C8B-B14F-4D97-AF65-F5344CB8AC3E}">
        <p14:creationId xmlns:p14="http://schemas.microsoft.com/office/powerpoint/2010/main" val="787073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1600" dirty="0">
                <a:effectLst/>
                <a:latin typeface="NSimSun" panose="02010609030101010101" pitchFamily="49" charset="-122"/>
                <a:ea typeface="Calibri" panose="020F0502020204030204" pitchFamily="34" charset="0"/>
              </a:rPr>
              <a:t>As a matter of fact, vegetable crops such as those in the solanaceous family (i.e., tomato, potato, eggplant and pepper) and the cucurbits family (i.e., watermelon, melon, cucumber and summer squash) are suitable for greenhouse conditions. Success of these crops under controlled cultivation is due to their good adaptation and growth across several cultivation cycles, as well as their economic convenience.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600" dirty="0">
              <a:effectLst/>
              <a:latin typeface="NSimSun" panose="02010609030101010101" pitchFamily="49" charset="-122"/>
              <a:ea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dirty="0">
                <a:effectLst/>
                <a:latin typeface="NSimSun" panose="02010609030101010101" pitchFamily="49" charset="-122"/>
                <a:ea typeface="Calibri" panose="020F0502020204030204" pitchFamily="34" charset="0"/>
              </a:rPr>
              <a:t>These crops represent about 80% of the controlled cultivation in most countries in the MENA region. Furthermore, these crops are produced in large quantities in the MENA region. Subsequently, it is efficacious to use desalinated water for producing these crops under greenhouse conditions.</a:t>
            </a:r>
            <a:endParaRPr lang="en-US" sz="1600" dirty="0">
              <a:effectLst/>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F181C075-0A87-4D04-85DC-C41B8B8D094E}" type="slidenum">
              <a:rPr lang="en-GB" smtClean="0"/>
              <a:pPr/>
              <a:t>10</a:t>
            </a:fld>
            <a:endParaRPr lang="en-GB"/>
          </a:p>
        </p:txBody>
      </p:sp>
    </p:spTree>
    <p:extLst>
      <p:ext uri="{BB962C8B-B14F-4D97-AF65-F5344CB8AC3E}">
        <p14:creationId xmlns:p14="http://schemas.microsoft.com/office/powerpoint/2010/main" val="2682249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NSimSun" panose="02010609030101010101" pitchFamily="49" charset="-122"/>
                <a:cs typeface="Times New Roman" panose="02020603050405020304" pitchFamily="18" charset="0"/>
              </a:rPr>
              <a:t>The economic viability of desalination projects</a:t>
            </a:r>
            <a:r>
              <a:rPr lang="en-US" sz="1800" b="1" dirty="0">
                <a:solidFill>
                  <a:srgbClr val="000000"/>
                </a:solidFill>
                <a:effectLst/>
                <a:latin typeface="NSimSun" panose="02010609030101010101" pitchFamily="49" charset="-122"/>
                <a:cs typeface="Times New Roman" panose="02020603050405020304" pitchFamily="18" charset="0"/>
              </a:rPr>
              <a:t> </a:t>
            </a:r>
            <a:r>
              <a:rPr lang="en-US" sz="1800" dirty="0">
                <a:solidFill>
                  <a:srgbClr val="000000"/>
                </a:solidFill>
                <a:effectLst/>
                <a:latin typeface="NSimSun" panose="02010609030101010101" pitchFamily="49" charset="-122"/>
                <a:cs typeface="Times New Roman" panose="02020603050405020304" pitchFamily="18" charset="0"/>
              </a:rPr>
              <a:t>often hinges on a delicate balance between public interests and private investment returns, necessitating a comprehensive evaluation of risk-sharing strategies and long-term sustainability considerations.</a:t>
            </a:r>
            <a:endParaRPr lang="en-US" dirty="0"/>
          </a:p>
        </p:txBody>
      </p:sp>
      <p:sp>
        <p:nvSpPr>
          <p:cNvPr id="4" name="Slide Number Placeholder 3"/>
          <p:cNvSpPr>
            <a:spLocks noGrp="1"/>
          </p:cNvSpPr>
          <p:nvPr>
            <p:ph type="sldNum" sz="quarter" idx="5"/>
          </p:nvPr>
        </p:nvSpPr>
        <p:spPr/>
        <p:txBody>
          <a:bodyPr/>
          <a:lstStyle/>
          <a:p>
            <a:fld id="{F181C075-0A87-4D04-85DC-C41B8B8D094E}" type="slidenum">
              <a:rPr lang="en-GB" smtClean="0"/>
              <a:pPr/>
              <a:t>11</a:t>
            </a:fld>
            <a:endParaRPr lang="en-GB"/>
          </a:p>
        </p:txBody>
      </p:sp>
    </p:spTree>
    <p:extLst>
      <p:ext uri="{BB962C8B-B14F-4D97-AF65-F5344CB8AC3E}">
        <p14:creationId xmlns:p14="http://schemas.microsoft.com/office/powerpoint/2010/main" val="2213051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81C075-0A87-4D04-85DC-C41B8B8D094E}" type="slidenum">
              <a:rPr lang="en-GB" smtClean="0"/>
              <a:pPr/>
              <a:t>13</a:t>
            </a:fld>
            <a:endParaRPr lang="en-GB"/>
          </a:p>
        </p:txBody>
      </p:sp>
    </p:spTree>
    <p:extLst>
      <p:ext uri="{BB962C8B-B14F-4D97-AF65-F5344CB8AC3E}">
        <p14:creationId xmlns:p14="http://schemas.microsoft.com/office/powerpoint/2010/main" val="33352991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2A654-2E9A-B8FC-DFCD-2BD1DACA7B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44D091-E807-6EC3-4DF0-2AE17DCBC3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B6A610-2AE0-3D10-B9E1-C8684A1F19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CA95B4-397C-E529-5C6B-2B701607B6BB}"/>
              </a:ext>
            </a:extLst>
          </p:cNvPr>
          <p:cNvSpPr>
            <a:spLocks noGrp="1"/>
          </p:cNvSpPr>
          <p:nvPr>
            <p:ph type="sldNum" sz="quarter" idx="5"/>
          </p:nvPr>
        </p:nvSpPr>
        <p:spPr/>
        <p:txBody>
          <a:bodyPr/>
          <a:lstStyle/>
          <a:p>
            <a:fld id="{F181C075-0A87-4D04-85DC-C41B8B8D094E}" type="slidenum">
              <a:rPr lang="en-GB" smtClean="0"/>
              <a:pPr/>
              <a:t>14</a:t>
            </a:fld>
            <a:endParaRPr lang="en-GB"/>
          </a:p>
        </p:txBody>
      </p:sp>
    </p:spTree>
    <p:extLst>
      <p:ext uri="{BB962C8B-B14F-4D97-AF65-F5344CB8AC3E}">
        <p14:creationId xmlns:p14="http://schemas.microsoft.com/office/powerpoint/2010/main" val="20292773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EG" dirty="0"/>
          </a:p>
        </p:txBody>
      </p:sp>
      <p:sp>
        <p:nvSpPr>
          <p:cNvPr id="4" name="Slide Number Placeholder 3"/>
          <p:cNvSpPr>
            <a:spLocks noGrp="1"/>
          </p:cNvSpPr>
          <p:nvPr>
            <p:ph type="sldNum" sz="quarter" idx="5"/>
          </p:nvPr>
        </p:nvSpPr>
        <p:spPr/>
        <p:txBody>
          <a:bodyPr/>
          <a:lstStyle/>
          <a:p>
            <a:fld id="{F181C075-0A87-4D04-85DC-C41B8B8D094E}" type="slidenum">
              <a:rPr lang="en-GB" smtClean="0"/>
              <a:pPr/>
              <a:t>15</a:t>
            </a:fld>
            <a:endParaRPr lang="en-GB"/>
          </a:p>
        </p:txBody>
      </p:sp>
    </p:spTree>
    <p:extLst>
      <p:ext uri="{BB962C8B-B14F-4D97-AF65-F5344CB8AC3E}">
        <p14:creationId xmlns:p14="http://schemas.microsoft.com/office/powerpoint/2010/main" val="4028466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tion 1">
    <p:spTree>
      <p:nvGrpSpPr>
        <p:cNvPr id="1" name=""/>
        <p:cNvGrpSpPr/>
        <p:nvPr/>
      </p:nvGrpSpPr>
      <p:grpSpPr>
        <a:xfrm>
          <a:off x="0" y="0"/>
          <a:ext cx="0" cy="0"/>
          <a:chOff x="0" y="0"/>
          <a:chExt cx="0" cy="0"/>
        </a:xfrm>
      </p:grpSpPr>
      <p:sp>
        <p:nvSpPr>
          <p:cNvPr id="2" name="Picture Placeholder 9">
            <a:extLst>
              <a:ext uri="{FF2B5EF4-FFF2-40B4-BE49-F238E27FC236}">
                <a16:creationId xmlns:a16="http://schemas.microsoft.com/office/drawing/2014/main" id="{39CB84C6-1AB3-905F-5410-71480E6D1794}"/>
              </a:ext>
            </a:extLst>
          </p:cNvPr>
          <p:cNvSpPr>
            <a:spLocks noGrp="1"/>
          </p:cNvSpPr>
          <p:nvPr>
            <p:ph type="pic" sz="quarter" idx="10" hasCustomPrompt="1"/>
          </p:nvPr>
        </p:nvSpPr>
        <p:spPr>
          <a:xfrm>
            <a:off x="5375920" y="0"/>
            <a:ext cx="6816080" cy="6858000"/>
          </a:xfrm>
          <a:prstGeom prst="rect">
            <a:avLst/>
          </a:prstGeom>
          <a:solidFill>
            <a:schemeClr val="bg1">
              <a:lumMod val="95000"/>
            </a:schemeClr>
          </a:solidFill>
        </p:spPr>
        <p:txBody>
          <a:bodyPr anchor="ctr" anchorCtr="1"/>
          <a:lstStyle>
            <a:lvl1pPr>
              <a:defRPr sz="2000">
                <a:solidFill>
                  <a:schemeClr val="tx1"/>
                </a:solidFill>
              </a:defRPr>
            </a:lvl1pPr>
          </a:lstStyle>
          <a:p>
            <a:r>
              <a:rPr lang="en-US" dirty="0"/>
              <a:t>Picture</a:t>
            </a:r>
          </a:p>
        </p:txBody>
      </p:sp>
    </p:spTree>
    <p:extLst>
      <p:ext uri="{BB962C8B-B14F-4D97-AF65-F5344CB8AC3E}">
        <p14:creationId xmlns:p14="http://schemas.microsoft.com/office/powerpoint/2010/main" val="669387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Option 1 ">
    <p:spTree>
      <p:nvGrpSpPr>
        <p:cNvPr id="1" name=""/>
        <p:cNvGrpSpPr/>
        <p:nvPr/>
      </p:nvGrpSpPr>
      <p:grpSpPr>
        <a:xfrm>
          <a:off x="0" y="0"/>
          <a:ext cx="0" cy="0"/>
          <a:chOff x="0" y="0"/>
          <a:chExt cx="0" cy="0"/>
        </a:xfrm>
      </p:grpSpPr>
      <p:sp>
        <p:nvSpPr>
          <p:cNvPr id="15" name="Picture Placeholder 9"/>
          <p:cNvSpPr>
            <a:spLocks noGrp="1"/>
          </p:cNvSpPr>
          <p:nvPr>
            <p:ph type="pic" sz="quarter" idx="10" hasCustomPrompt="1"/>
          </p:nvPr>
        </p:nvSpPr>
        <p:spPr>
          <a:xfrm>
            <a:off x="407368" y="1844828"/>
            <a:ext cx="5544615" cy="4536499"/>
          </a:xfrm>
          <a:prstGeom prst="rect">
            <a:avLst/>
          </a:prstGeom>
          <a:solidFill>
            <a:schemeClr val="bg1">
              <a:lumMod val="95000"/>
            </a:schemeClr>
          </a:solidFill>
        </p:spPr>
        <p:txBody>
          <a:bodyPr anchor="ctr" anchorCtr="1"/>
          <a:lstStyle>
            <a:lvl1pPr>
              <a:defRPr sz="2000">
                <a:solidFill>
                  <a:schemeClr val="tx1"/>
                </a:solidFill>
              </a:defRPr>
            </a:lvl1pPr>
          </a:lstStyle>
          <a:p>
            <a:r>
              <a:rPr lang="en-US" dirty="0"/>
              <a:t>Picture</a:t>
            </a:r>
          </a:p>
        </p:txBody>
      </p:sp>
      <p:sp>
        <p:nvSpPr>
          <p:cNvPr id="17" name="Subtitle 2"/>
          <p:cNvSpPr>
            <a:spLocks noGrp="1"/>
          </p:cNvSpPr>
          <p:nvPr>
            <p:ph type="subTitle" idx="1" hasCustomPrompt="1"/>
          </p:nvPr>
        </p:nvSpPr>
        <p:spPr>
          <a:xfrm>
            <a:off x="6240017" y="2524258"/>
            <a:ext cx="5688632" cy="3852607"/>
          </a:xfrm>
          <a:prstGeom prst="rect">
            <a:avLst/>
          </a:prstGeom>
        </p:spPr>
        <p:txBody>
          <a:bodyPr lIns="0" tIns="0" rIns="540000" anchor="t" anchorCtr="0"/>
          <a:lstStyle>
            <a:lvl1pPr marL="162000" indent="-180000" algn="l">
              <a:buClr>
                <a:schemeClr val="tx1">
                  <a:lumMod val="85000"/>
                  <a:lumOff val="15000"/>
                </a:schemeClr>
              </a:buClr>
              <a:buFont typeface="Wingdings" charset="2"/>
              <a:buChar char="§"/>
              <a:defRPr sz="2000" b="0" i="0">
                <a:solidFill>
                  <a:schemeClr val="tx1">
                    <a:lumMod val="85000"/>
                    <a:lumOff val="15000"/>
                  </a:schemeClr>
                </a:solidFill>
                <a:latin typeface="Tw Cen MT" panose="020B0602020104020603" pitchFamily="34" charset="77"/>
              </a:defRPr>
            </a:lvl1pPr>
            <a:lvl2pPr marL="360000" indent="-180000" algn="l">
              <a:buClr>
                <a:schemeClr val="tx1">
                  <a:lumMod val="85000"/>
                  <a:lumOff val="15000"/>
                </a:schemeClr>
              </a:buClr>
              <a:buSzPct val="110000"/>
              <a:buFont typeface="Arial" charset="0"/>
              <a:buChar char="•"/>
              <a:defRPr sz="2000" b="0" i="0">
                <a:solidFill>
                  <a:schemeClr val="tx1">
                    <a:lumMod val="85000"/>
                    <a:lumOff val="15000"/>
                  </a:schemeClr>
                </a:solidFill>
                <a:latin typeface="Tw Cen MT" panose="020B0602020104020603" pitchFamily="34" charset="77"/>
              </a:defRPr>
            </a:lvl2pPr>
            <a:lvl3pPr marL="612000" indent="-216000" algn="l">
              <a:buClr>
                <a:schemeClr val="tx1">
                  <a:lumMod val="85000"/>
                  <a:lumOff val="15000"/>
                </a:schemeClr>
              </a:buClr>
              <a:buFont typeface=".AppleSystemUIFont" charset="-120"/>
              <a:buChar char="–"/>
              <a:defRPr sz="2000" b="0" i="0">
                <a:solidFill>
                  <a:schemeClr val="tx1">
                    <a:lumMod val="85000"/>
                    <a:lumOff val="15000"/>
                  </a:schemeClr>
                </a:solidFill>
                <a:latin typeface="Tw Cen MT" panose="020B0602020104020603" pitchFamily="34" charset="77"/>
              </a:defRPr>
            </a:lvl3pPr>
            <a:lvl4pPr marL="864000" indent="-180000" algn="l">
              <a:buClr>
                <a:schemeClr val="tx1"/>
              </a:buClr>
              <a:buFont typeface=".AppleSystemUIFont" charset="-120"/>
              <a:buChar char="–"/>
              <a:defRPr sz="2000" b="0" i="0">
                <a:solidFill>
                  <a:schemeClr val="tx1">
                    <a:lumMod val="85000"/>
                    <a:lumOff val="15000"/>
                  </a:schemeClr>
                </a:solidFill>
                <a:latin typeface="Tw Cen MT" panose="020B0602020104020603" pitchFamily="34" charset="77"/>
              </a:defRPr>
            </a:lvl4pPr>
            <a:lvl5pPr marL="1080000" indent="-180000" algn="l">
              <a:buClr>
                <a:schemeClr val="bg2">
                  <a:lumMod val="50000"/>
                </a:schemeClr>
              </a:buClr>
              <a:buFont typeface=".AppleSystemUIFont" charset="-120"/>
              <a:buChar char="–"/>
              <a:defRPr sz="2000" b="0" i="0">
                <a:solidFill>
                  <a:schemeClr val="tx1">
                    <a:lumMod val="85000"/>
                    <a:lumOff val="15000"/>
                  </a:schemeClr>
                </a:solidFill>
                <a:latin typeface="Tw Cen MT" panose="020B0602020104020603" pitchFamily="34" charset="77"/>
              </a:defRPr>
            </a:lvl5pPr>
            <a:lvl6pPr marL="1080000" indent="-180000" algn="l">
              <a:buClr>
                <a:schemeClr val="bg2">
                  <a:lumMod val="75000"/>
                </a:schemeClr>
              </a:buClr>
              <a:buFont typeface=".AppleSystemUIFont" charset="-120"/>
              <a:buChar char="–"/>
              <a:defRPr sz="2000">
                <a:solidFill>
                  <a:schemeClr val="bg2">
                    <a:lumMod val="50000"/>
                  </a:schemeClr>
                </a:solidFill>
              </a:defRPr>
            </a:lvl6pPr>
            <a:lvl7pPr marL="2743200" indent="0" algn="ctr">
              <a:buNone/>
              <a:defRPr sz="1600"/>
            </a:lvl7pPr>
            <a:lvl8pPr marL="3200400" indent="0" algn="ctr">
              <a:buNone/>
              <a:defRPr sz="1600"/>
            </a:lvl8pPr>
            <a:lvl9pPr marL="3657600" indent="0" algn="ctr">
              <a:buNone/>
              <a:defRPr sz="1600"/>
            </a:lvl9pPr>
          </a:lstStyle>
          <a:p>
            <a:pPr lvl="0"/>
            <a:r>
              <a:rPr lang="en-US" dirty="0"/>
              <a:t>List 1</a:t>
            </a:r>
          </a:p>
          <a:p>
            <a:pPr lvl="1"/>
            <a:r>
              <a:rPr lang="en-US" dirty="0"/>
              <a:t>List 2</a:t>
            </a:r>
          </a:p>
          <a:p>
            <a:pPr lvl="2"/>
            <a:r>
              <a:rPr lang="en-US" dirty="0"/>
              <a:t>List 3</a:t>
            </a:r>
          </a:p>
          <a:p>
            <a:pPr lvl="3"/>
            <a:r>
              <a:rPr lang="en-US" dirty="0"/>
              <a:t>List 4</a:t>
            </a:r>
          </a:p>
          <a:p>
            <a:pPr lvl="4"/>
            <a:r>
              <a:rPr lang="en-US" dirty="0"/>
              <a:t>List 5 </a:t>
            </a:r>
          </a:p>
        </p:txBody>
      </p:sp>
      <p:sp>
        <p:nvSpPr>
          <p:cNvPr id="14" name="Title Placeholder 1">
            <a:extLst>
              <a:ext uri="{FF2B5EF4-FFF2-40B4-BE49-F238E27FC236}">
                <a16:creationId xmlns:a16="http://schemas.microsoft.com/office/drawing/2014/main" id="{99583D8E-5B3B-3843-83A2-A85ED263569D}"/>
              </a:ext>
            </a:extLst>
          </p:cNvPr>
          <p:cNvSpPr>
            <a:spLocks noGrp="1"/>
          </p:cNvSpPr>
          <p:nvPr>
            <p:ph type="title" hasCustomPrompt="1"/>
          </p:nvPr>
        </p:nvSpPr>
        <p:spPr>
          <a:xfrm>
            <a:off x="6240017" y="1844828"/>
            <a:ext cx="5688632" cy="527847"/>
          </a:xfrm>
          <a:prstGeom prst="rect">
            <a:avLst/>
          </a:prstGeom>
          <a:noFill/>
        </p:spPr>
        <p:txBody>
          <a:bodyPr vert="horz" lIns="0" tIns="0" rIns="540000" bIns="45720" rtlCol="0" anchor="t" anchorCtr="0">
            <a:noAutofit/>
          </a:bodyPr>
          <a:lstStyle>
            <a:lvl1pPr>
              <a:defRPr sz="2400" b="1" i="0">
                <a:solidFill>
                  <a:schemeClr val="tx1">
                    <a:lumMod val="85000"/>
                    <a:lumOff val="15000"/>
                  </a:schemeClr>
                </a:solidFill>
                <a:latin typeface="Tw Cen MT" panose="020B0602020104020603" pitchFamily="34" charset="77"/>
              </a:defRPr>
            </a:lvl1pPr>
          </a:lstStyle>
          <a:p>
            <a:r>
              <a:rPr lang="en-US" dirty="0"/>
              <a:t>Click to edit sub title</a:t>
            </a:r>
          </a:p>
        </p:txBody>
      </p:sp>
      <p:sp>
        <p:nvSpPr>
          <p:cNvPr id="3" name="Text Placeholder 5">
            <a:extLst>
              <a:ext uri="{FF2B5EF4-FFF2-40B4-BE49-F238E27FC236}">
                <a16:creationId xmlns:a16="http://schemas.microsoft.com/office/drawing/2014/main" id="{3AD347B5-3BF7-1F33-F3A5-5F9C46F74FB2}"/>
              </a:ext>
            </a:extLst>
          </p:cNvPr>
          <p:cNvSpPr>
            <a:spLocks noGrp="1"/>
          </p:cNvSpPr>
          <p:nvPr>
            <p:ph type="body" sz="quarter" idx="11" hasCustomPrompt="1"/>
          </p:nvPr>
        </p:nvSpPr>
        <p:spPr>
          <a:xfrm>
            <a:off x="350004" y="1124744"/>
            <a:ext cx="11545275" cy="432271"/>
          </a:xfrm>
          <a:prstGeom prst="rect">
            <a:avLst/>
          </a:prstGeom>
          <a:solidFill>
            <a:srgbClr val="00B0F0">
              <a:alpha val="25882"/>
            </a:srgbClr>
          </a:solidFill>
        </p:spPr>
        <p:txBody>
          <a:bodyPr/>
          <a:lstStyle>
            <a:lvl1pPr marL="0" indent="0">
              <a:buNone/>
              <a:defRPr sz="2400" b="1">
                <a:solidFill>
                  <a:srgbClr val="28255F"/>
                </a:solidFill>
                <a:latin typeface="Tw Cen MT" panose="020B0602020104020603" pitchFamily="34" charset="77"/>
              </a:defRPr>
            </a:lvl1pPr>
          </a:lstStyle>
          <a:p>
            <a:pPr lvl="0"/>
            <a:r>
              <a:rPr lang="en-US" dirty="0"/>
              <a:t>CLICK TO EDIT MASTER TEXT STYLES</a:t>
            </a:r>
          </a:p>
        </p:txBody>
      </p:sp>
    </p:spTree>
    <p:extLst>
      <p:ext uri="{BB962C8B-B14F-4D97-AF65-F5344CB8AC3E}">
        <p14:creationId xmlns:p14="http://schemas.microsoft.com/office/powerpoint/2010/main" val="1173746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ption 1 ">
    <p:spTree>
      <p:nvGrpSpPr>
        <p:cNvPr id="1" name=""/>
        <p:cNvGrpSpPr/>
        <p:nvPr/>
      </p:nvGrpSpPr>
      <p:grpSpPr>
        <a:xfrm>
          <a:off x="0" y="0"/>
          <a:ext cx="0" cy="0"/>
          <a:chOff x="0" y="0"/>
          <a:chExt cx="0" cy="0"/>
        </a:xfrm>
      </p:grpSpPr>
      <p:sp>
        <p:nvSpPr>
          <p:cNvPr id="15" name="Picture Placeholder 9"/>
          <p:cNvSpPr>
            <a:spLocks noGrp="1"/>
          </p:cNvSpPr>
          <p:nvPr>
            <p:ph type="pic" sz="quarter" idx="10" hasCustomPrompt="1"/>
          </p:nvPr>
        </p:nvSpPr>
        <p:spPr>
          <a:xfrm>
            <a:off x="407368" y="1844828"/>
            <a:ext cx="5544615" cy="4536499"/>
          </a:xfrm>
          <a:prstGeom prst="rect">
            <a:avLst/>
          </a:prstGeom>
          <a:solidFill>
            <a:schemeClr val="bg1">
              <a:lumMod val="95000"/>
            </a:schemeClr>
          </a:solidFill>
        </p:spPr>
        <p:txBody>
          <a:bodyPr anchor="ctr" anchorCtr="1"/>
          <a:lstStyle>
            <a:lvl1pPr>
              <a:defRPr sz="2000">
                <a:solidFill>
                  <a:schemeClr val="tx1"/>
                </a:solidFill>
              </a:defRPr>
            </a:lvl1pPr>
          </a:lstStyle>
          <a:p>
            <a:r>
              <a:rPr lang="en-US" dirty="0"/>
              <a:t>Picture</a:t>
            </a:r>
          </a:p>
        </p:txBody>
      </p:sp>
      <p:sp>
        <p:nvSpPr>
          <p:cNvPr id="17" name="Subtitle 2"/>
          <p:cNvSpPr>
            <a:spLocks noGrp="1"/>
          </p:cNvSpPr>
          <p:nvPr>
            <p:ph type="subTitle" idx="1" hasCustomPrompt="1"/>
          </p:nvPr>
        </p:nvSpPr>
        <p:spPr>
          <a:xfrm>
            <a:off x="6240017" y="2524258"/>
            <a:ext cx="5688632" cy="3852607"/>
          </a:xfrm>
          <a:prstGeom prst="rect">
            <a:avLst/>
          </a:prstGeom>
        </p:spPr>
        <p:txBody>
          <a:bodyPr lIns="0" tIns="0" rIns="540000" anchor="t" anchorCtr="0"/>
          <a:lstStyle>
            <a:lvl1pPr marL="162000" indent="-180000" algn="l">
              <a:buClr>
                <a:schemeClr val="tx1">
                  <a:lumMod val="85000"/>
                  <a:lumOff val="15000"/>
                </a:schemeClr>
              </a:buClr>
              <a:buFont typeface="Wingdings" charset="2"/>
              <a:buChar char="§"/>
              <a:defRPr sz="2000" b="0" i="0">
                <a:solidFill>
                  <a:schemeClr val="tx1">
                    <a:lumMod val="85000"/>
                    <a:lumOff val="15000"/>
                  </a:schemeClr>
                </a:solidFill>
                <a:latin typeface="Tw Cen MT" panose="020B0602020104020603" pitchFamily="34" charset="77"/>
              </a:defRPr>
            </a:lvl1pPr>
            <a:lvl2pPr marL="360000" indent="-180000" algn="l">
              <a:buClr>
                <a:schemeClr val="tx1">
                  <a:lumMod val="85000"/>
                  <a:lumOff val="15000"/>
                </a:schemeClr>
              </a:buClr>
              <a:buSzPct val="110000"/>
              <a:buFont typeface="Arial" charset="0"/>
              <a:buChar char="•"/>
              <a:defRPr sz="2000" b="0" i="0">
                <a:solidFill>
                  <a:schemeClr val="tx1">
                    <a:lumMod val="85000"/>
                    <a:lumOff val="15000"/>
                  </a:schemeClr>
                </a:solidFill>
                <a:latin typeface="Tw Cen MT" panose="020B0602020104020603" pitchFamily="34" charset="77"/>
              </a:defRPr>
            </a:lvl2pPr>
            <a:lvl3pPr marL="612000" indent="-216000" algn="l">
              <a:buClr>
                <a:schemeClr val="tx1">
                  <a:lumMod val="85000"/>
                  <a:lumOff val="15000"/>
                </a:schemeClr>
              </a:buClr>
              <a:buFont typeface=".AppleSystemUIFont" charset="-120"/>
              <a:buChar char="–"/>
              <a:defRPr sz="2000" b="0" i="0">
                <a:solidFill>
                  <a:schemeClr val="tx1">
                    <a:lumMod val="85000"/>
                    <a:lumOff val="15000"/>
                  </a:schemeClr>
                </a:solidFill>
                <a:latin typeface="Tw Cen MT" panose="020B0602020104020603" pitchFamily="34" charset="77"/>
              </a:defRPr>
            </a:lvl3pPr>
            <a:lvl4pPr marL="864000" indent="-180000" algn="l">
              <a:buClr>
                <a:schemeClr val="tx1"/>
              </a:buClr>
              <a:buFont typeface=".AppleSystemUIFont" charset="-120"/>
              <a:buChar char="–"/>
              <a:defRPr sz="2000" b="0" i="0">
                <a:solidFill>
                  <a:schemeClr val="tx1">
                    <a:lumMod val="85000"/>
                    <a:lumOff val="15000"/>
                  </a:schemeClr>
                </a:solidFill>
                <a:latin typeface="Tw Cen MT" panose="020B0602020104020603" pitchFamily="34" charset="77"/>
              </a:defRPr>
            </a:lvl4pPr>
            <a:lvl5pPr marL="1080000" indent="-180000" algn="l">
              <a:buClr>
                <a:schemeClr val="bg2">
                  <a:lumMod val="50000"/>
                </a:schemeClr>
              </a:buClr>
              <a:buFont typeface=".AppleSystemUIFont" charset="-120"/>
              <a:buChar char="–"/>
              <a:defRPr sz="2000" b="0" i="0">
                <a:solidFill>
                  <a:schemeClr val="tx1">
                    <a:lumMod val="85000"/>
                    <a:lumOff val="15000"/>
                  </a:schemeClr>
                </a:solidFill>
                <a:latin typeface="Tw Cen MT" panose="020B0602020104020603" pitchFamily="34" charset="77"/>
              </a:defRPr>
            </a:lvl5pPr>
            <a:lvl6pPr marL="1080000" indent="-180000" algn="l">
              <a:buClr>
                <a:schemeClr val="bg2">
                  <a:lumMod val="75000"/>
                </a:schemeClr>
              </a:buClr>
              <a:buFont typeface=".AppleSystemUIFont" charset="-120"/>
              <a:buChar char="–"/>
              <a:defRPr sz="2000">
                <a:solidFill>
                  <a:schemeClr val="bg2">
                    <a:lumMod val="50000"/>
                  </a:schemeClr>
                </a:solidFill>
              </a:defRPr>
            </a:lvl6pPr>
            <a:lvl7pPr marL="2743200" indent="0" algn="ctr">
              <a:buNone/>
              <a:defRPr sz="1600"/>
            </a:lvl7pPr>
            <a:lvl8pPr marL="3200400" indent="0" algn="ctr">
              <a:buNone/>
              <a:defRPr sz="1600"/>
            </a:lvl8pPr>
            <a:lvl9pPr marL="3657600" indent="0" algn="ctr">
              <a:buNone/>
              <a:defRPr sz="1600"/>
            </a:lvl9pPr>
          </a:lstStyle>
          <a:p>
            <a:pPr lvl="0"/>
            <a:r>
              <a:rPr lang="en-US" dirty="0"/>
              <a:t>List 1</a:t>
            </a:r>
          </a:p>
          <a:p>
            <a:pPr lvl="1"/>
            <a:r>
              <a:rPr lang="en-US" dirty="0"/>
              <a:t>List 2</a:t>
            </a:r>
          </a:p>
          <a:p>
            <a:pPr lvl="2"/>
            <a:r>
              <a:rPr lang="en-US" dirty="0"/>
              <a:t>List 3</a:t>
            </a:r>
          </a:p>
          <a:p>
            <a:pPr lvl="3"/>
            <a:r>
              <a:rPr lang="en-US" dirty="0"/>
              <a:t>List 4</a:t>
            </a:r>
          </a:p>
          <a:p>
            <a:pPr lvl="4"/>
            <a:r>
              <a:rPr lang="en-US" dirty="0"/>
              <a:t>List 5 </a:t>
            </a:r>
          </a:p>
        </p:txBody>
      </p:sp>
      <p:sp>
        <p:nvSpPr>
          <p:cNvPr id="14" name="Title Placeholder 1">
            <a:extLst>
              <a:ext uri="{FF2B5EF4-FFF2-40B4-BE49-F238E27FC236}">
                <a16:creationId xmlns:a16="http://schemas.microsoft.com/office/drawing/2014/main" id="{99583D8E-5B3B-3843-83A2-A85ED263569D}"/>
              </a:ext>
            </a:extLst>
          </p:cNvPr>
          <p:cNvSpPr>
            <a:spLocks noGrp="1"/>
          </p:cNvSpPr>
          <p:nvPr>
            <p:ph type="title" hasCustomPrompt="1"/>
          </p:nvPr>
        </p:nvSpPr>
        <p:spPr>
          <a:xfrm>
            <a:off x="6240017" y="1844828"/>
            <a:ext cx="5688632" cy="527847"/>
          </a:xfrm>
          <a:prstGeom prst="rect">
            <a:avLst/>
          </a:prstGeom>
          <a:noFill/>
        </p:spPr>
        <p:txBody>
          <a:bodyPr vert="horz" lIns="0" tIns="0" rIns="540000" bIns="45720" rtlCol="0" anchor="t" anchorCtr="0">
            <a:noAutofit/>
          </a:bodyPr>
          <a:lstStyle>
            <a:lvl1pPr>
              <a:defRPr sz="2400" b="1" i="0">
                <a:solidFill>
                  <a:schemeClr val="tx1">
                    <a:lumMod val="85000"/>
                    <a:lumOff val="15000"/>
                  </a:schemeClr>
                </a:solidFill>
                <a:latin typeface="Tw Cen MT" panose="020B0602020104020603" pitchFamily="34" charset="77"/>
              </a:defRPr>
            </a:lvl1pPr>
          </a:lstStyle>
          <a:p>
            <a:r>
              <a:rPr lang="en-US" dirty="0"/>
              <a:t>Click to edit sub title</a:t>
            </a:r>
          </a:p>
        </p:txBody>
      </p:sp>
      <p:sp>
        <p:nvSpPr>
          <p:cNvPr id="3" name="Text Placeholder 5">
            <a:extLst>
              <a:ext uri="{FF2B5EF4-FFF2-40B4-BE49-F238E27FC236}">
                <a16:creationId xmlns:a16="http://schemas.microsoft.com/office/drawing/2014/main" id="{3AD347B5-3BF7-1F33-F3A5-5F9C46F74FB2}"/>
              </a:ext>
            </a:extLst>
          </p:cNvPr>
          <p:cNvSpPr>
            <a:spLocks noGrp="1"/>
          </p:cNvSpPr>
          <p:nvPr>
            <p:ph type="body" sz="quarter" idx="11" hasCustomPrompt="1"/>
          </p:nvPr>
        </p:nvSpPr>
        <p:spPr>
          <a:xfrm>
            <a:off x="350004" y="1124744"/>
            <a:ext cx="11545275" cy="432271"/>
          </a:xfrm>
          <a:prstGeom prst="rect">
            <a:avLst/>
          </a:prstGeom>
          <a:solidFill>
            <a:srgbClr val="00B0F0">
              <a:alpha val="25882"/>
            </a:srgbClr>
          </a:solidFill>
        </p:spPr>
        <p:txBody>
          <a:bodyPr/>
          <a:lstStyle>
            <a:lvl1pPr marL="0" indent="0">
              <a:buNone/>
              <a:defRPr sz="2400" b="1">
                <a:solidFill>
                  <a:srgbClr val="28255F"/>
                </a:solidFill>
                <a:latin typeface="Tw Cen MT" panose="020B0602020104020603" pitchFamily="34" charset="77"/>
              </a:defRPr>
            </a:lvl1pPr>
          </a:lstStyle>
          <a:p>
            <a:pPr lvl="0"/>
            <a:r>
              <a:rPr lang="en-US" dirty="0"/>
              <a:t>CLICK TO EDIT MASTER TEXT STYLES</a:t>
            </a:r>
          </a:p>
        </p:txBody>
      </p:sp>
    </p:spTree>
    <p:extLst>
      <p:ext uri="{BB962C8B-B14F-4D97-AF65-F5344CB8AC3E}">
        <p14:creationId xmlns:p14="http://schemas.microsoft.com/office/powerpoint/2010/main" val="1792729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Option 1 ">
    <p:spTree>
      <p:nvGrpSpPr>
        <p:cNvPr id="1" name=""/>
        <p:cNvGrpSpPr/>
        <p:nvPr/>
      </p:nvGrpSpPr>
      <p:grpSpPr>
        <a:xfrm>
          <a:off x="0" y="0"/>
          <a:ext cx="0" cy="0"/>
          <a:chOff x="0" y="0"/>
          <a:chExt cx="0" cy="0"/>
        </a:xfrm>
      </p:grpSpPr>
      <p:sp>
        <p:nvSpPr>
          <p:cNvPr id="15" name="Picture Placeholder 9"/>
          <p:cNvSpPr>
            <a:spLocks noGrp="1"/>
          </p:cNvSpPr>
          <p:nvPr>
            <p:ph type="pic" sz="quarter" idx="10" hasCustomPrompt="1"/>
          </p:nvPr>
        </p:nvSpPr>
        <p:spPr>
          <a:xfrm>
            <a:off x="6213040" y="1799964"/>
            <a:ext cx="5700226" cy="4493787"/>
          </a:xfrm>
          <a:prstGeom prst="rect">
            <a:avLst/>
          </a:prstGeom>
          <a:solidFill>
            <a:schemeClr val="bg1">
              <a:lumMod val="95000"/>
            </a:schemeClr>
          </a:solidFill>
        </p:spPr>
        <p:txBody>
          <a:bodyPr anchor="ctr" anchorCtr="1"/>
          <a:lstStyle>
            <a:lvl1pPr>
              <a:defRPr sz="2000">
                <a:solidFill>
                  <a:schemeClr val="tx1"/>
                </a:solidFill>
              </a:defRPr>
            </a:lvl1pPr>
          </a:lstStyle>
          <a:p>
            <a:r>
              <a:rPr lang="en-US" dirty="0"/>
              <a:t>Picture</a:t>
            </a:r>
          </a:p>
        </p:txBody>
      </p:sp>
      <p:sp>
        <p:nvSpPr>
          <p:cNvPr id="17" name="Subtitle 2"/>
          <p:cNvSpPr>
            <a:spLocks noGrp="1"/>
          </p:cNvSpPr>
          <p:nvPr>
            <p:ph type="subTitle" idx="1" hasCustomPrompt="1"/>
          </p:nvPr>
        </p:nvSpPr>
        <p:spPr>
          <a:xfrm>
            <a:off x="367990" y="2663964"/>
            <a:ext cx="5700226" cy="3420556"/>
          </a:xfrm>
          <a:prstGeom prst="rect">
            <a:avLst/>
          </a:prstGeom>
        </p:spPr>
        <p:txBody>
          <a:bodyPr lIns="0" tIns="0" rIns="540000" anchor="t" anchorCtr="0"/>
          <a:lstStyle>
            <a:lvl1pPr marL="162000" indent="-180000" algn="l">
              <a:buClr>
                <a:schemeClr val="tx1">
                  <a:lumMod val="85000"/>
                  <a:lumOff val="15000"/>
                </a:schemeClr>
              </a:buClr>
              <a:buFont typeface="Wingdings" charset="2"/>
              <a:buChar char="§"/>
              <a:defRPr sz="2000" b="0" i="0">
                <a:solidFill>
                  <a:schemeClr val="tx1">
                    <a:lumMod val="85000"/>
                    <a:lumOff val="15000"/>
                  </a:schemeClr>
                </a:solidFill>
                <a:latin typeface="Tw Cen MT" panose="020B0602020104020603" pitchFamily="34" charset="77"/>
              </a:defRPr>
            </a:lvl1pPr>
            <a:lvl2pPr marL="360000" indent="-180000" algn="l">
              <a:buClr>
                <a:schemeClr val="tx1">
                  <a:lumMod val="85000"/>
                  <a:lumOff val="15000"/>
                </a:schemeClr>
              </a:buClr>
              <a:buSzPct val="110000"/>
              <a:buFont typeface="Arial" charset="0"/>
              <a:buChar char="•"/>
              <a:defRPr sz="2000" b="0" i="0">
                <a:solidFill>
                  <a:schemeClr val="tx1">
                    <a:lumMod val="85000"/>
                    <a:lumOff val="15000"/>
                  </a:schemeClr>
                </a:solidFill>
                <a:latin typeface="Tw Cen MT" panose="020B0602020104020603" pitchFamily="34" charset="77"/>
              </a:defRPr>
            </a:lvl2pPr>
            <a:lvl3pPr marL="612000" indent="-216000" algn="l">
              <a:buClr>
                <a:schemeClr val="tx1">
                  <a:lumMod val="85000"/>
                  <a:lumOff val="15000"/>
                </a:schemeClr>
              </a:buClr>
              <a:buFont typeface=".AppleSystemUIFont" charset="-120"/>
              <a:buChar char="–"/>
              <a:defRPr sz="2000" b="0" i="0">
                <a:solidFill>
                  <a:schemeClr val="tx1">
                    <a:lumMod val="85000"/>
                    <a:lumOff val="15000"/>
                  </a:schemeClr>
                </a:solidFill>
                <a:latin typeface="Tw Cen MT" panose="020B0602020104020603" pitchFamily="34" charset="77"/>
              </a:defRPr>
            </a:lvl3pPr>
            <a:lvl4pPr marL="864000" indent="-180000" algn="l">
              <a:buClr>
                <a:schemeClr val="tx1"/>
              </a:buClr>
              <a:buFont typeface=".AppleSystemUIFont" charset="-120"/>
              <a:buChar char="–"/>
              <a:defRPr sz="2000" b="0" i="0">
                <a:solidFill>
                  <a:schemeClr val="tx1">
                    <a:lumMod val="85000"/>
                    <a:lumOff val="15000"/>
                  </a:schemeClr>
                </a:solidFill>
                <a:latin typeface="Tw Cen MT" panose="020B0602020104020603" pitchFamily="34" charset="77"/>
              </a:defRPr>
            </a:lvl4pPr>
            <a:lvl5pPr marL="1080000" indent="-180000" algn="l">
              <a:buClr>
                <a:schemeClr val="bg2">
                  <a:lumMod val="50000"/>
                </a:schemeClr>
              </a:buClr>
              <a:buFont typeface=".AppleSystemUIFont" charset="-120"/>
              <a:buChar char="–"/>
              <a:defRPr sz="2000" b="0" i="0">
                <a:solidFill>
                  <a:schemeClr val="tx1">
                    <a:lumMod val="85000"/>
                    <a:lumOff val="15000"/>
                  </a:schemeClr>
                </a:solidFill>
                <a:latin typeface="Tw Cen MT" panose="020B0602020104020603" pitchFamily="34" charset="77"/>
              </a:defRPr>
            </a:lvl5pPr>
            <a:lvl6pPr marL="1080000" indent="-180000" algn="l">
              <a:buClr>
                <a:schemeClr val="bg2">
                  <a:lumMod val="75000"/>
                </a:schemeClr>
              </a:buClr>
              <a:buFont typeface=".AppleSystemUIFont" charset="-120"/>
              <a:buChar char="–"/>
              <a:defRPr sz="2000">
                <a:solidFill>
                  <a:schemeClr val="bg2">
                    <a:lumMod val="50000"/>
                  </a:schemeClr>
                </a:solidFill>
              </a:defRPr>
            </a:lvl6pPr>
            <a:lvl7pPr marL="2743200" indent="0" algn="ctr">
              <a:buNone/>
              <a:defRPr sz="1600"/>
            </a:lvl7pPr>
            <a:lvl8pPr marL="3200400" indent="0" algn="ctr">
              <a:buNone/>
              <a:defRPr sz="1600"/>
            </a:lvl8pPr>
            <a:lvl9pPr marL="3657600" indent="0" algn="ctr">
              <a:buNone/>
              <a:defRPr sz="1600"/>
            </a:lvl9pPr>
          </a:lstStyle>
          <a:p>
            <a:pPr lvl="0"/>
            <a:r>
              <a:rPr lang="en-US" dirty="0"/>
              <a:t>List 1</a:t>
            </a:r>
          </a:p>
          <a:p>
            <a:pPr lvl="1"/>
            <a:r>
              <a:rPr lang="en-US" dirty="0"/>
              <a:t>List 2</a:t>
            </a:r>
          </a:p>
          <a:p>
            <a:pPr lvl="2"/>
            <a:r>
              <a:rPr lang="en-US" dirty="0"/>
              <a:t>List 3</a:t>
            </a:r>
          </a:p>
          <a:p>
            <a:pPr lvl="3"/>
            <a:r>
              <a:rPr lang="en-US" dirty="0"/>
              <a:t>List 4</a:t>
            </a:r>
          </a:p>
          <a:p>
            <a:pPr lvl="4"/>
            <a:r>
              <a:rPr lang="en-US" dirty="0"/>
              <a:t>List 5 </a:t>
            </a:r>
          </a:p>
        </p:txBody>
      </p:sp>
      <p:sp>
        <p:nvSpPr>
          <p:cNvPr id="14" name="Title Placeholder 1">
            <a:extLst>
              <a:ext uri="{FF2B5EF4-FFF2-40B4-BE49-F238E27FC236}">
                <a16:creationId xmlns:a16="http://schemas.microsoft.com/office/drawing/2014/main" id="{99583D8E-5B3B-3843-83A2-A85ED263569D}"/>
              </a:ext>
            </a:extLst>
          </p:cNvPr>
          <p:cNvSpPr>
            <a:spLocks noGrp="1"/>
          </p:cNvSpPr>
          <p:nvPr>
            <p:ph type="title" hasCustomPrompt="1"/>
          </p:nvPr>
        </p:nvSpPr>
        <p:spPr>
          <a:xfrm>
            <a:off x="367990" y="1799964"/>
            <a:ext cx="5700226" cy="756165"/>
          </a:xfrm>
          <a:prstGeom prst="rect">
            <a:avLst/>
          </a:prstGeom>
          <a:noFill/>
        </p:spPr>
        <p:txBody>
          <a:bodyPr vert="horz" lIns="0" tIns="0" rIns="540000" bIns="45720" rtlCol="0" anchor="t" anchorCtr="0">
            <a:noAutofit/>
          </a:bodyPr>
          <a:lstStyle>
            <a:lvl1pPr>
              <a:defRPr sz="2400" b="1" i="0">
                <a:solidFill>
                  <a:schemeClr val="tx1">
                    <a:lumMod val="85000"/>
                    <a:lumOff val="15000"/>
                  </a:schemeClr>
                </a:solidFill>
                <a:latin typeface="Tw Cen MT" panose="020B0602020104020603" pitchFamily="34" charset="77"/>
              </a:defRPr>
            </a:lvl1pPr>
          </a:lstStyle>
          <a:p>
            <a:r>
              <a:rPr lang="en-US" dirty="0"/>
              <a:t>Click to edit sub title</a:t>
            </a:r>
          </a:p>
        </p:txBody>
      </p:sp>
      <p:sp>
        <p:nvSpPr>
          <p:cNvPr id="2" name="Text Placeholder 5">
            <a:extLst>
              <a:ext uri="{FF2B5EF4-FFF2-40B4-BE49-F238E27FC236}">
                <a16:creationId xmlns:a16="http://schemas.microsoft.com/office/drawing/2014/main" id="{EF0E8F4C-5F1B-B7B2-2D59-ED6036434E9E}"/>
              </a:ext>
            </a:extLst>
          </p:cNvPr>
          <p:cNvSpPr>
            <a:spLocks noGrp="1"/>
          </p:cNvSpPr>
          <p:nvPr>
            <p:ph type="body" sz="quarter" idx="11" hasCustomPrompt="1"/>
          </p:nvPr>
        </p:nvSpPr>
        <p:spPr>
          <a:xfrm>
            <a:off x="350004" y="1124744"/>
            <a:ext cx="11545275" cy="432271"/>
          </a:xfrm>
          <a:prstGeom prst="rect">
            <a:avLst/>
          </a:prstGeom>
          <a:solidFill>
            <a:srgbClr val="00B0F0">
              <a:alpha val="25882"/>
            </a:srgbClr>
          </a:solidFill>
        </p:spPr>
        <p:txBody>
          <a:bodyPr/>
          <a:lstStyle>
            <a:lvl1pPr marL="0" indent="0">
              <a:buNone/>
              <a:defRPr sz="2400" b="1">
                <a:solidFill>
                  <a:srgbClr val="28255F"/>
                </a:solidFill>
                <a:latin typeface="Tw Cen MT" panose="020B0602020104020603" pitchFamily="34" charset="77"/>
              </a:defRPr>
            </a:lvl1pPr>
          </a:lstStyle>
          <a:p>
            <a:pPr lvl="0"/>
            <a:r>
              <a:rPr lang="en-US" dirty="0"/>
              <a:t>CLICK TO EDIT MASTER TEXT STYLES</a:t>
            </a:r>
          </a:p>
        </p:txBody>
      </p:sp>
    </p:spTree>
    <p:extLst>
      <p:ext uri="{BB962C8B-B14F-4D97-AF65-F5344CB8AC3E}">
        <p14:creationId xmlns:p14="http://schemas.microsoft.com/office/powerpoint/2010/main" val="389572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tion 2">
    <p:spTree>
      <p:nvGrpSpPr>
        <p:cNvPr id="1" name=""/>
        <p:cNvGrpSpPr/>
        <p:nvPr/>
      </p:nvGrpSpPr>
      <p:grpSpPr>
        <a:xfrm>
          <a:off x="0" y="0"/>
          <a:ext cx="0" cy="0"/>
          <a:chOff x="0" y="0"/>
          <a:chExt cx="0" cy="0"/>
        </a:xfrm>
      </p:grpSpPr>
      <p:sp>
        <p:nvSpPr>
          <p:cNvPr id="17" name="Subtitle 2">
            <a:extLst>
              <a:ext uri="{FF2B5EF4-FFF2-40B4-BE49-F238E27FC236}">
                <a16:creationId xmlns:a16="http://schemas.microsoft.com/office/drawing/2014/main" id="{59165581-3D98-B54C-B922-370C4A15168F}"/>
              </a:ext>
            </a:extLst>
          </p:cNvPr>
          <p:cNvSpPr>
            <a:spLocks noGrp="1"/>
          </p:cNvSpPr>
          <p:nvPr>
            <p:ph type="subTitle" idx="1" hasCustomPrompt="1"/>
          </p:nvPr>
        </p:nvSpPr>
        <p:spPr>
          <a:xfrm>
            <a:off x="0" y="1964838"/>
            <a:ext cx="7104112" cy="3862264"/>
          </a:xfrm>
          <a:prstGeom prst="rect">
            <a:avLst/>
          </a:prstGeom>
        </p:spPr>
        <p:txBody>
          <a:bodyPr lIns="540000" tIns="0" rIns="360000" anchor="t" anchorCtr="0"/>
          <a:lstStyle>
            <a:lvl1pPr marL="0" indent="0" algn="l">
              <a:buNone/>
              <a:defRPr sz="2000"/>
            </a:lvl1pPr>
            <a:lvl2pPr marL="180000" indent="-180000" algn="l">
              <a:buClr>
                <a:schemeClr val="tx1"/>
              </a:buClr>
              <a:buFont typeface="Wingdings" charset="2"/>
              <a:buChar char="§"/>
              <a:defRPr sz="2000" b="1" i="0">
                <a:solidFill>
                  <a:schemeClr val="tx1">
                    <a:lumMod val="85000"/>
                    <a:lumOff val="15000"/>
                  </a:schemeClr>
                </a:solidFill>
                <a:latin typeface="Tw Cen MT" panose="020B0602020104020603" pitchFamily="34" charset="77"/>
              </a:defRPr>
            </a:lvl2pPr>
            <a:lvl3pPr marL="360000" indent="-180000" algn="l">
              <a:buClrTx/>
              <a:buSzPct val="110000"/>
              <a:buFont typeface="Arial" charset="0"/>
              <a:buChar char="•"/>
              <a:defRPr sz="2000" b="0" i="0">
                <a:solidFill>
                  <a:schemeClr val="tx1">
                    <a:lumMod val="85000"/>
                    <a:lumOff val="15000"/>
                  </a:schemeClr>
                </a:solidFill>
                <a:latin typeface="Tw Cen MT" panose="020B0602020104020603" pitchFamily="34" charset="77"/>
              </a:defRPr>
            </a:lvl3pPr>
            <a:lvl4pPr marL="576000" indent="-216000" algn="l">
              <a:buClrTx/>
              <a:buFont typeface=".AppleSystemUIFont" charset="-120"/>
              <a:buChar char="–"/>
              <a:defRPr sz="2000" b="0" i="0">
                <a:solidFill>
                  <a:schemeClr val="tx1">
                    <a:lumMod val="85000"/>
                    <a:lumOff val="15000"/>
                  </a:schemeClr>
                </a:solidFill>
                <a:latin typeface="Tw Cen MT" panose="020B0602020104020603" pitchFamily="34" charset="77"/>
              </a:defRPr>
            </a:lvl4pPr>
            <a:lvl5pPr marL="792000" indent="-216000" algn="l">
              <a:buFont typeface=".AppleSystemUIFont" charset="-120"/>
              <a:buChar char="–"/>
              <a:defRPr sz="2000" b="0" i="0">
                <a:solidFill>
                  <a:schemeClr val="tx1">
                    <a:lumMod val="85000"/>
                    <a:lumOff val="15000"/>
                  </a:schemeClr>
                </a:solidFill>
                <a:latin typeface="Tw Cen MT" panose="020B0602020104020603" pitchFamily="34" charset="77"/>
              </a:defRPr>
            </a:lvl5pPr>
            <a:lvl6pPr marL="1044000" indent="-216000" algn="l">
              <a:buClr>
                <a:schemeClr val="bg2">
                  <a:lumMod val="50000"/>
                </a:schemeClr>
              </a:buClr>
              <a:buFont typeface=".AppleSystemUIFont" charset="-120"/>
              <a:buChar char="–"/>
              <a:defRPr sz="2000" b="0" i="0">
                <a:solidFill>
                  <a:schemeClr val="bg2">
                    <a:lumMod val="50000"/>
                  </a:schemeClr>
                </a:solidFill>
                <a:latin typeface="Tw Cen MT" panose="020B0602020104020603" pitchFamily="34" charset="77"/>
              </a:defRPr>
            </a:lvl6pPr>
            <a:lvl7pPr marL="2743200" indent="0" algn="ctr">
              <a:buNone/>
              <a:defRPr sz="1600"/>
            </a:lvl7pPr>
            <a:lvl8pPr marL="3200400" indent="0" algn="ctr">
              <a:buNone/>
              <a:defRPr sz="1600"/>
            </a:lvl8pPr>
            <a:lvl9pPr marL="3657600" indent="0" algn="ctr">
              <a:buNone/>
              <a:defRPr sz="1600"/>
            </a:lvl9pPr>
          </a:lstStyle>
          <a:p>
            <a:pPr lvl="1"/>
            <a:r>
              <a:rPr lang="en-US" dirty="0"/>
              <a:t>Click to edit txt</a:t>
            </a:r>
          </a:p>
          <a:p>
            <a:pPr lvl="2"/>
            <a:r>
              <a:rPr lang="en-US" dirty="0"/>
              <a:t>List 2</a:t>
            </a:r>
          </a:p>
          <a:p>
            <a:pPr lvl="3"/>
            <a:r>
              <a:rPr lang="en-US" dirty="0"/>
              <a:t>List 3</a:t>
            </a:r>
          </a:p>
          <a:p>
            <a:pPr lvl="4"/>
            <a:r>
              <a:rPr lang="en-US" dirty="0"/>
              <a:t>List 4</a:t>
            </a:r>
          </a:p>
          <a:p>
            <a:pPr lvl="5"/>
            <a:r>
              <a:rPr lang="en-US" dirty="0"/>
              <a:t>List 5</a:t>
            </a:r>
          </a:p>
        </p:txBody>
      </p:sp>
      <p:sp>
        <p:nvSpPr>
          <p:cNvPr id="9" name="Picture Placeholder 9"/>
          <p:cNvSpPr>
            <a:spLocks noGrp="1"/>
          </p:cNvSpPr>
          <p:nvPr>
            <p:ph type="pic" sz="quarter" idx="10" hasCustomPrompt="1"/>
          </p:nvPr>
        </p:nvSpPr>
        <p:spPr>
          <a:xfrm>
            <a:off x="7376179" y="1964838"/>
            <a:ext cx="4320000" cy="4190741"/>
          </a:xfrm>
          <a:prstGeom prst="rect">
            <a:avLst/>
          </a:prstGeom>
          <a:solidFill>
            <a:schemeClr val="bg1">
              <a:lumMod val="95000"/>
            </a:schemeClr>
          </a:solidFill>
        </p:spPr>
        <p:txBody>
          <a:bodyPr anchor="ctr" anchorCtr="1"/>
          <a:lstStyle>
            <a:lvl1pPr>
              <a:defRPr sz="2000">
                <a:solidFill>
                  <a:schemeClr val="tx1"/>
                </a:solidFill>
              </a:defRPr>
            </a:lvl1pPr>
          </a:lstStyle>
          <a:p>
            <a:r>
              <a:rPr lang="en-US" dirty="0"/>
              <a:t>Picture/Figure</a:t>
            </a:r>
          </a:p>
        </p:txBody>
      </p:sp>
      <p:sp>
        <p:nvSpPr>
          <p:cNvPr id="2" name="Text Placeholder 5">
            <a:extLst>
              <a:ext uri="{FF2B5EF4-FFF2-40B4-BE49-F238E27FC236}">
                <a16:creationId xmlns:a16="http://schemas.microsoft.com/office/drawing/2014/main" id="{6BAECD76-3C5F-84E2-AD06-FDACCCD837FA}"/>
              </a:ext>
            </a:extLst>
          </p:cNvPr>
          <p:cNvSpPr>
            <a:spLocks noGrp="1"/>
          </p:cNvSpPr>
          <p:nvPr>
            <p:ph type="body" sz="quarter" idx="11" hasCustomPrompt="1"/>
          </p:nvPr>
        </p:nvSpPr>
        <p:spPr>
          <a:xfrm>
            <a:off x="350004" y="1124744"/>
            <a:ext cx="11545275" cy="432271"/>
          </a:xfrm>
          <a:prstGeom prst="rect">
            <a:avLst/>
          </a:prstGeom>
          <a:solidFill>
            <a:srgbClr val="00B0F0">
              <a:alpha val="25882"/>
            </a:srgbClr>
          </a:solidFill>
        </p:spPr>
        <p:txBody>
          <a:bodyPr/>
          <a:lstStyle>
            <a:lvl1pPr marL="0" indent="0">
              <a:buNone/>
              <a:defRPr sz="2400" b="1">
                <a:solidFill>
                  <a:srgbClr val="28255F"/>
                </a:solidFill>
                <a:latin typeface="Tw Cen MT" panose="020B0602020104020603" pitchFamily="34" charset="77"/>
              </a:defRPr>
            </a:lvl1pPr>
          </a:lstStyle>
          <a:p>
            <a:pPr lvl="0"/>
            <a:r>
              <a:rPr lang="en-US" dirty="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ption 4">
    <p:spTree>
      <p:nvGrpSpPr>
        <p:cNvPr id="1" name=""/>
        <p:cNvGrpSpPr/>
        <p:nvPr/>
      </p:nvGrpSpPr>
      <p:grpSpPr>
        <a:xfrm>
          <a:off x="0" y="0"/>
          <a:ext cx="0" cy="0"/>
          <a:chOff x="0" y="0"/>
          <a:chExt cx="0" cy="0"/>
        </a:xfrm>
      </p:grpSpPr>
      <p:sp>
        <p:nvSpPr>
          <p:cNvPr id="20" name="Subtitle 2">
            <a:extLst>
              <a:ext uri="{FF2B5EF4-FFF2-40B4-BE49-F238E27FC236}">
                <a16:creationId xmlns:a16="http://schemas.microsoft.com/office/drawing/2014/main" id="{623DA365-03D8-D643-90D3-767234578272}"/>
              </a:ext>
            </a:extLst>
          </p:cNvPr>
          <p:cNvSpPr>
            <a:spLocks noGrp="1"/>
          </p:cNvSpPr>
          <p:nvPr>
            <p:ph type="subTitle" idx="1" hasCustomPrompt="1"/>
          </p:nvPr>
        </p:nvSpPr>
        <p:spPr>
          <a:xfrm>
            <a:off x="4655840" y="1844824"/>
            <a:ext cx="7200800" cy="4464492"/>
          </a:xfrm>
          <a:prstGeom prst="rect">
            <a:avLst/>
          </a:prstGeom>
        </p:spPr>
        <p:txBody>
          <a:bodyPr lIns="540000" tIns="0" rIns="360000" anchor="t" anchorCtr="0"/>
          <a:lstStyle>
            <a:lvl1pPr marL="162000" indent="-180000" algn="l">
              <a:buClr>
                <a:schemeClr val="tx1">
                  <a:lumMod val="85000"/>
                  <a:lumOff val="15000"/>
                </a:schemeClr>
              </a:buClr>
              <a:buFont typeface="Wingdings" charset="2"/>
              <a:buChar char="§"/>
              <a:defRPr sz="2000" b="1" i="0" baseline="0">
                <a:solidFill>
                  <a:schemeClr val="tx1">
                    <a:lumMod val="85000"/>
                    <a:lumOff val="15000"/>
                  </a:schemeClr>
                </a:solidFill>
                <a:latin typeface="Tw Cen MT" panose="020B0602020104020603" pitchFamily="34" charset="77"/>
                <a:ea typeface="Tw Cen MT" panose="020B0602020104020603" pitchFamily="34" charset="77"/>
                <a:cs typeface="Calibri" charset="0"/>
              </a:defRPr>
            </a:lvl1pPr>
            <a:lvl2pPr marL="432000" indent="-180000" algn="l">
              <a:buClrTx/>
              <a:buSzPct val="110000"/>
              <a:buFont typeface="Arial" charset="0"/>
              <a:buChar char="•"/>
              <a:defRPr sz="2000" b="0" i="0">
                <a:solidFill>
                  <a:schemeClr val="tx1">
                    <a:lumMod val="85000"/>
                    <a:lumOff val="15000"/>
                  </a:schemeClr>
                </a:solidFill>
                <a:latin typeface="Tw Cen MT" panose="020B0602020104020603" pitchFamily="34" charset="77"/>
              </a:defRPr>
            </a:lvl2pPr>
            <a:lvl3pPr marL="684000" indent="-216000" algn="l">
              <a:buClrTx/>
              <a:buFont typeface=".AppleSystemUIFont" charset="-120"/>
              <a:buChar char="–"/>
              <a:defRPr sz="2000" b="0" i="0">
                <a:solidFill>
                  <a:schemeClr val="tx1">
                    <a:lumMod val="85000"/>
                    <a:lumOff val="15000"/>
                  </a:schemeClr>
                </a:solidFill>
                <a:latin typeface="Tw Cen MT" panose="020B0602020104020603" pitchFamily="34" charset="77"/>
                <a:ea typeface="Calibri" charset="0"/>
                <a:cs typeface="Calibri" charset="0"/>
              </a:defRPr>
            </a:lvl3pPr>
            <a:lvl4pPr marL="936000" indent="-216000" algn="l">
              <a:buFont typeface=".AppleSystemUIFont" charset="-120"/>
              <a:buChar char="–"/>
              <a:defRPr sz="2000" b="0" i="0">
                <a:solidFill>
                  <a:schemeClr val="tx1">
                    <a:lumMod val="85000"/>
                    <a:lumOff val="15000"/>
                  </a:schemeClr>
                </a:solidFill>
                <a:latin typeface="Tw Cen MT" panose="020B0602020104020603" pitchFamily="34" charset="77"/>
                <a:ea typeface="Calibri" charset="0"/>
                <a:cs typeface="Calibri" charset="0"/>
              </a:defRPr>
            </a:lvl4pPr>
            <a:lvl5pPr marL="1188000" indent="-216000" algn="l">
              <a:buClr>
                <a:schemeClr val="bg2">
                  <a:lumMod val="50000"/>
                </a:schemeClr>
              </a:buClr>
              <a:buFont typeface=".AppleSystemUIFont" charset="-120"/>
              <a:buChar char="–"/>
              <a:defRPr sz="2000" b="0" i="0">
                <a:solidFill>
                  <a:schemeClr val="bg2">
                    <a:lumMod val="50000"/>
                  </a:schemeClr>
                </a:solidFill>
                <a:latin typeface="Tw Cen MT" panose="020B0602020104020603" pitchFamily="34" charset="77"/>
              </a:defRPr>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txt</a:t>
            </a:r>
          </a:p>
          <a:p>
            <a:pPr lvl="1"/>
            <a:r>
              <a:rPr lang="en-US" dirty="0"/>
              <a:t>List 2</a:t>
            </a:r>
          </a:p>
          <a:p>
            <a:pPr lvl="2"/>
            <a:r>
              <a:rPr lang="en-US" dirty="0"/>
              <a:t>List 3</a:t>
            </a:r>
          </a:p>
          <a:p>
            <a:pPr lvl="3"/>
            <a:r>
              <a:rPr lang="en-US" dirty="0"/>
              <a:t>List 4</a:t>
            </a:r>
          </a:p>
          <a:p>
            <a:pPr lvl="4"/>
            <a:r>
              <a:rPr lang="en-US" dirty="0"/>
              <a:t>List 5</a:t>
            </a:r>
          </a:p>
        </p:txBody>
      </p:sp>
      <p:sp>
        <p:nvSpPr>
          <p:cNvPr id="3" name="Picture Placeholder 9">
            <a:extLst>
              <a:ext uri="{FF2B5EF4-FFF2-40B4-BE49-F238E27FC236}">
                <a16:creationId xmlns:a16="http://schemas.microsoft.com/office/drawing/2014/main" id="{01F82492-CD8F-7FFB-92B5-9683A0397C1F}"/>
              </a:ext>
            </a:extLst>
          </p:cNvPr>
          <p:cNvSpPr>
            <a:spLocks noGrp="1"/>
          </p:cNvSpPr>
          <p:nvPr>
            <p:ph type="pic" sz="quarter" idx="10" hasCustomPrompt="1"/>
          </p:nvPr>
        </p:nvSpPr>
        <p:spPr>
          <a:xfrm>
            <a:off x="376643" y="1844824"/>
            <a:ext cx="3960440" cy="4464489"/>
          </a:xfrm>
          <a:prstGeom prst="rect">
            <a:avLst/>
          </a:prstGeom>
          <a:solidFill>
            <a:schemeClr val="bg1">
              <a:lumMod val="95000"/>
            </a:schemeClr>
          </a:solidFill>
        </p:spPr>
        <p:txBody>
          <a:bodyPr anchor="ctr" anchorCtr="1"/>
          <a:lstStyle>
            <a:lvl1pPr>
              <a:defRPr sz="2000">
                <a:solidFill>
                  <a:schemeClr val="tx1"/>
                </a:solidFill>
              </a:defRPr>
            </a:lvl1pPr>
          </a:lstStyle>
          <a:p>
            <a:r>
              <a:rPr lang="en-US" dirty="0"/>
              <a:t>Picture/Figure</a:t>
            </a:r>
          </a:p>
        </p:txBody>
      </p:sp>
      <p:sp>
        <p:nvSpPr>
          <p:cNvPr id="4" name="Text Placeholder 5">
            <a:extLst>
              <a:ext uri="{FF2B5EF4-FFF2-40B4-BE49-F238E27FC236}">
                <a16:creationId xmlns:a16="http://schemas.microsoft.com/office/drawing/2014/main" id="{4F4FDC8E-8698-52FB-EE09-B4AD4E29E7BF}"/>
              </a:ext>
            </a:extLst>
          </p:cNvPr>
          <p:cNvSpPr>
            <a:spLocks noGrp="1"/>
          </p:cNvSpPr>
          <p:nvPr>
            <p:ph type="body" sz="quarter" idx="11" hasCustomPrompt="1"/>
          </p:nvPr>
        </p:nvSpPr>
        <p:spPr>
          <a:xfrm>
            <a:off x="350004" y="1124744"/>
            <a:ext cx="11545275" cy="432271"/>
          </a:xfrm>
          <a:prstGeom prst="rect">
            <a:avLst/>
          </a:prstGeom>
          <a:solidFill>
            <a:srgbClr val="00B0F0">
              <a:alpha val="25882"/>
            </a:srgbClr>
          </a:solidFill>
        </p:spPr>
        <p:txBody>
          <a:bodyPr/>
          <a:lstStyle>
            <a:lvl1pPr marL="0" indent="0">
              <a:buNone/>
              <a:defRPr sz="2400" b="1">
                <a:solidFill>
                  <a:srgbClr val="28255F"/>
                </a:solidFill>
                <a:latin typeface="Tw Cen MT" panose="020B0602020104020603" pitchFamily="34" charset="77"/>
              </a:defRPr>
            </a:lvl1pPr>
          </a:lstStyle>
          <a:p>
            <a:pPr lvl="0"/>
            <a:r>
              <a:rPr lang="en-US" dirty="0"/>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Option 2">
    <p:spTree>
      <p:nvGrpSpPr>
        <p:cNvPr id="1" name=""/>
        <p:cNvGrpSpPr/>
        <p:nvPr/>
      </p:nvGrpSpPr>
      <p:grpSpPr>
        <a:xfrm>
          <a:off x="0" y="0"/>
          <a:ext cx="0" cy="0"/>
          <a:chOff x="0" y="0"/>
          <a:chExt cx="0" cy="0"/>
        </a:xfrm>
      </p:grpSpPr>
      <p:sp>
        <p:nvSpPr>
          <p:cNvPr id="44" name="Picture Placeholder 9"/>
          <p:cNvSpPr>
            <a:spLocks noGrp="1"/>
          </p:cNvSpPr>
          <p:nvPr>
            <p:ph type="pic" sz="quarter" idx="10" hasCustomPrompt="1"/>
          </p:nvPr>
        </p:nvSpPr>
        <p:spPr>
          <a:xfrm>
            <a:off x="8256240" y="1715900"/>
            <a:ext cx="3384376" cy="2134583"/>
          </a:xfrm>
          <a:prstGeom prst="rect">
            <a:avLst/>
          </a:prstGeom>
          <a:solidFill>
            <a:srgbClr val="F2F2F2"/>
          </a:solidFill>
        </p:spPr>
        <p:txBody>
          <a:bodyPr anchor="ctr" anchorCtr="1"/>
          <a:lstStyle>
            <a:lvl1pPr>
              <a:defRPr sz="2000">
                <a:solidFill>
                  <a:schemeClr val="tx1"/>
                </a:solidFill>
              </a:defRPr>
            </a:lvl1pPr>
          </a:lstStyle>
          <a:p>
            <a:r>
              <a:rPr lang="en-US" dirty="0"/>
              <a:t>Picture</a:t>
            </a:r>
          </a:p>
        </p:txBody>
      </p:sp>
      <p:sp>
        <p:nvSpPr>
          <p:cNvPr id="46" name="Picture Placeholder 9"/>
          <p:cNvSpPr>
            <a:spLocks noGrp="1"/>
          </p:cNvSpPr>
          <p:nvPr>
            <p:ph type="pic" sz="quarter" idx="11" hasCustomPrompt="1"/>
          </p:nvPr>
        </p:nvSpPr>
        <p:spPr>
          <a:xfrm>
            <a:off x="8256240" y="4115280"/>
            <a:ext cx="3384376" cy="2134583"/>
          </a:xfrm>
          <a:prstGeom prst="rect">
            <a:avLst/>
          </a:prstGeom>
          <a:solidFill>
            <a:schemeClr val="bg1">
              <a:lumMod val="95000"/>
            </a:schemeClr>
          </a:solidFill>
        </p:spPr>
        <p:txBody>
          <a:bodyPr anchor="ctr" anchorCtr="1"/>
          <a:lstStyle>
            <a:lvl1pPr>
              <a:defRPr sz="2000">
                <a:solidFill>
                  <a:schemeClr val="tx1"/>
                </a:solidFill>
              </a:defRPr>
            </a:lvl1pPr>
          </a:lstStyle>
          <a:p>
            <a:r>
              <a:rPr lang="en-US" dirty="0"/>
              <a:t>Picture</a:t>
            </a:r>
          </a:p>
        </p:txBody>
      </p:sp>
      <p:sp>
        <p:nvSpPr>
          <p:cNvPr id="17" name="Subtitle 2">
            <a:extLst>
              <a:ext uri="{FF2B5EF4-FFF2-40B4-BE49-F238E27FC236}">
                <a16:creationId xmlns:a16="http://schemas.microsoft.com/office/drawing/2014/main" id="{59165581-3D98-B54C-B922-370C4A15168F}"/>
              </a:ext>
            </a:extLst>
          </p:cNvPr>
          <p:cNvSpPr>
            <a:spLocks noGrp="1"/>
          </p:cNvSpPr>
          <p:nvPr>
            <p:ph type="subTitle" idx="1" hasCustomPrompt="1"/>
          </p:nvPr>
        </p:nvSpPr>
        <p:spPr>
          <a:xfrm>
            <a:off x="0" y="2247325"/>
            <a:ext cx="7968208" cy="4002538"/>
          </a:xfrm>
          <a:prstGeom prst="rect">
            <a:avLst/>
          </a:prstGeom>
        </p:spPr>
        <p:txBody>
          <a:bodyPr lIns="540000" tIns="0" rIns="360000" anchor="t" anchorCtr="0"/>
          <a:lstStyle>
            <a:lvl1pPr marL="0" indent="0" algn="l">
              <a:buNone/>
              <a:defRPr sz="2000"/>
            </a:lvl1pPr>
            <a:lvl2pPr marL="180000" indent="-180000" algn="l">
              <a:buClr>
                <a:schemeClr val="tx1"/>
              </a:buClr>
              <a:buFont typeface="Wingdings" charset="2"/>
              <a:buChar char="§"/>
              <a:defRPr sz="2000">
                <a:solidFill>
                  <a:schemeClr val="tx1">
                    <a:lumMod val="85000"/>
                    <a:lumOff val="15000"/>
                  </a:schemeClr>
                </a:solidFill>
              </a:defRPr>
            </a:lvl2pPr>
            <a:lvl3pPr marL="360000" indent="-180000" algn="l">
              <a:buClr>
                <a:schemeClr val="tx1"/>
              </a:buClr>
              <a:buSzPct val="110000"/>
              <a:buFont typeface="Arial" charset="0"/>
              <a:buChar char="•"/>
              <a:defRPr sz="2000">
                <a:solidFill>
                  <a:schemeClr val="tx1">
                    <a:lumMod val="85000"/>
                    <a:lumOff val="15000"/>
                  </a:schemeClr>
                </a:solidFill>
              </a:defRPr>
            </a:lvl3pPr>
            <a:lvl4pPr marL="576000" indent="-216000" algn="l">
              <a:buClr>
                <a:schemeClr val="tx1"/>
              </a:buClr>
              <a:buFont typeface=".AppleSystemUIFont" charset="-120"/>
              <a:buChar char="–"/>
              <a:defRPr sz="2000">
                <a:solidFill>
                  <a:schemeClr val="tx1">
                    <a:lumMod val="85000"/>
                    <a:lumOff val="15000"/>
                  </a:schemeClr>
                </a:solidFill>
              </a:defRPr>
            </a:lvl4pPr>
            <a:lvl5pPr marL="792000" indent="-216000" algn="l">
              <a:buFont typeface=".AppleSystemUIFont" charset="-120"/>
              <a:buChar char="–"/>
              <a:defRPr sz="2000">
                <a:solidFill>
                  <a:schemeClr val="tx1">
                    <a:lumMod val="85000"/>
                    <a:lumOff val="15000"/>
                  </a:schemeClr>
                </a:solidFill>
              </a:defRPr>
            </a:lvl5pPr>
            <a:lvl6pPr marL="1044000" indent="-216000" algn="l">
              <a:buClr>
                <a:schemeClr val="bg2">
                  <a:lumMod val="50000"/>
                </a:schemeClr>
              </a:buClr>
              <a:buFont typeface=".AppleSystemUIFont" charset="-120"/>
              <a:buChar char="–"/>
              <a:defRPr sz="2000">
                <a:solidFill>
                  <a:schemeClr val="bg2">
                    <a:lumMod val="50000"/>
                  </a:schemeClr>
                </a:solidFill>
              </a:defRPr>
            </a:lvl6pPr>
            <a:lvl7pPr marL="2743200" indent="0" algn="ctr">
              <a:buNone/>
              <a:defRPr sz="1600"/>
            </a:lvl7pPr>
            <a:lvl8pPr marL="3200400" indent="0" algn="ctr">
              <a:buNone/>
              <a:defRPr sz="1600"/>
            </a:lvl8pPr>
            <a:lvl9pPr marL="3657600" indent="0" algn="ctr">
              <a:buNone/>
              <a:defRPr sz="1600"/>
            </a:lvl9pPr>
          </a:lstStyle>
          <a:p>
            <a:pPr lvl="1"/>
            <a:r>
              <a:rPr lang="en-US" dirty="0"/>
              <a:t>Click to edit txt</a:t>
            </a:r>
          </a:p>
          <a:p>
            <a:pPr lvl="2"/>
            <a:r>
              <a:rPr lang="en-US" dirty="0"/>
              <a:t>List 2</a:t>
            </a:r>
          </a:p>
          <a:p>
            <a:pPr lvl="3"/>
            <a:r>
              <a:rPr lang="en-US" dirty="0"/>
              <a:t>List 3</a:t>
            </a:r>
          </a:p>
          <a:p>
            <a:pPr lvl="4"/>
            <a:r>
              <a:rPr lang="en-US" dirty="0"/>
              <a:t>List 4</a:t>
            </a:r>
          </a:p>
          <a:p>
            <a:pPr lvl="5"/>
            <a:r>
              <a:rPr lang="en-US" dirty="0"/>
              <a:t>List 5</a:t>
            </a:r>
          </a:p>
        </p:txBody>
      </p:sp>
      <p:sp>
        <p:nvSpPr>
          <p:cNvPr id="20" name="Title Placeholder 1">
            <a:extLst>
              <a:ext uri="{FF2B5EF4-FFF2-40B4-BE49-F238E27FC236}">
                <a16:creationId xmlns:a16="http://schemas.microsoft.com/office/drawing/2014/main" id="{72C484F6-8A17-3C44-9437-D5EC134F6314}"/>
              </a:ext>
            </a:extLst>
          </p:cNvPr>
          <p:cNvSpPr>
            <a:spLocks noGrp="1"/>
          </p:cNvSpPr>
          <p:nvPr>
            <p:ph type="title" hasCustomPrompt="1"/>
          </p:nvPr>
        </p:nvSpPr>
        <p:spPr>
          <a:xfrm>
            <a:off x="-10800" y="1762578"/>
            <a:ext cx="7986304" cy="296840"/>
          </a:xfrm>
          <a:prstGeom prst="rect">
            <a:avLst/>
          </a:prstGeom>
          <a:noFill/>
        </p:spPr>
        <p:txBody>
          <a:bodyPr vert="horz" lIns="540000" tIns="0" rIns="360000" bIns="45720" rtlCol="0" anchor="t" anchorCtr="0">
            <a:noAutofit/>
          </a:bodyPr>
          <a:lstStyle>
            <a:lvl1pPr>
              <a:defRPr sz="2200" b="1">
                <a:solidFill>
                  <a:schemeClr val="tx1">
                    <a:lumMod val="85000"/>
                    <a:lumOff val="15000"/>
                  </a:schemeClr>
                </a:solidFill>
                <a:latin typeface="+mn-lt"/>
              </a:defRPr>
            </a:lvl1pPr>
          </a:lstStyle>
          <a:p>
            <a:r>
              <a:rPr lang="en-US" dirty="0"/>
              <a:t>Click to edit sub title</a:t>
            </a:r>
          </a:p>
        </p:txBody>
      </p:sp>
      <p:sp>
        <p:nvSpPr>
          <p:cNvPr id="3" name="Text Placeholder 5">
            <a:extLst>
              <a:ext uri="{FF2B5EF4-FFF2-40B4-BE49-F238E27FC236}">
                <a16:creationId xmlns:a16="http://schemas.microsoft.com/office/drawing/2014/main" id="{A755D4AE-C7A2-509C-E1DA-071536506E51}"/>
              </a:ext>
            </a:extLst>
          </p:cNvPr>
          <p:cNvSpPr>
            <a:spLocks noGrp="1"/>
          </p:cNvSpPr>
          <p:nvPr>
            <p:ph type="body" sz="quarter" idx="12" hasCustomPrompt="1"/>
          </p:nvPr>
        </p:nvSpPr>
        <p:spPr>
          <a:xfrm>
            <a:off x="350004" y="1124744"/>
            <a:ext cx="11545275" cy="432271"/>
          </a:xfrm>
          <a:prstGeom prst="rect">
            <a:avLst/>
          </a:prstGeom>
          <a:solidFill>
            <a:srgbClr val="00B0F0">
              <a:alpha val="25882"/>
            </a:srgbClr>
          </a:solidFill>
        </p:spPr>
        <p:txBody>
          <a:bodyPr/>
          <a:lstStyle>
            <a:lvl1pPr marL="0" indent="0">
              <a:buNone/>
              <a:defRPr sz="2400" b="1">
                <a:solidFill>
                  <a:srgbClr val="28255F"/>
                </a:solidFill>
                <a:latin typeface="Tw Cen MT" panose="020B0602020104020603" pitchFamily="34" charset="77"/>
              </a:defRPr>
            </a:lvl1pPr>
          </a:lstStyle>
          <a:p>
            <a:pPr lvl="0"/>
            <a:r>
              <a:rPr lang="en-US" dirty="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ption 3">
    <p:spTree>
      <p:nvGrpSpPr>
        <p:cNvPr id="1" name=""/>
        <p:cNvGrpSpPr/>
        <p:nvPr/>
      </p:nvGrpSpPr>
      <p:grpSpPr>
        <a:xfrm>
          <a:off x="0" y="0"/>
          <a:ext cx="0" cy="0"/>
          <a:chOff x="0" y="0"/>
          <a:chExt cx="0" cy="0"/>
        </a:xfrm>
      </p:grpSpPr>
      <p:sp>
        <p:nvSpPr>
          <p:cNvPr id="9" name="Subtitle 2">
            <a:extLst>
              <a:ext uri="{FF2B5EF4-FFF2-40B4-BE49-F238E27FC236}">
                <a16:creationId xmlns:a16="http://schemas.microsoft.com/office/drawing/2014/main" id="{EA26912F-EE60-0E4E-8A8F-95B31547CC81}"/>
              </a:ext>
            </a:extLst>
          </p:cNvPr>
          <p:cNvSpPr>
            <a:spLocks noGrp="1"/>
          </p:cNvSpPr>
          <p:nvPr>
            <p:ph type="subTitle" idx="1" hasCustomPrompt="1"/>
          </p:nvPr>
        </p:nvSpPr>
        <p:spPr>
          <a:xfrm>
            <a:off x="-12537" y="4149080"/>
            <a:ext cx="12192001" cy="2268178"/>
          </a:xfrm>
          <a:prstGeom prst="rect">
            <a:avLst/>
          </a:prstGeom>
        </p:spPr>
        <p:txBody>
          <a:bodyPr lIns="540000" tIns="0" rIns="540000" bIns="360000" numCol="2" spcCol="720000" anchor="t" anchorCtr="0"/>
          <a:lstStyle>
            <a:lvl1pPr marL="162000" indent="-180000" algn="l">
              <a:buClrTx/>
              <a:buFont typeface="Wingdings" charset="2"/>
              <a:buChar char="§"/>
              <a:defRPr sz="2000" b="0" i="0">
                <a:solidFill>
                  <a:schemeClr val="tx1">
                    <a:lumMod val="85000"/>
                    <a:lumOff val="15000"/>
                  </a:schemeClr>
                </a:solidFill>
                <a:latin typeface="Tw Cen MT" panose="020B0602020104020603" pitchFamily="34" charset="77"/>
                <a:ea typeface="Tw Cen MT" panose="020B0602020104020603" pitchFamily="34" charset="77"/>
                <a:cs typeface="Calibri" charset="0"/>
              </a:defRPr>
            </a:lvl1pPr>
            <a:lvl2pPr marL="432000" indent="-180000" algn="l">
              <a:buClrTx/>
              <a:buSzPct val="110000"/>
              <a:buFont typeface="Arial" charset="0"/>
              <a:buChar char="•"/>
              <a:defRPr sz="2000" b="0" i="0">
                <a:solidFill>
                  <a:schemeClr val="tx1">
                    <a:lumMod val="85000"/>
                    <a:lumOff val="15000"/>
                  </a:schemeClr>
                </a:solidFill>
                <a:latin typeface="Tw Cen MT" panose="020B0602020104020603" pitchFamily="34" charset="77"/>
                <a:ea typeface="Tw Cen MT" panose="020B0602020104020603" pitchFamily="34" charset="77"/>
                <a:cs typeface="Calibri" charset="0"/>
              </a:defRPr>
            </a:lvl2pPr>
            <a:lvl3pPr marL="684000" indent="-216000" algn="l">
              <a:buClr>
                <a:schemeClr val="tx1"/>
              </a:buClr>
              <a:buFont typeface=".AppleSystemUIFont" charset="-120"/>
              <a:buChar char="–"/>
              <a:defRPr sz="2000" b="0" i="0">
                <a:solidFill>
                  <a:schemeClr val="tx1">
                    <a:lumMod val="85000"/>
                    <a:lumOff val="15000"/>
                  </a:schemeClr>
                </a:solidFill>
                <a:latin typeface="Tw Cen MT" panose="020B0602020104020603" pitchFamily="34" charset="77"/>
              </a:defRPr>
            </a:lvl3pPr>
            <a:lvl4pPr marL="936000" indent="-216000" algn="l">
              <a:buFont typeface=".AppleSystemUIFont" charset="-120"/>
              <a:buChar char="–"/>
              <a:defRPr sz="2000" b="0" i="0">
                <a:solidFill>
                  <a:schemeClr val="tx1">
                    <a:lumMod val="85000"/>
                    <a:lumOff val="15000"/>
                  </a:schemeClr>
                </a:solidFill>
                <a:latin typeface="Tw Cen MT" panose="020B0602020104020603" pitchFamily="34" charset="77"/>
              </a:defRPr>
            </a:lvl4pPr>
            <a:lvl5pPr marL="1188000" indent="-216000" algn="l">
              <a:buClr>
                <a:schemeClr val="bg2">
                  <a:lumMod val="50000"/>
                </a:schemeClr>
              </a:buClr>
              <a:buFont typeface=".AppleSystemUIFont" charset="-120"/>
              <a:buChar char="–"/>
              <a:defRPr sz="2000" b="0" i="0">
                <a:solidFill>
                  <a:schemeClr val="bg2">
                    <a:lumMod val="50000"/>
                  </a:schemeClr>
                </a:solidFill>
                <a:latin typeface="Tw Cen MT" panose="020B0602020104020603" pitchFamily="34" charset="77"/>
              </a:defRPr>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Txt 2 columns</a:t>
            </a:r>
          </a:p>
          <a:p>
            <a:pPr lvl="1"/>
            <a:r>
              <a:rPr lang="en-US" dirty="0"/>
              <a:t>List 2</a:t>
            </a:r>
          </a:p>
          <a:p>
            <a:pPr lvl="2"/>
            <a:r>
              <a:rPr lang="en-US" dirty="0"/>
              <a:t>List 3</a:t>
            </a:r>
          </a:p>
          <a:p>
            <a:pPr lvl="3"/>
            <a:r>
              <a:rPr lang="en-US" dirty="0"/>
              <a:t>List 4</a:t>
            </a:r>
          </a:p>
          <a:p>
            <a:pPr lvl="4"/>
            <a:r>
              <a:rPr lang="en-US" dirty="0"/>
              <a:t>List 5</a:t>
            </a:r>
            <a:endParaRPr lang="it-IT" dirty="0"/>
          </a:p>
        </p:txBody>
      </p:sp>
      <p:sp>
        <p:nvSpPr>
          <p:cNvPr id="11" name="Title Placeholder 1">
            <a:extLst>
              <a:ext uri="{FF2B5EF4-FFF2-40B4-BE49-F238E27FC236}">
                <a16:creationId xmlns:a16="http://schemas.microsoft.com/office/drawing/2014/main" id="{B3766441-E5F4-154E-B3C0-A66B6AA9E9B6}"/>
              </a:ext>
            </a:extLst>
          </p:cNvPr>
          <p:cNvSpPr>
            <a:spLocks noGrp="1"/>
          </p:cNvSpPr>
          <p:nvPr>
            <p:ph type="title" hasCustomPrompt="1"/>
          </p:nvPr>
        </p:nvSpPr>
        <p:spPr>
          <a:xfrm>
            <a:off x="-12537" y="3608868"/>
            <a:ext cx="12204522" cy="360040"/>
          </a:xfrm>
          <a:prstGeom prst="rect">
            <a:avLst/>
          </a:prstGeom>
          <a:noFill/>
        </p:spPr>
        <p:txBody>
          <a:bodyPr vert="horz" lIns="540000" tIns="0" rIns="2880000" bIns="45720" rtlCol="0" anchor="t" anchorCtr="0">
            <a:noAutofit/>
          </a:bodyPr>
          <a:lstStyle>
            <a:lvl1pPr>
              <a:defRPr sz="2200" b="1" i="0">
                <a:solidFill>
                  <a:schemeClr val="tx1">
                    <a:lumMod val="85000"/>
                    <a:lumOff val="15000"/>
                  </a:schemeClr>
                </a:solidFill>
                <a:latin typeface="Tw Cen MT" panose="020B0602020104020603" pitchFamily="34" charset="77"/>
              </a:defRPr>
            </a:lvl1pPr>
          </a:lstStyle>
          <a:p>
            <a:r>
              <a:rPr lang="en-US" dirty="0"/>
              <a:t>Click to edit sub title</a:t>
            </a:r>
          </a:p>
        </p:txBody>
      </p:sp>
      <p:sp>
        <p:nvSpPr>
          <p:cNvPr id="12" name="Picture Placeholder 9">
            <a:extLst>
              <a:ext uri="{FF2B5EF4-FFF2-40B4-BE49-F238E27FC236}">
                <a16:creationId xmlns:a16="http://schemas.microsoft.com/office/drawing/2014/main" id="{4932CD8E-538D-928D-57C1-1F0C0C7E1347}"/>
              </a:ext>
            </a:extLst>
          </p:cNvPr>
          <p:cNvSpPr>
            <a:spLocks noGrp="1"/>
          </p:cNvSpPr>
          <p:nvPr>
            <p:ph type="pic" sz="quarter" idx="10" hasCustomPrompt="1"/>
          </p:nvPr>
        </p:nvSpPr>
        <p:spPr>
          <a:xfrm>
            <a:off x="-6776" y="1700806"/>
            <a:ext cx="12198776" cy="1764271"/>
          </a:xfrm>
          <a:prstGeom prst="rect">
            <a:avLst/>
          </a:prstGeom>
          <a:solidFill>
            <a:srgbClr val="F2F2F2"/>
          </a:solidFill>
        </p:spPr>
        <p:txBody>
          <a:bodyPr anchor="ctr" anchorCtr="1"/>
          <a:lstStyle>
            <a:lvl1pPr>
              <a:defRPr sz="2000">
                <a:solidFill>
                  <a:schemeClr val="tx1"/>
                </a:solidFill>
              </a:defRPr>
            </a:lvl1pPr>
          </a:lstStyle>
          <a:p>
            <a:r>
              <a:rPr lang="en-US" dirty="0"/>
              <a:t>Picture</a:t>
            </a:r>
          </a:p>
        </p:txBody>
      </p:sp>
      <p:sp>
        <p:nvSpPr>
          <p:cNvPr id="2" name="Text Placeholder 5">
            <a:extLst>
              <a:ext uri="{FF2B5EF4-FFF2-40B4-BE49-F238E27FC236}">
                <a16:creationId xmlns:a16="http://schemas.microsoft.com/office/drawing/2014/main" id="{25D9C1BC-5B93-98E2-9F1F-48FFC361F6D8}"/>
              </a:ext>
            </a:extLst>
          </p:cNvPr>
          <p:cNvSpPr>
            <a:spLocks noGrp="1"/>
          </p:cNvSpPr>
          <p:nvPr>
            <p:ph type="body" sz="quarter" idx="11" hasCustomPrompt="1"/>
          </p:nvPr>
        </p:nvSpPr>
        <p:spPr>
          <a:xfrm>
            <a:off x="350004" y="1124744"/>
            <a:ext cx="11545275" cy="432271"/>
          </a:xfrm>
          <a:prstGeom prst="rect">
            <a:avLst/>
          </a:prstGeom>
          <a:solidFill>
            <a:srgbClr val="28255F">
              <a:alpha val="25882"/>
            </a:srgbClr>
          </a:solidFill>
        </p:spPr>
        <p:txBody>
          <a:bodyPr/>
          <a:lstStyle>
            <a:lvl1pPr marL="0" indent="0">
              <a:buNone/>
              <a:defRPr sz="2400" b="1">
                <a:solidFill>
                  <a:srgbClr val="28255F"/>
                </a:solidFill>
                <a:latin typeface="Tw Cen MT" panose="020B0602020104020603" pitchFamily="34" charset="77"/>
              </a:defRPr>
            </a:lvl1pPr>
          </a:lstStyle>
          <a:p>
            <a:pPr lvl="0"/>
            <a:r>
              <a:rPr lang="en-US" dirty="0"/>
              <a:t>CLICK TO EDIT MASTER TEXT STYLES</a:t>
            </a:r>
          </a:p>
        </p:txBody>
      </p:sp>
    </p:spTree>
    <p:extLst>
      <p:ext uri="{BB962C8B-B14F-4D97-AF65-F5344CB8AC3E}">
        <p14:creationId xmlns:p14="http://schemas.microsoft.com/office/powerpoint/2010/main" val="1538167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Option 3">
    <p:spTree>
      <p:nvGrpSpPr>
        <p:cNvPr id="1" name=""/>
        <p:cNvGrpSpPr/>
        <p:nvPr/>
      </p:nvGrpSpPr>
      <p:grpSpPr>
        <a:xfrm>
          <a:off x="0" y="0"/>
          <a:ext cx="0" cy="0"/>
          <a:chOff x="0" y="0"/>
          <a:chExt cx="0" cy="0"/>
        </a:xfrm>
      </p:grpSpPr>
      <p:sp>
        <p:nvSpPr>
          <p:cNvPr id="9" name="Subtitle 2">
            <a:extLst>
              <a:ext uri="{FF2B5EF4-FFF2-40B4-BE49-F238E27FC236}">
                <a16:creationId xmlns:a16="http://schemas.microsoft.com/office/drawing/2014/main" id="{EA26912F-EE60-0E4E-8A8F-95B31547CC81}"/>
              </a:ext>
            </a:extLst>
          </p:cNvPr>
          <p:cNvSpPr>
            <a:spLocks noGrp="1"/>
          </p:cNvSpPr>
          <p:nvPr>
            <p:ph type="subTitle" idx="1" hasCustomPrompt="1"/>
          </p:nvPr>
        </p:nvSpPr>
        <p:spPr>
          <a:xfrm>
            <a:off x="-1" y="2243371"/>
            <a:ext cx="12192001" cy="2195871"/>
          </a:xfrm>
          <a:prstGeom prst="rect">
            <a:avLst/>
          </a:prstGeom>
        </p:spPr>
        <p:txBody>
          <a:bodyPr lIns="540000" tIns="0" rIns="540000" bIns="360000" numCol="2" spcCol="720000" anchor="t" anchorCtr="0"/>
          <a:lstStyle>
            <a:lvl1pPr marL="162000" indent="-180000" algn="l">
              <a:buClrTx/>
              <a:buFont typeface="Wingdings" charset="2"/>
              <a:buChar char="§"/>
              <a:defRPr sz="2000" b="0" i="0">
                <a:solidFill>
                  <a:schemeClr val="tx1">
                    <a:lumMod val="85000"/>
                    <a:lumOff val="15000"/>
                  </a:schemeClr>
                </a:solidFill>
                <a:latin typeface="Tw Cen MT" panose="020B0602020104020603" pitchFamily="34" charset="77"/>
                <a:ea typeface="Tw Cen MT" panose="020B0602020104020603" pitchFamily="34" charset="77"/>
                <a:cs typeface="Calibri" charset="0"/>
              </a:defRPr>
            </a:lvl1pPr>
            <a:lvl2pPr marL="432000" indent="-180000" algn="l">
              <a:buClrTx/>
              <a:buSzPct val="110000"/>
              <a:buFont typeface="Arial" charset="0"/>
              <a:buChar char="•"/>
              <a:defRPr sz="2000" b="0" i="0">
                <a:solidFill>
                  <a:schemeClr val="tx1">
                    <a:lumMod val="85000"/>
                    <a:lumOff val="15000"/>
                  </a:schemeClr>
                </a:solidFill>
                <a:latin typeface="Tw Cen MT" panose="020B0602020104020603" pitchFamily="34" charset="77"/>
                <a:ea typeface="Tw Cen MT" panose="020B0602020104020603" pitchFamily="34" charset="77"/>
                <a:cs typeface="Calibri" charset="0"/>
              </a:defRPr>
            </a:lvl2pPr>
            <a:lvl3pPr marL="684000" indent="-216000" algn="l">
              <a:buClr>
                <a:schemeClr val="tx1"/>
              </a:buClr>
              <a:buFont typeface=".AppleSystemUIFont" charset="-120"/>
              <a:buChar char="–"/>
              <a:defRPr sz="2000" b="0" i="0">
                <a:solidFill>
                  <a:schemeClr val="tx1">
                    <a:lumMod val="85000"/>
                    <a:lumOff val="15000"/>
                  </a:schemeClr>
                </a:solidFill>
                <a:latin typeface="Tw Cen MT" panose="020B0602020104020603" pitchFamily="34" charset="77"/>
              </a:defRPr>
            </a:lvl3pPr>
            <a:lvl4pPr marL="936000" indent="-216000" algn="l">
              <a:buFont typeface=".AppleSystemUIFont" charset="-120"/>
              <a:buChar char="–"/>
              <a:defRPr sz="2000" b="0" i="0">
                <a:solidFill>
                  <a:schemeClr val="tx1">
                    <a:lumMod val="85000"/>
                    <a:lumOff val="15000"/>
                  </a:schemeClr>
                </a:solidFill>
                <a:latin typeface="Tw Cen MT" panose="020B0602020104020603" pitchFamily="34" charset="77"/>
              </a:defRPr>
            </a:lvl4pPr>
            <a:lvl5pPr marL="1188000" indent="-216000" algn="l">
              <a:buClr>
                <a:schemeClr val="bg2">
                  <a:lumMod val="50000"/>
                </a:schemeClr>
              </a:buClr>
              <a:buFont typeface=".AppleSystemUIFont" charset="-120"/>
              <a:buChar char="–"/>
              <a:defRPr sz="2000" b="0" i="0">
                <a:solidFill>
                  <a:schemeClr val="bg2">
                    <a:lumMod val="50000"/>
                  </a:schemeClr>
                </a:solidFill>
                <a:latin typeface="Tw Cen MT" panose="020B0602020104020603" pitchFamily="34" charset="77"/>
              </a:defRPr>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Txt 2 columns</a:t>
            </a:r>
          </a:p>
          <a:p>
            <a:pPr lvl="1"/>
            <a:r>
              <a:rPr lang="en-US" dirty="0"/>
              <a:t>List 2</a:t>
            </a:r>
          </a:p>
          <a:p>
            <a:pPr lvl="2"/>
            <a:r>
              <a:rPr lang="en-US" dirty="0"/>
              <a:t>List 3</a:t>
            </a:r>
          </a:p>
          <a:p>
            <a:pPr lvl="3"/>
            <a:r>
              <a:rPr lang="en-US" dirty="0"/>
              <a:t>List 4</a:t>
            </a:r>
          </a:p>
          <a:p>
            <a:pPr lvl="4"/>
            <a:r>
              <a:rPr lang="en-US" dirty="0"/>
              <a:t>List 5</a:t>
            </a:r>
            <a:endParaRPr lang="it-IT" dirty="0"/>
          </a:p>
        </p:txBody>
      </p:sp>
      <p:sp>
        <p:nvSpPr>
          <p:cNvPr id="11" name="Title Placeholder 1">
            <a:extLst>
              <a:ext uri="{FF2B5EF4-FFF2-40B4-BE49-F238E27FC236}">
                <a16:creationId xmlns:a16="http://schemas.microsoft.com/office/drawing/2014/main" id="{B3766441-E5F4-154E-B3C0-A66B6AA9E9B6}"/>
              </a:ext>
            </a:extLst>
          </p:cNvPr>
          <p:cNvSpPr>
            <a:spLocks noGrp="1"/>
          </p:cNvSpPr>
          <p:nvPr>
            <p:ph type="title" hasCustomPrompt="1"/>
          </p:nvPr>
        </p:nvSpPr>
        <p:spPr>
          <a:xfrm>
            <a:off x="-12537" y="1778750"/>
            <a:ext cx="12204522" cy="360040"/>
          </a:xfrm>
          <a:prstGeom prst="rect">
            <a:avLst/>
          </a:prstGeom>
          <a:noFill/>
        </p:spPr>
        <p:txBody>
          <a:bodyPr vert="horz" lIns="540000" tIns="0" rIns="2880000" bIns="45720" rtlCol="0" anchor="t" anchorCtr="0">
            <a:noAutofit/>
          </a:bodyPr>
          <a:lstStyle>
            <a:lvl1pPr>
              <a:defRPr sz="2200" b="1" i="0">
                <a:solidFill>
                  <a:schemeClr val="tx1">
                    <a:lumMod val="85000"/>
                    <a:lumOff val="15000"/>
                  </a:schemeClr>
                </a:solidFill>
                <a:latin typeface="Tw Cen MT" panose="020B0602020104020603" pitchFamily="34" charset="77"/>
              </a:defRPr>
            </a:lvl1pPr>
          </a:lstStyle>
          <a:p>
            <a:r>
              <a:rPr lang="en-US" dirty="0"/>
              <a:t>Click to edit sub title</a:t>
            </a:r>
          </a:p>
        </p:txBody>
      </p:sp>
      <p:sp>
        <p:nvSpPr>
          <p:cNvPr id="12" name="Picture Placeholder 9">
            <a:extLst>
              <a:ext uri="{FF2B5EF4-FFF2-40B4-BE49-F238E27FC236}">
                <a16:creationId xmlns:a16="http://schemas.microsoft.com/office/drawing/2014/main" id="{4932CD8E-538D-928D-57C1-1F0C0C7E1347}"/>
              </a:ext>
            </a:extLst>
          </p:cNvPr>
          <p:cNvSpPr>
            <a:spLocks noGrp="1"/>
          </p:cNvSpPr>
          <p:nvPr>
            <p:ph type="pic" sz="quarter" idx="10" hasCustomPrompt="1"/>
          </p:nvPr>
        </p:nvSpPr>
        <p:spPr>
          <a:xfrm>
            <a:off x="-6776" y="4540824"/>
            <a:ext cx="12198776" cy="1764271"/>
          </a:xfrm>
          <a:prstGeom prst="rect">
            <a:avLst/>
          </a:prstGeom>
          <a:solidFill>
            <a:srgbClr val="F2F2F2"/>
          </a:solidFill>
        </p:spPr>
        <p:txBody>
          <a:bodyPr anchor="ctr" anchorCtr="1"/>
          <a:lstStyle>
            <a:lvl1pPr>
              <a:defRPr sz="2000">
                <a:solidFill>
                  <a:schemeClr val="tx1"/>
                </a:solidFill>
              </a:defRPr>
            </a:lvl1pPr>
          </a:lstStyle>
          <a:p>
            <a:r>
              <a:rPr lang="en-US" dirty="0"/>
              <a:t>Picture</a:t>
            </a:r>
          </a:p>
        </p:txBody>
      </p:sp>
      <p:sp>
        <p:nvSpPr>
          <p:cNvPr id="2" name="Text Placeholder 5">
            <a:extLst>
              <a:ext uri="{FF2B5EF4-FFF2-40B4-BE49-F238E27FC236}">
                <a16:creationId xmlns:a16="http://schemas.microsoft.com/office/drawing/2014/main" id="{CF1094F9-354A-35CB-58F1-664799A7344A}"/>
              </a:ext>
            </a:extLst>
          </p:cNvPr>
          <p:cNvSpPr>
            <a:spLocks noGrp="1"/>
          </p:cNvSpPr>
          <p:nvPr>
            <p:ph type="body" sz="quarter" idx="11" hasCustomPrompt="1"/>
          </p:nvPr>
        </p:nvSpPr>
        <p:spPr>
          <a:xfrm>
            <a:off x="350004" y="1124744"/>
            <a:ext cx="11545275" cy="432271"/>
          </a:xfrm>
          <a:prstGeom prst="rect">
            <a:avLst/>
          </a:prstGeom>
          <a:solidFill>
            <a:srgbClr val="28255F">
              <a:alpha val="25882"/>
            </a:srgbClr>
          </a:solidFill>
        </p:spPr>
        <p:txBody>
          <a:bodyPr/>
          <a:lstStyle>
            <a:lvl1pPr marL="0" indent="0">
              <a:buNone/>
              <a:defRPr sz="2400" b="1">
                <a:solidFill>
                  <a:srgbClr val="28255F"/>
                </a:solidFill>
                <a:latin typeface="Tw Cen MT" panose="020B0602020104020603" pitchFamily="34" charset="77"/>
              </a:defRPr>
            </a:lvl1pPr>
          </a:lstStyle>
          <a:p>
            <a:pPr lvl="0"/>
            <a:r>
              <a:rPr lang="en-US" dirty="0"/>
              <a:t>CLICK TO EDIT MASTER TEXT STYLES</a:t>
            </a:r>
          </a:p>
        </p:txBody>
      </p:sp>
    </p:spTree>
    <p:extLst>
      <p:ext uri="{BB962C8B-B14F-4D97-AF65-F5344CB8AC3E}">
        <p14:creationId xmlns:p14="http://schemas.microsoft.com/office/powerpoint/2010/main" val="1499266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ption 1">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1104800" y="3645024"/>
            <a:ext cx="7968208" cy="1224136"/>
          </a:xfrm>
          <a:prstGeom prst="rect">
            <a:avLst/>
          </a:prstGeom>
        </p:spPr>
        <p:txBody>
          <a:bodyPr lIns="2160000" tIns="46800" rIns="2160000" anchor="t"/>
          <a:lstStyle>
            <a:lvl1pPr algn="l">
              <a:defRPr sz="6600" baseline="0">
                <a:solidFill>
                  <a:schemeClr val="bg1"/>
                </a:solidFill>
                <a:latin typeface="Tw Cen MT" panose="020B0602020104020603" pitchFamily="34" charset="77"/>
                <a:ea typeface="Tw Cen MT" panose="020B0602020104020603" pitchFamily="34" charset="77"/>
                <a:cs typeface="Tw Cen MT" panose="020B0602020104020603" pitchFamily="34" charset="77"/>
              </a:defRPr>
            </a:lvl1pPr>
          </a:lstStyle>
          <a:p>
            <a:r>
              <a:rPr lang="en-US" dirty="0"/>
              <a:t>Thank you!</a:t>
            </a:r>
          </a:p>
        </p:txBody>
      </p:sp>
    </p:spTree>
    <p:extLst>
      <p:ext uri="{BB962C8B-B14F-4D97-AF65-F5344CB8AC3E}">
        <p14:creationId xmlns:p14="http://schemas.microsoft.com/office/powerpoint/2010/main" val="553148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Option 1">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12642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image" Target="../media/image2.jpeg"/><Relationship Id="rId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7.xml"/><Relationship Id="rId7" Type="http://schemas.openxmlformats.org/officeDocument/2006/relationships/image" Target="../media/image1.jp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heme" Target="../theme/theme3.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8400747"/>
      </p:ext>
    </p:extLst>
  </p:cSld>
  <p:clrMap bg1="lt1" tx1="dk1" bg2="lt2" tx2="dk2" accent1="accent1" accent2="accent2" accent3="accent3" accent4="accent4" accent5="accent5" accent6="accent6" hlink="hlink" folHlink="folHlink"/>
  <p:sldLayoutIdLst>
    <p:sldLayoutId id="2147483928" r:id="rId1"/>
    <p:sldLayoutId id="21474839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C26B27B2-F300-255C-BB27-147EBB0C678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3238" y="0"/>
            <a:ext cx="12269918" cy="964977"/>
          </a:xfrm>
          <a:prstGeom prst="rect">
            <a:avLst/>
          </a:prstGeom>
        </p:spPr>
      </p:pic>
      <p:pic>
        <p:nvPicPr>
          <p:cNvPr id="2" name="Immagine 8">
            <a:extLst>
              <a:ext uri="{FF2B5EF4-FFF2-40B4-BE49-F238E27FC236}">
                <a16:creationId xmlns:a16="http://schemas.microsoft.com/office/drawing/2014/main" id="{5DD0D6EB-C818-D578-9982-AFE9854C052F}"/>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62028" y="10091"/>
            <a:ext cx="12269913" cy="958587"/>
          </a:xfrm>
          <a:prstGeom prst="rect">
            <a:avLst/>
          </a:prstGeom>
        </p:spPr>
      </p:pic>
    </p:spTree>
    <p:extLst>
      <p:ext uri="{BB962C8B-B14F-4D97-AF65-F5344CB8AC3E}">
        <p14:creationId xmlns:p14="http://schemas.microsoft.com/office/powerpoint/2010/main" val="400931096"/>
      </p:ext>
    </p:extLst>
  </p:cSld>
  <p:clrMap bg1="lt1" tx1="dk1" bg2="lt2" tx2="dk2" accent1="accent1" accent2="accent2" accent3="accent3" accent4="accent4" accent5="accent5" accent6="accent6" hlink="hlink" folHlink="folHlink"/>
  <p:sldLayoutIdLst>
    <p:sldLayoutId id="2147483932" r:id="rId1"/>
    <p:sldLayoutId id="214748393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Immagine 8">
            <a:extLst>
              <a:ext uri="{FF2B5EF4-FFF2-40B4-BE49-F238E27FC236}">
                <a16:creationId xmlns:a16="http://schemas.microsoft.com/office/drawing/2014/main" id="{5E3F7D12-7CB0-E5DF-224F-60572D155EFA}"/>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24680" y="0"/>
            <a:ext cx="12269918" cy="964977"/>
          </a:xfrm>
          <a:prstGeom prst="rect">
            <a:avLst/>
          </a:prstGeom>
        </p:spPr>
      </p:pic>
      <p:pic>
        <p:nvPicPr>
          <p:cNvPr id="2" name="Immagine 8">
            <a:extLst>
              <a:ext uri="{FF2B5EF4-FFF2-40B4-BE49-F238E27FC236}">
                <a16:creationId xmlns:a16="http://schemas.microsoft.com/office/drawing/2014/main" id="{66BE4DA4-F915-32A9-1572-0903E675E446}"/>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8795" y="22667"/>
            <a:ext cx="12269913" cy="958587"/>
          </a:xfrm>
          <a:prstGeom prst="rect">
            <a:avLst/>
          </a:prstGeom>
        </p:spPr>
      </p:pic>
    </p:spTree>
    <p:extLst>
      <p:ext uri="{BB962C8B-B14F-4D97-AF65-F5344CB8AC3E}">
        <p14:creationId xmlns:p14="http://schemas.microsoft.com/office/powerpoint/2010/main" val="333290649"/>
      </p:ext>
    </p:extLst>
  </p:cSld>
  <p:clrMap bg1="lt1" tx1="dk1" bg2="lt2" tx2="dk2" accent1="accent1" accent2="accent2" accent3="accent3" accent4="accent4" accent5="accent5" accent6="accent6" hlink="hlink" folHlink="folHlink"/>
  <p:sldLayoutIdLst>
    <p:sldLayoutId id="2147483948" r:id="rId1"/>
    <p:sldLayoutId id="2147483950" r:id="rId2"/>
    <p:sldLayoutId id="2147483953" r:id="rId3"/>
    <p:sldLayoutId id="2147483949" r:id="rId4"/>
    <p:sldLayoutId id="2147483954"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0012425"/>
      </p:ext>
    </p:extLst>
  </p:cSld>
  <p:clrMap bg1="lt1" tx1="dk1" bg2="lt2" tx2="dk2" accent1="accent1" accent2="accent2" accent3="accent3" accent4="accent4" accent5="accent5" accent6="accent6" hlink="hlink" folHlink="folHlink"/>
  <p:sldLayoutIdLst>
    <p:sldLayoutId id="2147483952" r:id="rId1"/>
    <p:sldLayoutId id="214748395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9.pn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5.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6.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33CE573-8E5C-F98E-34E3-1BA71AE048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830" y="204203"/>
            <a:ext cx="3069379" cy="1238022"/>
          </a:xfrm>
          <a:prstGeom prst="rect">
            <a:avLst/>
          </a:prstGeom>
        </p:spPr>
      </p:pic>
      <p:sp>
        <p:nvSpPr>
          <p:cNvPr id="9" name="Rectangle 8">
            <a:extLst>
              <a:ext uri="{FF2B5EF4-FFF2-40B4-BE49-F238E27FC236}">
                <a16:creationId xmlns:a16="http://schemas.microsoft.com/office/drawing/2014/main" id="{C35F48AA-BF3F-810D-2C75-3169C8EE1950}"/>
              </a:ext>
            </a:extLst>
          </p:cNvPr>
          <p:cNvSpPr/>
          <p:nvPr/>
        </p:nvSpPr>
        <p:spPr>
          <a:xfrm>
            <a:off x="318589" y="5997005"/>
            <a:ext cx="3887965" cy="369332"/>
          </a:xfrm>
          <a:prstGeom prst="rect">
            <a:avLst/>
          </a:prstGeom>
        </p:spPr>
        <p:txBody>
          <a:bodyPr wrap="square">
            <a:spAutoFit/>
          </a:bodyPr>
          <a:lstStyle/>
          <a:p>
            <a:r>
              <a:rPr lang="en-US" sz="1800" b="1" dirty="0">
                <a:solidFill>
                  <a:schemeClr val="bg1"/>
                </a:solidFill>
                <a:latin typeface="Tw Cen MT" panose="020B0602020104020603" pitchFamily="34" charset="0"/>
                <a:cs typeface="Calibri" panose="020F0502020204030204" pitchFamily="34" charset="0"/>
              </a:rPr>
              <a:t>PLEASE WRITE YOUR SUB TITLE HERE</a:t>
            </a:r>
            <a:endParaRPr lang="en-US" sz="1800" dirty="0">
              <a:solidFill>
                <a:schemeClr val="bg1"/>
              </a:solidFill>
              <a:latin typeface="Tw Cen MT" panose="020B0602020104020603" pitchFamily="34" charset="0"/>
            </a:endParaRPr>
          </a:p>
        </p:txBody>
      </p:sp>
      <p:pic>
        <p:nvPicPr>
          <p:cNvPr id="4" name="Picture 3">
            <a:extLst>
              <a:ext uri="{FF2B5EF4-FFF2-40B4-BE49-F238E27FC236}">
                <a16:creationId xmlns:a16="http://schemas.microsoft.com/office/drawing/2014/main" id="{0257A86F-59CC-A593-585E-AD0AD10C315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45" y="0"/>
            <a:ext cx="12381740" cy="7015893"/>
          </a:xfrm>
          <a:prstGeom prst="rect">
            <a:avLst/>
          </a:prstGeom>
        </p:spPr>
      </p:pic>
      <p:sp>
        <p:nvSpPr>
          <p:cNvPr id="6" name="TextBox 5">
            <a:extLst>
              <a:ext uri="{FF2B5EF4-FFF2-40B4-BE49-F238E27FC236}">
                <a16:creationId xmlns:a16="http://schemas.microsoft.com/office/drawing/2014/main" id="{D6FDAEB9-52C3-D6DB-B22F-D7294663FB4E}"/>
              </a:ext>
            </a:extLst>
          </p:cNvPr>
          <p:cNvSpPr txBox="1"/>
          <p:nvPr/>
        </p:nvSpPr>
        <p:spPr>
          <a:xfrm>
            <a:off x="119336" y="2132856"/>
            <a:ext cx="4968552" cy="3046988"/>
          </a:xfrm>
          <a:prstGeom prst="rect">
            <a:avLst/>
          </a:prstGeom>
          <a:noFill/>
        </p:spPr>
        <p:txBody>
          <a:bodyPr wrap="square" rtlCol="0">
            <a:spAutoFit/>
          </a:bodyPr>
          <a:lstStyle/>
          <a:p>
            <a:r>
              <a:rPr lang="en-US" sz="3600" b="1" dirty="0">
                <a:solidFill>
                  <a:schemeClr val="accent2">
                    <a:lumMod val="50000"/>
                  </a:schemeClr>
                </a:solidFill>
                <a:latin typeface="Candara" panose="020E0502030303020204" pitchFamily="34" charset="0"/>
              </a:rPr>
              <a:t>Unlocking the Potential of Desalination for Agriculture in the Arab Region: </a:t>
            </a:r>
          </a:p>
          <a:p>
            <a:r>
              <a:rPr lang="en-US" dirty="0">
                <a:solidFill>
                  <a:srgbClr val="FFFFFF"/>
                </a:solidFill>
                <a:effectLst/>
                <a:latin typeface="Bernard MT Condensed" panose="02050806060905020404" pitchFamily="18" charset="0"/>
                <a:ea typeface="Calibri" panose="020F0502020204030204" pitchFamily="34" charset="0"/>
              </a:rPr>
              <a:t>Opportunities, Challenges, and Future Outlook</a:t>
            </a:r>
            <a:endParaRPr lang="en-US" dirty="0">
              <a:effectLst/>
              <a:latin typeface="Times New Roman" panose="02020603050405020304" pitchFamily="18" charset="0"/>
              <a:ea typeface="Calibri" panose="020F0502020204030204" pitchFamily="34" charset="0"/>
            </a:endParaRPr>
          </a:p>
        </p:txBody>
      </p:sp>
      <p:sp>
        <p:nvSpPr>
          <p:cNvPr id="10" name="TextBox 9">
            <a:extLst>
              <a:ext uri="{FF2B5EF4-FFF2-40B4-BE49-F238E27FC236}">
                <a16:creationId xmlns:a16="http://schemas.microsoft.com/office/drawing/2014/main" id="{E3846F83-F8B8-3973-7F08-E3DB3D23B494}"/>
              </a:ext>
            </a:extLst>
          </p:cNvPr>
          <p:cNvSpPr txBox="1"/>
          <p:nvPr/>
        </p:nvSpPr>
        <p:spPr>
          <a:xfrm>
            <a:off x="479376" y="6229570"/>
            <a:ext cx="5832648" cy="707886"/>
          </a:xfrm>
          <a:prstGeom prst="rect">
            <a:avLst/>
          </a:prstGeom>
          <a:noFill/>
        </p:spPr>
        <p:txBody>
          <a:bodyPr wrap="square" rtlCol="0">
            <a:spAutoFit/>
          </a:bodyPr>
          <a:lstStyle/>
          <a:p>
            <a:r>
              <a:rPr lang="en-US" sz="2000" dirty="0">
                <a:solidFill>
                  <a:schemeClr val="bg1"/>
                </a:solidFill>
                <a:latin typeface="Candara" panose="020E0502030303020204" pitchFamily="34" charset="0"/>
              </a:rPr>
              <a:t>Dr. Heba Al </a:t>
            </a:r>
            <a:r>
              <a:rPr lang="en-US" sz="2000" dirty="0" err="1">
                <a:solidFill>
                  <a:schemeClr val="bg1"/>
                </a:solidFill>
                <a:latin typeface="Candara" panose="020E0502030303020204" pitchFamily="34" charset="0"/>
              </a:rPr>
              <a:t>Hariry</a:t>
            </a:r>
            <a:r>
              <a:rPr lang="en-US" sz="2000" dirty="0">
                <a:solidFill>
                  <a:schemeClr val="bg1"/>
                </a:solidFill>
                <a:latin typeface="Candara" panose="020E0502030303020204" pitchFamily="34" charset="0"/>
              </a:rPr>
              <a:t>, </a:t>
            </a:r>
          </a:p>
          <a:p>
            <a:r>
              <a:rPr lang="en-US" sz="2000" dirty="0">
                <a:solidFill>
                  <a:schemeClr val="bg1"/>
                </a:solidFill>
                <a:latin typeface="Candara" panose="020E0502030303020204" pitchFamily="34" charset="0"/>
              </a:rPr>
              <a:t>May 5</a:t>
            </a:r>
            <a:r>
              <a:rPr lang="en-US" sz="2000" baseline="30000" dirty="0">
                <a:solidFill>
                  <a:schemeClr val="bg1"/>
                </a:solidFill>
                <a:latin typeface="Candara" panose="020E0502030303020204" pitchFamily="34" charset="0"/>
              </a:rPr>
              <a:t>th</a:t>
            </a:r>
            <a:r>
              <a:rPr lang="en-US" sz="2000" dirty="0">
                <a:solidFill>
                  <a:schemeClr val="bg1"/>
                </a:solidFill>
                <a:latin typeface="Candara" panose="020E0502030303020204" pitchFamily="34" charset="0"/>
              </a:rPr>
              <a:t>, 2025, 7</a:t>
            </a:r>
            <a:r>
              <a:rPr lang="en-US" sz="2000" baseline="30000" dirty="0">
                <a:solidFill>
                  <a:schemeClr val="bg1"/>
                </a:solidFill>
                <a:latin typeface="Candara" panose="020E0502030303020204" pitchFamily="34" charset="0"/>
              </a:rPr>
              <a:t>th</a:t>
            </a:r>
            <a:r>
              <a:rPr lang="en-US" sz="2000" dirty="0">
                <a:solidFill>
                  <a:schemeClr val="bg1"/>
                </a:solidFill>
                <a:latin typeface="Candara" panose="020E0502030303020204" pitchFamily="34" charset="0"/>
              </a:rPr>
              <a:t> AWW, 2025</a:t>
            </a:r>
            <a:endParaRPr lang="en-EG" sz="2000" dirty="0">
              <a:solidFill>
                <a:schemeClr val="bg1"/>
              </a:solidFill>
              <a:latin typeface="Candara" panose="020E0502030303020204" pitchFamily="34" charset="0"/>
            </a:endParaRPr>
          </a:p>
        </p:txBody>
      </p:sp>
    </p:spTree>
    <p:extLst>
      <p:ext uri="{BB962C8B-B14F-4D97-AF65-F5344CB8AC3E}">
        <p14:creationId xmlns:p14="http://schemas.microsoft.com/office/powerpoint/2010/main" val="431970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E109B0-86A6-843E-05DA-D729D9E69C9C}"/>
              </a:ext>
            </a:extLst>
          </p:cNvPr>
          <p:cNvSpPr/>
          <p:nvPr/>
        </p:nvSpPr>
        <p:spPr>
          <a:xfrm>
            <a:off x="-96688" y="-49696"/>
            <a:ext cx="12288688" cy="6957392"/>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dirty="0"/>
          </a:p>
        </p:txBody>
      </p:sp>
      <p:sp>
        <p:nvSpPr>
          <p:cNvPr id="4" name="TextBox 3">
            <a:extLst>
              <a:ext uri="{FF2B5EF4-FFF2-40B4-BE49-F238E27FC236}">
                <a16:creationId xmlns:a16="http://schemas.microsoft.com/office/drawing/2014/main" id="{84248022-A314-A66F-B9CE-B244B36AA7F1}"/>
              </a:ext>
            </a:extLst>
          </p:cNvPr>
          <p:cNvSpPr txBox="1"/>
          <p:nvPr/>
        </p:nvSpPr>
        <p:spPr>
          <a:xfrm>
            <a:off x="1199456" y="2780928"/>
            <a:ext cx="5040560" cy="2308324"/>
          </a:xfrm>
          <a:prstGeom prst="rect">
            <a:avLst/>
          </a:prstGeom>
          <a:noFill/>
        </p:spPr>
        <p:txBody>
          <a:bodyPr wrap="square" rtlCol="0">
            <a:spAutoFit/>
          </a:bodyPr>
          <a:lstStyle/>
          <a:p>
            <a:r>
              <a:rPr lang="en-US" sz="4800" dirty="0">
                <a:solidFill>
                  <a:schemeClr val="bg1"/>
                </a:solidFill>
                <a:latin typeface="Tw Cen MT" panose="020B0602020104020603" pitchFamily="34" charset="77"/>
              </a:rPr>
              <a:t>Desalination for agriculture in the Arab region</a:t>
            </a:r>
            <a:endParaRPr lang="en-EG" sz="4800" dirty="0">
              <a:solidFill>
                <a:schemeClr val="bg1"/>
              </a:solidFill>
              <a:latin typeface="Tw Cen MT" panose="020B0602020104020603" pitchFamily="34" charset="77"/>
            </a:endParaRPr>
          </a:p>
        </p:txBody>
      </p:sp>
    </p:spTree>
    <p:extLst>
      <p:ext uri="{BB962C8B-B14F-4D97-AF65-F5344CB8AC3E}">
        <p14:creationId xmlns:p14="http://schemas.microsoft.com/office/powerpoint/2010/main" val="2092177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FA2DB454-CC08-F6D4-9825-84F95B845054}"/>
              </a:ext>
            </a:extLst>
          </p:cNvPr>
          <p:cNvSpPr txBox="1">
            <a:spLocks/>
          </p:cNvSpPr>
          <p:nvPr/>
        </p:nvSpPr>
        <p:spPr>
          <a:xfrm>
            <a:off x="387760" y="151879"/>
            <a:ext cx="11416479" cy="432271"/>
          </a:xfrm>
          <a:prstGeom prst="rect">
            <a:avLst/>
          </a:prstGeom>
          <a:solidFill>
            <a:srgbClr val="00B0F0">
              <a:alpha val="25882"/>
            </a:srgbClr>
          </a:solidFill>
        </p:spPr>
        <p:txBody>
          <a:bodyPr/>
          <a:lstStyle>
            <a:lvl1pPr marL="0" indent="0" algn="l" defTabSz="914400" rtl="0" eaLnBrk="1" latinLnBrk="0" hangingPunct="1">
              <a:lnSpc>
                <a:spcPct val="90000"/>
              </a:lnSpc>
              <a:spcBef>
                <a:spcPts val="1000"/>
              </a:spcBef>
              <a:buFont typeface="Arial"/>
              <a:buNone/>
              <a:defRPr sz="2400" b="1" kern="1200">
                <a:solidFill>
                  <a:srgbClr val="28255F"/>
                </a:solidFill>
                <a:latin typeface="Tw Cen MT" panose="020B0602020104020603" pitchFamily="34" charset="77"/>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Desalination for agriculture in the Arab region</a:t>
            </a:r>
          </a:p>
        </p:txBody>
      </p:sp>
      <p:pic>
        <p:nvPicPr>
          <p:cNvPr id="2" name="Picture 1">
            <a:extLst>
              <a:ext uri="{FF2B5EF4-FFF2-40B4-BE49-F238E27FC236}">
                <a16:creationId xmlns:a16="http://schemas.microsoft.com/office/drawing/2014/main" id="{176F756C-9430-D4F6-2956-8455B699E854}"/>
              </a:ext>
            </a:extLst>
          </p:cNvPr>
          <p:cNvPicPr>
            <a:picLocks noChangeAspect="1"/>
          </p:cNvPicPr>
          <p:nvPr/>
        </p:nvPicPr>
        <p:blipFill>
          <a:blip r:embed="rId3"/>
          <a:stretch>
            <a:fillRect/>
          </a:stretch>
        </p:blipFill>
        <p:spPr>
          <a:xfrm>
            <a:off x="304043" y="706569"/>
            <a:ext cx="5970439" cy="3041192"/>
          </a:xfrm>
          <a:prstGeom prst="rect">
            <a:avLst/>
          </a:prstGeom>
        </p:spPr>
      </p:pic>
      <p:pic>
        <p:nvPicPr>
          <p:cNvPr id="7" name="Picture 6">
            <a:extLst>
              <a:ext uri="{FF2B5EF4-FFF2-40B4-BE49-F238E27FC236}">
                <a16:creationId xmlns:a16="http://schemas.microsoft.com/office/drawing/2014/main" id="{2616C492-48ED-6D3E-9BD4-5F2CB24A6423}"/>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300000"/>
                    </a14:imgEffect>
                    <a14:imgEffect>
                      <a14:brightnessContrast contrast="20000"/>
                    </a14:imgEffect>
                  </a14:imgLayer>
                </a14:imgProps>
              </a:ext>
              <a:ext uri="{28A0092B-C50C-407E-A947-70E740481C1C}">
                <a14:useLocalDpi xmlns:a14="http://schemas.microsoft.com/office/drawing/2010/main" val="0"/>
              </a:ext>
            </a:extLst>
          </a:blip>
          <a:srcRect l="3501" t="14982" r="6812"/>
          <a:stretch/>
        </p:blipFill>
        <p:spPr bwMode="auto">
          <a:xfrm>
            <a:off x="304043" y="3789040"/>
            <a:ext cx="5495015" cy="3041192"/>
          </a:xfrm>
          <a:prstGeom prst="rect">
            <a:avLst/>
          </a:prstGeom>
          <a:ln>
            <a:noFill/>
          </a:ln>
          <a:extLst>
            <a:ext uri="{53640926-AAD7-44D8-BBD7-CCE9431645EC}">
              <a14:shadowObscured xmlns:a14="http://schemas.microsoft.com/office/drawing/2010/main"/>
            </a:ext>
          </a:extLst>
        </p:spPr>
      </p:pic>
      <p:sp>
        <p:nvSpPr>
          <p:cNvPr id="6" name="TextBox 5">
            <a:extLst>
              <a:ext uri="{FF2B5EF4-FFF2-40B4-BE49-F238E27FC236}">
                <a16:creationId xmlns:a16="http://schemas.microsoft.com/office/drawing/2014/main" id="{2514B056-51B0-C094-DE30-79AE1D1DC97F}"/>
              </a:ext>
            </a:extLst>
          </p:cNvPr>
          <p:cNvSpPr txBox="1"/>
          <p:nvPr/>
        </p:nvSpPr>
        <p:spPr>
          <a:xfrm>
            <a:off x="6372678" y="584150"/>
            <a:ext cx="5819321" cy="2677656"/>
          </a:xfrm>
          <a:prstGeom prst="rect">
            <a:avLst/>
          </a:prstGeom>
          <a:noFill/>
        </p:spPr>
        <p:txBody>
          <a:bodyPr wrap="square">
            <a:spAutoFit/>
          </a:bodyPr>
          <a:lstStyle/>
          <a:p>
            <a:r>
              <a:rPr lang="es-ES" sz="2400" b="1" dirty="0" err="1">
                <a:solidFill>
                  <a:srgbClr val="002060"/>
                </a:solidFill>
                <a:latin typeface="Akkurat Light Pro"/>
                <a:cs typeface="Arial" pitchFamily="34" charset="0"/>
              </a:rPr>
              <a:t>Desalination</a:t>
            </a:r>
            <a:r>
              <a:rPr lang="es-ES" sz="2400" b="1" dirty="0">
                <a:solidFill>
                  <a:srgbClr val="002060"/>
                </a:solidFill>
                <a:latin typeface="Akkurat Light Pro"/>
                <a:cs typeface="Arial" pitchFamily="34" charset="0"/>
              </a:rPr>
              <a:t> </a:t>
            </a:r>
            <a:r>
              <a:rPr lang="es-ES" sz="2400" b="1" dirty="0" err="1">
                <a:solidFill>
                  <a:srgbClr val="002060"/>
                </a:solidFill>
                <a:latin typeface="Akkurat Light Pro"/>
                <a:cs typeface="Arial" pitchFamily="34" charset="0"/>
              </a:rPr>
              <a:t>for</a:t>
            </a:r>
            <a:r>
              <a:rPr lang="es-ES" sz="2400" b="1" dirty="0">
                <a:solidFill>
                  <a:srgbClr val="002060"/>
                </a:solidFill>
                <a:latin typeface="Akkurat Light Pro"/>
                <a:cs typeface="Arial" pitchFamily="34" charset="0"/>
              </a:rPr>
              <a:t> </a:t>
            </a:r>
            <a:r>
              <a:rPr lang="es-ES" sz="2400" b="1" dirty="0" err="1">
                <a:solidFill>
                  <a:srgbClr val="002060"/>
                </a:solidFill>
                <a:latin typeface="Akkurat Light Pro"/>
                <a:cs typeface="Arial" pitchFamily="34" charset="0"/>
              </a:rPr>
              <a:t>agriculture</a:t>
            </a:r>
            <a:r>
              <a:rPr lang="es-ES" sz="2400" b="1" dirty="0">
                <a:solidFill>
                  <a:srgbClr val="002060"/>
                </a:solidFill>
                <a:latin typeface="Akkurat Light Pro"/>
                <a:cs typeface="Arial" pitchFamily="34" charset="0"/>
              </a:rPr>
              <a:t> </a:t>
            </a:r>
            <a:r>
              <a:rPr lang="es-ES" sz="2400" b="1" dirty="0" err="1">
                <a:solidFill>
                  <a:srgbClr val="002060"/>
                </a:solidFill>
                <a:latin typeface="Akkurat Light Pro"/>
                <a:cs typeface="Arial" pitchFamily="34" charset="0"/>
              </a:rPr>
              <a:t>represents</a:t>
            </a:r>
            <a:r>
              <a:rPr lang="es-ES" sz="2400" b="1" dirty="0">
                <a:solidFill>
                  <a:srgbClr val="002060"/>
                </a:solidFill>
                <a:latin typeface="Akkurat Light Pro"/>
                <a:cs typeface="Arial" pitchFamily="34" charset="0"/>
              </a:rPr>
              <a:t> </a:t>
            </a:r>
            <a:r>
              <a:rPr lang="es-ES" sz="2400" b="1" dirty="0" err="1">
                <a:solidFill>
                  <a:srgbClr val="002060"/>
                </a:solidFill>
                <a:latin typeface="Akkurat Light Pro"/>
                <a:cs typeface="Arial" pitchFamily="34" charset="0"/>
              </a:rPr>
              <a:t>only</a:t>
            </a:r>
            <a:r>
              <a:rPr lang="es-ES" sz="2400" b="1" dirty="0">
                <a:solidFill>
                  <a:srgbClr val="002060"/>
                </a:solidFill>
                <a:latin typeface="Akkurat Light Pro"/>
                <a:cs typeface="Arial" pitchFamily="34" charset="0"/>
              </a:rPr>
              <a:t> 2-3% of  global </a:t>
            </a:r>
            <a:r>
              <a:rPr lang="es-ES" sz="2400" b="1" dirty="0" err="1">
                <a:solidFill>
                  <a:srgbClr val="002060"/>
                </a:solidFill>
                <a:latin typeface="Akkurat Light Pro"/>
                <a:cs typeface="Arial" pitchFamily="34" charset="0"/>
              </a:rPr>
              <a:t>desalination</a:t>
            </a:r>
            <a:r>
              <a:rPr lang="es-ES" sz="2400" b="1" dirty="0">
                <a:solidFill>
                  <a:srgbClr val="002060"/>
                </a:solidFill>
                <a:latin typeface="Akkurat Light Pro"/>
                <a:cs typeface="Arial" pitchFamily="34" charset="0"/>
              </a:rPr>
              <a:t> </a:t>
            </a:r>
            <a:r>
              <a:rPr lang="es-ES" sz="2400" b="1" dirty="0" err="1">
                <a:solidFill>
                  <a:srgbClr val="002060"/>
                </a:solidFill>
                <a:latin typeface="Akkurat Light Pro"/>
                <a:cs typeface="Arial" pitchFamily="34" charset="0"/>
              </a:rPr>
              <a:t>capacity</a:t>
            </a:r>
            <a:r>
              <a:rPr lang="es-ES" sz="2400" b="1" dirty="0">
                <a:solidFill>
                  <a:srgbClr val="002060"/>
                </a:solidFill>
                <a:latin typeface="Akkurat Light Pro"/>
                <a:cs typeface="Arial" pitchFamily="34" charset="0"/>
              </a:rPr>
              <a:t>.</a:t>
            </a:r>
            <a:br>
              <a:rPr lang="es-ES" sz="2400" b="1" dirty="0">
                <a:solidFill>
                  <a:srgbClr val="002060"/>
                </a:solidFill>
                <a:latin typeface="Akkurat Light Pro"/>
                <a:cs typeface="Arial" pitchFamily="34" charset="0"/>
              </a:rPr>
            </a:br>
            <a:br>
              <a:rPr lang="es-ES" sz="2400" b="1" dirty="0">
                <a:solidFill>
                  <a:srgbClr val="002060"/>
                </a:solidFill>
                <a:latin typeface="Akkurat Light Pro"/>
                <a:cs typeface="Arial" pitchFamily="34" charset="0"/>
              </a:rPr>
            </a:br>
            <a:r>
              <a:rPr lang="en-US" sz="2400" dirty="0">
                <a:solidFill>
                  <a:schemeClr val="accent1">
                    <a:lumMod val="50000"/>
                  </a:schemeClr>
                </a:solidFill>
                <a:latin typeface="Akkurat Light Pro"/>
                <a:cs typeface="Arial" pitchFamily="34" charset="0"/>
              </a:rPr>
              <a:t>However, countries such as Spain, Saudi Arabia, or Kuwait (13%) have higher contribution, with </a:t>
            </a:r>
            <a:r>
              <a:rPr lang="en-US" sz="2400" b="1" dirty="0">
                <a:solidFill>
                  <a:schemeClr val="accent1">
                    <a:lumMod val="50000"/>
                  </a:schemeClr>
                </a:solidFill>
                <a:latin typeface="Akkurat Light Pro"/>
                <a:cs typeface="Arial" pitchFamily="34" charset="0"/>
              </a:rPr>
              <a:t>Spain in the lead with </a:t>
            </a:r>
            <a:br>
              <a:rPr lang="en-US" sz="2400" b="1" dirty="0">
                <a:solidFill>
                  <a:schemeClr val="accent1">
                    <a:lumMod val="50000"/>
                  </a:schemeClr>
                </a:solidFill>
                <a:latin typeface="Akkurat Light Pro"/>
                <a:cs typeface="Arial" pitchFamily="34" charset="0"/>
              </a:rPr>
            </a:br>
            <a:r>
              <a:rPr lang="en-US" sz="2400" b="1" dirty="0">
                <a:solidFill>
                  <a:schemeClr val="accent1">
                    <a:lumMod val="50000"/>
                  </a:schemeClr>
                </a:solidFill>
                <a:latin typeface="Akkurat Light Pro"/>
                <a:cs typeface="Arial" pitchFamily="34" charset="0"/>
              </a:rPr>
              <a:t>&gt; 21%.</a:t>
            </a:r>
            <a:endParaRPr lang="en-US" dirty="0"/>
          </a:p>
        </p:txBody>
      </p:sp>
      <p:pic>
        <p:nvPicPr>
          <p:cNvPr id="11" name="Picture 10">
            <a:extLst>
              <a:ext uri="{FF2B5EF4-FFF2-40B4-BE49-F238E27FC236}">
                <a16:creationId xmlns:a16="http://schemas.microsoft.com/office/drawing/2014/main" id="{AE647DF9-BB2F-337F-0BC0-3526608B817F}"/>
              </a:ext>
            </a:extLst>
          </p:cNvPr>
          <p:cNvPicPr>
            <a:picLocks noChangeAspect="1"/>
          </p:cNvPicPr>
          <p:nvPr/>
        </p:nvPicPr>
        <p:blipFill>
          <a:blip r:embed="rId6"/>
          <a:stretch>
            <a:fillRect/>
          </a:stretch>
        </p:blipFill>
        <p:spPr>
          <a:xfrm>
            <a:off x="6900944" y="3356992"/>
            <a:ext cx="4635467" cy="2837303"/>
          </a:xfrm>
          <a:prstGeom prst="rect">
            <a:avLst/>
          </a:prstGeom>
        </p:spPr>
      </p:pic>
      <p:sp>
        <p:nvSpPr>
          <p:cNvPr id="12" name="Rectángulo 12">
            <a:extLst>
              <a:ext uri="{FF2B5EF4-FFF2-40B4-BE49-F238E27FC236}">
                <a16:creationId xmlns:a16="http://schemas.microsoft.com/office/drawing/2014/main" id="{B37B745A-FA0A-72A3-275F-67BB50B1FC27}"/>
              </a:ext>
            </a:extLst>
          </p:cNvPr>
          <p:cNvSpPr/>
          <p:nvPr/>
        </p:nvSpPr>
        <p:spPr>
          <a:xfrm>
            <a:off x="6600056" y="6230844"/>
            <a:ext cx="5544616" cy="400110"/>
          </a:xfrm>
          <a:prstGeom prst="rect">
            <a:avLst/>
          </a:prstGeom>
        </p:spPr>
        <p:txBody>
          <a:bodyPr wrap="square">
            <a:spAutoFit/>
          </a:bodyPr>
          <a:lstStyle/>
          <a:p>
            <a:pPr>
              <a:defRPr/>
            </a:pPr>
            <a:r>
              <a:rPr lang="en-US" sz="2000" b="1" dirty="0">
                <a:solidFill>
                  <a:srgbClr val="00B0F0"/>
                </a:solidFill>
                <a:latin typeface="Akkurat Light Pro"/>
                <a:cs typeface="Arial" panose="020B0604020202020204" pitchFamily="34" charset="0"/>
              </a:rPr>
              <a:t>Distribution of installed capacity by use</a:t>
            </a:r>
          </a:p>
        </p:txBody>
      </p:sp>
    </p:spTree>
    <p:extLst>
      <p:ext uri="{BB962C8B-B14F-4D97-AF65-F5344CB8AC3E}">
        <p14:creationId xmlns:p14="http://schemas.microsoft.com/office/powerpoint/2010/main" val="3520190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54D34-201D-9563-382B-AE7D2CA0F04C}"/>
            </a:ext>
          </a:extLst>
        </p:cNvPr>
        <p:cNvGrpSpPr/>
        <p:nvPr/>
      </p:nvGrpSpPr>
      <p:grpSpPr>
        <a:xfrm>
          <a:off x="0" y="0"/>
          <a:ext cx="0" cy="0"/>
          <a:chOff x="0" y="0"/>
          <a:chExt cx="0" cy="0"/>
        </a:xfrm>
      </p:grpSpPr>
      <p:sp>
        <p:nvSpPr>
          <p:cNvPr id="4" name="Text Placeholder 5">
            <a:extLst>
              <a:ext uri="{FF2B5EF4-FFF2-40B4-BE49-F238E27FC236}">
                <a16:creationId xmlns:a16="http://schemas.microsoft.com/office/drawing/2014/main" id="{218D2E31-70F7-18EE-E138-70B4A51B79BA}"/>
              </a:ext>
            </a:extLst>
          </p:cNvPr>
          <p:cNvSpPr txBox="1">
            <a:spLocks/>
          </p:cNvSpPr>
          <p:nvPr/>
        </p:nvSpPr>
        <p:spPr>
          <a:xfrm>
            <a:off x="387760" y="151879"/>
            <a:ext cx="11416479" cy="432271"/>
          </a:xfrm>
          <a:prstGeom prst="rect">
            <a:avLst/>
          </a:prstGeom>
          <a:solidFill>
            <a:srgbClr val="00B0F0">
              <a:alpha val="25882"/>
            </a:srgbClr>
          </a:solidFill>
        </p:spPr>
        <p:txBody>
          <a:bodyPr/>
          <a:lstStyle>
            <a:lvl1pPr marL="0" indent="0" algn="l" defTabSz="914400" rtl="0" eaLnBrk="1" latinLnBrk="0" hangingPunct="1">
              <a:lnSpc>
                <a:spcPct val="90000"/>
              </a:lnSpc>
              <a:spcBef>
                <a:spcPts val="1000"/>
              </a:spcBef>
              <a:buFont typeface="Arial"/>
              <a:buNone/>
              <a:defRPr sz="2400" b="1" kern="1200">
                <a:solidFill>
                  <a:srgbClr val="28255F"/>
                </a:solidFill>
                <a:latin typeface="Tw Cen MT" panose="020B0602020104020603" pitchFamily="34" charset="77"/>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Requirements for desalination development </a:t>
            </a:r>
          </a:p>
        </p:txBody>
      </p:sp>
      <p:sp>
        <p:nvSpPr>
          <p:cNvPr id="6" name="Rectángulo 12">
            <a:extLst>
              <a:ext uri="{FF2B5EF4-FFF2-40B4-BE49-F238E27FC236}">
                <a16:creationId xmlns:a16="http://schemas.microsoft.com/office/drawing/2014/main" id="{941C2AD6-A693-A14E-16B3-D646EEDBC46B}"/>
              </a:ext>
            </a:extLst>
          </p:cNvPr>
          <p:cNvSpPr/>
          <p:nvPr/>
        </p:nvSpPr>
        <p:spPr>
          <a:xfrm>
            <a:off x="230859" y="618608"/>
            <a:ext cx="6768752" cy="400110"/>
          </a:xfrm>
          <a:prstGeom prst="rect">
            <a:avLst/>
          </a:prstGeom>
        </p:spPr>
        <p:txBody>
          <a:bodyPr wrap="square">
            <a:spAutoFit/>
          </a:bodyPr>
          <a:lstStyle/>
          <a:p>
            <a:pPr>
              <a:defRPr/>
            </a:pPr>
            <a:r>
              <a:rPr lang="en-US" sz="2000" b="1" dirty="0">
                <a:solidFill>
                  <a:srgbClr val="00B0F0"/>
                </a:solidFill>
                <a:latin typeface="Akkurat Light Pro"/>
                <a:cs typeface="Arial" panose="020B0604020202020204" pitchFamily="34" charset="0"/>
              </a:rPr>
              <a:t>Limiting factors used to assess desalination development </a:t>
            </a:r>
          </a:p>
        </p:txBody>
      </p:sp>
      <p:pic>
        <p:nvPicPr>
          <p:cNvPr id="3" name="Picture 2">
            <a:extLst>
              <a:ext uri="{FF2B5EF4-FFF2-40B4-BE49-F238E27FC236}">
                <a16:creationId xmlns:a16="http://schemas.microsoft.com/office/drawing/2014/main" id="{438E271F-6BC0-6F63-71D2-CD65D2FF81E8}"/>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t="7086"/>
          <a:stretch/>
        </p:blipFill>
        <p:spPr bwMode="auto">
          <a:xfrm>
            <a:off x="158917" y="1091338"/>
            <a:ext cx="6185535" cy="2936875"/>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0AF44E8D-F3D9-29D4-260F-3D806ABBB365}"/>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sharpenSoften amount="25000"/>
                    </a14:imgEffect>
                    <a14:imgEffect>
                      <a14:saturation sat="200000"/>
                    </a14:imgEffect>
                  </a14:imgLayer>
                </a14:imgProps>
              </a:ext>
              <a:ext uri="{28A0092B-C50C-407E-A947-70E740481C1C}">
                <a14:useLocalDpi xmlns:a14="http://schemas.microsoft.com/office/drawing/2010/main" val="0"/>
              </a:ext>
            </a:extLst>
          </a:blip>
          <a:srcRect b="5514"/>
          <a:stretch/>
        </p:blipFill>
        <p:spPr bwMode="auto">
          <a:xfrm>
            <a:off x="6344986" y="1361622"/>
            <a:ext cx="5775576" cy="3212362"/>
          </a:xfrm>
          <a:prstGeom prst="rect">
            <a:avLst/>
          </a:prstGeom>
          <a:ln>
            <a:noFill/>
          </a:ln>
          <a:extLst>
            <a:ext uri="{53640926-AAD7-44D8-BBD7-CCE9431645EC}">
              <a14:shadowObscured xmlns:a14="http://schemas.microsoft.com/office/drawing/2010/main"/>
            </a:ext>
          </a:extLst>
        </p:spPr>
      </p:pic>
      <p:sp>
        <p:nvSpPr>
          <p:cNvPr id="8" name="Rectángulo 12">
            <a:extLst>
              <a:ext uri="{FF2B5EF4-FFF2-40B4-BE49-F238E27FC236}">
                <a16:creationId xmlns:a16="http://schemas.microsoft.com/office/drawing/2014/main" id="{1B6A61A7-44C2-222F-85D4-F737B33FED8A}"/>
              </a:ext>
            </a:extLst>
          </p:cNvPr>
          <p:cNvSpPr/>
          <p:nvPr/>
        </p:nvSpPr>
        <p:spPr>
          <a:xfrm>
            <a:off x="6672064" y="634486"/>
            <a:ext cx="5751936" cy="707886"/>
          </a:xfrm>
          <a:prstGeom prst="rect">
            <a:avLst/>
          </a:prstGeom>
        </p:spPr>
        <p:txBody>
          <a:bodyPr wrap="square">
            <a:spAutoFit/>
          </a:bodyPr>
          <a:lstStyle/>
          <a:p>
            <a:pPr>
              <a:defRPr/>
            </a:pPr>
            <a:r>
              <a:rPr lang="en-US" sz="2000" b="1" dirty="0">
                <a:solidFill>
                  <a:srgbClr val="00B0F0"/>
                </a:solidFill>
                <a:latin typeface="Akkurat Light Pro"/>
                <a:cs typeface="Arial" panose="020B0604020202020204" pitchFamily="34" charset="0"/>
              </a:rPr>
              <a:t>Major requirements used to assess desalination development</a:t>
            </a:r>
          </a:p>
        </p:txBody>
      </p:sp>
      <p:pic>
        <p:nvPicPr>
          <p:cNvPr id="2" name="Picture 1" descr="A diagram of a power plant&#10;&#10;Description automatically generated">
            <a:extLst>
              <a:ext uri="{FF2B5EF4-FFF2-40B4-BE49-F238E27FC236}">
                <a16:creationId xmlns:a16="http://schemas.microsoft.com/office/drawing/2014/main" id="{8543388C-2B66-462D-A47F-96EA332EA1D9}"/>
              </a:ext>
            </a:extLst>
          </p:cNvPr>
          <p:cNvPicPr>
            <a:picLocks noChangeAspect="1"/>
          </p:cNvPicPr>
          <p:nvPr/>
        </p:nvPicPr>
        <p:blipFill>
          <a:blip r:embed="rId7" cstate="print">
            <a:extLst>
              <a:ext uri="{BEBA8EAE-BF5A-486C-A8C5-ECC9F3942E4B}">
                <a14:imgProps xmlns:a14="http://schemas.microsoft.com/office/drawing/2010/main">
                  <a14:imgLayer r:embed="rId8">
                    <a14:imgEffect>
                      <a14:sharpenSoften amount="250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2207568" y="4258086"/>
            <a:ext cx="4680520" cy="2586016"/>
          </a:xfrm>
          <a:prstGeom prst="rect">
            <a:avLst/>
          </a:prstGeom>
        </p:spPr>
      </p:pic>
    </p:spTree>
    <p:extLst>
      <p:ext uri="{BB962C8B-B14F-4D97-AF65-F5344CB8AC3E}">
        <p14:creationId xmlns:p14="http://schemas.microsoft.com/office/powerpoint/2010/main" val="639122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DA8F9-C099-FE2A-CD92-DC780F757F5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8A049DE-C172-A8A4-A63F-47304524C74E}"/>
              </a:ext>
            </a:extLst>
          </p:cNvPr>
          <p:cNvSpPr>
            <a:spLocks noGrp="1"/>
          </p:cNvSpPr>
          <p:nvPr>
            <p:ph type="title"/>
          </p:nvPr>
        </p:nvSpPr>
        <p:spPr>
          <a:xfrm>
            <a:off x="6672064" y="674404"/>
            <a:ext cx="5400600" cy="6066964"/>
          </a:xfrm>
        </p:spPr>
        <p:txBody>
          <a:bodyPr/>
          <a:lstStyle/>
          <a:p>
            <a:r>
              <a:rPr lang="en-US" sz="2000" dirty="0">
                <a:latin typeface="+mj-lt"/>
              </a:rPr>
              <a:t>- </a:t>
            </a:r>
            <a:r>
              <a:rPr lang="en-US" sz="2000" dirty="0">
                <a:solidFill>
                  <a:schemeClr val="accent4"/>
                </a:solidFill>
                <a:latin typeface="+mj-lt"/>
              </a:rPr>
              <a:t>Desalination promises to overcome the social, political, territorial and environmental problems of traditional hydraulic solutions </a:t>
            </a:r>
            <a:r>
              <a:rPr lang="en-US" sz="2000" dirty="0">
                <a:latin typeface="+mj-lt"/>
              </a:rPr>
              <a:t>and contribute in ways that conventional solutions such as dams, reservoirs and water transfers are increasingly unable to achieve.</a:t>
            </a:r>
            <a:br>
              <a:rPr lang="en-US" sz="2000" dirty="0">
                <a:latin typeface="+mj-lt"/>
              </a:rPr>
            </a:br>
            <a:r>
              <a:rPr lang="en-US" sz="2000" dirty="0">
                <a:latin typeface="+mj-lt"/>
              </a:rPr>
              <a:t>- Desalination not only taps an inexhaustible resource but also has the potential of effectively </a:t>
            </a:r>
            <a:r>
              <a:rPr lang="en-US" sz="2000" dirty="0">
                <a:solidFill>
                  <a:schemeClr val="accent4"/>
                </a:solidFill>
                <a:latin typeface="+mj-lt"/>
              </a:rPr>
              <a:t>removing water from political, territorial and ecological conflict</a:t>
            </a:r>
            <a:r>
              <a:rPr lang="en-US" sz="2000" dirty="0">
                <a:solidFill>
                  <a:schemeClr val="accent1"/>
                </a:solidFill>
                <a:latin typeface="+mj-lt"/>
              </a:rPr>
              <a:t>. </a:t>
            </a:r>
            <a:r>
              <a:rPr lang="en-US" sz="2000" dirty="0">
                <a:solidFill>
                  <a:schemeClr val="tx1"/>
                </a:solidFill>
                <a:latin typeface="+mj-lt"/>
              </a:rPr>
              <a:t>It is, therefore</a:t>
            </a:r>
            <a:r>
              <a:rPr lang="en-US" sz="2000" dirty="0">
                <a:solidFill>
                  <a:schemeClr val="accent1"/>
                </a:solidFill>
                <a:latin typeface="+mj-lt"/>
              </a:rPr>
              <a:t>, </a:t>
            </a:r>
            <a:r>
              <a:rPr lang="en-US" sz="2000" dirty="0">
                <a:solidFill>
                  <a:schemeClr val="accent4"/>
                </a:solidFill>
                <a:latin typeface="+mj-lt"/>
              </a:rPr>
              <a:t>an alternative with multiple “wins” and few losses at least in comparison to those of the more traditional alternatives.</a:t>
            </a:r>
            <a:br>
              <a:rPr lang="en-US" sz="2000" dirty="0">
                <a:solidFill>
                  <a:schemeClr val="accent4"/>
                </a:solidFill>
                <a:latin typeface="+mj-lt"/>
              </a:rPr>
            </a:br>
            <a:r>
              <a:rPr lang="en-US" sz="2000" dirty="0">
                <a:latin typeface="+mj-lt"/>
              </a:rPr>
              <a:t>- </a:t>
            </a:r>
            <a:r>
              <a:rPr lang="en-US" sz="2000" dirty="0">
                <a:solidFill>
                  <a:schemeClr val="accent4"/>
                </a:solidFill>
                <a:latin typeface="+mj-lt"/>
              </a:rPr>
              <a:t>Local employment opportunities during the construction and operation of desalination plants are another benefit</a:t>
            </a:r>
            <a:r>
              <a:rPr lang="en-US" sz="2000" dirty="0">
                <a:latin typeface="+mj-lt"/>
              </a:rPr>
              <a:t>, but easy access to water also means </a:t>
            </a:r>
            <a:r>
              <a:rPr lang="en-US" sz="2000" dirty="0">
                <a:solidFill>
                  <a:schemeClr val="accent4"/>
                </a:solidFill>
                <a:latin typeface="+mj-lt"/>
              </a:rPr>
              <a:t>more work and education opportunities for women </a:t>
            </a:r>
            <a:r>
              <a:rPr lang="en-US" sz="2000" dirty="0">
                <a:latin typeface="+mj-lt"/>
              </a:rPr>
              <a:t>who might otherwise be tasked with the time-consuming work of sourcing and carrying water.</a:t>
            </a:r>
          </a:p>
        </p:txBody>
      </p:sp>
      <p:sp>
        <p:nvSpPr>
          <p:cNvPr id="4" name="Text Placeholder 5">
            <a:extLst>
              <a:ext uri="{FF2B5EF4-FFF2-40B4-BE49-F238E27FC236}">
                <a16:creationId xmlns:a16="http://schemas.microsoft.com/office/drawing/2014/main" id="{CE6DE939-DDC4-72E0-E130-5427CB23BF74}"/>
              </a:ext>
            </a:extLst>
          </p:cNvPr>
          <p:cNvSpPr txBox="1">
            <a:spLocks/>
          </p:cNvSpPr>
          <p:nvPr/>
        </p:nvSpPr>
        <p:spPr>
          <a:xfrm>
            <a:off x="387760" y="151879"/>
            <a:ext cx="11416479" cy="432271"/>
          </a:xfrm>
          <a:prstGeom prst="rect">
            <a:avLst/>
          </a:prstGeom>
          <a:solidFill>
            <a:srgbClr val="00B0F0">
              <a:alpha val="25882"/>
            </a:srgbClr>
          </a:solidFill>
        </p:spPr>
        <p:txBody>
          <a:bodyPr/>
          <a:lstStyle>
            <a:lvl1pPr marL="0" indent="0" algn="l" defTabSz="914400" rtl="0" eaLnBrk="1" latinLnBrk="0" hangingPunct="1">
              <a:lnSpc>
                <a:spcPct val="90000"/>
              </a:lnSpc>
              <a:spcBef>
                <a:spcPts val="1000"/>
              </a:spcBef>
              <a:buFont typeface="Arial"/>
              <a:buNone/>
              <a:defRPr sz="2400" b="1" kern="1200">
                <a:solidFill>
                  <a:srgbClr val="28255F"/>
                </a:solidFill>
                <a:latin typeface="Tw Cen MT" panose="020B0602020104020603" pitchFamily="34" charset="77"/>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Agronomic Opportunities and Socio-Economic externalities of desalination projects </a:t>
            </a:r>
          </a:p>
        </p:txBody>
      </p:sp>
      <p:sp>
        <p:nvSpPr>
          <p:cNvPr id="6" name="Rectángulo 12">
            <a:extLst>
              <a:ext uri="{FF2B5EF4-FFF2-40B4-BE49-F238E27FC236}">
                <a16:creationId xmlns:a16="http://schemas.microsoft.com/office/drawing/2014/main" id="{1B36003E-492B-F55B-38B2-CB3035A4E530}"/>
              </a:ext>
            </a:extLst>
          </p:cNvPr>
          <p:cNvSpPr/>
          <p:nvPr/>
        </p:nvSpPr>
        <p:spPr>
          <a:xfrm>
            <a:off x="551384" y="5373216"/>
            <a:ext cx="5751936" cy="830997"/>
          </a:xfrm>
          <a:prstGeom prst="rect">
            <a:avLst/>
          </a:prstGeom>
        </p:spPr>
        <p:txBody>
          <a:bodyPr wrap="square">
            <a:spAutoFit/>
          </a:bodyPr>
          <a:lstStyle/>
          <a:p>
            <a:pPr>
              <a:defRPr/>
            </a:pPr>
            <a:r>
              <a:rPr lang="en-US" sz="2400" b="1" dirty="0">
                <a:solidFill>
                  <a:srgbClr val="00B0F0"/>
                </a:solidFill>
                <a:latin typeface="Akkurat Light Pro"/>
                <a:cs typeface="Arial" panose="020B0604020202020204" pitchFamily="34" charset="0"/>
              </a:rPr>
              <a:t>Major environmental challenges associated with desalination projects development.</a:t>
            </a:r>
          </a:p>
        </p:txBody>
      </p:sp>
      <p:pic>
        <p:nvPicPr>
          <p:cNvPr id="2" name="Picture 1">
            <a:extLst>
              <a:ext uri="{FF2B5EF4-FFF2-40B4-BE49-F238E27FC236}">
                <a16:creationId xmlns:a16="http://schemas.microsoft.com/office/drawing/2014/main" id="{40A9466B-E2CF-A20F-E9F7-97B1690393FA}"/>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12188" t="6058" r="6985" b="3334"/>
          <a:stretch/>
        </p:blipFill>
        <p:spPr bwMode="auto">
          <a:xfrm>
            <a:off x="130154" y="809689"/>
            <a:ext cx="6325885" cy="449567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255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C7538-0E40-CD78-AACA-AA13974AB4F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E860F03-63DF-AF92-0CBD-E2B234E97213}"/>
              </a:ext>
            </a:extLst>
          </p:cNvPr>
          <p:cNvSpPr>
            <a:spLocks noGrp="1"/>
          </p:cNvSpPr>
          <p:nvPr>
            <p:ph type="title"/>
          </p:nvPr>
        </p:nvSpPr>
        <p:spPr>
          <a:xfrm>
            <a:off x="335360" y="674404"/>
            <a:ext cx="11737304" cy="6066964"/>
          </a:xfrm>
        </p:spPr>
        <p:txBody>
          <a:bodyPr/>
          <a:lstStyle/>
          <a:p>
            <a:pPr marL="342900" indent="-342900">
              <a:buFont typeface="Wingdings" panose="05000000000000000000" pitchFamily="2" charset="2"/>
              <a:buChar char="q"/>
            </a:pPr>
            <a:r>
              <a:rPr lang="en-US"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t>Incorporating desalinated water in agriculture can have varying agronomic effects. </a:t>
            </a:r>
            <a:r>
              <a:rPr lang="en-US" dirty="0">
                <a:solidFill>
                  <a:schemeClr val="accent4"/>
                </a:solidFill>
                <a:latin typeface="Palatino Linotype" panose="02040502050505030304" pitchFamily="18" charset="0"/>
                <a:ea typeface="Calibri" panose="020F0502020204030204" pitchFamily="34" charset="0"/>
                <a:cs typeface="Times New Roman" panose="02020603050405020304" pitchFamily="18" charset="0"/>
              </a:rPr>
              <a:t>Key concerns include its lack of essential nutrients</a:t>
            </a:r>
            <a:r>
              <a:rPr lang="en-US"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t>, leading to </a:t>
            </a:r>
            <a:r>
              <a:rPr lang="en-US" b="0" dirty="0">
                <a:solidFill>
                  <a:schemeClr val="accent4"/>
                </a:solidFill>
                <a:latin typeface="Palatino Linotype" panose="02040502050505030304" pitchFamily="18" charset="0"/>
                <a:ea typeface="Calibri" panose="020F0502020204030204" pitchFamily="34" charset="0"/>
                <a:cs typeface="Times New Roman" panose="02020603050405020304" pitchFamily="18" charset="0"/>
              </a:rPr>
              <a:t>higher fertilization needs, especially for greenhouse crops</a:t>
            </a:r>
            <a:r>
              <a:rPr lang="en-US"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t>. Additionally, its unique chemical composition </a:t>
            </a:r>
            <a:r>
              <a:rPr lang="en-US" b="0" dirty="0">
                <a:solidFill>
                  <a:schemeClr val="accent4"/>
                </a:solidFill>
                <a:latin typeface="Palatino Linotype" panose="02040502050505030304" pitchFamily="18" charset="0"/>
                <a:ea typeface="Calibri" panose="020F0502020204030204" pitchFamily="34" charset="0"/>
                <a:cs typeface="Times New Roman" panose="02020603050405020304" pitchFamily="18" charset="0"/>
              </a:rPr>
              <a:t>may degrade soil structure due to </a:t>
            </a:r>
            <a:r>
              <a:rPr lang="en-US" b="0" dirty="0" err="1">
                <a:solidFill>
                  <a:schemeClr val="accent4"/>
                </a:solidFill>
                <a:latin typeface="Palatino Linotype" panose="02040502050505030304" pitchFamily="18" charset="0"/>
                <a:ea typeface="Calibri" panose="020F0502020204030204" pitchFamily="34" charset="0"/>
                <a:cs typeface="Times New Roman" panose="02020603050405020304" pitchFamily="18" charset="0"/>
              </a:rPr>
              <a:t>sodicity</a:t>
            </a:r>
            <a:r>
              <a:rPr lang="en-US"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t>, negatively affecting crop yield, with potential toxicity from high levels of boron and chloride.</a:t>
            </a:r>
            <a:br>
              <a:rPr lang="en-US"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br>
            <a:br>
              <a:rPr lang="en-US"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br>
            <a:r>
              <a:rPr lang="en-US" b="0" dirty="0">
                <a:solidFill>
                  <a:schemeClr val="accent4"/>
                </a:solidFill>
                <a:latin typeface="Palatino Linotype" panose="02040502050505030304" pitchFamily="18" charset="0"/>
              </a:rPr>
              <a:t>Replacement of traditional irrigation water resources with DSW show that the combined use of DSW with traditional resources is the most efficient option</a:t>
            </a:r>
            <a:r>
              <a:rPr lang="en-US" b="0" dirty="0">
                <a:latin typeface="Palatino Linotype" panose="02040502050505030304" pitchFamily="18" charset="0"/>
              </a:rPr>
              <a:t>, rather than irrigating with DSW alone.</a:t>
            </a:r>
            <a:br>
              <a:rPr lang="en-US" b="0" dirty="0">
                <a:latin typeface="Palatino Linotype" panose="02040502050505030304" pitchFamily="18" charset="0"/>
              </a:rPr>
            </a:br>
            <a:br>
              <a:rPr lang="en-US" b="0" dirty="0">
                <a:latin typeface="Palatino Linotype" panose="02040502050505030304" pitchFamily="18" charset="0"/>
              </a:rPr>
            </a:br>
            <a:r>
              <a:rPr lang="en-US" b="0" dirty="0">
                <a:latin typeface="Palatino Linotype" panose="02040502050505030304" pitchFamily="18" charset="0"/>
              </a:rPr>
              <a:t>The correct application and management of </a:t>
            </a:r>
            <a:r>
              <a:rPr lang="en-US" b="0" dirty="0">
                <a:solidFill>
                  <a:schemeClr val="accent4"/>
                </a:solidFill>
                <a:latin typeface="Palatino Linotype" panose="02040502050505030304" pitchFamily="18" charset="0"/>
              </a:rPr>
              <a:t>specific quality regulations, mixing and management modelling, technical means on the farm, as well as water and soil monitoring </a:t>
            </a:r>
            <a:r>
              <a:rPr lang="en-US" b="0" dirty="0">
                <a:latin typeface="Palatino Linotype" panose="02040502050505030304" pitchFamily="18" charset="0"/>
              </a:rPr>
              <a:t>can mitigate these risks for agricultural irrigation with desalinated seawater.</a:t>
            </a:r>
          </a:p>
        </p:txBody>
      </p:sp>
      <p:sp>
        <p:nvSpPr>
          <p:cNvPr id="4" name="Text Placeholder 5">
            <a:extLst>
              <a:ext uri="{FF2B5EF4-FFF2-40B4-BE49-F238E27FC236}">
                <a16:creationId xmlns:a16="http://schemas.microsoft.com/office/drawing/2014/main" id="{33D6EE66-6D64-0C07-0008-2DA4A1797C18}"/>
              </a:ext>
            </a:extLst>
          </p:cNvPr>
          <p:cNvSpPr txBox="1">
            <a:spLocks/>
          </p:cNvSpPr>
          <p:nvPr/>
        </p:nvSpPr>
        <p:spPr>
          <a:xfrm>
            <a:off x="387760" y="151879"/>
            <a:ext cx="11416479" cy="432271"/>
          </a:xfrm>
          <a:prstGeom prst="rect">
            <a:avLst/>
          </a:prstGeom>
          <a:solidFill>
            <a:srgbClr val="00B0F0">
              <a:alpha val="25882"/>
            </a:srgbClr>
          </a:solidFill>
        </p:spPr>
        <p:txBody>
          <a:bodyPr/>
          <a:lstStyle>
            <a:lvl1pPr marL="0" indent="0" algn="l" defTabSz="914400" rtl="0" eaLnBrk="1" latinLnBrk="0" hangingPunct="1">
              <a:lnSpc>
                <a:spcPct val="90000"/>
              </a:lnSpc>
              <a:spcBef>
                <a:spcPts val="1000"/>
              </a:spcBef>
              <a:buFont typeface="Arial"/>
              <a:buNone/>
              <a:defRPr sz="2400" b="1" kern="1200">
                <a:solidFill>
                  <a:srgbClr val="28255F"/>
                </a:solidFill>
                <a:latin typeface="Tw Cen MT" panose="020B0602020104020603" pitchFamily="34" charset="77"/>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Desalination for agriculture: Water quality concerns</a:t>
            </a:r>
          </a:p>
        </p:txBody>
      </p:sp>
    </p:spTree>
    <p:extLst>
      <p:ext uri="{BB962C8B-B14F-4D97-AF65-F5344CB8AC3E}">
        <p14:creationId xmlns:p14="http://schemas.microsoft.com/office/powerpoint/2010/main" val="1708923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22254-AB51-95E7-06F0-CDF9489C262D}"/>
            </a:ext>
          </a:extLst>
        </p:cNvPr>
        <p:cNvGrpSpPr/>
        <p:nvPr/>
      </p:nvGrpSpPr>
      <p:grpSpPr>
        <a:xfrm>
          <a:off x="0" y="0"/>
          <a:ext cx="0" cy="0"/>
          <a:chOff x="0" y="0"/>
          <a:chExt cx="0" cy="0"/>
        </a:xfrm>
      </p:grpSpPr>
      <p:sp>
        <p:nvSpPr>
          <p:cNvPr id="4" name="Text Placeholder 5">
            <a:extLst>
              <a:ext uri="{FF2B5EF4-FFF2-40B4-BE49-F238E27FC236}">
                <a16:creationId xmlns:a16="http://schemas.microsoft.com/office/drawing/2014/main" id="{8EFDDEEA-2A0D-AB7B-024E-461A6980A89F}"/>
              </a:ext>
            </a:extLst>
          </p:cNvPr>
          <p:cNvSpPr txBox="1">
            <a:spLocks/>
          </p:cNvSpPr>
          <p:nvPr/>
        </p:nvSpPr>
        <p:spPr>
          <a:xfrm>
            <a:off x="387760" y="151879"/>
            <a:ext cx="11416479" cy="432271"/>
          </a:xfrm>
          <a:prstGeom prst="rect">
            <a:avLst/>
          </a:prstGeom>
          <a:solidFill>
            <a:srgbClr val="00B0F0">
              <a:alpha val="25882"/>
            </a:srgbClr>
          </a:solidFill>
        </p:spPr>
        <p:txBody>
          <a:bodyPr/>
          <a:lstStyle>
            <a:lvl1pPr marL="0" indent="0" algn="l" defTabSz="914400" rtl="0" eaLnBrk="1" latinLnBrk="0" hangingPunct="1">
              <a:lnSpc>
                <a:spcPct val="90000"/>
              </a:lnSpc>
              <a:spcBef>
                <a:spcPts val="1000"/>
              </a:spcBef>
              <a:buFont typeface="Arial"/>
              <a:buNone/>
              <a:defRPr sz="2400" b="1" kern="1200">
                <a:solidFill>
                  <a:srgbClr val="28255F"/>
                </a:solidFill>
                <a:latin typeface="Tw Cen MT" panose="020B0602020104020603" pitchFamily="34" charset="77"/>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fr-FR" dirty="0" err="1"/>
              <a:t>What</a:t>
            </a:r>
            <a:r>
              <a:rPr lang="fr-FR" dirty="0"/>
              <a:t> </a:t>
            </a:r>
            <a:r>
              <a:rPr lang="fr-FR" dirty="0" err="1"/>
              <a:t>Desalination</a:t>
            </a:r>
            <a:r>
              <a:rPr lang="fr-FR" dirty="0"/>
              <a:t> technologies for agriculture?</a:t>
            </a:r>
          </a:p>
        </p:txBody>
      </p:sp>
      <p:graphicFrame>
        <p:nvGraphicFramePr>
          <p:cNvPr id="6" name="Table 5">
            <a:extLst>
              <a:ext uri="{FF2B5EF4-FFF2-40B4-BE49-F238E27FC236}">
                <a16:creationId xmlns:a16="http://schemas.microsoft.com/office/drawing/2014/main" id="{1F330BF4-0DB2-2B99-EB7F-0FB1825950DD}"/>
              </a:ext>
            </a:extLst>
          </p:cNvPr>
          <p:cNvGraphicFramePr>
            <a:graphicFrameLocks noGrp="1"/>
          </p:cNvGraphicFramePr>
          <p:nvPr>
            <p:extLst>
              <p:ext uri="{D42A27DB-BD31-4B8C-83A1-F6EECF244321}">
                <p14:modId xmlns:p14="http://schemas.microsoft.com/office/powerpoint/2010/main" val="2899059267"/>
              </p:ext>
            </p:extLst>
          </p:nvPr>
        </p:nvGraphicFramePr>
        <p:xfrm>
          <a:off x="387760" y="908720"/>
          <a:ext cx="6644345" cy="5169091"/>
        </p:xfrm>
        <a:graphic>
          <a:graphicData uri="http://schemas.openxmlformats.org/drawingml/2006/table">
            <a:tbl>
              <a:tblPr firstRow="1" firstCol="1" bandRow="1">
                <a:tableStyleId>{5C22544A-7EE6-4342-B048-85BDC9FD1C3A}</a:tableStyleId>
              </a:tblPr>
              <a:tblGrid>
                <a:gridCol w="1360282">
                  <a:extLst>
                    <a:ext uri="{9D8B030D-6E8A-4147-A177-3AD203B41FA5}">
                      <a16:colId xmlns:a16="http://schemas.microsoft.com/office/drawing/2014/main" val="1609198382"/>
                    </a:ext>
                  </a:extLst>
                </a:gridCol>
                <a:gridCol w="3029081">
                  <a:extLst>
                    <a:ext uri="{9D8B030D-6E8A-4147-A177-3AD203B41FA5}">
                      <a16:colId xmlns:a16="http://schemas.microsoft.com/office/drawing/2014/main" val="1068819116"/>
                    </a:ext>
                  </a:extLst>
                </a:gridCol>
                <a:gridCol w="2254982">
                  <a:extLst>
                    <a:ext uri="{9D8B030D-6E8A-4147-A177-3AD203B41FA5}">
                      <a16:colId xmlns:a16="http://schemas.microsoft.com/office/drawing/2014/main" val="3688579522"/>
                    </a:ext>
                  </a:extLst>
                </a:gridCol>
              </a:tblGrid>
              <a:tr h="284003">
                <a:tc>
                  <a:txBody>
                    <a:bodyPr/>
                    <a:lstStyle/>
                    <a:p>
                      <a:pPr marL="0" marR="0" indent="0" algn="just">
                        <a:lnSpc>
                          <a:spcPct val="115000"/>
                        </a:lnSpc>
                        <a:spcBef>
                          <a:spcPts val="0"/>
                        </a:spcBef>
                        <a:spcAft>
                          <a:spcPts val="600"/>
                        </a:spcAft>
                      </a:pPr>
                      <a:r>
                        <a:rPr lang="en-US" sz="1800">
                          <a:effectLst/>
                        </a:rPr>
                        <a:t>Technologies</a:t>
                      </a:r>
                      <a:endParaRPr lang="en-US" sz="180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gn="just">
                        <a:lnSpc>
                          <a:spcPct val="115000"/>
                        </a:lnSpc>
                        <a:spcBef>
                          <a:spcPts val="0"/>
                        </a:spcBef>
                        <a:spcAft>
                          <a:spcPts val="600"/>
                        </a:spcAft>
                      </a:pPr>
                      <a:r>
                        <a:rPr lang="en-US" sz="1800" dirty="0">
                          <a:effectLst/>
                        </a:rPr>
                        <a:t>Energy use, kWh/m3</a:t>
                      </a:r>
                      <a:endParaRPr lang="en-US" sz="1800" dirty="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gn="just">
                        <a:lnSpc>
                          <a:spcPct val="115000"/>
                        </a:lnSpc>
                        <a:spcBef>
                          <a:spcPts val="0"/>
                        </a:spcBef>
                        <a:spcAft>
                          <a:spcPts val="600"/>
                        </a:spcAft>
                      </a:pPr>
                      <a:r>
                        <a:rPr lang="en-US" sz="1800" dirty="0">
                          <a:effectLst/>
                        </a:rPr>
                        <a:t>Total, US$/m3</a:t>
                      </a:r>
                      <a:endParaRPr lang="en-US" sz="18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267820392"/>
                  </a:ext>
                </a:extLst>
              </a:tr>
              <a:tr h="1114526">
                <a:tc>
                  <a:txBody>
                    <a:bodyPr/>
                    <a:lstStyle/>
                    <a:p>
                      <a:pPr marL="0" marR="0" indent="0" algn="ctr">
                        <a:lnSpc>
                          <a:spcPct val="107000"/>
                        </a:lnSpc>
                        <a:spcBef>
                          <a:spcPts val="0"/>
                        </a:spcBef>
                        <a:spcAft>
                          <a:spcPts val="600"/>
                        </a:spcAft>
                      </a:pPr>
                      <a:r>
                        <a:rPr lang="en-US" sz="1800" dirty="0">
                          <a:solidFill>
                            <a:srgbClr val="FF0000"/>
                          </a:solidFill>
                          <a:effectLst/>
                        </a:rPr>
                        <a:t>RO</a:t>
                      </a:r>
                      <a:endParaRPr lang="en-US" sz="1800" dirty="0">
                        <a:solidFill>
                          <a:srgbClr val="FF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nSpc>
                          <a:spcPct val="107000"/>
                        </a:lnSpc>
                        <a:spcBef>
                          <a:spcPts val="0"/>
                        </a:spcBef>
                        <a:spcAft>
                          <a:spcPts val="0"/>
                        </a:spcAft>
                      </a:pPr>
                      <a:r>
                        <a:rPr lang="en-US" sz="1800" dirty="0">
                          <a:solidFill>
                            <a:srgbClr val="FF0000"/>
                          </a:solidFill>
                          <a:effectLst/>
                        </a:rPr>
                        <a:t>Brackish water, 0.7–2.0</a:t>
                      </a:r>
                    </a:p>
                    <a:p>
                      <a:pPr marL="0" marR="0" indent="0">
                        <a:lnSpc>
                          <a:spcPct val="107000"/>
                        </a:lnSpc>
                        <a:spcBef>
                          <a:spcPts val="0"/>
                        </a:spcBef>
                        <a:spcAft>
                          <a:spcPts val="0"/>
                        </a:spcAft>
                      </a:pPr>
                      <a:r>
                        <a:rPr lang="en-US" sz="1800" dirty="0">
                          <a:solidFill>
                            <a:srgbClr val="FF0000"/>
                          </a:solidFill>
                          <a:effectLst/>
                        </a:rPr>
                        <a:t>Seawater, 1.6–12</a:t>
                      </a:r>
                    </a:p>
                    <a:p>
                      <a:pPr marL="0" marR="0" indent="0">
                        <a:lnSpc>
                          <a:spcPct val="107000"/>
                        </a:lnSpc>
                        <a:spcBef>
                          <a:spcPts val="0"/>
                        </a:spcBef>
                        <a:spcAft>
                          <a:spcPts val="0"/>
                        </a:spcAft>
                      </a:pPr>
                      <a:r>
                        <a:rPr lang="en-US" sz="1800" dirty="0">
                          <a:solidFill>
                            <a:srgbClr val="FF0000"/>
                          </a:solidFill>
                          <a:effectLst/>
                        </a:rPr>
                        <a:t>Submarine water, 2–2.5</a:t>
                      </a:r>
                      <a:endParaRPr lang="en-US" sz="1800" dirty="0">
                        <a:solidFill>
                          <a:srgbClr val="FF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nSpc>
                          <a:spcPct val="107000"/>
                        </a:lnSpc>
                        <a:spcBef>
                          <a:spcPts val="0"/>
                        </a:spcBef>
                        <a:spcAft>
                          <a:spcPts val="0"/>
                        </a:spcAft>
                      </a:pPr>
                      <a:r>
                        <a:rPr lang="en-US" sz="1800" dirty="0">
                          <a:solidFill>
                            <a:srgbClr val="FF0000"/>
                          </a:solidFill>
                          <a:effectLst/>
                        </a:rPr>
                        <a:t>0.38–1.5</a:t>
                      </a:r>
                    </a:p>
                    <a:p>
                      <a:pPr marL="0" marR="0" indent="0">
                        <a:lnSpc>
                          <a:spcPct val="107000"/>
                        </a:lnSpc>
                        <a:spcBef>
                          <a:spcPts val="0"/>
                        </a:spcBef>
                        <a:spcAft>
                          <a:spcPts val="0"/>
                        </a:spcAft>
                      </a:pPr>
                      <a:r>
                        <a:rPr lang="en-US" sz="1800" dirty="0">
                          <a:solidFill>
                            <a:srgbClr val="FF0000"/>
                          </a:solidFill>
                          <a:effectLst/>
                        </a:rPr>
                        <a:t>0.55–2</a:t>
                      </a:r>
                    </a:p>
                    <a:p>
                      <a:pPr marL="0" marR="0" indent="0">
                        <a:lnSpc>
                          <a:spcPct val="107000"/>
                        </a:lnSpc>
                        <a:spcBef>
                          <a:spcPts val="0"/>
                        </a:spcBef>
                        <a:spcAft>
                          <a:spcPts val="0"/>
                        </a:spcAft>
                      </a:pPr>
                      <a:r>
                        <a:rPr lang="en-US" sz="1800" dirty="0">
                          <a:solidFill>
                            <a:srgbClr val="FF0000"/>
                          </a:solidFill>
                          <a:effectLst/>
                        </a:rPr>
                        <a:t>Solar, 1.3 large plant, 2–6.5 small plant</a:t>
                      </a:r>
                      <a:endParaRPr lang="en-US" sz="1800" dirty="0">
                        <a:solidFill>
                          <a:srgbClr val="FF0000"/>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981655407"/>
                  </a:ext>
                </a:extLst>
              </a:tr>
              <a:tr h="268195">
                <a:tc>
                  <a:txBody>
                    <a:bodyPr/>
                    <a:lstStyle/>
                    <a:p>
                      <a:pPr marL="0" marR="0" indent="0" algn="ctr">
                        <a:lnSpc>
                          <a:spcPct val="107000"/>
                        </a:lnSpc>
                        <a:spcBef>
                          <a:spcPts val="0"/>
                        </a:spcBef>
                        <a:spcAft>
                          <a:spcPts val="0"/>
                        </a:spcAft>
                      </a:pPr>
                      <a:r>
                        <a:rPr lang="en-US" sz="1800">
                          <a:solidFill>
                            <a:srgbClr val="FF0000"/>
                          </a:solidFill>
                          <a:effectLst/>
                        </a:rPr>
                        <a:t>FO</a:t>
                      </a:r>
                      <a:endParaRPr lang="en-US" sz="1800">
                        <a:solidFill>
                          <a:srgbClr val="FF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nSpc>
                          <a:spcPct val="107000"/>
                        </a:lnSpc>
                        <a:spcBef>
                          <a:spcPts val="0"/>
                        </a:spcBef>
                        <a:spcAft>
                          <a:spcPts val="0"/>
                        </a:spcAft>
                      </a:pPr>
                      <a:r>
                        <a:rPr lang="en-US" sz="1800">
                          <a:solidFill>
                            <a:srgbClr val="FF0000"/>
                          </a:solidFill>
                          <a:effectLst/>
                        </a:rPr>
                        <a:t>Brackish, 0.25 </a:t>
                      </a:r>
                      <a:endParaRPr lang="en-US" sz="1800">
                        <a:solidFill>
                          <a:srgbClr val="FF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nSpc>
                          <a:spcPct val="107000"/>
                        </a:lnSpc>
                        <a:spcBef>
                          <a:spcPts val="0"/>
                        </a:spcBef>
                        <a:spcAft>
                          <a:spcPts val="0"/>
                        </a:spcAft>
                      </a:pPr>
                      <a:r>
                        <a:rPr lang="en-US" sz="1800">
                          <a:solidFill>
                            <a:srgbClr val="FF0000"/>
                          </a:solidFill>
                          <a:effectLst/>
                        </a:rPr>
                        <a:t>Not available</a:t>
                      </a:r>
                      <a:endParaRPr lang="en-US" sz="1800">
                        <a:solidFill>
                          <a:srgbClr val="FF0000"/>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593862063"/>
                  </a:ext>
                </a:extLst>
              </a:tr>
              <a:tr h="268195">
                <a:tc>
                  <a:txBody>
                    <a:bodyPr/>
                    <a:lstStyle/>
                    <a:p>
                      <a:pPr marL="0" marR="0" indent="0" algn="ctr">
                        <a:lnSpc>
                          <a:spcPct val="107000"/>
                        </a:lnSpc>
                        <a:spcBef>
                          <a:spcPts val="0"/>
                        </a:spcBef>
                        <a:spcAft>
                          <a:spcPts val="0"/>
                        </a:spcAft>
                      </a:pPr>
                      <a:r>
                        <a:rPr lang="en-US" sz="1800">
                          <a:solidFill>
                            <a:srgbClr val="FF0000"/>
                          </a:solidFill>
                          <a:effectLst/>
                        </a:rPr>
                        <a:t>ED </a:t>
                      </a:r>
                      <a:endParaRPr lang="en-US" sz="1800">
                        <a:solidFill>
                          <a:srgbClr val="FF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nSpc>
                          <a:spcPct val="107000"/>
                        </a:lnSpc>
                        <a:spcBef>
                          <a:spcPts val="0"/>
                        </a:spcBef>
                        <a:spcAft>
                          <a:spcPts val="0"/>
                        </a:spcAft>
                      </a:pPr>
                      <a:r>
                        <a:rPr lang="en-US" sz="1800">
                          <a:solidFill>
                            <a:srgbClr val="FF0000"/>
                          </a:solidFill>
                          <a:effectLst/>
                        </a:rPr>
                        <a:t>Brackish, 1.6–2.3</a:t>
                      </a:r>
                      <a:endParaRPr lang="en-US" sz="1800">
                        <a:solidFill>
                          <a:srgbClr val="FF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nSpc>
                          <a:spcPct val="107000"/>
                        </a:lnSpc>
                        <a:spcBef>
                          <a:spcPts val="0"/>
                        </a:spcBef>
                        <a:spcAft>
                          <a:spcPts val="0"/>
                        </a:spcAft>
                      </a:pPr>
                      <a:r>
                        <a:rPr lang="en-US" sz="1800" dirty="0">
                          <a:solidFill>
                            <a:srgbClr val="FF0000"/>
                          </a:solidFill>
                          <a:effectLst/>
                        </a:rPr>
                        <a:t>0.47</a:t>
                      </a:r>
                      <a:endParaRPr lang="en-US" sz="1800" dirty="0">
                        <a:solidFill>
                          <a:srgbClr val="FF0000"/>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1033414738"/>
                  </a:ext>
                </a:extLst>
              </a:tr>
              <a:tr h="1114526">
                <a:tc>
                  <a:txBody>
                    <a:bodyPr/>
                    <a:lstStyle/>
                    <a:p>
                      <a:pPr marL="0" marR="0" indent="0" algn="ctr">
                        <a:lnSpc>
                          <a:spcPct val="107000"/>
                        </a:lnSpc>
                        <a:spcBef>
                          <a:spcPts val="0"/>
                        </a:spcBef>
                        <a:spcAft>
                          <a:spcPts val="0"/>
                        </a:spcAft>
                      </a:pPr>
                      <a:r>
                        <a:rPr lang="en-US" sz="1800">
                          <a:effectLst/>
                        </a:rPr>
                        <a:t>Direct contact MD</a:t>
                      </a:r>
                      <a:endParaRPr lang="en-US" sz="180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nSpc>
                          <a:spcPct val="107000"/>
                        </a:lnSpc>
                        <a:spcBef>
                          <a:spcPts val="0"/>
                        </a:spcBef>
                        <a:spcAft>
                          <a:spcPts val="0"/>
                        </a:spcAft>
                      </a:pPr>
                      <a:r>
                        <a:rPr lang="en-US" sz="1800">
                          <a:effectLst/>
                        </a:rPr>
                        <a:t>Sea, 40</a:t>
                      </a:r>
                      <a:endParaRPr lang="en-US" sz="180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nSpc>
                          <a:spcPct val="107000"/>
                        </a:lnSpc>
                        <a:spcBef>
                          <a:spcPts val="0"/>
                        </a:spcBef>
                        <a:spcAft>
                          <a:spcPts val="0"/>
                        </a:spcAft>
                      </a:pPr>
                      <a:r>
                        <a:rPr lang="en-US" sz="1800" dirty="0">
                          <a:effectLst/>
                        </a:rPr>
                        <a:t>Solar, 15–18 </a:t>
                      </a:r>
                    </a:p>
                    <a:p>
                      <a:pPr marL="0" marR="0" indent="0">
                        <a:lnSpc>
                          <a:spcPct val="107000"/>
                        </a:lnSpc>
                        <a:spcBef>
                          <a:spcPts val="0"/>
                        </a:spcBef>
                        <a:spcAft>
                          <a:spcPts val="0"/>
                        </a:spcAft>
                      </a:pPr>
                      <a:r>
                        <a:rPr lang="en-US" sz="1800" dirty="0">
                          <a:effectLst/>
                        </a:rPr>
                        <a:t>Geothermal, 13 </a:t>
                      </a:r>
                    </a:p>
                    <a:p>
                      <a:pPr marL="0" marR="0" indent="0">
                        <a:lnSpc>
                          <a:spcPct val="107000"/>
                        </a:lnSpc>
                        <a:spcBef>
                          <a:spcPts val="0"/>
                        </a:spcBef>
                        <a:spcAft>
                          <a:spcPts val="0"/>
                        </a:spcAft>
                      </a:pPr>
                      <a:r>
                        <a:rPr lang="en-US" sz="1800" dirty="0">
                          <a:effectLst/>
                        </a:rPr>
                        <a:t>Solar Pond, 0.4–1.3 </a:t>
                      </a:r>
                    </a:p>
                    <a:p>
                      <a:pPr marL="0" marR="0" indent="0">
                        <a:lnSpc>
                          <a:spcPct val="107000"/>
                        </a:lnSpc>
                        <a:spcBef>
                          <a:spcPts val="0"/>
                        </a:spcBef>
                        <a:spcAft>
                          <a:spcPts val="0"/>
                        </a:spcAft>
                      </a:pPr>
                      <a:r>
                        <a:rPr lang="en-US" sz="1800" dirty="0">
                          <a:effectLst/>
                        </a:rPr>
                        <a:t>Waste heat, 1.1–1.5</a:t>
                      </a:r>
                      <a:endParaRPr lang="en-US" sz="18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031359603"/>
                  </a:ext>
                </a:extLst>
              </a:tr>
              <a:tr h="550304">
                <a:tc>
                  <a:txBody>
                    <a:bodyPr/>
                    <a:lstStyle/>
                    <a:p>
                      <a:pPr marL="0" marR="0" indent="0" algn="ctr">
                        <a:lnSpc>
                          <a:spcPct val="107000"/>
                        </a:lnSpc>
                        <a:spcBef>
                          <a:spcPts val="0"/>
                        </a:spcBef>
                        <a:spcAft>
                          <a:spcPts val="0"/>
                        </a:spcAft>
                      </a:pPr>
                      <a:r>
                        <a:rPr lang="en-US" sz="1800">
                          <a:effectLst/>
                        </a:rPr>
                        <a:t>Air gap MD</a:t>
                      </a:r>
                      <a:endParaRPr lang="en-US" sz="180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nSpc>
                          <a:spcPct val="107000"/>
                        </a:lnSpc>
                        <a:spcBef>
                          <a:spcPts val="0"/>
                        </a:spcBef>
                        <a:spcAft>
                          <a:spcPts val="0"/>
                        </a:spcAft>
                      </a:pPr>
                      <a:r>
                        <a:rPr lang="en-US" sz="1800">
                          <a:effectLst/>
                        </a:rPr>
                        <a:t>Sea</a:t>
                      </a:r>
                      <a:endParaRPr lang="en-US" sz="180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nSpc>
                          <a:spcPct val="107000"/>
                        </a:lnSpc>
                        <a:spcBef>
                          <a:spcPts val="0"/>
                        </a:spcBef>
                        <a:spcAft>
                          <a:spcPts val="0"/>
                        </a:spcAft>
                      </a:pPr>
                      <a:r>
                        <a:rPr lang="en-US" sz="1800">
                          <a:effectLst/>
                        </a:rPr>
                        <a:t>Solar, 18.3 </a:t>
                      </a:r>
                    </a:p>
                    <a:p>
                      <a:pPr marL="0" marR="0" indent="0">
                        <a:lnSpc>
                          <a:spcPct val="107000"/>
                        </a:lnSpc>
                        <a:spcBef>
                          <a:spcPts val="0"/>
                        </a:spcBef>
                        <a:spcAft>
                          <a:spcPts val="0"/>
                        </a:spcAft>
                      </a:pPr>
                      <a:r>
                        <a:rPr lang="en-US" sz="1800">
                          <a:effectLst/>
                        </a:rPr>
                        <a:t>Waste heat, 5.3</a:t>
                      </a:r>
                      <a:endParaRPr lang="en-US" sz="18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4178614608"/>
                  </a:ext>
                </a:extLst>
              </a:tr>
              <a:tr h="550304">
                <a:tc>
                  <a:txBody>
                    <a:bodyPr/>
                    <a:lstStyle/>
                    <a:p>
                      <a:pPr marL="0" marR="0" indent="0" algn="ctr">
                        <a:lnSpc>
                          <a:spcPct val="107000"/>
                        </a:lnSpc>
                        <a:spcBef>
                          <a:spcPts val="0"/>
                        </a:spcBef>
                        <a:spcAft>
                          <a:spcPts val="0"/>
                        </a:spcAft>
                      </a:pPr>
                      <a:r>
                        <a:rPr lang="en-US" sz="1800">
                          <a:effectLst/>
                        </a:rPr>
                        <a:t>Vacuum MD</a:t>
                      </a:r>
                      <a:endParaRPr lang="en-US" sz="180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nSpc>
                          <a:spcPct val="107000"/>
                        </a:lnSpc>
                        <a:spcBef>
                          <a:spcPts val="0"/>
                        </a:spcBef>
                        <a:spcAft>
                          <a:spcPts val="0"/>
                        </a:spcAft>
                      </a:pPr>
                      <a:r>
                        <a:rPr lang="en-US" sz="1800">
                          <a:effectLst/>
                        </a:rPr>
                        <a:t>Sea, 1.2–3.2 </a:t>
                      </a:r>
                      <a:endParaRPr lang="en-US" sz="180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nSpc>
                          <a:spcPct val="107000"/>
                        </a:lnSpc>
                        <a:spcBef>
                          <a:spcPts val="0"/>
                        </a:spcBef>
                        <a:spcAft>
                          <a:spcPts val="0"/>
                        </a:spcAft>
                      </a:pPr>
                      <a:r>
                        <a:rPr lang="en-US" sz="1800">
                          <a:effectLst/>
                        </a:rPr>
                        <a:t>Solar, 16 </a:t>
                      </a:r>
                    </a:p>
                    <a:p>
                      <a:pPr marL="0" marR="0" indent="0">
                        <a:lnSpc>
                          <a:spcPct val="107000"/>
                        </a:lnSpc>
                        <a:spcBef>
                          <a:spcPts val="0"/>
                        </a:spcBef>
                        <a:spcAft>
                          <a:spcPts val="0"/>
                        </a:spcAft>
                      </a:pPr>
                      <a:r>
                        <a:rPr lang="en-US" sz="1800">
                          <a:effectLst/>
                        </a:rPr>
                        <a:t>Waste heat, 2</a:t>
                      </a:r>
                      <a:endParaRPr lang="en-US" sz="18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3408383662"/>
                  </a:ext>
                </a:extLst>
              </a:tr>
              <a:tr h="550304">
                <a:tc>
                  <a:txBody>
                    <a:bodyPr/>
                    <a:lstStyle/>
                    <a:p>
                      <a:pPr marL="0" marR="0" indent="0" algn="ctr">
                        <a:lnSpc>
                          <a:spcPct val="107000"/>
                        </a:lnSpc>
                        <a:spcBef>
                          <a:spcPts val="0"/>
                        </a:spcBef>
                        <a:spcAft>
                          <a:spcPts val="0"/>
                        </a:spcAft>
                      </a:pPr>
                      <a:r>
                        <a:rPr lang="en-US" sz="1800">
                          <a:effectLst/>
                        </a:rPr>
                        <a:t>HDH</a:t>
                      </a:r>
                      <a:endParaRPr lang="en-US" sz="180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nSpc>
                          <a:spcPct val="107000"/>
                        </a:lnSpc>
                        <a:spcBef>
                          <a:spcPts val="0"/>
                        </a:spcBef>
                        <a:spcAft>
                          <a:spcPts val="0"/>
                        </a:spcAft>
                      </a:pPr>
                      <a:r>
                        <a:rPr lang="en-US" sz="1800">
                          <a:effectLst/>
                        </a:rPr>
                        <a:t>Brackish </a:t>
                      </a:r>
                      <a:endParaRPr lang="en-US" sz="180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nSpc>
                          <a:spcPct val="107000"/>
                        </a:lnSpc>
                        <a:spcBef>
                          <a:spcPts val="0"/>
                        </a:spcBef>
                        <a:spcAft>
                          <a:spcPts val="0"/>
                        </a:spcAft>
                      </a:pPr>
                      <a:r>
                        <a:rPr lang="en-US" sz="1800">
                          <a:effectLst/>
                        </a:rPr>
                        <a:t>Solar, 3–6.4</a:t>
                      </a:r>
                    </a:p>
                    <a:p>
                      <a:pPr marL="0" marR="0" indent="0">
                        <a:lnSpc>
                          <a:spcPct val="107000"/>
                        </a:lnSpc>
                        <a:spcBef>
                          <a:spcPts val="0"/>
                        </a:spcBef>
                        <a:spcAft>
                          <a:spcPts val="0"/>
                        </a:spcAft>
                      </a:pPr>
                      <a:r>
                        <a:rPr lang="en-US" sz="1800">
                          <a:effectLst/>
                        </a:rPr>
                        <a:t>Geothermal, 1.2</a:t>
                      </a:r>
                      <a:endParaRPr lang="en-US" sz="18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4238279912"/>
                  </a:ext>
                </a:extLst>
              </a:tr>
              <a:tr h="268195">
                <a:tc>
                  <a:txBody>
                    <a:bodyPr/>
                    <a:lstStyle/>
                    <a:p>
                      <a:pPr marL="0" marR="0" indent="0" algn="ctr">
                        <a:lnSpc>
                          <a:spcPct val="107000"/>
                        </a:lnSpc>
                        <a:spcBef>
                          <a:spcPts val="0"/>
                        </a:spcBef>
                        <a:spcAft>
                          <a:spcPts val="0"/>
                        </a:spcAft>
                      </a:pPr>
                      <a:r>
                        <a:rPr lang="en-US" sz="1800">
                          <a:effectLst/>
                        </a:rPr>
                        <a:t>CDI</a:t>
                      </a:r>
                      <a:endParaRPr lang="en-US" sz="180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nSpc>
                          <a:spcPct val="107000"/>
                        </a:lnSpc>
                        <a:spcBef>
                          <a:spcPts val="0"/>
                        </a:spcBef>
                        <a:spcAft>
                          <a:spcPts val="0"/>
                        </a:spcAft>
                      </a:pPr>
                      <a:r>
                        <a:rPr lang="en-US" sz="1800">
                          <a:effectLst/>
                        </a:rPr>
                        <a:t>Brackish, 0.13–0.59 </a:t>
                      </a:r>
                      <a:endParaRPr lang="en-US" sz="180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nSpc>
                          <a:spcPct val="107000"/>
                        </a:lnSpc>
                        <a:spcBef>
                          <a:spcPts val="0"/>
                        </a:spcBef>
                        <a:spcAft>
                          <a:spcPts val="0"/>
                        </a:spcAft>
                      </a:pPr>
                      <a:r>
                        <a:rPr lang="en-US" sz="1800" dirty="0">
                          <a:effectLst/>
                        </a:rPr>
                        <a:t>Not available</a:t>
                      </a:r>
                      <a:endParaRPr lang="en-US" sz="18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42764391"/>
                  </a:ext>
                </a:extLst>
              </a:tr>
            </a:tbl>
          </a:graphicData>
        </a:graphic>
      </p:graphicFrame>
      <p:pic>
        <p:nvPicPr>
          <p:cNvPr id="2" name="Picture 1">
            <a:extLst>
              <a:ext uri="{FF2B5EF4-FFF2-40B4-BE49-F238E27FC236}">
                <a16:creationId xmlns:a16="http://schemas.microsoft.com/office/drawing/2014/main" id="{83B12994-1FE5-4BF3-B804-A8BDB4BFC425}"/>
              </a:ext>
            </a:extLst>
          </p:cNvPr>
          <p:cNvPicPr>
            <a:picLocks noChangeAspect="1"/>
          </p:cNvPicPr>
          <p:nvPr/>
        </p:nvPicPr>
        <p:blipFill>
          <a:blip r:embed="rId3"/>
          <a:stretch>
            <a:fillRect/>
          </a:stretch>
        </p:blipFill>
        <p:spPr>
          <a:xfrm>
            <a:off x="7032105" y="1916832"/>
            <a:ext cx="5014408" cy="3024336"/>
          </a:xfrm>
          <a:prstGeom prst="rect">
            <a:avLst/>
          </a:prstGeom>
        </p:spPr>
      </p:pic>
    </p:spTree>
    <p:extLst>
      <p:ext uri="{BB962C8B-B14F-4D97-AF65-F5344CB8AC3E}">
        <p14:creationId xmlns:p14="http://schemas.microsoft.com/office/powerpoint/2010/main" val="2935656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3F5C9-08CD-5595-5EA0-1A30DD5EF0F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C2ACE20-585C-D25E-13B7-76A958DF4F9F}"/>
              </a:ext>
            </a:extLst>
          </p:cNvPr>
          <p:cNvSpPr>
            <a:spLocks noGrp="1"/>
          </p:cNvSpPr>
          <p:nvPr>
            <p:ph type="title"/>
          </p:nvPr>
        </p:nvSpPr>
        <p:spPr>
          <a:xfrm>
            <a:off x="5159896" y="656042"/>
            <a:ext cx="6912768" cy="1764845"/>
          </a:xfrm>
        </p:spPr>
        <p:txBody>
          <a:bodyPr/>
          <a:lstStyle/>
          <a:p>
            <a:r>
              <a:rPr lang="en-US" sz="2400" b="1" dirty="0">
                <a:solidFill>
                  <a:srgbClr val="FF0000"/>
                </a:solidFill>
                <a:effectLst/>
                <a:latin typeface="+mj-lt"/>
              </a:rPr>
              <a:t>Advances in membrane technologies and energy recovery systems </a:t>
            </a:r>
            <a:r>
              <a:rPr lang="en-US" sz="2400" b="1" dirty="0">
                <a:solidFill>
                  <a:srgbClr val="000000"/>
                </a:solidFill>
                <a:effectLst/>
                <a:latin typeface="+mj-lt"/>
              </a:rPr>
              <a:t>helped cut desalination costs in half over the past 20 years, making desalination now more economically competitive and attractive vs conventional water resources.</a:t>
            </a:r>
            <a:br>
              <a:rPr lang="en-US" sz="2400" b="1" dirty="0">
                <a:solidFill>
                  <a:srgbClr val="000000"/>
                </a:solidFill>
                <a:effectLst/>
                <a:latin typeface="+mj-lt"/>
              </a:rPr>
            </a:br>
            <a:br>
              <a:rPr lang="en-US" sz="2400" dirty="0">
                <a:latin typeface="+mj-lt"/>
              </a:rPr>
            </a:br>
            <a:endParaRPr lang="en-EG" dirty="0"/>
          </a:p>
        </p:txBody>
      </p:sp>
      <p:sp>
        <p:nvSpPr>
          <p:cNvPr id="4" name="Text Placeholder 5">
            <a:extLst>
              <a:ext uri="{FF2B5EF4-FFF2-40B4-BE49-F238E27FC236}">
                <a16:creationId xmlns:a16="http://schemas.microsoft.com/office/drawing/2014/main" id="{3096760A-A70A-2E54-8CFF-3CC13F312683}"/>
              </a:ext>
            </a:extLst>
          </p:cNvPr>
          <p:cNvSpPr txBox="1">
            <a:spLocks/>
          </p:cNvSpPr>
          <p:nvPr/>
        </p:nvSpPr>
        <p:spPr>
          <a:xfrm>
            <a:off x="387760" y="151879"/>
            <a:ext cx="11416479" cy="432271"/>
          </a:xfrm>
          <a:prstGeom prst="rect">
            <a:avLst/>
          </a:prstGeom>
          <a:solidFill>
            <a:srgbClr val="00B0F0">
              <a:alpha val="25882"/>
            </a:srgbClr>
          </a:solidFill>
        </p:spPr>
        <p:txBody>
          <a:bodyPr/>
          <a:lstStyle>
            <a:lvl1pPr marL="0" indent="0" algn="l" defTabSz="914400" rtl="0" eaLnBrk="1" latinLnBrk="0" hangingPunct="1">
              <a:lnSpc>
                <a:spcPct val="90000"/>
              </a:lnSpc>
              <a:spcBef>
                <a:spcPts val="1000"/>
              </a:spcBef>
              <a:buFont typeface="Arial"/>
              <a:buNone/>
              <a:defRPr sz="2400" b="1" kern="1200">
                <a:solidFill>
                  <a:srgbClr val="28255F"/>
                </a:solidFill>
                <a:latin typeface="Tw Cen MT" panose="020B0602020104020603" pitchFamily="34" charset="77"/>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Economics of desalination for agriculture</a:t>
            </a:r>
          </a:p>
        </p:txBody>
      </p:sp>
      <p:graphicFrame>
        <p:nvGraphicFramePr>
          <p:cNvPr id="3" name="Table 2">
            <a:extLst>
              <a:ext uri="{FF2B5EF4-FFF2-40B4-BE49-F238E27FC236}">
                <a16:creationId xmlns:a16="http://schemas.microsoft.com/office/drawing/2014/main" id="{452CA62B-CB6D-A66C-B512-4EB75FC8C2AD}"/>
              </a:ext>
            </a:extLst>
          </p:cNvPr>
          <p:cNvGraphicFramePr>
            <a:graphicFrameLocks noGrp="1"/>
          </p:cNvGraphicFramePr>
          <p:nvPr>
            <p:extLst>
              <p:ext uri="{D42A27DB-BD31-4B8C-83A1-F6EECF244321}">
                <p14:modId xmlns:p14="http://schemas.microsoft.com/office/powerpoint/2010/main" val="1309865751"/>
              </p:ext>
            </p:extLst>
          </p:nvPr>
        </p:nvGraphicFramePr>
        <p:xfrm>
          <a:off x="407508" y="764704"/>
          <a:ext cx="4546432" cy="1583658"/>
        </p:xfrm>
        <a:graphic>
          <a:graphicData uri="http://schemas.openxmlformats.org/drawingml/2006/table">
            <a:tbl>
              <a:tblPr firstRow="1" bandRow="1">
                <a:tableStyleId>{5C22544A-7EE6-4342-B048-85BDC9FD1C3A}</a:tableStyleId>
              </a:tblPr>
              <a:tblGrid>
                <a:gridCol w="1768563">
                  <a:extLst>
                    <a:ext uri="{9D8B030D-6E8A-4147-A177-3AD203B41FA5}">
                      <a16:colId xmlns:a16="http://schemas.microsoft.com/office/drawing/2014/main" val="1588993093"/>
                    </a:ext>
                  </a:extLst>
                </a:gridCol>
                <a:gridCol w="2777869">
                  <a:extLst>
                    <a:ext uri="{9D8B030D-6E8A-4147-A177-3AD203B41FA5}">
                      <a16:colId xmlns:a16="http://schemas.microsoft.com/office/drawing/2014/main" val="414369379"/>
                    </a:ext>
                  </a:extLst>
                </a:gridCol>
              </a:tblGrid>
              <a:tr h="405966">
                <a:tc>
                  <a:txBody>
                    <a:bodyPr/>
                    <a:lstStyle/>
                    <a:p>
                      <a:r>
                        <a:rPr lang="en-US" dirty="0"/>
                        <a:t>Type of Water</a:t>
                      </a:r>
                    </a:p>
                  </a:txBody>
                  <a:tcPr/>
                </a:tc>
                <a:tc>
                  <a:txBody>
                    <a:bodyPr/>
                    <a:lstStyle/>
                    <a:p>
                      <a:r>
                        <a:rPr lang="en-US" dirty="0"/>
                        <a:t>Average cost (USD/m3)</a:t>
                      </a:r>
                    </a:p>
                  </a:txBody>
                  <a:tcPr/>
                </a:tc>
                <a:extLst>
                  <a:ext uri="{0D108BD9-81ED-4DB2-BD59-A6C34878D82A}">
                    <a16:rowId xmlns:a16="http://schemas.microsoft.com/office/drawing/2014/main" val="2034031030"/>
                  </a:ext>
                </a:extLst>
              </a:tr>
              <a:tr h="405966">
                <a:tc>
                  <a:txBody>
                    <a:bodyPr/>
                    <a:lstStyle/>
                    <a:p>
                      <a:r>
                        <a:rPr lang="en-US" dirty="0"/>
                        <a:t>DSW</a:t>
                      </a:r>
                    </a:p>
                  </a:txBody>
                  <a:tcPr/>
                </a:tc>
                <a:tc>
                  <a:txBody>
                    <a:bodyPr/>
                    <a:lstStyle/>
                    <a:p>
                      <a:r>
                        <a:rPr lang="en-US" dirty="0"/>
                        <a:t>0.50 to 2.50</a:t>
                      </a:r>
                    </a:p>
                  </a:txBody>
                  <a:tcPr/>
                </a:tc>
                <a:extLst>
                  <a:ext uri="{0D108BD9-81ED-4DB2-BD59-A6C34878D82A}">
                    <a16:rowId xmlns:a16="http://schemas.microsoft.com/office/drawing/2014/main" val="1211148351"/>
                  </a:ext>
                </a:extLst>
              </a:tr>
              <a:tr h="405966">
                <a:tc>
                  <a:txBody>
                    <a:bodyPr/>
                    <a:lstStyle/>
                    <a:p>
                      <a:r>
                        <a:rPr lang="en-US" dirty="0"/>
                        <a:t>DBW</a:t>
                      </a:r>
                    </a:p>
                  </a:txBody>
                  <a:tcPr/>
                </a:tc>
                <a:tc>
                  <a:txBody>
                    <a:bodyPr/>
                    <a:lstStyle/>
                    <a:p>
                      <a:r>
                        <a:rPr lang="en-US" dirty="0"/>
                        <a:t>0.60 to 2.00</a:t>
                      </a:r>
                    </a:p>
                  </a:txBody>
                  <a:tcPr/>
                </a:tc>
                <a:extLst>
                  <a:ext uri="{0D108BD9-81ED-4DB2-BD59-A6C34878D82A}">
                    <a16:rowId xmlns:a16="http://schemas.microsoft.com/office/drawing/2014/main" val="1830769622"/>
                  </a:ext>
                </a:extLst>
              </a:tr>
              <a:tr h="347918">
                <a:tc>
                  <a:txBody>
                    <a:bodyPr/>
                    <a:lstStyle/>
                    <a:p>
                      <a:r>
                        <a:rPr lang="en-US" dirty="0"/>
                        <a:t>SW</a:t>
                      </a:r>
                    </a:p>
                  </a:txBody>
                  <a:tcPr/>
                </a:tc>
                <a:tc>
                  <a:txBody>
                    <a:bodyPr/>
                    <a:lstStyle/>
                    <a:p>
                      <a:r>
                        <a:rPr lang="en-US" dirty="0"/>
                        <a:t>0.10 to 0.50</a:t>
                      </a:r>
                    </a:p>
                  </a:txBody>
                  <a:tcPr/>
                </a:tc>
                <a:extLst>
                  <a:ext uri="{0D108BD9-81ED-4DB2-BD59-A6C34878D82A}">
                    <a16:rowId xmlns:a16="http://schemas.microsoft.com/office/drawing/2014/main" val="1531199810"/>
                  </a:ext>
                </a:extLst>
              </a:tr>
            </a:tbl>
          </a:graphicData>
        </a:graphic>
      </p:graphicFrame>
      <p:graphicFrame>
        <p:nvGraphicFramePr>
          <p:cNvPr id="6" name="Table 5">
            <a:extLst>
              <a:ext uri="{FF2B5EF4-FFF2-40B4-BE49-F238E27FC236}">
                <a16:creationId xmlns:a16="http://schemas.microsoft.com/office/drawing/2014/main" id="{AA015842-0022-88B1-0BFB-B4E991FAE326}"/>
              </a:ext>
            </a:extLst>
          </p:cNvPr>
          <p:cNvGraphicFramePr>
            <a:graphicFrameLocks noGrp="1"/>
          </p:cNvGraphicFramePr>
          <p:nvPr>
            <p:extLst>
              <p:ext uri="{D42A27DB-BD31-4B8C-83A1-F6EECF244321}">
                <p14:modId xmlns:p14="http://schemas.microsoft.com/office/powerpoint/2010/main" val="4001650592"/>
              </p:ext>
            </p:extLst>
          </p:nvPr>
        </p:nvGraphicFramePr>
        <p:xfrm>
          <a:off x="407508" y="2348362"/>
          <a:ext cx="4546432" cy="1686126"/>
        </p:xfrm>
        <a:graphic>
          <a:graphicData uri="http://schemas.openxmlformats.org/drawingml/2006/table">
            <a:tbl>
              <a:tblPr firstRow="1" bandRow="1">
                <a:tableStyleId>{5C22544A-7EE6-4342-B048-85BDC9FD1C3A}</a:tableStyleId>
              </a:tblPr>
              <a:tblGrid>
                <a:gridCol w="1774618">
                  <a:extLst>
                    <a:ext uri="{9D8B030D-6E8A-4147-A177-3AD203B41FA5}">
                      <a16:colId xmlns:a16="http://schemas.microsoft.com/office/drawing/2014/main" val="2873026266"/>
                    </a:ext>
                  </a:extLst>
                </a:gridCol>
                <a:gridCol w="2771814">
                  <a:extLst>
                    <a:ext uri="{9D8B030D-6E8A-4147-A177-3AD203B41FA5}">
                      <a16:colId xmlns:a16="http://schemas.microsoft.com/office/drawing/2014/main" val="1111141503"/>
                    </a:ext>
                  </a:extLst>
                </a:gridCol>
              </a:tblGrid>
              <a:tr h="405966">
                <a:tc>
                  <a:txBody>
                    <a:bodyPr/>
                    <a:lstStyle/>
                    <a:p>
                      <a:r>
                        <a:rPr lang="en-US" b="0" dirty="0"/>
                        <a:t>GW</a:t>
                      </a:r>
                    </a:p>
                  </a:txBody>
                  <a:tcPr/>
                </a:tc>
                <a:tc>
                  <a:txBody>
                    <a:bodyPr/>
                    <a:lstStyle/>
                    <a:p>
                      <a:r>
                        <a:rPr lang="en-US" b="0" dirty="0"/>
                        <a:t>0.30 to 1.00</a:t>
                      </a:r>
                    </a:p>
                  </a:txBody>
                  <a:tcPr/>
                </a:tc>
                <a:extLst>
                  <a:ext uri="{0D108BD9-81ED-4DB2-BD59-A6C34878D82A}">
                    <a16:rowId xmlns:a16="http://schemas.microsoft.com/office/drawing/2014/main" val="2863005848"/>
                  </a:ext>
                </a:extLst>
              </a:tr>
              <a:tr h="405966">
                <a:tc>
                  <a:txBody>
                    <a:bodyPr/>
                    <a:lstStyle/>
                    <a:p>
                      <a:r>
                        <a:rPr lang="en-US" dirty="0"/>
                        <a:t>Rainwater Harvesting</a:t>
                      </a:r>
                    </a:p>
                  </a:txBody>
                  <a:tcPr/>
                </a:tc>
                <a:tc>
                  <a:txBody>
                    <a:bodyPr/>
                    <a:lstStyle/>
                    <a:p>
                      <a:r>
                        <a:rPr lang="en-US" dirty="0"/>
                        <a:t>0.15 to 1.50</a:t>
                      </a:r>
                    </a:p>
                  </a:txBody>
                  <a:tcPr/>
                </a:tc>
                <a:extLst>
                  <a:ext uri="{0D108BD9-81ED-4DB2-BD59-A6C34878D82A}">
                    <a16:rowId xmlns:a16="http://schemas.microsoft.com/office/drawing/2014/main" val="2229117558"/>
                  </a:ext>
                </a:extLst>
              </a:tr>
              <a:tr h="347918">
                <a:tc>
                  <a:txBody>
                    <a:bodyPr/>
                    <a:lstStyle/>
                    <a:p>
                      <a:r>
                        <a:rPr lang="en-US" dirty="0"/>
                        <a:t>Wastewater recycling </a:t>
                      </a:r>
                    </a:p>
                  </a:txBody>
                  <a:tcPr/>
                </a:tc>
                <a:tc>
                  <a:txBody>
                    <a:bodyPr/>
                    <a:lstStyle/>
                    <a:p>
                      <a:r>
                        <a:rPr lang="en-US" dirty="0"/>
                        <a:t>0.30 to 1.15</a:t>
                      </a:r>
                    </a:p>
                  </a:txBody>
                  <a:tcPr/>
                </a:tc>
                <a:extLst>
                  <a:ext uri="{0D108BD9-81ED-4DB2-BD59-A6C34878D82A}">
                    <a16:rowId xmlns:a16="http://schemas.microsoft.com/office/drawing/2014/main" val="3211277122"/>
                  </a:ext>
                </a:extLst>
              </a:tr>
            </a:tbl>
          </a:graphicData>
        </a:graphic>
      </p:graphicFrame>
      <p:pic>
        <p:nvPicPr>
          <p:cNvPr id="9" name="Picture 8">
            <a:extLst>
              <a:ext uri="{FF2B5EF4-FFF2-40B4-BE49-F238E27FC236}">
                <a16:creationId xmlns:a16="http://schemas.microsoft.com/office/drawing/2014/main" id="{948B85D8-2E25-338A-4767-17D5ABF7FF66}"/>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300000"/>
                    </a14:imgEffect>
                    <a14:imgEffect>
                      <a14:brightnessContrast contrast="-20000"/>
                    </a14:imgEffect>
                  </a14:imgLayer>
                </a14:imgProps>
              </a:ext>
              <a:ext uri="{28A0092B-C50C-407E-A947-70E740481C1C}">
                <a14:useLocalDpi xmlns:a14="http://schemas.microsoft.com/office/drawing/2010/main" val="0"/>
              </a:ext>
            </a:extLst>
          </a:blip>
          <a:srcRect t="11460" r="3105"/>
          <a:stretch/>
        </p:blipFill>
        <p:spPr bwMode="auto">
          <a:xfrm>
            <a:off x="5093904" y="2492779"/>
            <a:ext cx="7044751" cy="3356621"/>
          </a:xfrm>
          <a:prstGeom prst="rect">
            <a:avLst/>
          </a:prstGeom>
          <a:ln>
            <a:noFill/>
          </a:ln>
          <a:extLst>
            <a:ext uri="{53640926-AAD7-44D8-BBD7-CCE9431645EC}">
              <a14:shadowObscured xmlns:a14="http://schemas.microsoft.com/office/drawing/2010/main"/>
            </a:ext>
          </a:extLst>
        </p:spPr>
      </p:pic>
      <p:sp>
        <p:nvSpPr>
          <p:cNvPr id="10" name="TextBox 9">
            <a:extLst>
              <a:ext uri="{FF2B5EF4-FFF2-40B4-BE49-F238E27FC236}">
                <a16:creationId xmlns:a16="http://schemas.microsoft.com/office/drawing/2014/main" id="{677F58B1-EAB0-4145-7AA2-B2CDAE5D58C0}"/>
              </a:ext>
            </a:extLst>
          </p:cNvPr>
          <p:cNvSpPr txBox="1"/>
          <p:nvPr/>
        </p:nvSpPr>
        <p:spPr>
          <a:xfrm>
            <a:off x="5859924" y="5736626"/>
            <a:ext cx="6200964" cy="369332"/>
          </a:xfrm>
          <a:prstGeom prst="rect">
            <a:avLst/>
          </a:prstGeom>
          <a:noFill/>
        </p:spPr>
        <p:txBody>
          <a:bodyPr wrap="square">
            <a:spAutoFit/>
          </a:bodyPr>
          <a:lstStyle/>
          <a:p>
            <a:r>
              <a:rPr lang="en-US" sz="1800" dirty="0">
                <a:solidFill>
                  <a:srgbClr val="000000"/>
                </a:solidFill>
                <a:effectLst/>
                <a:latin typeface="Palatino Linotype" panose="02040502050505030304" pitchFamily="18" charset="0"/>
                <a:ea typeface="NSimSun" panose="02010609030101010101" pitchFamily="49" charset="-122"/>
                <a:cs typeface="Times New Roman" panose="02020603050405020304" pitchFamily="18" charset="0"/>
              </a:rPr>
              <a:t>The evolution of desalinated water price</a:t>
            </a:r>
            <a:r>
              <a:rPr lang="en-US" sz="1800" dirty="0">
                <a:solidFill>
                  <a:srgbClr val="000000"/>
                </a:solidFill>
                <a:effectLst/>
                <a:latin typeface="Times New Roman" panose="02020603050405020304" pitchFamily="18" charset="0"/>
                <a:ea typeface="Calibri" panose="020F0502020204030204" pitchFamily="34" charset="0"/>
              </a:rPr>
              <a:t>.</a:t>
            </a:r>
            <a:r>
              <a:rPr lang="en-US" sz="1800" b="1" i="0" dirty="0">
                <a:solidFill>
                  <a:srgbClr val="000000"/>
                </a:solidFill>
                <a:effectLst/>
                <a:latin typeface="Palatino Linotype" panose="02040502050505030304" pitchFamily="18" charset="0"/>
                <a:ea typeface="NSimSun" panose="02010609030101010101" pitchFamily="49" charset="-122"/>
                <a:cs typeface="Times New Roman" panose="02020603050405020304" pitchFamily="18" charset="0"/>
              </a:rPr>
              <a:t> </a:t>
            </a:r>
            <a:r>
              <a:rPr lang="en-US" sz="1800" b="0" i="0" dirty="0">
                <a:solidFill>
                  <a:srgbClr val="000000"/>
                </a:solidFill>
                <a:effectLst/>
                <a:latin typeface="Palatino Linotype" panose="02040502050505030304" pitchFamily="18" charset="0"/>
                <a:ea typeface="NSimSun" panose="02010609030101010101" pitchFamily="49" charset="-122"/>
                <a:cs typeface="Times New Roman" panose="02020603050405020304" pitchFamily="18" charset="0"/>
              </a:rPr>
              <a:t>(FAO, 2024)</a:t>
            </a:r>
            <a:endParaRPr lang="en-US" dirty="0"/>
          </a:p>
        </p:txBody>
      </p:sp>
    </p:spTree>
    <p:extLst>
      <p:ext uri="{BB962C8B-B14F-4D97-AF65-F5344CB8AC3E}">
        <p14:creationId xmlns:p14="http://schemas.microsoft.com/office/powerpoint/2010/main" val="741264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DD047-BE99-25CF-8B86-95640F6227B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8F4EB5A-EFFE-8F4D-AF94-FBD0B7AB792C}"/>
              </a:ext>
            </a:extLst>
          </p:cNvPr>
          <p:cNvSpPr>
            <a:spLocks noGrp="1"/>
          </p:cNvSpPr>
          <p:nvPr>
            <p:ph type="title"/>
          </p:nvPr>
        </p:nvSpPr>
        <p:spPr>
          <a:xfrm>
            <a:off x="227347" y="1124744"/>
            <a:ext cx="11737304" cy="6066964"/>
          </a:xfrm>
        </p:spPr>
        <p:txBody>
          <a:bodyPr/>
          <a:lstStyle/>
          <a:p>
            <a:r>
              <a:rPr lang="en-US" sz="20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t>- </a:t>
            </a:r>
            <a:r>
              <a:rPr lang="en-US" sz="2000" b="0" dirty="0">
                <a:solidFill>
                  <a:schemeClr val="accent4"/>
                </a:solidFill>
                <a:latin typeface="Palatino Linotype" panose="02040502050505030304" pitchFamily="18" charset="0"/>
                <a:ea typeface="Calibri" panose="020F0502020204030204" pitchFamily="34" charset="0"/>
                <a:cs typeface="Times New Roman" panose="02020603050405020304" pitchFamily="18" charset="0"/>
              </a:rPr>
              <a:t>As for environmental regulations</a:t>
            </a:r>
            <a:r>
              <a:rPr lang="en-US" sz="20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t>: </a:t>
            </a:r>
            <a:br>
              <a:rPr lang="en-US" sz="20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br>
            <a:r>
              <a:rPr lang="en-US" sz="20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t>To date, there are unfortunately </a:t>
            </a:r>
            <a:r>
              <a:rPr lang="en-US" sz="2000" b="0" dirty="0">
                <a:solidFill>
                  <a:schemeClr val="accent4"/>
                </a:solidFill>
                <a:latin typeface="Palatino Linotype" panose="02040502050505030304" pitchFamily="18" charset="0"/>
                <a:ea typeface="Calibri" panose="020F0502020204030204" pitchFamily="34" charset="0"/>
                <a:cs typeface="Times New Roman" panose="02020603050405020304" pitchFamily="18" charset="0"/>
              </a:rPr>
              <a:t>no specific standards for environmental impact assessments, only guidelines provided by UNEP. EIAs have not yet been incorporated into management policies. </a:t>
            </a:r>
            <a:r>
              <a:rPr lang="en-US" sz="20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t>Despite the availability of technology and management strategies to mitigate impacts, established standards &amp; comprehensive EIA studies at both local and regional levels are needed. </a:t>
            </a:r>
            <a:br>
              <a:rPr lang="en-US" sz="20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br>
            <a:br>
              <a:rPr lang="en-US" sz="20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br>
            <a:r>
              <a:rPr lang="en-US" sz="20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t>- </a:t>
            </a:r>
            <a:r>
              <a:rPr lang="en-US" sz="2000" dirty="0">
                <a:solidFill>
                  <a:schemeClr val="accent4"/>
                </a:solidFill>
                <a:latin typeface="Palatino Linotype" panose="02040502050505030304" pitchFamily="18" charset="0"/>
                <a:ea typeface="Calibri" panose="020F0502020204030204" pitchFamily="34" charset="0"/>
                <a:cs typeface="Times New Roman" panose="02020603050405020304" pitchFamily="18" charset="0"/>
              </a:rPr>
              <a:t>Policies must include financial incentives </a:t>
            </a:r>
            <a:r>
              <a:rPr lang="en-US" sz="20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t>like grants, subsidies, or tax breaks to offset the high costs of desalination for farmers. </a:t>
            </a:r>
            <a:br>
              <a:rPr lang="en-US" sz="20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br>
            <a:br>
              <a:rPr lang="en-US" sz="20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br>
            <a:r>
              <a:rPr lang="en-US" sz="2000" b="0" dirty="0">
                <a:solidFill>
                  <a:schemeClr val="accent4"/>
                </a:solidFill>
                <a:latin typeface="Palatino Linotype" panose="02040502050505030304" pitchFamily="18" charset="0"/>
                <a:ea typeface="Calibri" panose="020F0502020204030204" pitchFamily="34" charset="0"/>
                <a:cs typeface="Times New Roman" panose="02020603050405020304" pitchFamily="18" charset="0"/>
              </a:rPr>
              <a:t>Integrating RE sources to power desalination plants can also reduce environmental impacts and enhance sustainability</a:t>
            </a:r>
            <a:r>
              <a:rPr lang="en-US" sz="20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t>. Implementing </a:t>
            </a:r>
            <a:r>
              <a:rPr lang="en-US" sz="2000" b="0" dirty="0">
                <a:solidFill>
                  <a:schemeClr val="accent4"/>
                </a:solidFill>
                <a:latin typeface="Palatino Linotype" panose="02040502050505030304" pitchFamily="18" charset="0"/>
                <a:ea typeface="Calibri" panose="020F0502020204030204" pitchFamily="34" charset="0"/>
                <a:cs typeface="Times New Roman" panose="02020603050405020304" pitchFamily="18" charset="0"/>
              </a:rPr>
              <a:t>regulations for the safe disposal of brine</a:t>
            </a:r>
            <a:r>
              <a:rPr lang="en-US" sz="20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t>, such as deep well injection or industrial reuse, is essential for environmental protection. </a:t>
            </a:r>
            <a:br>
              <a:rPr lang="en-US" sz="20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br>
            <a:br>
              <a:rPr lang="en-US" sz="20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br>
            <a:r>
              <a:rPr lang="en-US" sz="20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t>- </a:t>
            </a:r>
            <a:r>
              <a:rPr lang="en-US" sz="2000" b="0" dirty="0">
                <a:solidFill>
                  <a:schemeClr val="accent4"/>
                </a:solidFill>
                <a:latin typeface="Palatino Linotype" panose="02040502050505030304" pitchFamily="18" charset="0"/>
                <a:ea typeface="Calibri" panose="020F0502020204030204" pitchFamily="34" charset="0"/>
                <a:cs typeface="Times New Roman" panose="02020603050405020304" pitchFamily="18" charset="0"/>
              </a:rPr>
              <a:t>Water pricing and allocation policies </a:t>
            </a:r>
            <a:r>
              <a:rPr lang="en-US" sz="20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t>that encourage efficient use and discourage wastefulness can help reduce overall water demand, making desalination more feasible. </a:t>
            </a:r>
            <a:br>
              <a:rPr lang="en-US" sz="20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br>
            <a:br>
              <a:rPr lang="en-US" sz="20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br>
            <a:r>
              <a:rPr lang="en-US" sz="20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t>- Finally, </a:t>
            </a:r>
            <a:r>
              <a:rPr lang="en-US" sz="2000" b="0" dirty="0">
                <a:solidFill>
                  <a:schemeClr val="accent4"/>
                </a:solidFill>
                <a:latin typeface="Palatino Linotype" panose="02040502050505030304" pitchFamily="18" charset="0"/>
                <a:ea typeface="Calibri" panose="020F0502020204030204" pitchFamily="34" charset="0"/>
                <a:cs typeface="Times New Roman" panose="02020603050405020304" pitchFamily="18" charset="0"/>
              </a:rPr>
              <a:t>continued R&amp;D are needed to improve desalination efficiency and reduce costs, thereby making it a more viable solution for agriculture</a:t>
            </a:r>
            <a:r>
              <a:rPr lang="en-US" sz="2000" b="0" dirty="0">
                <a:solidFill>
                  <a:srgbClr val="000000"/>
                </a:solidFill>
                <a:latin typeface="Palatino Linotype" panose="02040502050505030304" pitchFamily="18" charset="0"/>
                <a:ea typeface="Calibri" panose="020F0502020204030204" pitchFamily="34" charset="0"/>
                <a:cs typeface="Times New Roman" panose="02020603050405020304" pitchFamily="18" charset="0"/>
              </a:rPr>
              <a:t>. </a:t>
            </a:r>
          </a:p>
        </p:txBody>
      </p:sp>
      <p:sp>
        <p:nvSpPr>
          <p:cNvPr id="4" name="Text Placeholder 5">
            <a:extLst>
              <a:ext uri="{FF2B5EF4-FFF2-40B4-BE49-F238E27FC236}">
                <a16:creationId xmlns:a16="http://schemas.microsoft.com/office/drawing/2014/main" id="{18FAEE8C-5E8C-C86E-E367-0F5F73B2F9C8}"/>
              </a:ext>
            </a:extLst>
          </p:cNvPr>
          <p:cNvSpPr txBox="1">
            <a:spLocks/>
          </p:cNvSpPr>
          <p:nvPr/>
        </p:nvSpPr>
        <p:spPr>
          <a:xfrm>
            <a:off x="387760" y="151879"/>
            <a:ext cx="11416479" cy="432271"/>
          </a:xfrm>
          <a:prstGeom prst="rect">
            <a:avLst/>
          </a:prstGeom>
          <a:solidFill>
            <a:srgbClr val="00B0F0">
              <a:alpha val="25882"/>
            </a:srgbClr>
          </a:solidFill>
        </p:spPr>
        <p:txBody>
          <a:bodyPr/>
          <a:lstStyle>
            <a:lvl1pPr marL="0" indent="0" algn="l" defTabSz="914400" rtl="0" eaLnBrk="1" latinLnBrk="0" hangingPunct="1">
              <a:lnSpc>
                <a:spcPct val="90000"/>
              </a:lnSpc>
              <a:spcBef>
                <a:spcPts val="1000"/>
              </a:spcBef>
              <a:buFont typeface="Arial"/>
              <a:buNone/>
              <a:defRPr sz="2400" b="1" kern="1200">
                <a:solidFill>
                  <a:srgbClr val="28255F"/>
                </a:solidFill>
                <a:latin typeface="Tw Cen MT" panose="020B0602020104020603" pitchFamily="34" charset="77"/>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Policies/strategies and Regulatory frameworks</a:t>
            </a:r>
          </a:p>
        </p:txBody>
      </p:sp>
    </p:spTree>
    <p:extLst>
      <p:ext uri="{BB962C8B-B14F-4D97-AF65-F5344CB8AC3E}">
        <p14:creationId xmlns:p14="http://schemas.microsoft.com/office/powerpoint/2010/main" val="2337091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186F4-82D7-3CE8-5129-7DDDF9D3163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BBDDD48-5479-CE6A-3E4C-937E00E8D33F}"/>
              </a:ext>
            </a:extLst>
          </p:cNvPr>
          <p:cNvSpPr>
            <a:spLocks noGrp="1"/>
          </p:cNvSpPr>
          <p:nvPr>
            <p:ph type="title"/>
          </p:nvPr>
        </p:nvSpPr>
        <p:spPr>
          <a:xfrm>
            <a:off x="119336" y="656042"/>
            <a:ext cx="12072664" cy="6201958"/>
          </a:xfrm>
        </p:spPr>
        <p:txBody>
          <a:bodyPr/>
          <a:lstStyle/>
          <a:p>
            <a:r>
              <a:rPr lang="en-US" sz="2200" b="0" dirty="0">
                <a:solidFill>
                  <a:schemeClr val="tx2"/>
                </a:solidFill>
              </a:rPr>
              <a:t>Currently the cost of desalinated water is still too high for the use of this resource in broad-scale irrigated agriculture. An exception appears to be </a:t>
            </a:r>
            <a:r>
              <a:rPr lang="en-US" sz="2200" dirty="0">
                <a:solidFill>
                  <a:schemeClr val="tx2"/>
                </a:solidFill>
              </a:rPr>
              <a:t>intensive horticulture for high value cash crops, such as vegetables and flowers (mainly in greenhouses) grown in coastal areas where safe disposal of brines is easier than in inland areas.</a:t>
            </a:r>
            <a:br>
              <a:rPr lang="en-US" sz="2200" b="0" dirty="0">
                <a:solidFill>
                  <a:schemeClr val="tx2"/>
                </a:solidFill>
              </a:rPr>
            </a:br>
            <a:r>
              <a:rPr lang="en-US" sz="2200" b="0" dirty="0">
                <a:solidFill>
                  <a:schemeClr val="tx2"/>
                </a:solidFill>
              </a:rPr>
              <a:t> </a:t>
            </a:r>
            <a:br>
              <a:rPr lang="en-US" sz="2200" b="0" dirty="0">
                <a:solidFill>
                  <a:schemeClr val="tx2"/>
                </a:solidFill>
              </a:rPr>
            </a:br>
            <a:r>
              <a:rPr lang="en-US" sz="2200" b="0" dirty="0">
                <a:solidFill>
                  <a:schemeClr val="accent4"/>
                </a:solidFill>
              </a:rPr>
              <a:t>Vegetable crops </a:t>
            </a:r>
            <a:r>
              <a:rPr lang="en-US" sz="2200" b="0" dirty="0">
                <a:solidFill>
                  <a:schemeClr val="tx2"/>
                </a:solidFill>
              </a:rPr>
              <a:t>such as those in the solanaceous family (i.e., tomato, potato, eggplant and pepper) and </a:t>
            </a:r>
            <a:r>
              <a:rPr lang="en-US" sz="2200" b="0" dirty="0">
                <a:solidFill>
                  <a:schemeClr val="accent4"/>
                </a:solidFill>
              </a:rPr>
              <a:t>the cucurbits family </a:t>
            </a:r>
            <a:r>
              <a:rPr lang="en-US" sz="2200" b="0" dirty="0">
                <a:solidFill>
                  <a:schemeClr val="tx2"/>
                </a:solidFill>
              </a:rPr>
              <a:t>(i.e., watermelon, melon, cucumber and summer squash) are suitable for greenhouse conditions. </a:t>
            </a:r>
            <a:r>
              <a:rPr lang="en-US" sz="2200" b="0" dirty="0">
                <a:solidFill>
                  <a:schemeClr val="accent4"/>
                </a:solidFill>
              </a:rPr>
              <a:t>Success of these crops under controlled cultivation is due to their good adaptation and growth across several cultivation cycles, as well as their economic convenience</a:t>
            </a:r>
            <a:r>
              <a:rPr lang="en-US" sz="2200" b="0" dirty="0">
                <a:solidFill>
                  <a:schemeClr val="tx2"/>
                </a:solidFill>
              </a:rPr>
              <a:t>. These crops represent about 80% of the controlled cultivation in most countries in the Arab region. Subsequently, it is efficacious to use desalinated water for producing these crops under greenhouse conditions.</a:t>
            </a:r>
            <a:br>
              <a:rPr lang="en-US" sz="2200" b="0" dirty="0">
                <a:solidFill>
                  <a:schemeClr val="tx2"/>
                </a:solidFill>
              </a:rPr>
            </a:br>
            <a:br>
              <a:rPr lang="en-US" sz="2200" b="0" dirty="0">
                <a:solidFill>
                  <a:schemeClr val="tx2"/>
                </a:solidFill>
              </a:rPr>
            </a:br>
            <a:r>
              <a:rPr lang="en-US" sz="2200" b="0" dirty="0">
                <a:solidFill>
                  <a:schemeClr val="tx2"/>
                </a:solidFill>
              </a:rPr>
              <a:t>The use of desalinated water for agriculture will be viable where there is limited access to water that is fit for purpose and it is most likely to be cost effective in a tightly controlled environment, using agricultural practices with the most effective water use and crops with high productivity. Such conditions are often associated with </a:t>
            </a:r>
            <a:r>
              <a:rPr lang="en-US" sz="2200" b="0" dirty="0">
                <a:solidFill>
                  <a:schemeClr val="accent4"/>
                </a:solidFill>
              </a:rPr>
              <a:t>greenhouses and the production of high value irrigated crops. </a:t>
            </a:r>
            <a:br>
              <a:rPr lang="en-US" sz="2200" b="0" dirty="0">
                <a:solidFill>
                  <a:schemeClr val="tx2"/>
                </a:solidFill>
              </a:rPr>
            </a:br>
            <a:br>
              <a:rPr lang="en-US" sz="2200" b="0" dirty="0">
                <a:solidFill>
                  <a:schemeClr val="tx2"/>
                </a:solidFill>
              </a:rPr>
            </a:br>
            <a:r>
              <a:rPr lang="en-US" sz="2200" b="0" dirty="0">
                <a:solidFill>
                  <a:schemeClr val="tx2"/>
                </a:solidFill>
              </a:rPr>
              <a:t>It is also important to mention that a high level of </a:t>
            </a:r>
            <a:r>
              <a:rPr lang="en-US" sz="2200" b="0" dirty="0">
                <a:solidFill>
                  <a:schemeClr val="accent4"/>
                </a:solidFill>
              </a:rPr>
              <a:t>financial support and subsidies that could be provided to the agricultural sector will make this option more viable</a:t>
            </a:r>
            <a:r>
              <a:rPr lang="en-US" sz="2200" b="0" dirty="0">
                <a:solidFill>
                  <a:schemeClr val="tx2"/>
                </a:solidFill>
              </a:rPr>
              <a:t>. </a:t>
            </a:r>
          </a:p>
        </p:txBody>
      </p:sp>
      <p:sp>
        <p:nvSpPr>
          <p:cNvPr id="4" name="Text Placeholder 5">
            <a:extLst>
              <a:ext uri="{FF2B5EF4-FFF2-40B4-BE49-F238E27FC236}">
                <a16:creationId xmlns:a16="http://schemas.microsoft.com/office/drawing/2014/main" id="{ED5DEE9B-61D7-AC8E-32E4-60F25B4C80EB}"/>
              </a:ext>
            </a:extLst>
          </p:cNvPr>
          <p:cNvSpPr txBox="1">
            <a:spLocks/>
          </p:cNvSpPr>
          <p:nvPr/>
        </p:nvSpPr>
        <p:spPr>
          <a:xfrm>
            <a:off x="387760" y="151879"/>
            <a:ext cx="11416479" cy="432271"/>
          </a:xfrm>
          <a:prstGeom prst="rect">
            <a:avLst/>
          </a:prstGeom>
          <a:solidFill>
            <a:srgbClr val="00B0F0">
              <a:alpha val="25882"/>
            </a:srgbClr>
          </a:solidFill>
        </p:spPr>
        <p:txBody>
          <a:bodyPr/>
          <a:lstStyle>
            <a:lvl1pPr marL="0" indent="0" algn="l" defTabSz="914400" rtl="0" eaLnBrk="1" latinLnBrk="0" hangingPunct="1">
              <a:lnSpc>
                <a:spcPct val="90000"/>
              </a:lnSpc>
              <a:spcBef>
                <a:spcPts val="1000"/>
              </a:spcBef>
              <a:buFont typeface="Arial"/>
              <a:buNone/>
              <a:defRPr sz="2400" b="1" kern="1200">
                <a:solidFill>
                  <a:srgbClr val="28255F"/>
                </a:solidFill>
                <a:latin typeface="Tw Cen MT" panose="020B0602020104020603" pitchFamily="34" charset="77"/>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Desalination cost &amp; Crops Economic viability</a:t>
            </a:r>
          </a:p>
        </p:txBody>
      </p:sp>
    </p:spTree>
    <p:extLst>
      <p:ext uri="{BB962C8B-B14F-4D97-AF65-F5344CB8AC3E}">
        <p14:creationId xmlns:p14="http://schemas.microsoft.com/office/powerpoint/2010/main" val="2232893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3C997-9EA9-BA16-94CF-C9E416FB67C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343BDBD-9034-CC68-CC1D-EB565DFF8EDF}"/>
              </a:ext>
            </a:extLst>
          </p:cNvPr>
          <p:cNvSpPr>
            <a:spLocks noGrp="1"/>
          </p:cNvSpPr>
          <p:nvPr>
            <p:ph type="title"/>
          </p:nvPr>
        </p:nvSpPr>
        <p:spPr>
          <a:xfrm>
            <a:off x="119336" y="656042"/>
            <a:ext cx="11953328" cy="540710"/>
          </a:xfrm>
        </p:spPr>
        <p:txBody>
          <a:bodyPr/>
          <a:lstStyle/>
          <a:p>
            <a:r>
              <a:rPr lang="en-US" sz="2200" dirty="0">
                <a:solidFill>
                  <a:schemeClr val="tx2"/>
                </a:solidFill>
              </a:rPr>
              <a:t>Government regulations and policies play a major role, significantly influencing operations and pricing in the adopted business model.</a:t>
            </a:r>
          </a:p>
        </p:txBody>
      </p:sp>
      <p:sp>
        <p:nvSpPr>
          <p:cNvPr id="4" name="Text Placeholder 5">
            <a:extLst>
              <a:ext uri="{FF2B5EF4-FFF2-40B4-BE49-F238E27FC236}">
                <a16:creationId xmlns:a16="http://schemas.microsoft.com/office/drawing/2014/main" id="{18D1F6F2-6DAF-A8D0-71BE-EB9A372FA144}"/>
              </a:ext>
            </a:extLst>
          </p:cNvPr>
          <p:cNvSpPr txBox="1">
            <a:spLocks/>
          </p:cNvSpPr>
          <p:nvPr/>
        </p:nvSpPr>
        <p:spPr>
          <a:xfrm>
            <a:off x="387760" y="151879"/>
            <a:ext cx="11416479" cy="432271"/>
          </a:xfrm>
          <a:prstGeom prst="rect">
            <a:avLst/>
          </a:prstGeom>
          <a:solidFill>
            <a:srgbClr val="00B0F0">
              <a:alpha val="25882"/>
            </a:srgbClr>
          </a:solidFill>
        </p:spPr>
        <p:txBody>
          <a:bodyPr/>
          <a:lstStyle>
            <a:lvl1pPr marL="0" indent="0" algn="l" defTabSz="914400" rtl="0" eaLnBrk="1" latinLnBrk="0" hangingPunct="1">
              <a:lnSpc>
                <a:spcPct val="90000"/>
              </a:lnSpc>
              <a:spcBef>
                <a:spcPts val="1000"/>
              </a:spcBef>
              <a:buFont typeface="Arial"/>
              <a:buNone/>
              <a:defRPr sz="2400" b="1" kern="1200">
                <a:solidFill>
                  <a:srgbClr val="28255F"/>
                </a:solidFill>
                <a:latin typeface="Tw Cen MT" panose="020B0602020104020603" pitchFamily="34" charset="77"/>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Financial schemes for desalination projects</a:t>
            </a:r>
          </a:p>
        </p:txBody>
      </p:sp>
      <p:graphicFrame>
        <p:nvGraphicFramePr>
          <p:cNvPr id="2" name="Table 1">
            <a:extLst>
              <a:ext uri="{FF2B5EF4-FFF2-40B4-BE49-F238E27FC236}">
                <a16:creationId xmlns:a16="http://schemas.microsoft.com/office/drawing/2014/main" id="{BE0D0FDD-CD6A-C91F-7584-7FED231C5D48}"/>
              </a:ext>
            </a:extLst>
          </p:cNvPr>
          <p:cNvGraphicFramePr>
            <a:graphicFrameLocks noGrp="1"/>
          </p:cNvGraphicFramePr>
          <p:nvPr>
            <p:extLst>
              <p:ext uri="{D42A27DB-BD31-4B8C-83A1-F6EECF244321}">
                <p14:modId xmlns:p14="http://schemas.microsoft.com/office/powerpoint/2010/main" val="2089041475"/>
              </p:ext>
            </p:extLst>
          </p:nvPr>
        </p:nvGraphicFramePr>
        <p:xfrm>
          <a:off x="263352" y="1484784"/>
          <a:ext cx="11648071" cy="4864234"/>
        </p:xfrm>
        <a:graphic>
          <a:graphicData uri="http://schemas.openxmlformats.org/drawingml/2006/table">
            <a:tbl>
              <a:tblPr firstRow="1" firstCol="1" bandRow="1">
                <a:tableStyleId>{5C22544A-7EE6-4342-B048-85BDC9FD1C3A}</a:tableStyleId>
              </a:tblPr>
              <a:tblGrid>
                <a:gridCol w="2008472">
                  <a:extLst>
                    <a:ext uri="{9D8B030D-6E8A-4147-A177-3AD203B41FA5}">
                      <a16:colId xmlns:a16="http://schemas.microsoft.com/office/drawing/2014/main" val="4134885114"/>
                    </a:ext>
                  </a:extLst>
                </a:gridCol>
                <a:gridCol w="4526922">
                  <a:extLst>
                    <a:ext uri="{9D8B030D-6E8A-4147-A177-3AD203B41FA5}">
                      <a16:colId xmlns:a16="http://schemas.microsoft.com/office/drawing/2014/main" val="1810744324"/>
                    </a:ext>
                  </a:extLst>
                </a:gridCol>
                <a:gridCol w="5112677">
                  <a:extLst>
                    <a:ext uri="{9D8B030D-6E8A-4147-A177-3AD203B41FA5}">
                      <a16:colId xmlns:a16="http://schemas.microsoft.com/office/drawing/2014/main" val="3057684044"/>
                    </a:ext>
                  </a:extLst>
                </a:gridCol>
              </a:tblGrid>
              <a:tr h="311689">
                <a:tc>
                  <a:txBody>
                    <a:bodyPr/>
                    <a:lstStyle/>
                    <a:p>
                      <a:pPr marL="0" marR="0" indent="0" algn="just">
                        <a:lnSpc>
                          <a:spcPct val="115000"/>
                        </a:lnSpc>
                        <a:spcBef>
                          <a:spcPts val="0"/>
                        </a:spcBef>
                        <a:spcAft>
                          <a:spcPts val="600"/>
                        </a:spcAft>
                      </a:pPr>
                      <a:r>
                        <a:rPr lang="en-US" sz="1800" dirty="0">
                          <a:effectLst/>
                        </a:rPr>
                        <a:t>Financing modality</a:t>
                      </a:r>
                      <a:endParaRPr lang="en-US" sz="1800" dirty="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gn="just">
                        <a:lnSpc>
                          <a:spcPct val="115000"/>
                        </a:lnSpc>
                        <a:spcBef>
                          <a:spcPts val="0"/>
                        </a:spcBef>
                        <a:spcAft>
                          <a:spcPts val="600"/>
                        </a:spcAft>
                      </a:pPr>
                      <a:r>
                        <a:rPr lang="en-US" sz="1800">
                          <a:effectLst/>
                        </a:rPr>
                        <a:t>Explanation </a:t>
                      </a:r>
                      <a:endParaRPr lang="en-US" sz="180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gn="just">
                        <a:lnSpc>
                          <a:spcPct val="115000"/>
                        </a:lnSpc>
                        <a:spcBef>
                          <a:spcPts val="0"/>
                        </a:spcBef>
                        <a:spcAft>
                          <a:spcPts val="600"/>
                        </a:spcAft>
                      </a:pPr>
                      <a:r>
                        <a:rPr lang="en-US" sz="1800">
                          <a:effectLst/>
                        </a:rPr>
                        <a:t>Example</a:t>
                      </a:r>
                      <a:endParaRPr lang="en-US" sz="18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4121939264"/>
                  </a:ext>
                </a:extLst>
              </a:tr>
              <a:tr h="913564">
                <a:tc>
                  <a:txBody>
                    <a:bodyPr/>
                    <a:lstStyle/>
                    <a:p>
                      <a:pPr marL="0" marR="0" indent="0">
                        <a:lnSpc>
                          <a:spcPct val="107000"/>
                        </a:lnSpc>
                        <a:spcBef>
                          <a:spcPts val="0"/>
                        </a:spcBef>
                        <a:spcAft>
                          <a:spcPts val="600"/>
                        </a:spcAft>
                      </a:pPr>
                      <a:r>
                        <a:rPr lang="en-US" sz="1800" dirty="0">
                          <a:effectLst/>
                        </a:rPr>
                        <a:t>Multilateral Development Banks (MDBs)</a:t>
                      </a:r>
                      <a:endParaRPr lang="en-US" sz="1800" dirty="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nSpc>
                          <a:spcPct val="107000"/>
                        </a:lnSpc>
                        <a:spcBef>
                          <a:spcPts val="0"/>
                        </a:spcBef>
                        <a:spcAft>
                          <a:spcPts val="600"/>
                        </a:spcAft>
                      </a:pPr>
                      <a:r>
                        <a:rPr lang="en-US" sz="1800">
                          <a:effectLst/>
                        </a:rPr>
                        <a:t>Institutions providing loans and guarantees to support large-scale projects.</a:t>
                      </a:r>
                      <a:endParaRPr lang="en-US" sz="180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nSpc>
                          <a:spcPct val="107000"/>
                        </a:lnSpc>
                        <a:spcBef>
                          <a:spcPts val="0"/>
                        </a:spcBef>
                        <a:spcAft>
                          <a:spcPts val="600"/>
                        </a:spcAft>
                      </a:pPr>
                      <a:r>
                        <a:rPr lang="en-US" sz="1800">
                          <a:effectLst/>
                        </a:rPr>
                        <a:t>Jubail Desalination Plant in Saudi Arabia.</a:t>
                      </a:r>
                      <a:endParaRPr lang="en-US" sz="18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1238154076"/>
                  </a:ext>
                </a:extLst>
              </a:tr>
              <a:tr h="603951">
                <a:tc>
                  <a:txBody>
                    <a:bodyPr/>
                    <a:lstStyle/>
                    <a:p>
                      <a:pPr marL="0" marR="0" indent="0">
                        <a:lnSpc>
                          <a:spcPct val="107000"/>
                        </a:lnSpc>
                        <a:spcBef>
                          <a:spcPts val="0"/>
                        </a:spcBef>
                        <a:spcAft>
                          <a:spcPts val="600"/>
                        </a:spcAft>
                      </a:pPr>
                      <a:r>
                        <a:rPr lang="en-US" sz="1800" dirty="0">
                          <a:effectLst/>
                        </a:rPr>
                        <a:t>Green Bonds and Climate Financing</a:t>
                      </a:r>
                      <a:endParaRPr lang="en-US" sz="1800" dirty="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nSpc>
                          <a:spcPct val="107000"/>
                        </a:lnSpc>
                        <a:spcBef>
                          <a:spcPts val="0"/>
                        </a:spcBef>
                        <a:spcAft>
                          <a:spcPts val="600"/>
                        </a:spcAft>
                      </a:pPr>
                      <a:r>
                        <a:rPr lang="en-US" sz="1800">
                          <a:effectLst/>
                        </a:rPr>
                        <a:t>Bonds issued to fund environmentally friendly projects with positive impacts.</a:t>
                      </a:r>
                      <a:endParaRPr lang="en-US" sz="180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nSpc>
                          <a:spcPct val="107000"/>
                        </a:lnSpc>
                        <a:spcBef>
                          <a:spcPts val="0"/>
                        </a:spcBef>
                        <a:spcAft>
                          <a:spcPts val="600"/>
                        </a:spcAft>
                      </a:pPr>
                      <a:r>
                        <a:rPr lang="en-US" sz="1800">
                          <a:effectLst/>
                        </a:rPr>
                        <a:t>Poseidon Water Project in Huntington Beach.</a:t>
                      </a:r>
                      <a:endParaRPr lang="en-US" sz="18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770115101"/>
                  </a:ext>
                </a:extLst>
              </a:tr>
              <a:tr h="603951">
                <a:tc>
                  <a:txBody>
                    <a:bodyPr/>
                    <a:lstStyle/>
                    <a:p>
                      <a:pPr marL="0" marR="0" indent="0">
                        <a:lnSpc>
                          <a:spcPct val="107000"/>
                        </a:lnSpc>
                        <a:spcBef>
                          <a:spcPts val="0"/>
                        </a:spcBef>
                        <a:spcAft>
                          <a:spcPts val="600"/>
                        </a:spcAft>
                      </a:pPr>
                      <a:r>
                        <a:rPr lang="en-US" sz="1800">
                          <a:effectLst/>
                        </a:rPr>
                        <a:t>Direct Government Funding</a:t>
                      </a:r>
                      <a:endParaRPr lang="en-US" sz="180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nSpc>
                          <a:spcPct val="107000"/>
                        </a:lnSpc>
                        <a:spcBef>
                          <a:spcPts val="0"/>
                        </a:spcBef>
                        <a:spcAft>
                          <a:spcPts val="600"/>
                        </a:spcAft>
                      </a:pPr>
                      <a:r>
                        <a:rPr lang="en-US" sz="1800">
                          <a:effectLst/>
                        </a:rPr>
                        <a:t>Government fully funds the project, especially when water security is a national priority.</a:t>
                      </a:r>
                      <a:endParaRPr lang="en-US" sz="180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nSpc>
                          <a:spcPct val="107000"/>
                        </a:lnSpc>
                        <a:spcBef>
                          <a:spcPts val="0"/>
                        </a:spcBef>
                        <a:spcAft>
                          <a:spcPts val="600"/>
                        </a:spcAft>
                      </a:pPr>
                      <a:r>
                        <a:rPr lang="en-US" sz="1800" dirty="0">
                          <a:effectLst/>
                        </a:rPr>
                        <a:t>Desalination plants carried out by the public company AQUAMED in Spain.</a:t>
                      </a:r>
                      <a:endParaRPr lang="en-US" sz="18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3981634924"/>
                  </a:ext>
                </a:extLst>
              </a:tr>
              <a:tr h="913564">
                <a:tc>
                  <a:txBody>
                    <a:bodyPr/>
                    <a:lstStyle/>
                    <a:p>
                      <a:pPr marL="0" marR="0" indent="0" algn="just">
                        <a:lnSpc>
                          <a:spcPct val="107000"/>
                        </a:lnSpc>
                        <a:spcBef>
                          <a:spcPts val="0"/>
                        </a:spcBef>
                        <a:spcAft>
                          <a:spcPts val="600"/>
                        </a:spcAft>
                      </a:pPr>
                      <a:r>
                        <a:rPr lang="en-US" sz="1800">
                          <a:effectLst/>
                        </a:rPr>
                        <a:t>Revenue Bonds</a:t>
                      </a:r>
                      <a:endParaRPr lang="en-US" sz="180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gn="just">
                        <a:lnSpc>
                          <a:spcPct val="107000"/>
                        </a:lnSpc>
                        <a:spcBef>
                          <a:spcPts val="0"/>
                        </a:spcBef>
                        <a:spcAft>
                          <a:spcPts val="600"/>
                        </a:spcAft>
                      </a:pPr>
                      <a:r>
                        <a:rPr lang="en-US" sz="1800">
                          <a:effectLst/>
                        </a:rPr>
                        <a:t>Bonds repaid from the income generated by the plant, often used with long-term sales agreements.</a:t>
                      </a:r>
                      <a:endParaRPr lang="en-US" sz="180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gn="just">
                        <a:lnSpc>
                          <a:spcPct val="107000"/>
                        </a:lnSpc>
                        <a:spcBef>
                          <a:spcPts val="0"/>
                        </a:spcBef>
                        <a:spcAft>
                          <a:spcPts val="600"/>
                        </a:spcAft>
                      </a:pPr>
                      <a:r>
                        <a:rPr lang="en-US" sz="1800">
                          <a:effectLst/>
                        </a:rPr>
                        <a:t>Perth Seawater Desalination Plant in Australia.</a:t>
                      </a:r>
                      <a:endParaRPr lang="en-US" sz="18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1209293530"/>
                  </a:ext>
                </a:extLst>
              </a:tr>
              <a:tr h="913564">
                <a:tc>
                  <a:txBody>
                    <a:bodyPr/>
                    <a:lstStyle/>
                    <a:p>
                      <a:pPr marL="0" marR="0" indent="0" algn="just">
                        <a:lnSpc>
                          <a:spcPct val="107000"/>
                        </a:lnSpc>
                        <a:spcBef>
                          <a:spcPts val="0"/>
                        </a:spcBef>
                        <a:spcAft>
                          <a:spcPts val="600"/>
                        </a:spcAft>
                      </a:pPr>
                      <a:r>
                        <a:rPr lang="en-US" sz="1800">
                          <a:effectLst/>
                        </a:rPr>
                        <a:t>Corporate Financing</a:t>
                      </a:r>
                      <a:endParaRPr lang="en-US" sz="180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gn="just">
                        <a:lnSpc>
                          <a:spcPct val="107000"/>
                        </a:lnSpc>
                        <a:spcBef>
                          <a:spcPts val="0"/>
                        </a:spcBef>
                        <a:spcAft>
                          <a:spcPts val="600"/>
                        </a:spcAft>
                      </a:pPr>
                      <a:r>
                        <a:rPr lang="en-US" sz="1800">
                          <a:effectLst/>
                        </a:rPr>
                        <a:t>Large corporations finance the plant independently due to substantial water needs.</a:t>
                      </a:r>
                      <a:endParaRPr lang="en-US" sz="180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gn="just">
                        <a:lnSpc>
                          <a:spcPct val="107000"/>
                        </a:lnSpc>
                        <a:spcBef>
                          <a:spcPts val="0"/>
                        </a:spcBef>
                        <a:spcAft>
                          <a:spcPts val="600"/>
                        </a:spcAft>
                      </a:pPr>
                      <a:r>
                        <a:rPr lang="en-US" sz="1800">
                          <a:effectLst/>
                        </a:rPr>
                        <a:t>BHP Billiton Desalination Plant in Chile.</a:t>
                      </a:r>
                      <a:endParaRPr lang="en-US" sz="18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442116816"/>
                  </a:ext>
                </a:extLst>
              </a:tr>
              <a:tr h="603951">
                <a:tc>
                  <a:txBody>
                    <a:bodyPr/>
                    <a:lstStyle/>
                    <a:p>
                      <a:pPr marL="0" marR="0" indent="0" algn="just">
                        <a:lnSpc>
                          <a:spcPct val="107000"/>
                        </a:lnSpc>
                        <a:spcBef>
                          <a:spcPts val="0"/>
                        </a:spcBef>
                        <a:spcAft>
                          <a:spcPts val="0"/>
                        </a:spcAft>
                      </a:pPr>
                      <a:r>
                        <a:rPr lang="en-US" sz="1800" dirty="0">
                          <a:effectLst/>
                        </a:rPr>
                        <a:t>Public-Private Partnerships (PPPs)</a:t>
                      </a:r>
                      <a:endParaRPr lang="en-US" sz="1800" dirty="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gn="just">
                        <a:lnSpc>
                          <a:spcPct val="107000"/>
                        </a:lnSpc>
                        <a:spcBef>
                          <a:spcPts val="0"/>
                        </a:spcBef>
                        <a:spcAft>
                          <a:spcPts val="0"/>
                        </a:spcAft>
                      </a:pPr>
                      <a:r>
                        <a:rPr lang="en-US" sz="1800">
                          <a:effectLst/>
                        </a:rPr>
                        <a:t>Collaboration between government and private sector to share risks and rewards.</a:t>
                      </a:r>
                      <a:endParaRPr lang="en-US" sz="1800">
                        <a:effectLst/>
                        <a:latin typeface="Times New Roman" panose="02020603050405020304" pitchFamily="18" charset="0"/>
                        <a:ea typeface="Calibri" panose="020F0502020204030204" pitchFamily="34" charset="0"/>
                      </a:endParaRPr>
                    </a:p>
                  </a:txBody>
                  <a:tcPr marL="68580" marR="68580" marT="0" marB="0"/>
                </a:tc>
                <a:tc>
                  <a:txBody>
                    <a:bodyPr/>
                    <a:lstStyle/>
                    <a:p>
                      <a:pPr marL="0" marR="0" indent="0" algn="just">
                        <a:lnSpc>
                          <a:spcPct val="107000"/>
                        </a:lnSpc>
                        <a:spcBef>
                          <a:spcPts val="0"/>
                        </a:spcBef>
                        <a:spcAft>
                          <a:spcPts val="600"/>
                        </a:spcAft>
                      </a:pPr>
                      <a:r>
                        <a:rPr lang="en-US" sz="1800" dirty="0" err="1">
                          <a:effectLst/>
                        </a:rPr>
                        <a:t>Ait</a:t>
                      </a:r>
                      <a:r>
                        <a:rPr lang="en-US" sz="1800" dirty="0">
                          <a:effectLst/>
                        </a:rPr>
                        <a:t> </a:t>
                      </a:r>
                      <a:r>
                        <a:rPr lang="en-US" sz="1800" dirty="0" err="1">
                          <a:effectLst/>
                        </a:rPr>
                        <a:t>Chtouka</a:t>
                      </a:r>
                      <a:r>
                        <a:rPr lang="en-US" sz="1800" dirty="0">
                          <a:effectLst/>
                        </a:rPr>
                        <a:t> Desalination Plant, Morocco.</a:t>
                      </a:r>
                      <a:endParaRPr lang="en-US" sz="18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154545676"/>
                  </a:ext>
                </a:extLst>
              </a:tr>
            </a:tbl>
          </a:graphicData>
        </a:graphic>
      </p:graphicFrame>
    </p:spTree>
    <p:extLst>
      <p:ext uri="{BB962C8B-B14F-4D97-AF65-F5344CB8AC3E}">
        <p14:creationId xmlns:p14="http://schemas.microsoft.com/office/powerpoint/2010/main" val="1029666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0FAB6-BE4A-1C4C-2FDA-E32150D372F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D4DDA7A-7124-7C72-5472-405C67B9C649}"/>
              </a:ext>
            </a:extLst>
          </p:cNvPr>
          <p:cNvSpPr/>
          <p:nvPr/>
        </p:nvSpPr>
        <p:spPr>
          <a:xfrm>
            <a:off x="-96688" y="-49696"/>
            <a:ext cx="12288688" cy="6957392"/>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dirty="0"/>
          </a:p>
        </p:txBody>
      </p:sp>
      <p:sp>
        <p:nvSpPr>
          <p:cNvPr id="4" name="TextBox 3">
            <a:extLst>
              <a:ext uri="{FF2B5EF4-FFF2-40B4-BE49-F238E27FC236}">
                <a16:creationId xmlns:a16="http://schemas.microsoft.com/office/drawing/2014/main" id="{8D791B10-2BE3-6D0A-1870-4E1A27A6206E}"/>
              </a:ext>
            </a:extLst>
          </p:cNvPr>
          <p:cNvSpPr txBox="1"/>
          <p:nvPr/>
        </p:nvSpPr>
        <p:spPr>
          <a:xfrm>
            <a:off x="1199456" y="2780928"/>
            <a:ext cx="5040560" cy="830997"/>
          </a:xfrm>
          <a:prstGeom prst="rect">
            <a:avLst/>
          </a:prstGeom>
          <a:noFill/>
        </p:spPr>
        <p:txBody>
          <a:bodyPr wrap="square" rtlCol="0">
            <a:spAutoFit/>
          </a:bodyPr>
          <a:lstStyle/>
          <a:p>
            <a:r>
              <a:rPr lang="en-US" sz="4800" dirty="0">
                <a:solidFill>
                  <a:schemeClr val="bg1"/>
                </a:solidFill>
                <a:latin typeface="Tw Cen MT" panose="020B0602020104020603" pitchFamily="34" charset="77"/>
              </a:rPr>
              <a:t>Key findings</a:t>
            </a:r>
            <a:endParaRPr lang="en-EG" sz="4800" dirty="0">
              <a:solidFill>
                <a:schemeClr val="bg1"/>
              </a:solidFill>
              <a:latin typeface="Tw Cen MT" panose="020B0602020104020603" pitchFamily="34" charset="77"/>
            </a:endParaRPr>
          </a:p>
        </p:txBody>
      </p:sp>
    </p:spTree>
    <p:extLst>
      <p:ext uri="{BB962C8B-B14F-4D97-AF65-F5344CB8AC3E}">
        <p14:creationId xmlns:p14="http://schemas.microsoft.com/office/powerpoint/2010/main" val="715650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3E99E-FDCC-DC45-4B39-15E54FF8B6C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6415B67-D6D4-F254-D61F-EE07127FB3D4}"/>
              </a:ext>
            </a:extLst>
          </p:cNvPr>
          <p:cNvSpPr>
            <a:spLocks noGrp="1"/>
          </p:cNvSpPr>
          <p:nvPr>
            <p:ph type="title"/>
          </p:nvPr>
        </p:nvSpPr>
        <p:spPr>
          <a:xfrm>
            <a:off x="119336" y="656042"/>
            <a:ext cx="12072664" cy="6201958"/>
          </a:xfrm>
        </p:spPr>
        <p:txBody>
          <a:bodyPr/>
          <a:lstStyle/>
          <a:p>
            <a:r>
              <a:rPr lang="en-US" sz="2100" dirty="0">
                <a:solidFill>
                  <a:schemeClr val="tx2"/>
                </a:solidFill>
              </a:rPr>
              <a:t>Type of crops: </a:t>
            </a:r>
            <a:r>
              <a:rPr lang="en-US" sz="2100" b="0" dirty="0">
                <a:solidFill>
                  <a:schemeClr val="tx2"/>
                </a:solidFill>
              </a:rPr>
              <a:t>High-value crops that typically yield greater financial returns per unit of water used, making the higher costs of desalinated water more justifiable (e.g. Horticulture products (vegetables, flowers, ornamental plants, Vineyards and Tree fruits). In contrast cotton, rice, or sugar, are unlikely to be effectively supported by desalinated water (lower economic returns and higher water requirements). </a:t>
            </a:r>
            <a:br>
              <a:rPr lang="en-US" sz="2100" b="0" dirty="0">
                <a:solidFill>
                  <a:schemeClr val="tx2"/>
                </a:solidFill>
              </a:rPr>
            </a:br>
            <a:br>
              <a:rPr lang="en-US" sz="2100" b="0" dirty="0">
                <a:solidFill>
                  <a:schemeClr val="tx2"/>
                </a:solidFill>
              </a:rPr>
            </a:br>
            <a:r>
              <a:rPr lang="en-US" sz="2100" dirty="0">
                <a:solidFill>
                  <a:schemeClr val="tx2"/>
                </a:solidFill>
              </a:rPr>
              <a:t>Cultivation environment: </a:t>
            </a:r>
            <a:r>
              <a:rPr lang="en-US" sz="2100" b="0" dirty="0">
                <a:solidFill>
                  <a:schemeClr val="tx2"/>
                </a:solidFill>
              </a:rPr>
              <a:t>Greenhouses (controlled environment is particularly suitable for high-value crops and allow for more efficient water use). Vegetable crops such as those in the solanaceous family (i.e., tomato, potato, eggplant and pepper) and the cucurbits family (i.e., watermelon, melon, cucumber and summer squash) are suitable for greenhouse conditions. </a:t>
            </a:r>
            <a:br>
              <a:rPr lang="en-US" sz="2100" b="0" dirty="0">
                <a:solidFill>
                  <a:schemeClr val="tx2"/>
                </a:solidFill>
              </a:rPr>
            </a:br>
            <a:br>
              <a:rPr lang="en-US" sz="2100" b="0" dirty="0">
                <a:solidFill>
                  <a:schemeClr val="tx2"/>
                </a:solidFill>
              </a:rPr>
            </a:br>
            <a:r>
              <a:rPr lang="en-US" sz="2100" dirty="0">
                <a:solidFill>
                  <a:schemeClr val="tx2"/>
                </a:solidFill>
              </a:rPr>
              <a:t>Type of desalinated water: </a:t>
            </a:r>
            <a:r>
              <a:rPr lang="en-US" sz="2100" b="0" dirty="0">
                <a:solidFill>
                  <a:schemeClr val="tx2"/>
                </a:solidFill>
              </a:rPr>
              <a:t>BW desalination is more suitable for agricultural production than is SWD. (Brackish water desalination is typically a 1/3 of the cost of desalinating seawater; however, inland brackish water is more often associated with groundwater, which is not an infinitive resource as seawater is considered). </a:t>
            </a:r>
            <a:br>
              <a:rPr lang="en-US" sz="2100" b="0" dirty="0">
                <a:solidFill>
                  <a:schemeClr val="tx2"/>
                </a:solidFill>
              </a:rPr>
            </a:br>
            <a:br>
              <a:rPr lang="en-US" sz="2100" b="0" dirty="0">
                <a:solidFill>
                  <a:schemeClr val="tx2"/>
                </a:solidFill>
              </a:rPr>
            </a:br>
            <a:r>
              <a:rPr lang="en-US" sz="2100" dirty="0">
                <a:solidFill>
                  <a:schemeClr val="tx2"/>
                </a:solidFill>
              </a:rPr>
              <a:t>Desalination technology: </a:t>
            </a:r>
            <a:r>
              <a:rPr lang="en-US" sz="2100" b="0" dirty="0">
                <a:solidFill>
                  <a:schemeClr val="tx2"/>
                </a:solidFill>
              </a:rPr>
              <a:t>Membrane technologies (RO &amp; ED) powered with PVs seem to be the best options</a:t>
            </a:r>
            <a:br>
              <a:rPr lang="en-US" sz="2100" b="0" dirty="0">
                <a:solidFill>
                  <a:schemeClr val="tx2"/>
                </a:solidFill>
              </a:rPr>
            </a:br>
            <a:br>
              <a:rPr lang="en-US" sz="2100" b="0" dirty="0">
                <a:solidFill>
                  <a:schemeClr val="tx2"/>
                </a:solidFill>
              </a:rPr>
            </a:br>
            <a:r>
              <a:rPr lang="en-US" sz="2100" dirty="0">
                <a:solidFill>
                  <a:schemeClr val="tx2"/>
                </a:solidFill>
              </a:rPr>
              <a:t>Financing Modality: </a:t>
            </a:r>
            <a:r>
              <a:rPr lang="en-US" sz="2100" b="0" dirty="0">
                <a:solidFill>
                  <a:schemeClr val="tx2"/>
                </a:solidFill>
              </a:rPr>
              <a:t>Involvement of the public sector provide more guarantees to the project, facilitates investment and lowers project’s risks. Hence an intermediate approach that balances public sector guarantees with limited financial involvement and attracting private investment while maintaining oversight is well recommended. </a:t>
            </a:r>
          </a:p>
        </p:txBody>
      </p:sp>
      <p:sp>
        <p:nvSpPr>
          <p:cNvPr id="4" name="Text Placeholder 5">
            <a:extLst>
              <a:ext uri="{FF2B5EF4-FFF2-40B4-BE49-F238E27FC236}">
                <a16:creationId xmlns:a16="http://schemas.microsoft.com/office/drawing/2014/main" id="{82AE9BA2-BCAC-1131-5E16-F4929BD3F3FC}"/>
              </a:ext>
            </a:extLst>
          </p:cNvPr>
          <p:cNvSpPr txBox="1">
            <a:spLocks/>
          </p:cNvSpPr>
          <p:nvPr/>
        </p:nvSpPr>
        <p:spPr>
          <a:xfrm>
            <a:off x="387760" y="151879"/>
            <a:ext cx="11416479" cy="432271"/>
          </a:xfrm>
          <a:prstGeom prst="rect">
            <a:avLst/>
          </a:prstGeom>
          <a:solidFill>
            <a:srgbClr val="00B0F0">
              <a:alpha val="25882"/>
            </a:srgbClr>
          </a:solidFill>
        </p:spPr>
        <p:txBody>
          <a:bodyPr/>
          <a:lstStyle>
            <a:lvl1pPr marL="0" indent="0" algn="l" defTabSz="914400" rtl="0" eaLnBrk="1" latinLnBrk="0" hangingPunct="1">
              <a:lnSpc>
                <a:spcPct val="90000"/>
              </a:lnSpc>
              <a:spcBef>
                <a:spcPts val="1000"/>
              </a:spcBef>
              <a:buFont typeface="Arial"/>
              <a:buNone/>
              <a:defRPr sz="2400" b="1" kern="1200">
                <a:solidFill>
                  <a:srgbClr val="28255F"/>
                </a:solidFill>
                <a:latin typeface="Tw Cen MT" panose="020B0602020104020603" pitchFamily="34" charset="77"/>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Key findings (1/2)</a:t>
            </a:r>
          </a:p>
        </p:txBody>
      </p:sp>
    </p:spTree>
    <p:extLst>
      <p:ext uri="{BB962C8B-B14F-4D97-AF65-F5344CB8AC3E}">
        <p14:creationId xmlns:p14="http://schemas.microsoft.com/office/powerpoint/2010/main" val="1009527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FCCAE-40FA-0543-16A0-7C4ABD8A562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D974522-BF9E-2FDE-5946-8B4D565D0F74}"/>
              </a:ext>
            </a:extLst>
          </p:cNvPr>
          <p:cNvSpPr>
            <a:spLocks noGrp="1"/>
          </p:cNvSpPr>
          <p:nvPr>
            <p:ph type="title"/>
          </p:nvPr>
        </p:nvSpPr>
        <p:spPr>
          <a:xfrm>
            <a:off x="119336" y="656042"/>
            <a:ext cx="12072664" cy="6201958"/>
          </a:xfrm>
        </p:spPr>
        <p:txBody>
          <a:bodyPr/>
          <a:lstStyle/>
          <a:p>
            <a:r>
              <a:rPr lang="en-US" sz="2100" dirty="0">
                <a:solidFill>
                  <a:schemeClr val="tx2"/>
                </a:solidFill>
              </a:rPr>
              <a:t>Type of delivery contract: </a:t>
            </a:r>
            <a:r>
              <a:rPr lang="en-US" sz="2100" b="0" dirty="0">
                <a:solidFill>
                  <a:schemeClr val="tx2"/>
                </a:solidFill>
              </a:rPr>
              <a:t>PPPs with long-term BOT contracts (enable municipalities and public utilities to transfer the risks associated with the costs of desalinated water to the private sector, providing a more sustainable and financially viable solution.). </a:t>
            </a:r>
            <a:br>
              <a:rPr lang="en-US" sz="2100" b="0" dirty="0">
                <a:solidFill>
                  <a:schemeClr val="tx2"/>
                </a:solidFill>
              </a:rPr>
            </a:br>
            <a:br>
              <a:rPr lang="en-US" sz="2100" b="0" dirty="0">
                <a:solidFill>
                  <a:schemeClr val="tx2"/>
                </a:solidFill>
              </a:rPr>
            </a:br>
            <a:r>
              <a:rPr lang="en-US" sz="2100" dirty="0">
                <a:solidFill>
                  <a:schemeClr val="tx2"/>
                </a:solidFill>
              </a:rPr>
              <a:t>Desalinated water cost: </a:t>
            </a:r>
            <a:r>
              <a:rPr lang="en-US" sz="2100" b="0" dirty="0">
                <a:solidFill>
                  <a:schemeClr val="tx2"/>
                </a:solidFill>
              </a:rPr>
              <a:t>It varies widely globally, ranging from $0.50 to $2.50 per cubic meter for seawater desalination (DSW) and $0.60 to $2.00 per cubic meter for brackish water desalination (DBW). In contrast, desalinated water still costs 1.5 to 4 times more than most traditional freshwater sources like lakes, rivers, and shallow wells. </a:t>
            </a:r>
            <a:br>
              <a:rPr lang="en-US" sz="2100" b="0" dirty="0">
                <a:solidFill>
                  <a:schemeClr val="tx2"/>
                </a:solidFill>
              </a:rPr>
            </a:br>
            <a:br>
              <a:rPr lang="en-US" sz="2100" b="0" dirty="0">
                <a:solidFill>
                  <a:schemeClr val="tx2"/>
                </a:solidFill>
              </a:rPr>
            </a:br>
            <a:r>
              <a:rPr lang="en-US" sz="2100" dirty="0">
                <a:solidFill>
                  <a:schemeClr val="tx2"/>
                </a:solidFill>
              </a:rPr>
              <a:t>Affordability for agricultural applications: </a:t>
            </a:r>
            <a:r>
              <a:rPr lang="en-US" sz="2100" b="0" dirty="0">
                <a:solidFill>
                  <a:schemeClr val="tx2"/>
                </a:solidFill>
              </a:rPr>
              <a:t>At present desalinated water is more expensive than conventional water resources. However, advances in membrane technologies and energy recovery systems helped cut desalination costs in half over the past 20 years. Consequently, desalination has become more economically attractive and competitive. </a:t>
            </a:r>
            <a:br>
              <a:rPr lang="en-US" sz="2100" b="0" dirty="0">
                <a:solidFill>
                  <a:schemeClr val="tx2"/>
                </a:solidFill>
              </a:rPr>
            </a:br>
            <a:br>
              <a:rPr lang="en-US" sz="2100" b="0" dirty="0">
                <a:solidFill>
                  <a:schemeClr val="tx2"/>
                </a:solidFill>
              </a:rPr>
            </a:br>
            <a:r>
              <a:rPr lang="en-US" sz="2100" dirty="0">
                <a:solidFill>
                  <a:schemeClr val="tx2"/>
                </a:solidFill>
              </a:rPr>
              <a:t>Plant size: </a:t>
            </a:r>
            <a:r>
              <a:rPr lang="en-US" sz="2100" b="0" dirty="0">
                <a:solidFill>
                  <a:schemeClr val="tx2"/>
                </a:solidFill>
              </a:rPr>
              <a:t>Large-scale desalination plants present a more favorable option (more guarantees &amp; easier access to finance associated with the public sector involvement). Additionally, in terms of O&amp;M, small to medium plants are more problematic. But SMEs can be encouraged to deploy PV-RO units for small farmers</a:t>
            </a:r>
            <a:br>
              <a:rPr lang="en-US" sz="2100" b="0" dirty="0">
                <a:solidFill>
                  <a:schemeClr val="tx2"/>
                </a:solidFill>
              </a:rPr>
            </a:br>
            <a:br>
              <a:rPr lang="en-US" sz="2100" b="0" dirty="0">
                <a:solidFill>
                  <a:schemeClr val="tx2"/>
                </a:solidFill>
              </a:rPr>
            </a:br>
            <a:r>
              <a:rPr lang="en-US" sz="2100" dirty="0">
                <a:solidFill>
                  <a:schemeClr val="tx2"/>
                </a:solidFill>
              </a:rPr>
              <a:t>Location: </a:t>
            </a:r>
            <a:r>
              <a:rPr lang="en-US" sz="2100" b="0" dirty="0">
                <a:solidFill>
                  <a:schemeClr val="tx2"/>
                </a:solidFill>
              </a:rPr>
              <a:t>Prioritizing coastal sites near major demand centers and safe brine disposal, selecting intake locations with lower biofouling and pollution risks, leveraging existing marine infrastructure for dual purposes, and fortifying facilities, including storage, against natural disasters. </a:t>
            </a:r>
          </a:p>
        </p:txBody>
      </p:sp>
      <p:sp>
        <p:nvSpPr>
          <p:cNvPr id="4" name="Text Placeholder 5">
            <a:extLst>
              <a:ext uri="{FF2B5EF4-FFF2-40B4-BE49-F238E27FC236}">
                <a16:creationId xmlns:a16="http://schemas.microsoft.com/office/drawing/2014/main" id="{AAD9BAED-AEC3-FF32-4B74-33609132B1BF}"/>
              </a:ext>
            </a:extLst>
          </p:cNvPr>
          <p:cNvSpPr txBox="1">
            <a:spLocks/>
          </p:cNvSpPr>
          <p:nvPr/>
        </p:nvSpPr>
        <p:spPr>
          <a:xfrm>
            <a:off x="387760" y="151879"/>
            <a:ext cx="11416479" cy="432271"/>
          </a:xfrm>
          <a:prstGeom prst="rect">
            <a:avLst/>
          </a:prstGeom>
          <a:solidFill>
            <a:srgbClr val="00B0F0">
              <a:alpha val="25882"/>
            </a:srgbClr>
          </a:solidFill>
        </p:spPr>
        <p:txBody>
          <a:bodyPr/>
          <a:lstStyle>
            <a:lvl1pPr marL="0" indent="0" algn="l" defTabSz="914400" rtl="0" eaLnBrk="1" latinLnBrk="0" hangingPunct="1">
              <a:lnSpc>
                <a:spcPct val="90000"/>
              </a:lnSpc>
              <a:spcBef>
                <a:spcPts val="1000"/>
              </a:spcBef>
              <a:buFont typeface="Arial"/>
              <a:buNone/>
              <a:defRPr sz="2400" b="1" kern="1200">
                <a:solidFill>
                  <a:srgbClr val="28255F"/>
                </a:solidFill>
                <a:latin typeface="Tw Cen MT" panose="020B0602020104020603" pitchFamily="34" charset="77"/>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Key findings (2/2)</a:t>
            </a:r>
          </a:p>
        </p:txBody>
      </p:sp>
    </p:spTree>
    <p:extLst>
      <p:ext uri="{BB962C8B-B14F-4D97-AF65-F5344CB8AC3E}">
        <p14:creationId xmlns:p14="http://schemas.microsoft.com/office/powerpoint/2010/main" val="2982922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0FB4411-2AC2-BF75-2470-ABDB7765B1E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7212" y="-25188"/>
            <a:ext cx="12191990" cy="6908374"/>
          </a:xfrm>
          <a:prstGeom prst="rect">
            <a:avLst/>
          </a:prstGeom>
        </p:spPr>
      </p:pic>
      <p:sp>
        <p:nvSpPr>
          <p:cNvPr id="4" name="TextBox 3">
            <a:extLst>
              <a:ext uri="{FF2B5EF4-FFF2-40B4-BE49-F238E27FC236}">
                <a16:creationId xmlns:a16="http://schemas.microsoft.com/office/drawing/2014/main" id="{A7E21E94-AC1C-6DB9-E4E4-B14AA9C27D6D}"/>
              </a:ext>
            </a:extLst>
          </p:cNvPr>
          <p:cNvSpPr txBox="1"/>
          <p:nvPr/>
        </p:nvSpPr>
        <p:spPr>
          <a:xfrm>
            <a:off x="1127448" y="2924944"/>
            <a:ext cx="3960440" cy="769441"/>
          </a:xfrm>
          <a:prstGeom prst="rect">
            <a:avLst/>
          </a:prstGeom>
          <a:noFill/>
        </p:spPr>
        <p:txBody>
          <a:bodyPr wrap="square" rtlCol="0">
            <a:spAutoFit/>
          </a:bodyPr>
          <a:lstStyle/>
          <a:p>
            <a:r>
              <a:rPr lang="en-EG" sz="4400" b="1" dirty="0">
                <a:solidFill>
                  <a:schemeClr val="accent1">
                    <a:lumMod val="50000"/>
                  </a:schemeClr>
                </a:solidFill>
                <a:latin typeface="Tw Cen MT" panose="020B0602020104020603" pitchFamily="34" charset="77"/>
              </a:rPr>
              <a:t>THANK YOU</a:t>
            </a:r>
          </a:p>
        </p:txBody>
      </p:sp>
    </p:spTree>
    <p:extLst>
      <p:ext uri="{BB962C8B-B14F-4D97-AF65-F5344CB8AC3E}">
        <p14:creationId xmlns:p14="http://schemas.microsoft.com/office/powerpoint/2010/main" val="4238809360"/>
      </p:ext>
    </p:extLst>
  </p:cSld>
  <p:clrMapOvr>
    <a:masterClrMapping/>
  </p:clrMapOvr>
</p:sld>
</file>

<file path=ppt/theme/theme1.xml><?xml version="1.0" encoding="utf-8"?>
<a:theme xmlns:a="http://schemas.openxmlformats.org/drawingml/2006/main" name="COVER - Option 1">
  <a:themeElements>
    <a:clrScheme name="FAO 1">
      <a:dk1>
        <a:srgbClr val="000000"/>
      </a:dk1>
      <a:lt1>
        <a:srgbClr val="FFFFFF"/>
      </a:lt1>
      <a:dk2>
        <a:srgbClr val="44546A"/>
      </a:dk2>
      <a:lt2>
        <a:srgbClr val="E7E6E6"/>
      </a:lt2>
      <a:accent1>
        <a:srgbClr val="5791C8"/>
      </a:accent1>
      <a:accent2>
        <a:srgbClr val="1A648C"/>
      </a:accent2>
      <a:accent3>
        <a:srgbClr val="508931"/>
      </a:accent3>
      <a:accent4>
        <a:srgbClr val="EF781F"/>
      </a:accent4>
      <a:accent5>
        <a:srgbClr val="AB957B"/>
      </a:accent5>
      <a:accent6>
        <a:srgbClr val="A81E3B"/>
      </a:accent6>
      <a:hlink>
        <a:srgbClr val="5791C8"/>
      </a:hlink>
      <a:folHlink>
        <a:srgbClr val="797979"/>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zione standard2" id="{CD219E66-20E2-43F4-89B1-3553B0A6BE16}" vid="{B0E83F0D-1F30-4497-AC0F-33117E902587}"/>
    </a:ext>
  </a:extLst>
</a:theme>
</file>

<file path=ppt/theme/theme2.xml><?xml version="1.0" encoding="utf-8"?>
<a:theme xmlns:a="http://schemas.openxmlformats.org/drawingml/2006/main" name="Main screen">
  <a:themeElements>
    <a:clrScheme name="FAO 1">
      <a:dk1>
        <a:srgbClr val="000000"/>
      </a:dk1>
      <a:lt1>
        <a:srgbClr val="FFFFFF"/>
      </a:lt1>
      <a:dk2>
        <a:srgbClr val="44546A"/>
      </a:dk2>
      <a:lt2>
        <a:srgbClr val="E7E6E6"/>
      </a:lt2>
      <a:accent1>
        <a:srgbClr val="5791C8"/>
      </a:accent1>
      <a:accent2>
        <a:srgbClr val="1A648C"/>
      </a:accent2>
      <a:accent3>
        <a:srgbClr val="508931"/>
      </a:accent3>
      <a:accent4>
        <a:srgbClr val="EF781F"/>
      </a:accent4>
      <a:accent5>
        <a:srgbClr val="AB957B"/>
      </a:accent5>
      <a:accent6>
        <a:srgbClr val="A81E3B"/>
      </a:accent6>
      <a:hlink>
        <a:srgbClr val="5791C8"/>
      </a:hlink>
      <a:folHlink>
        <a:srgbClr val="797979"/>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zione standard2" id="{CD219E66-20E2-43F4-89B1-3553B0A6BE16}" vid="{1FB8E1C5-D7EB-4CD5-A7BC-2ED6820158DD}"/>
    </a:ext>
  </a:extLst>
</a:theme>
</file>

<file path=ppt/theme/theme3.xml><?xml version="1.0" encoding="utf-8"?>
<a:theme xmlns:a="http://schemas.openxmlformats.org/drawingml/2006/main" name="Internal screen">
  <a:themeElements>
    <a:clrScheme name="FAO 1">
      <a:dk1>
        <a:srgbClr val="000000"/>
      </a:dk1>
      <a:lt1>
        <a:srgbClr val="FFFFFF"/>
      </a:lt1>
      <a:dk2>
        <a:srgbClr val="44546A"/>
      </a:dk2>
      <a:lt2>
        <a:srgbClr val="E7E6E6"/>
      </a:lt2>
      <a:accent1>
        <a:srgbClr val="5791C8"/>
      </a:accent1>
      <a:accent2>
        <a:srgbClr val="1A648C"/>
      </a:accent2>
      <a:accent3>
        <a:srgbClr val="508931"/>
      </a:accent3>
      <a:accent4>
        <a:srgbClr val="EF781F"/>
      </a:accent4>
      <a:accent5>
        <a:srgbClr val="AB957B"/>
      </a:accent5>
      <a:accent6>
        <a:srgbClr val="A81E3B"/>
      </a:accent6>
      <a:hlink>
        <a:srgbClr val="5791C8"/>
      </a:hlink>
      <a:folHlink>
        <a:srgbClr val="797979"/>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lIns="540000" tIns="0" rIns="360000" anchor="t" anchorCtr="0"/>
      <a:lstStyle>
        <a:defPPr>
          <a:defRPr dirty="0" smtClean="0"/>
        </a:defPPr>
      </a:lstStyle>
    </a:txDef>
  </a:objectDefaults>
  <a:extraClrSchemeLst/>
  <a:extLst>
    <a:ext uri="{05A4C25C-085E-4340-85A3-A5531E510DB2}">
      <thm15:themeFamily xmlns:thm15="http://schemas.microsoft.com/office/thememl/2012/main" name="Presentazione standard2" id="{CD219E66-20E2-43F4-89B1-3553B0A6BE16}" vid="{31AC411A-90AB-466A-9A5B-63CA69996096}"/>
    </a:ext>
  </a:extLst>
</a:theme>
</file>

<file path=ppt/theme/theme4.xml><?xml version="1.0" encoding="utf-8"?>
<a:theme xmlns:a="http://schemas.openxmlformats.org/drawingml/2006/main" name="Final screen">
  <a:themeElements>
    <a:clrScheme name="FAO 1">
      <a:dk1>
        <a:srgbClr val="000000"/>
      </a:dk1>
      <a:lt1>
        <a:srgbClr val="FFFFFF"/>
      </a:lt1>
      <a:dk2>
        <a:srgbClr val="44546A"/>
      </a:dk2>
      <a:lt2>
        <a:srgbClr val="E7E6E6"/>
      </a:lt2>
      <a:accent1>
        <a:srgbClr val="5791C8"/>
      </a:accent1>
      <a:accent2>
        <a:srgbClr val="1A648C"/>
      </a:accent2>
      <a:accent3>
        <a:srgbClr val="508931"/>
      </a:accent3>
      <a:accent4>
        <a:srgbClr val="EF781F"/>
      </a:accent4>
      <a:accent5>
        <a:srgbClr val="AB957B"/>
      </a:accent5>
      <a:accent6>
        <a:srgbClr val="A81E3B"/>
      </a:accent6>
      <a:hlink>
        <a:srgbClr val="5791C8"/>
      </a:hlink>
      <a:folHlink>
        <a:srgbClr val="797979"/>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zione standard2" id="{CD219E66-20E2-43F4-89B1-3553B0A6BE16}" vid="{2532A347-7026-45F7-B25A-F2CABE15A95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TaxCatchAll xmlns="cc7ce8ca-8f52-44ec-9496-3c41d0f5ad18" xsi:nil="true"/>
    <lcf76f155ced4ddcb4097134ff3c332f xmlns="270eaa7a-7a74-46cd-8594-b47fe3c9df6a">
      <Terms xmlns="http://schemas.microsoft.com/office/infopath/2007/PartnerControls"/>
    </lcf76f155ced4ddcb4097134ff3c332f>
    <SharedWithUsers xmlns="cc7ce8ca-8f52-44ec-9496-3c41d0f5ad18">
      <UserInfo>
        <DisplayName/>
        <AccountId xsi:nil="true"/>
        <AccountType/>
      </UserInfo>
    </SharedWithUsers>
    <MediaLengthInSeconds xmlns="270eaa7a-7a74-46cd-8594-b47fe3c9df6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4A8FF2B66F8B843A6228AAACBC2AAF6" ma:contentTypeVersion="29" ma:contentTypeDescription="Create a new document." ma:contentTypeScope="" ma:versionID="ca3583b23c1bfef328a43878bd083f4e">
  <xsd:schema xmlns:xsd="http://www.w3.org/2001/XMLSchema" xmlns:xs="http://www.w3.org/2001/XMLSchema" xmlns:p="http://schemas.microsoft.com/office/2006/metadata/properties" xmlns:ns2="270eaa7a-7a74-46cd-8594-b47fe3c9df6a" xmlns:ns3="http://schemas.microsoft.com/sharepoint/v4" xmlns:ns4="cc7ce8ca-8f52-44ec-9496-3c41d0f5ad18" targetNamespace="http://schemas.microsoft.com/office/2006/metadata/properties" ma:root="true" ma:fieldsID="2f8fe9ae8e1f5049f13b3c8694a5220d" ns2:_="" ns3:_="" ns4:_="">
    <xsd:import namespace="270eaa7a-7a74-46cd-8594-b47fe3c9df6a"/>
    <xsd:import namespace="http://schemas.microsoft.com/sharepoint/v4"/>
    <xsd:import namespace="cc7ce8ca-8f52-44ec-9496-3c41d0f5ad18"/>
    <xsd:element name="properties">
      <xsd:complexType>
        <xsd:sequence>
          <xsd:element name="documentManagement">
            <xsd:complexType>
              <xsd:all>
                <xsd:element ref="ns2:MediaServiceMetadata" minOccurs="0"/>
                <xsd:element ref="ns2:MediaServiceFastMetadata" minOccurs="0"/>
                <xsd:element ref="ns3:IconOverlay" minOccurs="0"/>
                <xsd:element ref="ns4:SharedWithUsers" minOccurs="0"/>
                <xsd:element ref="ns4:SharedWithDetails" minOccurs="0"/>
                <xsd:element ref="ns2:MediaServiceAutoTags" minOccurs="0"/>
                <xsd:element ref="ns2:MediaServiceOCR" minOccurs="0"/>
                <xsd:element ref="ns2:MediaServiceDateTaken"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lcf76f155ced4ddcb4097134ff3c332f" minOccurs="0"/>
                <xsd:element ref="ns4: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0eaa7a-7a74-46cd-8594-b47fe3c9df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40eee1e-ad38-437e-be40-fc9f033adc9a" ma:termSetId="09814cd3-568e-fe90-9814-8d621ff8fb84" ma:anchorId="fba54fb3-c3e1-fe81-a776-ca4b69148c4d" ma:open="true" ma:isKeyword="false">
      <xsd:complexType>
        <xsd:sequence>
          <xsd:element ref="pc:Terms" minOccurs="0" maxOccurs="1"/>
        </xsd:sequence>
      </xsd:complexType>
    </xsd:element>
    <xsd:element name="MediaServiceLocation" ma:index="24"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0" nillable="true" ma:displayName="IconOverlay" ma:hidden="true" ma:internalName="IconOverlay">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c7ce8ca-8f52-44ec-9496-3c41d0f5ad18"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dfeec75-c9d3-4c39-ba02-38eb92d5f92d}" ma:internalName="TaxCatchAll" ma:showField="CatchAllData" ma:web="cc7ce8ca-8f52-44ec-9496-3c41d0f5ad1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B6D1CDB-15D1-4C85-BFBF-7D1270C6F64A}">
  <ds:schemaRefs>
    <ds:schemaRef ds:uri="da6f23ef-0842-4b53-9848-469d9b052f9a"/>
    <ds:schemaRef ds:uri="http://purl.org/dc/terms/"/>
    <ds:schemaRef ds:uri="http://purl.org/dc/elements/1.1/"/>
    <ds:schemaRef ds:uri="http://schemas.microsoft.com/office/2006/metadata/properties"/>
    <ds:schemaRef ds:uri="a0ceda6e-9f94-4b13-8df9-4e1c02970938"/>
    <ds:schemaRef ds:uri="http://www.w3.org/XML/1998/namespace"/>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schemas.microsoft.com/sharepoint/v4"/>
    <ds:schemaRef ds:uri="cc7ce8ca-8f52-44ec-9496-3c41d0f5ad18"/>
    <ds:schemaRef ds:uri="270eaa7a-7a74-46cd-8594-b47fe3c9df6a"/>
  </ds:schemaRefs>
</ds:datastoreItem>
</file>

<file path=customXml/itemProps2.xml><?xml version="1.0" encoding="utf-8"?>
<ds:datastoreItem xmlns:ds="http://schemas.openxmlformats.org/officeDocument/2006/customXml" ds:itemID="{416F1376-D441-4FDF-8954-C3B0E1A951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0eaa7a-7a74-46cd-8594-b47fe3c9df6a"/>
    <ds:schemaRef ds:uri="http://schemas.microsoft.com/sharepoint/v4"/>
    <ds:schemaRef ds:uri="cc7ce8ca-8f52-44ec-9496-3c41d0f5ad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17D6E9B-5D26-4766-B035-13FA946D285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COVER - Option 1</Template>
  <TotalTime>7829</TotalTime>
  <Words>5322</Words>
  <Application>Microsoft Office PowerPoint</Application>
  <PresentationFormat>Widescreen</PresentationFormat>
  <Paragraphs>224</Paragraphs>
  <Slides>15</Slides>
  <Notes>13</Notes>
  <HiddenSlides>0</HiddenSlides>
  <MMClips>0</MMClips>
  <ScaleCrop>false</ScaleCrop>
  <HeadingPairs>
    <vt:vector size="6" baseType="variant">
      <vt:variant>
        <vt:lpstr>Fonts Used</vt:lpstr>
      </vt:variant>
      <vt:variant>
        <vt:i4>14</vt:i4>
      </vt:variant>
      <vt:variant>
        <vt:lpstr>Theme</vt:lpstr>
      </vt:variant>
      <vt:variant>
        <vt:i4>4</vt:i4>
      </vt:variant>
      <vt:variant>
        <vt:lpstr>Slide Titles</vt:lpstr>
      </vt:variant>
      <vt:variant>
        <vt:i4>15</vt:i4>
      </vt:variant>
    </vt:vector>
  </HeadingPairs>
  <TitlesOfParts>
    <vt:vector size="33" baseType="lpstr">
      <vt:lpstr>NSimSun</vt:lpstr>
      <vt:lpstr>.AppleSystemUIFont</vt:lpstr>
      <vt:lpstr>Akkurat Light Pro</vt:lpstr>
      <vt:lpstr>Arial</vt:lpstr>
      <vt:lpstr>Bernard MT Condensed</vt:lpstr>
      <vt:lpstr>Calibri</vt:lpstr>
      <vt:lpstr>Cambria Math</vt:lpstr>
      <vt:lpstr>Candara</vt:lpstr>
      <vt:lpstr>Montserrat</vt:lpstr>
      <vt:lpstr>Palatino Linotype</vt:lpstr>
      <vt:lpstr>Times New Roman</vt:lpstr>
      <vt:lpstr>Tw Cen MT</vt:lpstr>
      <vt:lpstr>Tw Cen MT Condensed Extra Bold</vt:lpstr>
      <vt:lpstr>Wingdings</vt:lpstr>
      <vt:lpstr>COVER - Option 1</vt:lpstr>
      <vt:lpstr>Main screen</vt:lpstr>
      <vt:lpstr>Internal screen</vt:lpstr>
      <vt:lpstr>Final screen</vt:lpstr>
      <vt:lpstr>PowerPoint Presentation</vt:lpstr>
      <vt:lpstr>PowerPoint Presentation</vt:lpstr>
      <vt:lpstr>PowerPoint Presentation</vt:lpstr>
      <vt:lpstr>PowerPoint Presentation</vt:lpstr>
      <vt:lpstr>- Desalination promises to overcome the social, political, territorial and environmental problems of traditional hydraulic solutions and contribute in ways that conventional solutions such as dams, reservoirs and water transfers are increasingly unable to achieve. - Desalination not only taps an inexhaustible resource but also has the potential of effectively removing water from political, territorial and ecological conflict. It is, therefore, an alternative with multiple “wins” and few losses at least in comparison to those of the more traditional alternatives. - Local employment opportunities during the construction and operation of desalination plants are another benefit, but easy access to water also means more work and education opportunities for women who might otherwise be tasked with the time-consuming work of sourcing and carrying water.</vt:lpstr>
      <vt:lpstr>Incorporating desalinated water in agriculture can have varying agronomic effects. Key concerns include its lack of essential nutrients, leading to higher fertilization needs, especially for greenhouse crops. Additionally, its unique chemical composition may degrade soil structure due to sodicity, negatively affecting crop yield, with potential toxicity from high levels of boron and chloride.  Replacement of traditional irrigation water resources with DSW show that the combined use of DSW with traditional resources is the most efficient option, rather than irrigating with DSW alone.  The correct application and management of specific quality regulations, mixing and management modelling, technical means on the farm, as well as water and soil monitoring can mitigate these risks for agricultural irrigation with desalinated seawater.</vt:lpstr>
      <vt:lpstr>PowerPoint Presentation</vt:lpstr>
      <vt:lpstr>Advances in membrane technologies and energy recovery systems helped cut desalination costs in half over the past 20 years, making desalination now more economically competitive and attractive vs conventional water resources.  </vt:lpstr>
      <vt:lpstr>- As for environmental regulations:  To date, there are unfortunately no specific standards for environmental impact assessments, only guidelines provided by UNEP. EIAs have not yet been incorporated into management policies. Despite the availability of technology and management strategies to mitigate impacts, established standards &amp; comprehensive EIA studies at both local and regional levels are needed.   - Policies must include financial incentives like grants, subsidies, or tax breaks to offset the high costs of desalination for farmers.   Integrating RE sources to power desalination plants can also reduce environmental impacts and enhance sustainability. Implementing regulations for the safe disposal of brine, such as deep well injection or industrial reuse, is essential for environmental protection.   - Water pricing and allocation policies that encourage efficient use and discourage wastefulness can help reduce overall water demand, making desalination more feasible.   - Finally, continued R&amp;D are needed to improve desalination efficiency and reduce costs, thereby making it a more viable solution for agriculture. </vt:lpstr>
      <vt:lpstr>Currently the cost of desalinated water is still too high for the use of this resource in broad-scale irrigated agriculture. An exception appears to be intensive horticulture for high value cash crops, such as vegetables and flowers (mainly in greenhouses) grown in coastal areas where safe disposal of brines is easier than in inland areas.   Vegetable crops such as those in the solanaceous family (i.e., tomato, potato, eggplant and pepper) and the cucurbits family (i.e., watermelon, melon, cucumber and summer squash) are suitable for greenhouse conditions. Success of these crops under controlled cultivation is due to their good adaptation and growth across several cultivation cycles, as well as their economic convenience. These crops represent about 80% of the controlled cultivation in most countries in the Arab region. Subsequently, it is efficacious to use desalinated water for producing these crops under greenhouse conditions.  The use of desalinated water for agriculture will be viable where there is limited access to water that is fit for purpose and it is most likely to be cost effective in a tightly controlled environment, using agricultural practices with the most effective water use and crops with high productivity. Such conditions are often associated with greenhouses and the production of high value irrigated crops.   It is also important to mention that a high level of financial support and subsidies that could be provided to the agricultural sector will make this option more viable. </vt:lpstr>
      <vt:lpstr>Government regulations and policies play a major role, significantly influencing operations and pricing in the adopted business model.</vt:lpstr>
      <vt:lpstr>PowerPoint Presentation</vt:lpstr>
      <vt:lpstr>Type of crops: High-value crops that typically yield greater financial returns per unit of water used, making the higher costs of desalinated water more justifiable (e.g. Horticulture products (vegetables, flowers, ornamental plants, Vineyards and Tree fruits). In contrast cotton, rice, or sugar, are unlikely to be effectively supported by desalinated water (lower economic returns and higher water requirements).   Cultivation environment: Greenhouses (controlled environment is particularly suitable for high-value crops and allow for more efficient water use). Vegetable crops such as those in the solanaceous family (i.e., tomato, potato, eggplant and pepper) and the cucurbits family (i.e., watermelon, melon, cucumber and summer squash) are suitable for greenhouse conditions.   Type of desalinated water: BW desalination is more suitable for agricultural production than is SWD. (Brackish water desalination is typically a 1/3 of the cost of desalinating seawater; however, inland brackish water is more often associated with groundwater, which is not an infinitive resource as seawater is considered).   Desalination technology: Membrane technologies (RO &amp; ED) powered with PVs seem to be the best options  Financing Modality: Involvement of the public sector provide more guarantees to the project, facilitates investment and lowers project’s risks. Hence an intermediate approach that balances public sector guarantees with limited financial involvement and attracting private investment while maintaining oversight is well recommended. </vt:lpstr>
      <vt:lpstr>Type of delivery contract: PPPs with long-term BOT contracts (enable municipalities and public utilities to transfer the risks associated with the costs of desalinated water to the private sector, providing a more sustainable and financially viable solution.).   Desalinated water cost: It varies widely globally, ranging from $0.50 to $2.50 per cubic meter for seawater desalination (DSW) and $0.60 to $2.00 per cubic meter for brackish water desalination (DBW). In contrast, desalinated water still costs 1.5 to 4 times more than most traditional freshwater sources like lakes, rivers, and shallow wells.   Affordability for agricultural applications: At present desalinated water is more expensive than conventional water resources. However, advances in membrane technologies and energy recovery systems helped cut desalination costs in half over the past 20 years. Consequently, desalination has become more economically attractive and competitive.   Plant size: Large-scale desalination plants present a more favorable option (more guarantees &amp; easier access to finance associated with the public sector involvement). Additionally, in terms of O&amp;M, small to medium plants are more problematic. But SMEs can be encouraged to deploy PV-RO units for small farmers  Location: Prioritizing coastal sites near major demand centers and safe brine disposal, selecting intake locations with lower biofouling and pollution risks, leveraging existing marine infrastructure for dual purposes, and fortifying facilities, including storage, against natural disasters. </vt:lpstr>
      <vt:lpstr>PowerPoint Presentation</vt:lpstr>
    </vt:vector>
  </TitlesOfParts>
  <Manager/>
  <Company>FAO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FAO in CWW 2024</dc:title>
  <dc:subject/>
  <dc:creator>Abdelmageed, Angham (FAORNE)</dc:creator>
  <cp:keywords/>
  <dc:description/>
  <cp:lastModifiedBy>AlHariry, Heba (FAORNE)</cp:lastModifiedBy>
  <cp:revision>142</cp:revision>
  <cp:lastPrinted>2018-12-10T09:55:32Z</cp:lastPrinted>
  <dcterms:created xsi:type="dcterms:W3CDTF">2023-03-19T09:40:52Z</dcterms:created>
  <dcterms:modified xsi:type="dcterms:W3CDTF">2025-05-05T10:23:39Z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0x01010064A8FF2B66F8B843A6228AAACBC2AAF6</vt:lpwstr>
  </property>
  <property fmtid="{D5CDD505-2E9C-101B-9397-08002B2CF9AE}" pid="3" name="_dlc_DocIdItemGuid">
    <vt:lpwstr>2b97710e-f571-49d3-b24f-8a77402fddbd</vt:lpwstr>
  </property>
  <property fmtid="{D5CDD505-2E9C-101B-9397-08002B2CF9AE}" pid="4" name="TaxKeyword">
    <vt:lpwstr/>
  </property>
  <property fmtid="{D5CDD505-2E9C-101B-9397-08002B2CF9AE}" pid="5" name="FAO Tags">
    <vt:lpwstr/>
  </property>
  <property fmtid="{D5CDD505-2E9C-101B-9397-08002B2CF9AE}" pid="6" name="Order">
    <vt:r8>3311000</vt:r8>
  </property>
  <property fmtid="{D5CDD505-2E9C-101B-9397-08002B2CF9AE}" pid="7" name="TriggerFlowInfo">
    <vt:lpwstr/>
  </property>
  <property fmtid="{D5CDD505-2E9C-101B-9397-08002B2CF9AE}" pid="8" name="_SourceUrl">
    <vt:lpwstr/>
  </property>
  <property fmtid="{D5CDD505-2E9C-101B-9397-08002B2CF9AE}" pid="9" name="_SharedFileIndex">
    <vt:lpwstr/>
  </property>
  <property fmtid="{D5CDD505-2E9C-101B-9397-08002B2CF9AE}" pid="10" name="ComplianceAssetId">
    <vt:lpwstr/>
  </property>
  <property fmtid="{D5CDD505-2E9C-101B-9397-08002B2CF9AE}" pid="11" name="_ExtendedDescription">
    <vt:lpwstr/>
  </property>
  <property fmtid="{D5CDD505-2E9C-101B-9397-08002B2CF9AE}" pid="12" name="MediaServiceImageTags">
    <vt:lpwstr/>
  </property>
</Properties>
</file>