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0" r:id="rId4"/>
    <p:sldId id="267" r:id="rId5"/>
    <p:sldId id="268" r:id="rId6"/>
    <p:sldId id="270" r:id="rId7"/>
    <p:sldId id="271" r:id="rId8"/>
    <p:sldId id="272" r:id="rId9"/>
    <p:sldId id="273" r:id="rId10"/>
    <p:sldId id="276" r:id="rId11"/>
  </p:sldIdLst>
  <p:sldSz cx="18288000" cy="10287000"/>
  <p:notesSz cx="6858000" cy="9144000"/>
  <p:embeddedFontLst>
    <p:embeddedFont>
      <p:font typeface="Bahnschrift" panose="020B0502040204020203" pitchFamily="34" charset="0"/>
      <p:regular r:id="rId12"/>
      <p:bold r:id="rId13"/>
    </p:embeddedFont>
    <p:embeddedFont>
      <p:font typeface="Bell MT" panose="02020503060305020303" pitchFamily="18" charset="0"/>
      <p:regular r:id="rId14"/>
      <p:bold r:id="rId15"/>
      <p: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E0C2096-BBF9-4562-A759-07C6DC9CA351}">
          <p14:sldIdLst>
            <p14:sldId id="256"/>
            <p14:sldId id="257"/>
            <p14:sldId id="260"/>
          </p14:sldIdLst>
        </p14:section>
        <p14:section name="Phase I" id="{F026572E-4CCB-4A3E-80C1-6529644753E4}">
          <p14:sldIdLst>
            <p14:sldId id="267"/>
            <p14:sldId id="268"/>
          </p14:sldIdLst>
        </p14:section>
        <p14:section name="Phase II" id="{3745882F-18F4-4CC7-B8FA-ACC53564B6DF}">
          <p14:sldIdLst>
            <p14:sldId id="270"/>
            <p14:sldId id="271"/>
            <p14:sldId id="272"/>
            <p14:sldId id="273"/>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TC" initials="N" lastIdx="1" clrIdx="0">
    <p:extLst>
      <p:ext uri="{19B8F6BF-5375-455C-9EA6-DF929625EA0E}">
        <p15:presenceInfo xmlns:p15="http://schemas.microsoft.com/office/powerpoint/2012/main" userId="NT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0.tmp"/><Relationship Id="rId3" Type="http://schemas.openxmlformats.org/officeDocument/2006/relationships/image" Target="../media/image5.tmp"/><Relationship Id="rId7"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tiff"/></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6.tmp"/><Relationship Id="rId4" Type="http://schemas.openxmlformats.org/officeDocument/2006/relationships/image" Target="../media/image15.tmp"/></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12291" y="35602"/>
            <a:ext cx="2932140" cy="2204456"/>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
            <a:stretch>
              <a:fillRect/>
            </a:stretch>
          </a:blipFill>
        </p:spPr>
      </p:sp>
      <p:sp>
        <p:nvSpPr>
          <p:cNvPr id="3" name="Freeform 3"/>
          <p:cNvSpPr/>
          <p:nvPr/>
        </p:nvSpPr>
        <p:spPr>
          <a:xfrm>
            <a:off x="8077200" y="35602"/>
            <a:ext cx="1369880" cy="2341324"/>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sp>
      <p:sp>
        <p:nvSpPr>
          <p:cNvPr id="4" name="Freeform 4"/>
          <p:cNvSpPr/>
          <p:nvPr/>
        </p:nvSpPr>
        <p:spPr>
          <a:xfrm>
            <a:off x="0" y="7048500"/>
            <a:ext cx="18288000" cy="3266032"/>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4"/>
            <a:stretch>
              <a:fillRect t="-14851" b="-17393"/>
            </a:stretch>
          </a:blipFill>
          <a:ln cap="sq">
            <a:noFill/>
            <a:prstDash val="solid"/>
            <a:miter/>
          </a:ln>
        </p:spPr>
      </p:sp>
      <p:pic>
        <p:nvPicPr>
          <p:cNvPr id="7" name="Picture 6">
            <a:extLst>
              <a:ext uri="{FF2B5EF4-FFF2-40B4-BE49-F238E27FC236}">
                <a16:creationId xmlns:a16="http://schemas.microsoft.com/office/drawing/2014/main" id="{0C9425F9-876B-FADF-F9AE-7BB793CC427D}"/>
              </a:ext>
            </a:extLst>
          </p:cNvPr>
          <p:cNvPicPr>
            <a:picLocks noChangeAspect="1"/>
          </p:cNvPicPr>
          <p:nvPr/>
        </p:nvPicPr>
        <p:blipFill>
          <a:blip r:embed="rId5"/>
          <a:stretch>
            <a:fillRect/>
          </a:stretch>
        </p:blipFill>
        <p:spPr>
          <a:xfrm>
            <a:off x="9498610" y="263793"/>
            <a:ext cx="2350131" cy="1696619"/>
          </a:xfrm>
          <a:prstGeom prst="rect">
            <a:avLst/>
          </a:prstGeom>
        </p:spPr>
      </p:pic>
      <p:sp>
        <p:nvSpPr>
          <p:cNvPr id="9" name="Title 1">
            <a:extLst>
              <a:ext uri="{FF2B5EF4-FFF2-40B4-BE49-F238E27FC236}">
                <a16:creationId xmlns:a16="http://schemas.microsoft.com/office/drawing/2014/main" id="{3EB0EE12-6689-C9ED-6E19-7C7E24FCDF34}"/>
              </a:ext>
            </a:extLst>
          </p:cNvPr>
          <p:cNvSpPr txBox="1">
            <a:spLocks/>
          </p:cNvSpPr>
          <p:nvPr/>
        </p:nvSpPr>
        <p:spPr>
          <a:xfrm>
            <a:off x="762000" y="2881181"/>
            <a:ext cx="16764000" cy="234132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solidFill>
                  <a:schemeClr val="accent1">
                    <a:lumMod val="75000"/>
                  </a:schemeClr>
                </a:solidFill>
                <a:latin typeface="Bell MT" panose="02020503060305020303" pitchFamily="18" charset="0"/>
              </a:rPr>
              <a:t>Innovation-based-Approach to Improve Water Use Efficiency</a:t>
            </a:r>
          </a:p>
          <a:p>
            <a:r>
              <a:rPr lang="en-US" sz="4800" b="1" dirty="0">
                <a:solidFill>
                  <a:schemeClr val="accent1">
                    <a:lumMod val="75000"/>
                  </a:schemeClr>
                </a:solidFill>
                <a:latin typeface="Bell MT" panose="02020503060305020303" pitchFamily="18" charset="0"/>
              </a:rPr>
              <a:t>Demonstration Pilot in Zaatari Camp</a:t>
            </a:r>
          </a:p>
        </p:txBody>
      </p:sp>
      <p:sp>
        <p:nvSpPr>
          <p:cNvPr id="5" name="Title 1">
            <a:extLst>
              <a:ext uri="{FF2B5EF4-FFF2-40B4-BE49-F238E27FC236}">
                <a16:creationId xmlns:a16="http://schemas.microsoft.com/office/drawing/2014/main" id="{23B0C202-3F94-F389-A92F-E42B105BC8D4}"/>
              </a:ext>
            </a:extLst>
          </p:cNvPr>
          <p:cNvSpPr txBox="1">
            <a:spLocks/>
          </p:cNvSpPr>
          <p:nvPr/>
        </p:nvSpPr>
        <p:spPr>
          <a:xfrm>
            <a:off x="762000" y="5726760"/>
            <a:ext cx="16764000" cy="9407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accent1">
                    <a:lumMod val="75000"/>
                  </a:schemeClr>
                </a:solidFill>
                <a:latin typeface="Bell MT" panose="02020503060305020303" pitchFamily="18" charset="0"/>
              </a:rPr>
              <a:t>Abd AlRazag Heysat – May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3" name="Title 1">
            <a:extLst>
              <a:ext uri="{FF2B5EF4-FFF2-40B4-BE49-F238E27FC236}">
                <a16:creationId xmlns:a16="http://schemas.microsoft.com/office/drawing/2014/main" id="{13F40F5E-3262-9887-2E6E-199A6F6F6FB4}"/>
              </a:ext>
            </a:extLst>
          </p:cNvPr>
          <p:cNvSpPr txBox="1">
            <a:spLocks/>
          </p:cNvSpPr>
          <p:nvPr/>
        </p:nvSpPr>
        <p:spPr>
          <a:xfrm>
            <a:off x="898106" y="342899"/>
            <a:ext cx="3784851" cy="9144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b="1" dirty="0">
                <a:solidFill>
                  <a:schemeClr val="accent1">
                    <a:lumMod val="75000"/>
                  </a:schemeClr>
                </a:solidFill>
                <a:latin typeface="Bell MT" panose="02020503060305020303" pitchFamily="18" charset="0"/>
              </a:rPr>
              <a:t>Background</a:t>
            </a:r>
            <a:r>
              <a:rPr lang="en-US" sz="4000" b="1" dirty="0">
                <a:solidFill>
                  <a:schemeClr val="accent1">
                    <a:lumMod val="75000"/>
                  </a:schemeClr>
                </a:solidFill>
                <a:latin typeface="Bell MT" panose="02020503060305020303" pitchFamily="18" charset="0"/>
              </a:rPr>
              <a:t> </a:t>
            </a:r>
          </a:p>
        </p:txBody>
      </p:sp>
      <p:sp>
        <p:nvSpPr>
          <p:cNvPr id="5" name="Content Placeholder 2">
            <a:extLst>
              <a:ext uri="{FF2B5EF4-FFF2-40B4-BE49-F238E27FC236}">
                <a16:creationId xmlns:a16="http://schemas.microsoft.com/office/drawing/2014/main" id="{E44A6201-CC20-2EB6-A650-FF0143756D20}"/>
              </a:ext>
            </a:extLst>
          </p:cNvPr>
          <p:cNvSpPr txBox="1">
            <a:spLocks/>
          </p:cNvSpPr>
          <p:nvPr/>
        </p:nvSpPr>
        <p:spPr>
          <a:xfrm>
            <a:off x="424777" y="1028701"/>
            <a:ext cx="7620001" cy="220979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buNone/>
            </a:pPr>
            <a:r>
              <a:rPr lang="en-US" sz="3000" dirty="0">
                <a:solidFill>
                  <a:schemeClr val="accent1">
                    <a:lumMod val="75000"/>
                  </a:schemeClr>
                </a:solidFill>
                <a:latin typeface="Bell MT" panose="02020503060305020303" pitchFamily="18" charset="0"/>
              </a:rPr>
              <a:t>The Maric Flow Control Valve has been developed to provide a constant pre-set flow rate irrespective of pressure or pressure fluctuations.</a:t>
            </a:r>
          </a:p>
          <a:p>
            <a:pPr marL="457200" lvl="1" indent="0" algn="just">
              <a:buFont typeface="Arial" pitchFamily="34" charset="0"/>
              <a:buNone/>
            </a:pPr>
            <a:endParaRPr lang="en-US" sz="3000" dirty="0">
              <a:solidFill>
                <a:schemeClr val="accent1">
                  <a:lumMod val="75000"/>
                </a:schemeClr>
              </a:solidFill>
              <a:latin typeface="Bell MT" panose="02020503060305020303" pitchFamily="18" charset="0"/>
            </a:endParaRPr>
          </a:p>
          <a:p>
            <a:pPr marL="457200" lvl="1" indent="0" algn="just">
              <a:buFont typeface="Arial" pitchFamily="34" charset="0"/>
              <a:buNone/>
            </a:pPr>
            <a:endParaRPr lang="en-US" sz="3000" dirty="0">
              <a:solidFill>
                <a:schemeClr val="accent1">
                  <a:lumMod val="75000"/>
                </a:schemeClr>
              </a:solidFill>
              <a:latin typeface="Bell MT" panose="02020503060305020303" pitchFamily="18" charset="0"/>
            </a:endParaRPr>
          </a:p>
          <a:p>
            <a:pPr marL="457200" lvl="1" indent="0" algn="just">
              <a:buFont typeface="Arial" pitchFamily="34" charset="0"/>
              <a:buNone/>
            </a:pPr>
            <a:br>
              <a:rPr lang="en-US" sz="3000" dirty="0">
                <a:solidFill>
                  <a:schemeClr val="accent1">
                    <a:lumMod val="75000"/>
                  </a:schemeClr>
                </a:solidFill>
                <a:latin typeface="Bell MT" panose="02020503060305020303" pitchFamily="18" charset="0"/>
              </a:rPr>
            </a:br>
            <a:endParaRPr lang="en-US" sz="3000" dirty="0">
              <a:solidFill>
                <a:schemeClr val="accent1">
                  <a:lumMod val="75000"/>
                </a:schemeClr>
              </a:solidFill>
              <a:latin typeface="Bell MT" panose="02020503060305020303" pitchFamily="18" charset="0"/>
            </a:endParaRPr>
          </a:p>
        </p:txBody>
      </p:sp>
      <p:pic>
        <p:nvPicPr>
          <p:cNvPr id="7" name="Picture 6" descr="A picture containing text, outdoor, sign&#10;&#10;Description automatically generated">
            <a:extLst>
              <a:ext uri="{FF2B5EF4-FFF2-40B4-BE49-F238E27FC236}">
                <a16:creationId xmlns:a16="http://schemas.microsoft.com/office/drawing/2014/main" id="{1250E513-6CAA-99FB-1070-2AF221A81B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2496" y="723900"/>
            <a:ext cx="1470512" cy="2209800"/>
          </a:xfrm>
          <a:prstGeom prst="rect">
            <a:avLst/>
          </a:prstGeom>
        </p:spPr>
      </p:pic>
      <p:pic>
        <p:nvPicPr>
          <p:cNvPr id="10" name="Picture 2">
            <a:extLst>
              <a:ext uri="{FF2B5EF4-FFF2-40B4-BE49-F238E27FC236}">
                <a16:creationId xmlns:a16="http://schemas.microsoft.com/office/drawing/2014/main" id="{8FB62B3C-98CE-E804-D40D-5771271FA4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58848" y="723900"/>
            <a:ext cx="1657351"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ext, letter&#10;&#10;Description automatically generated">
            <a:extLst>
              <a:ext uri="{FF2B5EF4-FFF2-40B4-BE49-F238E27FC236}">
                <a16:creationId xmlns:a16="http://schemas.microsoft.com/office/drawing/2014/main" id="{D0FD4DFD-BAE8-DB28-40D7-5CB994F13F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480672" y="723900"/>
            <a:ext cx="1657351" cy="2209800"/>
          </a:xfrm>
          <a:prstGeom prst="rect">
            <a:avLst/>
          </a:prstGeom>
        </p:spPr>
      </p:pic>
      <p:sp>
        <p:nvSpPr>
          <p:cNvPr id="4" name="Title 1">
            <a:extLst>
              <a:ext uri="{FF2B5EF4-FFF2-40B4-BE49-F238E27FC236}">
                <a16:creationId xmlns:a16="http://schemas.microsoft.com/office/drawing/2014/main" id="{9453C62A-476C-039B-F598-249D433A553F}"/>
              </a:ext>
            </a:extLst>
          </p:cNvPr>
          <p:cNvSpPr txBox="1">
            <a:spLocks/>
          </p:cNvSpPr>
          <p:nvPr/>
        </p:nvSpPr>
        <p:spPr>
          <a:xfrm>
            <a:off x="896679" y="3314700"/>
            <a:ext cx="4437321" cy="86364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b="1" dirty="0">
                <a:solidFill>
                  <a:schemeClr val="accent1">
                    <a:lumMod val="75000"/>
                  </a:schemeClr>
                </a:solidFill>
                <a:latin typeface="Bell MT" panose="02020503060305020303" pitchFamily="18" charset="0"/>
              </a:rPr>
              <a:t>How it Works?  </a:t>
            </a:r>
          </a:p>
        </p:txBody>
      </p:sp>
      <p:sp>
        <p:nvSpPr>
          <p:cNvPr id="6" name="Content Placeholder 2">
            <a:extLst>
              <a:ext uri="{FF2B5EF4-FFF2-40B4-BE49-F238E27FC236}">
                <a16:creationId xmlns:a16="http://schemas.microsoft.com/office/drawing/2014/main" id="{F26DB6FE-9231-0808-8AF9-FD63E7015FFD}"/>
              </a:ext>
            </a:extLst>
          </p:cNvPr>
          <p:cNvSpPr txBox="1">
            <a:spLocks/>
          </p:cNvSpPr>
          <p:nvPr/>
        </p:nvSpPr>
        <p:spPr>
          <a:xfrm>
            <a:off x="424777" y="3975123"/>
            <a:ext cx="8109623" cy="1752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buNone/>
            </a:pPr>
            <a:r>
              <a:rPr lang="en-US" sz="3000" dirty="0">
                <a:solidFill>
                  <a:schemeClr val="accent1">
                    <a:lumMod val="75000"/>
                  </a:schemeClr>
                </a:solidFill>
                <a:latin typeface="Bell MT" panose="02020503060305020303" pitchFamily="18" charset="0"/>
              </a:rPr>
              <a:t>Maric flow control valves limit water flow by means of a carefully designed rubber control ring, with the orifice diameter varying, in response to pressure fluctuations</a:t>
            </a:r>
          </a:p>
        </p:txBody>
      </p:sp>
      <p:pic>
        <p:nvPicPr>
          <p:cNvPr id="12" name="Picture 17" descr="15mm Cross Section Large Orifice">
            <a:extLst>
              <a:ext uri="{FF2B5EF4-FFF2-40B4-BE49-F238E27FC236}">
                <a16:creationId xmlns:a16="http://schemas.microsoft.com/office/drawing/2014/main" id="{E5D15A27-7FC9-4BF6-16F5-479C02E19888}"/>
              </a:ext>
            </a:extLst>
          </p:cNvPr>
          <p:cNvPicPr>
            <a:picLocks noChangeAspect="1" noChangeArrowheads="1"/>
          </p:cNvPicPr>
          <p:nvPr/>
        </p:nvPicPr>
        <p:blipFill>
          <a:blip r:embed="rId6" cstate="print"/>
          <a:srcRect/>
          <a:stretch>
            <a:fillRect/>
          </a:stretch>
        </p:blipFill>
        <p:spPr bwMode="auto">
          <a:xfrm>
            <a:off x="10751685" y="3619500"/>
            <a:ext cx="2373082" cy="2025556"/>
          </a:xfrm>
          <a:prstGeom prst="rect">
            <a:avLst/>
          </a:prstGeom>
          <a:noFill/>
        </p:spPr>
      </p:pic>
      <p:pic>
        <p:nvPicPr>
          <p:cNvPr id="13" name="Picture 16" descr="15mm Cross Section Small Orifice">
            <a:extLst>
              <a:ext uri="{FF2B5EF4-FFF2-40B4-BE49-F238E27FC236}">
                <a16:creationId xmlns:a16="http://schemas.microsoft.com/office/drawing/2014/main" id="{C4372D77-5136-99B8-D350-2467174C0559}"/>
              </a:ext>
            </a:extLst>
          </p:cNvPr>
          <p:cNvPicPr>
            <a:picLocks noChangeAspect="1" noChangeArrowheads="1"/>
          </p:cNvPicPr>
          <p:nvPr/>
        </p:nvPicPr>
        <p:blipFill>
          <a:blip r:embed="rId7" cstate="print"/>
          <a:srcRect/>
          <a:stretch>
            <a:fillRect/>
          </a:stretch>
        </p:blipFill>
        <p:spPr bwMode="auto">
          <a:xfrm>
            <a:off x="13669075" y="3619500"/>
            <a:ext cx="2268680" cy="1990751"/>
          </a:xfrm>
          <a:prstGeom prst="rect">
            <a:avLst/>
          </a:prstGeom>
          <a:noFill/>
        </p:spPr>
      </p:pic>
      <p:sp>
        <p:nvSpPr>
          <p:cNvPr id="14" name="TextBox 13">
            <a:extLst>
              <a:ext uri="{FF2B5EF4-FFF2-40B4-BE49-F238E27FC236}">
                <a16:creationId xmlns:a16="http://schemas.microsoft.com/office/drawing/2014/main" id="{C74ED603-D6D9-076F-1B2B-42E002D15CC7}"/>
              </a:ext>
            </a:extLst>
          </p:cNvPr>
          <p:cNvSpPr txBox="1"/>
          <p:nvPr/>
        </p:nvSpPr>
        <p:spPr>
          <a:xfrm>
            <a:off x="10923887" y="5645056"/>
            <a:ext cx="2184624" cy="861774"/>
          </a:xfrm>
          <a:prstGeom prst="rect">
            <a:avLst/>
          </a:prstGeom>
          <a:noFill/>
        </p:spPr>
        <p:txBody>
          <a:bodyPr wrap="square" rtlCol="0">
            <a:spAutoFit/>
          </a:bodyPr>
          <a:lstStyle/>
          <a:p>
            <a:r>
              <a:rPr lang="en-US" sz="2500" dirty="0">
                <a:solidFill>
                  <a:schemeClr val="accent1">
                    <a:lumMod val="75000"/>
                  </a:schemeClr>
                </a:solidFill>
                <a:latin typeface="Bell MT" panose="02020503060305020303" pitchFamily="18" charset="0"/>
              </a:rPr>
              <a:t>Low Pressure</a:t>
            </a:r>
            <a:br>
              <a:rPr lang="en-US" sz="2500" dirty="0">
                <a:solidFill>
                  <a:schemeClr val="accent1">
                    <a:lumMod val="75000"/>
                  </a:schemeClr>
                </a:solidFill>
                <a:latin typeface="Bell MT" panose="02020503060305020303" pitchFamily="18" charset="0"/>
              </a:rPr>
            </a:br>
            <a:r>
              <a:rPr lang="en-US" sz="2500" dirty="0">
                <a:solidFill>
                  <a:schemeClr val="accent1">
                    <a:lumMod val="75000"/>
                  </a:schemeClr>
                </a:solidFill>
                <a:latin typeface="Bell MT" panose="02020503060305020303" pitchFamily="18" charset="0"/>
              </a:rPr>
              <a:t>Large Orifice </a:t>
            </a:r>
          </a:p>
        </p:txBody>
      </p:sp>
      <p:sp>
        <p:nvSpPr>
          <p:cNvPr id="15" name="TextBox 14">
            <a:extLst>
              <a:ext uri="{FF2B5EF4-FFF2-40B4-BE49-F238E27FC236}">
                <a16:creationId xmlns:a16="http://schemas.microsoft.com/office/drawing/2014/main" id="{634E0674-37AC-4123-EB3B-9EB88D3636F5}"/>
              </a:ext>
            </a:extLst>
          </p:cNvPr>
          <p:cNvSpPr txBox="1"/>
          <p:nvPr/>
        </p:nvSpPr>
        <p:spPr>
          <a:xfrm>
            <a:off x="13711102" y="5642698"/>
            <a:ext cx="2184625" cy="861774"/>
          </a:xfrm>
          <a:prstGeom prst="rect">
            <a:avLst/>
          </a:prstGeom>
          <a:noFill/>
        </p:spPr>
        <p:txBody>
          <a:bodyPr wrap="square" rtlCol="0">
            <a:spAutoFit/>
          </a:bodyPr>
          <a:lstStyle/>
          <a:p>
            <a:r>
              <a:rPr lang="en-US" sz="2500" dirty="0">
                <a:solidFill>
                  <a:schemeClr val="accent1">
                    <a:lumMod val="75000"/>
                  </a:schemeClr>
                </a:solidFill>
                <a:latin typeface="Bell MT" panose="02020503060305020303" pitchFamily="18" charset="0"/>
              </a:rPr>
              <a:t>High Pressure</a:t>
            </a:r>
            <a:br>
              <a:rPr lang="en-US" sz="2500" dirty="0">
                <a:solidFill>
                  <a:schemeClr val="accent1">
                    <a:lumMod val="75000"/>
                  </a:schemeClr>
                </a:solidFill>
                <a:latin typeface="Bell MT" panose="02020503060305020303" pitchFamily="18" charset="0"/>
              </a:rPr>
            </a:br>
            <a:r>
              <a:rPr lang="en-US" sz="2500" dirty="0">
                <a:solidFill>
                  <a:schemeClr val="accent1">
                    <a:lumMod val="75000"/>
                  </a:schemeClr>
                </a:solidFill>
                <a:latin typeface="Bell MT" panose="02020503060305020303" pitchFamily="18" charset="0"/>
              </a:rPr>
              <a:t>Smaller Orifice </a:t>
            </a:r>
          </a:p>
        </p:txBody>
      </p:sp>
      <p:sp>
        <p:nvSpPr>
          <p:cNvPr id="16" name="Title 1">
            <a:extLst>
              <a:ext uri="{FF2B5EF4-FFF2-40B4-BE49-F238E27FC236}">
                <a16:creationId xmlns:a16="http://schemas.microsoft.com/office/drawing/2014/main" id="{0C4973A9-2D89-0A01-4598-EB79ED8A3313}"/>
              </a:ext>
            </a:extLst>
          </p:cNvPr>
          <p:cNvSpPr txBox="1">
            <a:spLocks/>
          </p:cNvSpPr>
          <p:nvPr/>
        </p:nvSpPr>
        <p:spPr>
          <a:xfrm>
            <a:off x="1005113" y="6755143"/>
            <a:ext cx="1901814" cy="96763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b="1" dirty="0">
                <a:solidFill>
                  <a:schemeClr val="accent1">
                    <a:lumMod val="75000"/>
                  </a:schemeClr>
                </a:solidFill>
                <a:latin typeface="Bell MT" panose="02020503060305020303" pitchFamily="18" charset="0"/>
              </a:rPr>
              <a:t>Types</a:t>
            </a:r>
          </a:p>
        </p:txBody>
      </p:sp>
      <p:pic>
        <p:nvPicPr>
          <p:cNvPr id="17" name="Content Placeholder 6" descr="Diagram&#10;&#10;Description automatically generated">
            <a:extLst>
              <a:ext uri="{FF2B5EF4-FFF2-40B4-BE49-F238E27FC236}">
                <a16:creationId xmlns:a16="http://schemas.microsoft.com/office/drawing/2014/main" id="{CD962AAE-0590-7E72-EC89-3B4FB1AA2F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44790" y="6755143"/>
            <a:ext cx="11628116" cy="333185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A599806-D1B8-98E9-2531-474D4B55CEC4}"/>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3" name="Title 1">
            <a:extLst>
              <a:ext uri="{FF2B5EF4-FFF2-40B4-BE49-F238E27FC236}">
                <a16:creationId xmlns:a16="http://schemas.microsoft.com/office/drawing/2014/main" id="{A0969406-9FF8-E928-31F3-F39CA8E51816}"/>
              </a:ext>
            </a:extLst>
          </p:cNvPr>
          <p:cNvSpPr txBox="1">
            <a:spLocks/>
          </p:cNvSpPr>
          <p:nvPr/>
        </p:nvSpPr>
        <p:spPr>
          <a:xfrm>
            <a:off x="457200" y="425850"/>
            <a:ext cx="8686800" cy="98385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b="1" dirty="0">
                <a:solidFill>
                  <a:schemeClr val="accent1">
                    <a:lumMod val="75000"/>
                  </a:schemeClr>
                </a:solidFill>
                <a:latin typeface="Bell MT" panose="02020503060305020303" pitchFamily="18" charset="0"/>
              </a:rPr>
              <a:t>Features/ Why Maric Valves?</a:t>
            </a:r>
          </a:p>
        </p:txBody>
      </p:sp>
      <p:sp>
        <p:nvSpPr>
          <p:cNvPr id="4" name="Content Placeholder 2">
            <a:extLst>
              <a:ext uri="{FF2B5EF4-FFF2-40B4-BE49-F238E27FC236}">
                <a16:creationId xmlns:a16="http://schemas.microsoft.com/office/drawing/2014/main" id="{774B0EB2-6E5F-ADFB-1303-98F3702E1717}"/>
              </a:ext>
            </a:extLst>
          </p:cNvPr>
          <p:cNvSpPr txBox="1">
            <a:spLocks/>
          </p:cNvSpPr>
          <p:nvPr/>
        </p:nvSpPr>
        <p:spPr>
          <a:xfrm>
            <a:off x="458972" y="1638300"/>
            <a:ext cx="11199628" cy="822285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Font typeface="Arial" pitchFamily="34" charset="0"/>
              <a:buNone/>
            </a:pPr>
            <a:r>
              <a:rPr lang="en-US" sz="4500" dirty="0">
                <a:solidFill>
                  <a:schemeClr val="accent1">
                    <a:lumMod val="75000"/>
                  </a:schemeClr>
                </a:solidFill>
                <a:latin typeface="Bell MT" panose="02020503060305020303" pitchFamily="18" charset="0"/>
              </a:rPr>
              <a:t>Constant Flow Rate, Regardless of Pressure</a:t>
            </a:r>
          </a:p>
          <a:p>
            <a:pPr lvl="1"/>
            <a:r>
              <a:rPr lang="en-US" sz="3500" dirty="0">
                <a:solidFill>
                  <a:schemeClr val="accent1">
                    <a:lumMod val="75000"/>
                  </a:schemeClr>
                </a:solidFill>
                <a:latin typeface="Bell MT" panose="02020503060305020303" pitchFamily="18" charset="0"/>
              </a:rPr>
              <a:t>An effective and practical solution</a:t>
            </a:r>
            <a:endParaRPr lang="ar-JO" sz="3500" dirty="0">
              <a:solidFill>
                <a:schemeClr val="accent1">
                  <a:lumMod val="75000"/>
                </a:schemeClr>
              </a:solidFill>
              <a:latin typeface="Bell MT" panose="02020503060305020303" pitchFamily="18" charset="0"/>
            </a:endParaRPr>
          </a:p>
          <a:p>
            <a:pPr lvl="1"/>
            <a:r>
              <a:rPr lang="en-US" sz="3500" dirty="0">
                <a:solidFill>
                  <a:schemeClr val="accent1">
                    <a:lumMod val="75000"/>
                  </a:schemeClr>
                </a:solidFill>
                <a:latin typeface="Bell MT" panose="02020503060305020303" pitchFamily="18" charset="0"/>
              </a:rPr>
              <a:t>Respond instantly to changes in water pressure</a:t>
            </a:r>
          </a:p>
          <a:p>
            <a:pPr lvl="1"/>
            <a:r>
              <a:rPr lang="en-US" sz="3500" dirty="0">
                <a:solidFill>
                  <a:schemeClr val="accent1">
                    <a:lumMod val="75000"/>
                  </a:schemeClr>
                </a:solidFill>
                <a:latin typeface="Bell MT" panose="02020503060305020303" pitchFamily="18" charset="0"/>
              </a:rPr>
              <a:t>Offer the widest range of flow rates available</a:t>
            </a:r>
          </a:p>
          <a:p>
            <a:pPr lvl="1"/>
            <a:r>
              <a:rPr lang="en-US" sz="3500" dirty="0">
                <a:solidFill>
                  <a:schemeClr val="accent1">
                    <a:lumMod val="75000"/>
                  </a:schemeClr>
                </a:solidFill>
                <a:latin typeface="Bell MT" panose="02020503060305020303" pitchFamily="18" charset="0"/>
              </a:rPr>
              <a:t>Alternative for structural/ rehabilitation works</a:t>
            </a:r>
          </a:p>
          <a:p>
            <a:pPr lvl="1"/>
            <a:r>
              <a:rPr lang="en-US" sz="3500" dirty="0">
                <a:solidFill>
                  <a:schemeClr val="accent1">
                    <a:lumMod val="75000"/>
                  </a:schemeClr>
                </a:solidFill>
                <a:latin typeface="Bell MT" panose="02020503060305020303" pitchFamily="18" charset="0"/>
              </a:rPr>
              <a:t>Easy Installation</a:t>
            </a:r>
            <a:endParaRPr lang="ar-JO" sz="3500" dirty="0">
              <a:solidFill>
                <a:schemeClr val="accent1">
                  <a:lumMod val="75000"/>
                </a:schemeClr>
              </a:solidFill>
              <a:latin typeface="Bell MT" panose="02020503060305020303" pitchFamily="18" charset="0"/>
            </a:endParaRPr>
          </a:p>
          <a:p>
            <a:pPr lvl="1"/>
            <a:r>
              <a:rPr lang="en-US" sz="3500" dirty="0">
                <a:solidFill>
                  <a:schemeClr val="accent1">
                    <a:lumMod val="75000"/>
                  </a:schemeClr>
                </a:solidFill>
                <a:latin typeface="Bell MT" panose="02020503060305020303" pitchFamily="18" charset="0"/>
              </a:rPr>
              <a:t>low cost</a:t>
            </a:r>
          </a:p>
          <a:p>
            <a:pPr lvl="1"/>
            <a:r>
              <a:rPr lang="en-US" sz="3500" dirty="0">
                <a:solidFill>
                  <a:schemeClr val="accent1">
                    <a:lumMod val="75000"/>
                  </a:schemeClr>
                </a:solidFill>
                <a:latin typeface="Bell MT" panose="02020503060305020303" pitchFamily="18" charset="0"/>
              </a:rPr>
              <a:t>Are highly reliable due to their simple design </a:t>
            </a:r>
          </a:p>
          <a:p>
            <a:pPr lvl="1"/>
            <a:r>
              <a:rPr lang="en-US" sz="3500" dirty="0">
                <a:solidFill>
                  <a:schemeClr val="accent1">
                    <a:lumMod val="75000"/>
                  </a:schemeClr>
                </a:solidFill>
                <a:latin typeface="Bell MT" panose="02020503060305020303" pitchFamily="18" charset="0"/>
              </a:rPr>
              <a:t>No adjustment or maintenance</a:t>
            </a:r>
            <a:endParaRPr lang="ar-JO" sz="3500" dirty="0">
              <a:solidFill>
                <a:schemeClr val="accent1">
                  <a:lumMod val="75000"/>
                </a:schemeClr>
              </a:solidFill>
              <a:latin typeface="Bell MT" panose="02020503060305020303" pitchFamily="18" charset="0"/>
            </a:endParaRPr>
          </a:p>
          <a:p>
            <a:pPr lvl="1"/>
            <a:r>
              <a:rPr lang="en-US" sz="3500" dirty="0">
                <a:solidFill>
                  <a:schemeClr val="accent1">
                    <a:lumMod val="75000"/>
                  </a:schemeClr>
                </a:solidFill>
                <a:latin typeface="Bell MT" panose="02020503060305020303" pitchFamily="18" charset="0"/>
              </a:rPr>
              <a:t>Have a life span in excess of 20 years</a:t>
            </a:r>
          </a:p>
          <a:p>
            <a:pPr lvl="1"/>
            <a:r>
              <a:rPr lang="en-US" sz="3500" dirty="0">
                <a:solidFill>
                  <a:schemeClr val="accent1">
                    <a:lumMod val="75000"/>
                  </a:schemeClr>
                </a:solidFill>
                <a:latin typeface="Bell MT" panose="02020503060305020303" pitchFamily="18" charset="0"/>
              </a:rPr>
              <a:t>Tamperproof</a:t>
            </a:r>
          </a:p>
          <a:p>
            <a:pPr lvl="1"/>
            <a:endParaRPr lang="en-US" sz="3200" dirty="0">
              <a:solidFill>
                <a:schemeClr val="accent1">
                  <a:lumMod val="75000"/>
                </a:schemeClr>
              </a:solidFill>
              <a:latin typeface="Bell MT" panose="02020503060305020303" pitchFamily="18" charset="0"/>
            </a:endParaRPr>
          </a:p>
          <a:p>
            <a:pPr lvl="1" algn="just"/>
            <a:endParaRPr lang="en-US" sz="4000" dirty="0">
              <a:solidFill>
                <a:schemeClr val="accent1">
                  <a:lumMod val="75000"/>
                </a:schemeClr>
              </a:solidFill>
              <a:latin typeface="Bell MT" panose="02020503060305020303" pitchFamily="18" charset="0"/>
            </a:endParaRPr>
          </a:p>
        </p:txBody>
      </p:sp>
      <p:pic>
        <p:nvPicPr>
          <p:cNvPr id="11" name="Picture 10">
            <a:extLst>
              <a:ext uri="{FF2B5EF4-FFF2-40B4-BE49-F238E27FC236}">
                <a16:creationId xmlns:a16="http://schemas.microsoft.com/office/drawing/2014/main" id="{F15FB8A0-C624-6E36-8993-95C01ACFE5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1240" y="3196363"/>
            <a:ext cx="1476164" cy="2217873"/>
          </a:xfrm>
          <a:prstGeom prst="rect">
            <a:avLst/>
          </a:prstGeom>
        </p:spPr>
      </p:pic>
      <p:pic>
        <p:nvPicPr>
          <p:cNvPr id="12" name="Picture 11">
            <a:extLst>
              <a:ext uri="{FF2B5EF4-FFF2-40B4-BE49-F238E27FC236}">
                <a16:creationId xmlns:a16="http://schemas.microsoft.com/office/drawing/2014/main" id="{F1BC3D89-1C4F-9356-58BF-97FDC0AA71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44400" y="1638300"/>
            <a:ext cx="2697494" cy="1791619"/>
          </a:xfrm>
          <a:prstGeom prst="rect">
            <a:avLst/>
          </a:prstGeom>
        </p:spPr>
      </p:pic>
      <p:pic>
        <p:nvPicPr>
          <p:cNvPr id="13" name="Picture 12">
            <a:extLst>
              <a:ext uri="{FF2B5EF4-FFF2-40B4-BE49-F238E27FC236}">
                <a16:creationId xmlns:a16="http://schemas.microsoft.com/office/drawing/2014/main" id="{13586190-0B0D-7B5A-738E-52BBA72240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44400" y="5008745"/>
            <a:ext cx="2270301" cy="2900016"/>
          </a:xfrm>
          <a:prstGeom prst="rect">
            <a:avLst/>
          </a:prstGeom>
        </p:spPr>
      </p:pic>
      <p:sp>
        <p:nvSpPr>
          <p:cNvPr id="15" name="Rectangle 14">
            <a:extLst>
              <a:ext uri="{FF2B5EF4-FFF2-40B4-BE49-F238E27FC236}">
                <a16:creationId xmlns:a16="http://schemas.microsoft.com/office/drawing/2014/main" id="{DA2A9E98-A4B4-835F-9AF6-8D92C299E2CE}"/>
              </a:ext>
            </a:extLst>
          </p:cNvPr>
          <p:cNvSpPr/>
          <p:nvPr/>
        </p:nvSpPr>
        <p:spPr>
          <a:xfrm>
            <a:off x="15441240" y="5981700"/>
            <a:ext cx="2184776" cy="954107"/>
          </a:xfrm>
          <a:prstGeom prst="rect">
            <a:avLst/>
          </a:prstGeom>
          <a:noFill/>
        </p:spPr>
        <p:txBody>
          <a:bodyPr wrap="square" lIns="91440" tIns="45720" rIns="91440" bIns="45720">
            <a:spAutoFit/>
          </a:bodyPr>
          <a:lstStyle/>
          <a:p>
            <a:pPr algn="ctr"/>
            <a:r>
              <a:rPr lang="en-US" sz="2800" b="0" cap="none" spc="0" dirty="0">
                <a:ln w="0"/>
                <a:solidFill>
                  <a:schemeClr val="accent1"/>
                </a:solidFill>
                <a:effectLst>
                  <a:outerShdw blurRad="38100" dist="25400" dir="5400000" algn="ctr" rotWithShape="0">
                    <a:srgbClr val="6E747A">
                      <a:alpha val="43000"/>
                    </a:srgbClr>
                  </a:outerShdw>
                </a:effectLst>
              </a:rPr>
              <a:t>Elegantly Simple !</a:t>
            </a:r>
          </a:p>
        </p:txBody>
      </p:sp>
    </p:spTree>
    <p:extLst>
      <p:ext uri="{BB962C8B-B14F-4D97-AF65-F5344CB8AC3E}">
        <p14:creationId xmlns:p14="http://schemas.microsoft.com/office/powerpoint/2010/main" val="1725907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0AB644F8-9C2C-5EFA-5314-29F741408FBB}"/>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3" name="Title 1">
            <a:extLst>
              <a:ext uri="{FF2B5EF4-FFF2-40B4-BE49-F238E27FC236}">
                <a16:creationId xmlns:a16="http://schemas.microsoft.com/office/drawing/2014/main" id="{50965F92-15F7-3477-DD2F-8780C83D26B8}"/>
              </a:ext>
            </a:extLst>
          </p:cNvPr>
          <p:cNvSpPr txBox="1">
            <a:spLocks/>
          </p:cNvSpPr>
          <p:nvPr/>
        </p:nvSpPr>
        <p:spPr>
          <a:xfrm>
            <a:off x="381000" y="175738"/>
            <a:ext cx="18326725" cy="18455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400" b="1" dirty="0">
                <a:solidFill>
                  <a:schemeClr val="accent1">
                    <a:lumMod val="75000"/>
                  </a:schemeClr>
                </a:solidFill>
                <a:latin typeface="Bell MT" panose="02020503060305020303" pitchFamily="18" charset="0"/>
              </a:rPr>
              <a:t>Zaatari Camp</a:t>
            </a:r>
            <a:endParaRPr lang="en-US" sz="5000" b="1" dirty="0">
              <a:solidFill>
                <a:schemeClr val="accent1">
                  <a:lumMod val="75000"/>
                </a:schemeClr>
              </a:solidFill>
              <a:latin typeface="Bell MT" panose="02020503060305020303" pitchFamily="18" charset="0"/>
            </a:endParaRPr>
          </a:p>
          <a:p>
            <a:pPr algn="l"/>
            <a:r>
              <a:rPr lang="en-US" sz="5000" b="1" dirty="0">
                <a:solidFill>
                  <a:schemeClr val="accent1">
                    <a:lumMod val="75000"/>
                  </a:schemeClr>
                </a:solidFill>
                <a:latin typeface="Bell MT" panose="02020503060305020303" pitchFamily="18" charset="0"/>
              </a:rPr>
              <a:t>Historical Background – Problem Statement and Solution Basis  </a:t>
            </a:r>
          </a:p>
        </p:txBody>
      </p:sp>
      <p:sp>
        <p:nvSpPr>
          <p:cNvPr id="4" name="Title 1">
            <a:extLst>
              <a:ext uri="{FF2B5EF4-FFF2-40B4-BE49-F238E27FC236}">
                <a16:creationId xmlns:a16="http://schemas.microsoft.com/office/drawing/2014/main" id="{D57A5E5F-4EE1-A25A-019B-EFEA8087A28D}"/>
              </a:ext>
            </a:extLst>
          </p:cNvPr>
          <p:cNvSpPr txBox="1">
            <a:spLocks/>
          </p:cNvSpPr>
          <p:nvPr/>
        </p:nvSpPr>
        <p:spPr>
          <a:xfrm>
            <a:off x="662949" y="2646887"/>
            <a:ext cx="6098861" cy="546841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r>
              <a:rPr lang="en-US" sz="4000" b="1" dirty="0">
                <a:solidFill>
                  <a:schemeClr val="accent1">
                    <a:lumMod val="75000"/>
                  </a:schemeClr>
                </a:solidFill>
                <a:latin typeface="Bell MT" panose="02020503060305020303" pitchFamily="18" charset="0"/>
              </a:rPr>
              <a:t>Problem/ Issue</a:t>
            </a:r>
          </a:p>
          <a:p>
            <a:pPr marL="457200" indent="-457200" algn="l">
              <a:spcAft>
                <a:spcPts val="1200"/>
              </a:spcAft>
              <a:buFontTx/>
              <a:buChar char="-"/>
            </a:pPr>
            <a:r>
              <a:rPr lang="en-US" sz="3000" b="1" dirty="0">
                <a:solidFill>
                  <a:schemeClr val="accent1">
                    <a:lumMod val="75000"/>
                  </a:schemeClr>
                </a:solidFill>
                <a:latin typeface="Bell MT" panose="02020503060305020303" pitchFamily="18" charset="0"/>
              </a:rPr>
              <a:t>Increased water demand due to the population growth.</a:t>
            </a:r>
          </a:p>
          <a:p>
            <a:pPr marL="457200" indent="-457200" algn="l">
              <a:spcAft>
                <a:spcPts val="1200"/>
              </a:spcAft>
              <a:buFontTx/>
              <a:buChar char="-"/>
            </a:pPr>
            <a:r>
              <a:rPr lang="en-US" sz="3000" b="1" dirty="0">
                <a:solidFill>
                  <a:schemeClr val="accent1">
                    <a:lumMod val="75000"/>
                  </a:schemeClr>
                </a:solidFill>
                <a:latin typeface="Bell MT" panose="02020503060305020303" pitchFamily="18" charset="0"/>
              </a:rPr>
              <a:t>Limitation/ Decreased availability of water quantities.</a:t>
            </a:r>
          </a:p>
          <a:p>
            <a:pPr marL="457200" indent="-457200" algn="l">
              <a:spcAft>
                <a:spcPts val="1200"/>
              </a:spcAft>
              <a:buFontTx/>
              <a:buChar char="-"/>
            </a:pPr>
            <a:r>
              <a:rPr lang="en-US" sz="3000" b="1" dirty="0">
                <a:solidFill>
                  <a:schemeClr val="accent1">
                    <a:lumMod val="75000"/>
                  </a:schemeClr>
                </a:solidFill>
                <a:latin typeface="Bell MT" panose="02020503060305020303" pitchFamily="18" charset="0"/>
              </a:rPr>
              <a:t>O&amp;M management challenges of local work environments</a:t>
            </a:r>
            <a:r>
              <a:rPr lang="ar-JO" sz="3000" b="1" dirty="0">
                <a:solidFill>
                  <a:schemeClr val="accent1">
                    <a:lumMod val="75000"/>
                  </a:schemeClr>
                </a:solidFill>
                <a:latin typeface="Bell MT" panose="02020503060305020303" pitchFamily="18" charset="0"/>
              </a:rPr>
              <a:t>.</a:t>
            </a:r>
          </a:p>
          <a:p>
            <a:pPr marL="457200" indent="-457200" algn="l">
              <a:spcAft>
                <a:spcPts val="1200"/>
              </a:spcAft>
              <a:buFontTx/>
              <a:buChar char="-"/>
            </a:pPr>
            <a:r>
              <a:rPr lang="en-US" sz="3000" b="1" dirty="0">
                <a:solidFill>
                  <a:schemeClr val="accent1">
                    <a:lumMod val="75000"/>
                  </a:schemeClr>
                </a:solidFill>
                <a:latin typeface="Bell MT" panose="02020503060305020303" pitchFamily="18" charset="0"/>
              </a:rPr>
              <a:t>Difficulty in achieving fairness in the quantities of water supplied to end users.</a:t>
            </a:r>
            <a:endParaRPr lang="ar-JO" sz="3000" b="1" dirty="0">
              <a:solidFill>
                <a:schemeClr val="accent1">
                  <a:lumMod val="75000"/>
                </a:schemeClr>
              </a:solidFill>
              <a:latin typeface="Bell MT" panose="02020503060305020303" pitchFamily="18" charset="0"/>
            </a:endParaRPr>
          </a:p>
        </p:txBody>
      </p:sp>
      <p:sp>
        <p:nvSpPr>
          <p:cNvPr id="6" name="Title 1">
            <a:extLst>
              <a:ext uri="{FF2B5EF4-FFF2-40B4-BE49-F238E27FC236}">
                <a16:creationId xmlns:a16="http://schemas.microsoft.com/office/drawing/2014/main" id="{6AD41E4A-7259-82D6-2525-23D8F94A9F07}"/>
              </a:ext>
            </a:extLst>
          </p:cNvPr>
          <p:cNvSpPr txBox="1">
            <a:spLocks/>
          </p:cNvSpPr>
          <p:nvPr/>
        </p:nvSpPr>
        <p:spPr>
          <a:xfrm>
            <a:off x="10363200" y="2646887"/>
            <a:ext cx="4844412" cy="90011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b="1" dirty="0">
                <a:solidFill>
                  <a:schemeClr val="accent1">
                    <a:lumMod val="75000"/>
                  </a:schemeClr>
                </a:solidFill>
                <a:latin typeface="Bell MT" panose="02020503060305020303" pitchFamily="18" charset="0"/>
              </a:rPr>
              <a:t>Main goal to achieve</a:t>
            </a:r>
          </a:p>
        </p:txBody>
      </p:sp>
      <p:grpSp>
        <p:nvGrpSpPr>
          <p:cNvPr id="13" name="Group 12">
            <a:extLst>
              <a:ext uri="{FF2B5EF4-FFF2-40B4-BE49-F238E27FC236}">
                <a16:creationId xmlns:a16="http://schemas.microsoft.com/office/drawing/2014/main" id="{D571D35C-2F60-3484-917E-ECC00962A11A}"/>
              </a:ext>
            </a:extLst>
          </p:cNvPr>
          <p:cNvGrpSpPr/>
          <p:nvPr/>
        </p:nvGrpSpPr>
        <p:grpSpPr>
          <a:xfrm>
            <a:off x="7649548" y="3409638"/>
            <a:ext cx="10562252" cy="6610662"/>
            <a:chOff x="3004584" y="3510626"/>
            <a:chExt cx="10562252" cy="5435995"/>
          </a:xfrm>
        </p:grpSpPr>
        <p:sp>
          <p:nvSpPr>
            <p:cNvPr id="7" name="Content Placeholder 2">
              <a:extLst>
                <a:ext uri="{FF2B5EF4-FFF2-40B4-BE49-F238E27FC236}">
                  <a16:creationId xmlns:a16="http://schemas.microsoft.com/office/drawing/2014/main" id="{1C805233-9E92-3DB5-9427-53C9F13E3FFD}"/>
                </a:ext>
              </a:extLst>
            </p:cNvPr>
            <p:cNvSpPr txBox="1">
              <a:spLocks/>
            </p:cNvSpPr>
            <p:nvPr/>
          </p:nvSpPr>
          <p:spPr>
            <a:xfrm>
              <a:off x="3004584" y="3510626"/>
              <a:ext cx="10364452" cy="543599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800" b="1" dirty="0">
                  <a:solidFill>
                    <a:schemeClr val="accent1">
                      <a:lumMod val="75000"/>
                    </a:schemeClr>
                  </a:solidFill>
                  <a:latin typeface="Bell MT" panose="02020503060305020303" pitchFamily="18" charset="0"/>
                  <a:ea typeface="+mj-ea"/>
                  <a:cs typeface="+mj-cs"/>
                </a:rPr>
                <a:t>The Main Goal of the project is to achieve fairness in end user's water share of total supplied water, through out conducting</a:t>
              </a:r>
              <a:r>
                <a:rPr lang="en-US" b="1" dirty="0">
                  <a:solidFill>
                    <a:schemeClr val="accent1">
                      <a:lumMod val="75000"/>
                    </a:schemeClr>
                  </a:solidFill>
                  <a:latin typeface="Bell MT" panose="02020503060305020303" pitchFamily="18" charset="0"/>
                  <a:ea typeface="+mj-ea"/>
                  <a:cs typeface="+mj-cs"/>
                </a:rPr>
                <a:t>:</a:t>
              </a:r>
            </a:p>
            <a:p>
              <a:pPr marL="0" indent="0">
                <a:buFont typeface="Arial" pitchFamily="34" charset="0"/>
                <a:buNone/>
              </a:pPr>
              <a:endParaRPr lang="en-US" b="1" dirty="0">
                <a:solidFill>
                  <a:schemeClr val="accent1">
                    <a:lumMod val="75000"/>
                  </a:schemeClr>
                </a:solidFill>
                <a:latin typeface="Bell MT" panose="02020503060305020303" pitchFamily="18" charset="0"/>
                <a:ea typeface="+mj-ea"/>
                <a:cs typeface="+mj-cs"/>
              </a:endParaRPr>
            </a:p>
            <a:p>
              <a:pPr marL="0" indent="0">
                <a:buFont typeface="Arial" pitchFamily="34" charset="0"/>
                <a:buNone/>
              </a:pPr>
              <a:endParaRPr lang="en-US" dirty="0"/>
            </a:p>
            <a:p>
              <a:pPr marL="0" indent="0">
                <a:buFont typeface="Arial" pitchFamily="34" charset="0"/>
                <a:buNone/>
              </a:pPr>
              <a:endParaRPr lang="en-US" dirty="0"/>
            </a:p>
            <a:p>
              <a:pPr marL="0" indent="0">
                <a:buFont typeface="Arial" pitchFamily="34" charset="0"/>
                <a:buNone/>
              </a:pPr>
              <a:r>
                <a:rPr lang="en-US" sz="2800" dirty="0"/>
                <a:t>	</a:t>
              </a:r>
              <a:r>
                <a:rPr lang="en-US" sz="2800" b="1" dirty="0">
                  <a:solidFill>
                    <a:schemeClr val="accent1">
                      <a:lumMod val="75000"/>
                    </a:schemeClr>
                  </a:solidFill>
                  <a:latin typeface="Bell MT" panose="02020503060305020303" pitchFamily="18" charset="0"/>
                  <a:ea typeface="+mj-ea"/>
                  <a:cs typeface="+mj-cs"/>
                </a:rPr>
                <a:t>Thus by</a:t>
              </a:r>
            </a:p>
            <a:p>
              <a:pPr marL="0" indent="0">
                <a:buFont typeface="Arial" pitchFamily="34" charset="0"/>
                <a:buNone/>
              </a:pPr>
              <a:endParaRPr lang="en-US" dirty="0"/>
            </a:p>
            <a:p>
              <a:pPr marL="0" indent="0">
                <a:buFont typeface="Arial" pitchFamily="34" charset="0"/>
                <a:buNone/>
              </a:pPr>
              <a:endParaRPr lang="en-US" dirty="0"/>
            </a:p>
            <a:p>
              <a:pPr marL="0" indent="0">
                <a:buFont typeface="Arial" pitchFamily="34" charset="0"/>
                <a:buNone/>
              </a:pPr>
              <a:r>
                <a:rPr lang="en-US" sz="2800" dirty="0"/>
                <a:t>	</a:t>
              </a:r>
              <a:r>
                <a:rPr lang="en-US" sz="2800" b="1" dirty="0">
                  <a:solidFill>
                    <a:schemeClr val="accent1">
                      <a:lumMod val="75000"/>
                    </a:schemeClr>
                  </a:solidFill>
                  <a:latin typeface="Bell MT" panose="02020503060305020303" pitchFamily="18" charset="0"/>
                  <a:ea typeface="+mj-ea"/>
                  <a:cs typeface="+mj-cs"/>
                </a:rPr>
                <a:t>	Aiming to</a:t>
              </a:r>
              <a:br>
                <a:rPr lang="en-US" sz="2800" b="1" dirty="0">
                  <a:solidFill>
                    <a:schemeClr val="accent1">
                      <a:lumMod val="75000"/>
                    </a:schemeClr>
                  </a:solidFill>
                  <a:latin typeface="Bell MT" panose="02020503060305020303" pitchFamily="18" charset="0"/>
                  <a:ea typeface="+mj-ea"/>
                  <a:cs typeface="+mj-cs"/>
                </a:rPr>
              </a:br>
              <a:endParaRPr lang="en-US" sz="2800" b="1" dirty="0">
                <a:solidFill>
                  <a:schemeClr val="accent1">
                    <a:lumMod val="75000"/>
                  </a:schemeClr>
                </a:solidFill>
                <a:latin typeface="Bell MT" panose="02020503060305020303" pitchFamily="18" charset="0"/>
                <a:ea typeface="+mj-ea"/>
                <a:cs typeface="+mj-cs"/>
              </a:endParaRPr>
            </a:p>
          </p:txBody>
        </p:sp>
        <p:sp>
          <p:nvSpPr>
            <p:cNvPr id="8" name="Rectangle: Diagonal Corners Snipped 7">
              <a:extLst>
                <a:ext uri="{FF2B5EF4-FFF2-40B4-BE49-F238E27FC236}">
                  <a16:creationId xmlns:a16="http://schemas.microsoft.com/office/drawing/2014/main" id="{F76315B2-E6AB-DBA2-A5AA-B378D5B38783}"/>
                </a:ext>
              </a:extLst>
            </p:cNvPr>
            <p:cNvSpPr/>
            <p:nvPr/>
          </p:nvSpPr>
          <p:spPr>
            <a:xfrm>
              <a:off x="4650811" y="4839361"/>
              <a:ext cx="3350260" cy="900111"/>
            </a:xfrm>
            <a:prstGeom prst="snip2Diag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Equalization of water quantity</a:t>
              </a:r>
            </a:p>
          </p:txBody>
        </p:sp>
        <p:sp>
          <p:nvSpPr>
            <p:cNvPr id="9" name="Rectangle: Diagonal Corners Snipped 8">
              <a:extLst>
                <a:ext uri="{FF2B5EF4-FFF2-40B4-BE49-F238E27FC236}">
                  <a16:creationId xmlns:a16="http://schemas.microsoft.com/office/drawing/2014/main" id="{2BFBE419-4BA5-1F3F-06BD-64616F541E43}"/>
                </a:ext>
              </a:extLst>
            </p:cNvPr>
            <p:cNvSpPr/>
            <p:nvPr/>
          </p:nvSpPr>
          <p:spPr>
            <a:xfrm>
              <a:off x="9196774" y="4839361"/>
              <a:ext cx="3608062" cy="900112"/>
            </a:xfrm>
            <a:prstGeom prst="snip2Diag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2800" dirty="0">
                  <a:solidFill>
                    <a:schemeClr val="tx1"/>
                  </a:solidFill>
                </a:rPr>
                <a:t>Similarity of water arrival period of Time</a:t>
              </a:r>
              <a:endParaRPr lang="ar-JO" sz="2800" dirty="0">
                <a:solidFill>
                  <a:schemeClr val="tx1"/>
                </a:solidFill>
              </a:endParaRPr>
            </a:p>
          </p:txBody>
        </p:sp>
        <p:sp>
          <p:nvSpPr>
            <p:cNvPr id="10" name="Rectangle: Top Corners Snipped 9">
              <a:extLst>
                <a:ext uri="{FF2B5EF4-FFF2-40B4-BE49-F238E27FC236}">
                  <a16:creationId xmlns:a16="http://schemas.microsoft.com/office/drawing/2014/main" id="{7AD0CCE9-32FD-A5D7-D841-FEE66EB06E44}"/>
                </a:ext>
              </a:extLst>
            </p:cNvPr>
            <p:cNvSpPr/>
            <p:nvPr/>
          </p:nvSpPr>
          <p:spPr>
            <a:xfrm>
              <a:off x="6812983" y="7606867"/>
              <a:ext cx="3571875" cy="1214434"/>
            </a:xfrm>
            <a:prstGeom prst="snip2Same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Achieve Water Supply Fairness</a:t>
              </a:r>
            </a:p>
          </p:txBody>
        </p:sp>
        <p:sp>
          <p:nvSpPr>
            <p:cNvPr id="11" name="Rectangle: Rounded Corners 10">
              <a:extLst>
                <a:ext uri="{FF2B5EF4-FFF2-40B4-BE49-F238E27FC236}">
                  <a16:creationId xmlns:a16="http://schemas.microsoft.com/office/drawing/2014/main" id="{6CE52E3F-6540-D9A4-88BB-FD1967A9FA72}"/>
                </a:ext>
              </a:extLst>
            </p:cNvPr>
            <p:cNvSpPr/>
            <p:nvPr/>
          </p:nvSpPr>
          <p:spPr>
            <a:xfrm>
              <a:off x="3004584" y="6138680"/>
              <a:ext cx="5182227" cy="1015253"/>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Reducing the water quantity supplied to the areas of Highest share</a:t>
              </a:r>
            </a:p>
          </p:txBody>
        </p:sp>
        <p:sp>
          <p:nvSpPr>
            <p:cNvPr id="12" name="Rectangle: Rounded Corners 11">
              <a:extLst>
                <a:ext uri="{FF2B5EF4-FFF2-40B4-BE49-F238E27FC236}">
                  <a16:creationId xmlns:a16="http://schemas.microsoft.com/office/drawing/2014/main" id="{9FE40817-890D-D3E7-4CCE-DE7D95237423}"/>
                </a:ext>
              </a:extLst>
            </p:cNvPr>
            <p:cNvSpPr/>
            <p:nvPr/>
          </p:nvSpPr>
          <p:spPr>
            <a:xfrm>
              <a:off x="8309036" y="6138680"/>
              <a:ext cx="5257800" cy="1008109"/>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Increasing the water quantity supplied to the areas of Lowest share</a:t>
              </a:r>
            </a:p>
          </p:txBody>
        </p:sp>
      </p:grpSp>
    </p:spTree>
    <p:extLst>
      <p:ext uri="{BB962C8B-B14F-4D97-AF65-F5344CB8AC3E}">
        <p14:creationId xmlns:p14="http://schemas.microsoft.com/office/powerpoint/2010/main" val="2116127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76E3F84E-386B-F8FD-7C15-EA4AD2B1F12B}"/>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15" name="Title 1">
            <a:extLst>
              <a:ext uri="{FF2B5EF4-FFF2-40B4-BE49-F238E27FC236}">
                <a16:creationId xmlns:a16="http://schemas.microsoft.com/office/drawing/2014/main" id="{2F7C096D-28BF-2FD7-1479-BBACBADEA91A}"/>
              </a:ext>
            </a:extLst>
          </p:cNvPr>
          <p:cNvSpPr txBox="1">
            <a:spLocks/>
          </p:cNvSpPr>
          <p:nvPr/>
        </p:nvSpPr>
        <p:spPr>
          <a:xfrm>
            <a:off x="457200" y="362209"/>
            <a:ext cx="13854487" cy="9969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000" b="1" dirty="0">
                <a:solidFill>
                  <a:schemeClr val="accent1">
                    <a:lumMod val="75000"/>
                  </a:schemeClr>
                </a:solidFill>
                <a:latin typeface="Bell MT" panose="02020503060305020303" pitchFamily="18" charset="0"/>
              </a:rPr>
              <a:t>Piloting Zone Selection</a:t>
            </a:r>
          </a:p>
        </p:txBody>
      </p:sp>
      <p:sp>
        <p:nvSpPr>
          <p:cNvPr id="16" name="Title 1">
            <a:extLst>
              <a:ext uri="{FF2B5EF4-FFF2-40B4-BE49-F238E27FC236}">
                <a16:creationId xmlns:a16="http://schemas.microsoft.com/office/drawing/2014/main" id="{E2326640-77EA-C227-AC61-20B0232919F1}"/>
              </a:ext>
            </a:extLst>
          </p:cNvPr>
          <p:cNvSpPr txBox="1">
            <a:spLocks/>
          </p:cNvSpPr>
          <p:nvPr/>
        </p:nvSpPr>
        <p:spPr>
          <a:xfrm>
            <a:off x="457199" y="1113050"/>
            <a:ext cx="8472113" cy="244261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r>
              <a:rPr lang="en-US" sz="3200" b="1" dirty="0">
                <a:solidFill>
                  <a:schemeClr val="accent1">
                    <a:lumMod val="75000"/>
                  </a:schemeClr>
                </a:solidFill>
                <a:latin typeface="Bell MT" panose="02020503060305020303" pitchFamily="18" charset="0"/>
              </a:rPr>
              <a:t>The Most Impacted Districts has been selected as the p</a:t>
            </a:r>
            <a:r>
              <a:rPr lang="en-US" sz="3000" b="1" dirty="0">
                <a:solidFill>
                  <a:schemeClr val="accent1">
                    <a:lumMod val="75000"/>
                  </a:schemeClr>
                </a:solidFill>
                <a:latin typeface="Bell MT" panose="02020503060305020303" pitchFamily="18" charset="0"/>
              </a:rPr>
              <a:t>iloting Zone based on reflecting several factors into a selection matrix.</a:t>
            </a:r>
          </a:p>
          <a:p>
            <a:pPr algn="l"/>
            <a:r>
              <a:rPr lang="en-US" sz="3000" b="1" dirty="0">
                <a:solidFill>
                  <a:schemeClr val="accent1">
                    <a:lumMod val="75000"/>
                  </a:schemeClr>
                </a:solidFill>
                <a:latin typeface="Bell MT" panose="02020503060305020303" pitchFamily="18" charset="0"/>
              </a:rPr>
              <a:t>District  11 was selected as a pilot zone</a:t>
            </a:r>
            <a:r>
              <a:rPr lang="ar-JO" sz="3000" b="1" dirty="0">
                <a:solidFill>
                  <a:schemeClr val="accent1">
                    <a:lumMod val="75000"/>
                  </a:schemeClr>
                </a:solidFill>
                <a:latin typeface="Bell MT" panose="02020503060305020303" pitchFamily="18" charset="0"/>
              </a:rPr>
              <a:t>.</a:t>
            </a:r>
            <a:endParaRPr lang="en-US" sz="3000" b="1" dirty="0">
              <a:solidFill>
                <a:schemeClr val="accent1">
                  <a:lumMod val="75000"/>
                </a:schemeClr>
              </a:solidFill>
              <a:latin typeface="Bell MT" panose="02020503060305020303" pitchFamily="18" charset="0"/>
            </a:endParaRPr>
          </a:p>
        </p:txBody>
      </p:sp>
      <p:sp>
        <p:nvSpPr>
          <p:cNvPr id="17" name="Title 1">
            <a:extLst>
              <a:ext uri="{FF2B5EF4-FFF2-40B4-BE49-F238E27FC236}">
                <a16:creationId xmlns:a16="http://schemas.microsoft.com/office/drawing/2014/main" id="{7BEF20F1-9028-7A35-96B9-F36AE132AF3D}"/>
              </a:ext>
            </a:extLst>
          </p:cNvPr>
          <p:cNvSpPr txBox="1">
            <a:spLocks/>
          </p:cNvSpPr>
          <p:nvPr/>
        </p:nvSpPr>
        <p:spPr>
          <a:xfrm>
            <a:off x="419099" y="3924300"/>
            <a:ext cx="8915401" cy="14319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000" b="1" dirty="0">
                <a:solidFill>
                  <a:schemeClr val="accent1">
                    <a:lumMod val="75000"/>
                  </a:schemeClr>
                </a:solidFill>
                <a:latin typeface="Bell MT" panose="02020503060305020303" pitchFamily="18" charset="0"/>
              </a:rPr>
              <a:t>(Phase I) Developing Hydraulic Modeling for the Pilot Zone</a:t>
            </a:r>
          </a:p>
        </p:txBody>
      </p:sp>
      <p:sp>
        <p:nvSpPr>
          <p:cNvPr id="18" name="TextBox 17">
            <a:extLst>
              <a:ext uri="{FF2B5EF4-FFF2-40B4-BE49-F238E27FC236}">
                <a16:creationId xmlns:a16="http://schemas.microsoft.com/office/drawing/2014/main" id="{E3EE3C90-C593-C5F0-B3D5-34C51B0F049F}"/>
              </a:ext>
            </a:extLst>
          </p:cNvPr>
          <p:cNvSpPr txBox="1"/>
          <p:nvPr/>
        </p:nvSpPr>
        <p:spPr>
          <a:xfrm>
            <a:off x="471377" y="5468974"/>
            <a:ext cx="11034823" cy="3785652"/>
          </a:xfrm>
          <a:prstGeom prst="rect">
            <a:avLst/>
          </a:prstGeom>
          <a:noFill/>
        </p:spPr>
        <p:txBody>
          <a:bodyPr wrap="square">
            <a:spAutoFit/>
          </a:bodyPr>
          <a:lstStyle/>
          <a:p>
            <a:pPr marL="0" indent="0" algn="l">
              <a:spcBef>
                <a:spcPts val="1800"/>
              </a:spcBef>
              <a:buNone/>
            </a:pPr>
            <a:r>
              <a:rPr lang="en-US" sz="3000" b="1" dirty="0">
                <a:solidFill>
                  <a:schemeClr val="accent1">
                    <a:lumMod val="75000"/>
                  </a:schemeClr>
                </a:solidFill>
                <a:latin typeface="Bell MT" panose="02020503060305020303" pitchFamily="18" charset="0"/>
              </a:rPr>
              <a:t>Data was imported to the model</a:t>
            </a:r>
          </a:p>
          <a:p>
            <a:pPr lvl="1"/>
            <a:r>
              <a:rPr lang="en-US" sz="3000" b="1" dirty="0">
                <a:solidFill>
                  <a:schemeClr val="accent1">
                    <a:lumMod val="75000"/>
                  </a:schemeClr>
                </a:solidFill>
                <a:latin typeface="Bell MT" panose="02020503060305020303" pitchFamily="18" charset="0"/>
                <a:ea typeface="+mj-ea"/>
                <a:cs typeface="+mj-cs"/>
              </a:rPr>
              <a:t>- Water Network Layout</a:t>
            </a:r>
          </a:p>
          <a:p>
            <a:pPr marL="742950" lvl="1" indent="-285750">
              <a:buFontTx/>
              <a:buChar char="-"/>
            </a:pPr>
            <a:r>
              <a:rPr lang="en-US" sz="3000" b="1" dirty="0">
                <a:solidFill>
                  <a:schemeClr val="accent1">
                    <a:lumMod val="75000"/>
                  </a:schemeClr>
                </a:solidFill>
                <a:latin typeface="Bell MT" panose="02020503060305020303" pitchFamily="18" charset="0"/>
                <a:ea typeface="+mj-ea"/>
                <a:cs typeface="+mj-cs"/>
              </a:rPr>
              <a:t>Water Pumping Schedule (One Year Record)</a:t>
            </a:r>
          </a:p>
          <a:p>
            <a:pPr marL="742950" lvl="1" indent="-285750">
              <a:buFontTx/>
              <a:buChar char="-"/>
            </a:pPr>
            <a:r>
              <a:rPr lang="en-US" sz="3000" b="1" dirty="0">
                <a:solidFill>
                  <a:schemeClr val="accent1">
                    <a:lumMod val="75000"/>
                  </a:schemeClr>
                </a:solidFill>
                <a:latin typeface="Bell MT" panose="02020503060305020303" pitchFamily="18" charset="0"/>
                <a:ea typeface="+mj-ea"/>
                <a:cs typeface="+mj-cs"/>
              </a:rPr>
              <a:t>Critical Points Identification and Water Demand Variety</a:t>
            </a:r>
          </a:p>
          <a:p>
            <a:pPr marL="742950" lvl="1" indent="-285750">
              <a:buFontTx/>
              <a:buChar char="-"/>
            </a:pPr>
            <a:r>
              <a:rPr lang="en-US" sz="3000" b="1" dirty="0">
                <a:solidFill>
                  <a:schemeClr val="accent1">
                    <a:lumMod val="75000"/>
                  </a:schemeClr>
                </a:solidFill>
                <a:latin typeface="Bell MT" panose="02020503060305020303" pitchFamily="18" charset="0"/>
                <a:ea typeface="+mj-ea"/>
                <a:cs typeface="+mj-cs"/>
              </a:rPr>
              <a:t>Number and location of end users for each zone within district 11</a:t>
            </a:r>
          </a:p>
          <a:p>
            <a:pPr marL="742950" lvl="1" indent="-285750">
              <a:buFontTx/>
              <a:buChar char="-"/>
            </a:pPr>
            <a:r>
              <a:rPr lang="en-US" sz="3000" b="1" dirty="0">
                <a:solidFill>
                  <a:schemeClr val="accent1">
                    <a:lumMod val="75000"/>
                  </a:schemeClr>
                </a:solidFill>
                <a:latin typeface="Bell MT" panose="02020503060305020303" pitchFamily="18" charset="0"/>
                <a:ea typeface="+mj-ea"/>
                <a:cs typeface="+mj-cs"/>
              </a:rPr>
              <a:t>Supply pump specification &amp; feeder chamber elements</a:t>
            </a:r>
          </a:p>
          <a:p>
            <a:pPr marL="742950" lvl="1" indent="-285750">
              <a:buFontTx/>
              <a:buChar char="-"/>
            </a:pPr>
            <a:r>
              <a:rPr lang="en-US" sz="3000" b="1" dirty="0">
                <a:solidFill>
                  <a:schemeClr val="accent1">
                    <a:lumMod val="75000"/>
                  </a:schemeClr>
                </a:solidFill>
                <a:latin typeface="Bell MT" panose="02020503060305020303" pitchFamily="18" charset="0"/>
                <a:ea typeface="+mj-ea"/>
                <a:cs typeface="+mj-cs"/>
              </a:rPr>
              <a:t>Operational information, steps/ stages</a:t>
            </a:r>
          </a:p>
        </p:txBody>
      </p:sp>
      <p:pic>
        <p:nvPicPr>
          <p:cNvPr id="19" name="Picture 18" descr="A screenshot of a computer&#10;&#10;Description automatically generated">
            <a:extLst>
              <a:ext uri="{FF2B5EF4-FFF2-40B4-BE49-F238E27FC236}">
                <a16:creationId xmlns:a16="http://schemas.microsoft.com/office/drawing/2014/main" id="{00354AC7-EE48-8FA4-242F-9C237DEBA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1645" y="0"/>
            <a:ext cx="7397620" cy="2179832"/>
          </a:xfrm>
          <a:prstGeom prst="rect">
            <a:avLst/>
          </a:prstGeom>
        </p:spPr>
      </p:pic>
      <p:pic>
        <p:nvPicPr>
          <p:cNvPr id="20" name="Picture 19" descr="A table with numbers and a number on it&#10;&#10;Description automatically generated with medium confidence">
            <a:extLst>
              <a:ext uri="{FF2B5EF4-FFF2-40B4-BE49-F238E27FC236}">
                <a16:creationId xmlns:a16="http://schemas.microsoft.com/office/drawing/2014/main" id="{488AB3FE-F522-944E-3DD8-D285CAA0C18A}"/>
              </a:ext>
            </a:extLst>
          </p:cNvPr>
          <p:cNvPicPr>
            <a:picLocks noChangeAspect="1"/>
          </p:cNvPicPr>
          <p:nvPr/>
        </p:nvPicPr>
        <p:blipFill>
          <a:blip r:embed="rId4">
            <a:extLst>
              <a:ext uri="{28A0092B-C50C-407E-A947-70E740481C1C}">
                <a14:useLocalDpi xmlns:a14="http://schemas.microsoft.com/office/drawing/2010/main" val="0"/>
              </a:ext>
            </a:extLst>
          </a:blip>
          <a:srcRect l="21754" b="1451"/>
          <a:stretch/>
        </p:blipFill>
        <p:spPr>
          <a:xfrm>
            <a:off x="10287000" y="2167489"/>
            <a:ext cx="3962401" cy="2442611"/>
          </a:xfrm>
          <a:prstGeom prst="rect">
            <a:avLst/>
          </a:prstGeom>
        </p:spPr>
      </p:pic>
      <p:pic>
        <p:nvPicPr>
          <p:cNvPr id="21" name="Picture 20" descr="A map of a city&#10;&#10;Description automatically generated">
            <a:extLst>
              <a:ext uri="{FF2B5EF4-FFF2-40B4-BE49-F238E27FC236}">
                <a16:creationId xmlns:a16="http://schemas.microsoft.com/office/drawing/2014/main" id="{2EB83A3D-ADF6-7C59-288C-3068D9AF69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35019" y="3220531"/>
            <a:ext cx="5790446" cy="6893388"/>
          </a:xfrm>
          <a:prstGeom prst="rect">
            <a:avLst/>
          </a:prstGeom>
        </p:spPr>
      </p:pic>
    </p:spTree>
    <p:extLst>
      <p:ext uri="{BB962C8B-B14F-4D97-AF65-F5344CB8AC3E}">
        <p14:creationId xmlns:p14="http://schemas.microsoft.com/office/powerpoint/2010/main" val="3336317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EA8CE5C5-F566-7652-175A-13FECBF1B81A}"/>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5" name="Title 1">
            <a:extLst>
              <a:ext uri="{FF2B5EF4-FFF2-40B4-BE49-F238E27FC236}">
                <a16:creationId xmlns:a16="http://schemas.microsoft.com/office/drawing/2014/main" id="{6E56D010-3E7F-2568-98B0-6610B5272B3A}"/>
              </a:ext>
            </a:extLst>
          </p:cNvPr>
          <p:cNvSpPr txBox="1">
            <a:spLocks/>
          </p:cNvSpPr>
          <p:nvPr/>
        </p:nvSpPr>
        <p:spPr>
          <a:xfrm>
            <a:off x="476448" y="362650"/>
            <a:ext cx="97536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000" b="1" dirty="0">
                <a:solidFill>
                  <a:schemeClr val="accent1">
                    <a:lumMod val="75000"/>
                  </a:schemeClr>
                </a:solidFill>
                <a:latin typeface="Bell MT" panose="02020503060305020303" pitchFamily="18" charset="0"/>
              </a:rPr>
              <a:t>(Phase II) Implementing the Pilot</a:t>
            </a:r>
          </a:p>
        </p:txBody>
      </p:sp>
      <p:sp>
        <p:nvSpPr>
          <p:cNvPr id="7" name="Content Placeholder 2">
            <a:extLst>
              <a:ext uri="{FF2B5EF4-FFF2-40B4-BE49-F238E27FC236}">
                <a16:creationId xmlns:a16="http://schemas.microsoft.com/office/drawing/2014/main" id="{C13CE4DB-449D-2784-7FA2-B8F15688B1B6}"/>
              </a:ext>
            </a:extLst>
          </p:cNvPr>
          <p:cNvSpPr txBox="1">
            <a:spLocks/>
          </p:cNvSpPr>
          <p:nvPr/>
        </p:nvSpPr>
        <p:spPr>
          <a:xfrm>
            <a:off x="375684" y="2073430"/>
            <a:ext cx="17435868" cy="1781447"/>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000" b="1" dirty="0">
                <a:solidFill>
                  <a:schemeClr val="accent1">
                    <a:lumMod val="75000"/>
                  </a:schemeClr>
                </a:solidFill>
                <a:latin typeface="Bell MT" panose="02020503060305020303" pitchFamily="18" charset="0"/>
                <a:ea typeface="+mj-ea"/>
                <a:cs typeface="+mj-cs"/>
              </a:rPr>
              <a:t>The implementing of the pilot started with improving the Hydraulic Model with another package of data was collected from the field and through the operation team, in order to gain a </a:t>
            </a:r>
            <a:r>
              <a:rPr lang="en-US" sz="3500" b="1" u="sng" dirty="0">
                <a:solidFill>
                  <a:schemeClr val="accent1">
                    <a:lumMod val="75000"/>
                  </a:schemeClr>
                </a:solidFill>
                <a:latin typeface="Bell MT" panose="02020503060305020303" pitchFamily="18" charset="0"/>
                <a:ea typeface="+mj-ea"/>
                <a:cs typeface="+mj-cs"/>
              </a:rPr>
              <a:t>Well Calibrated Live Operational Model</a:t>
            </a:r>
            <a:r>
              <a:rPr lang="en-US" sz="3000" b="1" dirty="0">
                <a:solidFill>
                  <a:schemeClr val="accent1">
                    <a:lumMod val="75000"/>
                  </a:schemeClr>
                </a:solidFill>
                <a:latin typeface="Bell MT" panose="02020503060305020303" pitchFamily="18" charset="0"/>
                <a:ea typeface="+mj-ea"/>
                <a:cs typeface="+mj-cs"/>
              </a:rPr>
              <a:t> that reflects the real condition of the water behavior through the supply.</a:t>
            </a:r>
          </a:p>
        </p:txBody>
      </p:sp>
      <p:sp>
        <p:nvSpPr>
          <p:cNvPr id="8" name="Title 1">
            <a:extLst>
              <a:ext uri="{FF2B5EF4-FFF2-40B4-BE49-F238E27FC236}">
                <a16:creationId xmlns:a16="http://schemas.microsoft.com/office/drawing/2014/main" id="{60EC367B-0001-0732-8667-5648965DDDED}"/>
              </a:ext>
            </a:extLst>
          </p:cNvPr>
          <p:cNvSpPr txBox="1">
            <a:spLocks/>
          </p:cNvSpPr>
          <p:nvPr/>
        </p:nvSpPr>
        <p:spPr>
          <a:xfrm>
            <a:off x="476448" y="1092614"/>
            <a:ext cx="11734800" cy="105148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000" b="1" dirty="0">
                <a:solidFill>
                  <a:schemeClr val="accent1">
                    <a:lumMod val="75000"/>
                  </a:schemeClr>
                </a:solidFill>
                <a:latin typeface="Bell MT" panose="02020503060305020303" pitchFamily="18" charset="0"/>
              </a:rPr>
              <a:t>Hydraulic Model Calibration and Testing</a:t>
            </a:r>
          </a:p>
        </p:txBody>
      </p:sp>
      <p:sp>
        <p:nvSpPr>
          <p:cNvPr id="18" name="Content Placeholder 2">
            <a:extLst>
              <a:ext uri="{FF2B5EF4-FFF2-40B4-BE49-F238E27FC236}">
                <a16:creationId xmlns:a16="http://schemas.microsoft.com/office/drawing/2014/main" id="{5FA739AB-5C8D-1542-A548-744FAF72DD80}"/>
              </a:ext>
            </a:extLst>
          </p:cNvPr>
          <p:cNvSpPr txBox="1">
            <a:spLocks/>
          </p:cNvSpPr>
          <p:nvPr/>
        </p:nvSpPr>
        <p:spPr>
          <a:xfrm>
            <a:off x="476448" y="3848100"/>
            <a:ext cx="17473666" cy="107093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000" b="1" dirty="0">
                <a:solidFill>
                  <a:schemeClr val="accent1">
                    <a:lumMod val="75000"/>
                  </a:schemeClr>
                </a:solidFill>
                <a:latin typeface="Bell MT" panose="02020503060305020303" pitchFamily="18" charset="0"/>
                <a:ea typeface="+mj-ea"/>
                <a:cs typeface="+mj-cs"/>
              </a:rPr>
              <a:t>Several tests were accomplished as a prior step to the Maric Valves selection and allocation process, in order to make sure of the model realistic.</a:t>
            </a:r>
          </a:p>
        </p:txBody>
      </p:sp>
      <p:pic>
        <p:nvPicPr>
          <p:cNvPr id="20" name="Picture 19">
            <a:extLst>
              <a:ext uri="{FF2B5EF4-FFF2-40B4-BE49-F238E27FC236}">
                <a16:creationId xmlns:a16="http://schemas.microsoft.com/office/drawing/2014/main" id="{5CA90F0F-0E1D-1ACA-FFDF-36462B5DEAB7}"/>
              </a:ext>
            </a:extLst>
          </p:cNvPr>
          <p:cNvPicPr>
            <a:picLocks noChangeAspect="1"/>
          </p:cNvPicPr>
          <p:nvPr/>
        </p:nvPicPr>
        <p:blipFill>
          <a:blip r:embed="rId3"/>
          <a:stretch>
            <a:fillRect/>
          </a:stretch>
        </p:blipFill>
        <p:spPr>
          <a:xfrm>
            <a:off x="228600" y="5235569"/>
            <a:ext cx="6937808" cy="3897463"/>
          </a:xfrm>
          <a:prstGeom prst="rect">
            <a:avLst/>
          </a:prstGeom>
        </p:spPr>
      </p:pic>
      <p:pic>
        <p:nvPicPr>
          <p:cNvPr id="21" name="Picture 20">
            <a:extLst>
              <a:ext uri="{FF2B5EF4-FFF2-40B4-BE49-F238E27FC236}">
                <a16:creationId xmlns:a16="http://schemas.microsoft.com/office/drawing/2014/main" id="{1A629141-0A80-3DEE-506D-EEFC5FAB6533}"/>
              </a:ext>
            </a:extLst>
          </p:cNvPr>
          <p:cNvPicPr>
            <a:picLocks noChangeAspect="1"/>
          </p:cNvPicPr>
          <p:nvPr/>
        </p:nvPicPr>
        <p:blipFill>
          <a:blip r:embed="rId4"/>
          <a:stretch>
            <a:fillRect/>
          </a:stretch>
        </p:blipFill>
        <p:spPr>
          <a:xfrm>
            <a:off x="11084759" y="5235569"/>
            <a:ext cx="6953979" cy="3897463"/>
          </a:xfrm>
          <a:prstGeom prst="rect">
            <a:avLst/>
          </a:prstGeom>
        </p:spPr>
      </p:pic>
      <p:pic>
        <p:nvPicPr>
          <p:cNvPr id="23" name="Picture 22">
            <a:extLst>
              <a:ext uri="{FF2B5EF4-FFF2-40B4-BE49-F238E27FC236}">
                <a16:creationId xmlns:a16="http://schemas.microsoft.com/office/drawing/2014/main" id="{B32B7090-3E4A-0B81-085D-98CA33C694C8}"/>
              </a:ext>
            </a:extLst>
          </p:cNvPr>
          <p:cNvPicPr>
            <a:picLocks noChangeAspect="1"/>
          </p:cNvPicPr>
          <p:nvPr/>
        </p:nvPicPr>
        <p:blipFill>
          <a:blip r:embed="rId5"/>
          <a:stretch>
            <a:fillRect/>
          </a:stretch>
        </p:blipFill>
        <p:spPr>
          <a:xfrm>
            <a:off x="7412506" y="5572708"/>
            <a:ext cx="3362223" cy="3223183"/>
          </a:xfrm>
          <a:prstGeom prst="rect">
            <a:avLst/>
          </a:prstGeom>
        </p:spPr>
      </p:pic>
    </p:spTree>
    <p:extLst>
      <p:ext uri="{BB962C8B-B14F-4D97-AF65-F5344CB8AC3E}">
        <p14:creationId xmlns:p14="http://schemas.microsoft.com/office/powerpoint/2010/main" val="3716022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2">
            <a:extLst>
              <a:ext uri="{FF2B5EF4-FFF2-40B4-BE49-F238E27FC236}">
                <a16:creationId xmlns:a16="http://schemas.microsoft.com/office/drawing/2014/main" id="{CA14C69F-9D12-439D-54D3-D57E36149B76}"/>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txBody>
          <a:bodyPr/>
          <a:lstStyle/>
          <a:p>
            <a:endParaRPr lang="en-US" dirty="0"/>
          </a:p>
        </p:txBody>
      </p:sp>
      <p:sp>
        <p:nvSpPr>
          <p:cNvPr id="21" name="Title 1">
            <a:extLst>
              <a:ext uri="{FF2B5EF4-FFF2-40B4-BE49-F238E27FC236}">
                <a16:creationId xmlns:a16="http://schemas.microsoft.com/office/drawing/2014/main" id="{6E2E3BFC-BD85-DC4F-2B30-23D31C701A44}"/>
              </a:ext>
            </a:extLst>
          </p:cNvPr>
          <p:cNvSpPr txBox="1">
            <a:spLocks/>
          </p:cNvSpPr>
          <p:nvPr/>
        </p:nvSpPr>
        <p:spPr>
          <a:xfrm>
            <a:off x="418601" y="210638"/>
            <a:ext cx="9753600" cy="11796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r>
              <a:rPr lang="en-US" sz="5000" b="1" dirty="0">
                <a:solidFill>
                  <a:schemeClr val="accent1">
                    <a:lumMod val="75000"/>
                  </a:schemeClr>
                </a:solidFill>
                <a:latin typeface="Bell MT" panose="02020503060305020303" pitchFamily="18" charset="0"/>
              </a:rPr>
              <a:t>Maric valve selection &amp; allocation</a:t>
            </a:r>
          </a:p>
        </p:txBody>
      </p:sp>
      <p:sp>
        <p:nvSpPr>
          <p:cNvPr id="22" name="Content Placeholder 2">
            <a:extLst>
              <a:ext uri="{FF2B5EF4-FFF2-40B4-BE49-F238E27FC236}">
                <a16:creationId xmlns:a16="http://schemas.microsoft.com/office/drawing/2014/main" id="{D9A99469-2D0D-6F6C-DF59-CD061F759FD8}"/>
              </a:ext>
            </a:extLst>
          </p:cNvPr>
          <p:cNvSpPr txBox="1">
            <a:spLocks/>
          </p:cNvSpPr>
          <p:nvPr/>
        </p:nvSpPr>
        <p:spPr>
          <a:xfrm>
            <a:off x="418601" y="1333500"/>
            <a:ext cx="12063051" cy="307128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000" b="1" dirty="0">
                <a:solidFill>
                  <a:schemeClr val="accent1">
                    <a:lumMod val="75000"/>
                  </a:schemeClr>
                </a:solidFill>
                <a:latin typeface="Bell MT" panose="02020503060305020303" pitchFamily="18" charset="0"/>
                <a:ea typeface="+mj-ea"/>
                <a:cs typeface="+mj-cs"/>
              </a:rPr>
              <a:t>The process of Maric Valves Selection and Allocation was mainly aim to determining the following:</a:t>
            </a:r>
          </a:p>
          <a:p>
            <a:r>
              <a:rPr lang="en-US" sz="2500" b="1" dirty="0">
                <a:solidFill>
                  <a:schemeClr val="accent1">
                    <a:lumMod val="75000"/>
                  </a:schemeClr>
                </a:solidFill>
                <a:latin typeface="Bell MT" panose="02020503060305020303" pitchFamily="18" charset="0"/>
                <a:ea typeface="+mj-ea"/>
                <a:cs typeface="+mj-cs"/>
              </a:rPr>
              <a:t>Number of the Maric Valves needed.</a:t>
            </a:r>
          </a:p>
          <a:p>
            <a:r>
              <a:rPr lang="en-US" sz="2500" b="1" dirty="0">
                <a:solidFill>
                  <a:schemeClr val="accent1">
                    <a:lumMod val="75000"/>
                  </a:schemeClr>
                </a:solidFill>
                <a:latin typeface="Bell MT" panose="02020503060305020303" pitchFamily="18" charset="0"/>
                <a:ea typeface="+mj-ea"/>
                <a:cs typeface="+mj-cs"/>
              </a:rPr>
              <a:t>Water Flow Rate for each Maric Valve.</a:t>
            </a:r>
          </a:p>
          <a:p>
            <a:pPr>
              <a:spcAft>
                <a:spcPts val="1200"/>
              </a:spcAft>
            </a:pPr>
            <a:r>
              <a:rPr lang="en-US" sz="2500" b="1" dirty="0">
                <a:solidFill>
                  <a:schemeClr val="accent1">
                    <a:lumMod val="75000"/>
                  </a:schemeClr>
                </a:solidFill>
                <a:latin typeface="Bell MT" panose="02020503060305020303" pitchFamily="18" charset="0"/>
                <a:ea typeface="+mj-ea"/>
                <a:cs typeface="+mj-cs"/>
              </a:rPr>
              <a:t>The specific location to install each Maric Valve.</a:t>
            </a:r>
          </a:p>
          <a:p>
            <a:pPr marL="0" indent="0">
              <a:spcAft>
                <a:spcPts val="1200"/>
              </a:spcAft>
              <a:buNone/>
            </a:pPr>
            <a:r>
              <a:rPr lang="en-US" sz="2500" b="1" dirty="0">
                <a:solidFill>
                  <a:schemeClr val="accent1">
                    <a:lumMod val="75000"/>
                  </a:schemeClr>
                </a:solidFill>
                <a:latin typeface="Bell MT" panose="02020503060305020303" pitchFamily="18" charset="0"/>
                <a:ea typeface="+mj-ea"/>
                <a:cs typeface="+mj-cs"/>
              </a:rPr>
              <a:t>Minimum number of needed valves to be installed which performs the best results.</a:t>
            </a:r>
          </a:p>
        </p:txBody>
      </p:sp>
      <p:pic>
        <p:nvPicPr>
          <p:cNvPr id="23" name="Picture 22">
            <a:extLst>
              <a:ext uri="{FF2B5EF4-FFF2-40B4-BE49-F238E27FC236}">
                <a16:creationId xmlns:a16="http://schemas.microsoft.com/office/drawing/2014/main" id="{DEB83B1D-2381-3FE2-0ABA-49897D24EA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50644" y="1390267"/>
            <a:ext cx="5748347" cy="7182233"/>
          </a:xfrm>
          <a:prstGeom prst="rect">
            <a:avLst/>
          </a:prstGeom>
        </p:spPr>
      </p:pic>
      <p:sp>
        <p:nvSpPr>
          <p:cNvPr id="24" name="Content Placeholder 2">
            <a:extLst>
              <a:ext uri="{FF2B5EF4-FFF2-40B4-BE49-F238E27FC236}">
                <a16:creationId xmlns:a16="http://schemas.microsoft.com/office/drawing/2014/main" id="{BD5DA773-E5A6-371E-18BF-9631BC338AE9}"/>
              </a:ext>
            </a:extLst>
          </p:cNvPr>
          <p:cNvSpPr txBox="1">
            <a:spLocks/>
          </p:cNvSpPr>
          <p:nvPr/>
        </p:nvSpPr>
        <p:spPr>
          <a:xfrm>
            <a:off x="418601" y="4610100"/>
            <a:ext cx="11125199" cy="2819400"/>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500" b="1" dirty="0">
                <a:solidFill>
                  <a:schemeClr val="accent1">
                    <a:lumMod val="75000"/>
                  </a:schemeClr>
                </a:solidFill>
                <a:latin typeface="Bell MT" panose="02020503060305020303" pitchFamily="18" charset="0"/>
                <a:ea typeface="+mj-ea"/>
                <a:cs typeface="+mj-cs"/>
              </a:rPr>
              <a:t>Which was conducted based on:</a:t>
            </a:r>
          </a:p>
          <a:p>
            <a:r>
              <a:rPr lang="en-US" sz="2700" b="1" dirty="0">
                <a:solidFill>
                  <a:schemeClr val="accent1">
                    <a:lumMod val="75000"/>
                  </a:schemeClr>
                </a:solidFill>
                <a:latin typeface="Bell MT" panose="02020503060305020303" pitchFamily="18" charset="0"/>
                <a:ea typeface="+mj-ea"/>
                <a:cs typeface="+mj-cs"/>
              </a:rPr>
              <a:t>The Well-Calibrated Hydraulic Model.</a:t>
            </a:r>
          </a:p>
          <a:p>
            <a:r>
              <a:rPr lang="en-US" sz="2700" b="1" dirty="0">
                <a:solidFill>
                  <a:schemeClr val="accent1">
                    <a:lumMod val="75000"/>
                  </a:schemeClr>
                </a:solidFill>
                <a:latin typeface="Bell MT" panose="02020503060305020303" pitchFamily="18" charset="0"/>
                <a:ea typeface="+mj-ea"/>
                <a:cs typeface="+mj-cs"/>
              </a:rPr>
              <a:t>The General Hydraulic &amp; Operational Standards &amp; Equations.</a:t>
            </a:r>
          </a:p>
          <a:p>
            <a:r>
              <a:rPr lang="en-US" sz="2700" b="1" dirty="0">
                <a:solidFill>
                  <a:schemeClr val="accent1">
                    <a:lumMod val="75000"/>
                  </a:schemeClr>
                </a:solidFill>
                <a:latin typeface="Bell MT" panose="02020503060305020303" pitchFamily="18" charset="0"/>
                <a:ea typeface="+mj-ea"/>
                <a:cs typeface="+mj-cs"/>
              </a:rPr>
              <a:t>The Specific Criterias of Maric Valves Selection.</a:t>
            </a:r>
          </a:p>
          <a:p>
            <a:endParaRPr lang="en-US" sz="2700" b="1" dirty="0">
              <a:solidFill>
                <a:schemeClr val="accent1">
                  <a:lumMod val="75000"/>
                </a:schemeClr>
              </a:solidFill>
              <a:latin typeface="Bell MT" panose="02020503060305020303" pitchFamily="18" charset="0"/>
              <a:ea typeface="+mj-ea"/>
              <a:cs typeface="+mj-cs"/>
            </a:endParaRPr>
          </a:p>
          <a:p>
            <a:pPr marL="0" indent="0">
              <a:buNone/>
            </a:pPr>
            <a:r>
              <a:rPr lang="en-US" sz="2700" b="1" dirty="0">
                <a:solidFill>
                  <a:schemeClr val="accent1">
                    <a:lumMod val="75000"/>
                  </a:schemeClr>
                </a:solidFill>
                <a:latin typeface="Bell MT" panose="02020503060305020303" pitchFamily="18" charset="0"/>
                <a:ea typeface="+mj-ea"/>
                <a:cs typeface="+mj-cs"/>
              </a:rPr>
              <a:t>Resulted that the number, locations &amp; each flow rates of the Maric Valves was determined</a:t>
            </a:r>
          </a:p>
        </p:txBody>
      </p:sp>
      <p:pic>
        <p:nvPicPr>
          <p:cNvPr id="25" name="Picture 24">
            <a:extLst>
              <a:ext uri="{FF2B5EF4-FFF2-40B4-BE49-F238E27FC236}">
                <a16:creationId xmlns:a16="http://schemas.microsoft.com/office/drawing/2014/main" id="{E4E49A6E-8CE2-6384-D093-1137D2C1135E}"/>
              </a:ext>
            </a:extLst>
          </p:cNvPr>
          <p:cNvPicPr>
            <a:picLocks noChangeAspect="1"/>
          </p:cNvPicPr>
          <p:nvPr/>
        </p:nvPicPr>
        <p:blipFill>
          <a:blip r:embed="rId4"/>
          <a:stretch>
            <a:fillRect/>
          </a:stretch>
        </p:blipFill>
        <p:spPr>
          <a:xfrm>
            <a:off x="418601" y="7447596"/>
            <a:ext cx="11216723" cy="2525485"/>
          </a:xfrm>
          <a:prstGeom prst="rect">
            <a:avLst/>
          </a:prstGeom>
        </p:spPr>
      </p:pic>
    </p:spTree>
    <p:extLst>
      <p:ext uri="{BB962C8B-B14F-4D97-AF65-F5344CB8AC3E}">
        <p14:creationId xmlns:p14="http://schemas.microsoft.com/office/powerpoint/2010/main" val="3938607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DAFF52B6-4F78-B781-88FA-C07D65A5F567}"/>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12" name="Title 1">
            <a:extLst>
              <a:ext uri="{FF2B5EF4-FFF2-40B4-BE49-F238E27FC236}">
                <a16:creationId xmlns:a16="http://schemas.microsoft.com/office/drawing/2014/main" id="{245A27D1-9EAA-298C-A858-7749A9B3358D}"/>
              </a:ext>
            </a:extLst>
          </p:cNvPr>
          <p:cNvSpPr txBox="1">
            <a:spLocks/>
          </p:cNvSpPr>
          <p:nvPr/>
        </p:nvSpPr>
        <p:spPr>
          <a:xfrm>
            <a:off x="457200" y="419702"/>
            <a:ext cx="12615113" cy="98313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000" b="1" dirty="0">
                <a:solidFill>
                  <a:schemeClr val="accent1">
                    <a:lumMod val="75000"/>
                  </a:schemeClr>
                </a:solidFill>
                <a:latin typeface="Bell MT" panose="02020503060305020303" pitchFamily="18" charset="0"/>
              </a:rPr>
              <a:t>Hydraulic Model Simulation/ Maric Impact</a:t>
            </a:r>
          </a:p>
        </p:txBody>
      </p:sp>
      <p:pic>
        <p:nvPicPr>
          <p:cNvPr id="13" name="Picture 12">
            <a:extLst>
              <a:ext uri="{FF2B5EF4-FFF2-40B4-BE49-F238E27FC236}">
                <a16:creationId xmlns:a16="http://schemas.microsoft.com/office/drawing/2014/main" id="{6B948ECD-2AF8-3A0C-9C26-BE93E381FB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7950" y="1267616"/>
            <a:ext cx="7450668" cy="4191001"/>
          </a:xfrm>
          <a:prstGeom prst="rect">
            <a:avLst/>
          </a:prstGeom>
        </p:spPr>
      </p:pic>
      <p:pic>
        <p:nvPicPr>
          <p:cNvPr id="14" name="Picture 13">
            <a:extLst>
              <a:ext uri="{FF2B5EF4-FFF2-40B4-BE49-F238E27FC236}">
                <a16:creationId xmlns:a16="http://schemas.microsoft.com/office/drawing/2014/main" id="{220A3DC3-4D5D-1675-AEB8-2A88DCF122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7950" y="5588750"/>
            <a:ext cx="7450668" cy="4191000"/>
          </a:xfrm>
          <a:prstGeom prst="rect">
            <a:avLst/>
          </a:prstGeom>
        </p:spPr>
      </p:pic>
      <p:sp>
        <p:nvSpPr>
          <p:cNvPr id="15" name="TextBox 14">
            <a:extLst>
              <a:ext uri="{FF2B5EF4-FFF2-40B4-BE49-F238E27FC236}">
                <a16:creationId xmlns:a16="http://schemas.microsoft.com/office/drawing/2014/main" id="{B0160955-D316-C027-9746-6B7C5AB32634}"/>
              </a:ext>
            </a:extLst>
          </p:cNvPr>
          <p:cNvSpPr txBox="1"/>
          <p:nvPr/>
        </p:nvSpPr>
        <p:spPr>
          <a:xfrm>
            <a:off x="8839199" y="1803174"/>
            <a:ext cx="1796143" cy="1246495"/>
          </a:xfrm>
          <a:prstGeom prst="rect">
            <a:avLst/>
          </a:prstGeom>
          <a:noFill/>
        </p:spPr>
        <p:txBody>
          <a:bodyPr wrap="square" rtlCol="0">
            <a:spAutoFit/>
          </a:bodyPr>
          <a:lstStyle/>
          <a:p>
            <a:pPr algn="ctr"/>
            <a:r>
              <a:rPr lang="en-US" sz="2500" b="1" dirty="0">
                <a:solidFill>
                  <a:schemeClr val="accent1">
                    <a:lumMod val="75000"/>
                  </a:schemeClr>
                </a:solidFill>
                <a:latin typeface="Bell MT" panose="02020503060305020303" pitchFamily="18" charset="0"/>
                <a:ea typeface="+mj-ea"/>
                <a:cs typeface="+mj-cs"/>
              </a:rPr>
              <a:t>Before Maric Installation</a:t>
            </a:r>
          </a:p>
        </p:txBody>
      </p:sp>
      <p:sp>
        <p:nvSpPr>
          <p:cNvPr id="16" name="TextBox 15">
            <a:extLst>
              <a:ext uri="{FF2B5EF4-FFF2-40B4-BE49-F238E27FC236}">
                <a16:creationId xmlns:a16="http://schemas.microsoft.com/office/drawing/2014/main" id="{7AE66E6E-4F9B-E28A-5851-CD088806F4E7}"/>
              </a:ext>
            </a:extLst>
          </p:cNvPr>
          <p:cNvSpPr txBox="1"/>
          <p:nvPr/>
        </p:nvSpPr>
        <p:spPr>
          <a:xfrm>
            <a:off x="8839200" y="5905500"/>
            <a:ext cx="1796143" cy="1246495"/>
          </a:xfrm>
          <a:prstGeom prst="rect">
            <a:avLst/>
          </a:prstGeom>
          <a:noFill/>
        </p:spPr>
        <p:txBody>
          <a:bodyPr wrap="square" rtlCol="0">
            <a:spAutoFit/>
          </a:bodyPr>
          <a:lstStyle/>
          <a:p>
            <a:pPr algn="ctr"/>
            <a:r>
              <a:rPr lang="en-US" sz="2500" b="1" dirty="0">
                <a:solidFill>
                  <a:schemeClr val="accent1">
                    <a:lumMod val="75000"/>
                  </a:schemeClr>
                </a:solidFill>
                <a:latin typeface="Bell MT" panose="02020503060305020303" pitchFamily="18" charset="0"/>
                <a:ea typeface="+mj-ea"/>
                <a:cs typeface="+mj-cs"/>
              </a:rPr>
              <a:t>After Maric Installation</a:t>
            </a:r>
          </a:p>
        </p:txBody>
      </p:sp>
      <p:sp>
        <p:nvSpPr>
          <p:cNvPr id="17" name="Content Placeholder 2">
            <a:extLst>
              <a:ext uri="{FF2B5EF4-FFF2-40B4-BE49-F238E27FC236}">
                <a16:creationId xmlns:a16="http://schemas.microsoft.com/office/drawing/2014/main" id="{7D24224A-A11E-BA3C-DC36-0EFE07DDE78A}"/>
              </a:ext>
            </a:extLst>
          </p:cNvPr>
          <p:cNvSpPr txBox="1">
            <a:spLocks/>
          </p:cNvSpPr>
          <p:nvPr/>
        </p:nvSpPr>
        <p:spPr>
          <a:xfrm>
            <a:off x="457200" y="1650190"/>
            <a:ext cx="7855856" cy="8129560"/>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000" b="1" dirty="0">
                <a:solidFill>
                  <a:schemeClr val="accent1">
                    <a:lumMod val="75000"/>
                  </a:schemeClr>
                </a:solidFill>
                <a:latin typeface="Bell MT" panose="02020503060305020303" pitchFamily="18" charset="0"/>
                <a:ea typeface="+mj-ea"/>
                <a:cs typeface="+mj-cs"/>
              </a:rPr>
              <a:t>After completion of the Maric Valves selection and allocation process, another double check was conducted through the well-calibrated hydraulic model in order to ensure the well completion of the process.</a:t>
            </a:r>
          </a:p>
          <a:p>
            <a:pPr marL="0" indent="0">
              <a:buFont typeface="Arial" pitchFamily="34" charset="0"/>
              <a:buNone/>
            </a:pPr>
            <a:endParaRPr lang="en-US" sz="3000" b="1" dirty="0">
              <a:solidFill>
                <a:schemeClr val="accent1">
                  <a:lumMod val="75000"/>
                </a:schemeClr>
              </a:solidFill>
              <a:latin typeface="Bell MT" panose="02020503060305020303" pitchFamily="18" charset="0"/>
              <a:ea typeface="+mj-ea"/>
              <a:cs typeface="+mj-cs"/>
            </a:endParaRPr>
          </a:p>
          <a:p>
            <a:pPr marL="0" indent="0">
              <a:buFont typeface="Arial" pitchFamily="34" charset="0"/>
              <a:buNone/>
            </a:pPr>
            <a:r>
              <a:rPr lang="en-US" sz="3000" b="1" dirty="0">
                <a:solidFill>
                  <a:schemeClr val="accent1">
                    <a:lumMod val="75000"/>
                  </a:schemeClr>
                </a:solidFill>
                <a:latin typeface="Bell MT" panose="02020503060305020303" pitchFamily="18" charset="0"/>
                <a:ea typeface="+mj-ea"/>
                <a:cs typeface="+mj-cs"/>
              </a:rPr>
              <a:t>The double check was conducted through importing the selected specified Maric Valves at the determined locations and run a simulation of the Hydraulic Model in order to gain a realistic result.</a:t>
            </a:r>
          </a:p>
          <a:p>
            <a:pPr marL="0" indent="0">
              <a:buFont typeface="Arial" pitchFamily="34" charset="0"/>
              <a:buNone/>
            </a:pPr>
            <a:endParaRPr lang="en-US" sz="3000" b="1" dirty="0">
              <a:solidFill>
                <a:schemeClr val="accent1">
                  <a:lumMod val="75000"/>
                </a:schemeClr>
              </a:solidFill>
              <a:latin typeface="Bell MT" panose="02020503060305020303" pitchFamily="18" charset="0"/>
              <a:ea typeface="+mj-ea"/>
              <a:cs typeface="+mj-cs"/>
            </a:endParaRPr>
          </a:p>
          <a:p>
            <a:pPr marL="0" indent="0">
              <a:buFont typeface="Arial" pitchFamily="34" charset="0"/>
              <a:buNone/>
            </a:pPr>
            <a:r>
              <a:rPr lang="en-US" sz="3000" b="1" dirty="0">
                <a:solidFill>
                  <a:schemeClr val="accent1">
                    <a:lumMod val="75000"/>
                  </a:schemeClr>
                </a:solidFill>
                <a:latin typeface="Bell MT" panose="02020503060305020303" pitchFamily="18" charset="0"/>
                <a:ea typeface="+mj-ea"/>
                <a:cs typeface="+mj-cs"/>
              </a:rPr>
              <a:t>Showing:</a:t>
            </a:r>
          </a:p>
          <a:p>
            <a:r>
              <a:rPr lang="en-US" sz="3000" b="1" dirty="0">
                <a:solidFill>
                  <a:schemeClr val="accent1">
                    <a:lumMod val="75000"/>
                  </a:schemeClr>
                </a:solidFill>
                <a:latin typeface="Bell MT" panose="02020503060305020303" pitchFamily="18" charset="0"/>
                <a:ea typeface="+mj-ea"/>
                <a:cs typeface="+mj-cs"/>
              </a:rPr>
              <a:t>Expected result/ impact (Operational)</a:t>
            </a:r>
          </a:p>
          <a:p>
            <a:r>
              <a:rPr lang="en-US" sz="3000" b="1" dirty="0">
                <a:solidFill>
                  <a:schemeClr val="accent1">
                    <a:lumMod val="75000"/>
                  </a:schemeClr>
                </a:solidFill>
                <a:latin typeface="Bell MT" panose="02020503060305020303" pitchFamily="18" charset="0"/>
                <a:ea typeface="+mj-ea"/>
                <a:cs typeface="+mj-cs"/>
              </a:rPr>
              <a:t>Expected fine-tuning needed (If any)</a:t>
            </a:r>
          </a:p>
          <a:p>
            <a:r>
              <a:rPr lang="en-US" sz="3000" b="1" dirty="0">
                <a:solidFill>
                  <a:schemeClr val="accent1">
                    <a:lumMod val="75000"/>
                  </a:schemeClr>
                </a:solidFill>
                <a:latin typeface="Bell MT" panose="02020503060305020303" pitchFamily="18" charset="0"/>
                <a:ea typeface="+mj-ea"/>
                <a:cs typeface="+mj-cs"/>
              </a:rPr>
              <a:t>Supply flow rate reduction/ increase and pumping time increase/ decrease.</a:t>
            </a:r>
          </a:p>
        </p:txBody>
      </p:sp>
      <p:sp>
        <p:nvSpPr>
          <p:cNvPr id="18" name="TextBox 17">
            <a:extLst>
              <a:ext uri="{FF2B5EF4-FFF2-40B4-BE49-F238E27FC236}">
                <a16:creationId xmlns:a16="http://schemas.microsoft.com/office/drawing/2014/main" id="{D1F042E9-68E1-3562-B5D6-72153A2727AA}"/>
              </a:ext>
            </a:extLst>
          </p:cNvPr>
          <p:cNvSpPr txBox="1"/>
          <p:nvPr/>
        </p:nvSpPr>
        <p:spPr>
          <a:xfrm>
            <a:off x="10827950" y="9844314"/>
            <a:ext cx="2421116" cy="369332"/>
          </a:xfrm>
          <a:prstGeom prst="rect">
            <a:avLst/>
          </a:prstGeom>
          <a:noFill/>
        </p:spPr>
        <p:txBody>
          <a:bodyPr wrap="square" rtlCol="0">
            <a:spAutoFit/>
          </a:bodyPr>
          <a:lstStyle/>
          <a:p>
            <a:r>
              <a:rPr lang="en-US" dirty="0"/>
              <a:t>Zone 2 as an Example</a:t>
            </a:r>
          </a:p>
        </p:txBody>
      </p:sp>
    </p:spTree>
    <p:extLst>
      <p:ext uri="{BB962C8B-B14F-4D97-AF65-F5344CB8AC3E}">
        <p14:creationId xmlns:p14="http://schemas.microsoft.com/office/powerpoint/2010/main" val="1901728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D3476DB2-AB62-BBA3-8E6A-EA7ECF5CB443}"/>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6" name="Content Placeholder 2">
            <a:extLst>
              <a:ext uri="{FF2B5EF4-FFF2-40B4-BE49-F238E27FC236}">
                <a16:creationId xmlns:a16="http://schemas.microsoft.com/office/drawing/2014/main" id="{457611EE-E329-149A-0D4F-F57BACD451CC}"/>
              </a:ext>
            </a:extLst>
          </p:cNvPr>
          <p:cNvSpPr txBox="1">
            <a:spLocks/>
          </p:cNvSpPr>
          <p:nvPr/>
        </p:nvSpPr>
        <p:spPr>
          <a:xfrm>
            <a:off x="838200" y="1562100"/>
            <a:ext cx="16916400" cy="118369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000" b="1" dirty="0">
                <a:solidFill>
                  <a:schemeClr val="accent1">
                    <a:lumMod val="75000"/>
                  </a:schemeClr>
                </a:solidFill>
                <a:latin typeface="Bell MT" panose="02020503060305020303" pitchFamily="18" charset="0"/>
                <a:ea typeface="+mj-ea"/>
                <a:cs typeface="+mj-cs"/>
              </a:rPr>
              <a:t>Based on the result of Maric Valves selection and allocation, each specified Valve of the determined </a:t>
            </a:r>
            <a:r>
              <a:rPr lang="en-US" sz="3000" b="1" dirty="0">
                <a:solidFill>
                  <a:schemeClr val="accent1">
                    <a:lumMod val="75000"/>
                  </a:schemeClr>
                </a:solidFill>
                <a:latin typeface="Bahnschrift" panose="020B0502040204020203" pitchFamily="34" charset="0"/>
                <a:ea typeface="+mj-ea"/>
                <a:cs typeface="+mj-cs"/>
              </a:rPr>
              <a:t>31</a:t>
            </a:r>
            <a:r>
              <a:rPr lang="en-US" sz="3000" b="1" dirty="0">
                <a:solidFill>
                  <a:schemeClr val="accent1">
                    <a:lumMod val="75000"/>
                  </a:schemeClr>
                </a:solidFill>
                <a:latin typeface="Bell MT" panose="02020503060305020303" pitchFamily="18" charset="0"/>
                <a:ea typeface="+mj-ea"/>
                <a:cs typeface="+mj-cs"/>
              </a:rPr>
              <a:t> Valves for all of district 11, was well installed on the determined location.</a:t>
            </a:r>
          </a:p>
        </p:txBody>
      </p:sp>
      <p:pic>
        <p:nvPicPr>
          <p:cNvPr id="11" name="Picture 10">
            <a:extLst>
              <a:ext uri="{FF2B5EF4-FFF2-40B4-BE49-F238E27FC236}">
                <a16:creationId xmlns:a16="http://schemas.microsoft.com/office/drawing/2014/main" id="{4AA81A9D-84BC-DA51-A43C-8C4E69A9EA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2705100"/>
            <a:ext cx="5791200" cy="3255966"/>
          </a:xfrm>
          <a:prstGeom prst="rect">
            <a:avLst/>
          </a:prstGeom>
        </p:spPr>
      </p:pic>
      <p:pic>
        <p:nvPicPr>
          <p:cNvPr id="12" name="Picture 11">
            <a:extLst>
              <a:ext uri="{FF2B5EF4-FFF2-40B4-BE49-F238E27FC236}">
                <a16:creationId xmlns:a16="http://schemas.microsoft.com/office/drawing/2014/main" id="{00FF0B7E-35A6-B769-B1E8-23971AB37B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55667" y="2705100"/>
            <a:ext cx="1830590" cy="3255966"/>
          </a:xfrm>
          <a:prstGeom prst="rect">
            <a:avLst/>
          </a:prstGeom>
        </p:spPr>
      </p:pic>
      <p:sp>
        <p:nvSpPr>
          <p:cNvPr id="13" name="Title 1">
            <a:extLst>
              <a:ext uri="{FF2B5EF4-FFF2-40B4-BE49-F238E27FC236}">
                <a16:creationId xmlns:a16="http://schemas.microsoft.com/office/drawing/2014/main" id="{3309683A-68E9-D4F1-4144-CD7E7CDF3D41}"/>
              </a:ext>
            </a:extLst>
          </p:cNvPr>
          <p:cNvSpPr txBox="1">
            <a:spLocks/>
          </p:cNvSpPr>
          <p:nvPr/>
        </p:nvSpPr>
        <p:spPr>
          <a:xfrm>
            <a:off x="838200" y="372518"/>
            <a:ext cx="9812757" cy="98313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spcAft>
                <a:spcPts val="1200"/>
              </a:spcAft>
            </a:pPr>
            <a:r>
              <a:rPr lang="en-US" sz="5400" b="1" dirty="0">
                <a:solidFill>
                  <a:schemeClr val="accent1">
                    <a:lumMod val="75000"/>
                  </a:schemeClr>
                </a:solidFill>
                <a:latin typeface="Bell MT" panose="02020503060305020303" pitchFamily="18" charset="0"/>
              </a:rPr>
              <a:t>Maric valves installation on site</a:t>
            </a:r>
          </a:p>
        </p:txBody>
      </p:sp>
      <p:pic>
        <p:nvPicPr>
          <p:cNvPr id="15" name="Picture 14">
            <a:extLst>
              <a:ext uri="{FF2B5EF4-FFF2-40B4-BE49-F238E27FC236}">
                <a16:creationId xmlns:a16="http://schemas.microsoft.com/office/drawing/2014/main" id="{CACD618D-0B02-ABE6-A347-CEEC8EB4A5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28905" y="2705100"/>
            <a:ext cx="1830590" cy="3255966"/>
          </a:xfrm>
          <a:prstGeom prst="rect">
            <a:avLst/>
          </a:prstGeom>
        </p:spPr>
      </p:pic>
      <p:sp>
        <p:nvSpPr>
          <p:cNvPr id="16" name="Title 1">
            <a:extLst>
              <a:ext uri="{FF2B5EF4-FFF2-40B4-BE49-F238E27FC236}">
                <a16:creationId xmlns:a16="http://schemas.microsoft.com/office/drawing/2014/main" id="{1C02025D-4675-1D6D-A8CC-FEFE5CB34B12}"/>
              </a:ext>
            </a:extLst>
          </p:cNvPr>
          <p:cNvSpPr txBox="1">
            <a:spLocks/>
          </p:cNvSpPr>
          <p:nvPr/>
        </p:nvSpPr>
        <p:spPr>
          <a:xfrm>
            <a:off x="838200" y="6210300"/>
            <a:ext cx="9812757" cy="98313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spcAft>
                <a:spcPts val="1200"/>
              </a:spcAft>
            </a:pPr>
            <a:r>
              <a:rPr lang="en-US" sz="5400" b="1" dirty="0">
                <a:solidFill>
                  <a:schemeClr val="accent1">
                    <a:lumMod val="75000"/>
                  </a:schemeClr>
                </a:solidFill>
                <a:latin typeface="Bell MT" panose="02020503060305020303" pitchFamily="18" charset="0"/>
              </a:rPr>
              <a:t>Monitoring and follow up</a:t>
            </a:r>
          </a:p>
        </p:txBody>
      </p:sp>
      <p:sp>
        <p:nvSpPr>
          <p:cNvPr id="17" name="Content Placeholder 2">
            <a:extLst>
              <a:ext uri="{FF2B5EF4-FFF2-40B4-BE49-F238E27FC236}">
                <a16:creationId xmlns:a16="http://schemas.microsoft.com/office/drawing/2014/main" id="{F2A6EEBE-AC93-2F7C-450B-68F165A44595}"/>
              </a:ext>
            </a:extLst>
          </p:cNvPr>
          <p:cNvSpPr txBox="1">
            <a:spLocks/>
          </p:cNvSpPr>
          <p:nvPr/>
        </p:nvSpPr>
        <p:spPr>
          <a:xfrm>
            <a:off x="832884" y="7313802"/>
            <a:ext cx="16916400" cy="224315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000" b="1" dirty="0">
                <a:solidFill>
                  <a:schemeClr val="accent1">
                    <a:lumMod val="75000"/>
                  </a:schemeClr>
                </a:solidFill>
                <a:latin typeface="Bell MT" panose="02020503060305020303" pitchFamily="18" charset="0"/>
                <a:ea typeface="+mj-ea"/>
                <a:cs typeface="+mj-cs"/>
              </a:rPr>
              <a:t>Field observations of the Water Supply Cycles following the Maric Installation was accomplished in order to monitor the impact </a:t>
            </a:r>
            <a:endParaRPr lang="ar-JO" sz="3000" b="1" dirty="0">
              <a:solidFill>
                <a:schemeClr val="accent1">
                  <a:lumMod val="75000"/>
                </a:schemeClr>
              </a:solidFill>
              <a:latin typeface="Bell MT" panose="02020503060305020303" pitchFamily="18" charset="0"/>
              <a:ea typeface="+mj-ea"/>
              <a:cs typeface="+mj-cs"/>
            </a:endParaRPr>
          </a:p>
          <a:p>
            <a:pPr marL="0" indent="0">
              <a:buNone/>
            </a:pPr>
            <a:r>
              <a:rPr lang="en-US" sz="3000" b="1" dirty="0">
                <a:solidFill>
                  <a:schemeClr val="accent1">
                    <a:lumMod val="75000"/>
                  </a:schemeClr>
                </a:solidFill>
                <a:latin typeface="Bell MT" panose="02020503060305020303" pitchFamily="18" charset="0"/>
                <a:ea typeface="+mj-ea"/>
                <a:cs typeface="+mj-cs"/>
              </a:rPr>
              <a:t>		Same Supplied Water Quantities				Pump Flow Rate</a:t>
            </a:r>
          </a:p>
          <a:p>
            <a:pPr marL="0" indent="0">
              <a:buNone/>
            </a:pPr>
            <a:r>
              <a:rPr lang="en-US" sz="3000" b="1" dirty="0">
                <a:solidFill>
                  <a:schemeClr val="accent1">
                    <a:lumMod val="75000"/>
                  </a:schemeClr>
                </a:solidFill>
                <a:latin typeface="Bell MT" panose="02020503060305020303" pitchFamily="18" charset="0"/>
                <a:ea typeface="+mj-ea"/>
                <a:cs typeface="+mj-cs"/>
              </a:rPr>
              <a:t>		Supply Hours 							 Water Supply Fairness</a:t>
            </a:r>
          </a:p>
        </p:txBody>
      </p:sp>
      <p:sp>
        <p:nvSpPr>
          <p:cNvPr id="18" name="Arrow: Down 17">
            <a:extLst>
              <a:ext uri="{FF2B5EF4-FFF2-40B4-BE49-F238E27FC236}">
                <a16:creationId xmlns:a16="http://schemas.microsoft.com/office/drawing/2014/main" id="{08D14767-0315-CFE1-27D2-0A7071708C15}"/>
              </a:ext>
            </a:extLst>
          </p:cNvPr>
          <p:cNvSpPr/>
          <p:nvPr/>
        </p:nvSpPr>
        <p:spPr>
          <a:xfrm>
            <a:off x="13824033" y="8295504"/>
            <a:ext cx="533400" cy="55322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3CB7AD44-DE0A-38CA-D386-4AE6DFA2DA55}"/>
              </a:ext>
            </a:extLst>
          </p:cNvPr>
          <p:cNvSpPr/>
          <p:nvPr/>
        </p:nvSpPr>
        <p:spPr>
          <a:xfrm rot="10800000">
            <a:off x="14818242" y="8848725"/>
            <a:ext cx="533400" cy="55321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38B31558-6A90-BCDF-C9BF-5274173A5AA0}"/>
              </a:ext>
            </a:extLst>
          </p:cNvPr>
          <p:cNvSpPr/>
          <p:nvPr/>
        </p:nvSpPr>
        <p:spPr>
          <a:xfrm rot="10800000">
            <a:off x="5067300" y="8848726"/>
            <a:ext cx="533400" cy="55321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8907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7F4A8A6-583D-FE36-B12A-58B18A393B1C}"/>
              </a:ext>
            </a:extLst>
          </p:cNvPr>
          <p:cNvSpPr/>
          <p:nvPr/>
        </p:nvSpPr>
        <p:spPr>
          <a:xfrm>
            <a:off x="5334000" y="19362"/>
            <a:ext cx="7620000" cy="10287000"/>
          </a:xfrm>
          <a:custGeom>
            <a:avLst/>
            <a:gdLst/>
            <a:ahLst/>
            <a:cxnLst/>
            <a:rect l="l" t="t" r="r" b="b"/>
            <a:pathLst>
              <a:path w="5008034" h="10287000">
                <a:moveTo>
                  <a:pt x="0" y="0"/>
                </a:moveTo>
                <a:lnTo>
                  <a:pt x="5008034" y="0"/>
                </a:lnTo>
                <a:lnTo>
                  <a:pt x="5008034" y="10287000"/>
                </a:lnTo>
                <a:lnTo>
                  <a:pt x="0" y="10287000"/>
                </a:lnTo>
                <a:lnTo>
                  <a:pt x="0" y="0"/>
                </a:lnTo>
                <a:close/>
              </a:path>
            </a:pathLst>
          </a:custGeom>
          <a:blipFill>
            <a:blip r:embed="rId2">
              <a:alphaModFix amt="20000"/>
            </a:blip>
            <a:stretch>
              <a:fillRect t="-1626" r="-8351"/>
            </a:stretch>
          </a:blipFill>
        </p:spPr>
      </p:sp>
      <p:sp>
        <p:nvSpPr>
          <p:cNvPr id="4" name="Title 1">
            <a:extLst>
              <a:ext uri="{FF2B5EF4-FFF2-40B4-BE49-F238E27FC236}">
                <a16:creationId xmlns:a16="http://schemas.microsoft.com/office/drawing/2014/main" id="{7DBEE227-E408-4AD9-A3EC-D8FAA7EDABC5}"/>
              </a:ext>
            </a:extLst>
          </p:cNvPr>
          <p:cNvSpPr txBox="1">
            <a:spLocks/>
          </p:cNvSpPr>
          <p:nvPr/>
        </p:nvSpPr>
        <p:spPr>
          <a:xfrm>
            <a:off x="931234" y="613333"/>
            <a:ext cx="2269166" cy="98313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spcAft>
                <a:spcPts val="1200"/>
              </a:spcAft>
            </a:pPr>
            <a:r>
              <a:rPr lang="en-US" sz="5000" b="1" dirty="0">
                <a:solidFill>
                  <a:schemeClr val="accent1">
                    <a:lumMod val="75000"/>
                  </a:schemeClr>
                </a:solidFill>
                <a:latin typeface="Bell MT" panose="02020503060305020303" pitchFamily="18" charset="0"/>
              </a:rPr>
              <a:t>Impact</a:t>
            </a:r>
          </a:p>
        </p:txBody>
      </p:sp>
      <p:sp>
        <p:nvSpPr>
          <p:cNvPr id="5" name="Content Placeholder 2">
            <a:extLst>
              <a:ext uri="{FF2B5EF4-FFF2-40B4-BE49-F238E27FC236}">
                <a16:creationId xmlns:a16="http://schemas.microsoft.com/office/drawing/2014/main" id="{F7568B41-D882-343E-EC4C-3CF305C65839}"/>
              </a:ext>
            </a:extLst>
          </p:cNvPr>
          <p:cNvSpPr txBox="1">
            <a:spLocks/>
          </p:cNvSpPr>
          <p:nvPr/>
        </p:nvSpPr>
        <p:spPr>
          <a:xfrm>
            <a:off x="973766" y="6229595"/>
            <a:ext cx="16383000" cy="34095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None/>
            </a:pPr>
            <a:r>
              <a:rPr lang="en-US" sz="4000" b="1" dirty="0">
                <a:solidFill>
                  <a:schemeClr val="accent1">
                    <a:lumMod val="75000"/>
                  </a:schemeClr>
                </a:solidFill>
                <a:latin typeface="Bell MT" panose="02020503060305020303" pitchFamily="18" charset="0"/>
                <a:ea typeface="+mj-ea"/>
                <a:cs typeface="+mj-cs"/>
              </a:rPr>
              <a:t>End Result</a:t>
            </a:r>
          </a:p>
          <a:p>
            <a:pPr marL="0" indent="0">
              <a:spcAft>
                <a:spcPts val="1200"/>
              </a:spcAft>
              <a:buNone/>
            </a:pPr>
            <a:r>
              <a:rPr lang="en-US" sz="3000" b="1" dirty="0">
                <a:solidFill>
                  <a:schemeClr val="accent1">
                    <a:lumMod val="75000"/>
                  </a:schemeClr>
                </a:solidFill>
                <a:latin typeface="Bell MT" panose="02020503060305020303" pitchFamily="18" charset="0"/>
                <a:ea typeface="+mj-ea"/>
                <a:cs typeface="+mj-cs"/>
              </a:rPr>
              <a:t>Maric Valves was very helpful to achieve the fairness between end users by improving the operational efficiency of water system, by equalization the water share of total supplied water during supply cycle.</a:t>
            </a:r>
          </a:p>
          <a:p>
            <a:pPr marL="0" indent="0">
              <a:spcAft>
                <a:spcPts val="1200"/>
              </a:spcAft>
              <a:buNone/>
            </a:pPr>
            <a:r>
              <a:rPr lang="en-US" sz="3000" b="1" dirty="0">
                <a:solidFill>
                  <a:schemeClr val="accent1">
                    <a:lumMod val="75000"/>
                  </a:schemeClr>
                </a:solidFill>
                <a:latin typeface="Bell MT" panose="02020503060305020303" pitchFamily="18" charset="0"/>
                <a:ea typeface="+mj-ea"/>
                <a:cs typeface="+mj-cs"/>
              </a:rPr>
              <a:t>Provided that monitoring and actions taken if needed, according to the operational and hydraulic recommendation.</a:t>
            </a:r>
          </a:p>
        </p:txBody>
      </p:sp>
      <p:sp>
        <p:nvSpPr>
          <p:cNvPr id="6" name="Content Placeholder 2">
            <a:extLst>
              <a:ext uri="{FF2B5EF4-FFF2-40B4-BE49-F238E27FC236}">
                <a16:creationId xmlns:a16="http://schemas.microsoft.com/office/drawing/2014/main" id="{DEBD7C06-F3D2-96B7-4CD5-E1689ED84149}"/>
              </a:ext>
            </a:extLst>
          </p:cNvPr>
          <p:cNvSpPr txBox="1">
            <a:spLocks/>
          </p:cNvSpPr>
          <p:nvPr/>
        </p:nvSpPr>
        <p:spPr>
          <a:xfrm>
            <a:off x="973766" y="1592036"/>
            <a:ext cx="9084634" cy="416106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Font typeface="Arial" pitchFamily="34" charset="0"/>
              <a:buNone/>
            </a:pPr>
            <a:r>
              <a:rPr lang="en-US" sz="3000" b="1" dirty="0">
                <a:solidFill>
                  <a:schemeClr val="accent1">
                    <a:lumMod val="75000"/>
                  </a:schemeClr>
                </a:solidFill>
                <a:latin typeface="Bell MT" panose="02020503060305020303" pitchFamily="18" charset="0"/>
                <a:ea typeface="+mj-ea"/>
                <a:cs typeface="+mj-cs"/>
              </a:rPr>
              <a:t>As a result of the decreased pump flow rate and increased supply hours the field observation following the Maric Valves Installation reported that the main challenge was the </a:t>
            </a:r>
            <a:r>
              <a:rPr lang="en-US" sz="3000" b="1" u="sng" dirty="0">
                <a:solidFill>
                  <a:schemeClr val="accent1">
                    <a:lumMod val="75000"/>
                  </a:schemeClr>
                </a:solidFill>
                <a:latin typeface="Bell MT" panose="02020503060305020303" pitchFamily="18" charset="0"/>
                <a:ea typeface="+mj-ea"/>
                <a:cs typeface="+mj-cs"/>
              </a:rPr>
              <a:t>Social Impact</a:t>
            </a:r>
            <a:r>
              <a:rPr lang="en-US" sz="3000" b="1" dirty="0">
                <a:solidFill>
                  <a:schemeClr val="accent1">
                    <a:lumMod val="75000"/>
                  </a:schemeClr>
                </a:solidFill>
                <a:latin typeface="Bell MT" panose="02020503060305020303" pitchFamily="18" charset="0"/>
                <a:ea typeface="+mj-ea"/>
                <a:cs typeface="+mj-cs"/>
              </a:rPr>
              <a:t>, especially at an environment such a refugee camp, which appeared through the increase in the number of violations/illegal connections that occurred on the network, which required to conduct a campaign to handle the situation</a:t>
            </a:r>
            <a:r>
              <a:rPr lang="ar-JO" sz="3000" b="1" dirty="0">
                <a:solidFill>
                  <a:schemeClr val="accent1">
                    <a:lumMod val="75000"/>
                  </a:schemeClr>
                </a:solidFill>
                <a:latin typeface="Bell MT" panose="02020503060305020303" pitchFamily="18" charset="0"/>
                <a:ea typeface="+mj-ea"/>
                <a:cs typeface="+mj-cs"/>
              </a:rPr>
              <a:t> </a:t>
            </a:r>
            <a:r>
              <a:rPr lang="en-US" sz="3000" b="1" dirty="0">
                <a:solidFill>
                  <a:schemeClr val="accent1">
                    <a:lumMod val="75000"/>
                  </a:schemeClr>
                </a:solidFill>
                <a:latin typeface="Bell MT" panose="02020503060305020303" pitchFamily="18" charset="0"/>
                <a:ea typeface="+mj-ea"/>
                <a:cs typeface="+mj-cs"/>
              </a:rPr>
              <a:t>and removing these connections.</a:t>
            </a:r>
          </a:p>
        </p:txBody>
      </p:sp>
      <p:sp>
        <p:nvSpPr>
          <p:cNvPr id="7" name="Rectangle: Rounded Corners 6">
            <a:extLst>
              <a:ext uri="{FF2B5EF4-FFF2-40B4-BE49-F238E27FC236}">
                <a16:creationId xmlns:a16="http://schemas.microsoft.com/office/drawing/2014/main" id="{85CE88C8-686C-7C6C-6E31-F93A1923950B}"/>
              </a:ext>
            </a:extLst>
          </p:cNvPr>
          <p:cNvSpPr/>
          <p:nvPr/>
        </p:nvSpPr>
        <p:spPr>
          <a:xfrm>
            <a:off x="10286529" y="952500"/>
            <a:ext cx="2591114" cy="1144076"/>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Decreased Pump Flow Rate</a:t>
            </a:r>
          </a:p>
        </p:txBody>
      </p:sp>
      <p:sp>
        <p:nvSpPr>
          <p:cNvPr id="8" name="Rectangle: Rounded Corners 7">
            <a:extLst>
              <a:ext uri="{FF2B5EF4-FFF2-40B4-BE49-F238E27FC236}">
                <a16:creationId xmlns:a16="http://schemas.microsoft.com/office/drawing/2014/main" id="{5AA67451-0B5B-DE73-99F6-3E35725606D1}"/>
              </a:ext>
            </a:extLst>
          </p:cNvPr>
          <p:cNvSpPr/>
          <p:nvPr/>
        </p:nvSpPr>
        <p:spPr>
          <a:xfrm>
            <a:off x="11658443" y="3177940"/>
            <a:ext cx="2591114" cy="1144076"/>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Increased Water Supply Hours</a:t>
            </a:r>
          </a:p>
        </p:txBody>
      </p:sp>
      <p:sp>
        <p:nvSpPr>
          <p:cNvPr id="9" name="Rectangle: Rounded Corners 8">
            <a:extLst>
              <a:ext uri="{FF2B5EF4-FFF2-40B4-BE49-F238E27FC236}">
                <a16:creationId xmlns:a16="http://schemas.microsoft.com/office/drawing/2014/main" id="{75ED46E7-5411-A97B-E7C9-F2BFD27C48C7}"/>
              </a:ext>
            </a:extLst>
          </p:cNvPr>
          <p:cNvSpPr/>
          <p:nvPr/>
        </p:nvSpPr>
        <p:spPr>
          <a:xfrm>
            <a:off x="13258486" y="5371024"/>
            <a:ext cx="2591114" cy="1144076"/>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rPr>
              <a:t>More Violations</a:t>
            </a:r>
          </a:p>
        </p:txBody>
      </p:sp>
      <p:sp>
        <p:nvSpPr>
          <p:cNvPr id="10" name="Plus Sign 9">
            <a:extLst>
              <a:ext uri="{FF2B5EF4-FFF2-40B4-BE49-F238E27FC236}">
                <a16:creationId xmlns:a16="http://schemas.microsoft.com/office/drawing/2014/main" id="{7766D0E2-CFCD-B8B5-4DEA-0A188B5D99C7}"/>
              </a:ext>
            </a:extLst>
          </p:cNvPr>
          <p:cNvSpPr/>
          <p:nvPr/>
        </p:nvSpPr>
        <p:spPr>
          <a:xfrm>
            <a:off x="11859497" y="2205540"/>
            <a:ext cx="990600" cy="934300"/>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quals 10">
            <a:extLst>
              <a:ext uri="{FF2B5EF4-FFF2-40B4-BE49-F238E27FC236}">
                <a16:creationId xmlns:a16="http://schemas.microsoft.com/office/drawing/2014/main" id="{F4FF1C3B-1363-8114-071F-99AF1BBC3D7F}"/>
              </a:ext>
            </a:extLst>
          </p:cNvPr>
          <p:cNvSpPr/>
          <p:nvPr/>
        </p:nvSpPr>
        <p:spPr>
          <a:xfrm>
            <a:off x="13163314" y="4380424"/>
            <a:ext cx="1047986" cy="914400"/>
          </a:xfrm>
          <a:prstGeom prst="mathEqua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454950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902</Words>
  <Application>Microsoft Office PowerPoint</Application>
  <PresentationFormat>Custom</PresentationFormat>
  <Paragraphs>100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Bahnschrift</vt:lpstr>
      <vt:lpstr>Bell MT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Heba Abuazzam</dc:creator>
  <cp:lastModifiedBy>NTC</cp:lastModifiedBy>
  <cp:revision>105</cp:revision>
  <dcterms:created xsi:type="dcterms:W3CDTF">2006-08-16T00:00:00Z</dcterms:created>
  <dcterms:modified xsi:type="dcterms:W3CDTF">2025-04-23T13:03:04Z</dcterms:modified>
  <dc:identifier>DAGeU-Jwvdc</dc:identifier>
</cp:coreProperties>
</file>