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7" r:id="rId7"/>
    <p:sldId id="258" r:id="rId8"/>
  </p:sldIdLst>
  <p:sldSz cx="18288000" cy="10287000"/>
  <p:notesSz cx="6858000" cy="9144000"/>
  <p:embeddedFontLst>
    <p:embeddedFont>
      <p:font typeface="Arial Unicode MS" panose="020B0604020202020204" pitchFamily="34" charset="-128"/>
      <p:regular r:id="rId9"/>
    </p:embeddedFont>
    <p:embeddedFont>
      <p:font typeface="Roboto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</p:embeddedFont>
    <p:embeddedFont>
      <p:font typeface="Roboto Slab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72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BE36FAB-DF32-F564-A363-ED38DC671A73}"/>
              </a:ext>
            </a:extLst>
          </p:cNvPr>
          <p:cNvSpPr txBox="1"/>
          <p:nvPr/>
        </p:nvSpPr>
        <p:spPr>
          <a:xfrm>
            <a:off x="381000" y="2503885"/>
            <a:ext cx="17373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800" b="1" dirty="0">
                <a:latin typeface="Arial"/>
              </a:rPr>
              <a:t>تعزيز الحوكمة من خلال الحلول الرقمية في قطاع المياه الأردني - </a:t>
            </a:r>
            <a:endParaRPr lang="ar-AE" sz="4800" b="1" dirty="0">
              <a:latin typeface="Arial"/>
            </a:endParaRPr>
          </a:p>
          <a:p>
            <a:pPr algn="ctr" rtl="1"/>
            <a:r>
              <a:rPr lang="ar-AE" sz="4800" b="1" dirty="0">
                <a:latin typeface="Arial"/>
              </a:rPr>
              <a:t>أنظمة </a:t>
            </a:r>
            <a:r>
              <a:rPr lang="ar-AE" sz="4800" b="1" dirty="0">
                <a:latin typeface="Arial"/>
              </a:rPr>
              <a:t>المعلومات </a:t>
            </a:r>
            <a:r>
              <a:rPr lang="ar-AE" sz="4800" b="1" dirty="0" smtClean="0">
                <a:latin typeface="Arial"/>
              </a:rPr>
              <a:t>الجغرافية</a:t>
            </a:r>
            <a:r>
              <a:rPr lang="ar-JO" sz="4800" b="1" dirty="0" smtClean="0">
                <a:latin typeface="Arial"/>
              </a:rPr>
              <a:t> </a:t>
            </a:r>
            <a:r>
              <a:rPr lang="en-US" sz="4800" b="1" dirty="0">
                <a:latin typeface="Arial"/>
              </a:rPr>
              <a:t>GIS</a:t>
            </a:r>
            <a:r>
              <a:rPr lang="ar-JO" sz="4800" b="1" dirty="0">
                <a:latin typeface="Arial"/>
              </a:rPr>
              <a:t> </a:t>
            </a:r>
            <a:r>
              <a:rPr lang="ar-JO" sz="4800" b="1" dirty="0" smtClean="0">
                <a:latin typeface="Arial"/>
              </a:rPr>
              <a:t>في </a:t>
            </a:r>
            <a:r>
              <a:rPr lang="ar-JO" sz="4800" b="1" dirty="0">
                <a:latin typeface="Arial"/>
              </a:rPr>
              <a:t>سلطة وادي الأردن</a:t>
            </a:r>
            <a:endParaRPr lang="ar-AE" sz="4800" b="1" dirty="0">
              <a:latin typeface="Arial"/>
            </a:endParaRPr>
          </a:p>
          <a:p>
            <a:pPr algn="ctr"/>
            <a:r>
              <a:rPr lang="en-US" sz="4800" dirty="0" smtClean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Strengthening </a:t>
            </a:r>
            <a:r>
              <a:rPr lang="en-US" sz="4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Governance through Digital Solutions in the Jordanian Water Sector - GIS in JVA</a:t>
            </a:r>
          </a:p>
          <a:p>
            <a:pPr algn="ctr"/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 useBgFill="1">
        <p:nvSpPr>
          <p:cNvPr id="8" name="TextBox 7">
            <a:extLst>
              <a:ext uri="{FF2B5EF4-FFF2-40B4-BE49-F238E27FC236}">
                <a16:creationId xmlns:a16="http://schemas.microsoft.com/office/drawing/2014/main" xmlns="" id="{F861C566-132F-1125-AA73-F6AB4CC0FD69}"/>
              </a:ext>
            </a:extLst>
          </p:cNvPr>
          <p:cNvSpPr txBox="1"/>
          <p:nvPr/>
        </p:nvSpPr>
        <p:spPr>
          <a:xfrm>
            <a:off x="1257300" y="5628629"/>
            <a:ext cx="15620999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75000"/>
                  </a:schemeClr>
                </a:solidFill>
              </a:rPr>
              <a:t>إعداد وتقديم المهندس: احمد محمد الكتوت / رئيس قسم أنظمة المعلومات الجغرافية</a:t>
            </a:r>
          </a:p>
          <a:p>
            <a:pPr algn="ctr"/>
            <a:r>
              <a:rPr lang="en-US" sz="3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presentation by Eng. Ahmad M. Alktout, Head of GIS Division at JVA, explores </a:t>
            </a:r>
            <a:endParaRPr lang="en-US" sz="3200" dirty="0" smtClean="0">
              <a:solidFill>
                <a:srgbClr val="15213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algn="ctr"/>
            <a:r>
              <a:rPr lang="en-US" sz="3200" dirty="0" smtClean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digital </a:t>
            </a:r>
            <a:r>
              <a:rPr lang="en-US" sz="3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governance via Geographic Information Systems</a:t>
            </a:r>
            <a:r>
              <a:rPr lang="en-US" sz="3200" dirty="0" smtClean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  <a:p>
            <a:pPr algn="ctr"/>
            <a:r>
              <a:rPr lang="en-US" sz="3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Delivered on May </a:t>
            </a:r>
            <a:r>
              <a:rPr lang="ar-JO" sz="3200" dirty="0" smtClean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r>
              <a:rPr lang="en-US" sz="3200" dirty="0" smtClean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3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2025, it focuses on enhancing water sector management and decision-making in Jordan's context</a:t>
            </a:r>
            <a:r>
              <a:rPr lang="en-US" sz="3200" dirty="0" smtClean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algn="ctr" rtl="1"/>
            <a:r>
              <a:rPr lang="ar-JO" sz="2800" b="1" dirty="0">
                <a:latin typeface="Arial"/>
              </a:rPr>
              <a:t>التأسيس والإنجازات المبكرة</a:t>
            </a:r>
            <a:endParaRPr lang="en-US" sz="2800" b="1" dirty="0">
              <a:latin typeface="Arial"/>
            </a:endParaRPr>
          </a:p>
          <a:p>
            <a:pPr algn="ctr" rtl="1"/>
            <a:r>
              <a:rPr lang="en-US" sz="2800" dirty="0">
                <a:solidFill>
                  <a:srgbClr val="00468C"/>
                </a:solidFill>
              </a:rPr>
              <a:t>Establishment and Early Achievements</a:t>
            </a:r>
          </a:p>
          <a:p>
            <a:pPr algn="ctr" rtl="1"/>
            <a:r>
              <a:rPr lang="ar-JO" sz="2800" b="1" dirty="0">
                <a:latin typeface="Arial"/>
              </a:rPr>
              <a:t>تأسست وحدة </a:t>
            </a:r>
            <a:r>
              <a:rPr lang="en-US" sz="2800" b="1" dirty="0" smtClean="0">
                <a:latin typeface="Arial"/>
              </a:rPr>
              <a:t>GIS </a:t>
            </a:r>
            <a:r>
              <a:rPr lang="ar-JO" sz="2800" b="1" dirty="0">
                <a:latin typeface="Arial"/>
              </a:rPr>
              <a:t>في عام 1997 بدعم </a:t>
            </a:r>
            <a:r>
              <a:rPr lang="ar-JO" sz="2800" b="1" dirty="0" smtClean="0">
                <a:latin typeface="Arial"/>
              </a:rPr>
              <a:t>من </a:t>
            </a:r>
            <a:r>
              <a:rPr lang="en-US" sz="2800" b="1" smtClean="0">
                <a:latin typeface="Arial"/>
              </a:rPr>
              <a:t>GTZ</a:t>
            </a:r>
            <a:endParaRPr lang="en-US" sz="2800" b="1" dirty="0">
              <a:latin typeface="Arial"/>
            </a:endParaRPr>
          </a:p>
          <a:p>
            <a:pPr algn="ctr" rtl="1"/>
            <a:r>
              <a:rPr lang="ar-JO" sz="2800" b="1" dirty="0">
                <a:latin typeface="Arial"/>
              </a:rPr>
              <a:t>كانت نموذجاً ناجحاً على مستوى المنطقة لدعم اتخاذ القرار</a:t>
            </a:r>
            <a:endParaRPr lang="en-US" sz="2800" b="1" dirty="0">
              <a:latin typeface="Arial"/>
            </a:endParaRPr>
          </a:p>
          <a:p>
            <a:pPr algn="ctr" rtl="1"/>
            <a:endParaRPr lang="en-US" sz="2800" b="1" dirty="0">
              <a:latin typeface="Arial"/>
            </a:endParaRPr>
          </a:p>
          <a:p>
            <a:pPr algn="ctr" rtl="1"/>
            <a:r>
              <a:rPr lang="en-US" sz="2800" dirty="0">
                <a:solidFill>
                  <a:srgbClr val="00468C"/>
                </a:solidFill>
              </a:rPr>
              <a:t>GIS Unit was established in 1997 with GTZ support.</a:t>
            </a:r>
          </a:p>
          <a:p>
            <a:pPr algn="ctr" rtl="1"/>
            <a:r>
              <a:rPr lang="en-US" sz="2800" dirty="0">
                <a:solidFill>
                  <a:srgbClr val="00468C"/>
                </a:solidFill>
              </a:rPr>
              <a:t>It became a regional success model supporting decision-making</a:t>
            </a:r>
            <a:r>
              <a:rPr lang="en-US" sz="2800" dirty="0" smtClean="0">
                <a:solidFill>
                  <a:srgbClr val="00468C"/>
                </a:solidFill>
              </a:rPr>
              <a:t>.</a:t>
            </a:r>
            <a:endParaRPr lang="ar-JO" sz="2800" dirty="0" smtClean="0">
              <a:solidFill>
                <a:srgbClr val="00468C"/>
              </a:solidFill>
            </a:endParaRPr>
          </a:p>
          <a:p>
            <a:pPr algn="ctr" rtl="1"/>
            <a:endParaRPr lang="ar-JO" sz="2800" b="1" dirty="0" smtClean="0">
              <a:latin typeface="Arial"/>
            </a:endParaRPr>
          </a:p>
          <a:p>
            <a:pPr algn="ctr" rtl="1"/>
            <a:r>
              <a:rPr lang="ar-JO" sz="2800" b="1" dirty="0" smtClean="0">
                <a:latin typeface="Arial"/>
              </a:rPr>
              <a:t>فترة </a:t>
            </a:r>
            <a:r>
              <a:rPr lang="ar-JO" sz="2800" b="1" dirty="0">
                <a:latin typeface="Arial"/>
              </a:rPr>
              <a:t>التراجع</a:t>
            </a:r>
            <a:endParaRPr lang="en-US" sz="2800" b="1" dirty="0">
              <a:latin typeface="Arial"/>
            </a:endParaRPr>
          </a:p>
          <a:p>
            <a:pPr algn="ctr" rtl="1"/>
            <a:r>
              <a:rPr lang="en-US" sz="2800" dirty="0" smtClean="0">
                <a:solidFill>
                  <a:srgbClr val="00468C"/>
                </a:solidFill>
              </a:rPr>
              <a:t>Period </a:t>
            </a:r>
            <a:r>
              <a:rPr lang="en-US" sz="2800" dirty="0">
                <a:solidFill>
                  <a:srgbClr val="00468C"/>
                </a:solidFill>
              </a:rPr>
              <a:t>of Regression</a:t>
            </a:r>
          </a:p>
          <a:p>
            <a:pPr lvl="0" algn="ctr" rtl="1"/>
            <a:r>
              <a:rPr lang="ar-SA" sz="2800" b="1" dirty="0"/>
              <a:t>في فترة لاحقة، </a:t>
            </a:r>
            <a:r>
              <a:rPr lang="ar-SA" sz="2800" b="1" dirty="0" smtClean="0"/>
              <a:t>وبسبب نقل </a:t>
            </a:r>
            <a:r>
              <a:rPr lang="ar-SA" sz="2800" b="1" dirty="0"/>
              <a:t>بعض المهام إلى جهات أخر</a:t>
            </a:r>
            <a:r>
              <a:rPr lang="ar-JO" sz="2800" b="1" dirty="0"/>
              <a:t>ى </a:t>
            </a:r>
            <a:r>
              <a:rPr lang="ar-SA" sz="2800" b="1" dirty="0"/>
              <a:t>شهدت وحدة نظم المعلومات الجغرافية تراجعاً كبيراً، حيث توقف العمل المؤسسي المنظم، وتفرقت البيانات، وأصبحت الأنشطة معتمدة على جهود متفرقة بدون إدارة مركزية أو دعم فني كافٍ</a:t>
            </a:r>
            <a:r>
              <a:rPr lang="en-US" sz="2800" b="1" dirty="0"/>
              <a:t>.</a:t>
            </a:r>
            <a:endParaRPr lang="en-US" sz="2800" dirty="0"/>
          </a:p>
          <a:p>
            <a:pPr algn="ctr" rtl="1"/>
            <a:r>
              <a:rPr lang="en-US" sz="2800" dirty="0">
                <a:solidFill>
                  <a:srgbClr val="00468C"/>
                </a:solidFill>
              </a:rPr>
              <a:t>Later, due to institutional decisions and restructuring, GIS activities regressed, losing central management and systematic support, leading to fragmented data and isolated efforts.</a:t>
            </a:r>
          </a:p>
          <a:p>
            <a:pPr algn="ctr" rtl="1"/>
            <a:r>
              <a:rPr lang="en-US" sz="2800" dirty="0"/>
              <a:t/>
            </a:r>
            <a:br>
              <a:rPr lang="en-US" sz="2800" dirty="0"/>
            </a:br>
            <a:endParaRPr lang="ar-JO" sz="2800" dirty="0">
              <a:solidFill>
                <a:srgbClr val="00468C"/>
              </a:solidFill>
            </a:endParaRPr>
          </a:p>
          <a:p>
            <a:pPr algn="ctr" rtl="1"/>
            <a:endParaRPr lang="en-US" sz="2800" dirty="0">
              <a:solidFill>
                <a:srgbClr val="00468C"/>
              </a:solidFill>
            </a:endParaRPr>
          </a:p>
        </p:txBody>
      </p:sp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364" y="4762500"/>
            <a:ext cx="533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9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algn="ctr" rtl="1"/>
            <a:endParaRPr lang="en-US" sz="2800" b="1" dirty="0">
              <a:latin typeface="Arial"/>
            </a:endParaRPr>
          </a:p>
          <a:p>
            <a:pPr algn="ctr" rtl="1"/>
            <a:r>
              <a:rPr lang="ar-JO" sz="2800" b="1" dirty="0">
                <a:latin typeface="Arial"/>
              </a:rPr>
              <a:t>إعادة التفعيل ومبادرات </a:t>
            </a:r>
            <a:r>
              <a:rPr lang="ar-JO" sz="2800" b="1" dirty="0" smtClean="0">
                <a:latin typeface="Arial"/>
              </a:rPr>
              <a:t>التطوير</a:t>
            </a:r>
          </a:p>
          <a:p>
            <a:pPr algn="ctr" rtl="1"/>
            <a:endParaRPr lang="en-US" sz="2800" b="1" dirty="0">
              <a:latin typeface="Arial"/>
            </a:endParaRPr>
          </a:p>
          <a:p>
            <a:pPr algn="ctr" rtl="1"/>
            <a:r>
              <a:rPr lang="en-US" sz="2800" dirty="0">
                <a:solidFill>
                  <a:srgbClr val="00468C"/>
                </a:solidFill>
              </a:rPr>
              <a:t>Reactivation and Development </a:t>
            </a:r>
            <a:r>
              <a:rPr lang="en-US" sz="2800" dirty="0" smtClean="0">
                <a:solidFill>
                  <a:srgbClr val="00468C"/>
                </a:solidFill>
              </a:rPr>
              <a:t>Initiatives</a:t>
            </a:r>
            <a:endParaRPr lang="ar-JO" sz="2800" dirty="0" smtClean="0">
              <a:solidFill>
                <a:srgbClr val="00468C"/>
              </a:solidFill>
            </a:endParaRPr>
          </a:p>
          <a:p>
            <a:pPr algn="ctr" rtl="1"/>
            <a:endParaRPr lang="en-US" sz="2800" dirty="0">
              <a:solidFill>
                <a:srgbClr val="00468C"/>
              </a:solidFill>
            </a:endParaRPr>
          </a:p>
          <a:p>
            <a:pPr algn="ctr" rtl="1"/>
            <a:r>
              <a:rPr lang="ar-JO" sz="2800" b="1" dirty="0" smtClean="0">
                <a:latin typeface="Arial"/>
              </a:rPr>
              <a:t>إعادة استحداث قسم أنظمة المعلومات الجغرافية وتعيين رئيسا للقسم.</a:t>
            </a:r>
            <a:endParaRPr lang="ar-JO" sz="2800" b="1" dirty="0">
              <a:latin typeface="Arial"/>
            </a:endParaRPr>
          </a:p>
          <a:p>
            <a:pPr algn="ctr" rtl="1"/>
            <a:r>
              <a:rPr lang="ar-JO" sz="2800" b="1" dirty="0" smtClean="0">
                <a:latin typeface="Arial"/>
              </a:rPr>
              <a:t>إطلاق </a:t>
            </a:r>
            <a:r>
              <a:rPr lang="ar-JO" sz="2800" b="1" dirty="0">
                <a:latin typeface="Arial"/>
              </a:rPr>
              <a:t>مشروع تطوير </a:t>
            </a:r>
            <a:r>
              <a:rPr lang="ar-JO" sz="2800" b="1" dirty="0" smtClean="0">
                <a:latin typeface="Arial"/>
              </a:rPr>
              <a:t>شامل لأنظمة المعلومات الجغرافية بالتعاون مع </a:t>
            </a:r>
            <a:r>
              <a:rPr lang="en-US" sz="2800" b="1" dirty="0">
                <a:latin typeface="Arial"/>
              </a:rPr>
              <a:t>GIZ </a:t>
            </a:r>
            <a:r>
              <a:rPr lang="ar-JO" sz="2800" b="1" dirty="0" smtClean="0">
                <a:latin typeface="Arial"/>
              </a:rPr>
              <a:t>.</a:t>
            </a:r>
          </a:p>
          <a:p>
            <a:pPr algn="ctr" rtl="1"/>
            <a:r>
              <a:rPr lang="ar-JO" sz="2800" b="1" dirty="0" smtClean="0">
                <a:latin typeface="Arial"/>
              </a:rPr>
              <a:t>عمل تقييم لكافة البيانات و الأجهزة والبرامج والمشاركة في تجهيز وثائق طرح العطاء لإعادة بناء القسم وتطويره.</a:t>
            </a:r>
            <a:endParaRPr lang="en-US" sz="2800" b="1" dirty="0">
              <a:latin typeface="Arial"/>
            </a:endParaRPr>
          </a:p>
          <a:p>
            <a:pPr algn="ctr" rtl="1"/>
            <a:endParaRPr lang="en-US" sz="2800" b="1" dirty="0">
              <a:latin typeface="Arial"/>
            </a:endParaRPr>
          </a:p>
          <a:p>
            <a:pPr algn="ctr" rtl="1"/>
            <a:r>
              <a:rPr lang="en-US" altLang="en-US" sz="2800" dirty="0">
                <a:solidFill>
                  <a:srgbClr val="00468C"/>
                </a:solidFill>
              </a:rPr>
              <a:t>Re-establishing the Geographic Information Systems Department and appointing a department head. </a:t>
            </a:r>
          </a:p>
          <a:p>
            <a:pPr algn="ctr" rtl="1"/>
            <a:r>
              <a:rPr lang="en-US" altLang="en-US" sz="2800" dirty="0">
                <a:solidFill>
                  <a:srgbClr val="00468C"/>
                </a:solidFill>
              </a:rPr>
              <a:t>Launching a comprehensive GIS development project in cooperation with GIZ. </a:t>
            </a:r>
          </a:p>
          <a:p>
            <a:pPr algn="ctr" rtl="1"/>
            <a:r>
              <a:rPr lang="en-US" altLang="en-US" sz="2800" dirty="0">
                <a:solidFill>
                  <a:srgbClr val="00468C"/>
                </a:solidFill>
              </a:rPr>
              <a:t>Conducting an evaluation of all data, hardware, and software, and participating in preparing tender documents for the department's reconstruction and development. </a:t>
            </a:r>
          </a:p>
          <a:p>
            <a:pPr algn="ctr" rtl="1"/>
            <a:endParaRPr lang="en-US" altLang="en-US" sz="2800" dirty="0" smtClean="0">
              <a:latin typeface="Arial" panose="020B0604020202020204" pitchFamily="34" charset="0"/>
            </a:endParaRPr>
          </a:p>
          <a:p>
            <a:pPr algn="ctr" rtl="1"/>
            <a:endParaRPr lang="en-US" sz="2800" dirty="0">
              <a:solidFill>
                <a:srgbClr val="00468C"/>
              </a:solidFill>
            </a:endParaRPr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8400" y="5829300"/>
            <a:ext cx="4113848" cy="411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7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algn="ctr" rtl="1"/>
            <a:endParaRPr lang="en-US" b="1" dirty="0">
              <a:latin typeface="Arial"/>
            </a:endParaRPr>
          </a:p>
          <a:p>
            <a:pPr algn="ctr" rtl="1"/>
            <a:r>
              <a:rPr lang="ar-JO" sz="2400" b="1" dirty="0">
                <a:latin typeface="Arial"/>
              </a:rPr>
              <a:t>دور الحلول الرقمية في تعزيز </a:t>
            </a:r>
            <a:r>
              <a:rPr lang="ar-JO" sz="2400" b="1" dirty="0" smtClean="0">
                <a:latin typeface="Arial"/>
              </a:rPr>
              <a:t>الحوكمة</a:t>
            </a:r>
            <a:endParaRPr lang="en-US" sz="2400" b="1" dirty="0" smtClean="0">
              <a:latin typeface="Arial"/>
            </a:endParaRPr>
          </a:p>
          <a:p>
            <a:pPr algn="ctr" rtl="1"/>
            <a:r>
              <a:rPr lang="en-US" dirty="0" smtClean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Benefits </a:t>
            </a:r>
            <a:r>
              <a:rPr lang="en-US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of Implementing GIS for Water Governance</a:t>
            </a:r>
            <a:endParaRPr lang="en-US" dirty="0"/>
          </a:p>
          <a:p>
            <a:pPr algn="ctr" rtl="1"/>
            <a:r>
              <a:rPr lang="ar-JO" sz="2400" b="1" dirty="0" smtClean="0">
                <a:latin typeface="Arial"/>
              </a:rPr>
              <a:t>استخدام </a:t>
            </a:r>
            <a:r>
              <a:rPr lang="ar-JO" sz="2400" b="1" dirty="0">
                <a:latin typeface="Arial"/>
              </a:rPr>
              <a:t>نظم المعلومات </a:t>
            </a:r>
            <a:r>
              <a:rPr lang="ar-JO" sz="2400" b="1" dirty="0" smtClean="0">
                <a:latin typeface="Arial"/>
              </a:rPr>
              <a:t>الجغرافية</a:t>
            </a:r>
          </a:p>
          <a:p>
            <a:pPr algn="ctr" rtl="1"/>
            <a:r>
              <a:rPr lang="ar-JO" sz="2400" b="1" dirty="0" smtClean="0">
                <a:latin typeface="Arial"/>
              </a:rPr>
              <a:t> </a:t>
            </a:r>
            <a:r>
              <a:rPr lang="ar-JO" sz="2400" b="1" dirty="0">
                <a:latin typeface="Arial"/>
              </a:rPr>
              <a:t>لدعم الشفافية </a:t>
            </a:r>
            <a:r>
              <a:rPr lang="ar-JO" sz="2400" b="1" dirty="0" smtClean="0">
                <a:latin typeface="Arial"/>
              </a:rPr>
              <a:t>حيث أن</a:t>
            </a:r>
            <a:r>
              <a:rPr lang="ar-SA" altLang="en-US" sz="2400" b="1" dirty="0" smtClean="0">
                <a:latin typeface="Arial Unicode MS" panose="020B0604020202020204" pitchFamily="34" charset="-128"/>
              </a:rPr>
              <a:t> </a:t>
            </a:r>
            <a:r>
              <a:rPr lang="ar-SA" altLang="en-US" sz="2400" b="1" dirty="0">
                <a:latin typeface="Arial Unicode MS" panose="020B0604020202020204" pitchFamily="34" charset="-128"/>
              </a:rPr>
              <a:t>الوصول المفتوح إلى البيانات المكانية يعزز الثقة بين أصحاب </a:t>
            </a:r>
            <a:r>
              <a:rPr lang="ar-SA" altLang="en-US" sz="2400" b="1" dirty="0" smtClean="0">
                <a:latin typeface="Arial Unicode MS" panose="020B0604020202020204" pitchFamily="34" charset="-128"/>
              </a:rPr>
              <a:t>المصلحة</a:t>
            </a:r>
            <a:r>
              <a:rPr lang="ar-JO" altLang="en-US" sz="2400" b="1" dirty="0" smtClean="0">
                <a:latin typeface="Arial Unicode MS" panose="020B0604020202020204" pitchFamily="34" charset="-128"/>
              </a:rPr>
              <a:t>.</a:t>
            </a:r>
            <a:r>
              <a:rPr lang="ar-SA" altLang="en-US" sz="2400" b="1" dirty="0" smtClean="0">
                <a:latin typeface="Arial Unicode MS" panose="020B0604020202020204" pitchFamily="34" charset="-128"/>
              </a:rPr>
              <a:t> </a:t>
            </a:r>
            <a:r>
              <a:rPr lang="ar-JO" sz="2400" b="1" dirty="0" smtClean="0">
                <a:latin typeface="Arial"/>
              </a:rPr>
              <a:t>ولتحسين اتخاذ القرار </a:t>
            </a:r>
            <a:r>
              <a:rPr lang="ar-JO" sz="2400" b="1" dirty="0">
                <a:latin typeface="Arial"/>
              </a:rPr>
              <a:t>حيث </a:t>
            </a:r>
            <a:r>
              <a:rPr lang="ar-SA" altLang="en-US" sz="2400" b="1" dirty="0">
                <a:latin typeface="Arial"/>
              </a:rPr>
              <a:t>يعمل على تحسين تخصيص الموارد وتقليل التكرار في العمليات</a:t>
            </a:r>
            <a:endParaRPr lang="ar-JO" sz="2400" b="1" dirty="0">
              <a:latin typeface="Arial"/>
            </a:endParaRPr>
          </a:p>
          <a:p>
            <a:pPr algn="ctr" rtl="1"/>
            <a:r>
              <a:rPr lang="ar-JO" sz="2400" b="1" dirty="0" smtClean="0">
                <a:latin typeface="Arial"/>
              </a:rPr>
              <a:t>ولإدارة المخاطر </a:t>
            </a:r>
            <a:r>
              <a:rPr lang="ar-JO" sz="2400" b="1" dirty="0">
                <a:latin typeface="Arial"/>
              </a:rPr>
              <a:t>حيث </a:t>
            </a:r>
            <a:r>
              <a:rPr lang="ar-SA" altLang="en-US" sz="2400" b="1" dirty="0">
                <a:latin typeface="Arial"/>
              </a:rPr>
              <a:t>تحسين القدرة على التنبؤ بالمخاطر المتعلقة بالمياه والاستجابة لها</a:t>
            </a:r>
            <a:r>
              <a:rPr lang="en-US" altLang="en-US" sz="2400" b="1" dirty="0">
                <a:latin typeface="Arial"/>
              </a:rPr>
              <a:t> </a:t>
            </a:r>
          </a:p>
          <a:p>
            <a:pPr algn="ctr" rtl="1"/>
            <a:r>
              <a:rPr lang="ar-JO" sz="2400" b="1" dirty="0" smtClean="0">
                <a:latin typeface="Arial"/>
              </a:rPr>
              <a:t>و تمكين </a:t>
            </a:r>
            <a:r>
              <a:rPr lang="ar-JO" sz="2400" b="1" dirty="0">
                <a:latin typeface="Arial"/>
              </a:rPr>
              <a:t>رصد الأداء وتوزيع الموارد بشكل عادل</a:t>
            </a:r>
            <a:endParaRPr lang="en-US" sz="2400" b="1" dirty="0">
              <a:latin typeface="Arial"/>
            </a:endParaRPr>
          </a:p>
          <a:p>
            <a:pPr algn="ctr" rtl="1"/>
            <a:r>
              <a:rPr lang="en-US" dirty="0">
                <a:solidFill>
                  <a:srgbClr val="00468C"/>
                </a:solidFill>
              </a:rPr>
              <a:t>Using GIS to enhance transparency and improve decision-making.</a:t>
            </a:r>
          </a:p>
          <a:p>
            <a:pPr algn="ctr" rtl="1"/>
            <a:endParaRPr lang="en-US" b="1" dirty="0">
              <a:latin typeface="Arial"/>
            </a:endParaRPr>
          </a:p>
          <a:p>
            <a:pPr algn="ctr" rtl="1"/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5562600" y="388951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9ECF2"/>
          </a:solidFill>
          <a:ln/>
        </p:spPr>
      </p:sp>
      <p:sp>
        <p:nvSpPr>
          <p:cNvPr id="4" name="Text 2"/>
          <p:cNvSpPr/>
          <p:nvPr/>
        </p:nvSpPr>
        <p:spPr>
          <a:xfrm>
            <a:off x="6299716" y="3889516"/>
            <a:ext cx="32991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Enhanced Transparency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299716" y="4379935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Open access to spatial data fosters trust among stakeholders.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569527" y="53751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9ECF2"/>
          </a:solidFill>
          <a:ln/>
        </p:spPr>
      </p:sp>
      <p:sp>
        <p:nvSpPr>
          <p:cNvPr id="7" name="Text 5"/>
          <p:cNvSpPr/>
          <p:nvPr/>
        </p:nvSpPr>
        <p:spPr>
          <a:xfrm>
            <a:off x="6306643" y="5375173"/>
            <a:ext cx="29798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Operational Efficiency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306643" y="5865592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Optimizes resource allocation and reduces redundancy in processes.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569527" y="684214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9ECF2"/>
          </a:solidFill>
          <a:ln/>
        </p:spPr>
      </p:sp>
      <p:sp>
        <p:nvSpPr>
          <p:cNvPr id="10" name="Text 8"/>
          <p:cNvSpPr/>
          <p:nvPr/>
        </p:nvSpPr>
        <p:spPr>
          <a:xfrm>
            <a:off x="6462605" y="68908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Risk Management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462605" y="7381220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Improves ability to forecast and respond to water-related risks.</a:t>
            </a:r>
            <a:endParaRPr lang="en-US" sz="1750" dirty="0"/>
          </a:p>
        </p:txBody>
      </p:sp>
      <p:sp>
        <p:nvSpPr>
          <p:cNvPr id="15" name="Shape 7"/>
          <p:cNvSpPr/>
          <p:nvPr/>
        </p:nvSpPr>
        <p:spPr>
          <a:xfrm>
            <a:off x="5597236" y="823272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9ECF2"/>
          </a:solidFill>
          <a:ln/>
        </p:spPr>
      </p:sp>
      <p:sp>
        <p:nvSpPr>
          <p:cNvPr id="16" name="Text 8"/>
          <p:cNvSpPr/>
          <p:nvPr/>
        </p:nvSpPr>
        <p:spPr>
          <a:xfrm>
            <a:off x="6566514" y="83112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dirty="0" smtClean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Performance Monitoring</a:t>
            </a:r>
            <a:endParaRPr lang="en-US" sz="2200" dirty="0">
              <a:solidFill>
                <a:srgbClr val="15213F"/>
              </a:solidFill>
              <a:latin typeface="Roboto Slab" pitchFamily="34" charset="0"/>
              <a:ea typeface="Roboto Slab" pitchFamily="34" charset="-122"/>
              <a:cs typeface="Roboto Slab" pitchFamily="34" charset="-120"/>
            </a:endParaRPr>
          </a:p>
        </p:txBody>
      </p:sp>
      <p:sp>
        <p:nvSpPr>
          <p:cNvPr id="17" name="Text 9"/>
          <p:cNvSpPr/>
          <p:nvPr/>
        </p:nvSpPr>
        <p:spPr>
          <a:xfrm>
            <a:off x="6566514" y="8801685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Enabling performance monitoring and equitable resource distribution.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2485" y="3538746"/>
            <a:ext cx="4670830" cy="66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0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algn="ctr" rtl="1"/>
            <a:r>
              <a:rPr lang="ar-JO" sz="2400" b="1" dirty="0" smtClean="0">
                <a:latin typeface="Arial"/>
              </a:rPr>
              <a:t>أهداف </a:t>
            </a:r>
            <a:r>
              <a:rPr lang="ar-JO" sz="2400" b="1" dirty="0">
                <a:latin typeface="Arial"/>
              </a:rPr>
              <a:t>مشروع </a:t>
            </a:r>
            <a:r>
              <a:rPr lang="ar-JO" sz="2400" b="1" dirty="0" smtClean="0">
                <a:latin typeface="Arial"/>
              </a:rPr>
              <a:t>التطوير الشامل </a:t>
            </a:r>
            <a:r>
              <a:rPr lang="ar-JO" sz="2400" b="1" dirty="0">
                <a:latin typeface="Arial"/>
              </a:rPr>
              <a:t>لأنظمة المعلومات الجغرافية بالتعاون مع </a:t>
            </a:r>
            <a:r>
              <a:rPr lang="en-US" sz="2400" b="1" dirty="0" smtClean="0">
                <a:latin typeface="Arial"/>
              </a:rPr>
              <a:t>GIZ</a:t>
            </a:r>
            <a:endParaRPr lang="en-US" sz="2400" b="1" dirty="0">
              <a:latin typeface="Arial"/>
            </a:endParaRPr>
          </a:p>
          <a:p>
            <a:pPr algn="ctr" rtl="1"/>
            <a:r>
              <a:rPr lang="en-US" dirty="0" smtClean="0">
                <a:solidFill>
                  <a:srgbClr val="00468C"/>
                </a:solidFill>
              </a:rPr>
              <a:t>Project </a:t>
            </a:r>
            <a:r>
              <a:rPr lang="en-US" dirty="0">
                <a:solidFill>
                  <a:srgbClr val="00468C"/>
                </a:solidFill>
              </a:rPr>
              <a:t>Goals with GIZ</a:t>
            </a:r>
          </a:p>
          <a:p>
            <a:pPr algn="ctr" rtl="1"/>
            <a:r>
              <a:rPr lang="ar-JO" sz="2400" b="1" dirty="0" smtClean="0">
                <a:latin typeface="Arial"/>
              </a:rPr>
              <a:t>رقمنة </a:t>
            </a:r>
            <a:r>
              <a:rPr lang="ar-JO" sz="2400" b="1" dirty="0">
                <a:latin typeface="Arial"/>
              </a:rPr>
              <a:t>البيانات.</a:t>
            </a:r>
          </a:p>
          <a:p>
            <a:pPr algn="ctr" rtl="1"/>
            <a:r>
              <a:rPr lang="ar-JO" sz="2400" b="1" dirty="0">
                <a:latin typeface="Arial"/>
              </a:rPr>
              <a:t>تطوير تطبيقات داعمة للسلطة.</a:t>
            </a:r>
          </a:p>
          <a:p>
            <a:pPr algn="ctr" rtl="1"/>
            <a:r>
              <a:rPr lang="ar-JO" sz="2400" b="1" dirty="0" smtClean="0">
                <a:latin typeface="Arial"/>
              </a:rPr>
              <a:t>دعم متخذي القرار و </a:t>
            </a:r>
            <a:r>
              <a:rPr lang="ar-JO" sz="2400" b="1" dirty="0">
                <a:latin typeface="Arial"/>
              </a:rPr>
              <a:t>المديريات والمشاريع بالمعلومات الدقيقة والحديثة.</a:t>
            </a:r>
            <a:endParaRPr lang="en-US" sz="2400" b="1" dirty="0">
              <a:latin typeface="Arial"/>
            </a:endParaRPr>
          </a:p>
          <a:p>
            <a:pPr algn="ctr" rtl="1"/>
            <a:r>
              <a:rPr lang="en-US" dirty="0" smtClean="0">
                <a:solidFill>
                  <a:srgbClr val="00468C"/>
                </a:solidFill>
              </a:rPr>
              <a:t>Data digitization and digitalization.</a:t>
            </a:r>
            <a:endParaRPr lang="en-US" dirty="0">
              <a:solidFill>
                <a:srgbClr val="00468C"/>
              </a:solidFill>
            </a:endParaRPr>
          </a:p>
          <a:p>
            <a:pPr algn="ctr" rtl="1"/>
            <a:r>
              <a:rPr lang="en-US" dirty="0">
                <a:solidFill>
                  <a:srgbClr val="00468C"/>
                </a:solidFill>
              </a:rPr>
              <a:t>Development of applications supporting JVA.</a:t>
            </a:r>
          </a:p>
          <a:p>
            <a:pPr algn="ctr" rtl="1"/>
            <a:r>
              <a:rPr lang="en-US" dirty="0" smtClean="0">
                <a:solidFill>
                  <a:srgbClr val="00468C"/>
                </a:solidFill>
              </a:rPr>
              <a:t>Providing Decision makers, </a:t>
            </a:r>
            <a:r>
              <a:rPr lang="en-US" dirty="0">
                <a:solidFill>
                  <a:srgbClr val="00468C"/>
                </a:solidFill>
              </a:rPr>
              <a:t>directorates and projects with accurate, up-to-date information</a:t>
            </a:r>
            <a:r>
              <a:rPr lang="en-US" dirty="0" smtClean="0">
                <a:solidFill>
                  <a:srgbClr val="00468C"/>
                </a:solidFill>
              </a:rPr>
              <a:t>.</a:t>
            </a:r>
            <a:endParaRPr lang="ar-JO" dirty="0" smtClean="0">
              <a:solidFill>
                <a:srgbClr val="00468C"/>
              </a:solidFill>
            </a:endParaRPr>
          </a:p>
          <a:p>
            <a:pPr algn="ctr" rtl="1"/>
            <a:r>
              <a:rPr lang="ar-JO" sz="2400" b="1" dirty="0" smtClean="0">
                <a:latin typeface="Arial"/>
              </a:rPr>
              <a:t>الرؤية </a:t>
            </a:r>
            <a:r>
              <a:rPr lang="ar-JO" sz="2400" b="1" dirty="0">
                <a:latin typeface="Arial"/>
              </a:rPr>
              <a:t>المستقبلية - دمج الذكاء الاصطناعي</a:t>
            </a:r>
            <a:endParaRPr lang="en-US" sz="2400" b="1" dirty="0">
              <a:latin typeface="Arial"/>
            </a:endParaRPr>
          </a:p>
          <a:p>
            <a:pPr algn="ctr" rtl="1"/>
            <a:r>
              <a:rPr lang="en-US" dirty="0" smtClean="0">
                <a:solidFill>
                  <a:srgbClr val="00468C"/>
                </a:solidFill>
              </a:rPr>
              <a:t>Future </a:t>
            </a:r>
            <a:r>
              <a:rPr lang="en-US" dirty="0">
                <a:solidFill>
                  <a:srgbClr val="00468C"/>
                </a:solidFill>
              </a:rPr>
              <a:t>Vision - Integrating Artificial Intelligence</a:t>
            </a:r>
          </a:p>
          <a:p>
            <a:pPr lvl="0" algn="ctr" rtl="1"/>
            <a:r>
              <a:rPr lang="ar-SA" sz="2400" b="1" dirty="0" smtClean="0"/>
              <a:t>ضمن </a:t>
            </a:r>
            <a:r>
              <a:rPr lang="ar-SA" sz="2400" b="1" dirty="0"/>
              <a:t>الرؤية المستقبلية، تسعى سلطة وادي الأردن إلى دمج تقنيات الذكاء الاصطناعي</a:t>
            </a:r>
            <a:r>
              <a:rPr lang="en-US" sz="2400" b="1" dirty="0"/>
              <a:t> (AI) </a:t>
            </a:r>
            <a:r>
              <a:rPr lang="ar-SA" sz="2400" b="1" dirty="0"/>
              <a:t>لدعم أهدافها الاستراتيجية وتحسين الكفاءة وجودة الخدمات، ومن أبرز مجالات استخدام الذكاء الاصطناعي</a:t>
            </a:r>
            <a:r>
              <a:rPr lang="en-US" sz="2400" b="1" dirty="0"/>
              <a:t>:</a:t>
            </a:r>
            <a:endParaRPr lang="en-US" sz="2400" dirty="0"/>
          </a:p>
          <a:p>
            <a:pPr lvl="0" algn="ctr" rtl="1"/>
            <a:r>
              <a:rPr lang="ar-JO" sz="2400" b="1" dirty="0" smtClean="0"/>
              <a:t>- </a:t>
            </a:r>
            <a:r>
              <a:rPr lang="ar-SA" sz="2400" b="1" dirty="0" smtClean="0"/>
              <a:t>التنبؤ </a:t>
            </a:r>
            <a:r>
              <a:rPr lang="ar-SA" sz="2400" b="1" dirty="0"/>
              <a:t>باحتياجات الري بناءً على بيانات الطقس والتربة</a:t>
            </a:r>
            <a:r>
              <a:rPr lang="en-US" sz="2400" b="1" dirty="0"/>
              <a:t>.</a:t>
            </a:r>
          </a:p>
          <a:p>
            <a:pPr lvl="0" algn="ctr" rtl="1"/>
            <a:r>
              <a:rPr lang="ar-JO" sz="2400" b="1" dirty="0" smtClean="0"/>
              <a:t>- </a:t>
            </a:r>
            <a:r>
              <a:rPr lang="ar-SA" sz="2400" b="1" dirty="0" smtClean="0"/>
              <a:t>تحليل </a:t>
            </a:r>
            <a:r>
              <a:rPr lang="ar-SA" sz="2400" b="1" dirty="0"/>
              <a:t>صور الأقمار الصناعية لاكتشاف التغيرات في استخدام الأراضي والمخالفات الزراعية</a:t>
            </a:r>
            <a:r>
              <a:rPr lang="en-US" sz="2400" b="1" dirty="0"/>
              <a:t>.</a:t>
            </a:r>
          </a:p>
          <a:p>
            <a:pPr lvl="0" algn="ctr" rtl="1"/>
            <a:r>
              <a:rPr lang="ar-JO" sz="2400" b="1" dirty="0" smtClean="0"/>
              <a:t>- </a:t>
            </a:r>
            <a:r>
              <a:rPr lang="ar-SA" sz="2400" b="1" dirty="0" smtClean="0"/>
              <a:t>التنبؤ </a:t>
            </a:r>
            <a:r>
              <a:rPr lang="ar-SA" sz="2400" b="1" dirty="0"/>
              <a:t>بفيضانات الأودية وتحسين استجابة الطوارئ</a:t>
            </a:r>
            <a:r>
              <a:rPr lang="en-US" sz="2400" b="1" dirty="0"/>
              <a:t>.</a:t>
            </a:r>
          </a:p>
          <a:p>
            <a:pPr lvl="0" algn="ctr" rtl="1"/>
            <a:r>
              <a:rPr lang="ar-JO" sz="2400" b="1" dirty="0" smtClean="0"/>
              <a:t>- </a:t>
            </a:r>
            <a:r>
              <a:rPr lang="ar-SA" sz="2400" b="1" dirty="0" smtClean="0"/>
              <a:t>دعم </a:t>
            </a:r>
            <a:r>
              <a:rPr lang="ar-SA" sz="2400" b="1" dirty="0"/>
              <a:t>اتخاذ القرار بإدارة السدود </a:t>
            </a:r>
            <a:r>
              <a:rPr lang="ar-SA" sz="2400" b="1" dirty="0" smtClean="0"/>
              <a:t>بناءً </a:t>
            </a:r>
            <a:r>
              <a:rPr lang="ar-SA" sz="2400" b="1" dirty="0"/>
              <a:t>على تحاليل ذكية للبيانات</a:t>
            </a:r>
            <a:r>
              <a:rPr lang="en-US" sz="2400" b="1" dirty="0"/>
              <a:t>.</a:t>
            </a:r>
          </a:p>
          <a:p>
            <a:pPr lvl="0" algn="ctr" rtl="1"/>
            <a:r>
              <a:rPr lang="ar-JO" sz="2400" b="1" dirty="0" smtClean="0"/>
              <a:t>- </a:t>
            </a:r>
            <a:r>
              <a:rPr lang="ar-SA" sz="2400" b="1" dirty="0" smtClean="0"/>
              <a:t>تحسين </a:t>
            </a:r>
            <a:r>
              <a:rPr lang="ar-SA" sz="2400" b="1" dirty="0"/>
              <a:t>إدارة تراخيص الأراضي باستخدام تصنيف آلي للمعاملات والبيانات</a:t>
            </a:r>
            <a:r>
              <a:rPr lang="en-US" sz="2400" b="1" dirty="0"/>
              <a:t>.</a:t>
            </a:r>
          </a:p>
          <a:p>
            <a:pPr lvl="0" algn="ctr" rtl="1"/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468C"/>
                </a:solidFill>
              </a:rPr>
              <a:t>As part of its future vision, JVA aims to integrate Artificial Intelligence (AI) to enhance operational efficiency and service quality. Key AI applications include: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- Predicting irrigation needs based on weather and soil data.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- Analyzing satellite imagery to detect land use changes and agricultural violations.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- Forecasting valley floods and enhancing emergency responses.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- Supporting dam and reservoir management through smart data analysis.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- Improving land license management with automated transaction classification</a:t>
            </a:r>
            <a:r>
              <a:rPr lang="en-US" dirty="0" smtClean="0">
                <a:solidFill>
                  <a:srgbClr val="00468C"/>
                </a:solidFill>
              </a:rPr>
              <a:t>.</a:t>
            </a:r>
            <a:endParaRPr lang="en-US" dirty="0">
              <a:solidFill>
                <a:srgbClr val="00468C"/>
              </a:solidFill>
            </a:endParaRPr>
          </a:p>
          <a:p>
            <a:pPr marL="285750" indent="-285750" algn="ctr" rtl="1">
              <a:buFontTx/>
              <a:buChar char="-"/>
            </a:pPr>
            <a:endParaRPr lang="en-US" b="1" dirty="0"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3669" y="3310550"/>
            <a:ext cx="4914331" cy="695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61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24245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marL="285750" indent="-285750" algn="ctr" rtl="1">
              <a:buFontTx/>
              <a:buChar char="-"/>
            </a:pPr>
            <a:r>
              <a:rPr lang="ar-JO" sz="2400" b="1" dirty="0">
                <a:latin typeface="Arial"/>
              </a:rPr>
              <a:t>رؤية شاملة</a:t>
            </a:r>
            <a:endParaRPr lang="en-US" sz="2400" b="1" dirty="0">
              <a:latin typeface="Arial"/>
            </a:endParaRPr>
          </a:p>
          <a:p>
            <a:pPr marL="285750" indent="-285750" algn="ctr" rtl="1">
              <a:buFontTx/>
              <a:buChar char="-"/>
            </a:pPr>
            <a:endParaRPr lang="en-US" b="1" dirty="0">
              <a:latin typeface="Arial"/>
            </a:endParaRPr>
          </a:p>
          <a:p>
            <a:pPr marL="285750" indent="-285750" algn="ctr" rtl="1">
              <a:buFontTx/>
              <a:buChar char="-"/>
            </a:pPr>
            <a:r>
              <a:rPr lang="en-US" dirty="0">
                <a:solidFill>
                  <a:srgbClr val="00468C"/>
                </a:solidFill>
              </a:rPr>
              <a:t>Comprehensive </a:t>
            </a:r>
            <a:r>
              <a:rPr lang="en-US" dirty="0" smtClean="0">
                <a:solidFill>
                  <a:srgbClr val="00468C"/>
                </a:solidFill>
              </a:rPr>
              <a:t>Vision</a:t>
            </a:r>
            <a:endParaRPr lang="ar-JO" dirty="0" smtClean="0">
              <a:solidFill>
                <a:srgbClr val="00468C"/>
              </a:solidFill>
            </a:endParaRPr>
          </a:p>
          <a:p>
            <a:pPr marL="285750" indent="-285750" algn="ctr" rtl="1">
              <a:buFontTx/>
              <a:buChar char="-"/>
            </a:pPr>
            <a:endParaRPr lang="ar-JO" sz="2400" dirty="0">
              <a:solidFill>
                <a:srgbClr val="00468C"/>
              </a:solidFill>
            </a:endParaRPr>
          </a:p>
          <a:p>
            <a:pPr lvl="0" algn="ctr" rtl="1"/>
            <a:r>
              <a:rPr lang="ar-SA" sz="2400" b="1" dirty="0" smtClean="0">
                <a:latin typeface="Arial"/>
              </a:rPr>
              <a:t>بناء </a:t>
            </a:r>
            <a:r>
              <a:rPr lang="ar-SA" sz="2400" b="1" dirty="0">
                <a:latin typeface="Arial"/>
              </a:rPr>
              <a:t>قسم نظم معلومات جغرافية حديث ومتكامل</a:t>
            </a:r>
            <a:r>
              <a:rPr lang="en-US" sz="2400" b="1" dirty="0">
                <a:latin typeface="Arial"/>
              </a:rPr>
              <a:t>.</a:t>
            </a:r>
          </a:p>
          <a:p>
            <a:pPr lvl="0" algn="ctr" rtl="1"/>
            <a:r>
              <a:rPr lang="ar-SA" sz="2400" b="1" dirty="0">
                <a:latin typeface="Arial"/>
              </a:rPr>
              <a:t>نشر ثقافة نظم المعلومات الجغرافية في جميع مواقع العمل الميدانية</a:t>
            </a:r>
            <a:r>
              <a:rPr lang="en-US" sz="2400" b="1" dirty="0" smtClean="0">
                <a:latin typeface="Arial"/>
              </a:rPr>
              <a:t>.</a:t>
            </a:r>
            <a:endParaRPr lang="ar-JO" sz="2400" b="1" dirty="0" smtClean="0">
              <a:latin typeface="Arial"/>
            </a:endParaRPr>
          </a:p>
          <a:p>
            <a:pPr algn="ctr" rtl="1"/>
            <a:r>
              <a:rPr lang="ar-JO" sz="2400" b="1" dirty="0">
                <a:latin typeface="Arial"/>
              </a:rPr>
              <a:t>تعزيز اللامركزية بدعم رقمي.</a:t>
            </a:r>
          </a:p>
          <a:p>
            <a:pPr lvl="0" algn="ctr" rtl="1"/>
            <a:r>
              <a:rPr lang="ar-SA" sz="2400" b="1" dirty="0" smtClean="0">
                <a:latin typeface="Arial"/>
              </a:rPr>
              <a:t>دمج </a:t>
            </a:r>
            <a:r>
              <a:rPr lang="ar-SA" sz="2400" b="1" dirty="0">
                <a:latin typeface="Arial"/>
              </a:rPr>
              <a:t>الذكاء الاصطناعي بشكل تدريجي لدعم اتخاذ القرار الذكي</a:t>
            </a:r>
            <a:r>
              <a:rPr lang="en-US" sz="2400" b="1" dirty="0">
                <a:latin typeface="Arial"/>
              </a:rPr>
              <a:t>.</a:t>
            </a:r>
          </a:p>
          <a:p>
            <a:pPr lvl="0" algn="ctr" rtl="1"/>
            <a:r>
              <a:rPr lang="ar-SA" sz="2400" b="1" dirty="0">
                <a:latin typeface="Arial"/>
              </a:rPr>
              <a:t>ضمان التكامل بين نظم المعلومات المكانية وقواعد بيانات السلطة المركزية</a:t>
            </a:r>
            <a:r>
              <a:rPr lang="en-US" sz="2400" b="1" dirty="0">
                <a:latin typeface="Arial"/>
              </a:rPr>
              <a:t>.</a:t>
            </a:r>
          </a:p>
          <a:p>
            <a:pPr algn="ctr" rtl="1"/>
            <a:r>
              <a:rPr lang="ar-SA" sz="2400" b="1" dirty="0">
                <a:latin typeface="Arial"/>
              </a:rPr>
              <a:t>تعزيز تبادل البيانات المكانية الحر بين جميع الشركاء الداخليين والخارجيين</a:t>
            </a:r>
            <a:endParaRPr lang="en-US" sz="2400" b="1" dirty="0">
              <a:latin typeface="Arial"/>
            </a:endParaRPr>
          </a:p>
          <a:p>
            <a:pPr algn="ctr" rtl="1"/>
            <a:endParaRPr lang="en-US" b="1" dirty="0">
              <a:latin typeface="Arial"/>
            </a:endParaRPr>
          </a:p>
          <a:p>
            <a:pPr lvl="0" algn="ctr" rtl="1"/>
            <a:r>
              <a:rPr lang="en-US" dirty="0" smtClean="0">
                <a:solidFill>
                  <a:srgbClr val="00468C"/>
                </a:solidFill>
              </a:rPr>
              <a:t>Building </a:t>
            </a:r>
            <a:r>
              <a:rPr lang="en-US" dirty="0">
                <a:solidFill>
                  <a:srgbClr val="00468C"/>
                </a:solidFill>
              </a:rPr>
              <a:t>a modern, fully integrated GIS unit.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Expanding GIS culture across all field offices</a:t>
            </a:r>
            <a:r>
              <a:rPr lang="en-US" dirty="0" smtClean="0">
                <a:solidFill>
                  <a:srgbClr val="00468C"/>
                </a:solidFill>
              </a:rPr>
              <a:t>.</a:t>
            </a:r>
            <a:endParaRPr lang="ar-JO" dirty="0" smtClean="0">
              <a:solidFill>
                <a:srgbClr val="00468C"/>
              </a:solidFill>
            </a:endParaRPr>
          </a:p>
          <a:p>
            <a:pPr algn="ctr" rtl="1"/>
            <a:r>
              <a:rPr lang="en-US" dirty="0">
                <a:solidFill>
                  <a:srgbClr val="00468C"/>
                </a:solidFill>
              </a:rPr>
              <a:t>Strengthening decentralization through digital support.</a:t>
            </a:r>
          </a:p>
          <a:p>
            <a:pPr lvl="0" algn="ctr" rtl="1"/>
            <a:r>
              <a:rPr lang="en-US" dirty="0" smtClean="0">
                <a:solidFill>
                  <a:srgbClr val="00468C"/>
                </a:solidFill>
              </a:rPr>
              <a:t>Gradually </a:t>
            </a:r>
            <a:r>
              <a:rPr lang="en-US" dirty="0">
                <a:solidFill>
                  <a:srgbClr val="00468C"/>
                </a:solidFill>
              </a:rPr>
              <a:t>integrating AI to support smart decision-making.</a:t>
            </a:r>
          </a:p>
          <a:p>
            <a:pPr lvl="0" algn="ctr" rtl="1"/>
            <a:r>
              <a:rPr lang="en-US" dirty="0">
                <a:solidFill>
                  <a:srgbClr val="00468C"/>
                </a:solidFill>
              </a:rPr>
              <a:t>Ensuring spatial systems' integration with JVA’s central databases.</a:t>
            </a:r>
          </a:p>
          <a:p>
            <a:pPr algn="ctr" rtl="1"/>
            <a:r>
              <a:rPr lang="en-US" dirty="0">
                <a:solidFill>
                  <a:srgbClr val="00468C"/>
                </a:solidFill>
              </a:rPr>
              <a:t>Enhancing free </a:t>
            </a:r>
            <a:r>
              <a:rPr lang="en-US" dirty="0" smtClean="0">
                <a:solidFill>
                  <a:srgbClr val="00468C"/>
                </a:solidFill>
              </a:rPr>
              <a:t>exchange </a:t>
            </a:r>
            <a:r>
              <a:rPr lang="en-US" dirty="0">
                <a:solidFill>
                  <a:srgbClr val="00468C"/>
                </a:solidFill>
              </a:rPr>
              <a:t>of geospatial data </a:t>
            </a:r>
            <a:r>
              <a:rPr lang="en-US" dirty="0" smtClean="0">
                <a:solidFill>
                  <a:srgbClr val="00468C"/>
                </a:solidFill>
              </a:rPr>
              <a:t>among </a:t>
            </a:r>
            <a:r>
              <a:rPr lang="en-US" dirty="0">
                <a:solidFill>
                  <a:srgbClr val="00468C"/>
                </a:solidFill>
              </a:rPr>
              <a:t>internal and external </a:t>
            </a:r>
            <a:r>
              <a:rPr lang="en-US" dirty="0" smtClean="0">
                <a:solidFill>
                  <a:srgbClr val="00468C"/>
                </a:solidFill>
              </a:rPr>
              <a:t>partners</a:t>
            </a:r>
            <a:r>
              <a:rPr lang="en-US" dirty="0">
                <a:solidFill>
                  <a:srgbClr val="00468C"/>
                </a:solidFill>
              </a:rPr>
              <a:t>.</a:t>
            </a:r>
          </a:p>
          <a:p>
            <a:pPr algn="ctr" rtl="1"/>
            <a:endParaRPr lang="ar-JO" dirty="0">
              <a:solidFill>
                <a:srgbClr val="00468C"/>
              </a:solidFill>
            </a:endParaRPr>
          </a:p>
          <a:p>
            <a:pPr algn="ctr" rtl="1"/>
            <a:r>
              <a:rPr lang="ar-JO" sz="2400" b="1" dirty="0">
                <a:latin typeface="Arial"/>
              </a:rPr>
              <a:t>الخاتمة</a:t>
            </a:r>
            <a:endParaRPr lang="en-US" sz="2400" b="1" dirty="0">
              <a:latin typeface="Arial"/>
            </a:endParaRPr>
          </a:p>
          <a:p>
            <a:pPr algn="ctr" rtl="1"/>
            <a:r>
              <a:rPr lang="en-US" dirty="0">
                <a:solidFill>
                  <a:srgbClr val="00468C"/>
                </a:solidFill>
              </a:rPr>
              <a:t>Conclusion</a:t>
            </a:r>
            <a:endParaRPr lang="en-US" b="1" dirty="0">
              <a:solidFill>
                <a:srgbClr val="00468C"/>
              </a:solidFill>
              <a:latin typeface="Arial"/>
            </a:endParaRPr>
          </a:p>
          <a:p>
            <a:pPr algn="ctr" rtl="1"/>
            <a:endParaRPr lang="en-US" sz="2400" b="1" dirty="0">
              <a:solidFill>
                <a:srgbClr val="00468C"/>
              </a:solidFill>
              <a:latin typeface="Arial"/>
            </a:endParaRPr>
          </a:p>
          <a:p>
            <a:pPr algn="ctr" rtl="1"/>
            <a:r>
              <a:rPr lang="ar-JO" sz="2400" b="1" dirty="0" smtClean="0">
                <a:latin typeface="Arial"/>
              </a:rPr>
              <a:t>تطوير</a:t>
            </a:r>
            <a:r>
              <a:rPr lang="en-US" sz="2400" b="1" dirty="0" smtClean="0">
                <a:latin typeface="Arial"/>
              </a:rPr>
              <a:t>GIS</a:t>
            </a:r>
            <a:r>
              <a:rPr lang="ar-JO" sz="2400" b="1" dirty="0" smtClean="0">
                <a:latin typeface="Arial"/>
              </a:rPr>
              <a:t> </a:t>
            </a:r>
            <a:r>
              <a:rPr lang="en-US" sz="2400" b="1" dirty="0" smtClean="0">
                <a:latin typeface="Arial"/>
              </a:rPr>
              <a:t> </a:t>
            </a:r>
            <a:r>
              <a:rPr lang="ar-JO" sz="2400" b="1" dirty="0">
                <a:latin typeface="Arial"/>
              </a:rPr>
              <a:t>ودمج الحلول الرقمية يمثلان استثماراً استراتيجياً لحوكمة فعالة ومستدامة.</a:t>
            </a:r>
            <a:endParaRPr lang="en-US" sz="2400" b="1" dirty="0">
              <a:solidFill>
                <a:srgbClr val="00468C"/>
              </a:solidFill>
              <a:latin typeface="Arial"/>
            </a:endParaRPr>
          </a:p>
          <a:p>
            <a:pPr algn="ctr" rtl="1"/>
            <a:endParaRPr lang="en-US" b="1" dirty="0">
              <a:solidFill>
                <a:srgbClr val="00468C"/>
              </a:solidFill>
              <a:latin typeface="Arial"/>
            </a:endParaRPr>
          </a:p>
          <a:p>
            <a:pPr algn="ctr" rtl="1"/>
            <a:r>
              <a:rPr lang="en-US" dirty="0">
                <a:solidFill>
                  <a:srgbClr val="00468C"/>
                </a:solidFill>
              </a:rPr>
              <a:t>Developing GIS and integrating digital solutions represent a strategic investment for effective and sustainable governance.</a:t>
            </a:r>
          </a:p>
          <a:p>
            <a:pPr algn="ctr" rtl="1"/>
            <a:endParaRPr lang="en-US" dirty="0">
              <a:solidFill>
                <a:srgbClr val="00468C"/>
              </a:solidFill>
            </a:endParaRPr>
          </a:p>
          <a:p>
            <a:pPr marL="285750" indent="-285750" algn="ctr" rtl="1">
              <a:buFontTx/>
              <a:buChar char="-"/>
            </a:pPr>
            <a:endParaRPr lang="en-US" dirty="0">
              <a:solidFill>
                <a:srgbClr val="00468C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0" y="6362700"/>
            <a:ext cx="4733365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algn="ctr" rtl="1"/>
            <a:endParaRPr lang="en-US" b="1" dirty="0">
              <a:solidFill>
                <a:srgbClr val="00468C"/>
              </a:solidFill>
              <a:latin typeface="Arial"/>
            </a:endParaRPr>
          </a:p>
          <a:p>
            <a:pPr algn="ctr" rtl="1"/>
            <a:endParaRPr lang="en-US" b="1" dirty="0">
              <a:solidFill>
                <a:srgbClr val="00468C"/>
              </a:solidFill>
              <a:latin typeface="Arial"/>
            </a:endParaRPr>
          </a:p>
          <a:p>
            <a:pPr algn="ctr" rtl="1"/>
            <a:r>
              <a:rPr lang="ar-SA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نحو مستقبل رقمي مستدام لإدارة المياه والأراضي في وادي </a:t>
            </a:r>
            <a:r>
              <a:rPr lang="ar-SA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الأردن</a:t>
            </a:r>
            <a:endParaRPr lang="ar-JO" sz="4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rtl="1"/>
            <a:r>
              <a:rPr lang="en-AE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AE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AE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"Leading Towards a Digitally Sustainable Future in Jordan Valley Water </a:t>
            </a:r>
            <a:r>
              <a:rPr lang="en-AE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en-AE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"</a:t>
            </a:r>
            <a:endParaRPr lang="ar-JO" sz="4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rtl="1"/>
            <a:endParaRPr lang="ar-JO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 rtl="1"/>
            <a:endParaRPr lang="ar-JO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 rtl="1"/>
            <a:endParaRPr lang="ar-JO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 rtl="1"/>
            <a:endParaRPr lang="en-US" sz="4000" b="1" dirty="0">
              <a:solidFill>
                <a:srgbClr val="00468C"/>
              </a:solidFill>
              <a:latin typeface="Arial"/>
            </a:endParaRPr>
          </a:p>
          <a:p>
            <a:pPr algn="ctr" rtl="1"/>
            <a:r>
              <a:rPr lang="ar-JO" sz="4000" b="1" dirty="0">
                <a:latin typeface="Arial"/>
              </a:rPr>
              <a:t>شكراً لكم</a:t>
            </a:r>
            <a:endParaRPr lang="en-US" sz="4000" b="1" dirty="0">
              <a:solidFill>
                <a:srgbClr val="00468C"/>
              </a:solidFill>
              <a:latin typeface="Arial"/>
            </a:endParaRPr>
          </a:p>
          <a:p>
            <a:pPr algn="ctr" rtl="1"/>
            <a:r>
              <a:rPr lang="en-US" sz="4000" dirty="0">
                <a:solidFill>
                  <a:srgbClr val="00468C"/>
                </a:solidFill>
              </a:rPr>
              <a:t>Thank </a:t>
            </a:r>
            <a:r>
              <a:rPr lang="en-US" sz="4000" dirty="0" smtClean="0">
                <a:solidFill>
                  <a:srgbClr val="00468C"/>
                </a:solidFill>
              </a:rPr>
              <a:t>You</a:t>
            </a:r>
            <a:endParaRPr lang="ar-JO" sz="4000" dirty="0" smtClean="0">
              <a:solidFill>
                <a:srgbClr val="00468C"/>
              </a:solidFill>
            </a:endParaRPr>
          </a:p>
          <a:p>
            <a:pPr algn="ctr" rtl="1"/>
            <a:endParaRPr lang="ar-JO" sz="4000" dirty="0">
              <a:solidFill>
                <a:srgbClr val="00468C"/>
              </a:solidFill>
            </a:endParaRPr>
          </a:p>
          <a:p>
            <a:pPr algn="ctr" rtl="1"/>
            <a:endParaRPr lang="ar-JO" sz="4000" dirty="0" smtClean="0">
              <a:solidFill>
                <a:srgbClr val="00468C"/>
              </a:solidFill>
            </a:endParaRPr>
          </a:p>
          <a:p>
            <a:pPr algn="ctr" rtl="1"/>
            <a:endParaRPr lang="ar-JO" sz="4000" dirty="0" smtClean="0">
              <a:solidFill>
                <a:srgbClr val="00468C"/>
              </a:solidFill>
            </a:endParaRPr>
          </a:p>
          <a:p>
            <a:pPr algn="r" rtl="1"/>
            <a:r>
              <a:rPr lang="ar-JO" sz="1400" b="1" dirty="0" smtClean="0"/>
              <a:t>المهندس أحمد محمد الكتوت</a:t>
            </a:r>
            <a:endParaRPr lang="en-US" sz="1400" b="1" dirty="0"/>
          </a:p>
          <a:p>
            <a:pPr algn="ctr" rtl="1"/>
            <a:endParaRPr lang="en-AE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5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E3EF98752A0746A04C90BF8C0494B9" ma:contentTypeVersion="16" ma:contentTypeDescription="Create a new document." ma:contentTypeScope="" ma:versionID="8e14652dda369998d23cb4737ae63735">
  <xsd:schema xmlns:xsd="http://www.w3.org/2001/XMLSchema" xmlns:xs="http://www.w3.org/2001/XMLSchema" xmlns:p="http://schemas.microsoft.com/office/2006/metadata/properties" xmlns:ns2="dc7d63c2-149b-4e0b-86bf-c4d5680c537e" xmlns:ns3="af476903-f081-4185-adbd-3d38e45ea01c" targetNamespace="http://schemas.microsoft.com/office/2006/metadata/properties" ma:root="true" ma:fieldsID="17af2589cd144763a10cb5425d87401a" ns2:_="" ns3:_="">
    <xsd:import namespace="dc7d63c2-149b-4e0b-86bf-c4d5680c537e"/>
    <xsd:import namespace="af476903-f081-4185-adbd-3d38e45ea0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d63c2-149b-4e0b-86bf-c4d5680c53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ed264e-563a-469a-8ebe-271e849ec1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476903-f081-4185-adbd-3d38e45ea01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4f193a5-593c-49d9-991a-1181437acf90}" ma:internalName="TaxCatchAll" ma:showField="CatchAllData" ma:web="af476903-f081-4185-adbd-3d38e45ea0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7d63c2-149b-4e0b-86bf-c4d5680c537e">
      <Terms xmlns="http://schemas.microsoft.com/office/infopath/2007/PartnerControls"/>
    </lcf76f155ced4ddcb4097134ff3c332f>
    <TaxCatchAll xmlns="af476903-f081-4185-adbd-3d38e45ea01c" xsi:nil="true"/>
  </documentManagement>
</p:properties>
</file>

<file path=customXml/itemProps1.xml><?xml version="1.0" encoding="utf-8"?>
<ds:datastoreItem xmlns:ds="http://schemas.openxmlformats.org/officeDocument/2006/customXml" ds:itemID="{75B635D2-2F8A-450F-862A-3F37E4871B2C}"/>
</file>

<file path=customXml/itemProps2.xml><?xml version="1.0" encoding="utf-8"?>
<ds:datastoreItem xmlns:ds="http://schemas.openxmlformats.org/officeDocument/2006/customXml" ds:itemID="{AF370732-31B9-41EC-A7E6-EB67AAD607B5}"/>
</file>

<file path=customXml/itemProps3.xml><?xml version="1.0" encoding="utf-8"?>
<ds:datastoreItem xmlns:ds="http://schemas.openxmlformats.org/officeDocument/2006/customXml" ds:itemID="{3361A60A-23EF-4E9A-9252-7A42C6C86C5C}"/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731</Words>
  <Application>Microsoft Office PowerPoint</Application>
  <PresentationFormat>Custom</PresentationFormat>
  <Paragraphs>108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 Unicode MS</vt:lpstr>
      <vt:lpstr>Times New Roman</vt:lpstr>
      <vt:lpstr>Arial</vt:lpstr>
      <vt:lpstr>Roboto</vt:lpstr>
      <vt:lpstr>Calibri</vt:lpstr>
      <vt:lpstr>Roboto Slab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 Abuazzam</dc:creator>
  <cp:lastModifiedBy>Ahmad M. Alktout</cp:lastModifiedBy>
  <cp:revision>20</cp:revision>
  <dcterms:created xsi:type="dcterms:W3CDTF">2006-08-16T00:00:00Z</dcterms:created>
  <dcterms:modified xsi:type="dcterms:W3CDTF">2025-04-29T09:42:42Z</dcterms:modified>
  <dc:identifier>DAGeU-Jwvdc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0x01010041E3EF98752A0746A04C90BF8C0494B9</vt:lpwstr>
  </property>
</Properties>
</file>