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61" r:id="rId3"/>
    <p:sldId id="257" r:id="rId4"/>
    <p:sldId id="467" r:id="rId5"/>
    <p:sldId id="447" r:id="rId6"/>
    <p:sldId id="259" r:id="rId7"/>
    <p:sldId id="446" r:id="rId8"/>
    <p:sldId id="260" r:id="rId9"/>
    <p:sldId id="591" r:id="rId10"/>
    <p:sldId id="268" r:id="rId11"/>
    <p:sldId id="263" r:id="rId12"/>
    <p:sldId id="264" r:id="rId13"/>
    <p:sldId id="448" r:id="rId14"/>
    <p:sldId id="458" r:id="rId15"/>
    <p:sldId id="465" r:id="rId16"/>
    <p:sldId id="593" r:id="rId17"/>
    <p:sldId id="451" r:id="rId18"/>
    <p:sldId id="459" r:id="rId19"/>
    <p:sldId id="462" r:id="rId20"/>
    <p:sldId id="457" r:id="rId21"/>
    <p:sldId id="592" r:id="rId22"/>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Quattrocento Sans" panose="020B0604020202020204" charset="0"/>
      <p:regular r:id="rId28"/>
      <p:bold r:id="rId29"/>
      <p:italic r:id="rId30"/>
      <p:boldItalic r:id="rId31"/>
    </p:embeddedFont>
    <p:embeddedFont>
      <p:font typeface="Segoe UI" panose="020B0502040204020203"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i2AJfacpA5wSlYIqHK6cnQcmYO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243" autoAdjust="0"/>
  </p:normalViewPr>
  <p:slideViewPr>
    <p:cSldViewPr snapToGrid="0">
      <p:cViewPr varScale="1">
        <p:scale>
          <a:sx n="75" d="100"/>
          <a:sy n="75" d="100"/>
        </p:scale>
        <p:origin x="948" y="3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1" name="Google Shape;81;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Left: </a:t>
            </a:r>
            <a:r>
              <a:rPr lang="en-GB" sz="1200">
                <a:solidFill>
                  <a:schemeClr val="dk1"/>
                </a:solidFill>
                <a:latin typeface="Arial"/>
                <a:ea typeface="Arial"/>
                <a:cs typeface="Arial"/>
                <a:sym typeface="Arial"/>
              </a:rPr>
              <a:t>: Some small island states have extremely small land area per km of coast length. This makes them, exceptionally sensitive to the changes in the ocean (e.g. sea level rise). Several selected other nations are labelled for comparison. There are ten nations with less than 1 km</a:t>
            </a:r>
            <a:r>
              <a:rPr lang="en-GB" sz="1200" baseline="30000">
                <a:solidFill>
                  <a:schemeClr val="dk1"/>
                </a:solidFill>
                <a:latin typeface="Arial"/>
                <a:ea typeface="Arial"/>
                <a:cs typeface="Arial"/>
                <a:sym typeface="Arial"/>
              </a:rPr>
              <a:t>2</a:t>
            </a:r>
            <a:r>
              <a:rPr lang="en-GB" sz="1200">
                <a:solidFill>
                  <a:schemeClr val="dk1"/>
                </a:solidFill>
                <a:latin typeface="Arial"/>
                <a:ea typeface="Arial"/>
                <a:cs typeface="Arial"/>
                <a:sym typeface="Arial"/>
              </a:rPr>
              <a:t>, of land per km of coastline: Micronesia, Palau, Kiribati, Maldives, Seychelles, Marshall Islands, Tokelau, Nauru, Tuvalu and Monaco. Data source: CityPopulation (2023). Note: Some of the non-independent territories that are not states have been removed.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Right : </a:t>
            </a:r>
            <a:r>
              <a:rPr lang="en-GB" sz="1200">
                <a:solidFill>
                  <a:schemeClr val="dk1"/>
                </a:solidFill>
                <a:latin typeface="Arial"/>
                <a:ea typeface="Arial"/>
                <a:cs typeface="Arial"/>
                <a:sym typeface="Arial"/>
              </a:rPr>
              <a:t>Tourism expenditure and arrivals. X axis is the ratio of tourism expenditure to GDP. Y axis is annual tourist arrival as a fraction of the population. Dotted lines represent the 95% percentile. Countries that are above at least one of those 95% lines or above the 95% percentile of tourism expenditure or annual arrivals are labelled. Countries with the highest total Tourism expenditure are Australia, China, France, Germany, Hong Kong SAR (China), Italy, Singapore, Spain, the United Arab Emirates, the United Kingdom, and the United States. Those with the highest total Tourism arrivals are Canada, China, Czechia, France, Hungary, Italy, Mexico, Poland, Spain, Thailand, and the United States. But the ratios of these to GDP and population tell a very different story: Countries with both a high Tourism expenditure to GDP ratio and a high ratio of Tourist arrivals to Population include Andorra, Aruba, Macao SAR (China), Northern Mariana Islands, St. Kitts and Nevis, and Turks and Caicos Islands.  If we look at one of those conditions then the countries Antigua and Barbuda, Cayman Islands, Curacao, Grenada, Maldives, Palau, San Marino, Sint Maarten (Dutch part), St. Lucia, and Virgin Islands (U.S.) will be added. Out of these 16, 13 are on the SIDS list (with the exception of Andorra, Macao SAR (China), and San Marino). </a:t>
            </a:r>
            <a:endParaRPr/>
          </a:p>
        </p:txBody>
      </p:sp>
      <p:sp>
        <p:nvSpPr>
          <p:cNvPr id="88" name="Google Shape;88;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 at the map of the Maldives shown on top left corner on this slide. Maldives consists of hundreds of small inhabited islands that are distributed over a vast ocean area in the Indian Ocean. </a:t>
            </a:r>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5</a:t>
            </a:fld>
            <a:endParaRPr lang="en-GB" dirty="0"/>
          </a:p>
        </p:txBody>
      </p:sp>
    </p:spTree>
    <p:extLst>
      <p:ext uri="{BB962C8B-B14F-4D97-AF65-F5344CB8AC3E}">
        <p14:creationId xmlns:p14="http://schemas.microsoft.com/office/powerpoint/2010/main" val="2991184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a:solidFill>
                  <a:schemeClr val="dk1"/>
                </a:solidFill>
                <a:latin typeface="Arial"/>
                <a:ea typeface="Arial"/>
                <a:cs typeface="Arial"/>
                <a:sym typeface="Arial"/>
              </a:rPr>
              <a:t>Population density (#/sq. km) vs Area of Maldivian islands (dots). Population densities of selected countries are also shown in their Land area within parentheses.   Out of inhabited 186 Maldivian islands, 142 have a population density higher than 1000 inhabitants/km</a:t>
            </a:r>
            <a:r>
              <a:rPr lang="en-GB" sz="1200" baseline="30000">
                <a:solidFill>
                  <a:schemeClr val="dk1"/>
                </a:solidFill>
                <a:latin typeface="Arial"/>
                <a:ea typeface="Arial"/>
                <a:cs typeface="Arial"/>
                <a:sym typeface="Arial"/>
              </a:rPr>
              <a:t>2</a:t>
            </a:r>
            <a:r>
              <a:rPr lang="en-GB" sz="1200">
                <a:solidFill>
                  <a:schemeClr val="dk1"/>
                </a:solidFill>
                <a:latin typeface="Arial"/>
                <a:ea typeface="Arial"/>
                <a:cs typeface="Arial"/>
                <a:sym typeface="Arial"/>
              </a:rPr>
              <a:t>. For clarity, only a few islands are annotated. The Greater Male’ Area – the capital – is shown as a red line. Population size categories are shown in the legend. There are 40 and 113 islands with less than 500 and 1000 inhabitants respectively and only 24 islands with populations greater than 2000. Data source: Census Maldives (2023).</a:t>
            </a:r>
            <a:endParaRPr/>
          </a:p>
        </p:txBody>
      </p:sp>
      <p:sp>
        <p:nvSpPr>
          <p:cNvPr id="107" name="Google Shape;107;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 at the map of the Maldives shown on top left corner on this slide. Maldives consists of hundreds of small inhabited islands that are distributed over a vast ocean area in the Indian Ocean. Next look at the maps of the three islands on the right.  Most of the outer islands in the Maldives are super small, but they are also densely populated. </a:t>
            </a:r>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7</a:t>
            </a:fld>
            <a:endParaRPr lang="en-GB" dirty="0"/>
          </a:p>
        </p:txBody>
      </p:sp>
    </p:spTree>
    <p:extLst>
      <p:ext uri="{BB962C8B-B14F-4D97-AF65-F5344CB8AC3E}">
        <p14:creationId xmlns:p14="http://schemas.microsoft.com/office/powerpoint/2010/main" val="2446250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One of the important tasks of 3SWater is to help islanders to and remedy their groundwater system. An important need is to prevent stormwater from going out into sea and enabling infiltration into the groundwater system. There is </a:t>
            </a:r>
            <a:r>
              <a:rPr lang="en-GB" dirty="0" err="1"/>
              <a:t>evidande</a:t>
            </a:r>
            <a:r>
              <a:rPr lang="en-GB" dirty="0"/>
              <a:t> that recharging the groundwater system can help not only in </a:t>
            </a:r>
            <a:r>
              <a:rPr lang="en-GB" dirty="0" err="1"/>
              <a:t>quatity</a:t>
            </a:r>
            <a:r>
              <a:rPr lang="en-GB" dirty="0"/>
              <a:t> but also quality issues of the groundwater. </a:t>
            </a:r>
          </a:p>
          <a:p>
            <a:pPr marL="0" lvl="0" indent="0" algn="l" rtl="0">
              <a:lnSpc>
                <a:spcPct val="100000"/>
              </a:lnSpc>
              <a:spcBef>
                <a:spcPts val="0"/>
              </a:spcBef>
              <a:spcAft>
                <a:spcPts val="0"/>
              </a:spcAft>
              <a:buSzPts val="1400"/>
              <a:buNone/>
            </a:pPr>
            <a:r>
              <a:rPr lang="en-GB" dirty="0"/>
              <a:t>While </a:t>
            </a:r>
            <a:r>
              <a:rPr lang="en-GB" dirty="0" err="1"/>
              <a:t>intitial</a:t>
            </a:r>
            <a:r>
              <a:rPr lang="en-GB" dirty="0"/>
              <a:t> investigations we found that the </a:t>
            </a:r>
            <a:r>
              <a:rPr lang="en-GB" dirty="0" err="1"/>
              <a:t>islandars</a:t>
            </a:r>
            <a:r>
              <a:rPr lang="en-GB" dirty="0"/>
              <a:t> in-fact have a method of encouraging </a:t>
            </a:r>
            <a:r>
              <a:rPr lang="en-GB" dirty="0" err="1"/>
              <a:t>infilitration</a:t>
            </a:r>
            <a:r>
              <a:rPr lang="en-GB" dirty="0"/>
              <a:t> ( A traditional method using barrels). So, instead of proposing new/complex solutions we adopted that indigenous solution with slight </a:t>
            </a:r>
            <a:r>
              <a:rPr lang="en-GB" dirty="0" err="1"/>
              <a:t>imporovements</a:t>
            </a:r>
            <a:r>
              <a:rPr lang="en-GB" dirty="0"/>
              <a:t>.  </a:t>
            </a:r>
            <a:endParaRPr dirty="0"/>
          </a:p>
        </p:txBody>
      </p:sp>
      <p:sp>
        <p:nvSpPr>
          <p:cNvPr id="192" name="Google Shape;192;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10</a:t>
            </a:fld>
            <a:endParaRPr/>
          </a:p>
        </p:txBody>
      </p:sp>
    </p:spTree>
    <p:extLst>
      <p:ext uri="{BB962C8B-B14F-4D97-AF65-F5344CB8AC3E}">
        <p14:creationId xmlns:p14="http://schemas.microsoft.com/office/powerpoint/2010/main" val="4146819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10f2d96b29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310f2d96b29_1_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g310f2d96b29_1_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 at the map of the Maldives shown on top left corner on this slide. Maldives consists of hundreds of small inhabited islands that are distributed over a vast ocean area in the Indian Ocean. Next look at the maps of the three islands on the right.  Most of the outer islands in the Maldives are super small, but they are also densely populated. </a:t>
            </a:r>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13</a:t>
            </a:fld>
            <a:endParaRPr lang="en-GB" dirty="0"/>
          </a:p>
        </p:txBody>
      </p:sp>
    </p:spTree>
    <p:extLst>
      <p:ext uri="{BB962C8B-B14F-4D97-AF65-F5344CB8AC3E}">
        <p14:creationId xmlns:p14="http://schemas.microsoft.com/office/powerpoint/2010/main" val="574818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look at a schematic of the typical water supply of these islands.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saltwater is pumped out of groundwater wells more than 20 m deep - well below the freshwater level.  While salinity is the same as the ocean, there is some level of quality control because the groundwater is filtered through soil layers. </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saltwater is then pre-filtered and subjected to a membrane filtration process to desalinate the water. This is by far the most energy-intensive process, as it needs pumping at very high pressure through membranes. Desalination separates most of the freshwater from the salt water. The resulting highly concentrated salty water, called brine, and that concentrated brine is discharged into the sea. This brine, which is denser than seawater, has to be discharged to a location with turbulence to avoid settling at the surface, harming aquatic environments.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14</a:t>
            </a:fld>
            <a:endParaRPr lang="en-GB" dirty="0"/>
          </a:p>
        </p:txBody>
      </p:sp>
    </p:spTree>
    <p:extLst>
      <p:ext uri="{BB962C8B-B14F-4D97-AF65-F5344CB8AC3E}">
        <p14:creationId xmlns:p14="http://schemas.microsoft.com/office/powerpoint/2010/main" val="2482374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Rainwater is harvested from selected public buildings like schools, places of worship and government offices.  This water is collected into raw water storage tanks and is subject to ultrafiltration, which brings it up to a quality comparable with the, desalinated water.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two water sources are mixed ideally at about a 70 to 30 ratio.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dual-source design is expected to achieve two goals: First, it reduces the pumping cost of membrane filtration, reducing the CO2 footprint. Secondly, as rainwater has very little mineral content, it also reduces the hardness of the desalinated water somewhat.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15</a:t>
            </a:fld>
            <a:endParaRPr lang="en-GB" dirty="0"/>
          </a:p>
        </p:txBody>
      </p:sp>
    </p:spTree>
    <p:extLst>
      <p:ext uri="{BB962C8B-B14F-4D97-AF65-F5344CB8AC3E}">
        <p14:creationId xmlns:p14="http://schemas.microsoft.com/office/powerpoint/2010/main" val="2537963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this point, chlorination happens and then the water is stored near the water supply water treatment plant in the treated water storage. Then using inline pumping, the water is provided to the distribution network and finally to the household by metered connections. There is no chlorination at the distribution point, but only before the water mix goes into treated water storage tanks. Many of these designs have solar photovoltaic panels integrated so that some of the energy used, in the high energy use for membrane filtration can be offset using solar power.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16</a:t>
            </a:fld>
            <a:endParaRPr lang="en-GB" dirty="0"/>
          </a:p>
        </p:txBody>
      </p:sp>
    </p:spTree>
    <p:extLst>
      <p:ext uri="{BB962C8B-B14F-4D97-AF65-F5344CB8AC3E}">
        <p14:creationId xmlns:p14="http://schemas.microsoft.com/office/powerpoint/2010/main" val="2727205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picture of the recently one of the recently introduced water supply schemes. On the left, we have the membrane filtration system.  On the right, is one of the several water storage units.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17</a:t>
            </a:fld>
            <a:endParaRPr lang="en-GB" dirty="0"/>
          </a:p>
        </p:txBody>
      </p:sp>
    </p:spTree>
    <p:extLst>
      <p:ext uri="{BB962C8B-B14F-4D97-AF65-F5344CB8AC3E}">
        <p14:creationId xmlns:p14="http://schemas.microsoft.com/office/powerpoint/2010/main" val="922365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Recently we have conducted water quality investigations into the different water sources in some of the islands with piped water supply. We observed that the piped water system in some islands has contamination. This was a remarkable fact as the residual chlorine should address any later contamination. When we looked into the details of this, we realized that, sometimes the required chemicals like the chlorine supplies do not reach water treatment plants in time. So, they are forced to run the system under sub-optimal conditions. On top of that, certain construction and maintenance issues cause groundwater and other contaminated water to leach into the water supply system. Considering that these are very modern, newly built systems showing significant contamination in the piped water supply is a significant finding.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18</a:t>
            </a:fld>
            <a:endParaRPr lang="en-GB" dirty="0"/>
          </a:p>
        </p:txBody>
      </p:sp>
    </p:spTree>
    <p:extLst>
      <p:ext uri="{BB962C8B-B14F-4D97-AF65-F5344CB8AC3E}">
        <p14:creationId xmlns:p14="http://schemas.microsoft.com/office/powerpoint/2010/main" val="3571928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People aspire to continue using groundwater. But, it is contaminated.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2020, Jaleel and the co-authors published a groundwater quality perception survey covering 45 inhabited islands in the Maldives. This research shows some 93% of households that were interviewed, indicated that their groundwater has a foul smell.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19</a:t>
            </a:fld>
            <a:endParaRPr lang="en-GB" dirty="0"/>
          </a:p>
        </p:txBody>
      </p:sp>
    </p:spTree>
    <p:extLst>
      <p:ext uri="{BB962C8B-B14F-4D97-AF65-F5344CB8AC3E}">
        <p14:creationId xmlns:p14="http://schemas.microsoft.com/office/powerpoint/2010/main" val="3707856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34BC1CE-4667-4EED-8F5B-D7D986BDB156}" type="slidenum">
              <a:rPr lang="en-GB" smtClean="0"/>
              <a:t>20</a:t>
            </a:fld>
            <a:endParaRPr lang="en-GB" dirty="0"/>
          </a:p>
        </p:txBody>
      </p:sp>
    </p:spTree>
    <p:extLst>
      <p:ext uri="{BB962C8B-B14F-4D97-AF65-F5344CB8AC3E}">
        <p14:creationId xmlns:p14="http://schemas.microsoft.com/office/powerpoint/2010/main" val="34257044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10"/>
          <p:cNvSpPr txBox="1">
            <a:spLocks noGrp="1"/>
          </p:cNvSpPr>
          <p:nvPr>
            <p:ph type="ctrTitle"/>
          </p:nvPr>
        </p:nvSpPr>
        <p:spPr>
          <a:xfrm>
            <a:off x="199908" y="249492"/>
            <a:ext cx="8736428" cy="2450846"/>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0070C0"/>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0"/>
          <p:cNvSpPr txBox="1">
            <a:spLocks noGrp="1"/>
          </p:cNvSpPr>
          <p:nvPr>
            <p:ph type="subTitle" idx="1"/>
          </p:nvPr>
        </p:nvSpPr>
        <p:spPr>
          <a:xfrm>
            <a:off x="2801086" y="4357555"/>
            <a:ext cx="5432648" cy="361206"/>
          </a:xfrm>
          <a:prstGeom prst="rect">
            <a:avLst/>
          </a:prstGeom>
          <a:noFill/>
          <a:ln>
            <a:noFill/>
          </a:ln>
        </p:spPr>
        <p:txBody>
          <a:bodyPr spcFirstLastPara="1" wrap="square" lIns="91425" tIns="45700" rIns="91425" bIns="45700" anchor="t" anchorCtr="0">
            <a:noAutofit/>
          </a:bodyPr>
          <a:lstStyle>
            <a:lvl1pPr lvl="0" algn="r">
              <a:lnSpc>
                <a:spcPct val="100000"/>
              </a:lnSpc>
              <a:spcBef>
                <a:spcPts val="420"/>
              </a:spcBef>
              <a:spcAft>
                <a:spcPts val="0"/>
              </a:spcAft>
              <a:buClr>
                <a:schemeClr val="dk1"/>
              </a:buClr>
              <a:buSzPts val="2100"/>
              <a:buNone/>
              <a:defRPr sz="2100">
                <a:solidFill>
                  <a:schemeClr val="dk1"/>
                </a:solidFill>
              </a:defRPr>
            </a:lvl1pPr>
            <a:lvl2pPr lvl="1" algn="ctr">
              <a:lnSpc>
                <a:spcPct val="100000"/>
              </a:lnSpc>
              <a:spcBef>
                <a:spcPts val="660"/>
              </a:spcBef>
              <a:spcAft>
                <a:spcPts val="0"/>
              </a:spcAft>
              <a:buClr>
                <a:srgbClr val="888888"/>
              </a:buClr>
              <a:buSzPts val="3300"/>
              <a:buNone/>
              <a:defRPr>
                <a:solidFill>
                  <a:srgbClr val="888888"/>
                </a:solidFill>
              </a:defRPr>
            </a:lvl2pPr>
            <a:lvl3pPr lvl="2" algn="ctr">
              <a:lnSpc>
                <a:spcPct val="100000"/>
              </a:lnSpc>
              <a:spcBef>
                <a:spcPts val="600"/>
              </a:spcBef>
              <a:spcAft>
                <a:spcPts val="0"/>
              </a:spcAft>
              <a:buClr>
                <a:srgbClr val="888888"/>
              </a:buClr>
              <a:buSzPts val="3000"/>
              <a:buNone/>
              <a:defRPr>
                <a:solidFill>
                  <a:srgbClr val="888888"/>
                </a:solidFill>
              </a:defRPr>
            </a:lvl3pPr>
            <a:lvl4pPr lvl="3" algn="ctr">
              <a:lnSpc>
                <a:spcPct val="100000"/>
              </a:lnSpc>
              <a:spcBef>
                <a:spcPts val="540"/>
              </a:spcBef>
              <a:spcAft>
                <a:spcPts val="0"/>
              </a:spcAft>
              <a:buClr>
                <a:srgbClr val="888888"/>
              </a:buClr>
              <a:buSzPts val="2700"/>
              <a:buNone/>
              <a:defRPr>
                <a:solidFill>
                  <a:srgbClr val="888888"/>
                </a:solidFill>
              </a:defRPr>
            </a:lvl4pPr>
            <a:lvl5pPr lvl="4" algn="ctr">
              <a:lnSpc>
                <a:spcPct val="100000"/>
              </a:lnSpc>
              <a:spcBef>
                <a:spcPts val="540"/>
              </a:spcBef>
              <a:spcAft>
                <a:spcPts val="0"/>
              </a:spcAft>
              <a:buClr>
                <a:srgbClr val="888888"/>
              </a:buClr>
              <a:buSzPts val="2700"/>
              <a:buNone/>
              <a:defRPr>
                <a:solidFill>
                  <a:srgbClr val="888888"/>
                </a:solidFill>
              </a:defRPr>
            </a:lvl5pPr>
            <a:lvl6pPr lvl="5" algn="ctr">
              <a:lnSpc>
                <a:spcPct val="100000"/>
              </a:lnSpc>
              <a:spcBef>
                <a:spcPts val="30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pic>
        <p:nvPicPr>
          <p:cNvPr id="19" name="Google Shape;19;p10"/>
          <p:cNvPicPr preferRelativeResize="0"/>
          <p:nvPr/>
        </p:nvPicPr>
        <p:blipFill rotWithShape="1">
          <a:blip r:embed="rId2">
            <a:alphaModFix/>
          </a:blip>
          <a:srcRect/>
          <a:stretch/>
        </p:blipFill>
        <p:spPr>
          <a:xfrm>
            <a:off x="239656" y="1779662"/>
            <a:ext cx="1152000" cy="828000"/>
          </a:xfrm>
          <a:prstGeom prst="roundRect">
            <a:avLst>
              <a:gd name="adj" fmla="val 8594"/>
            </a:avLst>
          </a:prstGeom>
          <a:solidFill>
            <a:srgbClr val="ECECEC"/>
          </a:solidFill>
          <a:ln>
            <a:noFill/>
          </a:ln>
          <a:effectLst>
            <a:reflection stA="38000" endPos="28000" dist="5000" dir="5400000" sy="-100000" algn="bl" rotWithShape="0"/>
          </a:effectLst>
        </p:spPr>
      </p:pic>
      <p:grpSp>
        <p:nvGrpSpPr>
          <p:cNvPr id="20" name="Google Shape;20;p10"/>
          <p:cNvGrpSpPr/>
          <p:nvPr/>
        </p:nvGrpSpPr>
        <p:grpSpPr>
          <a:xfrm>
            <a:off x="239656" y="2852047"/>
            <a:ext cx="8619995" cy="828000"/>
            <a:chOff x="239656" y="2852047"/>
            <a:chExt cx="8619995" cy="828000"/>
          </a:xfrm>
        </p:grpSpPr>
        <p:pic>
          <p:nvPicPr>
            <p:cNvPr id="21" name="Google Shape;21;p10"/>
            <p:cNvPicPr preferRelativeResize="0"/>
            <p:nvPr/>
          </p:nvPicPr>
          <p:blipFill rotWithShape="1">
            <a:blip r:embed="rId3">
              <a:alphaModFix/>
            </a:blip>
            <a:srcRect/>
            <a:stretch/>
          </p:blipFill>
          <p:spPr>
            <a:xfrm>
              <a:off x="239656"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pic>
          <p:nvPicPr>
            <p:cNvPr id="22" name="Google Shape;22;p10"/>
            <p:cNvPicPr preferRelativeResize="0"/>
            <p:nvPr/>
          </p:nvPicPr>
          <p:blipFill rotWithShape="1">
            <a:blip r:embed="rId4">
              <a:alphaModFix/>
            </a:blip>
            <a:srcRect/>
            <a:stretch/>
          </p:blipFill>
          <p:spPr>
            <a:xfrm>
              <a:off x="2728988"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pic>
          <p:nvPicPr>
            <p:cNvPr id="23" name="Google Shape;23;p10"/>
            <p:cNvPicPr preferRelativeResize="0"/>
            <p:nvPr/>
          </p:nvPicPr>
          <p:blipFill rotWithShape="1">
            <a:blip r:embed="rId5">
              <a:alphaModFix/>
            </a:blip>
            <a:srcRect/>
            <a:stretch/>
          </p:blipFill>
          <p:spPr>
            <a:xfrm>
              <a:off x="3973654"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pic>
          <p:nvPicPr>
            <p:cNvPr id="24" name="Google Shape;24;p10"/>
            <p:cNvPicPr preferRelativeResize="0"/>
            <p:nvPr/>
          </p:nvPicPr>
          <p:blipFill rotWithShape="1">
            <a:blip r:embed="rId6">
              <a:alphaModFix/>
            </a:blip>
            <a:srcRect/>
            <a:stretch/>
          </p:blipFill>
          <p:spPr>
            <a:xfrm>
              <a:off x="5218320"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pic>
          <p:nvPicPr>
            <p:cNvPr id="25" name="Google Shape;25;p10"/>
            <p:cNvPicPr preferRelativeResize="0"/>
            <p:nvPr/>
          </p:nvPicPr>
          <p:blipFill rotWithShape="1">
            <a:blip r:embed="rId7">
              <a:alphaModFix/>
            </a:blip>
            <a:srcRect/>
            <a:stretch/>
          </p:blipFill>
          <p:spPr>
            <a:xfrm>
              <a:off x="6462986"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pic>
          <p:nvPicPr>
            <p:cNvPr id="26" name="Google Shape;26;p10"/>
            <p:cNvPicPr preferRelativeResize="0"/>
            <p:nvPr/>
          </p:nvPicPr>
          <p:blipFill rotWithShape="1">
            <a:blip r:embed="rId8">
              <a:alphaModFix/>
            </a:blip>
            <a:srcRect/>
            <a:stretch/>
          </p:blipFill>
          <p:spPr>
            <a:xfrm>
              <a:off x="7707651"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pic>
          <p:nvPicPr>
            <p:cNvPr id="27" name="Google Shape;27;p10"/>
            <p:cNvPicPr preferRelativeResize="0"/>
            <p:nvPr/>
          </p:nvPicPr>
          <p:blipFill rotWithShape="1">
            <a:blip r:embed="rId9">
              <a:alphaModFix/>
            </a:blip>
            <a:srcRect/>
            <a:stretch/>
          </p:blipFill>
          <p:spPr>
            <a:xfrm>
              <a:off x="1484322" y="2852047"/>
              <a:ext cx="1152000" cy="828000"/>
            </a:xfrm>
            <a:prstGeom prst="roundRect">
              <a:avLst>
                <a:gd name="adj" fmla="val 8594"/>
              </a:avLst>
            </a:prstGeom>
            <a:solidFill>
              <a:srgbClr val="ECECEC"/>
            </a:solidFill>
            <a:ln>
              <a:noFill/>
            </a:ln>
            <a:effectLst>
              <a:reflection stA="38000" endPos="28000" dist="5000" dir="5400000" sy="-100000" algn="bl" rotWithShape="0"/>
            </a:effectLst>
          </p:spPr>
        </p:pic>
      </p:grpSp>
      <p:pic>
        <p:nvPicPr>
          <p:cNvPr id="28" name="Google Shape;28;p10" descr="IHE Delft logo square"/>
          <p:cNvPicPr preferRelativeResize="0"/>
          <p:nvPr/>
        </p:nvPicPr>
        <p:blipFill rotWithShape="1">
          <a:blip r:embed="rId10">
            <a:alphaModFix/>
          </a:blip>
          <a:srcRect/>
          <a:stretch/>
        </p:blipFill>
        <p:spPr>
          <a:xfrm>
            <a:off x="8100392" y="4176442"/>
            <a:ext cx="1152000" cy="1152000"/>
          </a:xfrm>
          <a:prstGeom prst="rect">
            <a:avLst/>
          </a:prstGeom>
          <a:noFill/>
          <a:ln>
            <a:noFill/>
          </a:ln>
        </p:spPr>
      </p:pic>
      <p:pic>
        <p:nvPicPr>
          <p:cNvPr id="29" name="Google Shape;29;p10"/>
          <p:cNvPicPr preferRelativeResize="0"/>
          <p:nvPr/>
        </p:nvPicPr>
        <p:blipFill rotWithShape="1">
          <a:blip r:embed="rId11">
            <a:alphaModFix/>
          </a:blip>
          <a:srcRect/>
          <a:stretch/>
        </p:blipFill>
        <p:spPr>
          <a:xfrm>
            <a:off x="91527" y="4175524"/>
            <a:ext cx="2010597" cy="71848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General">
  <p:cSld name="3_General">
    <p:spTree>
      <p:nvGrpSpPr>
        <p:cNvPr id="1" name="Shape 30"/>
        <p:cNvGrpSpPr/>
        <p:nvPr/>
      </p:nvGrpSpPr>
      <p:grpSpPr>
        <a:xfrm>
          <a:off x="0" y="0"/>
          <a:ext cx="0" cy="0"/>
          <a:chOff x="0" y="0"/>
          <a:chExt cx="0" cy="0"/>
        </a:xfrm>
      </p:grpSpPr>
      <p:sp>
        <p:nvSpPr>
          <p:cNvPr id="31" name="Google Shape;31;p11"/>
          <p:cNvSpPr txBox="1">
            <a:spLocks noGrp="1"/>
          </p:cNvSpPr>
          <p:nvPr>
            <p:ph type="title"/>
          </p:nvPr>
        </p:nvSpPr>
        <p:spPr>
          <a:xfrm>
            <a:off x="457200" y="205978"/>
            <a:ext cx="8229600" cy="112363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70C0"/>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1"/>
          <p:cNvSpPr txBox="1">
            <a:spLocks noGrp="1"/>
          </p:cNvSpPr>
          <p:nvPr>
            <p:ph type="body" idx="1"/>
          </p:nvPr>
        </p:nvSpPr>
        <p:spPr>
          <a:xfrm>
            <a:off x="457200" y="1491631"/>
            <a:ext cx="8229600" cy="3024336"/>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720"/>
              </a:spcBef>
              <a:spcAft>
                <a:spcPts val="0"/>
              </a:spcAft>
              <a:buClr>
                <a:schemeClr val="dk1"/>
              </a:buClr>
              <a:buSzPts val="3600"/>
              <a:buChar char="•"/>
              <a:defRPr>
                <a:solidFill>
                  <a:schemeClr val="dk1"/>
                </a:solidFill>
                <a:latin typeface="Arial"/>
                <a:ea typeface="Arial"/>
                <a:cs typeface="Arial"/>
                <a:sym typeface="Arial"/>
              </a:defRPr>
            </a:lvl1pPr>
            <a:lvl2pPr marL="914400" lvl="1" indent="-438150" algn="l">
              <a:lnSpc>
                <a:spcPct val="100000"/>
              </a:lnSpc>
              <a:spcBef>
                <a:spcPts val="660"/>
              </a:spcBef>
              <a:spcAft>
                <a:spcPts val="0"/>
              </a:spcAft>
              <a:buClr>
                <a:schemeClr val="dk1"/>
              </a:buClr>
              <a:buSzPts val="3300"/>
              <a:buChar char="–"/>
              <a:defRPr>
                <a:solidFill>
                  <a:schemeClr val="dk1"/>
                </a:solidFill>
                <a:latin typeface="Arial"/>
                <a:ea typeface="Arial"/>
                <a:cs typeface="Arial"/>
                <a:sym typeface="Arial"/>
              </a:defRPr>
            </a:lvl2pPr>
            <a:lvl3pPr marL="1371600" lvl="2" indent="-419100" algn="l">
              <a:lnSpc>
                <a:spcPct val="100000"/>
              </a:lnSpc>
              <a:spcBef>
                <a:spcPts val="600"/>
              </a:spcBef>
              <a:spcAft>
                <a:spcPts val="0"/>
              </a:spcAft>
              <a:buClr>
                <a:schemeClr val="dk1"/>
              </a:buClr>
              <a:buSzPts val="3000"/>
              <a:buChar char="•"/>
              <a:defRPr>
                <a:solidFill>
                  <a:schemeClr val="dk1"/>
                </a:solidFill>
                <a:latin typeface="Arial"/>
                <a:ea typeface="Arial"/>
                <a:cs typeface="Arial"/>
                <a:sym typeface="Arial"/>
              </a:defRPr>
            </a:lvl3pPr>
            <a:lvl4pPr marL="1828800" lvl="3"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4pPr>
            <a:lvl5pPr marL="2286000" lvl="4"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3" name="Google Shape;33;p11"/>
          <p:cNvSpPr txBox="1">
            <a:spLocks noGrp="1"/>
          </p:cNvSpPr>
          <p:nvPr>
            <p:ph type="body" idx="2"/>
          </p:nvPr>
        </p:nvSpPr>
        <p:spPr>
          <a:xfrm>
            <a:off x="509589" y="4677966"/>
            <a:ext cx="8166100" cy="3238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Clr>
                <a:srgbClr val="002060"/>
              </a:buClr>
              <a:buSzPts val="1800"/>
              <a:buNone/>
              <a:defRPr sz="1800">
                <a:latin typeface="Arial"/>
                <a:ea typeface="Arial"/>
                <a:cs typeface="Arial"/>
                <a:sym typeface="Arial"/>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5-column layout">
  <p:cSld name="5-column layout">
    <p:bg>
      <p:bgPr>
        <a:solidFill>
          <a:schemeClr val="lt1">
            <a:alpha val="34509"/>
          </a:schemeClr>
        </a:solidFill>
        <a:effectLst/>
      </p:bgPr>
    </p:bg>
    <p:spTree>
      <p:nvGrpSpPr>
        <p:cNvPr id="1" name="Shape 34"/>
        <p:cNvGrpSpPr/>
        <p:nvPr/>
      </p:nvGrpSpPr>
      <p:grpSpPr>
        <a:xfrm>
          <a:off x="0" y="0"/>
          <a:ext cx="0" cy="0"/>
          <a:chOff x="0" y="0"/>
          <a:chExt cx="0" cy="0"/>
        </a:xfrm>
      </p:grpSpPr>
      <p:sp>
        <p:nvSpPr>
          <p:cNvPr id="35" name="Google Shape;35;p12"/>
          <p:cNvSpPr/>
          <p:nvPr/>
        </p:nvSpPr>
        <p:spPr>
          <a:xfrm>
            <a:off x="0" y="3205696"/>
            <a:ext cx="9144000" cy="1937804"/>
          </a:xfrm>
          <a:prstGeom prst="rect">
            <a:avLst/>
          </a:prstGeom>
          <a:solidFill>
            <a:srgbClr val="828282">
              <a:alpha val="1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Quattrocento Sans"/>
              <a:ea typeface="Quattrocento Sans"/>
              <a:cs typeface="Quattrocento Sans"/>
              <a:sym typeface="Quattrocento Sans"/>
            </a:endParaRPr>
          </a:p>
        </p:txBody>
      </p:sp>
      <p:sp>
        <p:nvSpPr>
          <p:cNvPr id="36" name="Google Shape;36;p12"/>
          <p:cNvSpPr txBox="1">
            <a:spLocks noGrp="1"/>
          </p:cNvSpPr>
          <p:nvPr>
            <p:ph type="title"/>
          </p:nvPr>
        </p:nvSpPr>
        <p:spPr>
          <a:xfrm>
            <a:off x="628650" y="374196"/>
            <a:ext cx="7886700" cy="42590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accent1"/>
              </a:buClr>
              <a:buSzPts val="2400"/>
              <a:buFont typeface="Quattrocento Sans"/>
              <a:buNone/>
              <a:defRPr sz="2400" cap="none">
                <a:solidFill>
                  <a:schemeClr val="accent1"/>
                </a:solidFill>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2"/>
          <p:cNvSpPr/>
          <p:nvPr/>
        </p:nvSpPr>
        <p:spPr>
          <a:xfrm>
            <a:off x="456423" y="1189300"/>
            <a:ext cx="1548891" cy="2996939"/>
          </a:xfrm>
          <a:prstGeom prst="rect">
            <a:avLst/>
          </a:prstGeom>
          <a:solidFill>
            <a:srgbClr val="5548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accent3"/>
              </a:solidFill>
              <a:latin typeface="Quattrocento Sans"/>
              <a:ea typeface="Quattrocento Sans"/>
              <a:cs typeface="Quattrocento Sans"/>
              <a:sym typeface="Quattrocento Sans"/>
            </a:endParaRPr>
          </a:p>
        </p:txBody>
      </p:sp>
      <p:sp>
        <p:nvSpPr>
          <p:cNvPr id="38" name="Google Shape;38;p12"/>
          <p:cNvSpPr/>
          <p:nvPr/>
        </p:nvSpPr>
        <p:spPr>
          <a:xfrm>
            <a:off x="2124624" y="1189300"/>
            <a:ext cx="1548891" cy="2996939"/>
          </a:xfrm>
          <a:prstGeom prst="rect">
            <a:avLst/>
          </a:prstGeom>
          <a:solidFill>
            <a:srgbClr val="56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560000"/>
              </a:solidFill>
              <a:latin typeface="Quattrocento Sans"/>
              <a:ea typeface="Quattrocento Sans"/>
              <a:cs typeface="Quattrocento Sans"/>
              <a:sym typeface="Quattrocento Sans"/>
            </a:endParaRPr>
          </a:p>
        </p:txBody>
      </p:sp>
      <p:sp>
        <p:nvSpPr>
          <p:cNvPr id="39" name="Google Shape;39;p12"/>
          <p:cNvSpPr/>
          <p:nvPr/>
        </p:nvSpPr>
        <p:spPr>
          <a:xfrm>
            <a:off x="3797554" y="1189300"/>
            <a:ext cx="1548891" cy="2996939"/>
          </a:xfrm>
          <a:prstGeom prst="rect">
            <a:avLst/>
          </a:prstGeom>
          <a:solidFill>
            <a:srgbClr val="20272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Quattrocento Sans"/>
              <a:ea typeface="Quattrocento Sans"/>
              <a:cs typeface="Quattrocento Sans"/>
              <a:sym typeface="Quattrocento Sans"/>
            </a:endParaRPr>
          </a:p>
        </p:txBody>
      </p:sp>
      <p:sp>
        <p:nvSpPr>
          <p:cNvPr id="40" name="Google Shape;40;p12"/>
          <p:cNvSpPr/>
          <p:nvPr/>
        </p:nvSpPr>
        <p:spPr>
          <a:xfrm>
            <a:off x="5470485" y="1189300"/>
            <a:ext cx="1548891" cy="2996939"/>
          </a:xfrm>
          <a:prstGeom prst="rect">
            <a:avLst/>
          </a:prstGeom>
          <a:solidFill>
            <a:srgbClr val="594B3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Quattrocento Sans"/>
              <a:ea typeface="Quattrocento Sans"/>
              <a:cs typeface="Quattrocento Sans"/>
              <a:sym typeface="Quattrocento Sans"/>
            </a:endParaRPr>
          </a:p>
        </p:txBody>
      </p:sp>
      <p:sp>
        <p:nvSpPr>
          <p:cNvPr id="41" name="Google Shape;41;p12"/>
          <p:cNvSpPr/>
          <p:nvPr/>
        </p:nvSpPr>
        <p:spPr>
          <a:xfrm>
            <a:off x="7133289" y="1189300"/>
            <a:ext cx="1548891" cy="2996939"/>
          </a:xfrm>
          <a:prstGeom prst="rect">
            <a:avLst/>
          </a:prstGeom>
          <a:solidFill>
            <a:srgbClr val="81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Quattrocento Sans"/>
              <a:ea typeface="Quattrocento Sans"/>
              <a:cs typeface="Quattrocento Sans"/>
              <a:sym typeface="Quattrocento Sans"/>
            </a:endParaRPr>
          </a:p>
        </p:txBody>
      </p:sp>
      <p:sp>
        <p:nvSpPr>
          <p:cNvPr id="42" name="Google Shape;42;p12"/>
          <p:cNvSpPr txBox="1">
            <a:spLocks noGrp="1"/>
          </p:cNvSpPr>
          <p:nvPr>
            <p:ph type="body" idx="1"/>
          </p:nvPr>
        </p:nvSpPr>
        <p:spPr>
          <a:xfrm>
            <a:off x="545883" y="1824229"/>
            <a:ext cx="1369973" cy="582215"/>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70"/>
              </a:spcBef>
              <a:spcAft>
                <a:spcPts val="0"/>
              </a:spcAft>
              <a:buClr>
                <a:schemeClr val="lt1"/>
              </a:buClr>
              <a:buSzPts val="1350"/>
              <a:buNone/>
              <a:defRPr sz="1350" cap="none">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3" name="Google Shape;43;p12"/>
          <p:cNvSpPr txBox="1">
            <a:spLocks noGrp="1"/>
          </p:cNvSpPr>
          <p:nvPr>
            <p:ph type="body" idx="2"/>
          </p:nvPr>
        </p:nvSpPr>
        <p:spPr>
          <a:xfrm>
            <a:off x="545883" y="2571750"/>
            <a:ext cx="1369973" cy="1145767"/>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0"/>
              </a:spcBef>
              <a:spcAft>
                <a:spcPts val="0"/>
              </a:spcAft>
              <a:buClr>
                <a:schemeClr val="lt1"/>
              </a:buClr>
              <a:buSzPts val="900"/>
              <a:buNone/>
              <a:defRPr sz="900">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4" name="Google Shape;44;p12"/>
          <p:cNvSpPr txBox="1">
            <a:spLocks noGrp="1"/>
          </p:cNvSpPr>
          <p:nvPr>
            <p:ph type="body" idx="3"/>
          </p:nvPr>
        </p:nvSpPr>
        <p:spPr>
          <a:xfrm>
            <a:off x="2214084" y="1824229"/>
            <a:ext cx="1369973" cy="582215"/>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70"/>
              </a:spcBef>
              <a:spcAft>
                <a:spcPts val="0"/>
              </a:spcAft>
              <a:buClr>
                <a:schemeClr val="lt1"/>
              </a:buClr>
              <a:buSzPts val="1350"/>
              <a:buNone/>
              <a:defRPr sz="1350" cap="none">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 name="Google Shape;45;p12"/>
          <p:cNvSpPr txBox="1">
            <a:spLocks noGrp="1"/>
          </p:cNvSpPr>
          <p:nvPr>
            <p:ph type="body" idx="4"/>
          </p:nvPr>
        </p:nvSpPr>
        <p:spPr>
          <a:xfrm>
            <a:off x="2214084" y="2571750"/>
            <a:ext cx="1369973" cy="1145767"/>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0"/>
              </a:spcBef>
              <a:spcAft>
                <a:spcPts val="0"/>
              </a:spcAft>
              <a:buClr>
                <a:schemeClr val="lt1"/>
              </a:buClr>
              <a:buSzPts val="900"/>
              <a:buNone/>
              <a:defRPr sz="900">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6" name="Google Shape;46;p12"/>
          <p:cNvSpPr txBox="1">
            <a:spLocks noGrp="1"/>
          </p:cNvSpPr>
          <p:nvPr>
            <p:ph type="body" idx="5"/>
          </p:nvPr>
        </p:nvSpPr>
        <p:spPr>
          <a:xfrm>
            <a:off x="3887014" y="1824229"/>
            <a:ext cx="1369973" cy="582215"/>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70"/>
              </a:spcBef>
              <a:spcAft>
                <a:spcPts val="0"/>
              </a:spcAft>
              <a:buClr>
                <a:schemeClr val="lt1"/>
              </a:buClr>
              <a:buSzPts val="1350"/>
              <a:buNone/>
              <a:defRPr sz="1350" cap="none">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7" name="Google Shape;47;p12"/>
          <p:cNvSpPr txBox="1">
            <a:spLocks noGrp="1"/>
          </p:cNvSpPr>
          <p:nvPr>
            <p:ph type="body" idx="6"/>
          </p:nvPr>
        </p:nvSpPr>
        <p:spPr>
          <a:xfrm>
            <a:off x="3887014" y="2571750"/>
            <a:ext cx="1369973" cy="1145767"/>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0"/>
              </a:spcBef>
              <a:spcAft>
                <a:spcPts val="0"/>
              </a:spcAft>
              <a:buClr>
                <a:schemeClr val="lt1"/>
              </a:buClr>
              <a:buSzPts val="900"/>
              <a:buNone/>
              <a:defRPr sz="900">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8" name="Google Shape;48;p12"/>
          <p:cNvSpPr txBox="1">
            <a:spLocks noGrp="1"/>
          </p:cNvSpPr>
          <p:nvPr>
            <p:ph type="body" idx="7"/>
          </p:nvPr>
        </p:nvSpPr>
        <p:spPr>
          <a:xfrm>
            <a:off x="5559945" y="1824229"/>
            <a:ext cx="1369973" cy="582215"/>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70"/>
              </a:spcBef>
              <a:spcAft>
                <a:spcPts val="0"/>
              </a:spcAft>
              <a:buClr>
                <a:schemeClr val="lt1"/>
              </a:buClr>
              <a:buSzPts val="1350"/>
              <a:buNone/>
              <a:defRPr sz="1350" cap="none">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9" name="Google Shape;49;p12"/>
          <p:cNvSpPr txBox="1">
            <a:spLocks noGrp="1"/>
          </p:cNvSpPr>
          <p:nvPr>
            <p:ph type="body" idx="8"/>
          </p:nvPr>
        </p:nvSpPr>
        <p:spPr>
          <a:xfrm>
            <a:off x="5559945" y="2571750"/>
            <a:ext cx="1369973" cy="1145767"/>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0"/>
              </a:spcBef>
              <a:spcAft>
                <a:spcPts val="0"/>
              </a:spcAft>
              <a:buClr>
                <a:schemeClr val="lt1"/>
              </a:buClr>
              <a:buSzPts val="900"/>
              <a:buNone/>
              <a:defRPr sz="900">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0" name="Google Shape;50;p12"/>
          <p:cNvSpPr txBox="1">
            <a:spLocks noGrp="1"/>
          </p:cNvSpPr>
          <p:nvPr>
            <p:ph type="body" idx="9"/>
          </p:nvPr>
        </p:nvSpPr>
        <p:spPr>
          <a:xfrm>
            <a:off x="7222749" y="1824229"/>
            <a:ext cx="1369973" cy="582215"/>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70"/>
              </a:spcBef>
              <a:spcAft>
                <a:spcPts val="0"/>
              </a:spcAft>
              <a:buClr>
                <a:schemeClr val="lt1"/>
              </a:buClr>
              <a:buSzPts val="1350"/>
              <a:buNone/>
              <a:defRPr sz="1350" cap="none">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1" name="Google Shape;51;p12"/>
          <p:cNvSpPr txBox="1">
            <a:spLocks noGrp="1"/>
          </p:cNvSpPr>
          <p:nvPr>
            <p:ph type="body" idx="13"/>
          </p:nvPr>
        </p:nvSpPr>
        <p:spPr>
          <a:xfrm>
            <a:off x="7222749" y="2571750"/>
            <a:ext cx="1369973" cy="1145767"/>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0"/>
              </a:spcBef>
              <a:spcAft>
                <a:spcPts val="0"/>
              </a:spcAft>
              <a:buClr>
                <a:schemeClr val="lt1"/>
              </a:buClr>
              <a:buSzPts val="900"/>
              <a:buNone/>
              <a:defRPr sz="900">
                <a:solidFill>
                  <a:schemeClr val="lt1"/>
                </a:solidFill>
                <a:latin typeface="Quattrocento Sans"/>
                <a:ea typeface="Quattrocento Sans"/>
                <a:cs typeface="Quattrocento Sans"/>
                <a:sym typeface="Quattrocento Sans"/>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General">
  <p:cSld name="2_General">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1979712" y="205978"/>
            <a:ext cx="6707088" cy="112363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70C0"/>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3"/>
          <p:cNvSpPr txBox="1">
            <a:spLocks noGrp="1"/>
          </p:cNvSpPr>
          <p:nvPr>
            <p:ph type="body" idx="1"/>
          </p:nvPr>
        </p:nvSpPr>
        <p:spPr>
          <a:xfrm>
            <a:off x="457200" y="1491631"/>
            <a:ext cx="8229600" cy="3024336"/>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720"/>
              </a:spcBef>
              <a:spcAft>
                <a:spcPts val="0"/>
              </a:spcAft>
              <a:buClr>
                <a:schemeClr val="dk1"/>
              </a:buClr>
              <a:buSzPts val="3600"/>
              <a:buChar char="•"/>
              <a:defRPr>
                <a:solidFill>
                  <a:schemeClr val="dk1"/>
                </a:solidFill>
                <a:latin typeface="Arial"/>
                <a:ea typeface="Arial"/>
                <a:cs typeface="Arial"/>
                <a:sym typeface="Arial"/>
              </a:defRPr>
            </a:lvl1pPr>
            <a:lvl2pPr marL="914400" lvl="1" indent="-438150" algn="l">
              <a:lnSpc>
                <a:spcPct val="100000"/>
              </a:lnSpc>
              <a:spcBef>
                <a:spcPts val="660"/>
              </a:spcBef>
              <a:spcAft>
                <a:spcPts val="0"/>
              </a:spcAft>
              <a:buClr>
                <a:schemeClr val="dk1"/>
              </a:buClr>
              <a:buSzPts val="3300"/>
              <a:buChar char="–"/>
              <a:defRPr>
                <a:solidFill>
                  <a:schemeClr val="dk1"/>
                </a:solidFill>
                <a:latin typeface="Arial"/>
                <a:ea typeface="Arial"/>
                <a:cs typeface="Arial"/>
                <a:sym typeface="Arial"/>
              </a:defRPr>
            </a:lvl2pPr>
            <a:lvl3pPr marL="1371600" lvl="2" indent="-419100" algn="l">
              <a:lnSpc>
                <a:spcPct val="100000"/>
              </a:lnSpc>
              <a:spcBef>
                <a:spcPts val="600"/>
              </a:spcBef>
              <a:spcAft>
                <a:spcPts val="0"/>
              </a:spcAft>
              <a:buClr>
                <a:schemeClr val="dk1"/>
              </a:buClr>
              <a:buSzPts val="3000"/>
              <a:buChar char="•"/>
              <a:defRPr>
                <a:solidFill>
                  <a:schemeClr val="dk1"/>
                </a:solidFill>
                <a:latin typeface="Arial"/>
                <a:ea typeface="Arial"/>
                <a:cs typeface="Arial"/>
                <a:sym typeface="Arial"/>
              </a:defRPr>
            </a:lvl3pPr>
            <a:lvl4pPr marL="1828800" lvl="3"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4pPr>
            <a:lvl5pPr marL="2286000" lvl="4"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 name="Google Shape;55;p13"/>
          <p:cNvSpPr txBox="1">
            <a:spLocks noGrp="1"/>
          </p:cNvSpPr>
          <p:nvPr>
            <p:ph type="body" idx="2"/>
          </p:nvPr>
        </p:nvSpPr>
        <p:spPr>
          <a:xfrm>
            <a:off x="509589" y="4677966"/>
            <a:ext cx="8166100" cy="3238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Clr>
                <a:srgbClr val="002060"/>
              </a:buClr>
              <a:buSzPts val="1800"/>
              <a:buNone/>
              <a:defRPr sz="1800">
                <a:latin typeface="Arial"/>
                <a:ea typeface="Arial"/>
                <a:cs typeface="Arial"/>
                <a:sym typeface="Arial"/>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56" name="Google Shape;56;p13"/>
          <p:cNvPicPr preferRelativeResize="0"/>
          <p:nvPr/>
        </p:nvPicPr>
        <p:blipFill rotWithShape="1">
          <a:blip r:embed="rId2">
            <a:alphaModFix/>
          </a:blip>
          <a:srcRect/>
          <a:stretch/>
        </p:blipFill>
        <p:spPr>
          <a:xfrm>
            <a:off x="467704" y="322060"/>
            <a:ext cx="1440000" cy="972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General">
  <p:cSld name="1_General">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1979712" y="205978"/>
            <a:ext cx="6707088" cy="112363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70C0"/>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4"/>
          <p:cNvSpPr txBox="1">
            <a:spLocks noGrp="1"/>
          </p:cNvSpPr>
          <p:nvPr>
            <p:ph type="body" idx="1"/>
          </p:nvPr>
        </p:nvSpPr>
        <p:spPr>
          <a:xfrm>
            <a:off x="457200" y="1491631"/>
            <a:ext cx="8229600" cy="3024336"/>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720"/>
              </a:spcBef>
              <a:spcAft>
                <a:spcPts val="0"/>
              </a:spcAft>
              <a:buClr>
                <a:schemeClr val="dk1"/>
              </a:buClr>
              <a:buSzPts val="3600"/>
              <a:buChar char="•"/>
              <a:defRPr>
                <a:solidFill>
                  <a:schemeClr val="dk1"/>
                </a:solidFill>
                <a:latin typeface="Arial"/>
                <a:ea typeface="Arial"/>
                <a:cs typeface="Arial"/>
                <a:sym typeface="Arial"/>
              </a:defRPr>
            </a:lvl1pPr>
            <a:lvl2pPr marL="914400" lvl="1" indent="-438150" algn="l">
              <a:lnSpc>
                <a:spcPct val="100000"/>
              </a:lnSpc>
              <a:spcBef>
                <a:spcPts val="660"/>
              </a:spcBef>
              <a:spcAft>
                <a:spcPts val="0"/>
              </a:spcAft>
              <a:buClr>
                <a:schemeClr val="dk1"/>
              </a:buClr>
              <a:buSzPts val="3300"/>
              <a:buChar char="–"/>
              <a:defRPr>
                <a:solidFill>
                  <a:schemeClr val="dk1"/>
                </a:solidFill>
                <a:latin typeface="Arial"/>
                <a:ea typeface="Arial"/>
                <a:cs typeface="Arial"/>
                <a:sym typeface="Arial"/>
              </a:defRPr>
            </a:lvl2pPr>
            <a:lvl3pPr marL="1371600" lvl="2" indent="-419100" algn="l">
              <a:lnSpc>
                <a:spcPct val="100000"/>
              </a:lnSpc>
              <a:spcBef>
                <a:spcPts val="600"/>
              </a:spcBef>
              <a:spcAft>
                <a:spcPts val="0"/>
              </a:spcAft>
              <a:buClr>
                <a:schemeClr val="dk1"/>
              </a:buClr>
              <a:buSzPts val="3000"/>
              <a:buChar char="•"/>
              <a:defRPr>
                <a:solidFill>
                  <a:schemeClr val="dk1"/>
                </a:solidFill>
                <a:latin typeface="Arial"/>
                <a:ea typeface="Arial"/>
                <a:cs typeface="Arial"/>
                <a:sym typeface="Arial"/>
              </a:defRPr>
            </a:lvl3pPr>
            <a:lvl4pPr marL="1828800" lvl="3"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4pPr>
            <a:lvl5pPr marL="2286000" lvl="4"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 name="Google Shape;60;p14"/>
          <p:cNvSpPr txBox="1">
            <a:spLocks noGrp="1"/>
          </p:cNvSpPr>
          <p:nvPr>
            <p:ph type="body" idx="2"/>
          </p:nvPr>
        </p:nvSpPr>
        <p:spPr>
          <a:xfrm>
            <a:off x="509589" y="4677966"/>
            <a:ext cx="8166100" cy="3238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Clr>
                <a:srgbClr val="002060"/>
              </a:buClr>
              <a:buSzPts val="1800"/>
              <a:buNone/>
              <a:defRPr sz="1800">
                <a:latin typeface="Arial"/>
                <a:ea typeface="Arial"/>
                <a:cs typeface="Arial"/>
                <a:sym typeface="Arial"/>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61" name="Google Shape;61;p14"/>
          <p:cNvPicPr preferRelativeResize="0"/>
          <p:nvPr/>
        </p:nvPicPr>
        <p:blipFill rotWithShape="1">
          <a:blip r:embed="rId2">
            <a:alphaModFix/>
          </a:blip>
          <a:srcRect/>
          <a:stretch/>
        </p:blipFill>
        <p:spPr>
          <a:xfrm>
            <a:off x="467544" y="261811"/>
            <a:ext cx="1440000" cy="972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General">
  <p:cSld name="General">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979712" y="205978"/>
            <a:ext cx="6707088" cy="112363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70C0"/>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457200" y="1491631"/>
            <a:ext cx="8229600" cy="3024336"/>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720"/>
              </a:spcBef>
              <a:spcAft>
                <a:spcPts val="0"/>
              </a:spcAft>
              <a:buClr>
                <a:schemeClr val="dk1"/>
              </a:buClr>
              <a:buSzPts val="3600"/>
              <a:buChar char="•"/>
              <a:defRPr>
                <a:solidFill>
                  <a:schemeClr val="dk1"/>
                </a:solidFill>
                <a:latin typeface="Arial"/>
                <a:ea typeface="Arial"/>
                <a:cs typeface="Arial"/>
                <a:sym typeface="Arial"/>
              </a:defRPr>
            </a:lvl1pPr>
            <a:lvl2pPr marL="914400" lvl="1" indent="-438150" algn="l">
              <a:lnSpc>
                <a:spcPct val="100000"/>
              </a:lnSpc>
              <a:spcBef>
                <a:spcPts val="660"/>
              </a:spcBef>
              <a:spcAft>
                <a:spcPts val="0"/>
              </a:spcAft>
              <a:buClr>
                <a:schemeClr val="dk1"/>
              </a:buClr>
              <a:buSzPts val="3300"/>
              <a:buChar char="–"/>
              <a:defRPr>
                <a:solidFill>
                  <a:schemeClr val="dk1"/>
                </a:solidFill>
                <a:latin typeface="Arial"/>
                <a:ea typeface="Arial"/>
                <a:cs typeface="Arial"/>
                <a:sym typeface="Arial"/>
              </a:defRPr>
            </a:lvl2pPr>
            <a:lvl3pPr marL="1371600" lvl="2" indent="-419100" algn="l">
              <a:lnSpc>
                <a:spcPct val="100000"/>
              </a:lnSpc>
              <a:spcBef>
                <a:spcPts val="600"/>
              </a:spcBef>
              <a:spcAft>
                <a:spcPts val="0"/>
              </a:spcAft>
              <a:buClr>
                <a:schemeClr val="dk1"/>
              </a:buClr>
              <a:buSzPts val="3000"/>
              <a:buChar char="•"/>
              <a:defRPr>
                <a:solidFill>
                  <a:schemeClr val="dk1"/>
                </a:solidFill>
                <a:latin typeface="Arial"/>
                <a:ea typeface="Arial"/>
                <a:cs typeface="Arial"/>
                <a:sym typeface="Arial"/>
              </a:defRPr>
            </a:lvl3pPr>
            <a:lvl4pPr marL="1828800" lvl="3"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4pPr>
            <a:lvl5pPr marL="2286000" lvl="4" indent="-400050" algn="l">
              <a:lnSpc>
                <a:spcPct val="100000"/>
              </a:lnSpc>
              <a:spcBef>
                <a:spcPts val="540"/>
              </a:spcBef>
              <a:spcAft>
                <a:spcPts val="0"/>
              </a:spcAft>
              <a:buClr>
                <a:schemeClr val="dk1"/>
              </a:buClr>
              <a:buSzPts val="2700"/>
              <a:buChar char="»"/>
              <a:defRPr>
                <a:solidFill>
                  <a:schemeClr val="dk1"/>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5" name="Google Shape;65;p15"/>
          <p:cNvSpPr txBox="1">
            <a:spLocks noGrp="1"/>
          </p:cNvSpPr>
          <p:nvPr>
            <p:ph type="body" idx="2"/>
          </p:nvPr>
        </p:nvSpPr>
        <p:spPr>
          <a:xfrm>
            <a:off x="509589" y="4677966"/>
            <a:ext cx="8166100" cy="32385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Clr>
                <a:srgbClr val="002060"/>
              </a:buClr>
              <a:buSzPts val="1800"/>
              <a:buNone/>
              <a:defRPr sz="1800">
                <a:latin typeface="Arial"/>
                <a:ea typeface="Arial"/>
                <a:cs typeface="Arial"/>
                <a:sym typeface="Arial"/>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66" name="Google Shape;66;p15"/>
          <p:cNvPicPr preferRelativeResize="0"/>
          <p:nvPr/>
        </p:nvPicPr>
        <p:blipFill rotWithShape="1">
          <a:blip r:embed="rId2">
            <a:alphaModFix/>
          </a:blip>
          <a:srcRect/>
          <a:stretch/>
        </p:blipFill>
        <p:spPr>
          <a:xfrm>
            <a:off x="423934" y="208073"/>
            <a:ext cx="1440000" cy="972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205978"/>
            <a:ext cx="8229600" cy="90761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70C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6"/>
          <p:cNvSpPr txBox="1">
            <a:spLocks noGrp="1"/>
          </p:cNvSpPr>
          <p:nvPr>
            <p:ph type="sldNum" idx="12"/>
          </p:nvPr>
        </p:nvSpPr>
        <p:spPr>
          <a:xfrm>
            <a:off x="1" y="4894008"/>
            <a:ext cx="539552" cy="24774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70" name="Google Shape;70;p16"/>
          <p:cNvSpPr txBox="1">
            <a:spLocks noGrp="1"/>
          </p:cNvSpPr>
          <p:nvPr>
            <p:ph type="ftr" idx="11"/>
          </p:nvPr>
        </p:nvSpPr>
        <p:spPr>
          <a:xfrm rot="-5400000">
            <a:off x="7125167" y="3042922"/>
            <a:ext cx="3570127" cy="4675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457200" y="205978"/>
            <a:ext cx="8229600" cy="90761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70C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7"/>
          <p:cNvSpPr txBox="1">
            <a:spLocks noGrp="1"/>
          </p:cNvSpPr>
          <p:nvPr>
            <p:ph type="body" idx="1"/>
          </p:nvPr>
        </p:nvSpPr>
        <p:spPr>
          <a:xfrm>
            <a:off x="676655"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002060"/>
              </a:buClr>
              <a:buSzPts val="1800"/>
              <a:buChar char="•"/>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4" name="Google Shape;74;p17"/>
          <p:cNvSpPr txBox="1">
            <a:spLocks noGrp="1"/>
          </p:cNvSpPr>
          <p:nvPr>
            <p:ph type="body" idx="2"/>
          </p:nvPr>
        </p:nvSpPr>
        <p:spPr>
          <a:xfrm>
            <a:off x="4645152"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002060"/>
              </a:buClr>
              <a:buSzPts val="1800"/>
              <a:buChar char="•"/>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7"/>
          <p:cNvSpPr txBox="1">
            <a:spLocks noGrp="1"/>
          </p:cNvSpPr>
          <p:nvPr>
            <p:ph type="dt" idx="10"/>
          </p:nvPr>
        </p:nvSpPr>
        <p:spPr>
          <a:xfrm>
            <a:off x="5164140" y="4687493"/>
            <a:ext cx="3786187" cy="27384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7"/>
          <p:cNvSpPr txBox="1">
            <a:spLocks noGrp="1"/>
          </p:cNvSpPr>
          <p:nvPr>
            <p:ph type="ftr" idx="11"/>
          </p:nvPr>
        </p:nvSpPr>
        <p:spPr>
          <a:xfrm rot="-5400000">
            <a:off x="7125167" y="3042922"/>
            <a:ext cx="3570127" cy="4675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1" y="4894008"/>
            <a:ext cx="539552" cy="24774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4_General">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19672" y="205998"/>
            <a:ext cx="6707088" cy="753204"/>
          </a:xfrm>
        </p:spPr>
        <p:txBody>
          <a:bodyPr/>
          <a:lstStyle>
            <a:lvl1pPr algn="l">
              <a:defRPr sz="3200">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323528" y="1203598"/>
            <a:ext cx="8229600" cy="3312369"/>
          </a:xfrm>
        </p:spPr>
        <p:txBody>
          <a:bodyPr/>
          <a:lstStyle>
            <a:lvl1pPr>
              <a:defRPr sz="2000">
                <a:solidFill>
                  <a:schemeClr val="tx1"/>
                </a:solidFill>
                <a:latin typeface="Arial" panose="020B0604020202020204" pitchFamily="34" charset="0"/>
                <a:cs typeface="Arial" panose="020B0604020202020204" pitchFamily="34" charset="0"/>
              </a:defRPr>
            </a:lvl1pPr>
            <a:lvl2pPr>
              <a:defRPr sz="2000">
                <a:solidFill>
                  <a:schemeClr val="tx1"/>
                </a:solidFill>
                <a:latin typeface="Arial" panose="020B0604020202020204" pitchFamily="34" charset="0"/>
                <a:cs typeface="Arial" panose="020B0604020202020204" pitchFamily="34" charset="0"/>
              </a:defRPr>
            </a:lvl2pPr>
            <a:lvl3pPr>
              <a:defRPr sz="1800">
                <a:solidFill>
                  <a:schemeClr val="tx1"/>
                </a:solidFill>
                <a:latin typeface="Arial" panose="020B0604020202020204" pitchFamily="34" charset="0"/>
                <a:cs typeface="Arial" panose="020B0604020202020204" pitchFamily="34" charset="0"/>
              </a:defRPr>
            </a:lvl3pPr>
            <a:lvl4pPr>
              <a:defRPr sz="1600">
                <a:solidFill>
                  <a:schemeClr val="tx1"/>
                </a:solidFill>
                <a:latin typeface="Arial" panose="020B0604020202020204" pitchFamily="34" charset="0"/>
                <a:cs typeface="Arial" panose="020B0604020202020204" pitchFamily="34" charset="0"/>
              </a:defRPr>
            </a:lvl4pPr>
            <a:lvl5pPr>
              <a:defRPr sz="1600">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Text Placeholder 35"/>
          <p:cNvSpPr>
            <a:spLocks noGrp="1"/>
          </p:cNvSpPr>
          <p:nvPr>
            <p:ph type="body" sz="quarter" idx="13"/>
          </p:nvPr>
        </p:nvSpPr>
        <p:spPr>
          <a:xfrm>
            <a:off x="323528" y="4760363"/>
            <a:ext cx="8166100" cy="323850"/>
          </a:xfrm>
        </p:spPr>
        <p:txBody>
          <a:bodyPr>
            <a:noAutofit/>
          </a:bodyPr>
          <a:lstStyle>
            <a:lvl1pPr marL="0" indent="0">
              <a:buNone/>
              <a:defRPr sz="1400">
                <a:latin typeface="Arial" panose="020B0604020202020204" pitchFamily="34" charset="0"/>
                <a:cs typeface="Arial" panose="020B0604020202020204" pitchFamily="34" charset="0"/>
              </a:defRPr>
            </a:lvl1pPr>
          </a:lstStyle>
          <a:p>
            <a:pPr lvl="0"/>
            <a:r>
              <a:rPr lang="en-US"/>
              <a:t>Click to edit Master text styles</a:t>
            </a:r>
          </a:p>
        </p:txBody>
      </p:sp>
      <p:pic>
        <p:nvPicPr>
          <p:cNvPr id="1026" name="Picture 2"/>
          <p:cNvPicPr>
            <a:picLocks noChangeArrowheads="1"/>
          </p:cNvPicPr>
          <p:nvPr userDrawn="1"/>
        </p:nvPicPr>
        <p:blipFill rotWithShape="1">
          <a:blip r:embed="rId3" cstate="screen">
            <a:extLst>
              <a:ext uri="{28A0092B-C50C-407E-A947-70E740481C1C}">
                <a14:useLocalDpi xmlns:a14="http://schemas.microsoft.com/office/drawing/2010/main"/>
              </a:ext>
            </a:extLst>
          </a:blip>
          <a:srcRect b="49222"/>
          <a:stretch/>
        </p:blipFill>
        <p:spPr bwMode="auto">
          <a:xfrm>
            <a:off x="323528" y="192402"/>
            <a:ext cx="1152000" cy="7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07637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sz="1100">
                <a:latin typeface="Arial" panose="020B0604020202020204" pitchFamily="34" charset="0"/>
                <a:cs typeface="Arial" panose="020B0604020202020204" pitchFamily="34" charset="0"/>
              </a:defRPr>
            </a:lvl1pPr>
          </a:lstStyle>
          <a:p>
            <a:endParaRPr lang="en-GB" dirty="0"/>
          </a:p>
        </p:txBody>
      </p:sp>
    </p:spTree>
    <p:extLst>
      <p:ext uri="{BB962C8B-B14F-4D97-AF65-F5344CB8AC3E}">
        <p14:creationId xmlns:p14="http://schemas.microsoft.com/office/powerpoint/2010/main" val="42678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sz="1100">
                <a:latin typeface="Arial" panose="020B0604020202020204" pitchFamily="34" charset="0"/>
                <a:cs typeface="Arial" panose="020B0604020202020204" pitchFamily="34" charset="0"/>
              </a:defRPr>
            </a:lvl1pPr>
          </a:lstStyle>
          <a:p>
            <a:endParaRPr lang="en-GB" dirty="0"/>
          </a:p>
        </p:txBody>
      </p:sp>
    </p:spTree>
    <p:extLst>
      <p:ext uri="{BB962C8B-B14F-4D97-AF65-F5344CB8AC3E}">
        <p14:creationId xmlns:p14="http://schemas.microsoft.com/office/powerpoint/2010/main" val="1418879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sz="1100">
                <a:latin typeface="Arial" panose="020B0604020202020204" pitchFamily="34" charset="0"/>
                <a:cs typeface="Arial" panose="020B0604020202020204" pitchFamily="34" charset="0"/>
              </a:defRPr>
            </a:lvl1pPr>
          </a:lstStyle>
          <a:p>
            <a:endParaRPr lang="en-GB" dirty="0"/>
          </a:p>
        </p:txBody>
      </p:sp>
    </p:spTree>
    <p:extLst>
      <p:ext uri="{BB962C8B-B14F-4D97-AF65-F5344CB8AC3E}">
        <p14:creationId xmlns:p14="http://schemas.microsoft.com/office/powerpoint/2010/main" val="1136155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sz="1100">
                <a:latin typeface="Arial" panose="020B0604020202020204" pitchFamily="34" charset="0"/>
                <a:cs typeface="Arial" panose="020B0604020202020204" pitchFamily="34" charset="0"/>
              </a:defRPr>
            </a:lvl1pPr>
          </a:lstStyle>
          <a:p>
            <a:endParaRPr lang="en-GB" dirty="0"/>
          </a:p>
        </p:txBody>
      </p:sp>
    </p:spTree>
    <p:extLst>
      <p:ext uri="{BB962C8B-B14F-4D97-AF65-F5344CB8AC3E}">
        <p14:creationId xmlns:p14="http://schemas.microsoft.com/office/powerpoint/2010/main" val="255426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sz="1100">
                <a:latin typeface="Arial" panose="020B0604020202020204" pitchFamily="34" charset="0"/>
                <a:cs typeface="Arial" panose="020B0604020202020204" pitchFamily="34" charset="0"/>
              </a:defRPr>
            </a:lvl1pPr>
          </a:lstStyle>
          <a:p>
            <a:endParaRPr lang="en-GB" dirty="0"/>
          </a:p>
        </p:txBody>
      </p:sp>
    </p:spTree>
    <p:extLst>
      <p:ext uri="{BB962C8B-B14F-4D97-AF65-F5344CB8AC3E}">
        <p14:creationId xmlns:p14="http://schemas.microsoft.com/office/powerpoint/2010/main" val="3155764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97A99-5A8F-4589-8484-7DBBDB682ACC}"/>
              </a:ext>
            </a:extLst>
          </p:cNvPr>
          <p:cNvSpPr>
            <a:spLocks noGrp="1"/>
          </p:cNvSpPr>
          <p:nvPr>
            <p:ph type="title"/>
          </p:nvPr>
        </p:nvSpPr>
        <p:spPr>
          <a:xfrm>
            <a:off x="628651" y="273844"/>
            <a:ext cx="6769100" cy="994172"/>
          </a:xfrm>
          <a:prstGeom prst="rect">
            <a:avLst/>
          </a:prstGeom>
        </p:spPr>
        <p:txBody>
          <a:bodyPr/>
          <a:lstStyle>
            <a:lvl1pPr>
              <a:defRPr>
                <a:solidFill>
                  <a:schemeClr val="accent1">
                    <a:lumMod val="75000"/>
                  </a:schemeClr>
                </a:solidFill>
                <a:latin typeface="Segoe UI" panose="020B0502040204020203" pitchFamily="34" charset="0"/>
                <a:cs typeface="Segoe UI" panose="020B0502040204020203" pitchFamily="34" charset="0"/>
              </a:defRPr>
            </a:lvl1pPr>
          </a:lstStyle>
          <a:p>
            <a:r>
              <a:rPr lang="en-US" dirty="0"/>
              <a:t>Click to edit Master title style</a:t>
            </a:r>
            <a:endParaRPr lang="en-GB" dirty="0"/>
          </a:p>
        </p:txBody>
      </p:sp>
      <p:sp>
        <p:nvSpPr>
          <p:cNvPr id="4" name="Text Placeholder 3">
            <a:extLst>
              <a:ext uri="{FF2B5EF4-FFF2-40B4-BE49-F238E27FC236}">
                <a16:creationId xmlns:a16="http://schemas.microsoft.com/office/drawing/2014/main" id="{868DFD8F-8A9C-41AE-BA4B-BD5721BF8D13}"/>
              </a:ext>
            </a:extLst>
          </p:cNvPr>
          <p:cNvSpPr>
            <a:spLocks noGrp="1"/>
          </p:cNvSpPr>
          <p:nvPr>
            <p:ph type="body" sz="quarter" idx="10"/>
          </p:nvPr>
        </p:nvSpPr>
        <p:spPr>
          <a:xfrm>
            <a:off x="628650" y="1365647"/>
            <a:ext cx="7886700" cy="3429000"/>
          </a:xfrm>
          <a:prstGeom prst="rect">
            <a:avLst/>
          </a:prstGeom>
        </p:spPr>
        <p:txBody>
          <a:bodyPr/>
          <a:lstStyle>
            <a:lvl1pPr>
              <a:defRPr sz="2700"/>
            </a:lvl1pPr>
            <a:lvl2pPr>
              <a:defRPr sz="2400"/>
            </a:lvl2pPr>
            <a:lvl3pPr>
              <a:defRPr sz="21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Picture Placeholder 5">
            <a:extLst>
              <a:ext uri="{FF2B5EF4-FFF2-40B4-BE49-F238E27FC236}">
                <a16:creationId xmlns:a16="http://schemas.microsoft.com/office/drawing/2014/main" id="{5104B36B-BF2C-4B96-B54E-E9F7CF0553FD}"/>
              </a:ext>
            </a:extLst>
          </p:cNvPr>
          <p:cNvSpPr>
            <a:spLocks noGrp="1"/>
          </p:cNvSpPr>
          <p:nvPr>
            <p:ph type="pic" sz="quarter" idx="11"/>
          </p:nvPr>
        </p:nvSpPr>
        <p:spPr>
          <a:xfrm>
            <a:off x="7499748" y="273844"/>
            <a:ext cx="1015603" cy="994172"/>
          </a:xfrm>
          <a:prstGeom prst="rect">
            <a:avLst/>
          </a:prstGeom>
        </p:spPr>
        <p:txBody>
          <a:bodyPr/>
          <a:lstStyle/>
          <a:p>
            <a:endParaRPr lang="en-GB" dirty="0"/>
          </a:p>
        </p:txBody>
      </p:sp>
    </p:spTree>
    <p:extLst>
      <p:ext uri="{BB962C8B-B14F-4D97-AF65-F5344CB8AC3E}">
        <p14:creationId xmlns:p14="http://schemas.microsoft.com/office/powerpoint/2010/main" val="3010793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457200" y="205978"/>
            <a:ext cx="8229600" cy="90761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70C0"/>
              </a:buClr>
              <a:buSzPts val="4400"/>
              <a:buFont typeface="Arial"/>
              <a:buNone/>
              <a:defRPr sz="4400" b="0" i="0" u="none" strike="noStrike" cap="none">
                <a:solidFill>
                  <a:srgbClr val="0070C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9"/>
          <p:cNvSpPr txBox="1">
            <a:spLocks noGrp="1"/>
          </p:cNvSpPr>
          <p:nvPr>
            <p:ph type="body" idx="1"/>
          </p:nvPr>
        </p:nvSpPr>
        <p:spPr>
          <a:xfrm>
            <a:off x="457200" y="1491631"/>
            <a:ext cx="8229600" cy="3024336"/>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00000"/>
              </a:lnSpc>
              <a:spcBef>
                <a:spcPts val="720"/>
              </a:spcBef>
              <a:spcAft>
                <a:spcPts val="0"/>
              </a:spcAft>
              <a:buClr>
                <a:srgbClr val="002060"/>
              </a:buClr>
              <a:buSzPts val="3600"/>
              <a:buFont typeface="Arial"/>
              <a:buChar char="•"/>
              <a:defRPr sz="3600" b="0" i="0" u="none" strike="noStrike" cap="none">
                <a:solidFill>
                  <a:srgbClr val="002060"/>
                </a:solidFill>
                <a:latin typeface="Arial"/>
                <a:ea typeface="Arial"/>
                <a:cs typeface="Arial"/>
                <a:sym typeface="Arial"/>
              </a:defRPr>
            </a:lvl1pPr>
            <a:lvl2pPr marL="914400" marR="0" lvl="1" indent="-438150" algn="l" rtl="0">
              <a:lnSpc>
                <a:spcPct val="100000"/>
              </a:lnSpc>
              <a:spcBef>
                <a:spcPts val="660"/>
              </a:spcBef>
              <a:spcAft>
                <a:spcPts val="0"/>
              </a:spcAft>
              <a:buClr>
                <a:srgbClr val="002060"/>
              </a:buClr>
              <a:buSzPts val="3300"/>
              <a:buFont typeface="Arial"/>
              <a:buChar char="–"/>
              <a:defRPr sz="3300" b="0" i="0" u="none" strike="noStrike" cap="none">
                <a:solidFill>
                  <a:srgbClr val="002060"/>
                </a:solidFill>
                <a:latin typeface="Arial"/>
                <a:ea typeface="Arial"/>
                <a:cs typeface="Arial"/>
                <a:sym typeface="Arial"/>
              </a:defRPr>
            </a:lvl2pPr>
            <a:lvl3pPr marL="1371600" marR="0" lvl="2" indent="-419100" algn="l" rtl="0">
              <a:lnSpc>
                <a:spcPct val="100000"/>
              </a:lnSpc>
              <a:spcBef>
                <a:spcPts val="600"/>
              </a:spcBef>
              <a:spcAft>
                <a:spcPts val="0"/>
              </a:spcAft>
              <a:buClr>
                <a:srgbClr val="002060"/>
              </a:buClr>
              <a:buSzPts val="3000"/>
              <a:buFont typeface="Arial"/>
              <a:buChar char="•"/>
              <a:defRPr sz="3000" b="0" i="0" u="none" strike="noStrike" cap="none">
                <a:solidFill>
                  <a:srgbClr val="002060"/>
                </a:solidFill>
                <a:latin typeface="Arial"/>
                <a:ea typeface="Arial"/>
                <a:cs typeface="Arial"/>
                <a:sym typeface="Arial"/>
              </a:defRPr>
            </a:lvl3pPr>
            <a:lvl4pPr marL="1828800" marR="0" lvl="3" indent="-400050" algn="l" rtl="0">
              <a:lnSpc>
                <a:spcPct val="100000"/>
              </a:lnSpc>
              <a:spcBef>
                <a:spcPts val="540"/>
              </a:spcBef>
              <a:spcAft>
                <a:spcPts val="0"/>
              </a:spcAft>
              <a:buClr>
                <a:srgbClr val="002060"/>
              </a:buClr>
              <a:buSzPts val="2700"/>
              <a:buFont typeface="Arial"/>
              <a:buChar char="–"/>
              <a:defRPr sz="2700" b="0" i="0" u="none" strike="noStrike" cap="none">
                <a:solidFill>
                  <a:srgbClr val="002060"/>
                </a:solidFill>
                <a:latin typeface="Arial"/>
                <a:ea typeface="Arial"/>
                <a:cs typeface="Arial"/>
                <a:sym typeface="Arial"/>
              </a:defRPr>
            </a:lvl4pPr>
            <a:lvl5pPr marL="2286000" marR="0" lvl="4" indent="-400050" algn="l" rtl="0">
              <a:lnSpc>
                <a:spcPct val="100000"/>
              </a:lnSpc>
              <a:spcBef>
                <a:spcPts val="540"/>
              </a:spcBef>
              <a:spcAft>
                <a:spcPts val="0"/>
              </a:spcAft>
              <a:buClr>
                <a:srgbClr val="002060"/>
              </a:buClr>
              <a:buSzPts val="2700"/>
              <a:buFont typeface="Arial"/>
              <a:buChar char="»"/>
              <a:defRPr sz="2700" b="0" i="0" u="none" strike="noStrike" cap="none">
                <a:solidFill>
                  <a:srgbClr val="002060"/>
                </a:solidFill>
                <a:latin typeface="Arial"/>
                <a:ea typeface="Arial"/>
                <a:cs typeface="Arial"/>
                <a:sym typeface="Arial"/>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2" name="Google Shape;12;p9"/>
          <p:cNvSpPr txBox="1">
            <a:spLocks noGrp="1"/>
          </p:cNvSpPr>
          <p:nvPr>
            <p:ph type="sldNum" idx="12"/>
          </p:nvPr>
        </p:nvSpPr>
        <p:spPr>
          <a:xfrm>
            <a:off x="1" y="4894008"/>
            <a:ext cx="539552" cy="24774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4C9BD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3" name="Google Shape;13;p9"/>
          <p:cNvSpPr txBox="1">
            <a:spLocks noGrp="1"/>
          </p:cNvSpPr>
          <p:nvPr>
            <p:ph type="ftr" idx="11"/>
          </p:nvPr>
        </p:nvSpPr>
        <p:spPr>
          <a:xfrm rot="-5400000">
            <a:off x="7125167" y="3042922"/>
            <a:ext cx="3570127" cy="467542"/>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rgbClr val="0C0C0C"/>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9"/>
          <p:cNvSpPr txBox="1"/>
          <p:nvPr/>
        </p:nvSpPr>
        <p:spPr>
          <a:xfrm>
            <a:off x="7164288" y="1275606"/>
            <a:ext cx="1440160" cy="72008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rgbClr val="4C9BD3"/>
              </a:solidFill>
              <a:latin typeface="Arial"/>
              <a:ea typeface="Arial"/>
              <a:cs typeface="Arial"/>
              <a:sym typeface="Arial"/>
            </a:endParaRPr>
          </a:p>
        </p:txBody>
      </p:sp>
      <p:sp>
        <p:nvSpPr>
          <p:cNvPr id="15" name="Google Shape;15;p9"/>
          <p:cNvSpPr txBox="1"/>
          <p:nvPr/>
        </p:nvSpPr>
        <p:spPr>
          <a:xfrm>
            <a:off x="6012160" y="3003798"/>
            <a:ext cx="1152128" cy="504056"/>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chemeClr val="dk1"/>
              </a:buClr>
              <a:buSzPct val="100000"/>
              <a:buFont typeface="Arial"/>
              <a:buNone/>
            </a:pPr>
            <a:endParaRPr sz="3600" b="0" i="0" u="none" strike="noStrike" cap="none">
              <a:solidFill>
                <a:schemeClr val="accent6"/>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71" r:id="rId12"/>
    <p:sldLayoutId id="2147483672" r:id="rId13"/>
    <p:sldLayoutId id="2147483673" r:id="rId14"/>
    <p:sldLayoutId id="214748367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2.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3.xml"/><Relationship Id="rId7" Type="http://schemas.openxmlformats.org/officeDocument/2006/relationships/image" Target="../media/image29.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2.png"/><Relationship Id="rId4" Type="http://schemas.openxmlformats.org/officeDocument/2006/relationships/image" Target="../media/image33.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1.png"/><Relationship Id="rId3" Type="http://schemas.openxmlformats.org/officeDocument/2006/relationships/notesSlide" Target="../notesSlides/notesSlide14.xml"/><Relationship Id="rId7" Type="http://schemas.openxmlformats.org/officeDocument/2006/relationships/image" Target="../media/image30.png"/><Relationship Id="rId12" Type="http://schemas.openxmlformats.org/officeDocument/2006/relationships/image" Target="../media/image29.png"/><Relationship Id="rId2" Type="http://schemas.openxmlformats.org/officeDocument/2006/relationships/slideLayout" Target="../slideLayouts/slideLayout14.xml"/><Relationship Id="rId1" Type="http://schemas.openxmlformats.org/officeDocument/2006/relationships/tags" Target="../tags/tag3.xml"/><Relationship Id="rId6" Type="http://schemas.openxmlformats.org/officeDocument/2006/relationships/image" Target="../media/image36.png"/><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5.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4.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1.xml"/><Relationship Id="rId1" Type="http://schemas.openxmlformats.org/officeDocument/2006/relationships/tags" Target="../tags/tag5.xml"/><Relationship Id="rId5" Type="http://schemas.openxmlformats.org/officeDocument/2006/relationships/image" Target="../media/image42.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
          <p:cNvSpPr txBox="1">
            <a:spLocks noGrp="1"/>
          </p:cNvSpPr>
          <p:nvPr>
            <p:ph type="ctrTitle"/>
          </p:nvPr>
        </p:nvSpPr>
        <p:spPr>
          <a:xfrm>
            <a:off x="199908" y="249492"/>
            <a:ext cx="8736428" cy="2450846"/>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70C0"/>
              </a:buClr>
              <a:buSzPts val="4000"/>
              <a:buFont typeface="Arial"/>
              <a:buNone/>
            </a:pPr>
            <a:r>
              <a:rPr lang="en-GB" sz="4000"/>
              <a:t>Local knowledge and co-learning for Sustaining small-scale water systems</a:t>
            </a:r>
            <a:r>
              <a:rPr lang="en-GB" sz="4800"/>
              <a:t> </a:t>
            </a:r>
            <a:r>
              <a:rPr lang="en-GB" sz="6600"/>
              <a:t>3SWater </a:t>
            </a:r>
            <a:endParaRPr/>
          </a:p>
        </p:txBody>
      </p:sp>
      <p:sp>
        <p:nvSpPr>
          <p:cNvPr id="84" name="Google Shape;84;p1"/>
          <p:cNvSpPr txBox="1">
            <a:spLocks noGrp="1"/>
          </p:cNvSpPr>
          <p:nvPr>
            <p:ph type="subTitle" idx="1"/>
          </p:nvPr>
        </p:nvSpPr>
        <p:spPr>
          <a:xfrm>
            <a:off x="2801086" y="4357555"/>
            <a:ext cx="5432648" cy="361206"/>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chemeClr val="dk1"/>
              </a:buClr>
              <a:buSzPts val="2100"/>
              <a:buNone/>
            </a:pPr>
            <a:r>
              <a:rPr lang="en-GB" dirty="0"/>
              <a:t>Assela Pathirana</a:t>
            </a:r>
            <a:endParaRPr dirty="0"/>
          </a:p>
        </p:txBody>
      </p:sp>
      <p:pic>
        <p:nvPicPr>
          <p:cNvPr id="4" name="Picture 2" descr="Flag of Jordan - Wikipedia">
            <a:extLst>
              <a:ext uri="{FF2B5EF4-FFF2-40B4-BE49-F238E27FC236}">
                <a16:creationId xmlns:a16="http://schemas.microsoft.com/office/drawing/2014/main" id="{15CD1CA9-8A22-4A10-93CF-F9BEC46E5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2056" y="4110470"/>
            <a:ext cx="1514043" cy="7535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lag of the Maldives - Wikipedia">
            <a:extLst>
              <a:ext uri="{FF2B5EF4-FFF2-40B4-BE49-F238E27FC236}">
                <a16:creationId xmlns:a16="http://schemas.microsoft.com/office/drawing/2014/main" id="{E68D7DB5-D32D-47F7-B829-F8FCE15F83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929" y="4080466"/>
            <a:ext cx="1220313" cy="8135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
          <p:cNvSpPr txBox="1">
            <a:spLocks noGrp="1"/>
          </p:cNvSpPr>
          <p:nvPr>
            <p:ph type="title"/>
          </p:nvPr>
        </p:nvSpPr>
        <p:spPr>
          <a:xfrm>
            <a:off x="1728060" y="374196"/>
            <a:ext cx="6787289" cy="42590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accent1"/>
              </a:buClr>
              <a:buSzPts val="2400"/>
              <a:buFont typeface="Quattrocento Sans"/>
              <a:buNone/>
            </a:pPr>
            <a:r>
              <a:rPr lang="en-GB" dirty="0"/>
              <a:t>3S Water Project</a:t>
            </a:r>
            <a:endParaRPr dirty="0"/>
          </a:p>
        </p:txBody>
      </p:sp>
      <p:sp>
        <p:nvSpPr>
          <p:cNvPr id="128" name="Google Shape;128;p3"/>
          <p:cNvSpPr txBox="1">
            <a:spLocks noGrp="1"/>
          </p:cNvSpPr>
          <p:nvPr>
            <p:ph type="body" idx="1"/>
          </p:nvPr>
        </p:nvSpPr>
        <p:spPr>
          <a:xfrm>
            <a:off x="545883" y="1824229"/>
            <a:ext cx="1369973" cy="582215"/>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lnSpc>
                <a:spcPct val="100000"/>
              </a:lnSpc>
              <a:spcBef>
                <a:spcPts val="0"/>
              </a:spcBef>
              <a:spcAft>
                <a:spcPts val="0"/>
              </a:spcAft>
              <a:buClr>
                <a:schemeClr val="lt1"/>
              </a:buClr>
              <a:buSzPct val="92729"/>
              <a:buNone/>
            </a:pPr>
            <a:r>
              <a:rPr lang="en-GB"/>
              <a:t>INVESTIGATE CURRENT SITUATION</a:t>
            </a:r>
            <a:endParaRPr/>
          </a:p>
        </p:txBody>
      </p:sp>
      <p:sp>
        <p:nvSpPr>
          <p:cNvPr id="129" name="Google Shape;129;p3"/>
          <p:cNvSpPr txBox="1">
            <a:spLocks noGrp="1"/>
          </p:cNvSpPr>
          <p:nvPr>
            <p:ph type="body" idx="2"/>
          </p:nvPr>
        </p:nvSpPr>
        <p:spPr>
          <a:xfrm>
            <a:off x="545883" y="2571750"/>
            <a:ext cx="1369973" cy="1145767"/>
          </a:xfrm>
          <a:prstGeom prst="rect">
            <a:avLst/>
          </a:prstGeom>
          <a:noFill/>
          <a:ln>
            <a:noFill/>
          </a:ln>
        </p:spPr>
        <p:txBody>
          <a:bodyPr spcFirstLastPara="1" wrap="square" lIns="91425" tIns="45700" rIns="91425" bIns="45700" anchor="t" anchorCtr="0">
            <a:normAutofit/>
          </a:bodyPr>
          <a:lstStyle/>
          <a:p>
            <a:pPr marL="128588" lvl="0" indent="-128588" algn="l" rtl="0">
              <a:lnSpc>
                <a:spcPct val="114000"/>
              </a:lnSpc>
              <a:spcBef>
                <a:spcPts val="0"/>
              </a:spcBef>
              <a:spcAft>
                <a:spcPts val="0"/>
              </a:spcAft>
              <a:buClr>
                <a:schemeClr val="lt1"/>
              </a:buClr>
              <a:buSzPts val="900"/>
              <a:buFont typeface="Arial"/>
              <a:buChar char="•"/>
            </a:pPr>
            <a:r>
              <a:rPr lang="en-GB"/>
              <a:t>Social surveys</a:t>
            </a:r>
            <a:endParaRPr/>
          </a:p>
          <a:p>
            <a:pPr marL="128588" lvl="0" indent="-128588" algn="l" rtl="0">
              <a:lnSpc>
                <a:spcPct val="114000"/>
              </a:lnSpc>
              <a:spcBef>
                <a:spcPts val="0"/>
              </a:spcBef>
              <a:spcAft>
                <a:spcPts val="0"/>
              </a:spcAft>
              <a:buClr>
                <a:schemeClr val="lt1"/>
              </a:buClr>
              <a:buSzPts val="900"/>
              <a:buFont typeface="Arial"/>
              <a:buChar char="•"/>
            </a:pPr>
            <a:r>
              <a:rPr lang="en-GB"/>
              <a:t>Physical/chemical state of (ground) water </a:t>
            </a:r>
            <a:endParaRPr/>
          </a:p>
          <a:p>
            <a:pPr marL="128588" lvl="0" indent="-128588" algn="l" rtl="0">
              <a:lnSpc>
                <a:spcPct val="114000"/>
              </a:lnSpc>
              <a:spcBef>
                <a:spcPts val="0"/>
              </a:spcBef>
              <a:spcAft>
                <a:spcPts val="0"/>
              </a:spcAft>
              <a:buClr>
                <a:schemeClr val="lt1"/>
              </a:buClr>
              <a:buSzPts val="900"/>
              <a:buFont typeface="Arial"/>
              <a:buChar char="•"/>
            </a:pPr>
            <a:r>
              <a:rPr lang="en-GB"/>
              <a:t>Modelling studies</a:t>
            </a:r>
            <a:endParaRPr/>
          </a:p>
        </p:txBody>
      </p:sp>
      <p:sp>
        <p:nvSpPr>
          <p:cNvPr id="130" name="Google Shape;130;p3"/>
          <p:cNvSpPr txBox="1">
            <a:spLocks noGrp="1"/>
          </p:cNvSpPr>
          <p:nvPr>
            <p:ph type="body" idx="3"/>
          </p:nvPr>
        </p:nvSpPr>
        <p:spPr>
          <a:xfrm>
            <a:off x="2214084" y="1824229"/>
            <a:ext cx="1369973" cy="58221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300"/>
              <a:buNone/>
            </a:pPr>
            <a:r>
              <a:rPr lang="en-GB"/>
              <a:t>PILOTS AND MONITORING</a:t>
            </a:r>
            <a:endParaRPr/>
          </a:p>
        </p:txBody>
      </p:sp>
      <p:sp>
        <p:nvSpPr>
          <p:cNvPr id="131" name="Google Shape;131;p3"/>
          <p:cNvSpPr txBox="1">
            <a:spLocks noGrp="1"/>
          </p:cNvSpPr>
          <p:nvPr>
            <p:ph type="body" idx="4"/>
          </p:nvPr>
        </p:nvSpPr>
        <p:spPr>
          <a:xfrm>
            <a:off x="2214084" y="2571750"/>
            <a:ext cx="1369973" cy="1145767"/>
          </a:xfrm>
          <a:prstGeom prst="rect">
            <a:avLst/>
          </a:prstGeom>
          <a:noFill/>
          <a:ln>
            <a:noFill/>
          </a:ln>
        </p:spPr>
        <p:txBody>
          <a:bodyPr spcFirstLastPara="1" wrap="square" lIns="91425" tIns="45700" rIns="91425" bIns="45700" anchor="t" anchorCtr="0">
            <a:normAutofit/>
          </a:bodyPr>
          <a:lstStyle/>
          <a:p>
            <a:pPr marL="128588" lvl="0" indent="-128588" algn="l" rtl="0">
              <a:lnSpc>
                <a:spcPct val="114000"/>
              </a:lnSpc>
              <a:spcBef>
                <a:spcPts val="0"/>
              </a:spcBef>
              <a:spcAft>
                <a:spcPts val="0"/>
              </a:spcAft>
              <a:buClr>
                <a:schemeClr val="lt1"/>
              </a:buClr>
              <a:buSzPts val="900"/>
              <a:buFont typeface="Arial"/>
              <a:buChar char="•"/>
            </a:pPr>
            <a:r>
              <a:rPr lang="en-GB"/>
              <a:t>Household level infiltration pits</a:t>
            </a:r>
            <a:endParaRPr/>
          </a:p>
          <a:p>
            <a:pPr marL="128588" lvl="0" indent="-128588" algn="l" rtl="0">
              <a:lnSpc>
                <a:spcPct val="114000"/>
              </a:lnSpc>
              <a:spcBef>
                <a:spcPts val="0"/>
              </a:spcBef>
              <a:spcAft>
                <a:spcPts val="0"/>
              </a:spcAft>
              <a:buClr>
                <a:schemeClr val="lt1"/>
              </a:buClr>
              <a:buSzPts val="900"/>
              <a:buFont typeface="Arial"/>
              <a:buChar char="•"/>
            </a:pPr>
            <a:r>
              <a:rPr lang="en-GB"/>
              <a:t>Impact monitoring</a:t>
            </a:r>
            <a:endParaRPr/>
          </a:p>
          <a:p>
            <a:pPr marL="128588" lvl="0" indent="-128588" algn="l" rtl="0">
              <a:lnSpc>
                <a:spcPct val="114000"/>
              </a:lnSpc>
              <a:spcBef>
                <a:spcPts val="0"/>
              </a:spcBef>
              <a:spcAft>
                <a:spcPts val="0"/>
              </a:spcAft>
              <a:buClr>
                <a:schemeClr val="lt1"/>
              </a:buClr>
              <a:buSzPts val="900"/>
              <a:buFont typeface="Arial"/>
              <a:buChar char="•"/>
            </a:pPr>
            <a:r>
              <a:rPr lang="en-GB"/>
              <a:t>Scenarios (with models)</a:t>
            </a:r>
            <a:endParaRPr/>
          </a:p>
        </p:txBody>
      </p:sp>
      <p:sp>
        <p:nvSpPr>
          <p:cNvPr id="132" name="Google Shape;132;p3"/>
          <p:cNvSpPr txBox="1">
            <a:spLocks noGrp="1"/>
          </p:cNvSpPr>
          <p:nvPr>
            <p:ph type="body" idx="5"/>
          </p:nvPr>
        </p:nvSpPr>
        <p:spPr>
          <a:xfrm>
            <a:off x="3887014" y="1824229"/>
            <a:ext cx="1369973" cy="58221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300"/>
              <a:buNone/>
            </a:pPr>
            <a:r>
              <a:rPr lang="en-GB"/>
              <a:t>CAPACITY DEVELOPMENT</a:t>
            </a:r>
            <a:endParaRPr/>
          </a:p>
        </p:txBody>
      </p:sp>
      <p:sp>
        <p:nvSpPr>
          <p:cNvPr id="133" name="Google Shape;133;p3"/>
          <p:cNvSpPr txBox="1">
            <a:spLocks noGrp="1"/>
          </p:cNvSpPr>
          <p:nvPr>
            <p:ph type="body" idx="6"/>
          </p:nvPr>
        </p:nvSpPr>
        <p:spPr>
          <a:xfrm>
            <a:off x="3887014" y="2571750"/>
            <a:ext cx="1369973" cy="1145767"/>
          </a:xfrm>
          <a:prstGeom prst="rect">
            <a:avLst/>
          </a:prstGeom>
          <a:noFill/>
          <a:ln>
            <a:noFill/>
          </a:ln>
        </p:spPr>
        <p:txBody>
          <a:bodyPr spcFirstLastPara="1" wrap="square" lIns="91425" tIns="45700" rIns="91425" bIns="45700" anchor="t" anchorCtr="0">
            <a:normAutofit/>
          </a:bodyPr>
          <a:lstStyle/>
          <a:p>
            <a:pPr marL="128588" lvl="0" indent="-128588" algn="l" rtl="0">
              <a:lnSpc>
                <a:spcPct val="114000"/>
              </a:lnSpc>
              <a:spcBef>
                <a:spcPts val="0"/>
              </a:spcBef>
              <a:spcAft>
                <a:spcPts val="0"/>
              </a:spcAft>
              <a:buClr>
                <a:schemeClr val="lt1"/>
              </a:buClr>
              <a:buSzPts val="900"/>
              <a:buFont typeface="Arial"/>
              <a:buChar char="•"/>
            </a:pPr>
            <a:r>
              <a:rPr lang="en-GB"/>
              <a:t>Water safety plan training</a:t>
            </a:r>
            <a:endParaRPr/>
          </a:p>
          <a:p>
            <a:pPr marL="128588" lvl="0" indent="-128588" algn="l" rtl="0">
              <a:lnSpc>
                <a:spcPct val="114000"/>
              </a:lnSpc>
              <a:spcBef>
                <a:spcPts val="0"/>
              </a:spcBef>
              <a:spcAft>
                <a:spcPts val="0"/>
              </a:spcAft>
              <a:buClr>
                <a:schemeClr val="lt1"/>
              </a:buClr>
              <a:buSzPts val="900"/>
              <a:buFont typeface="Arial"/>
              <a:buChar char="•"/>
            </a:pPr>
            <a:r>
              <a:rPr lang="en-GB"/>
              <a:t>Share insights between Maldives and Jordan</a:t>
            </a:r>
            <a:endParaRPr/>
          </a:p>
        </p:txBody>
      </p:sp>
      <p:sp>
        <p:nvSpPr>
          <p:cNvPr id="134" name="Google Shape;134;p3"/>
          <p:cNvSpPr txBox="1">
            <a:spLocks noGrp="1"/>
          </p:cNvSpPr>
          <p:nvPr>
            <p:ph type="body" idx="7"/>
          </p:nvPr>
        </p:nvSpPr>
        <p:spPr>
          <a:xfrm>
            <a:off x="5559945" y="1824229"/>
            <a:ext cx="1369973" cy="58221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300"/>
              <a:buNone/>
            </a:pPr>
            <a:r>
              <a:rPr lang="en-GB"/>
              <a:t>CITIZEN SCIENCE</a:t>
            </a:r>
            <a:endParaRPr/>
          </a:p>
        </p:txBody>
      </p:sp>
      <p:sp>
        <p:nvSpPr>
          <p:cNvPr id="135" name="Google Shape;135;p3"/>
          <p:cNvSpPr txBox="1">
            <a:spLocks noGrp="1"/>
          </p:cNvSpPr>
          <p:nvPr>
            <p:ph type="body" idx="8"/>
          </p:nvPr>
        </p:nvSpPr>
        <p:spPr>
          <a:xfrm>
            <a:off x="5559945" y="2571750"/>
            <a:ext cx="1369973" cy="1145767"/>
          </a:xfrm>
          <a:prstGeom prst="rect">
            <a:avLst/>
          </a:prstGeom>
          <a:noFill/>
          <a:ln>
            <a:noFill/>
          </a:ln>
        </p:spPr>
        <p:txBody>
          <a:bodyPr spcFirstLastPara="1" wrap="square" lIns="91425" tIns="45700" rIns="91425" bIns="45700" anchor="t" anchorCtr="0">
            <a:normAutofit/>
          </a:bodyPr>
          <a:lstStyle/>
          <a:p>
            <a:pPr marL="128588" lvl="0" indent="-128588" algn="l" rtl="0">
              <a:lnSpc>
                <a:spcPct val="114000"/>
              </a:lnSpc>
              <a:spcBef>
                <a:spcPts val="0"/>
              </a:spcBef>
              <a:spcAft>
                <a:spcPts val="0"/>
              </a:spcAft>
              <a:buClr>
                <a:schemeClr val="lt1"/>
              </a:buClr>
              <a:buSzPts val="900"/>
              <a:buFont typeface="Arial"/>
              <a:buChar char="•"/>
            </a:pPr>
            <a:r>
              <a:rPr lang="en-GB"/>
              <a:t>Citizens &amp; Students monitor water quality</a:t>
            </a:r>
            <a:endParaRPr/>
          </a:p>
          <a:p>
            <a:pPr marL="128588" lvl="0" indent="-128588" algn="l" rtl="0">
              <a:lnSpc>
                <a:spcPct val="114000"/>
              </a:lnSpc>
              <a:spcBef>
                <a:spcPts val="0"/>
              </a:spcBef>
              <a:spcAft>
                <a:spcPts val="0"/>
              </a:spcAft>
              <a:buClr>
                <a:schemeClr val="lt1"/>
              </a:buClr>
              <a:buSzPts val="900"/>
              <a:buFont typeface="Arial"/>
              <a:buChar char="•"/>
            </a:pPr>
            <a:r>
              <a:rPr lang="en-GB"/>
              <a:t>Citizen focused web-tools for design</a:t>
            </a:r>
            <a:endParaRPr/>
          </a:p>
        </p:txBody>
      </p:sp>
      <p:sp>
        <p:nvSpPr>
          <p:cNvPr id="136" name="Google Shape;136;p3"/>
          <p:cNvSpPr txBox="1">
            <a:spLocks noGrp="1"/>
          </p:cNvSpPr>
          <p:nvPr>
            <p:ph type="body" idx="9"/>
          </p:nvPr>
        </p:nvSpPr>
        <p:spPr>
          <a:xfrm>
            <a:off x="7222749" y="1824229"/>
            <a:ext cx="1369973" cy="58221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300"/>
              <a:buNone/>
            </a:pPr>
            <a:r>
              <a:rPr lang="en-GB"/>
              <a:t>HIGHER EDUCATION</a:t>
            </a:r>
            <a:endParaRPr/>
          </a:p>
        </p:txBody>
      </p:sp>
      <p:sp>
        <p:nvSpPr>
          <p:cNvPr id="137" name="Google Shape;137;p3"/>
          <p:cNvSpPr txBox="1">
            <a:spLocks noGrp="1"/>
          </p:cNvSpPr>
          <p:nvPr>
            <p:ph type="body" idx="13"/>
          </p:nvPr>
        </p:nvSpPr>
        <p:spPr>
          <a:xfrm>
            <a:off x="7222749" y="2571750"/>
            <a:ext cx="1369973" cy="1145767"/>
          </a:xfrm>
          <a:prstGeom prst="rect">
            <a:avLst/>
          </a:prstGeom>
          <a:noFill/>
          <a:ln>
            <a:noFill/>
          </a:ln>
        </p:spPr>
        <p:txBody>
          <a:bodyPr spcFirstLastPara="1" wrap="square" lIns="91425" tIns="45700" rIns="91425" bIns="45700" anchor="t" anchorCtr="0">
            <a:normAutofit/>
          </a:bodyPr>
          <a:lstStyle/>
          <a:p>
            <a:pPr marL="128588" lvl="0" indent="-128588" algn="l" rtl="0">
              <a:lnSpc>
                <a:spcPct val="114000"/>
              </a:lnSpc>
              <a:spcBef>
                <a:spcPts val="0"/>
              </a:spcBef>
              <a:spcAft>
                <a:spcPts val="0"/>
              </a:spcAft>
              <a:buClr>
                <a:schemeClr val="lt1"/>
              </a:buClr>
              <a:buSzPts val="900"/>
              <a:buFont typeface="Arial"/>
              <a:buChar char="•"/>
            </a:pPr>
            <a:r>
              <a:rPr lang="en-GB"/>
              <a:t>MSc research in Maldives and Jordan</a:t>
            </a:r>
            <a:endParaRPr/>
          </a:p>
          <a:p>
            <a:pPr marL="128588" lvl="0" indent="-128588" algn="l" rtl="0">
              <a:lnSpc>
                <a:spcPct val="114000"/>
              </a:lnSpc>
              <a:spcBef>
                <a:spcPts val="0"/>
              </a:spcBef>
              <a:spcAft>
                <a:spcPts val="0"/>
              </a:spcAft>
              <a:buClr>
                <a:schemeClr val="lt1"/>
              </a:buClr>
              <a:buSzPts val="900"/>
              <a:buFont typeface="Arial"/>
              <a:buChar char="•"/>
            </a:pPr>
            <a:r>
              <a:rPr lang="en-GB"/>
              <a:t>Volunteer researchers (MSc level) from Maldives and Region</a:t>
            </a:r>
            <a:endParaRPr/>
          </a:p>
        </p:txBody>
      </p:sp>
      <p:pic>
        <p:nvPicPr>
          <p:cNvPr id="138" name="Google Shape;138;p3"/>
          <p:cNvPicPr preferRelativeResize="0"/>
          <p:nvPr/>
        </p:nvPicPr>
        <p:blipFill rotWithShape="1">
          <a:blip r:embed="rId3">
            <a:alphaModFix/>
          </a:blip>
          <a:srcRect t="4397" b="10970"/>
          <a:stretch/>
        </p:blipFill>
        <p:spPr>
          <a:xfrm>
            <a:off x="3053397" y="140664"/>
            <a:ext cx="841365" cy="892969"/>
          </a:xfrm>
          <a:prstGeom prst="rect">
            <a:avLst/>
          </a:prstGeom>
          <a:noFill/>
          <a:ln>
            <a:noFill/>
          </a:ln>
        </p:spPr>
      </p:pic>
      <p:pic>
        <p:nvPicPr>
          <p:cNvPr id="1026" name="Picture 2" descr="Flag of Jordan - Wikipedia">
            <a:extLst>
              <a:ext uri="{FF2B5EF4-FFF2-40B4-BE49-F238E27FC236}">
                <a16:creationId xmlns:a16="http://schemas.microsoft.com/office/drawing/2014/main" id="{EE71E735-68A8-40D7-A4BC-9E2D873A32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3692" y="240386"/>
            <a:ext cx="1514043" cy="7535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lag of the Maldives - Wikipedia">
            <a:extLst>
              <a:ext uri="{FF2B5EF4-FFF2-40B4-BE49-F238E27FC236}">
                <a16:creationId xmlns:a16="http://schemas.microsoft.com/office/drawing/2014/main" id="{D0CD1235-82CD-45F0-9A9E-9A86651A71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5965" y="180377"/>
            <a:ext cx="1220313" cy="8135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p:cNvPicPr preferRelativeResize="0"/>
          <p:nvPr/>
        </p:nvPicPr>
        <p:blipFill rotWithShape="1">
          <a:blip r:embed="rId3">
            <a:alphaModFix/>
          </a:blip>
          <a:srcRect r="8237"/>
          <a:stretch/>
        </p:blipFill>
        <p:spPr>
          <a:xfrm>
            <a:off x="0" y="483518"/>
            <a:ext cx="4572000" cy="4454004"/>
          </a:xfrm>
          <a:prstGeom prst="rect">
            <a:avLst/>
          </a:prstGeom>
          <a:noFill/>
          <a:ln>
            <a:noFill/>
          </a:ln>
        </p:spPr>
      </p:pic>
      <p:pic>
        <p:nvPicPr>
          <p:cNvPr id="91" name="Google Shape;91;p2"/>
          <p:cNvPicPr preferRelativeResize="0"/>
          <p:nvPr/>
        </p:nvPicPr>
        <p:blipFill rotWithShape="1">
          <a:blip r:embed="rId4">
            <a:alphaModFix/>
          </a:blip>
          <a:srcRect/>
          <a:stretch/>
        </p:blipFill>
        <p:spPr>
          <a:xfrm>
            <a:off x="4919125" y="1051546"/>
            <a:ext cx="3715286" cy="3885976"/>
          </a:xfrm>
          <a:prstGeom prst="rect">
            <a:avLst/>
          </a:prstGeom>
          <a:noFill/>
          <a:ln>
            <a:noFill/>
          </a:ln>
        </p:spPr>
      </p:pic>
      <p:sp>
        <p:nvSpPr>
          <p:cNvPr id="92" name="Google Shape;92;p2"/>
          <p:cNvSpPr txBox="1">
            <a:spLocks noGrp="1"/>
          </p:cNvSpPr>
          <p:nvPr>
            <p:ph type="title"/>
          </p:nvPr>
        </p:nvSpPr>
        <p:spPr>
          <a:xfrm>
            <a:off x="457200" y="205978"/>
            <a:ext cx="8229600" cy="845568"/>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70C0"/>
              </a:buClr>
              <a:buSzPts val="4400"/>
              <a:buFont typeface="Arial"/>
              <a:buNone/>
            </a:pPr>
            <a:r>
              <a:rPr lang="en-GB"/>
              <a:t>Vulnerability of Small Islands</a:t>
            </a:r>
            <a:endParaRPr/>
          </a:p>
        </p:txBody>
      </p:sp>
      <p:sp>
        <p:nvSpPr>
          <p:cNvPr id="93" name="Google Shape;93;p2"/>
          <p:cNvSpPr txBox="1">
            <a:spLocks noGrp="1"/>
          </p:cNvSpPr>
          <p:nvPr>
            <p:ph type="body" idx="2"/>
          </p:nvPr>
        </p:nvSpPr>
        <p:spPr>
          <a:xfrm>
            <a:off x="141826" y="4893046"/>
            <a:ext cx="8897448" cy="323850"/>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100000"/>
              </a:lnSpc>
              <a:spcBef>
                <a:spcPts val="0"/>
              </a:spcBef>
              <a:spcAft>
                <a:spcPts val="0"/>
              </a:spcAft>
              <a:buClr>
                <a:srgbClr val="002060"/>
              </a:buClr>
              <a:buSzPct val="100000"/>
              <a:buNone/>
            </a:pPr>
            <a:r>
              <a:rPr lang="en-GB"/>
              <a:t>Images: Pathirana, A., Small Islands: Living Laboratories Revealing Global Climate and Sustainable Development Challenges, Frontiers in Sustainable Cities, 2024 [In press]. All rights reserved 2024-25. </a:t>
            </a:r>
            <a:endParaRPr/>
          </a:p>
        </p:txBody>
      </p:sp>
      <p:sp>
        <p:nvSpPr>
          <p:cNvPr id="94" name="Google Shape;94;p2"/>
          <p:cNvSpPr/>
          <p:nvPr/>
        </p:nvSpPr>
        <p:spPr>
          <a:xfrm rot="-1880966">
            <a:off x="1259985" y="2687819"/>
            <a:ext cx="3396388" cy="905534"/>
          </a:xfrm>
          <a:prstGeom prst="ellipse">
            <a:avLst/>
          </a:prstGeom>
          <a:noFill/>
          <a:ln w="19050" cap="flat" cmpd="sng">
            <a:solidFill>
              <a:srgbClr val="4C9BD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5" name="Google Shape;95;p2"/>
          <p:cNvSpPr/>
          <p:nvPr/>
        </p:nvSpPr>
        <p:spPr>
          <a:xfrm rot="-1880966">
            <a:off x="6951212" y="846482"/>
            <a:ext cx="1754389" cy="1775025"/>
          </a:xfrm>
          <a:prstGeom prst="ellipse">
            <a:avLst/>
          </a:prstGeom>
          <a:noFill/>
          <a:ln w="19050" cap="flat" cmpd="sng">
            <a:solidFill>
              <a:srgbClr val="4C9BD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BB025A6-0473-4BE1-B9A2-1A624499FE22}"/>
              </a:ext>
            </a:extLst>
          </p:cNvPr>
          <p:cNvSpPr/>
          <p:nvPr/>
        </p:nvSpPr>
        <p:spPr>
          <a:xfrm>
            <a:off x="1087120" y="311408"/>
            <a:ext cx="7609840" cy="3847207"/>
          </a:xfrm>
          <a:prstGeom prst="rect">
            <a:avLst/>
          </a:prstGeom>
        </p:spPr>
        <p:txBody>
          <a:bodyPr wrap="square">
            <a:spAutoFit/>
          </a:bodyPr>
          <a:lstStyle/>
          <a:p>
            <a:r>
              <a:rPr lang="en-GB" sz="2800" dirty="0">
                <a:latin typeface="Calibri" panose="020F0502020204030204" pitchFamily="34" charset="0"/>
              </a:rPr>
              <a:t>Islands are often on the planetary frontline of environmental change. Their long shorelines and specialised ecosystems are finely tuned and sensitive places, barometers for the Earth. They are </a:t>
            </a:r>
            <a:r>
              <a:rPr lang="en-GB" sz="2800" b="1" dirty="0">
                <a:latin typeface="Calibri" panose="020F0502020204030204" pitchFamily="34" charset="0"/>
              </a:rPr>
              <a:t>advance indicators or extreme reproductions of what is future elsewhere </a:t>
            </a:r>
          </a:p>
          <a:p>
            <a:endParaRPr lang="en-GB" sz="2800" dirty="0">
              <a:latin typeface="Calibri" panose="020F0502020204030204" pitchFamily="34" charset="0"/>
            </a:endParaRPr>
          </a:p>
          <a:p>
            <a:r>
              <a:rPr lang="en-GB" sz="2800" dirty="0">
                <a:latin typeface="Calibri" panose="020F0502020204030204" pitchFamily="34" charset="0"/>
              </a:rPr>
              <a:t>- Laura Watts</a:t>
            </a:r>
            <a:br>
              <a:rPr lang="en-GB" sz="2800" dirty="0">
                <a:latin typeface="Calibri" panose="020F0502020204030204" pitchFamily="34" charset="0"/>
              </a:rPr>
            </a:br>
            <a:r>
              <a:rPr lang="en-GB" sz="2000" dirty="0">
                <a:latin typeface="Calibri" panose="020F0502020204030204" pitchFamily="34" charset="0"/>
                <a:cs typeface="Calibri" panose="020F0502020204030204" pitchFamily="34" charset="0"/>
              </a:rPr>
              <a:t>(2019, In </a:t>
            </a:r>
            <a:r>
              <a:rPr lang="en-GB" sz="2000" i="1" dirty="0">
                <a:latin typeface="Calibri" panose="020F0502020204030204" pitchFamily="34" charset="0"/>
                <a:cs typeface="Calibri" panose="020F0502020204030204" pitchFamily="34" charset="0"/>
              </a:rPr>
              <a:t>Energy at the End of the World: An Orkney Islands Saga</a:t>
            </a:r>
            <a:r>
              <a:rPr lang="en-GB" sz="2000" dirty="0">
                <a:latin typeface="Calibri" panose="020F0502020204030204" pitchFamily="34" charset="0"/>
                <a:cs typeface="Calibri" panose="020F0502020204030204" pitchFamily="34" charset="0"/>
              </a:rPr>
              <a:t>)</a:t>
            </a:r>
            <a:endParaRPr lang="en-GB"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6721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8746-54F9-49D8-BCC5-75194985770A}"/>
              </a:ext>
            </a:extLst>
          </p:cNvPr>
          <p:cNvSpPr>
            <a:spLocks noGrp="1"/>
          </p:cNvSpPr>
          <p:nvPr>
            <p:ph type="title"/>
          </p:nvPr>
        </p:nvSpPr>
        <p:spPr>
          <a:xfrm rot="16200000">
            <a:off x="-307982" y="1403060"/>
            <a:ext cx="2448272" cy="753204"/>
          </a:xfrm>
        </p:spPr>
        <p:txBody>
          <a:bodyPr/>
          <a:lstStyle/>
          <a:p>
            <a:r>
              <a:rPr lang="en-GB" dirty="0"/>
              <a:t>Maldives</a:t>
            </a:r>
          </a:p>
        </p:txBody>
      </p:sp>
      <p:pic>
        <p:nvPicPr>
          <p:cNvPr id="7" name="Picture 6">
            <a:extLst>
              <a:ext uri="{FF2B5EF4-FFF2-40B4-BE49-F238E27FC236}">
                <a16:creationId xmlns:a16="http://schemas.microsoft.com/office/drawing/2014/main" id="{17ADFF55-DF41-4E20-8FAE-EDB808F3DC8C}"/>
              </a:ext>
            </a:extLst>
          </p:cNvPr>
          <p:cNvPicPr>
            <a:picLocks noChangeAspect="1"/>
          </p:cNvPicPr>
          <p:nvPr/>
        </p:nvPicPr>
        <p:blipFill>
          <a:blip r:embed="rId3"/>
          <a:stretch>
            <a:fillRect/>
          </a:stretch>
        </p:blipFill>
        <p:spPr>
          <a:xfrm>
            <a:off x="2121969" y="0"/>
            <a:ext cx="3117757" cy="5143500"/>
          </a:xfrm>
          <a:prstGeom prst="rect">
            <a:avLst/>
          </a:prstGeom>
        </p:spPr>
      </p:pic>
      <p:sp>
        <p:nvSpPr>
          <p:cNvPr id="8" name="TextBox 7">
            <a:extLst>
              <a:ext uri="{FF2B5EF4-FFF2-40B4-BE49-F238E27FC236}">
                <a16:creationId xmlns:a16="http://schemas.microsoft.com/office/drawing/2014/main" id="{158F869A-87F4-4049-84DC-C093F760CDF6}"/>
              </a:ext>
            </a:extLst>
          </p:cNvPr>
          <p:cNvSpPr txBox="1"/>
          <p:nvPr/>
        </p:nvSpPr>
        <p:spPr>
          <a:xfrm>
            <a:off x="6136640" y="-35562"/>
            <a:ext cx="2733040" cy="2677656"/>
          </a:xfrm>
          <a:prstGeom prst="rect">
            <a:avLst/>
          </a:prstGeom>
          <a:noFill/>
        </p:spPr>
        <p:txBody>
          <a:bodyPr wrap="square" rtlCol="0">
            <a:spAutoFit/>
          </a:bodyPr>
          <a:lstStyle/>
          <a:p>
            <a:r>
              <a:rPr lang="en-GB" sz="2800" dirty="0"/>
              <a:t>Atoll areas are highlighted</a:t>
            </a:r>
          </a:p>
          <a:p>
            <a:r>
              <a:rPr lang="en-GB" sz="2800" dirty="0"/>
              <a:t>Individual islands are too small to be seen!</a:t>
            </a:r>
          </a:p>
        </p:txBody>
      </p:sp>
      <p:pic>
        <p:nvPicPr>
          <p:cNvPr id="3" name="Picture 2">
            <a:extLst>
              <a:ext uri="{FF2B5EF4-FFF2-40B4-BE49-F238E27FC236}">
                <a16:creationId xmlns:a16="http://schemas.microsoft.com/office/drawing/2014/main" id="{C107B9BB-121A-4835-B2F7-A7BA56498A62}"/>
              </a:ext>
            </a:extLst>
          </p:cNvPr>
          <p:cNvPicPr>
            <a:picLocks noChangeAspect="1"/>
          </p:cNvPicPr>
          <p:nvPr/>
        </p:nvPicPr>
        <p:blipFill>
          <a:blip r:embed="rId4"/>
          <a:stretch>
            <a:fillRect/>
          </a:stretch>
        </p:blipFill>
        <p:spPr>
          <a:xfrm>
            <a:off x="5963436" y="2760134"/>
            <a:ext cx="3079447" cy="2252133"/>
          </a:xfrm>
          <a:prstGeom prst="rect">
            <a:avLst/>
          </a:prstGeom>
        </p:spPr>
      </p:pic>
      <p:sp>
        <p:nvSpPr>
          <p:cNvPr id="5" name="Rectangle 4">
            <a:extLst>
              <a:ext uri="{FF2B5EF4-FFF2-40B4-BE49-F238E27FC236}">
                <a16:creationId xmlns:a16="http://schemas.microsoft.com/office/drawing/2014/main" id="{CC40DCDB-DBDD-4E16-BCEE-6087F1E360F6}"/>
              </a:ext>
            </a:extLst>
          </p:cNvPr>
          <p:cNvSpPr/>
          <p:nvPr/>
        </p:nvSpPr>
        <p:spPr>
          <a:xfrm>
            <a:off x="8102600" y="4385733"/>
            <a:ext cx="321733" cy="6265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01704722"/>
      </p:ext>
    </p:extLst>
  </p:cSld>
  <p:clrMapOvr>
    <a:masterClrMapping/>
  </p:clrMapOvr>
  <mc:AlternateContent xmlns:mc="http://schemas.openxmlformats.org/markup-compatibility/2006" xmlns:p14="http://schemas.microsoft.com/office/powerpoint/2010/main">
    <mc:Choice Requires="p14">
      <p:transition spd="slow" p14:dur="2000" advTm="27958"/>
    </mc:Choice>
    <mc:Fallback xmlns="">
      <p:transition spd="slow" advTm="2795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4"/>
          <p:cNvSpPr txBox="1">
            <a:spLocks noGrp="1"/>
          </p:cNvSpPr>
          <p:nvPr>
            <p:ph type="title"/>
          </p:nvPr>
        </p:nvSpPr>
        <p:spPr>
          <a:xfrm>
            <a:off x="232326" y="1367655"/>
            <a:ext cx="6707088" cy="11236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70C0"/>
              </a:buClr>
              <a:buSzPts val="3600"/>
              <a:buFont typeface="Arial"/>
              <a:buNone/>
            </a:pPr>
            <a:r>
              <a:rPr lang="en-GB" sz="3600"/>
              <a:t>Maldives </a:t>
            </a:r>
            <a:br>
              <a:rPr lang="en-GB" sz="3600"/>
            </a:br>
            <a:r>
              <a:rPr lang="en-GB" sz="3600"/>
              <a:t>– outer islands</a:t>
            </a:r>
            <a:endParaRPr/>
          </a:p>
        </p:txBody>
      </p:sp>
      <p:sp>
        <p:nvSpPr>
          <p:cNvPr id="110" name="Google Shape;110;p4"/>
          <p:cNvSpPr txBox="1">
            <a:spLocks noGrp="1"/>
          </p:cNvSpPr>
          <p:nvPr>
            <p:ph type="body" idx="2"/>
          </p:nvPr>
        </p:nvSpPr>
        <p:spPr>
          <a:xfrm>
            <a:off x="17552" y="4299942"/>
            <a:ext cx="3690352" cy="683890"/>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00000"/>
              </a:lnSpc>
              <a:spcBef>
                <a:spcPts val="0"/>
              </a:spcBef>
              <a:spcAft>
                <a:spcPts val="0"/>
              </a:spcAft>
              <a:buClr>
                <a:srgbClr val="002060"/>
              </a:buClr>
              <a:buSzPct val="100000"/>
              <a:buNone/>
            </a:pPr>
            <a:r>
              <a:rPr lang="en-GB"/>
              <a:t>Images: Pathirana, A., Small Islands: Living Laboratories Revealing Global Climate and Sustainable Development Challenges, Frontiers in Sustainable Cities, 2024 [In press]. All rights reserved 2024-25. </a:t>
            </a:r>
            <a:endParaRPr/>
          </a:p>
          <a:p>
            <a:pPr marL="0" lvl="0" indent="0" algn="l" rtl="0">
              <a:lnSpc>
                <a:spcPct val="100000"/>
              </a:lnSpc>
              <a:spcBef>
                <a:spcPts val="225"/>
              </a:spcBef>
              <a:spcAft>
                <a:spcPts val="0"/>
              </a:spcAft>
              <a:buClr>
                <a:srgbClr val="002060"/>
              </a:buClr>
              <a:buSzPct val="100000"/>
              <a:buNone/>
            </a:pPr>
            <a:endParaRPr/>
          </a:p>
        </p:txBody>
      </p:sp>
      <p:pic>
        <p:nvPicPr>
          <p:cNvPr id="111" name="Google Shape;111;p4"/>
          <p:cNvPicPr preferRelativeResize="0"/>
          <p:nvPr/>
        </p:nvPicPr>
        <p:blipFill rotWithShape="1">
          <a:blip r:embed="rId3">
            <a:alphaModFix/>
          </a:blip>
          <a:srcRect/>
          <a:stretch/>
        </p:blipFill>
        <p:spPr>
          <a:xfrm>
            <a:off x="3585870" y="-308570"/>
            <a:ext cx="5566410" cy="55664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8746-54F9-49D8-BCC5-75194985770A}"/>
              </a:ext>
            </a:extLst>
          </p:cNvPr>
          <p:cNvSpPr>
            <a:spLocks noGrp="1"/>
          </p:cNvSpPr>
          <p:nvPr>
            <p:ph type="title"/>
          </p:nvPr>
        </p:nvSpPr>
        <p:spPr>
          <a:xfrm rot="16200000">
            <a:off x="-307982" y="1403060"/>
            <a:ext cx="2448272" cy="753204"/>
          </a:xfrm>
        </p:spPr>
        <p:txBody>
          <a:bodyPr/>
          <a:lstStyle/>
          <a:p>
            <a:r>
              <a:rPr lang="en-GB" dirty="0"/>
              <a:t>Maldives</a:t>
            </a:r>
          </a:p>
        </p:txBody>
      </p:sp>
      <p:pic>
        <p:nvPicPr>
          <p:cNvPr id="5" name="Picture 4">
            <a:extLst>
              <a:ext uri="{FF2B5EF4-FFF2-40B4-BE49-F238E27FC236}">
                <a16:creationId xmlns:a16="http://schemas.microsoft.com/office/drawing/2014/main" id="{92A99C3B-6A79-41FB-B13E-BA8CDD9BBBD7}"/>
              </a:ext>
            </a:extLst>
          </p:cNvPr>
          <p:cNvPicPr>
            <a:picLocks noChangeAspect="1"/>
          </p:cNvPicPr>
          <p:nvPr/>
        </p:nvPicPr>
        <p:blipFill>
          <a:blip r:embed="rId3"/>
          <a:stretch>
            <a:fillRect/>
          </a:stretch>
        </p:blipFill>
        <p:spPr>
          <a:xfrm>
            <a:off x="1448738" y="0"/>
            <a:ext cx="7695262" cy="5143500"/>
          </a:xfrm>
          <a:prstGeom prst="rect">
            <a:avLst/>
          </a:prstGeom>
        </p:spPr>
      </p:pic>
    </p:spTree>
    <p:extLst>
      <p:ext uri="{BB962C8B-B14F-4D97-AF65-F5344CB8AC3E}">
        <p14:creationId xmlns:p14="http://schemas.microsoft.com/office/powerpoint/2010/main" val="2571083186"/>
      </p:ext>
    </p:extLst>
  </p:cSld>
  <p:clrMapOvr>
    <a:masterClrMapping/>
  </p:clrMapOvr>
  <mc:AlternateContent xmlns:mc="http://schemas.openxmlformats.org/markup-compatibility/2006" xmlns:p14="http://schemas.microsoft.com/office/powerpoint/2010/main">
    <mc:Choice Requires="p14">
      <p:transition spd="slow" p14:dur="2000" advTm="27958"/>
    </mc:Choice>
    <mc:Fallback xmlns="">
      <p:transition spd="slow" advTm="2795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70C0"/>
              </a:buClr>
              <a:buSzPts val="4400"/>
              <a:buFont typeface="Arial"/>
              <a:buNone/>
            </a:pPr>
            <a:r>
              <a:rPr lang="en-GB" dirty="0"/>
              <a:t>Water resources</a:t>
            </a:r>
            <a:endParaRPr dirty="0"/>
          </a:p>
        </p:txBody>
      </p:sp>
      <p:sp>
        <p:nvSpPr>
          <p:cNvPr id="6" name="Text Placeholder 5">
            <a:extLst>
              <a:ext uri="{FF2B5EF4-FFF2-40B4-BE49-F238E27FC236}">
                <a16:creationId xmlns:a16="http://schemas.microsoft.com/office/drawing/2014/main" id="{042A3BCC-D504-4311-ACD2-AF7CE39E0495}"/>
              </a:ext>
            </a:extLst>
          </p:cNvPr>
          <p:cNvSpPr>
            <a:spLocks noGrp="1"/>
          </p:cNvSpPr>
          <p:nvPr>
            <p:ph type="body" idx="2"/>
          </p:nvPr>
        </p:nvSpPr>
        <p:spPr/>
        <p:txBody>
          <a:bodyPr>
            <a:normAutofit fontScale="77500" lnSpcReduction="20000"/>
          </a:bodyPr>
          <a:lstStyle/>
          <a:p>
            <a:endParaRPr lang="en-GB"/>
          </a:p>
        </p:txBody>
      </p:sp>
      <p:sp>
        <p:nvSpPr>
          <p:cNvPr id="119" name="Google Shape;119;p5" descr="https://maldives.un.org/sites/default/files/styles/hero_header_2xl_1x/public/2021-03/1599715974892_0.png?itok=Jq8CvwZJ"/>
          <p:cNvSpPr/>
          <p:nvPr/>
        </p:nvSpPr>
        <p:spPr>
          <a:xfrm>
            <a:off x="4419600" y="241935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0" name="Google Shape;120;p5"/>
          <p:cNvPicPr preferRelativeResize="0"/>
          <p:nvPr/>
        </p:nvPicPr>
        <p:blipFill rotWithShape="1">
          <a:blip r:embed="rId3">
            <a:alphaModFix/>
          </a:blip>
          <a:srcRect/>
          <a:stretch/>
        </p:blipFill>
        <p:spPr>
          <a:xfrm>
            <a:off x="973626" y="1100667"/>
            <a:ext cx="6553282" cy="3433934"/>
          </a:xfrm>
          <a:prstGeom prst="rect">
            <a:avLst/>
          </a:prstGeom>
          <a:noFill/>
          <a:ln>
            <a:noFill/>
          </a:ln>
        </p:spPr>
      </p:pic>
      <p:sp>
        <p:nvSpPr>
          <p:cNvPr id="121" name="Google Shape;121;p5"/>
          <p:cNvSpPr txBox="1"/>
          <p:nvPr/>
        </p:nvSpPr>
        <p:spPr>
          <a:xfrm>
            <a:off x="179512" y="4659982"/>
            <a:ext cx="8856984" cy="36004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700"/>
              <a:buFont typeface="Arial"/>
              <a:buNone/>
            </a:pPr>
            <a:r>
              <a:rPr lang="en-GB" sz="700" b="0" i="0" u="none" strike="noStrike" cap="none">
                <a:solidFill>
                  <a:schemeClr val="dk1"/>
                </a:solidFill>
                <a:latin typeface="Arial"/>
                <a:ea typeface="Arial"/>
                <a:cs typeface="Arial"/>
                <a:sym typeface="Arial"/>
              </a:rPr>
              <a:t>Image: Jaleel MI, Ibrahim SA, Hussain A, Mustafa M, Pathirana A. A screening approach for assessing groundwater quality for consumption in small Islands: case study of 45 Inhabited Islands in the Maldives. Water. 2020 Aug 6;12(8):2209.</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4B75EFB-98D0-4BD6-86CC-A9991E70219F}"/>
              </a:ext>
            </a:extLst>
          </p:cNvPr>
          <p:cNvPicPr>
            <a:picLocks noChangeAspect="1"/>
          </p:cNvPicPr>
          <p:nvPr/>
        </p:nvPicPr>
        <p:blipFill>
          <a:blip r:embed="rId2"/>
          <a:stretch>
            <a:fillRect/>
          </a:stretch>
        </p:blipFill>
        <p:spPr>
          <a:xfrm>
            <a:off x="1" y="770929"/>
            <a:ext cx="5665211" cy="4188998"/>
          </a:xfrm>
          <a:prstGeom prst="rect">
            <a:avLst/>
          </a:prstGeom>
        </p:spPr>
      </p:pic>
      <p:sp>
        <p:nvSpPr>
          <p:cNvPr id="6" name="Title 5">
            <a:extLst>
              <a:ext uri="{FF2B5EF4-FFF2-40B4-BE49-F238E27FC236}">
                <a16:creationId xmlns:a16="http://schemas.microsoft.com/office/drawing/2014/main" id="{19FC3FAA-CA97-4C91-A1E7-5F71A92B00CC}"/>
              </a:ext>
            </a:extLst>
          </p:cNvPr>
          <p:cNvSpPr>
            <a:spLocks noGrp="1"/>
          </p:cNvSpPr>
          <p:nvPr>
            <p:ph type="title"/>
          </p:nvPr>
        </p:nvSpPr>
        <p:spPr>
          <a:xfrm>
            <a:off x="306917" y="0"/>
            <a:ext cx="8272451" cy="994172"/>
          </a:xfrm>
        </p:spPr>
        <p:txBody>
          <a:bodyPr/>
          <a:lstStyle/>
          <a:p>
            <a:r>
              <a:rPr lang="en-GB" dirty="0">
                <a:solidFill>
                  <a:srgbClr val="00B0F0"/>
                </a:solidFill>
                <a:latin typeface="Arial" panose="020B0604020202020204" pitchFamily="34" charset="0"/>
                <a:cs typeface="Arial" panose="020B0604020202020204" pitchFamily="34" charset="0"/>
              </a:rPr>
              <a:t>Pathogens in the ground water</a:t>
            </a:r>
          </a:p>
        </p:txBody>
      </p:sp>
      <p:graphicFrame>
        <p:nvGraphicFramePr>
          <p:cNvPr id="11" name="Table 10">
            <a:extLst>
              <a:ext uri="{FF2B5EF4-FFF2-40B4-BE49-F238E27FC236}">
                <a16:creationId xmlns:a16="http://schemas.microsoft.com/office/drawing/2014/main" id="{0ADEA03E-1493-42AF-A0F6-81D8C2AD4113}"/>
              </a:ext>
            </a:extLst>
          </p:cNvPr>
          <p:cNvGraphicFramePr>
            <a:graphicFrameLocks noGrp="1"/>
          </p:cNvGraphicFramePr>
          <p:nvPr>
            <p:extLst/>
          </p:nvPr>
        </p:nvGraphicFramePr>
        <p:xfrm>
          <a:off x="5458302" y="804910"/>
          <a:ext cx="3442812" cy="991842"/>
        </p:xfrm>
        <a:graphic>
          <a:graphicData uri="http://schemas.openxmlformats.org/drawingml/2006/table">
            <a:tbl>
              <a:tblPr firstRow="1" firstCol="1" bandRow="1">
                <a:tableStyleId>{5C22544A-7EE6-4342-B048-85BDC9FD1C3A}</a:tableStyleId>
              </a:tblPr>
              <a:tblGrid>
                <a:gridCol w="1550194">
                  <a:extLst>
                    <a:ext uri="{9D8B030D-6E8A-4147-A177-3AD203B41FA5}">
                      <a16:colId xmlns:a16="http://schemas.microsoft.com/office/drawing/2014/main" val="1947053661"/>
                    </a:ext>
                  </a:extLst>
                </a:gridCol>
                <a:gridCol w="1892618">
                  <a:extLst>
                    <a:ext uri="{9D8B030D-6E8A-4147-A177-3AD203B41FA5}">
                      <a16:colId xmlns:a16="http://schemas.microsoft.com/office/drawing/2014/main" val="2670626403"/>
                    </a:ext>
                  </a:extLst>
                </a:gridCol>
              </a:tblGrid>
              <a:tr h="165307">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WHO Classification</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E- coli (CFU/100 mL)</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1779818068"/>
                  </a:ext>
                </a:extLst>
              </a:tr>
              <a:tr h="165307">
                <a:tc>
                  <a:txBody>
                    <a:bodyPr/>
                    <a:lstStyle/>
                    <a:p>
                      <a:pPr algn="just">
                        <a:lnSpc>
                          <a:spcPct val="150000"/>
                        </a:lnSpc>
                        <a:spcAft>
                          <a:spcPts val="0"/>
                        </a:spcAft>
                      </a:pPr>
                      <a:r>
                        <a:rPr lang="en-US" sz="800" dirty="0">
                          <a:effectLst/>
                          <a:latin typeface="Arial" panose="020B0604020202020204" pitchFamily="34" charset="0"/>
                          <a:cs typeface="Arial" panose="020B0604020202020204" pitchFamily="34" charset="0"/>
                        </a:rPr>
                        <a:t>Conformity</a:t>
                      </a:r>
                      <a:endParaRPr lang="en-GB" sz="9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0</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2433774655"/>
                  </a:ext>
                </a:extLst>
              </a:tr>
              <a:tr h="165307">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Low risk</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&lt;10</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2505033409"/>
                  </a:ext>
                </a:extLst>
              </a:tr>
              <a:tr h="165307">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Intermediate risk</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just">
                        <a:lnSpc>
                          <a:spcPct val="150000"/>
                        </a:lnSpc>
                        <a:spcAft>
                          <a:spcPts val="0"/>
                        </a:spcAft>
                      </a:pPr>
                      <a:r>
                        <a:rPr lang="en-US" sz="800" dirty="0">
                          <a:effectLst/>
                          <a:latin typeface="Arial" panose="020B0604020202020204" pitchFamily="34" charset="0"/>
                          <a:cs typeface="Arial" panose="020B0604020202020204" pitchFamily="34" charset="0"/>
                        </a:rPr>
                        <a:t>10 – 100</a:t>
                      </a:r>
                      <a:endParaRPr lang="en-GB" sz="9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444550589"/>
                  </a:ext>
                </a:extLst>
              </a:tr>
              <a:tr h="165307">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High risk</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101 – 1000</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4200470059"/>
                  </a:ext>
                </a:extLst>
              </a:tr>
              <a:tr h="165307">
                <a:tc>
                  <a:txBody>
                    <a:bodyPr/>
                    <a:lstStyle/>
                    <a:p>
                      <a:pPr algn="just">
                        <a:lnSpc>
                          <a:spcPct val="150000"/>
                        </a:lnSpc>
                        <a:spcAft>
                          <a:spcPts val="0"/>
                        </a:spcAft>
                      </a:pPr>
                      <a:r>
                        <a:rPr lang="en-US" sz="800">
                          <a:effectLst/>
                          <a:latin typeface="Arial" panose="020B0604020202020204" pitchFamily="34" charset="0"/>
                          <a:cs typeface="Arial" panose="020B0604020202020204" pitchFamily="34" charset="0"/>
                        </a:rPr>
                        <a:t>Very high risk</a:t>
                      </a:r>
                      <a:endParaRPr lang="en-GB" sz="9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just">
                        <a:lnSpc>
                          <a:spcPct val="150000"/>
                        </a:lnSpc>
                        <a:spcAft>
                          <a:spcPts val="0"/>
                        </a:spcAft>
                      </a:pPr>
                      <a:r>
                        <a:rPr lang="en-US" sz="800" dirty="0">
                          <a:effectLst/>
                          <a:latin typeface="Arial" panose="020B0604020202020204" pitchFamily="34" charset="0"/>
                          <a:cs typeface="Arial" panose="020B0604020202020204" pitchFamily="34" charset="0"/>
                        </a:rPr>
                        <a:t>&gt;1000</a:t>
                      </a:r>
                      <a:endParaRPr lang="en-GB" sz="9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487319730"/>
                  </a:ext>
                </a:extLst>
              </a:tr>
            </a:tbl>
          </a:graphicData>
        </a:graphic>
      </p:graphicFrame>
      <p:cxnSp>
        <p:nvCxnSpPr>
          <p:cNvPr id="5" name="Straight Connector 4">
            <a:extLst>
              <a:ext uri="{FF2B5EF4-FFF2-40B4-BE49-F238E27FC236}">
                <a16:creationId xmlns:a16="http://schemas.microsoft.com/office/drawing/2014/main" id="{7A94CA6C-1751-4F39-A5F4-96F9C02C65F0}"/>
              </a:ext>
            </a:extLst>
          </p:cNvPr>
          <p:cNvCxnSpPr/>
          <p:nvPr/>
        </p:nvCxnSpPr>
        <p:spPr>
          <a:xfrm flipV="1">
            <a:off x="1336964" y="907473"/>
            <a:ext cx="0" cy="34650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939CF4-893F-40C6-ACB4-E297CB58DCE7}"/>
              </a:ext>
            </a:extLst>
          </p:cNvPr>
          <p:cNvCxnSpPr/>
          <p:nvPr/>
        </p:nvCxnSpPr>
        <p:spPr>
          <a:xfrm flipV="1">
            <a:off x="3986645" y="890480"/>
            <a:ext cx="0" cy="34650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660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7"/>
          <p:cNvSpPr txBox="1">
            <a:spLocks noGrp="1"/>
          </p:cNvSpPr>
          <p:nvPr>
            <p:ph type="title"/>
          </p:nvPr>
        </p:nvSpPr>
        <p:spPr>
          <a:xfrm>
            <a:off x="1979712" y="205978"/>
            <a:ext cx="6707088" cy="11236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70C0"/>
              </a:buClr>
              <a:buSzPts val="4400"/>
              <a:buFont typeface="Arial"/>
              <a:buNone/>
            </a:pPr>
            <a:r>
              <a:rPr lang="en-GB"/>
              <a:t>Household </a:t>
            </a:r>
            <a:br>
              <a:rPr lang="en-GB"/>
            </a:br>
            <a:r>
              <a:rPr lang="en-GB"/>
              <a:t>infiltration</a:t>
            </a:r>
            <a:endParaRPr/>
          </a:p>
        </p:txBody>
      </p:sp>
      <p:sp>
        <p:nvSpPr>
          <p:cNvPr id="195" name="Google Shape;195;p7"/>
          <p:cNvSpPr txBox="1">
            <a:spLocks noGrp="1"/>
          </p:cNvSpPr>
          <p:nvPr>
            <p:ph type="body" idx="1"/>
          </p:nvPr>
        </p:nvSpPr>
        <p:spPr>
          <a:xfrm>
            <a:off x="457200" y="1491631"/>
            <a:ext cx="8229600" cy="3024336"/>
          </a:xfrm>
          <a:prstGeom prst="rect">
            <a:avLst/>
          </a:prstGeom>
          <a:noFill/>
          <a:ln>
            <a:noFill/>
          </a:ln>
        </p:spPr>
        <p:txBody>
          <a:bodyPr spcFirstLastPara="1" wrap="square" lIns="91425" tIns="45700" rIns="91425" bIns="45700" anchor="t" anchorCtr="0">
            <a:normAutofit/>
          </a:bodyPr>
          <a:lstStyle/>
          <a:p>
            <a:pPr marL="257175" lvl="0" indent="-257175" algn="l" rtl="0">
              <a:lnSpc>
                <a:spcPct val="100000"/>
              </a:lnSpc>
              <a:spcBef>
                <a:spcPts val="0"/>
              </a:spcBef>
              <a:spcAft>
                <a:spcPts val="0"/>
              </a:spcAft>
              <a:buClr>
                <a:schemeClr val="dk1"/>
              </a:buClr>
              <a:buSzPts val="3600"/>
              <a:buChar char="•"/>
            </a:pPr>
            <a:r>
              <a:rPr lang="en-GB"/>
              <a:t>Local solution, improved</a:t>
            </a:r>
            <a:endParaRPr/>
          </a:p>
          <a:p>
            <a:pPr marL="257175" lvl="0" indent="-257175" algn="l" rtl="0">
              <a:lnSpc>
                <a:spcPct val="100000"/>
              </a:lnSpc>
              <a:spcBef>
                <a:spcPts val="720"/>
              </a:spcBef>
              <a:spcAft>
                <a:spcPts val="0"/>
              </a:spcAft>
              <a:buClr>
                <a:schemeClr val="dk1"/>
              </a:buClr>
              <a:buSzPts val="3600"/>
              <a:buChar char="•"/>
            </a:pPr>
            <a:r>
              <a:rPr lang="en-GB"/>
              <a:t>Locally available material</a:t>
            </a:r>
            <a:endParaRPr/>
          </a:p>
          <a:p>
            <a:pPr marL="257175" lvl="0" indent="-257175" algn="l" rtl="0">
              <a:lnSpc>
                <a:spcPct val="100000"/>
              </a:lnSpc>
              <a:spcBef>
                <a:spcPts val="720"/>
              </a:spcBef>
              <a:spcAft>
                <a:spcPts val="0"/>
              </a:spcAft>
              <a:buClr>
                <a:schemeClr val="dk1"/>
              </a:buClr>
              <a:buSzPts val="3600"/>
              <a:buChar char="•"/>
            </a:pPr>
            <a:r>
              <a:rPr lang="en-GB"/>
              <a:t>Low cost</a:t>
            </a:r>
            <a:endParaRPr/>
          </a:p>
        </p:txBody>
      </p:sp>
      <p:pic>
        <p:nvPicPr>
          <p:cNvPr id="196" name="Google Shape;196;p7"/>
          <p:cNvPicPr preferRelativeResize="0"/>
          <p:nvPr/>
        </p:nvPicPr>
        <p:blipFill rotWithShape="1">
          <a:blip r:embed="rId3">
            <a:alphaModFix/>
          </a:blip>
          <a:srcRect/>
          <a:stretch/>
        </p:blipFill>
        <p:spPr>
          <a:xfrm>
            <a:off x="6084168" y="0"/>
            <a:ext cx="2895641" cy="5143500"/>
          </a:xfrm>
          <a:prstGeom prst="rect">
            <a:avLst/>
          </a:prstGeom>
          <a:noFill/>
          <a:ln>
            <a:noFill/>
          </a:ln>
        </p:spPr>
      </p:pic>
    </p:spTree>
    <p:extLst>
      <p:ext uri="{BB962C8B-B14F-4D97-AF65-F5344CB8AC3E}">
        <p14:creationId xmlns:p14="http://schemas.microsoft.com/office/powerpoint/2010/main" val="2129718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8"/>
          <p:cNvSpPr txBox="1">
            <a:spLocks noGrp="1"/>
          </p:cNvSpPr>
          <p:nvPr>
            <p:ph type="title"/>
          </p:nvPr>
        </p:nvSpPr>
        <p:spPr>
          <a:xfrm>
            <a:off x="457200" y="205978"/>
            <a:ext cx="8229600" cy="11236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70C0"/>
              </a:buClr>
              <a:buSzPts val="4400"/>
              <a:buFont typeface="Arial"/>
              <a:buNone/>
            </a:pPr>
            <a:r>
              <a:rPr lang="en-GB"/>
              <a:t>People prefer rainwater</a:t>
            </a:r>
            <a:endParaRPr/>
          </a:p>
        </p:txBody>
      </p:sp>
      <p:pic>
        <p:nvPicPr>
          <p:cNvPr id="153" name="Google Shape;153;p8"/>
          <p:cNvPicPr preferRelativeResize="0">
            <a:picLocks noGrp="1"/>
          </p:cNvPicPr>
          <p:nvPr>
            <p:ph type="body" idx="1"/>
          </p:nvPr>
        </p:nvPicPr>
        <p:blipFill rotWithShape="1">
          <a:blip r:embed="rId3">
            <a:alphaModFix/>
          </a:blip>
          <a:srcRect/>
          <a:stretch/>
        </p:blipFill>
        <p:spPr>
          <a:xfrm>
            <a:off x="3707904" y="1329612"/>
            <a:ext cx="5342481" cy="3005738"/>
          </a:xfrm>
          <a:prstGeom prst="rect">
            <a:avLst/>
          </a:prstGeom>
          <a:noFill/>
          <a:ln>
            <a:noFill/>
          </a:ln>
        </p:spPr>
      </p:pic>
      <p:sp>
        <p:nvSpPr>
          <p:cNvPr id="154" name="Google Shape;154;p8"/>
          <p:cNvSpPr txBox="1"/>
          <p:nvPr/>
        </p:nvSpPr>
        <p:spPr>
          <a:xfrm>
            <a:off x="93615" y="1311014"/>
            <a:ext cx="8229600" cy="3024336"/>
          </a:xfrm>
          <a:prstGeom prst="rect">
            <a:avLst/>
          </a:prstGeom>
          <a:noFill/>
          <a:ln>
            <a:noFill/>
          </a:ln>
        </p:spPr>
        <p:txBody>
          <a:bodyPr spcFirstLastPara="1" wrap="square" lIns="91425" tIns="45700" rIns="91425" bIns="45700" anchor="t" anchorCtr="0">
            <a:normAutofit fontScale="92500" lnSpcReduction="10000"/>
          </a:bodyPr>
          <a:lstStyle/>
          <a:p>
            <a:pPr marL="257175" marR="0" lvl="0" indent="-257175" algn="l" rtl="0">
              <a:lnSpc>
                <a:spcPct val="100000"/>
              </a:lnSpc>
              <a:spcBef>
                <a:spcPts val="0"/>
              </a:spcBef>
              <a:spcAft>
                <a:spcPts val="0"/>
              </a:spcAft>
              <a:buClr>
                <a:schemeClr val="dk1"/>
              </a:buClr>
              <a:buSzPct val="100000"/>
              <a:buFont typeface="Arial"/>
              <a:buChar char="•"/>
            </a:pPr>
            <a:r>
              <a:rPr lang="en-GB" sz="3600" b="0" i="0" u="none" strike="noStrike" cap="none">
                <a:solidFill>
                  <a:schemeClr val="dk1"/>
                </a:solidFill>
                <a:latin typeface="Arial"/>
                <a:ea typeface="Arial"/>
                <a:cs typeface="Arial"/>
                <a:sym typeface="Arial"/>
              </a:rPr>
              <a:t>Long tradition </a:t>
            </a:r>
            <a:br>
              <a:rPr lang="en-GB" sz="3600" b="0" i="0" u="none" strike="noStrike" cap="none">
                <a:solidFill>
                  <a:schemeClr val="dk1"/>
                </a:solidFill>
                <a:latin typeface="Arial"/>
                <a:ea typeface="Arial"/>
                <a:cs typeface="Arial"/>
                <a:sym typeface="Arial"/>
              </a:rPr>
            </a:br>
            <a:r>
              <a:rPr lang="en-GB" sz="3600" b="0" i="0" u="none" strike="noStrike" cap="none">
                <a:solidFill>
                  <a:schemeClr val="dk1"/>
                </a:solidFill>
                <a:latin typeface="Arial"/>
                <a:ea typeface="Arial"/>
                <a:cs typeface="Arial"/>
                <a:sym typeface="Arial"/>
              </a:rPr>
              <a:t>of drinking </a:t>
            </a:r>
            <a:br>
              <a:rPr lang="en-GB" sz="3600" b="0" i="0" u="none" strike="noStrike" cap="none">
                <a:solidFill>
                  <a:schemeClr val="dk1"/>
                </a:solidFill>
                <a:latin typeface="Arial"/>
                <a:ea typeface="Arial"/>
                <a:cs typeface="Arial"/>
                <a:sym typeface="Arial"/>
              </a:rPr>
            </a:br>
            <a:r>
              <a:rPr lang="en-GB" sz="3600" b="0" i="0" u="none" strike="noStrike" cap="none">
                <a:solidFill>
                  <a:schemeClr val="dk1"/>
                </a:solidFill>
                <a:latin typeface="Arial"/>
                <a:ea typeface="Arial"/>
                <a:cs typeface="Arial"/>
                <a:sym typeface="Arial"/>
              </a:rPr>
              <a:t>rainwater</a:t>
            </a:r>
            <a:endParaRPr sz="1400" b="0" i="0" u="none" strike="noStrike" cap="none">
              <a:solidFill>
                <a:srgbClr val="000000"/>
              </a:solidFill>
              <a:latin typeface="Arial"/>
              <a:ea typeface="Arial"/>
              <a:cs typeface="Arial"/>
              <a:sym typeface="Arial"/>
            </a:endParaRPr>
          </a:p>
          <a:p>
            <a:pPr marL="257175" marR="0" lvl="0" indent="-257175" algn="l" rtl="0">
              <a:lnSpc>
                <a:spcPct val="100000"/>
              </a:lnSpc>
              <a:spcBef>
                <a:spcPts val="666"/>
              </a:spcBef>
              <a:spcAft>
                <a:spcPts val="0"/>
              </a:spcAft>
              <a:buClr>
                <a:schemeClr val="dk1"/>
              </a:buClr>
              <a:buSzPct val="100000"/>
              <a:buFont typeface="Arial"/>
              <a:buChar char="•"/>
            </a:pPr>
            <a:r>
              <a:rPr lang="en-GB" sz="3600" b="0" i="0" u="none" strike="noStrike" cap="none">
                <a:solidFill>
                  <a:schemeClr val="dk1"/>
                </a:solidFill>
                <a:latin typeface="Arial"/>
                <a:ea typeface="Arial"/>
                <a:cs typeface="Arial"/>
                <a:sym typeface="Arial"/>
              </a:rPr>
              <a:t>Today, too, </a:t>
            </a:r>
            <a:br>
              <a:rPr lang="en-GB" sz="3600" b="0" i="0" u="none" strike="noStrike" cap="none">
                <a:solidFill>
                  <a:schemeClr val="dk1"/>
                </a:solidFill>
                <a:latin typeface="Arial"/>
                <a:ea typeface="Arial"/>
                <a:cs typeface="Arial"/>
                <a:sym typeface="Arial"/>
              </a:rPr>
            </a:br>
            <a:r>
              <a:rPr lang="en-GB" sz="3600" b="0" i="0" u="none" strike="noStrike" cap="none">
                <a:solidFill>
                  <a:schemeClr val="dk1"/>
                </a:solidFill>
                <a:latin typeface="Arial"/>
                <a:ea typeface="Arial"/>
                <a:cs typeface="Arial"/>
                <a:sym typeface="Arial"/>
              </a:rPr>
              <a:t>people prefer </a:t>
            </a:r>
            <a:br>
              <a:rPr lang="en-GB" sz="3600" b="0" i="0" u="none" strike="noStrike" cap="none">
                <a:solidFill>
                  <a:schemeClr val="dk1"/>
                </a:solidFill>
                <a:latin typeface="Arial"/>
                <a:ea typeface="Arial"/>
                <a:cs typeface="Arial"/>
                <a:sym typeface="Arial"/>
              </a:rPr>
            </a:br>
            <a:r>
              <a:rPr lang="en-GB" sz="3600" b="0" i="0" u="none" strike="noStrike" cap="none">
                <a:solidFill>
                  <a:schemeClr val="dk1"/>
                </a:solidFill>
                <a:latin typeface="Arial"/>
                <a:ea typeface="Arial"/>
                <a:cs typeface="Arial"/>
                <a:sym typeface="Arial"/>
              </a:rPr>
              <a:t>that taste. </a:t>
            </a: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EEA8AF5D-6766-4B5F-A6E2-1297B7837677}"/>
              </a:ext>
            </a:extLst>
          </p:cNvPr>
          <p:cNvSpPr txBox="1"/>
          <p:nvPr/>
        </p:nvSpPr>
        <p:spPr>
          <a:xfrm>
            <a:off x="1490133" y="4546600"/>
            <a:ext cx="6604000" cy="307777"/>
          </a:xfrm>
          <a:prstGeom prst="rect">
            <a:avLst/>
          </a:prstGeom>
          <a:noFill/>
        </p:spPr>
        <p:txBody>
          <a:bodyPr wrap="square" rtlCol="0">
            <a:spAutoFit/>
          </a:bodyPr>
          <a:lstStyle/>
          <a:p>
            <a:r>
              <a:rPr lang="en-GB" dirty="0"/>
              <a:t>2000+ vs 400 mm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10f2d96b29_1_10"/>
          <p:cNvSpPr txBox="1">
            <a:spLocks noGrp="1"/>
          </p:cNvSpPr>
          <p:nvPr>
            <p:ph type="title"/>
          </p:nvPr>
        </p:nvSpPr>
        <p:spPr>
          <a:xfrm>
            <a:off x="190072" y="1911485"/>
            <a:ext cx="3796302" cy="1123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n-GB"/>
              <a:t>Research Sites (M Atoll)</a:t>
            </a:r>
            <a:endParaRPr/>
          </a:p>
        </p:txBody>
      </p:sp>
      <p:pic>
        <p:nvPicPr>
          <p:cNvPr id="161" name="Google Shape;161;g310f2d96b29_1_10" descr="A map of a island&#10;&#10;Description automatically generated"/>
          <p:cNvPicPr preferRelativeResize="0"/>
          <p:nvPr/>
        </p:nvPicPr>
        <p:blipFill rotWithShape="1">
          <a:blip r:embed="rId3">
            <a:alphaModFix/>
          </a:blip>
          <a:srcRect/>
          <a:stretch/>
        </p:blipFill>
        <p:spPr>
          <a:xfrm>
            <a:off x="5260369" y="15951"/>
            <a:ext cx="3883631" cy="5127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8746-54F9-49D8-BCC5-75194985770A}"/>
              </a:ext>
            </a:extLst>
          </p:cNvPr>
          <p:cNvSpPr>
            <a:spLocks noGrp="1"/>
          </p:cNvSpPr>
          <p:nvPr>
            <p:ph type="title"/>
          </p:nvPr>
        </p:nvSpPr>
        <p:spPr>
          <a:xfrm rot="16200000">
            <a:off x="-307982" y="1403060"/>
            <a:ext cx="2448272" cy="753204"/>
          </a:xfrm>
        </p:spPr>
        <p:txBody>
          <a:bodyPr/>
          <a:lstStyle/>
          <a:p>
            <a:r>
              <a:rPr lang="en-GB" dirty="0"/>
              <a:t>Maldives</a:t>
            </a:r>
          </a:p>
        </p:txBody>
      </p:sp>
      <p:pic>
        <p:nvPicPr>
          <p:cNvPr id="5" name="Picture 4">
            <a:extLst>
              <a:ext uri="{FF2B5EF4-FFF2-40B4-BE49-F238E27FC236}">
                <a16:creationId xmlns:a16="http://schemas.microsoft.com/office/drawing/2014/main" id="{92A99C3B-6A79-41FB-B13E-BA8CDD9BBBD7}"/>
              </a:ext>
            </a:extLst>
          </p:cNvPr>
          <p:cNvPicPr>
            <a:picLocks noChangeAspect="1"/>
          </p:cNvPicPr>
          <p:nvPr/>
        </p:nvPicPr>
        <p:blipFill>
          <a:blip r:embed="rId3"/>
          <a:stretch>
            <a:fillRect/>
          </a:stretch>
        </p:blipFill>
        <p:spPr>
          <a:xfrm>
            <a:off x="1448738" y="0"/>
            <a:ext cx="7695262" cy="5143500"/>
          </a:xfrm>
          <a:prstGeom prst="rect">
            <a:avLst/>
          </a:prstGeom>
        </p:spPr>
      </p:pic>
    </p:spTree>
    <p:extLst>
      <p:ext uri="{BB962C8B-B14F-4D97-AF65-F5344CB8AC3E}">
        <p14:creationId xmlns:p14="http://schemas.microsoft.com/office/powerpoint/2010/main" val="3800466408"/>
      </p:ext>
    </p:extLst>
  </p:cSld>
  <p:clrMapOvr>
    <a:masterClrMapping/>
  </p:clrMapOvr>
  <mc:AlternateContent xmlns:mc="http://schemas.openxmlformats.org/markup-compatibility/2006" xmlns:p14="http://schemas.microsoft.com/office/powerpoint/2010/main">
    <mc:Choice Requires="p14">
      <p:transition spd="slow" p14:dur="2000" advTm="27958"/>
    </mc:Choice>
    <mc:Fallback xmlns="">
      <p:transition spd="slow" advTm="2795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03">
            <a:extLst>
              <a:ext uri="{FF2B5EF4-FFF2-40B4-BE49-F238E27FC236}">
                <a16:creationId xmlns:a16="http://schemas.microsoft.com/office/drawing/2014/main" id="{4DA267F4-F64C-45F7-8306-9E1248E2ED2B}"/>
              </a:ext>
            </a:extLst>
          </p:cNvPr>
          <p:cNvSpPr>
            <a:spLocks noGrp="1"/>
          </p:cNvSpPr>
          <p:nvPr>
            <p:ph type="title"/>
          </p:nvPr>
        </p:nvSpPr>
        <p:spPr>
          <a:xfrm>
            <a:off x="67793" y="156233"/>
            <a:ext cx="8229600" cy="1123634"/>
          </a:xfrm>
        </p:spPr>
        <p:txBody>
          <a:bodyPr/>
          <a:lstStyle/>
          <a:p>
            <a:r>
              <a:rPr lang="en-GB" dirty="0"/>
              <a:t>Typical </a:t>
            </a:r>
            <a:br>
              <a:rPr lang="en-GB" dirty="0"/>
            </a:br>
            <a:r>
              <a:rPr lang="en-GB" dirty="0"/>
              <a:t>Water </a:t>
            </a:r>
            <a:br>
              <a:rPr lang="en-GB" dirty="0"/>
            </a:br>
            <a:r>
              <a:rPr lang="en-GB" dirty="0"/>
              <a:t>Supply</a:t>
            </a:r>
          </a:p>
        </p:txBody>
      </p:sp>
      <p:grpSp>
        <p:nvGrpSpPr>
          <p:cNvPr id="8" name="Group 7">
            <a:extLst>
              <a:ext uri="{FF2B5EF4-FFF2-40B4-BE49-F238E27FC236}">
                <a16:creationId xmlns:a16="http://schemas.microsoft.com/office/drawing/2014/main" id="{B0BC6E73-0333-4488-A931-74ECD3B7538F}"/>
              </a:ext>
            </a:extLst>
          </p:cNvPr>
          <p:cNvGrpSpPr/>
          <p:nvPr/>
        </p:nvGrpSpPr>
        <p:grpSpPr>
          <a:xfrm>
            <a:off x="656634" y="1437516"/>
            <a:ext cx="4605336" cy="4039706"/>
            <a:chOff x="656634" y="1437516"/>
            <a:chExt cx="4605336" cy="4039706"/>
          </a:xfrm>
        </p:grpSpPr>
        <p:grpSp>
          <p:nvGrpSpPr>
            <p:cNvPr id="20" name="Group 19">
              <a:extLst>
                <a:ext uri="{FF2B5EF4-FFF2-40B4-BE49-F238E27FC236}">
                  <a16:creationId xmlns:a16="http://schemas.microsoft.com/office/drawing/2014/main" id="{FDA8DAFF-5565-4972-ABE8-CD81A432394C}"/>
                </a:ext>
              </a:extLst>
            </p:cNvPr>
            <p:cNvGrpSpPr/>
            <p:nvPr/>
          </p:nvGrpSpPr>
          <p:grpSpPr>
            <a:xfrm>
              <a:off x="1436237" y="1437516"/>
              <a:ext cx="1006591" cy="1177273"/>
              <a:chOff x="1436237" y="1437516"/>
              <a:chExt cx="1006591" cy="1177273"/>
            </a:xfrm>
          </p:grpSpPr>
          <p:pic>
            <p:nvPicPr>
              <p:cNvPr id="5" name="Picture 4">
                <a:extLst>
                  <a:ext uri="{FF2B5EF4-FFF2-40B4-BE49-F238E27FC236}">
                    <a16:creationId xmlns:a16="http://schemas.microsoft.com/office/drawing/2014/main" id="{D337AEDD-A35A-4622-9DC7-A0F6CD3E99F7}"/>
                  </a:ext>
                </a:extLst>
              </p:cNvPr>
              <p:cNvPicPr>
                <a:picLocks noChangeAspect="1"/>
              </p:cNvPicPr>
              <p:nvPr/>
            </p:nvPicPr>
            <p:blipFill>
              <a:blip r:embed="rId4"/>
              <a:stretch>
                <a:fillRect/>
              </a:stretch>
            </p:blipFill>
            <p:spPr>
              <a:xfrm>
                <a:off x="1619672" y="1748594"/>
                <a:ext cx="823156" cy="823156"/>
              </a:xfrm>
              <a:prstGeom prst="rect">
                <a:avLst/>
              </a:prstGeom>
            </p:spPr>
          </p:pic>
          <p:cxnSp>
            <p:nvCxnSpPr>
              <p:cNvPr id="21" name="Straight Arrow Connector 20">
                <a:extLst>
                  <a:ext uri="{FF2B5EF4-FFF2-40B4-BE49-F238E27FC236}">
                    <a16:creationId xmlns:a16="http://schemas.microsoft.com/office/drawing/2014/main" id="{FD6ACC54-13CD-4DFA-9552-1C03333E945F}"/>
                  </a:ext>
                </a:extLst>
              </p:cNvPr>
              <p:cNvCxnSpPr>
                <a:cxnSpLocks/>
                <a:stCxn id="19" idx="0"/>
                <a:endCxn id="5" idx="1"/>
              </p:cNvCxnSpPr>
              <p:nvPr/>
            </p:nvCxnSpPr>
            <p:spPr>
              <a:xfrm flipV="1">
                <a:off x="1436237" y="2160172"/>
                <a:ext cx="183435" cy="454617"/>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82884CA-AF13-48C6-8E44-C5F7C827AC48}"/>
                  </a:ext>
                </a:extLst>
              </p:cNvPr>
              <p:cNvSpPr txBox="1"/>
              <p:nvPr/>
            </p:nvSpPr>
            <p:spPr>
              <a:xfrm>
                <a:off x="1466767" y="1437516"/>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Prefiltration</a:t>
                </a:r>
              </a:p>
            </p:txBody>
          </p:sp>
        </p:grpSp>
        <p:grpSp>
          <p:nvGrpSpPr>
            <p:cNvPr id="44" name="Group 43">
              <a:extLst>
                <a:ext uri="{FF2B5EF4-FFF2-40B4-BE49-F238E27FC236}">
                  <a16:creationId xmlns:a16="http://schemas.microsoft.com/office/drawing/2014/main" id="{F7042417-27C3-4BD1-80F5-8BDA0D6C4EF2}"/>
                </a:ext>
              </a:extLst>
            </p:cNvPr>
            <p:cNvGrpSpPr/>
            <p:nvPr/>
          </p:nvGrpSpPr>
          <p:grpSpPr>
            <a:xfrm>
              <a:off x="656634" y="2931790"/>
              <a:ext cx="1035046" cy="2545432"/>
              <a:chOff x="656634" y="2931790"/>
              <a:chExt cx="1035046" cy="2545432"/>
            </a:xfrm>
          </p:grpSpPr>
          <p:sp>
            <p:nvSpPr>
              <p:cNvPr id="7" name="TextBox 6">
                <a:extLst>
                  <a:ext uri="{FF2B5EF4-FFF2-40B4-BE49-F238E27FC236}">
                    <a16:creationId xmlns:a16="http://schemas.microsoft.com/office/drawing/2014/main" id="{B675FFE5-3811-4CF9-85EC-5771CB647B98}"/>
                  </a:ext>
                </a:extLst>
              </p:cNvPr>
              <p:cNvSpPr txBox="1"/>
              <p:nvPr/>
            </p:nvSpPr>
            <p:spPr>
              <a:xfrm>
                <a:off x="705272" y="4562822"/>
                <a:ext cx="914400" cy="914400"/>
              </a:xfrm>
              <a:prstGeom prst="rect">
                <a:avLst/>
              </a:prstGeom>
            </p:spPr>
            <p:txBody>
              <a:bodyPr vert="horz" wrap="none" lIns="91440" tIns="45720" rIns="91440" bIns="45720" rtlCol="0">
                <a:normAutofit/>
              </a:bodyPr>
              <a:lstStyle/>
              <a:p>
                <a:r>
                  <a:rPr lang="en-GB" sz="900" dirty="0">
                    <a:solidFill>
                      <a:schemeClr val="accent6"/>
                    </a:solidFill>
                    <a:latin typeface="Arial" panose="020B0604020202020204" pitchFamily="34" charset="0"/>
                    <a:cs typeface="Arial" panose="020B0604020202020204" pitchFamily="34" charset="0"/>
                  </a:rPr>
                  <a:t>Inlet &gt; 20m deep </a:t>
                </a:r>
              </a:p>
              <a:p>
                <a:r>
                  <a:rPr lang="en-GB" sz="900" dirty="0">
                    <a:solidFill>
                      <a:schemeClr val="accent6"/>
                    </a:solidFill>
                    <a:latin typeface="Arial" panose="020B0604020202020204" pitchFamily="34" charset="0"/>
                    <a:cs typeface="Arial" panose="020B0604020202020204" pitchFamily="34" charset="0"/>
                  </a:rPr>
                  <a:t>ground</a:t>
                </a:r>
              </a:p>
            </p:txBody>
          </p:sp>
          <p:grpSp>
            <p:nvGrpSpPr>
              <p:cNvPr id="14" name="Group 13">
                <a:extLst>
                  <a:ext uri="{FF2B5EF4-FFF2-40B4-BE49-F238E27FC236}">
                    <a16:creationId xmlns:a16="http://schemas.microsoft.com/office/drawing/2014/main" id="{CD54882D-A1EA-4C60-9E01-AEAB74F73FD8}"/>
                  </a:ext>
                </a:extLst>
              </p:cNvPr>
              <p:cNvGrpSpPr/>
              <p:nvPr/>
            </p:nvGrpSpPr>
            <p:grpSpPr>
              <a:xfrm>
                <a:off x="656634" y="2931790"/>
                <a:ext cx="1035046" cy="2088232"/>
                <a:chOff x="656634" y="2931790"/>
                <a:chExt cx="1035046" cy="2088232"/>
              </a:xfrm>
            </p:grpSpPr>
            <p:sp>
              <p:nvSpPr>
                <p:cNvPr id="6" name="Flowchart: Process 5">
                  <a:extLst>
                    <a:ext uri="{FF2B5EF4-FFF2-40B4-BE49-F238E27FC236}">
                      <a16:creationId xmlns:a16="http://schemas.microsoft.com/office/drawing/2014/main" id="{DED2EECE-E3AD-41EA-934C-A7536DDD81B2}"/>
                    </a:ext>
                  </a:extLst>
                </p:cNvPr>
                <p:cNvSpPr/>
                <p:nvPr/>
              </p:nvSpPr>
              <p:spPr>
                <a:xfrm>
                  <a:off x="1619672" y="2931790"/>
                  <a:ext cx="72008" cy="20882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A911DCD1-A062-4B52-8DD0-0FB9F32E0885}"/>
                    </a:ext>
                  </a:extLst>
                </p:cNvPr>
                <p:cNvSpPr txBox="1"/>
                <p:nvPr/>
              </p:nvSpPr>
              <p:spPr>
                <a:xfrm>
                  <a:off x="656634" y="3660054"/>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Intake well</a:t>
                  </a:r>
                </a:p>
              </p:txBody>
            </p:sp>
          </p:grpSp>
        </p:grpSp>
        <p:grpSp>
          <p:nvGrpSpPr>
            <p:cNvPr id="40" name="Group 39">
              <a:extLst>
                <a:ext uri="{FF2B5EF4-FFF2-40B4-BE49-F238E27FC236}">
                  <a16:creationId xmlns:a16="http://schemas.microsoft.com/office/drawing/2014/main" id="{B69E9DA8-6BD2-403B-A579-A1ED531B2DA1}"/>
                </a:ext>
              </a:extLst>
            </p:cNvPr>
            <p:cNvGrpSpPr/>
            <p:nvPr/>
          </p:nvGrpSpPr>
          <p:grpSpPr>
            <a:xfrm>
              <a:off x="681354" y="2538762"/>
              <a:ext cx="1037423" cy="641107"/>
              <a:chOff x="681354" y="2538762"/>
              <a:chExt cx="1037423" cy="641107"/>
            </a:xfrm>
          </p:grpSpPr>
          <p:pic>
            <p:nvPicPr>
              <p:cNvPr id="19" name="Picture 18">
                <a:extLst>
                  <a:ext uri="{FF2B5EF4-FFF2-40B4-BE49-F238E27FC236}">
                    <a16:creationId xmlns:a16="http://schemas.microsoft.com/office/drawing/2014/main" id="{2D3DAA47-90D5-4CB9-AD61-8B4CEEA24BD2}"/>
                  </a:ext>
                </a:extLst>
              </p:cNvPr>
              <p:cNvPicPr>
                <a:picLocks noChangeAspect="1"/>
              </p:cNvPicPr>
              <p:nvPr/>
            </p:nvPicPr>
            <p:blipFill>
              <a:blip r:embed="rId5"/>
              <a:stretch>
                <a:fillRect/>
              </a:stretch>
            </p:blipFill>
            <p:spPr>
              <a:xfrm flipH="1">
                <a:off x="1153697" y="2614789"/>
                <a:ext cx="565080" cy="565080"/>
              </a:xfrm>
              <a:prstGeom prst="rect">
                <a:avLst/>
              </a:prstGeom>
            </p:spPr>
          </p:pic>
          <p:sp>
            <p:nvSpPr>
              <p:cNvPr id="61" name="TextBox 60">
                <a:extLst>
                  <a:ext uri="{FF2B5EF4-FFF2-40B4-BE49-F238E27FC236}">
                    <a16:creationId xmlns:a16="http://schemas.microsoft.com/office/drawing/2014/main" id="{735D4A7B-3505-42AD-A0AB-81A0C630F26D}"/>
                  </a:ext>
                </a:extLst>
              </p:cNvPr>
              <p:cNvSpPr txBox="1"/>
              <p:nvPr/>
            </p:nvSpPr>
            <p:spPr>
              <a:xfrm>
                <a:off x="681354" y="2538762"/>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Pump</a:t>
                </a:r>
              </a:p>
            </p:txBody>
          </p:sp>
        </p:grpSp>
        <p:grpSp>
          <p:nvGrpSpPr>
            <p:cNvPr id="22" name="Group 21">
              <a:extLst>
                <a:ext uri="{FF2B5EF4-FFF2-40B4-BE49-F238E27FC236}">
                  <a16:creationId xmlns:a16="http://schemas.microsoft.com/office/drawing/2014/main" id="{B71DAF4A-DA85-476A-AFDB-10F4631D770C}"/>
                </a:ext>
              </a:extLst>
            </p:cNvPr>
            <p:cNvGrpSpPr/>
            <p:nvPr/>
          </p:nvGrpSpPr>
          <p:grpSpPr>
            <a:xfrm>
              <a:off x="2442828" y="2160172"/>
              <a:ext cx="1333787" cy="2427111"/>
              <a:chOff x="2442828" y="2160172"/>
              <a:chExt cx="1333787" cy="2427111"/>
            </a:xfrm>
          </p:grpSpPr>
          <p:pic>
            <p:nvPicPr>
              <p:cNvPr id="9" name="Picture 8">
                <a:extLst>
                  <a:ext uri="{FF2B5EF4-FFF2-40B4-BE49-F238E27FC236}">
                    <a16:creationId xmlns:a16="http://schemas.microsoft.com/office/drawing/2014/main" id="{57D2528F-7DA1-4CA8-8A21-C1D03AD9E9F6}"/>
                  </a:ext>
                </a:extLst>
              </p:cNvPr>
              <p:cNvPicPr>
                <a:picLocks noChangeAspect="1"/>
              </p:cNvPicPr>
              <p:nvPr/>
            </p:nvPicPr>
            <p:blipFill>
              <a:blip r:embed="rId6"/>
              <a:stretch>
                <a:fillRect/>
              </a:stretch>
            </p:blipFill>
            <p:spPr>
              <a:xfrm flipH="1">
                <a:off x="2773594" y="3625047"/>
                <a:ext cx="962236" cy="962236"/>
              </a:xfrm>
              <a:prstGeom prst="rect">
                <a:avLst/>
              </a:prstGeom>
            </p:spPr>
          </p:pic>
          <p:cxnSp>
            <p:nvCxnSpPr>
              <p:cNvPr id="23" name="Straight Arrow Connector 22">
                <a:extLst>
                  <a:ext uri="{FF2B5EF4-FFF2-40B4-BE49-F238E27FC236}">
                    <a16:creationId xmlns:a16="http://schemas.microsoft.com/office/drawing/2014/main" id="{3C53EABE-74D3-4910-8A8D-0A24123BAC4C}"/>
                  </a:ext>
                </a:extLst>
              </p:cNvPr>
              <p:cNvCxnSpPr>
                <a:stCxn id="5" idx="3"/>
                <a:endCxn id="9" idx="3"/>
              </p:cNvCxnSpPr>
              <p:nvPr/>
            </p:nvCxnSpPr>
            <p:spPr>
              <a:xfrm>
                <a:off x="2442828" y="2160172"/>
                <a:ext cx="330766" cy="1945993"/>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D46C7264-728F-4080-836C-F3B806EEA223}"/>
                  </a:ext>
                </a:extLst>
              </p:cNvPr>
              <p:cNvSpPr txBox="1"/>
              <p:nvPr/>
            </p:nvSpPr>
            <p:spPr>
              <a:xfrm>
                <a:off x="2814379" y="3309014"/>
                <a:ext cx="962236"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Membrane</a:t>
                </a:r>
                <a:br>
                  <a:rPr lang="en-GB" sz="1200" dirty="0">
                    <a:solidFill>
                      <a:schemeClr val="accent6"/>
                    </a:solidFill>
                    <a:latin typeface="Arial" panose="020B0604020202020204" pitchFamily="34" charset="0"/>
                    <a:cs typeface="Arial" panose="020B0604020202020204" pitchFamily="34" charset="0"/>
                  </a:rPr>
                </a:br>
                <a:r>
                  <a:rPr lang="en-GB" sz="1200" dirty="0">
                    <a:solidFill>
                      <a:schemeClr val="accent6"/>
                    </a:solidFill>
                    <a:latin typeface="Arial" panose="020B0604020202020204" pitchFamily="34" charset="0"/>
                    <a:cs typeface="Arial" panose="020B0604020202020204" pitchFamily="34" charset="0"/>
                  </a:rPr>
                  <a:t> filtration</a:t>
                </a:r>
              </a:p>
            </p:txBody>
          </p:sp>
        </p:grpSp>
        <p:grpSp>
          <p:nvGrpSpPr>
            <p:cNvPr id="28" name="Group 27">
              <a:extLst>
                <a:ext uri="{FF2B5EF4-FFF2-40B4-BE49-F238E27FC236}">
                  <a16:creationId xmlns:a16="http://schemas.microsoft.com/office/drawing/2014/main" id="{10245F6E-D9E5-4BE4-868D-714C672DE291}"/>
                </a:ext>
              </a:extLst>
            </p:cNvPr>
            <p:cNvGrpSpPr/>
            <p:nvPr/>
          </p:nvGrpSpPr>
          <p:grpSpPr>
            <a:xfrm>
              <a:off x="3254712" y="3874735"/>
              <a:ext cx="2007258" cy="1183599"/>
              <a:chOff x="3254712" y="3874735"/>
              <a:chExt cx="2007258" cy="1183599"/>
            </a:xfrm>
          </p:grpSpPr>
          <p:pic>
            <p:nvPicPr>
              <p:cNvPr id="96" name="Picture 95">
                <a:extLst>
                  <a:ext uri="{FF2B5EF4-FFF2-40B4-BE49-F238E27FC236}">
                    <a16:creationId xmlns:a16="http://schemas.microsoft.com/office/drawing/2014/main" id="{E062419B-E25E-4DFF-AEA4-D2C54F9675C2}"/>
                  </a:ext>
                </a:extLst>
              </p:cNvPr>
              <p:cNvPicPr>
                <a:picLocks noChangeAspect="1"/>
              </p:cNvPicPr>
              <p:nvPr/>
            </p:nvPicPr>
            <p:blipFill>
              <a:blip r:embed="rId7"/>
              <a:stretch>
                <a:fillRect/>
              </a:stretch>
            </p:blipFill>
            <p:spPr>
              <a:xfrm>
                <a:off x="3963076" y="4317382"/>
                <a:ext cx="740952" cy="740952"/>
              </a:xfrm>
              <a:prstGeom prst="rect">
                <a:avLst/>
              </a:prstGeom>
            </p:spPr>
          </p:pic>
          <p:cxnSp>
            <p:nvCxnSpPr>
              <p:cNvPr id="102" name="Straight Arrow Connector 101">
                <a:extLst>
                  <a:ext uri="{FF2B5EF4-FFF2-40B4-BE49-F238E27FC236}">
                    <a16:creationId xmlns:a16="http://schemas.microsoft.com/office/drawing/2014/main" id="{BD2F8996-D4C6-450E-8C84-CBB5B0042D96}"/>
                  </a:ext>
                </a:extLst>
              </p:cNvPr>
              <p:cNvCxnSpPr>
                <a:stCxn id="9" idx="2"/>
                <a:endCxn id="96" idx="1"/>
              </p:cNvCxnSpPr>
              <p:nvPr/>
            </p:nvCxnSpPr>
            <p:spPr>
              <a:xfrm>
                <a:off x="3254712" y="4587283"/>
                <a:ext cx="708364" cy="100575"/>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D9774F82-69A7-4897-A2AD-5C3FB6C2B9E9}"/>
                  </a:ext>
                </a:extLst>
              </p:cNvPr>
              <p:cNvSpPr txBox="1"/>
              <p:nvPr/>
            </p:nvSpPr>
            <p:spPr>
              <a:xfrm>
                <a:off x="4347570" y="3874735"/>
                <a:ext cx="914400" cy="914400"/>
              </a:xfrm>
              <a:prstGeom prst="rect">
                <a:avLst/>
              </a:prstGeom>
            </p:spPr>
            <p:txBody>
              <a:bodyPr vert="horz" wrap="square" lIns="91440" tIns="45720" rIns="91440" bIns="45720" rtlCol="0">
                <a:normAutofit/>
              </a:bodyPr>
              <a:lstStyle>
                <a:defPPr>
                  <a:defRPr lang="en-US"/>
                </a:defPPr>
                <a:lvl1pPr>
                  <a:defRPr sz="1200">
                    <a:solidFill>
                      <a:schemeClr val="accent6"/>
                    </a:solidFill>
                    <a:latin typeface="Arial" panose="020B0604020202020204" pitchFamily="34" charset="0"/>
                    <a:cs typeface="Arial" panose="020B0604020202020204" pitchFamily="34" charset="0"/>
                  </a:defRPr>
                </a:lvl1pPr>
              </a:lstStyle>
              <a:p>
                <a:r>
                  <a:rPr lang="en-GB" dirty="0"/>
                  <a:t>Brine discharge to sea</a:t>
                </a:r>
              </a:p>
            </p:txBody>
          </p:sp>
        </p:grpSp>
        <p:grpSp>
          <p:nvGrpSpPr>
            <p:cNvPr id="34" name="Group 33">
              <a:extLst>
                <a:ext uri="{FF2B5EF4-FFF2-40B4-BE49-F238E27FC236}">
                  <a16:creationId xmlns:a16="http://schemas.microsoft.com/office/drawing/2014/main" id="{E001FAD2-D175-462E-8275-2402320C9F69}"/>
                </a:ext>
              </a:extLst>
            </p:cNvPr>
            <p:cNvGrpSpPr/>
            <p:nvPr/>
          </p:nvGrpSpPr>
          <p:grpSpPr>
            <a:xfrm>
              <a:off x="1829138" y="3435846"/>
              <a:ext cx="1042758" cy="1127956"/>
              <a:chOff x="832745" y="2166450"/>
              <a:chExt cx="1042758" cy="1127956"/>
            </a:xfrm>
          </p:grpSpPr>
          <p:pic>
            <p:nvPicPr>
              <p:cNvPr id="35" name="Picture 34">
                <a:extLst>
                  <a:ext uri="{FF2B5EF4-FFF2-40B4-BE49-F238E27FC236}">
                    <a16:creationId xmlns:a16="http://schemas.microsoft.com/office/drawing/2014/main" id="{D2D3DA3A-F298-499E-910E-17501566CACE}"/>
                  </a:ext>
                </a:extLst>
              </p:cNvPr>
              <p:cNvPicPr>
                <a:picLocks noChangeAspect="1"/>
              </p:cNvPicPr>
              <p:nvPr/>
            </p:nvPicPr>
            <p:blipFill>
              <a:blip r:embed="rId5"/>
              <a:stretch>
                <a:fillRect/>
              </a:stretch>
            </p:blipFill>
            <p:spPr>
              <a:xfrm flipH="1">
                <a:off x="832745" y="2332170"/>
                <a:ext cx="962236" cy="962236"/>
              </a:xfrm>
              <a:prstGeom prst="rect">
                <a:avLst/>
              </a:prstGeom>
            </p:spPr>
          </p:pic>
          <p:sp>
            <p:nvSpPr>
              <p:cNvPr id="36" name="TextBox 35">
                <a:extLst>
                  <a:ext uri="{FF2B5EF4-FFF2-40B4-BE49-F238E27FC236}">
                    <a16:creationId xmlns:a16="http://schemas.microsoft.com/office/drawing/2014/main" id="{FF2B99BF-EBCE-4ADC-AA5C-154C8E33A3B9}"/>
                  </a:ext>
                </a:extLst>
              </p:cNvPr>
              <p:cNvSpPr txBox="1"/>
              <p:nvPr/>
            </p:nvSpPr>
            <p:spPr>
              <a:xfrm>
                <a:off x="913267" y="2166450"/>
                <a:ext cx="962236" cy="331440"/>
              </a:xfrm>
              <a:prstGeom prst="rect">
                <a:avLst/>
              </a:prstGeom>
            </p:spPr>
            <p:txBody>
              <a:bodyPr vert="horz" wrap="square" lIns="91440" tIns="45720" rIns="91440" bIns="45720" rtlCol="0">
                <a:normAutofit fontScale="77500" lnSpcReduction="20000"/>
              </a:bodyPr>
              <a:lstStyle/>
              <a:p>
                <a:r>
                  <a:rPr lang="en-GB" sz="1200" dirty="0">
                    <a:solidFill>
                      <a:schemeClr val="accent6"/>
                    </a:solidFill>
                    <a:latin typeface="Arial" panose="020B0604020202020204" pitchFamily="34" charset="0"/>
                    <a:cs typeface="Arial" panose="020B0604020202020204" pitchFamily="34" charset="0"/>
                  </a:rPr>
                  <a:t>High Energy Pumping</a:t>
                </a:r>
              </a:p>
            </p:txBody>
          </p:sp>
        </p:grpSp>
      </p:grpSp>
    </p:spTree>
    <p:custDataLst>
      <p:tags r:id="rId1"/>
    </p:custDataLst>
    <p:extLst>
      <p:ext uri="{BB962C8B-B14F-4D97-AF65-F5344CB8AC3E}">
        <p14:creationId xmlns:p14="http://schemas.microsoft.com/office/powerpoint/2010/main" val="3496824325"/>
      </p:ext>
    </p:extLst>
  </p:cSld>
  <p:clrMapOvr>
    <a:masterClrMapping/>
  </p:clrMapOvr>
  <mc:AlternateContent xmlns:mc="http://schemas.openxmlformats.org/markup-compatibility/2006" xmlns:p14="http://schemas.microsoft.com/office/powerpoint/2010/main">
    <mc:Choice Requires="p14">
      <p:transition spd="slow" p14:dur="2000" advTm="81008"/>
    </mc:Choice>
    <mc:Fallback xmlns="">
      <p:transition spd="slow" advTm="8100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589B4BE-D8E4-46C2-8DCF-A059D16FAAEC}"/>
              </a:ext>
            </a:extLst>
          </p:cNvPr>
          <p:cNvGrpSpPr/>
          <p:nvPr/>
        </p:nvGrpSpPr>
        <p:grpSpPr>
          <a:xfrm>
            <a:off x="2514673" y="-38952"/>
            <a:ext cx="2489375" cy="1476164"/>
            <a:chOff x="2514673" y="-38952"/>
            <a:chExt cx="2489375" cy="1476164"/>
          </a:xfrm>
        </p:grpSpPr>
        <p:cxnSp>
          <p:nvCxnSpPr>
            <p:cNvPr id="39" name="Straight Arrow Connector 38">
              <a:extLst>
                <a:ext uri="{FF2B5EF4-FFF2-40B4-BE49-F238E27FC236}">
                  <a16:creationId xmlns:a16="http://schemas.microsoft.com/office/drawing/2014/main" id="{0D54942E-FC5B-4806-A47C-5BB2DCBBBC94}"/>
                </a:ext>
              </a:extLst>
            </p:cNvPr>
            <p:cNvCxnSpPr>
              <a:cxnSpLocks/>
              <a:stCxn id="31" idx="2"/>
              <a:endCxn id="64" idx="3"/>
            </p:cNvCxnSpPr>
            <p:nvPr/>
          </p:nvCxnSpPr>
          <p:spPr>
            <a:xfrm flipH="1" flipV="1">
              <a:off x="3990837" y="699130"/>
              <a:ext cx="1013211" cy="467125"/>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pic>
          <p:nvPicPr>
            <p:cNvPr id="64" name="Picture 63">
              <a:extLst>
                <a:ext uri="{FF2B5EF4-FFF2-40B4-BE49-F238E27FC236}">
                  <a16:creationId xmlns:a16="http://schemas.microsoft.com/office/drawing/2014/main" id="{73DE4198-6EF6-4A2B-810A-2C6354A94318}"/>
                </a:ext>
              </a:extLst>
            </p:cNvPr>
            <p:cNvPicPr>
              <a:picLocks noChangeAspect="1"/>
            </p:cNvPicPr>
            <p:nvPr/>
          </p:nvPicPr>
          <p:blipFill>
            <a:blip r:embed="rId4"/>
            <a:stretch>
              <a:fillRect/>
            </a:stretch>
          </p:blipFill>
          <p:spPr>
            <a:xfrm>
              <a:off x="2514673" y="-38952"/>
              <a:ext cx="1476164" cy="1476164"/>
            </a:xfrm>
            <a:prstGeom prst="rect">
              <a:avLst/>
            </a:prstGeom>
          </p:spPr>
        </p:pic>
      </p:grpSp>
      <p:grpSp>
        <p:nvGrpSpPr>
          <p:cNvPr id="26" name="Group 25">
            <a:extLst>
              <a:ext uri="{FF2B5EF4-FFF2-40B4-BE49-F238E27FC236}">
                <a16:creationId xmlns:a16="http://schemas.microsoft.com/office/drawing/2014/main" id="{35376EE7-DD70-4AEA-860C-33FFCF5DC6CA}"/>
              </a:ext>
            </a:extLst>
          </p:cNvPr>
          <p:cNvGrpSpPr/>
          <p:nvPr/>
        </p:nvGrpSpPr>
        <p:grpSpPr>
          <a:xfrm>
            <a:off x="3124843" y="1437212"/>
            <a:ext cx="1305218" cy="1530504"/>
            <a:chOff x="3124843" y="1437212"/>
            <a:chExt cx="1305218" cy="1530504"/>
          </a:xfrm>
        </p:grpSpPr>
        <p:pic>
          <p:nvPicPr>
            <p:cNvPr id="15" name="Picture 14">
              <a:extLst>
                <a:ext uri="{FF2B5EF4-FFF2-40B4-BE49-F238E27FC236}">
                  <a16:creationId xmlns:a16="http://schemas.microsoft.com/office/drawing/2014/main" id="{067847BA-4DAE-4F22-BC9C-66C89312224B}"/>
                </a:ext>
              </a:extLst>
            </p:cNvPr>
            <p:cNvPicPr>
              <a:picLocks noChangeAspect="1"/>
            </p:cNvPicPr>
            <p:nvPr/>
          </p:nvPicPr>
          <p:blipFill>
            <a:blip r:embed="rId5"/>
            <a:stretch>
              <a:fillRect/>
            </a:stretch>
          </p:blipFill>
          <p:spPr>
            <a:xfrm>
              <a:off x="3124843" y="2257508"/>
              <a:ext cx="710208" cy="710208"/>
            </a:xfrm>
            <a:prstGeom prst="rect">
              <a:avLst/>
            </a:prstGeom>
          </p:spPr>
        </p:pic>
        <p:sp>
          <p:nvSpPr>
            <p:cNvPr id="63" name="TextBox 62">
              <a:extLst>
                <a:ext uri="{FF2B5EF4-FFF2-40B4-BE49-F238E27FC236}">
                  <a16:creationId xmlns:a16="http://schemas.microsoft.com/office/drawing/2014/main" id="{8BC113B1-810E-4C3F-8E7E-E8EA041B854E}"/>
                </a:ext>
              </a:extLst>
            </p:cNvPr>
            <p:cNvSpPr txBox="1"/>
            <p:nvPr/>
          </p:nvSpPr>
          <p:spPr>
            <a:xfrm>
              <a:off x="3467825" y="1802475"/>
              <a:ext cx="962236"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Ultra filtration</a:t>
              </a:r>
            </a:p>
          </p:txBody>
        </p:sp>
        <p:cxnSp>
          <p:nvCxnSpPr>
            <p:cNvPr id="67" name="Straight Arrow Connector 66">
              <a:extLst>
                <a:ext uri="{FF2B5EF4-FFF2-40B4-BE49-F238E27FC236}">
                  <a16:creationId xmlns:a16="http://schemas.microsoft.com/office/drawing/2014/main" id="{B61AFEBD-386D-4FBE-B879-509DC77A9AEE}"/>
                </a:ext>
              </a:extLst>
            </p:cNvPr>
            <p:cNvCxnSpPr>
              <a:stCxn id="64" idx="2"/>
              <a:endCxn id="15" idx="0"/>
            </p:cNvCxnSpPr>
            <p:nvPr/>
          </p:nvCxnSpPr>
          <p:spPr>
            <a:xfrm>
              <a:off x="3252755" y="1437212"/>
              <a:ext cx="227192" cy="820296"/>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B08347C7-F3A4-4EF9-A295-ACCF74F0EE0D}"/>
              </a:ext>
            </a:extLst>
          </p:cNvPr>
          <p:cNvGrpSpPr/>
          <p:nvPr/>
        </p:nvGrpSpPr>
        <p:grpSpPr>
          <a:xfrm>
            <a:off x="5004048" y="-113615"/>
            <a:ext cx="2970226" cy="1377206"/>
            <a:chOff x="5004048" y="-113615"/>
            <a:chExt cx="2970226" cy="1377206"/>
          </a:xfrm>
        </p:grpSpPr>
        <p:pic>
          <p:nvPicPr>
            <p:cNvPr id="12" name="Picture 11">
              <a:extLst>
                <a:ext uri="{FF2B5EF4-FFF2-40B4-BE49-F238E27FC236}">
                  <a16:creationId xmlns:a16="http://schemas.microsoft.com/office/drawing/2014/main" id="{01B7ACF5-4018-44D5-A81E-55323E39C0A7}"/>
                </a:ext>
              </a:extLst>
            </p:cNvPr>
            <p:cNvPicPr>
              <a:picLocks noChangeAspect="1"/>
            </p:cNvPicPr>
            <p:nvPr/>
          </p:nvPicPr>
          <p:blipFill>
            <a:blip r:embed="rId6"/>
            <a:stretch>
              <a:fillRect/>
            </a:stretch>
          </p:blipFill>
          <p:spPr>
            <a:xfrm>
              <a:off x="7192058" y="-113615"/>
              <a:ext cx="782216" cy="782216"/>
            </a:xfrm>
            <a:prstGeom prst="rect">
              <a:avLst/>
            </a:prstGeom>
          </p:spPr>
        </p:pic>
        <p:pic>
          <p:nvPicPr>
            <p:cNvPr id="13" name="Picture 12">
              <a:extLst>
                <a:ext uri="{FF2B5EF4-FFF2-40B4-BE49-F238E27FC236}">
                  <a16:creationId xmlns:a16="http://schemas.microsoft.com/office/drawing/2014/main" id="{16F15C96-17C2-4683-BFA7-B0FFB665AD4C}"/>
                </a:ext>
              </a:extLst>
            </p:cNvPr>
            <p:cNvPicPr>
              <a:picLocks noChangeAspect="1"/>
            </p:cNvPicPr>
            <p:nvPr/>
          </p:nvPicPr>
          <p:blipFill>
            <a:blip r:embed="rId6"/>
            <a:stretch>
              <a:fillRect/>
            </a:stretch>
          </p:blipFill>
          <p:spPr>
            <a:xfrm>
              <a:off x="5378835" y="-76954"/>
              <a:ext cx="782216" cy="782216"/>
            </a:xfrm>
            <a:prstGeom prst="rect">
              <a:avLst/>
            </a:prstGeom>
          </p:spPr>
        </p:pic>
        <p:sp>
          <p:nvSpPr>
            <p:cNvPr id="31" name="Oval 30">
              <a:extLst>
                <a:ext uri="{FF2B5EF4-FFF2-40B4-BE49-F238E27FC236}">
                  <a16:creationId xmlns:a16="http://schemas.microsoft.com/office/drawing/2014/main" id="{DB618C46-A747-4463-93D1-0910425DC274}"/>
                </a:ext>
              </a:extLst>
            </p:cNvPr>
            <p:cNvSpPr/>
            <p:nvPr/>
          </p:nvSpPr>
          <p:spPr>
            <a:xfrm>
              <a:off x="5004048" y="1068919"/>
              <a:ext cx="194672" cy="19467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cxnSp>
          <p:nvCxnSpPr>
            <p:cNvPr id="35" name="Straight Arrow Connector 34">
              <a:extLst>
                <a:ext uri="{FF2B5EF4-FFF2-40B4-BE49-F238E27FC236}">
                  <a16:creationId xmlns:a16="http://schemas.microsoft.com/office/drawing/2014/main" id="{C7350B48-ABD1-4D73-953B-3BCC05D69289}"/>
                </a:ext>
              </a:extLst>
            </p:cNvPr>
            <p:cNvCxnSpPr>
              <a:cxnSpLocks/>
              <a:stCxn id="13" idx="2"/>
              <a:endCxn id="31" idx="7"/>
            </p:cNvCxnSpPr>
            <p:nvPr/>
          </p:nvCxnSpPr>
          <p:spPr>
            <a:xfrm flipH="1">
              <a:off x="5170211" y="705262"/>
              <a:ext cx="599732" cy="392166"/>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D199AC0-48C2-45DD-97CB-E74AEAC099FA}"/>
                </a:ext>
              </a:extLst>
            </p:cNvPr>
            <p:cNvCxnSpPr>
              <a:stCxn id="12" idx="2"/>
              <a:endCxn id="31" idx="6"/>
            </p:cNvCxnSpPr>
            <p:nvPr/>
          </p:nvCxnSpPr>
          <p:spPr>
            <a:xfrm flipH="1">
              <a:off x="5198720" y="668601"/>
              <a:ext cx="2384446" cy="497654"/>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31B47F71-C360-4E5F-A21A-CD6374D37254}"/>
                </a:ext>
              </a:extLst>
            </p:cNvPr>
            <p:cNvSpPr txBox="1"/>
            <p:nvPr/>
          </p:nvSpPr>
          <p:spPr>
            <a:xfrm>
              <a:off x="6182132" y="172145"/>
              <a:ext cx="1289168"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Rainwater harvesting</a:t>
              </a:r>
            </a:p>
          </p:txBody>
        </p:sp>
      </p:grpSp>
      <p:grpSp>
        <p:nvGrpSpPr>
          <p:cNvPr id="30" name="Group 29">
            <a:extLst>
              <a:ext uri="{FF2B5EF4-FFF2-40B4-BE49-F238E27FC236}">
                <a16:creationId xmlns:a16="http://schemas.microsoft.com/office/drawing/2014/main" id="{06E236C0-0D56-4562-9600-0A6F3449F95D}"/>
              </a:ext>
            </a:extLst>
          </p:cNvPr>
          <p:cNvGrpSpPr/>
          <p:nvPr/>
        </p:nvGrpSpPr>
        <p:grpSpPr>
          <a:xfrm>
            <a:off x="3639518" y="2062836"/>
            <a:ext cx="1107950" cy="2043329"/>
            <a:chOff x="3639518" y="2062836"/>
            <a:chExt cx="1107950" cy="2043329"/>
          </a:xfrm>
        </p:grpSpPr>
        <p:sp>
          <p:nvSpPr>
            <p:cNvPr id="27" name="Oval 26">
              <a:extLst>
                <a:ext uri="{FF2B5EF4-FFF2-40B4-BE49-F238E27FC236}">
                  <a16:creationId xmlns:a16="http://schemas.microsoft.com/office/drawing/2014/main" id="{08884FCF-656E-4A00-A574-373DFE4655A2}"/>
                </a:ext>
              </a:extLst>
            </p:cNvPr>
            <p:cNvSpPr/>
            <p:nvPr/>
          </p:nvSpPr>
          <p:spPr>
            <a:xfrm>
              <a:off x="4532020" y="2062836"/>
              <a:ext cx="194672" cy="19467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cxnSp>
          <p:nvCxnSpPr>
            <p:cNvPr id="29" name="Straight Arrow Connector 28">
              <a:extLst>
                <a:ext uri="{FF2B5EF4-FFF2-40B4-BE49-F238E27FC236}">
                  <a16:creationId xmlns:a16="http://schemas.microsoft.com/office/drawing/2014/main" id="{247234CA-4A14-41DA-81A7-6EBD8547AC75}"/>
                </a:ext>
              </a:extLst>
            </p:cNvPr>
            <p:cNvCxnSpPr>
              <a:cxnSpLocks/>
              <a:endCxn id="27" idx="4"/>
            </p:cNvCxnSpPr>
            <p:nvPr/>
          </p:nvCxnSpPr>
          <p:spPr>
            <a:xfrm flipV="1">
              <a:off x="3735830" y="2257508"/>
              <a:ext cx="893526" cy="1848657"/>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F77E014-19A5-438A-8298-EA0290F742B4}"/>
                </a:ext>
              </a:extLst>
            </p:cNvPr>
            <p:cNvCxnSpPr>
              <a:stCxn id="15" idx="3"/>
              <a:endCxn id="27" idx="2"/>
            </p:cNvCxnSpPr>
            <p:nvPr/>
          </p:nvCxnSpPr>
          <p:spPr>
            <a:xfrm flipV="1">
              <a:off x="3835051" y="2160172"/>
              <a:ext cx="696969" cy="452440"/>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5E44C992-1FB1-444A-BFC2-543CACE955E6}"/>
                </a:ext>
              </a:extLst>
            </p:cNvPr>
            <p:cNvSpPr txBox="1"/>
            <p:nvPr/>
          </p:nvSpPr>
          <p:spPr>
            <a:xfrm>
              <a:off x="3639518" y="2142310"/>
              <a:ext cx="914400" cy="914400"/>
            </a:xfrm>
            <a:prstGeom prst="rect">
              <a:avLst/>
            </a:prstGeom>
          </p:spPr>
          <p:txBody>
            <a:bodyPr vert="horz" wrap="none" lIns="91440" tIns="45720" rIns="91440" bIns="45720" rtlCol="0">
              <a:normAutofit/>
            </a:bodyPr>
            <a:lstStyle/>
            <a:p>
              <a:r>
                <a:rPr lang="en-GB" sz="2400" dirty="0">
                  <a:latin typeface="Arial" panose="020B0604020202020204" pitchFamily="34" charset="0"/>
                  <a:cs typeface="Arial" panose="020B0604020202020204" pitchFamily="34" charset="0"/>
                </a:rPr>
                <a:t>~30%</a:t>
              </a:r>
            </a:p>
          </p:txBody>
        </p:sp>
        <p:sp>
          <p:nvSpPr>
            <p:cNvPr id="95" name="TextBox 94">
              <a:extLst>
                <a:ext uri="{FF2B5EF4-FFF2-40B4-BE49-F238E27FC236}">
                  <a16:creationId xmlns:a16="http://schemas.microsoft.com/office/drawing/2014/main" id="{A981A853-C02E-459F-96F1-5B202C309637}"/>
                </a:ext>
              </a:extLst>
            </p:cNvPr>
            <p:cNvSpPr txBox="1"/>
            <p:nvPr/>
          </p:nvSpPr>
          <p:spPr>
            <a:xfrm>
              <a:off x="3833068" y="2975708"/>
              <a:ext cx="914400" cy="914400"/>
            </a:xfrm>
            <a:prstGeom prst="rect">
              <a:avLst/>
            </a:prstGeom>
          </p:spPr>
          <p:txBody>
            <a:bodyPr vert="horz" wrap="none" lIns="91440" tIns="45720" rIns="91440" bIns="45720" rtlCol="0">
              <a:normAutofit/>
            </a:bodyPr>
            <a:lstStyle/>
            <a:p>
              <a:r>
                <a:rPr lang="en-GB" sz="2400" dirty="0">
                  <a:latin typeface="Arial" panose="020B0604020202020204" pitchFamily="34" charset="0"/>
                  <a:cs typeface="Arial" panose="020B0604020202020204" pitchFamily="34" charset="0"/>
                </a:rPr>
                <a:t>~70%</a:t>
              </a:r>
            </a:p>
          </p:txBody>
        </p:sp>
      </p:grpSp>
      <p:sp>
        <p:nvSpPr>
          <p:cNvPr id="104" name="Title 103">
            <a:extLst>
              <a:ext uri="{FF2B5EF4-FFF2-40B4-BE49-F238E27FC236}">
                <a16:creationId xmlns:a16="http://schemas.microsoft.com/office/drawing/2014/main" id="{4DA267F4-F64C-45F7-8306-9E1248E2ED2B}"/>
              </a:ext>
            </a:extLst>
          </p:cNvPr>
          <p:cNvSpPr>
            <a:spLocks noGrp="1"/>
          </p:cNvSpPr>
          <p:nvPr>
            <p:ph type="title"/>
          </p:nvPr>
        </p:nvSpPr>
        <p:spPr>
          <a:xfrm>
            <a:off x="67793" y="156233"/>
            <a:ext cx="8229600" cy="1123634"/>
          </a:xfrm>
        </p:spPr>
        <p:txBody>
          <a:bodyPr/>
          <a:lstStyle/>
          <a:p>
            <a:r>
              <a:rPr lang="en-GB" dirty="0"/>
              <a:t>Typical </a:t>
            </a:r>
            <a:br>
              <a:rPr lang="en-GB" dirty="0"/>
            </a:br>
            <a:r>
              <a:rPr lang="en-GB" dirty="0"/>
              <a:t>Water </a:t>
            </a:r>
            <a:br>
              <a:rPr lang="en-GB" dirty="0"/>
            </a:br>
            <a:r>
              <a:rPr lang="en-GB" dirty="0"/>
              <a:t>Supply</a:t>
            </a:r>
          </a:p>
        </p:txBody>
      </p:sp>
      <p:grpSp>
        <p:nvGrpSpPr>
          <p:cNvPr id="46" name="Group 45">
            <a:extLst>
              <a:ext uri="{FF2B5EF4-FFF2-40B4-BE49-F238E27FC236}">
                <a16:creationId xmlns:a16="http://schemas.microsoft.com/office/drawing/2014/main" id="{FAEC41DF-D8A8-4D95-BE01-0063B7807680}"/>
              </a:ext>
            </a:extLst>
          </p:cNvPr>
          <p:cNvGrpSpPr/>
          <p:nvPr/>
        </p:nvGrpSpPr>
        <p:grpSpPr>
          <a:xfrm>
            <a:off x="593384" y="1461085"/>
            <a:ext cx="4605336" cy="4039706"/>
            <a:chOff x="656634" y="1437516"/>
            <a:chExt cx="4605336" cy="4039706"/>
          </a:xfrm>
        </p:grpSpPr>
        <p:grpSp>
          <p:nvGrpSpPr>
            <p:cNvPr id="47" name="Group 46">
              <a:extLst>
                <a:ext uri="{FF2B5EF4-FFF2-40B4-BE49-F238E27FC236}">
                  <a16:creationId xmlns:a16="http://schemas.microsoft.com/office/drawing/2014/main" id="{2AD223B6-230D-45D1-AECA-FEE9E8D41007}"/>
                </a:ext>
              </a:extLst>
            </p:cNvPr>
            <p:cNvGrpSpPr/>
            <p:nvPr/>
          </p:nvGrpSpPr>
          <p:grpSpPr>
            <a:xfrm>
              <a:off x="1436237" y="1437516"/>
              <a:ext cx="1006591" cy="1177273"/>
              <a:chOff x="1436237" y="1437516"/>
              <a:chExt cx="1006591" cy="1177273"/>
            </a:xfrm>
          </p:grpSpPr>
          <p:pic>
            <p:nvPicPr>
              <p:cNvPr id="75" name="Picture 74">
                <a:extLst>
                  <a:ext uri="{FF2B5EF4-FFF2-40B4-BE49-F238E27FC236}">
                    <a16:creationId xmlns:a16="http://schemas.microsoft.com/office/drawing/2014/main" id="{B334A8B7-0D39-43CD-831D-1AE33E43AD67}"/>
                  </a:ext>
                </a:extLst>
              </p:cNvPr>
              <p:cNvPicPr>
                <a:picLocks noChangeAspect="1"/>
              </p:cNvPicPr>
              <p:nvPr/>
            </p:nvPicPr>
            <p:blipFill>
              <a:blip r:embed="rId7"/>
              <a:stretch>
                <a:fillRect/>
              </a:stretch>
            </p:blipFill>
            <p:spPr>
              <a:xfrm>
                <a:off x="1619672" y="1748594"/>
                <a:ext cx="823156" cy="823156"/>
              </a:xfrm>
              <a:prstGeom prst="rect">
                <a:avLst/>
              </a:prstGeom>
            </p:spPr>
          </p:pic>
          <p:cxnSp>
            <p:nvCxnSpPr>
              <p:cNvPr id="76" name="Straight Arrow Connector 75">
                <a:extLst>
                  <a:ext uri="{FF2B5EF4-FFF2-40B4-BE49-F238E27FC236}">
                    <a16:creationId xmlns:a16="http://schemas.microsoft.com/office/drawing/2014/main" id="{164E2E9D-739B-4D80-B17B-06F4265A805C}"/>
                  </a:ext>
                </a:extLst>
              </p:cNvPr>
              <p:cNvCxnSpPr>
                <a:cxnSpLocks/>
                <a:stCxn id="69" idx="0"/>
                <a:endCxn id="75" idx="1"/>
              </p:cNvCxnSpPr>
              <p:nvPr/>
            </p:nvCxnSpPr>
            <p:spPr>
              <a:xfrm flipV="1">
                <a:off x="1436237" y="2160172"/>
                <a:ext cx="183435" cy="454617"/>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A4A439F1-C06C-48F8-B16D-85FFA1357D83}"/>
                  </a:ext>
                </a:extLst>
              </p:cNvPr>
              <p:cNvSpPr txBox="1"/>
              <p:nvPr/>
            </p:nvSpPr>
            <p:spPr>
              <a:xfrm>
                <a:off x="1466767" y="1437516"/>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Prefiltration</a:t>
                </a:r>
              </a:p>
            </p:txBody>
          </p:sp>
        </p:grpSp>
        <p:grpSp>
          <p:nvGrpSpPr>
            <p:cNvPr id="48" name="Group 47">
              <a:extLst>
                <a:ext uri="{FF2B5EF4-FFF2-40B4-BE49-F238E27FC236}">
                  <a16:creationId xmlns:a16="http://schemas.microsoft.com/office/drawing/2014/main" id="{B56DA1FF-6FD4-4EF7-9238-32D2B7B8CE02}"/>
                </a:ext>
              </a:extLst>
            </p:cNvPr>
            <p:cNvGrpSpPr/>
            <p:nvPr/>
          </p:nvGrpSpPr>
          <p:grpSpPr>
            <a:xfrm>
              <a:off x="656634" y="2931790"/>
              <a:ext cx="1035046" cy="2545432"/>
              <a:chOff x="656634" y="2931790"/>
              <a:chExt cx="1035046" cy="2545432"/>
            </a:xfrm>
          </p:grpSpPr>
          <p:sp>
            <p:nvSpPr>
              <p:cNvPr id="71" name="TextBox 70">
                <a:extLst>
                  <a:ext uri="{FF2B5EF4-FFF2-40B4-BE49-F238E27FC236}">
                    <a16:creationId xmlns:a16="http://schemas.microsoft.com/office/drawing/2014/main" id="{CA30420F-89DC-46A4-8430-7D991FC12F20}"/>
                  </a:ext>
                </a:extLst>
              </p:cNvPr>
              <p:cNvSpPr txBox="1"/>
              <p:nvPr/>
            </p:nvSpPr>
            <p:spPr>
              <a:xfrm>
                <a:off x="705272" y="4562822"/>
                <a:ext cx="914400" cy="914400"/>
              </a:xfrm>
              <a:prstGeom prst="rect">
                <a:avLst/>
              </a:prstGeom>
            </p:spPr>
            <p:txBody>
              <a:bodyPr vert="horz" wrap="none" lIns="91440" tIns="45720" rIns="91440" bIns="45720" rtlCol="0">
                <a:normAutofit/>
              </a:bodyPr>
              <a:lstStyle/>
              <a:p>
                <a:r>
                  <a:rPr lang="en-GB" sz="900" dirty="0">
                    <a:solidFill>
                      <a:schemeClr val="accent6"/>
                    </a:solidFill>
                    <a:latin typeface="Arial" panose="020B0604020202020204" pitchFamily="34" charset="0"/>
                    <a:cs typeface="Arial" panose="020B0604020202020204" pitchFamily="34" charset="0"/>
                  </a:rPr>
                  <a:t>Inlet &gt; 20m deep </a:t>
                </a:r>
              </a:p>
              <a:p>
                <a:r>
                  <a:rPr lang="en-GB" sz="900" dirty="0">
                    <a:solidFill>
                      <a:schemeClr val="accent6"/>
                    </a:solidFill>
                    <a:latin typeface="Arial" panose="020B0604020202020204" pitchFamily="34" charset="0"/>
                    <a:cs typeface="Arial" panose="020B0604020202020204" pitchFamily="34" charset="0"/>
                  </a:rPr>
                  <a:t>ground</a:t>
                </a:r>
              </a:p>
            </p:txBody>
          </p:sp>
          <p:grpSp>
            <p:nvGrpSpPr>
              <p:cNvPr id="72" name="Group 71">
                <a:extLst>
                  <a:ext uri="{FF2B5EF4-FFF2-40B4-BE49-F238E27FC236}">
                    <a16:creationId xmlns:a16="http://schemas.microsoft.com/office/drawing/2014/main" id="{66BEDE07-7CEC-4BB9-8C97-DE6F57191E61}"/>
                  </a:ext>
                </a:extLst>
              </p:cNvPr>
              <p:cNvGrpSpPr/>
              <p:nvPr/>
            </p:nvGrpSpPr>
            <p:grpSpPr>
              <a:xfrm>
                <a:off x="656634" y="2931790"/>
                <a:ext cx="1035046" cy="2088232"/>
                <a:chOff x="656634" y="2931790"/>
                <a:chExt cx="1035046" cy="2088232"/>
              </a:xfrm>
            </p:grpSpPr>
            <p:sp>
              <p:nvSpPr>
                <p:cNvPr id="73" name="Flowchart: Process 72">
                  <a:extLst>
                    <a:ext uri="{FF2B5EF4-FFF2-40B4-BE49-F238E27FC236}">
                      <a16:creationId xmlns:a16="http://schemas.microsoft.com/office/drawing/2014/main" id="{5024D734-4779-4577-B50B-82A473AA85DE}"/>
                    </a:ext>
                  </a:extLst>
                </p:cNvPr>
                <p:cNvSpPr/>
                <p:nvPr/>
              </p:nvSpPr>
              <p:spPr>
                <a:xfrm>
                  <a:off x="1619672" y="2931790"/>
                  <a:ext cx="72008" cy="20882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76BDAE93-6CCF-4B8A-B773-317B361B7C4F}"/>
                    </a:ext>
                  </a:extLst>
                </p:cNvPr>
                <p:cNvSpPr txBox="1"/>
                <p:nvPr/>
              </p:nvSpPr>
              <p:spPr>
                <a:xfrm>
                  <a:off x="656634" y="3660054"/>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Intake well</a:t>
                  </a:r>
                </a:p>
              </p:txBody>
            </p:sp>
          </p:grpSp>
        </p:grpSp>
        <p:grpSp>
          <p:nvGrpSpPr>
            <p:cNvPr id="49" name="Group 48">
              <a:extLst>
                <a:ext uri="{FF2B5EF4-FFF2-40B4-BE49-F238E27FC236}">
                  <a16:creationId xmlns:a16="http://schemas.microsoft.com/office/drawing/2014/main" id="{0246DA87-27B0-448A-8CD7-8EB6C51F1044}"/>
                </a:ext>
              </a:extLst>
            </p:cNvPr>
            <p:cNvGrpSpPr/>
            <p:nvPr/>
          </p:nvGrpSpPr>
          <p:grpSpPr>
            <a:xfrm>
              <a:off x="681354" y="2538762"/>
              <a:ext cx="1037423" cy="641107"/>
              <a:chOff x="681354" y="2538762"/>
              <a:chExt cx="1037423" cy="641107"/>
            </a:xfrm>
          </p:grpSpPr>
          <p:pic>
            <p:nvPicPr>
              <p:cNvPr id="69" name="Picture 68">
                <a:extLst>
                  <a:ext uri="{FF2B5EF4-FFF2-40B4-BE49-F238E27FC236}">
                    <a16:creationId xmlns:a16="http://schemas.microsoft.com/office/drawing/2014/main" id="{13366B89-37E4-4082-91FD-F3E3F9D97AE4}"/>
                  </a:ext>
                </a:extLst>
              </p:cNvPr>
              <p:cNvPicPr>
                <a:picLocks noChangeAspect="1"/>
              </p:cNvPicPr>
              <p:nvPr/>
            </p:nvPicPr>
            <p:blipFill>
              <a:blip r:embed="rId8"/>
              <a:stretch>
                <a:fillRect/>
              </a:stretch>
            </p:blipFill>
            <p:spPr>
              <a:xfrm flipH="1">
                <a:off x="1153697" y="2614789"/>
                <a:ext cx="565080" cy="565080"/>
              </a:xfrm>
              <a:prstGeom prst="rect">
                <a:avLst/>
              </a:prstGeom>
            </p:spPr>
          </p:pic>
          <p:sp>
            <p:nvSpPr>
              <p:cNvPr id="70" name="TextBox 69">
                <a:extLst>
                  <a:ext uri="{FF2B5EF4-FFF2-40B4-BE49-F238E27FC236}">
                    <a16:creationId xmlns:a16="http://schemas.microsoft.com/office/drawing/2014/main" id="{4B9E321E-C20F-4686-959D-9DC2209E9D19}"/>
                  </a:ext>
                </a:extLst>
              </p:cNvPr>
              <p:cNvSpPr txBox="1"/>
              <p:nvPr/>
            </p:nvSpPr>
            <p:spPr>
              <a:xfrm>
                <a:off x="681354" y="2538762"/>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Pump</a:t>
                </a:r>
              </a:p>
            </p:txBody>
          </p:sp>
        </p:grpSp>
        <p:grpSp>
          <p:nvGrpSpPr>
            <p:cNvPr id="50" name="Group 49">
              <a:extLst>
                <a:ext uri="{FF2B5EF4-FFF2-40B4-BE49-F238E27FC236}">
                  <a16:creationId xmlns:a16="http://schemas.microsoft.com/office/drawing/2014/main" id="{D4B0A014-1FEE-4E74-A19D-50666B833509}"/>
                </a:ext>
              </a:extLst>
            </p:cNvPr>
            <p:cNvGrpSpPr/>
            <p:nvPr/>
          </p:nvGrpSpPr>
          <p:grpSpPr>
            <a:xfrm>
              <a:off x="2442828" y="2160172"/>
              <a:ext cx="1333787" cy="2427111"/>
              <a:chOff x="2442828" y="2160172"/>
              <a:chExt cx="1333787" cy="2427111"/>
            </a:xfrm>
          </p:grpSpPr>
          <p:pic>
            <p:nvPicPr>
              <p:cNvPr id="58" name="Picture 57">
                <a:extLst>
                  <a:ext uri="{FF2B5EF4-FFF2-40B4-BE49-F238E27FC236}">
                    <a16:creationId xmlns:a16="http://schemas.microsoft.com/office/drawing/2014/main" id="{CDAC924E-7FBC-4D64-BA10-7E4287C0A609}"/>
                  </a:ext>
                </a:extLst>
              </p:cNvPr>
              <p:cNvPicPr>
                <a:picLocks noChangeAspect="1"/>
              </p:cNvPicPr>
              <p:nvPr/>
            </p:nvPicPr>
            <p:blipFill>
              <a:blip r:embed="rId9"/>
              <a:stretch>
                <a:fillRect/>
              </a:stretch>
            </p:blipFill>
            <p:spPr>
              <a:xfrm flipH="1">
                <a:off x="2773594" y="3625047"/>
                <a:ext cx="962236" cy="962236"/>
              </a:xfrm>
              <a:prstGeom prst="rect">
                <a:avLst/>
              </a:prstGeom>
            </p:spPr>
          </p:pic>
          <p:cxnSp>
            <p:nvCxnSpPr>
              <p:cNvPr id="66" name="Straight Arrow Connector 65">
                <a:extLst>
                  <a:ext uri="{FF2B5EF4-FFF2-40B4-BE49-F238E27FC236}">
                    <a16:creationId xmlns:a16="http://schemas.microsoft.com/office/drawing/2014/main" id="{6BC73F2B-EE9B-4A5D-93F2-B76E643202DE}"/>
                  </a:ext>
                </a:extLst>
              </p:cNvPr>
              <p:cNvCxnSpPr>
                <a:stCxn id="75" idx="3"/>
                <a:endCxn id="58" idx="3"/>
              </p:cNvCxnSpPr>
              <p:nvPr/>
            </p:nvCxnSpPr>
            <p:spPr>
              <a:xfrm>
                <a:off x="2442828" y="2160172"/>
                <a:ext cx="330766" cy="1945993"/>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95469E12-3889-47CA-9A50-ACF631CC3B12}"/>
                  </a:ext>
                </a:extLst>
              </p:cNvPr>
              <p:cNvSpPr txBox="1"/>
              <p:nvPr/>
            </p:nvSpPr>
            <p:spPr>
              <a:xfrm>
                <a:off x="2814379" y="3309014"/>
                <a:ext cx="962236"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Membrane</a:t>
                </a:r>
                <a:br>
                  <a:rPr lang="en-GB" sz="1200" dirty="0">
                    <a:solidFill>
                      <a:schemeClr val="accent6"/>
                    </a:solidFill>
                    <a:latin typeface="Arial" panose="020B0604020202020204" pitchFamily="34" charset="0"/>
                    <a:cs typeface="Arial" panose="020B0604020202020204" pitchFamily="34" charset="0"/>
                  </a:rPr>
                </a:br>
                <a:r>
                  <a:rPr lang="en-GB" sz="1200" dirty="0">
                    <a:solidFill>
                      <a:schemeClr val="accent6"/>
                    </a:solidFill>
                    <a:latin typeface="Arial" panose="020B0604020202020204" pitchFamily="34" charset="0"/>
                    <a:cs typeface="Arial" panose="020B0604020202020204" pitchFamily="34" charset="0"/>
                  </a:rPr>
                  <a:t> filtration</a:t>
                </a:r>
              </a:p>
            </p:txBody>
          </p:sp>
        </p:grpSp>
        <p:grpSp>
          <p:nvGrpSpPr>
            <p:cNvPr id="51" name="Group 50">
              <a:extLst>
                <a:ext uri="{FF2B5EF4-FFF2-40B4-BE49-F238E27FC236}">
                  <a16:creationId xmlns:a16="http://schemas.microsoft.com/office/drawing/2014/main" id="{FFD34C73-041F-40BC-AA5B-AE50D3582178}"/>
                </a:ext>
              </a:extLst>
            </p:cNvPr>
            <p:cNvGrpSpPr/>
            <p:nvPr/>
          </p:nvGrpSpPr>
          <p:grpSpPr>
            <a:xfrm>
              <a:off x="3254712" y="3874735"/>
              <a:ext cx="2007258" cy="1183599"/>
              <a:chOff x="3254712" y="3874735"/>
              <a:chExt cx="2007258" cy="1183599"/>
            </a:xfrm>
          </p:grpSpPr>
          <p:pic>
            <p:nvPicPr>
              <p:cNvPr id="55" name="Picture 54">
                <a:extLst>
                  <a:ext uri="{FF2B5EF4-FFF2-40B4-BE49-F238E27FC236}">
                    <a16:creationId xmlns:a16="http://schemas.microsoft.com/office/drawing/2014/main" id="{6E8E845E-6B38-4123-8AEE-45CC245F8211}"/>
                  </a:ext>
                </a:extLst>
              </p:cNvPr>
              <p:cNvPicPr>
                <a:picLocks noChangeAspect="1"/>
              </p:cNvPicPr>
              <p:nvPr/>
            </p:nvPicPr>
            <p:blipFill>
              <a:blip r:embed="rId10"/>
              <a:stretch>
                <a:fillRect/>
              </a:stretch>
            </p:blipFill>
            <p:spPr>
              <a:xfrm>
                <a:off x="3963076" y="4317382"/>
                <a:ext cx="740952" cy="740952"/>
              </a:xfrm>
              <a:prstGeom prst="rect">
                <a:avLst/>
              </a:prstGeom>
            </p:spPr>
          </p:pic>
          <p:cxnSp>
            <p:nvCxnSpPr>
              <p:cNvPr id="56" name="Straight Arrow Connector 55">
                <a:extLst>
                  <a:ext uri="{FF2B5EF4-FFF2-40B4-BE49-F238E27FC236}">
                    <a16:creationId xmlns:a16="http://schemas.microsoft.com/office/drawing/2014/main" id="{C4D740D2-857C-471A-B4C1-9B74592B37EB}"/>
                  </a:ext>
                </a:extLst>
              </p:cNvPr>
              <p:cNvCxnSpPr>
                <a:stCxn id="58" idx="2"/>
                <a:endCxn id="55" idx="1"/>
              </p:cNvCxnSpPr>
              <p:nvPr/>
            </p:nvCxnSpPr>
            <p:spPr>
              <a:xfrm>
                <a:off x="3254712" y="4587283"/>
                <a:ext cx="708364" cy="100575"/>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27D61BD-9482-463C-B19E-4F5E052693D8}"/>
                  </a:ext>
                </a:extLst>
              </p:cNvPr>
              <p:cNvSpPr txBox="1"/>
              <p:nvPr/>
            </p:nvSpPr>
            <p:spPr>
              <a:xfrm>
                <a:off x="4347570" y="3874735"/>
                <a:ext cx="914400" cy="914400"/>
              </a:xfrm>
              <a:prstGeom prst="rect">
                <a:avLst/>
              </a:prstGeom>
            </p:spPr>
            <p:txBody>
              <a:bodyPr vert="horz" wrap="square" lIns="91440" tIns="45720" rIns="91440" bIns="45720" rtlCol="0">
                <a:normAutofit/>
              </a:bodyPr>
              <a:lstStyle>
                <a:defPPr>
                  <a:defRPr lang="en-US"/>
                </a:defPPr>
                <a:lvl1pPr>
                  <a:defRPr sz="1200">
                    <a:solidFill>
                      <a:schemeClr val="accent6"/>
                    </a:solidFill>
                    <a:latin typeface="Arial" panose="020B0604020202020204" pitchFamily="34" charset="0"/>
                    <a:cs typeface="Arial" panose="020B0604020202020204" pitchFamily="34" charset="0"/>
                  </a:defRPr>
                </a:lvl1pPr>
              </a:lstStyle>
              <a:p>
                <a:r>
                  <a:rPr lang="en-GB" dirty="0"/>
                  <a:t>Brine discharge to sea</a:t>
                </a:r>
              </a:p>
            </p:txBody>
          </p:sp>
        </p:grpSp>
        <p:grpSp>
          <p:nvGrpSpPr>
            <p:cNvPr id="52" name="Group 51">
              <a:extLst>
                <a:ext uri="{FF2B5EF4-FFF2-40B4-BE49-F238E27FC236}">
                  <a16:creationId xmlns:a16="http://schemas.microsoft.com/office/drawing/2014/main" id="{2DB30F64-C3D3-4A83-9EA7-C690C0561E63}"/>
                </a:ext>
              </a:extLst>
            </p:cNvPr>
            <p:cNvGrpSpPr/>
            <p:nvPr/>
          </p:nvGrpSpPr>
          <p:grpSpPr>
            <a:xfrm>
              <a:off x="1829138" y="3435846"/>
              <a:ext cx="1042758" cy="1127956"/>
              <a:chOff x="832745" y="2166450"/>
              <a:chExt cx="1042758" cy="1127956"/>
            </a:xfrm>
          </p:grpSpPr>
          <p:pic>
            <p:nvPicPr>
              <p:cNvPr id="53" name="Picture 52">
                <a:extLst>
                  <a:ext uri="{FF2B5EF4-FFF2-40B4-BE49-F238E27FC236}">
                    <a16:creationId xmlns:a16="http://schemas.microsoft.com/office/drawing/2014/main" id="{F06CF94D-2C11-450D-9C95-EB78733B0596}"/>
                  </a:ext>
                </a:extLst>
              </p:cNvPr>
              <p:cNvPicPr>
                <a:picLocks noChangeAspect="1"/>
              </p:cNvPicPr>
              <p:nvPr/>
            </p:nvPicPr>
            <p:blipFill>
              <a:blip r:embed="rId8"/>
              <a:stretch>
                <a:fillRect/>
              </a:stretch>
            </p:blipFill>
            <p:spPr>
              <a:xfrm flipH="1">
                <a:off x="832745" y="2332170"/>
                <a:ext cx="962236" cy="962236"/>
              </a:xfrm>
              <a:prstGeom prst="rect">
                <a:avLst/>
              </a:prstGeom>
            </p:spPr>
          </p:pic>
          <p:sp>
            <p:nvSpPr>
              <p:cNvPr id="54" name="TextBox 53">
                <a:extLst>
                  <a:ext uri="{FF2B5EF4-FFF2-40B4-BE49-F238E27FC236}">
                    <a16:creationId xmlns:a16="http://schemas.microsoft.com/office/drawing/2014/main" id="{18B5B801-7918-4790-9FE7-A688608BF27A}"/>
                  </a:ext>
                </a:extLst>
              </p:cNvPr>
              <p:cNvSpPr txBox="1"/>
              <p:nvPr/>
            </p:nvSpPr>
            <p:spPr>
              <a:xfrm>
                <a:off x="913267" y="2166450"/>
                <a:ext cx="962236" cy="331440"/>
              </a:xfrm>
              <a:prstGeom prst="rect">
                <a:avLst/>
              </a:prstGeom>
            </p:spPr>
            <p:txBody>
              <a:bodyPr vert="horz" wrap="square" lIns="91440" tIns="45720" rIns="91440" bIns="45720" rtlCol="0">
                <a:normAutofit fontScale="77500" lnSpcReduction="20000"/>
              </a:bodyPr>
              <a:lstStyle/>
              <a:p>
                <a:r>
                  <a:rPr lang="en-GB" sz="1200" dirty="0">
                    <a:solidFill>
                      <a:schemeClr val="accent6"/>
                    </a:solidFill>
                    <a:latin typeface="Arial" panose="020B0604020202020204" pitchFamily="34" charset="0"/>
                    <a:cs typeface="Arial" panose="020B0604020202020204" pitchFamily="34" charset="0"/>
                  </a:rPr>
                  <a:t>High Energy Pumping</a:t>
                </a:r>
              </a:p>
            </p:txBody>
          </p:sp>
        </p:grpSp>
      </p:grpSp>
    </p:spTree>
    <p:custDataLst>
      <p:tags r:id="rId1"/>
    </p:custDataLst>
    <p:extLst>
      <p:ext uri="{BB962C8B-B14F-4D97-AF65-F5344CB8AC3E}">
        <p14:creationId xmlns:p14="http://schemas.microsoft.com/office/powerpoint/2010/main" val="596740757"/>
      </p:ext>
    </p:extLst>
  </p:cSld>
  <p:clrMapOvr>
    <a:masterClrMapping/>
  </p:clrMapOvr>
  <mc:AlternateContent xmlns:mc="http://schemas.openxmlformats.org/markup-compatibility/2006" xmlns:p14="http://schemas.microsoft.com/office/powerpoint/2010/main">
    <mc:Choice Requires="p14">
      <p:transition spd="slow" p14:dur="2000" advTm="61803"/>
    </mc:Choice>
    <mc:Fallback xmlns="">
      <p:transition spd="slow" advTm="618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589B4BE-D8E4-46C2-8DCF-A059D16FAAEC}"/>
              </a:ext>
            </a:extLst>
          </p:cNvPr>
          <p:cNvGrpSpPr/>
          <p:nvPr/>
        </p:nvGrpSpPr>
        <p:grpSpPr>
          <a:xfrm>
            <a:off x="2514673" y="-38952"/>
            <a:ext cx="2489375" cy="1476164"/>
            <a:chOff x="2514673" y="-38952"/>
            <a:chExt cx="2489375" cy="1476164"/>
          </a:xfrm>
        </p:grpSpPr>
        <p:cxnSp>
          <p:nvCxnSpPr>
            <p:cNvPr id="39" name="Straight Arrow Connector 38">
              <a:extLst>
                <a:ext uri="{FF2B5EF4-FFF2-40B4-BE49-F238E27FC236}">
                  <a16:creationId xmlns:a16="http://schemas.microsoft.com/office/drawing/2014/main" id="{0D54942E-FC5B-4806-A47C-5BB2DCBBBC94}"/>
                </a:ext>
              </a:extLst>
            </p:cNvPr>
            <p:cNvCxnSpPr>
              <a:cxnSpLocks/>
              <a:stCxn id="31" idx="2"/>
              <a:endCxn id="64" idx="3"/>
            </p:cNvCxnSpPr>
            <p:nvPr/>
          </p:nvCxnSpPr>
          <p:spPr>
            <a:xfrm flipH="1" flipV="1">
              <a:off x="3990837" y="699130"/>
              <a:ext cx="1013211" cy="467125"/>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pic>
          <p:nvPicPr>
            <p:cNvPr id="64" name="Picture 63">
              <a:extLst>
                <a:ext uri="{FF2B5EF4-FFF2-40B4-BE49-F238E27FC236}">
                  <a16:creationId xmlns:a16="http://schemas.microsoft.com/office/drawing/2014/main" id="{73DE4198-6EF6-4A2B-810A-2C6354A94318}"/>
                </a:ext>
              </a:extLst>
            </p:cNvPr>
            <p:cNvPicPr>
              <a:picLocks noChangeAspect="1"/>
            </p:cNvPicPr>
            <p:nvPr/>
          </p:nvPicPr>
          <p:blipFill>
            <a:blip r:embed="rId4"/>
            <a:stretch>
              <a:fillRect/>
            </a:stretch>
          </p:blipFill>
          <p:spPr>
            <a:xfrm>
              <a:off x="2514673" y="-38952"/>
              <a:ext cx="1476164" cy="1476164"/>
            </a:xfrm>
            <a:prstGeom prst="rect">
              <a:avLst/>
            </a:prstGeom>
          </p:spPr>
        </p:pic>
      </p:grpSp>
      <p:grpSp>
        <p:nvGrpSpPr>
          <p:cNvPr id="26" name="Group 25">
            <a:extLst>
              <a:ext uri="{FF2B5EF4-FFF2-40B4-BE49-F238E27FC236}">
                <a16:creationId xmlns:a16="http://schemas.microsoft.com/office/drawing/2014/main" id="{35376EE7-DD70-4AEA-860C-33FFCF5DC6CA}"/>
              </a:ext>
            </a:extLst>
          </p:cNvPr>
          <p:cNvGrpSpPr/>
          <p:nvPr/>
        </p:nvGrpSpPr>
        <p:grpSpPr>
          <a:xfrm>
            <a:off x="3124843" y="1437212"/>
            <a:ext cx="1305218" cy="1530504"/>
            <a:chOff x="3124843" y="1437212"/>
            <a:chExt cx="1305218" cy="1530504"/>
          </a:xfrm>
        </p:grpSpPr>
        <p:pic>
          <p:nvPicPr>
            <p:cNvPr id="15" name="Picture 14">
              <a:extLst>
                <a:ext uri="{FF2B5EF4-FFF2-40B4-BE49-F238E27FC236}">
                  <a16:creationId xmlns:a16="http://schemas.microsoft.com/office/drawing/2014/main" id="{067847BA-4DAE-4F22-BC9C-66C89312224B}"/>
                </a:ext>
              </a:extLst>
            </p:cNvPr>
            <p:cNvPicPr>
              <a:picLocks noChangeAspect="1"/>
            </p:cNvPicPr>
            <p:nvPr/>
          </p:nvPicPr>
          <p:blipFill>
            <a:blip r:embed="rId5"/>
            <a:stretch>
              <a:fillRect/>
            </a:stretch>
          </p:blipFill>
          <p:spPr>
            <a:xfrm>
              <a:off x="3124843" y="2257508"/>
              <a:ext cx="710208" cy="710208"/>
            </a:xfrm>
            <a:prstGeom prst="rect">
              <a:avLst/>
            </a:prstGeom>
          </p:spPr>
        </p:pic>
        <p:sp>
          <p:nvSpPr>
            <p:cNvPr id="63" name="TextBox 62">
              <a:extLst>
                <a:ext uri="{FF2B5EF4-FFF2-40B4-BE49-F238E27FC236}">
                  <a16:creationId xmlns:a16="http://schemas.microsoft.com/office/drawing/2014/main" id="{8BC113B1-810E-4C3F-8E7E-E8EA041B854E}"/>
                </a:ext>
              </a:extLst>
            </p:cNvPr>
            <p:cNvSpPr txBox="1"/>
            <p:nvPr/>
          </p:nvSpPr>
          <p:spPr>
            <a:xfrm>
              <a:off x="3467825" y="1802475"/>
              <a:ext cx="962236"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Ultra filtration</a:t>
              </a:r>
            </a:p>
          </p:txBody>
        </p:sp>
        <p:cxnSp>
          <p:nvCxnSpPr>
            <p:cNvPr id="67" name="Straight Arrow Connector 66">
              <a:extLst>
                <a:ext uri="{FF2B5EF4-FFF2-40B4-BE49-F238E27FC236}">
                  <a16:creationId xmlns:a16="http://schemas.microsoft.com/office/drawing/2014/main" id="{B61AFEBD-386D-4FBE-B879-509DC77A9AEE}"/>
                </a:ext>
              </a:extLst>
            </p:cNvPr>
            <p:cNvCxnSpPr>
              <a:stCxn id="64" idx="2"/>
              <a:endCxn id="15" idx="0"/>
            </p:cNvCxnSpPr>
            <p:nvPr/>
          </p:nvCxnSpPr>
          <p:spPr>
            <a:xfrm>
              <a:off x="3252755" y="1437212"/>
              <a:ext cx="227192" cy="820296"/>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9BFA5AAA-C4FC-4AAF-A144-7C308FAA0808}"/>
              </a:ext>
            </a:extLst>
          </p:cNvPr>
          <p:cNvGrpSpPr/>
          <p:nvPr/>
        </p:nvGrpSpPr>
        <p:grpSpPr>
          <a:xfrm>
            <a:off x="4698183" y="1609514"/>
            <a:ext cx="1469182" cy="1368886"/>
            <a:chOff x="4698183" y="1609514"/>
            <a:chExt cx="1469182" cy="1368886"/>
          </a:xfrm>
        </p:grpSpPr>
        <p:pic>
          <p:nvPicPr>
            <p:cNvPr id="10" name="Picture 9">
              <a:extLst>
                <a:ext uri="{FF2B5EF4-FFF2-40B4-BE49-F238E27FC236}">
                  <a16:creationId xmlns:a16="http://schemas.microsoft.com/office/drawing/2014/main" id="{C4714D1C-2CAA-4C6E-B34A-F580E3969C31}"/>
                </a:ext>
              </a:extLst>
            </p:cNvPr>
            <p:cNvPicPr>
              <a:picLocks noChangeAspect="1"/>
            </p:cNvPicPr>
            <p:nvPr/>
          </p:nvPicPr>
          <p:blipFill>
            <a:blip r:embed="rId6"/>
            <a:stretch>
              <a:fillRect/>
            </a:stretch>
          </p:blipFill>
          <p:spPr>
            <a:xfrm>
              <a:off x="5148064" y="1609514"/>
              <a:ext cx="710208" cy="710208"/>
            </a:xfrm>
            <a:prstGeom prst="rect">
              <a:avLst/>
            </a:prstGeom>
          </p:spPr>
        </p:pic>
        <p:cxnSp>
          <p:nvCxnSpPr>
            <p:cNvPr id="45" name="Straight Arrow Connector 44">
              <a:extLst>
                <a:ext uri="{FF2B5EF4-FFF2-40B4-BE49-F238E27FC236}">
                  <a16:creationId xmlns:a16="http://schemas.microsoft.com/office/drawing/2014/main" id="{B60FB2ED-5A92-4CAE-BF29-264AF556700E}"/>
                </a:ext>
              </a:extLst>
            </p:cNvPr>
            <p:cNvCxnSpPr>
              <a:cxnSpLocks/>
              <a:stCxn id="27" idx="7"/>
              <a:endCxn id="10" idx="1"/>
            </p:cNvCxnSpPr>
            <p:nvPr/>
          </p:nvCxnSpPr>
          <p:spPr>
            <a:xfrm flipV="1">
              <a:off x="4698183" y="1964618"/>
              <a:ext cx="449881" cy="126727"/>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2E94676D-03A6-47E8-8632-5FD6D5684399}"/>
                </a:ext>
              </a:extLst>
            </p:cNvPr>
            <p:cNvSpPr txBox="1"/>
            <p:nvPr/>
          </p:nvSpPr>
          <p:spPr>
            <a:xfrm>
              <a:off x="4878197" y="2410408"/>
              <a:ext cx="1289168"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Chlorination</a:t>
              </a:r>
            </a:p>
          </p:txBody>
        </p:sp>
      </p:grpSp>
      <p:grpSp>
        <p:nvGrpSpPr>
          <p:cNvPr id="42" name="Group 41">
            <a:extLst>
              <a:ext uri="{FF2B5EF4-FFF2-40B4-BE49-F238E27FC236}">
                <a16:creationId xmlns:a16="http://schemas.microsoft.com/office/drawing/2014/main" id="{6BBBB21E-9F12-4ACD-B70F-7CE07EC19C9C}"/>
              </a:ext>
            </a:extLst>
          </p:cNvPr>
          <p:cNvGrpSpPr/>
          <p:nvPr/>
        </p:nvGrpSpPr>
        <p:grpSpPr>
          <a:xfrm>
            <a:off x="5858272" y="1218240"/>
            <a:ext cx="3172051" cy="1595048"/>
            <a:chOff x="5858272" y="1218240"/>
            <a:chExt cx="3172051" cy="1595048"/>
          </a:xfrm>
        </p:grpSpPr>
        <p:grpSp>
          <p:nvGrpSpPr>
            <p:cNvPr id="33" name="Group 32">
              <a:extLst>
                <a:ext uri="{FF2B5EF4-FFF2-40B4-BE49-F238E27FC236}">
                  <a16:creationId xmlns:a16="http://schemas.microsoft.com/office/drawing/2014/main" id="{D9BDBB57-6AB9-4E3E-8FAC-77DE11D3AA69}"/>
                </a:ext>
              </a:extLst>
            </p:cNvPr>
            <p:cNvGrpSpPr/>
            <p:nvPr/>
          </p:nvGrpSpPr>
          <p:grpSpPr>
            <a:xfrm>
              <a:off x="5858272" y="1218240"/>
              <a:ext cx="2044098" cy="1476164"/>
              <a:chOff x="5858272" y="1218240"/>
              <a:chExt cx="2044098" cy="1476164"/>
            </a:xfrm>
          </p:grpSpPr>
          <p:pic>
            <p:nvPicPr>
              <p:cNvPr id="11" name="Picture 10">
                <a:extLst>
                  <a:ext uri="{FF2B5EF4-FFF2-40B4-BE49-F238E27FC236}">
                    <a16:creationId xmlns:a16="http://schemas.microsoft.com/office/drawing/2014/main" id="{042E6063-FEB9-4CE1-B879-45A3F454656C}"/>
                  </a:ext>
                </a:extLst>
              </p:cNvPr>
              <p:cNvPicPr>
                <a:picLocks noChangeAspect="1"/>
              </p:cNvPicPr>
              <p:nvPr/>
            </p:nvPicPr>
            <p:blipFill>
              <a:blip r:embed="rId4"/>
              <a:stretch>
                <a:fillRect/>
              </a:stretch>
            </p:blipFill>
            <p:spPr>
              <a:xfrm>
                <a:off x="6426206" y="1218240"/>
                <a:ext cx="1476164" cy="1476164"/>
              </a:xfrm>
              <a:prstGeom prst="rect">
                <a:avLst/>
              </a:prstGeom>
            </p:spPr>
          </p:pic>
          <p:cxnSp>
            <p:nvCxnSpPr>
              <p:cNvPr id="47" name="Straight Arrow Connector 46">
                <a:extLst>
                  <a:ext uri="{FF2B5EF4-FFF2-40B4-BE49-F238E27FC236}">
                    <a16:creationId xmlns:a16="http://schemas.microsoft.com/office/drawing/2014/main" id="{52CCB8F2-FE00-475E-8912-29F479ADB074}"/>
                  </a:ext>
                </a:extLst>
              </p:cNvPr>
              <p:cNvCxnSpPr>
                <a:stCxn id="10" idx="3"/>
              </p:cNvCxnSpPr>
              <p:nvPr/>
            </p:nvCxnSpPr>
            <p:spPr>
              <a:xfrm>
                <a:off x="5858272" y="1964618"/>
                <a:ext cx="887533" cy="0"/>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84" name="TextBox 83">
              <a:extLst>
                <a:ext uri="{FF2B5EF4-FFF2-40B4-BE49-F238E27FC236}">
                  <a16:creationId xmlns:a16="http://schemas.microsoft.com/office/drawing/2014/main" id="{57D62B28-7712-42B9-ACEE-4F5E6050789C}"/>
                </a:ext>
              </a:extLst>
            </p:cNvPr>
            <p:cNvSpPr txBox="1"/>
            <p:nvPr/>
          </p:nvSpPr>
          <p:spPr>
            <a:xfrm>
              <a:off x="7741155" y="2245296"/>
              <a:ext cx="1289168"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Treated</a:t>
              </a:r>
            </a:p>
            <a:p>
              <a:r>
                <a:rPr lang="en-GB" sz="1200" dirty="0">
                  <a:solidFill>
                    <a:schemeClr val="accent6"/>
                  </a:solidFill>
                  <a:latin typeface="Arial" panose="020B0604020202020204" pitchFamily="34" charset="0"/>
                  <a:cs typeface="Arial" panose="020B0604020202020204" pitchFamily="34" charset="0"/>
                </a:rPr>
                <a:t>Water Storage</a:t>
              </a:r>
            </a:p>
          </p:txBody>
        </p:sp>
      </p:grpSp>
      <p:grpSp>
        <p:nvGrpSpPr>
          <p:cNvPr id="34" name="Group 33">
            <a:extLst>
              <a:ext uri="{FF2B5EF4-FFF2-40B4-BE49-F238E27FC236}">
                <a16:creationId xmlns:a16="http://schemas.microsoft.com/office/drawing/2014/main" id="{19D619D8-1D6C-4C2F-96C0-9C1DC2E31D5C}"/>
              </a:ext>
            </a:extLst>
          </p:cNvPr>
          <p:cNvGrpSpPr/>
          <p:nvPr/>
        </p:nvGrpSpPr>
        <p:grpSpPr>
          <a:xfrm>
            <a:off x="6512068" y="2694404"/>
            <a:ext cx="2214266" cy="1074199"/>
            <a:chOff x="6512068" y="2694404"/>
            <a:chExt cx="2214266" cy="1074199"/>
          </a:xfrm>
        </p:grpSpPr>
        <p:pic>
          <p:nvPicPr>
            <p:cNvPr id="16" name="Picture 15">
              <a:extLst>
                <a:ext uri="{FF2B5EF4-FFF2-40B4-BE49-F238E27FC236}">
                  <a16:creationId xmlns:a16="http://schemas.microsoft.com/office/drawing/2014/main" id="{069FE453-D52D-4096-A165-CBE093A9F34C}"/>
                </a:ext>
              </a:extLst>
            </p:cNvPr>
            <p:cNvPicPr>
              <a:picLocks noChangeAspect="1"/>
            </p:cNvPicPr>
            <p:nvPr/>
          </p:nvPicPr>
          <p:blipFill>
            <a:blip r:embed="rId7"/>
            <a:stretch>
              <a:fillRect/>
            </a:stretch>
          </p:blipFill>
          <p:spPr>
            <a:xfrm flipH="1">
              <a:off x="6512068" y="3158075"/>
              <a:ext cx="584359" cy="584359"/>
            </a:xfrm>
            <a:prstGeom prst="rect">
              <a:avLst/>
            </a:prstGeom>
          </p:spPr>
        </p:pic>
        <p:cxnSp>
          <p:nvCxnSpPr>
            <p:cNvPr id="49" name="Straight Arrow Connector 48">
              <a:extLst>
                <a:ext uri="{FF2B5EF4-FFF2-40B4-BE49-F238E27FC236}">
                  <a16:creationId xmlns:a16="http://schemas.microsoft.com/office/drawing/2014/main" id="{BD1293D3-BB09-4E40-BBCE-1EE3E957733C}"/>
                </a:ext>
              </a:extLst>
            </p:cNvPr>
            <p:cNvCxnSpPr>
              <a:stCxn id="11" idx="2"/>
            </p:cNvCxnSpPr>
            <p:nvPr/>
          </p:nvCxnSpPr>
          <p:spPr>
            <a:xfrm flipH="1">
              <a:off x="6948264" y="2694404"/>
              <a:ext cx="216024" cy="525418"/>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AA702D3F-1F86-4910-9809-09A7F361DB5E}"/>
                </a:ext>
              </a:extLst>
            </p:cNvPr>
            <p:cNvSpPr txBox="1"/>
            <p:nvPr/>
          </p:nvSpPr>
          <p:spPr>
            <a:xfrm>
              <a:off x="7437166" y="3200611"/>
              <a:ext cx="1289168"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(In-line) pumping</a:t>
              </a:r>
            </a:p>
          </p:txBody>
        </p:sp>
      </p:grpSp>
      <p:grpSp>
        <p:nvGrpSpPr>
          <p:cNvPr id="36" name="Group 35">
            <a:extLst>
              <a:ext uri="{FF2B5EF4-FFF2-40B4-BE49-F238E27FC236}">
                <a16:creationId xmlns:a16="http://schemas.microsoft.com/office/drawing/2014/main" id="{5BE95C4C-30FC-4F17-99E6-205D9369118C}"/>
              </a:ext>
            </a:extLst>
          </p:cNvPr>
          <p:cNvGrpSpPr/>
          <p:nvPr/>
        </p:nvGrpSpPr>
        <p:grpSpPr>
          <a:xfrm>
            <a:off x="5041034" y="3742434"/>
            <a:ext cx="1763213" cy="1353507"/>
            <a:chOff x="5041034" y="3742434"/>
            <a:chExt cx="1763213" cy="1353507"/>
          </a:xfrm>
        </p:grpSpPr>
        <p:pic>
          <p:nvPicPr>
            <p:cNvPr id="52" name="Picture 51">
              <a:extLst>
                <a:ext uri="{FF2B5EF4-FFF2-40B4-BE49-F238E27FC236}">
                  <a16:creationId xmlns:a16="http://schemas.microsoft.com/office/drawing/2014/main" id="{1E46FE1F-88CC-4A5F-A79C-17B2C8C7CDF9}"/>
                </a:ext>
              </a:extLst>
            </p:cNvPr>
            <p:cNvPicPr>
              <a:picLocks noChangeAspect="1"/>
            </p:cNvPicPr>
            <p:nvPr/>
          </p:nvPicPr>
          <p:blipFill>
            <a:blip r:embed="rId8"/>
            <a:stretch>
              <a:fillRect/>
            </a:stretch>
          </p:blipFill>
          <p:spPr>
            <a:xfrm>
              <a:off x="5779980" y="4165800"/>
              <a:ext cx="522058" cy="522058"/>
            </a:xfrm>
            <a:prstGeom prst="rect">
              <a:avLst/>
            </a:prstGeom>
          </p:spPr>
        </p:pic>
        <p:cxnSp>
          <p:nvCxnSpPr>
            <p:cNvPr id="54" name="Straight Arrow Connector 53">
              <a:extLst>
                <a:ext uri="{FF2B5EF4-FFF2-40B4-BE49-F238E27FC236}">
                  <a16:creationId xmlns:a16="http://schemas.microsoft.com/office/drawing/2014/main" id="{62AD4A9F-3D42-45BC-833A-1C5E5037F367}"/>
                </a:ext>
              </a:extLst>
            </p:cNvPr>
            <p:cNvCxnSpPr>
              <a:cxnSpLocks/>
              <a:stCxn id="16" idx="2"/>
              <a:endCxn id="52" idx="0"/>
            </p:cNvCxnSpPr>
            <p:nvPr/>
          </p:nvCxnSpPr>
          <p:spPr>
            <a:xfrm flipH="1">
              <a:off x="6041009" y="3742434"/>
              <a:ext cx="763238" cy="423366"/>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50724EC-0E7C-4DAA-A65C-16E95521367C}"/>
                </a:ext>
              </a:extLst>
            </p:cNvPr>
            <p:cNvSpPr txBox="1"/>
            <p:nvPr/>
          </p:nvSpPr>
          <p:spPr>
            <a:xfrm>
              <a:off x="5041034" y="4527949"/>
              <a:ext cx="1289168"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Distribution network</a:t>
              </a:r>
            </a:p>
          </p:txBody>
        </p:sp>
      </p:grpSp>
      <p:grpSp>
        <p:nvGrpSpPr>
          <p:cNvPr id="43" name="Group 42">
            <a:extLst>
              <a:ext uri="{FF2B5EF4-FFF2-40B4-BE49-F238E27FC236}">
                <a16:creationId xmlns:a16="http://schemas.microsoft.com/office/drawing/2014/main" id="{D7D8A8C5-2222-4BCC-B505-9ACA0B619EEB}"/>
              </a:ext>
            </a:extLst>
          </p:cNvPr>
          <p:cNvGrpSpPr/>
          <p:nvPr/>
        </p:nvGrpSpPr>
        <p:grpSpPr>
          <a:xfrm>
            <a:off x="6182132" y="3975906"/>
            <a:ext cx="2610466" cy="1141929"/>
            <a:chOff x="6182132" y="3975906"/>
            <a:chExt cx="2610466" cy="1141929"/>
          </a:xfrm>
        </p:grpSpPr>
        <p:pic>
          <p:nvPicPr>
            <p:cNvPr id="17" name="Picture 16">
              <a:extLst>
                <a:ext uri="{FF2B5EF4-FFF2-40B4-BE49-F238E27FC236}">
                  <a16:creationId xmlns:a16="http://schemas.microsoft.com/office/drawing/2014/main" id="{2FAA36BB-1462-4D52-B49D-0691276455F0}"/>
                </a:ext>
              </a:extLst>
            </p:cNvPr>
            <p:cNvPicPr>
              <a:picLocks noChangeAspect="1"/>
            </p:cNvPicPr>
            <p:nvPr/>
          </p:nvPicPr>
          <p:blipFill>
            <a:blip r:embed="rId9"/>
            <a:stretch>
              <a:fillRect/>
            </a:stretch>
          </p:blipFill>
          <p:spPr>
            <a:xfrm>
              <a:off x="6804248" y="3975906"/>
              <a:ext cx="836222" cy="836222"/>
            </a:xfrm>
            <a:prstGeom prst="rect">
              <a:avLst/>
            </a:prstGeom>
          </p:spPr>
        </p:pic>
        <p:pic>
          <p:nvPicPr>
            <p:cNvPr id="18" name="Picture 17">
              <a:extLst>
                <a:ext uri="{FF2B5EF4-FFF2-40B4-BE49-F238E27FC236}">
                  <a16:creationId xmlns:a16="http://schemas.microsoft.com/office/drawing/2014/main" id="{2FFE4CFF-062E-4F7F-BAF4-CCCE2C37BEEE}"/>
                </a:ext>
              </a:extLst>
            </p:cNvPr>
            <p:cNvPicPr>
              <a:picLocks noChangeAspect="1"/>
            </p:cNvPicPr>
            <p:nvPr/>
          </p:nvPicPr>
          <p:blipFill>
            <a:blip r:embed="rId9"/>
            <a:stretch>
              <a:fillRect/>
            </a:stretch>
          </p:blipFill>
          <p:spPr>
            <a:xfrm>
              <a:off x="7956376" y="4074310"/>
              <a:ext cx="836222" cy="836222"/>
            </a:xfrm>
            <a:prstGeom prst="rect">
              <a:avLst/>
            </a:prstGeom>
          </p:spPr>
        </p:pic>
        <p:cxnSp>
          <p:nvCxnSpPr>
            <p:cNvPr id="56" name="Straight Arrow Connector 55">
              <a:extLst>
                <a:ext uri="{FF2B5EF4-FFF2-40B4-BE49-F238E27FC236}">
                  <a16:creationId xmlns:a16="http://schemas.microsoft.com/office/drawing/2014/main" id="{9EC26C0B-8666-48E0-A7BD-0CA8344591A0}"/>
                </a:ext>
              </a:extLst>
            </p:cNvPr>
            <p:cNvCxnSpPr>
              <a:stCxn id="52" idx="3"/>
              <a:endCxn id="17" idx="1"/>
            </p:cNvCxnSpPr>
            <p:nvPr/>
          </p:nvCxnSpPr>
          <p:spPr>
            <a:xfrm flipV="1">
              <a:off x="6302038" y="4394017"/>
              <a:ext cx="502210" cy="32812"/>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AA15DDC5-A6E8-4BBD-B567-0E40A8A15F86}"/>
                </a:ext>
              </a:extLst>
            </p:cNvPr>
            <p:cNvCxnSpPr>
              <a:stCxn id="52" idx="3"/>
              <a:endCxn id="18" idx="1"/>
            </p:cNvCxnSpPr>
            <p:nvPr/>
          </p:nvCxnSpPr>
          <p:spPr>
            <a:xfrm>
              <a:off x="6302038" y="4426829"/>
              <a:ext cx="1654338" cy="65592"/>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35D048C9-56E3-4B1B-A3FE-9B77A6A0E341}"/>
                </a:ext>
              </a:extLst>
            </p:cNvPr>
            <p:cNvSpPr txBox="1"/>
            <p:nvPr/>
          </p:nvSpPr>
          <p:spPr>
            <a:xfrm>
              <a:off x="6182132" y="4858741"/>
              <a:ext cx="2080453" cy="259094"/>
            </a:xfrm>
            <a:prstGeom prst="rect">
              <a:avLst/>
            </a:prstGeom>
          </p:spPr>
          <p:txBody>
            <a:bodyPr vert="horz" wrap="square" lIns="91440" tIns="45720" rIns="91440" bIns="45720" rtlCol="0">
              <a:normAutofit lnSpcReduction="10000"/>
            </a:bodyPr>
            <a:lstStyle/>
            <a:p>
              <a:r>
                <a:rPr lang="en-GB" sz="1200" dirty="0">
                  <a:solidFill>
                    <a:schemeClr val="accent6"/>
                  </a:solidFill>
                  <a:latin typeface="Arial" panose="020B0604020202020204" pitchFamily="34" charset="0"/>
                  <a:cs typeface="Arial" panose="020B0604020202020204" pitchFamily="34" charset="0"/>
                </a:rPr>
                <a:t>Metered connections</a:t>
              </a:r>
            </a:p>
          </p:txBody>
        </p:sp>
      </p:grpSp>
      <p:grpSp>
        <p:nvGrpSpPr>
          <p:cNvPr id="24" name="Group 23">
            <a:extLst>
              <a:ext uri="{FF2B5EF4-FFF2-40B4-BE49-F238E27FC236}">
                <a16:creationId xmlns:a16="http://schemas.microsoft.com/office/drawing/2014/main" id="{B08347C7-F3A4-4EF9-A295-ACCF74F0EE0D}"/>
              </a:ext>
            </a:extLst>
          </p:cNvPr>
          <p:cNvGrpSpPr/>
          <p:nvPr/>
        </p:nvGrpSpPr>
        <p:grpSpPr>
          <a:xfrm>
            <a:off x="5004048" y="-113615"/>
            <a:ext cx="2970226" cy="1377206"/>
            <a:chOff x="5004048" y="-113615"/>
            <a:chExt cx="2970226" cy="1377206"/>
          </a:xfrm>
        </p:grpSpPr>
        <p:pic>
          <p:nvPicPr>
            <p:cNvPr id="12" name="Picture 11">
              <a:extLst>
                <a:ext uri="{FF2B5EF4-FFF2-40B4-BE49-F238E27FC236}">
                  <a16:creationId xmlns:a16="http://schemas.microsoft.com/office/drawing/2014/main" id="{01B7ACF5-4018-44D5-A81E-55323E39C0A7}"/>
                </a:ext>
              </a:extLst>
            </p:cNvPr>
            <p:cNvPicPr>
              <a:picLocks noChangeAspect="1"/>
            </p:cNvPicPr>
            <p:nvPr/>
          </p:nvPicPr>
          <p:blipFill>
            <a:blip r:embed="rId10"/>
            <a:stretch>
              <a:fillRect/>
            </a:stretch>
          </p:blipFill>
          <p:spPr>
            <a:xfrm>
              <a:off x="7192058" y="-113615"/>
              <a:ext cx="782216" cy="782216"/>
            </a:xfrm>
            <a:prstGeom prst="rect">
              <a:avLst/>
            </a:prstGeom>
          </p:spPr>
        </p:pic>
        <p:pic>
          <p:nvPicPr>
            <p:cNvPr id="13" name="Picture 12">
              <a:extLst>
                <a:ext uri="{FF2B5EF4-FFF2-40B4-BE49-F238E27FC236}">
                  <a16:creationId xmlns:a16="http://schemas.microsoft.com/office/drawing/2014/main" id="{16F15C96-17C2-4683-BFA7-B0FFB665AD4C}"/>
                </a:ext>
              </a:extLst>
            </p:cNvPr>
            <p:cNvPicPr>
              <a:picLocks noChangeAspect="1"/>
            </p:cNvPicPr>
            <p:nvPr/>
          </p:nvPicPr>
          <p:blipFill>
            <a:blip r:embed="rId10"/>
            <a:stretch>
              <a:fillRect/>
            </a:stretch>
          </p:blipFill>
          <p:spPr>
            <a:xfrm>
              <a:off x="5378835" y="-76954"/>
              <a:ext cx="782216" cy="782216"/>
            </a:xfrm>
            <a:prstGeom prst="rect">
              <a:avLst/>
            </a:prstGeom>
          </p:spPr>
        </p:pic>
        <p:sp>
          <p:nvSpPr>
            <p:cNvPr id="31" name="Oval 30">
              <a:extLst>
                <a:ext uri="{FF2B5EF4-FFF2-40B4-BE49-F238E27FC236}">
                  <a16:creationId xmlns:a16="http://schemas.microsoft.com/office/drawing/2014/main" id="{DB618C46-A747-4463-93D1-0910425DC274}"/>
                </a:ext>
              </a:extLst>
            </p:cNvPr>
            <p:cNvSpPr/>
            <p:nvPr/>
          </p:nvSpPr>
          <p:spPr>
            <a:xfrm>
              <a:off x="5004048" y="1068919"/>
              <a:ext cx="194672" cy="19467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cxnSp>
          <p:nvCxnSpPr>
            <p:cNvPr id="35" name="Straight Arrow Connector 34">
              <a:extLst>
                <a:ext uri="{FF2B5EF4-FFF2-40B4-BE49-F238E27FC236}">
                  <a16:creationId xmlns:a16="http://schemas.microsoft.com/office/drawing/2014/main" id="{C7350B48-ABD1-4D73-953B-3BCC05D69289}"/>
                </a:ext>
              </a:extLst>
            </p:cNvPr>
            <p:cNvCxnSpPr>
              <a:cxnSpLocks/>
              <a:stCxn id="13" idx="2"/>
              <a:endCxn id="31" idx="7"/>
            </p:cNvCxnSpPr>
            <p:nvPr/>
          </p:nvCxnSpPr>
          <p:spPr>
            <a:xfrm flipH="1">
              <a:off x="5170211" y="705262"/>
              <a:ext cx="599732" cy="392166"/>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D199AC0-48C2-45DD-97CB-E74AEAC099FA}"/>
                </a:ext>
              </a:extLst>
            </p:cNvPr>
            <p:cNvCxnSpPr>
              <a:stCxn id="12" idx="2"/>
              <a:endCxn id="31" idx="6"/>
            </p:cNvCxnSpPr>
            <p:nvPr/>
          </p:nvCxnSpPr>
          <p:spPr>
            <a:xfrm flipH="1">
              <a:off x="5198720" y="668601"/>
              <a:ext cx="2384446" cy="497654"/>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31B47F71-C360-4E5F-A21A-CD6374D37254}"/>
                </a:ext>
              </a:extLst>
            </p:cNvPr>
            <p:cNvSpPr txBox="1"/>
            <p:nvPr/>
          </p:nvSpPr>
          <p:spPr>
            <a:xfrm>
              <a:off x="6182132" y="172145"/>
              <a:ext cx="1289168"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Rainwater harvesting</a:t>
              </a:r>
            </a:p>
          </p:txBody>
        </p:sp>
      </p:grpSp>
      <p:grpSp>
        <p:nvGrpSpPr>
          <p:cNvPr id="30" name="Group 29">
            <a:extLst>
              <a:ext uri="{FF2B5EF4-FFF2-40B4-BE49-F238E27FC236}">
                <a16:creationId xmlns:a16="http://schemas.microsoft.com/office/drawing/2014/main" id="{06E236C0-0D56-4562-9600-0A6F3449F95D}"/>
              </a:ext>
            </a:extLst>
          </p:cNvPr>
          <p:cNvGrpSpPr/>
          <p:nvPr/>
        </p:nvGrpSpPr>
        <p:grpSpPr>
          <a:xfrm>
            <a:off x="3639518" y="2062836"/>
            <a:ext cx="1107950" cy="2043329"/>
            <a:chOff x="3639518" y="2062836"/>
            <a:chExt cx="1107950" cy="2043329"/>
          </a:xfrm>
        </p:grpSpPr>
        <p:sp>
          <p:nvSpPr>
            <p:cNvPr id="27" name="Oval 26">
              <a:extLst>
                <a:ext uri="{FF2B5EF4-FFF2-40B4-BE49-F238E27FC236}">
                  <a16:creationId xmlns:a16="http://schemas.microsoft.com/office/drawing/2014/main" id="{08884FCF-656E-4A00-A574-373DFE4655A2}"/>
                </a:ext>
              </a:extLst>
            </p:cNvPr>
            <p:cNvSpPr/>
            <p:nvPr/>
          </p:nvSpPr>
          <p:spPr>
            <a:xfrm>
              <a:off x="4532020" y="2062836"/>
              <a:ext cx="194672" cy="19467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cxnSp>
          <p:nvCxnSpPr>
            <p:cNvPr id="29" name="Straight Arrow Connector 28">
              <a:extLst>
                <a:ext uri="{FF2B5EF4-FFF2-40B4-BE49-F238E27FC236}">
                  <a16:creationId xmlns:a16="http://schemas.microsoft.com/office/drawing/2014/main" id="{247234CA-4A14-41DA-81A7-6EBD8547AC75}"/>
                </a:ext>
              </a:extLst>
            </p:cNvPr>
            <p:cNvCxnSpPr>
              <a:cxnSpLocks/>
              <a:endCxn id="27" idx="4"/>
            </p:cNvCxnSpPr>
            <p:nvPr/>
          </p:nvCxnSpPr>
          <p:spPr>
            <a:xfrm flipV="1">
              <a:off x="3735830" y="2257508"/>
              <a:ext cx="893526" cy="1848657"/>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F77E014-19A5-438A-8298-EA0290F742B4}"/>
                </a:ext>
              </a:extLst>
            </p:cNvPr>
            <p:cNvCxnSpPr>
              <a:stCxn id="15" idx="3"/>
              <a:endCxn id="27" idx="2"/>
            </p:cNvCxnSpPr>
            <p:nvPr/>
          </p:nvCxnSpPr>
          <p:spPr>
            <a:xfrm flipV="1">
              <a:off x="3835051" y="2160172"/>
              <a:ext cx="696969" cy="452440"/>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5E44C992-1FB1-444A-BFC2-543CACE955E6}"/>
                </a:ext>
              </a:extLst>
            </p:cNvPr>
            <p:cNvSpPr txBox="1"/>
            <p:nvPr/>
          </p:nvSpPr>
          <p:spPr>
            <a:xfrm>
              <a:off x="3639518" y="2142310"/>
              <a:ext cx="914400" cy="914400"/>
            </a:xfrm>
            <a:prstGeom prst="rect">
              <a:avLst/>
            </a:prstGeom>
          </p:spPr>
          <p:txBody>
            <a:bodyPr vert="horz" wrap="none" lIns="91440" tIns="45720" rIns="91440" bIns="45720" rtlCol="0">
              <a:normAutofit/>
            </a:bodyPr>
            <a:lstStyle/>
            <a:p>
              <a:r>
                <a:rPr lang="en-GB" sz="2400" dirty="0">
                  <a:latin typeface="Arial" panose="020B0604020202020204" pitchFamily="34" charset="0"/>
                  <a:cs typeface="Arial" panose="020B0604020202020204" pitchFamily="34" charset="0"/>
                </a:rPr>
                <a:t>~30%</a:t>
              </a:r>
            </a:p>
          </p:txBody>
        </p:sp>
        <p:sp>
          <p:nvSpPr>
            <p:cNvPr id="95" name="TextBox 94">
              <a:extLst>
                <a:ext uri="{FF2B5EF4-FFF2-40B4-BE49-F238E27FC236}">
                  <a16:creationId xmlns:a16="http://schemas.microsoft.com/office/drawing/2014/main" id="{A981A853-C02E-459F-96F1-5B202C309637}"/>
                </a:ext>
              </a:extLst>
            </p:cNvPr>
            <p:cNvSpPr txBox="1"/>
            <p:nvPr/>
          </p:nvSpPr>
          <p:spPr>
            <a:xfrm>
              <a:off x="3833068" y="2975708"/>
              <a:ext cx="914400" cy="914400"/>
            </a:xfrm>
            <a:prstGeom prst="rect">
              <a:avLst/>
            </a:prstGeom>
          </p:spPr>
          <p:txBody>
            <a:bodyPr vert="horz" wrap="none" lIns="91440" tIns="45720" rIns="91440" bIns="45720" rtlCol="0">
              <a:normAutofit/>
            </a:bodyPr>
            <a:lstStyle/>
            <a:p>
              <a:r>
                <a:rPr lang="en-GB" sz="2400" dirty="0">
                  <a:latin typeface="Arial" panose="020B0604020202020204" pitchFamily="34" charset="0"/>
                  <a:cs typeface="Arial" panose="020B0604020202020204" pitchFamily="34" charset="0"/>
                </a:rPr>
                <a:t>~70%</a:t>
              </a:r>
            </a:p>
          </p:txBody>
        </p:sp>
      </p:grpSp>
      <p:pic>
        <p:nvPicPr>
          <p:cNvPr id="2050" name="Picture 2" descr="Panel Solar icon PNG and SVG Vector Free Download">
            <a:extLst>
              <a:ext uri="{FF2B5EF4-FFF2-40B4-BE49-F238E27FC236}">
                <a16:creationId xmlns:a16="http://schemas.microsoft.com/office/drawing/2014/main" id="{455C4EA7-03E9-4DF3-B35C-82F8D80F827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04524" y="49258"/>
            <a:ext cx="810149" cy="813766"/>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a:extLst>
              <a:ext uri="{FF2B5EF4-FFF2-40B4-BE49-F238E27FC236}">
                <a16:creationId xmlns:a16="http://schemas.microsoft.com/office/drawing/2014/main" id="{651E12EE-4F97-47DA-A75D-CDC1F14AA444}"/>
              </a:ext>
            </a:extLst>
          </p:cNvPr>
          <p:cNvSpPr txBox="1"/>
          <p:nvPr/>
        </p:nvSpPr>
        <p:spPr>
          <a:xfrm>
            <a:off x="1466767" y="824100"/>
            <a:ext cx="1152835" cy="568070"/>
          </a:xfrm>
          <a:prstGeom prst="rect">
            <a:avLst/>
          </a:prstGeom>
        </p:spPr>
        <p:txBody>
          <a:bodyPr vert="horz" wrap="square" lIns="91440" tIns="45720" rIns="91440" bIns="45720" rtlCol="0">
            <a:normAutofit fontScale="85000" lnSpcReduction="10000"/>
          </a:bodyPr>
          <a:lstStyle/>
          <a:p>
            <a:r>
              <a:rPr lang="en-GB" sz="1200" dirty="0">
                <a:solidFill>
                  <a:schemeClr val="accent6"/>
                </a:solidFill>
                <a:latin typeface="Arial" panose="020B0604020202020204" pitchFamily="34" charset="0"/>
                <a:cs typeface="Arial" panose="020B0604020202020204" pitchFamily="34" charset="0"/>
              </a:rPr>
              <a:t>Solar PV panels for partial offsetting energy </a:t>
            </a:r>
          </a:p>
        </p:txBody>
      </p:sp>
      <p:grpSp>
        <p:nvGrpSpPr>
          <p:cNvPr id="71" name="Group 70">
            <a:extLst>
              <a:ext uri="{FF2B5EF4-FFF2-40B4-BE49-F238E27FC236}">
                <a16:creationId xmlns:a16="http://schemas.microsoft.com/office/drawing/2014/main" id="{1842A6D6-F981-43BB-B26E-A8F1266C333F}"/>
              </a:ext>
            </a:extLst>
          </p:cNvPr>
          <p:cNvGrpSpPr/>
          <p:nvPr/>
        </p:nvGrpSpPr>
        <p:grpSpPr>
          <a:xfrm>
            <a:off x="161022" y="1363678"/>
            <a:ext cx="4605336" cy="4039706"/>
            <a:chOff x="656634" y="1437516"/>
            <a:chExt cx="4605336" cy="4039706"/>
          </a:xfrm>
        </p:grpSpPr>
        <p:grpSp>
          <p:nvGrpSpPr>
            <p:cNvPr id="72" name="Group 71">
              <a:extLst>
                <a:ext uri="{FF2B5EF4-FFF2-40B4-BE49-F238E27FC236}">
                  <a16:creationId xmlns:a16="http://schemas.microsoft.com/office/drawing/2014/main" id="{75FD6413-EC4A-47E0-977A-4C639F4615A6}"/>
                </a:ext>
              </a:extLst>
            </p:cNvPr>
            <p:cNvGrpSpPr/>
            <p:nvPr/>
          </p:nvGrpSpPr>
          <p:grpSpPr>
            <a:xfrm>
              <a:off x="1436237" y="1437516"/>
              <a:ext cx="1006591" cy="1177273"/>
              <a:chOff x="1436237" y="1437516"/>
              <a:chExt cx="1006591" cy="1177273"/>
            </a:xfrm>
          </p:grpSpPr>
          <p:pic>
            <p:nvPicPr>
              <p:cNvPr id="101" name="Picture 100">
                <a:extLst>
                  <a:ext uri="{FF2B5EF4-FFF2-40B4-BE49-F238E27FC236}">
                    <a16:creationId xmlns:a16="http://schemas.microsoft.com/office/drawing/2014/main" id="{9B8CBEF7-4137-4EA6-A5C3-E90FCC5DC330}"/>
                  </a:ext>
                </a:extLst>
              </p:cNvPr>
              <p:cNvPicPr>
                <a:picLocks noChangeAspect="1"/>
              </p:cNvPicPr>
              <p:nvPr/>
            </p:nvPicPr>
            <p:blipFill>
              <a:blip r:embed="rId12"/>
              <a:stretch>
                <a:fillRect/>
              </a:stretch>
            </p:blipFill>
            <p:spPr>
              <a:xfrm>
                <a:off x="1619672" y="1748594"/>
                <a:ext cx="823156" cy="823156"/>
              </a:xfrm>
              <a:prstGeom prst="rect">
                <a:avLst/>
              </a:prstGeom>
            </p:spPr>
          </p:pic>
          <p:cxnSp>
            <p:nvCxnSpPr>
              <p:cNvPr id="105" name="Straight Arrow Connector 104">
                <a:extLst>
                  <a:ext uri="{FF2B5EF4-FFF2-40B4-BE49-F238E27FC236}">
                    <a16:creationId xmlns:a16="http://schemas.microsoft.com/office/drawing/2014/main" id="{86E55E68-13C7-495F-A7E4-183C7A71E0AC}"/>
                  </a:ext>
                </a:extLst>
              </p:cNvPr>
              <p:cNvCxnSpPr>
                <a:cxnSpLocks/>
                <a:stCxn id="92" idx="0"/>
                <a:endCxn id="101" idx="1"/>
              </p:cNvCxnSpPr>
              <p:nvPr/>
            </p:nvCxnSpPr>
            <p:spPr>
              <a:xfrm flipV="1">
                <a:off x="1436237" y="2160172"/>
                <a:ext cx="183435" cy="454617"/>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84605DF5-4B2D-431E-A0FE-31DE5F182908}"/>
                  </a:ext>
                </a:extLst>
              </p:cNvPr>
              <p:cNvSpPr txBox="1"/>
              <p:nvPr/>
            </p:nvSpPr>
            <p:spPr>
              <a:xfrm>
                <a:off x="1466767" y="1437516"/>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Prefiltration</a:t>
                </a:r>
              </a:p>
            </p:txBody>
          </p:sp>
        </p:grpSp>
        <p:grpSp>
          <p:nvGrpSpPr>
            <p:cNvPr id="73" name="Group 72">
              <a:extLst>
                <a:ext uri="{FF2B5EF4-FFF2-40B4-BE49-F238E27FC236}">
                  <a16:creationId xmlns:a16="http://schemas.microsoft.com/office/drawing/2014/main" id="{8E18E7F0-7101-4EEF-B9F6-DA11DE040551}"/>
                </a:ext>
              </a:extLst>
            </p:cNvPr>
            <p:cNvGrpSpPr/>
            <p:nvPr/>
          </p:nvGrpSpPr>
          <p:grpSpPr>
            <a:xfrm>
              <a:off x="656634" y="2931790"/>
              <a:ext cx="1035046" cy="2545432"/>
              <a:chOff x="656634" y="2931790"/>
              <a:chExt cx="1035046" cy="2545432"/>
            </a:xfrm>
          </p:grpSpPr>
          <p:sp>
            <p:nvSpPr>
              <p:cNvPr id="97" name="TextBox 96">
                <a:extLst>
                  <a:ext uri="{FF2B5EF4-FFF2-40B4-BE49-F238E27FC236}">
                    <a16:creationId xmlns:a16="http://schemas.microsoft.com/office/drawing/2014/main" id="{77103755-A5CF-4E81-8F34-AC5771FE9DA8}"/>
                  </a:ext>
                </a:extLst>
              </p:cNvPr>
              <p:cNvSpPr txBox="1"/>
              <p:nvPr/>
            </p:nvSpPr>
            <p:spPr>
              <a:xfrm>
                <a:off x="705272" y="4562822"/>
                <a:ext cx="914400" cy="914400"/>
              </a:xfrm>
              <a:prstGeom prst="rect">
                <a:avLst/>
              </a:prstGeom>
            </p:spPr>
            <p:txBody>
              <a:bodyPr vert="horz" wrap="none" lIns="91440" tIns="45720" rIns="91440" bIns="45720" rtlCol="0">
                <a:normAutofit/>
              </a:bodyPr>
              <a:lstStyle/>
              <a:p>
                <a:r>
                  <a:rPr lang="en-GB" sz="900" dirty="0">
                    <a:solidFill>
                      <a:schemeClr val="accent6"/>
                    </a:solidFill>
                    <a:latin typeface="Arial" panose="020B0604020202020204" pitchFamily="34" charset="0"/>
                    <a:cs typeface="Arial" panose="020B0604020202020204" pitchFamily="34" charset="0"/>
                  </a:rPr>
                  <a:t>Inlet &gt; 20m deep </a:t>
                </a:r>
              </a:p>
              <a:p>
                <a:r>
                  <a:rPr lang="en-GB" sz="900" dirty="0">
                    <a:solidFill>
                      <a:schemeClr val="accent6"/>
                    </a:solidFill>
                    <a:latin typeface="Arial" panose="020B0604020202020204" pitchFamily="34" charset="0"/>
                    <a:cs typeface="Arial" panose="020B0604020202020204" pitchFamily="34" charset="0"/>
                  </a:rPr>
                  <a:t>ground</a:t>
                </a:r>
              </a:p>
            </p:txBody>
          </p:sp>
          <p:grpSp>
            <p:nvGrpSpPr>
              <p:cNvPr id="98" name="Group 97">
                <a:extLst>
                  <a:ext uri="{FF2B5EF4-FFF2-40B4-BE49-F238E27FC236}">
                    <a16:creationId xmlns:a16="http://schemas.microsoft.com/office/drawing/2014/main" id="{4877C108-2134-4236-AEB0-5293E2B2BB0F}"/>
                  </a:ext>
                </a:extLst>
              </p:cNvPr>
              <p:cNvGrpSpPr/>
              <p:nvPr/>
            </p:nvGrpSpPr>
            <p:grpSpPr>
              <a:xfrm>
                <a:off x="656634" y="2931790"/>
                <a:ext cx="1035046" cy="2088232"/>
                <a:chOff x="656634" y="2931790"/>
                <a:chExt cx="1035046" cy="2088232"/>
              </a:xfrm>
            </p:grpSpPr>
            <p:sp>
              <p:nvSpPr>
                <p:cNvPr id="99" name="Flowchart: Process 98">
                  <a:extLst>
                    <a:ext uri="{FF2B5EF4-FFF2-40B4-BE49-F238E27FC236}">
                      <a16:creationId xmlns:a16="http://schemas.microsoft.com/office/drawing/2014/main" id="{00F868BE-090D-4FB9-9069-F53A15AF5026}"/>
                    </a:ext>
                  </a:extLst>
                </p:cNvPr>
                <p:cNvSpPr/>
                <p:nvPr/>
              </p:nvSpPr>
              <p:spPr>
                <a:xfrm>
                  <a:off x="1619672" y="2931790"/>
                  <a:ext cx="72008" cy="20882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00" name="TextBox 99">
                  <a:extLst>
                    <a:ext uri="{FF2B5EF4-FFF2-40B4-BE49-F238E27FC236}">
                      <a16:creationId xmlns:a16="http://schemas.microsoft.com/office/drawing/2014/main" id="{17CC5A9E-EB76-48DB-A775-9EA2B1E70302}"/>
                    </a:ext>
                  </a:extLst>
                </p:cNvPr>
                <p:cNvSpPr txBox="1"/>
                <p:nvPr/>
              </p:nvSpPr>
              <p:spPr>
                <a:xfrm>
                  <a:off x="656634" y="3660054"/>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Intake well</a:t>
                  </a:r>
                </a:p>
              </p:txBody>
            </p:sp>
          </p:grpSp>
        </p:grpSp>
        <p:grpSp>
          <p:nvGrpSpPr>
            <p:cNvPr id="74" name="Group 73">
              <a:extLst>
                <a:ext uri="{FF2B5EF4-FFF2-40B4-BE49-F238E27FC236}">
                  <a16:creationId xmlns:a16="http://schemas.microsoft.com/office/drawing/2014/main" id="{558F8DE2-54D0-4D2C-9313-83A77972E63B}"/>
                </a:ext>
              </a:extLst>
            </p:cNvPr>
            <p:cNvGrpSpPr/>
            <p:nvPr/>
          </p:nvGrpSpPr>
          <p:grpSpPr>
            <a:xfrm>
              <a:off x="681354" y="2538762"/>
              <a:ext cx="1037423" cy="641107"/>
              <a:chOff x="681354" y="2538762"/>
              <a:chExt cx="1037423" cy="641107"/>
            </a:xfrm>
          </p:grpSpPr>
          <p:pic>
            <p:nvPicPr>
              <p:cNvPr id="92" name="Picture 91">
                <a:extLst>
                  <a:ext uri="{FF2B5EF4-FFF2-40B4-BE49-F238E27FC236}">
                    <a16:creationId xmlns:a16="http://schemas.microsoft.com/office/drawing/2014/main" id="{DF67DA56-0598-4C5D-A904-B00DA3CB54A8}"/>
                  </a:ext>
                </a:extLst>
              </p:cNvPr>
              <p:cNvPicPr>
                <a:picLocks noChangeAspect="1"/>
              </p:cNvPicPr>
              <p:nvPr/>
            </p:nvPicPr>
            <p:blipFill>
              <a:blip r:embed="rId7"/>
              <a:stretch>
                <a:fillRect/>
              </a:stretch>
            </p:blipFill>
            <p:spPr>
              <a:xfrm flipH="1">
                <a:off x="1153697" y="2614789"/>
                <a:ext cx="565080" cy="565080"/>
              </a:xfrm>
              <a:prstGeom prst="rect">
                <a:avLst/>
              </a:prstGeom>
            </p:spPr>
          </p:pic>
          <p:sp>
            <p:nvSpPr>
              <p:cNvPr id="93" name="TextBox 92">
                <a:extLst>
                  <a:ext uri="{FF2B5EF4-FFF2-40B4-BE49-F238E27FC236}">
                    <a16:creationId xmlns:a16="http://schemas.microsoft.com/office/drawing/2014/main" id="{09AB3A24-BD52-4038-9C39-C1671FE25635}"/>
                  </a:ext>
                </a:extLst>
              </p:cNvPr>
              <p:cNvSpPr txBox="1"/>
              <p:nvPr/>
            </p:nvSpPr>
            <p:spPr>
              <a:xfrm>
                <a:off x="681354" y="2538762"/>
                <a:ext cx="962236" cy="331440"/>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Pump</a:t>
                </a:r>
              </a:p>
            </p:txBody>
          </p:sp>
        </p:grpSp>
        <p:grpSp>
          <p:nvGrpSpPr>
            <p:cNvPr id="75" name="Group 74">
              <a:extLst>
                <a:ext uri="{FF2B5EF4-FFF2-40B4-BE49-F238E27FC236}">
                  <a16:creationId xmlns:a16="http://schemas.microsoft.com/office/drawing/2014/main" id="{537C3555-4749-4AAF-86EE-B959D6D12B64}"/>
                </a:ext>
              </a:extLst>
            </p:cNvPr>
            <p:cNvGrpSpPr/>
            <p:nvPr/>
          </p:nvGrpSpPr>
          <p:grpSpPr>
            <a:xfrm>
              <a:off x="2442828" y="2160172"/>
              <a:ext cx="1333787" cy="2427111"/>
              <a:chOff x="2442828" y="2160172"/>
              <a:chExt cx="1333787" cy="2427111"/>
            </a:xfrm>
          </p:grpSpPr>
          <p:pic>
            <p:nvPicPr>
              <p:cNvPr id="89" name="Picture 88">
                <a:extLst>
                  <a:ext uri="{FF2B5EF4-FFF2-40B4-BE49-F238E27FC236}">
                    <a16:creationId xmlns:a16="http://schemas.microsoft.com/office/drawing/2014/main" id="{81BA4EE2-E70D-4F82-83B4-03F909A0A8A4}"/>
                  </a:ext>
                </a:extLst>
              </p:cNvPr>
              <p:cNvPicPr>
                <a:picLocks noChangeAspect="1"/>
              </p:cNvPicPr>
              <p:nvPr/>
            </p:nvPicPr>
            <p:blipFill>
              <a:blip r:embed="rId13"/>
              <a:stretch>
                <a:fillRect/>
              </a:stretch>
            </p:blipFill>
            <p:spPr>
              <a:xfrm flipH="1">
                <a:off x="2773594" y="3625047"/>
                <a:ext cx="962236" cy="962236"/>
              </a:xfrm>
              <a:prstGeom prst="rect">
                <a:avLst/>
              </a:prstGeom>
            </p:spPr>
          </p:pic>
          <p:cxnSp>
            <p:nvCxnSpPr>
              <p:cNvPr id="90" name="Straight Arrow Connector 89">
                <a:extLst>
                  <a:ext uri="{FF2B5EF4-FFF2-40B4-BE49-F238E27FC236}">
                    <a16:creationId xmlns:a16="http://schemas.microsoft.com/office/drawing/2014/main" id="{B012E842-19B9-42A7-BF22-6A6A8D6D72C8}"/>
                  </a:ext>
                </a:extLst>
              </p:cNvPr>
              <p:cNvCxnSpPr>
                <a:stCxn id="101" idx="3"/>
                <a:endCxn id="89" idx="3"/>
              </p:cNvCxnSpPr>
              <p:nvPr/>
            </p:nvCxnSpPr>
            <p:spPr>
              <a:xfrm>
                <a:off x="2442828" y="2160172"/>
                <a:ext cx="330766" cy="1945993"/>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40A5AE1-EB8B-4493-BDA8-6F0EC14E7FA1}"/>
                  </a:ext>
                </a:extLst>
              </p:cNvPr>
              <p:cNvSpPr txBox="1"/>
              <p:nvPr/>
            </p:nvSpPr>
            <p:spPr>
              <a:xfrm>
                <a:off x="2814379" y="3309014"/>
                <a:ext cx="962236" cy="567992"/>
              </a:xfrm>
              <a:prstGeom prst="rect">
                <a:avLst/>
              </a:prstGeom>
            </p:spPr>
            <p:txBody>
              <a:bodyPr vert="horz" wrap="square" lIns="91440" tIns="45720" rIns="91440" bIns="45720" rtlCol="0">
                <a:normAutofit/>
              </a:bodyPr>
              <a:lstStyle/>
              <a:p>
                <a:r>
                  <a:rPr lang="en-GB" sz="1200" dirty="0">
                    <a:solidFill>
                      <a:schemeClr val="accent6"/>
                    </a:solidFill>
                    <a:latin typeface="Arial" panose="020B0604020202020204" pitchFamily="34" charset="0"/>
                    <a:cs typeface="Arial" panose="020B0604020202020204" pitchFamily="34" charset="0"/>
                  </a:rPr>
                  <a:t>Membrane</a:t>
                </a:r>
                <a:br>
                  <a:rPr lang="en-GB" sz="1200" dirty="0">
                    <a:solidFill>
                      <a:schemeClr val="accent6"/>
                    </a:solidFill>
                    <a:latin typeface="Arial" panose="020B0604020202020204" pitchFamily="34" charset="0"/>
                    <a:cs typeface="Arial" panose="020B0604020202020204" pitchFamily="34" charset="0"/>
                  </a:rPr>
                </a:br>
                <a:r>
                  <a:rPr lang="en-GB" sz="1200" dirty="0">
                    <a:solidFill>
                      <a:schemeClr val="accent6"/>
                    </a:solidFill>
                    <a:latin typeface="Arial" panose="020B0604020202020204" pitchFamily="34" charset="0"/>
                    <a:cs typeface="Arial" panose="020B0604020202020204" pitchFamily="34" charset="0"/>
                  </a:rPr>
                  <a:t> filtration</a:t>
                </a:r>
              </a:p>
            </p:txBody>
          </p:sp>
        </p:grpSp>
        <p:grpSp>
          <p:nvGrpSpPr>
            <p:cNvPr id="76" name="Group 75">
              <a:extLst>
                <a:ext uri="{FF2B5EF4-FFF2-40B4-BE49-F238E27FC236}">
                  <a16:creationId xmlns:a16="http://schemas.microsoft.com/office/drawing/2014/main" id="{12604C81-53DB-499C-9F21-1272C11B4DEA}"/>
                </a:ext>
              </a:extLst>
            </p:cNvPr>
            <p:cNvGrpSpPr/>
            <p:nvPr/>
          </p:nvGrpSpPr>
          <p:grpSpPr>
            <a:xfrm>
              <a:off x="3254712" y="3874735"/>
              <a:ext cx="2007258" cy="1183599"/>
              <a:chOff x="3254712" y="3874735"/>
              <a:chExt cx="2007258" cy="1183599"/>
            </a:xfrm>
          </p:grpSpPr>
          <p:pic>
            <p:nvPicPr>
              <p:cNvPr id="80" name="Picture 79">
                <a:extLst>
                  <a:ext uri="{FF2B5EF4-FFF2-40B4-BE49-F238E27FC236}">
                    <a16:creationId xmlns:a16="http://schemas.microsoft.com/office/drawing/2014/main" id="{CE77A672-A4FC-4F7E-BEC3-DA917AAACB6D}"/>
                  </a:ext>
                </a:extLst>
              </p:cNvPr>
              <p:cNvPicPr>
                <a:picLocks noChangeAspect="1"/>
              </p:cNvPicPr>
              <p:nvPr/>
            </p:nvPicPr>
            <p:blipFill>
              <a:blip r:embed="rId14"/>
              <a:stretch>
                <a:fillRect/>
              </a:stretch>
            </p:blipFill>
            <p:spPr>
              <a:xfrm>
                <a:off x="3963076" y="4317382"/>
                <a:ext cx="740952" cy="740952"/>
              </a:xfrm>
              <a:prstGeom prst="rect">
                <a:avLst/>
              </a:prstGeom>
            </p:spPr>
          </p:pic>
          <p:cxnSp>
            <p:nvCxnSpPr>
              <p:cNvPr id="81" name="Straight Arrow Connector 80">
                <a:extLst>
                  <a:ext uri="{FF2B5EF4-FFF2-40B4-BE49-F238E27FC236}">
                    <a16:creationId xmlns:a16="http://schemas.microsoft.com/office/drawing/2014/main" id="{F3398B2E-6C33-46AA-A580-E882B1759045}"/>
                  </a:ext>
                </a:extLst>
              </p:cNvPr>
              <p:cNvCxnSpPr>
                <a:stCxn id="89" idx="2"/>
                <a:endCxn id="80" idx="1"/>
              </p:cNvCxnSpPr>
              <p:nvPr/>
            </p:nvCxnSpPr>
            <p:spPr>
              <a:xfrm>
                <a:off x="3254712" y="4587283"/>
                <a:ext cx="708364" cy="100575"/>
              </a:xfrm>
              <a:prstGeom prst="straightConnector1">
                <a:avLst/>
              </a:prstGeom>
              <a:ln w="38100">
                <a:solidFill>
                  <a:srgbClr val="000000">
                    <a:alpha val="63137"/>
                  </a:srgbClr>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5D892D1D-1C5D-4EFE-9B5F-E684550E07FF}"/>
                  </a:ext>
                </a:extLst>
              </p:cNvPr>
              <p:cNvSpPr txBox="1"/>
              <p:nvPr/>
            </p:nvSpPr>
            <p:spPr>
              <a:xfrm>
                <a:off x="4347570" y="3874735"/>
                <a:ext cx="914400" cy="914400"/>
              </a:xfrm>
              <a:prstGeom prst="rect">
                <a:avLst/>
              </a:prstGeom>
            </p:spPr>
            <p:txBody>
              <a:bodyPr vert="horz" wrap="square" lIns="91440" tIns="45720" rIns="91440" bIns="45720" rtlCol="0">
                <a:normAutofit/>
              </a:bodyPr>
              <a:lstStyle>
                <a:defPPr>
                  <a:defRPr lang="en-US"/>
                </a:defPPr>
                <a:lvl1pPr>
                  <a:defRPr sz="1200">
                    <a:solidFill>
                      <a:schemeClr val="accent6"/>
                    </a:solidFill>
                    <a:latin typeface="Arial" panose="020B0604020202020204" pitchFamily="34" charset="0"/>
                    <a:cs typeface="Arial" panose="020B0604020202020204" pitchFamily="34" charset="0"/>
                  </a:defRPr>
                </a:lvl1pPr>
              </a:lstStyle>
              <a:p>
                <a:r>
                  <a:rPr lang="en-GB" dirty="0"/>
                  <a:t>Brine discharge to sea</a:t>
                </a:r>
              </a:p>
            </p:txBody>
          </p:sp>
        </p:grpSp>
        <p:grpSp>
          <p:nvGrpSpPr>
            <p:cNvPr id="77" name="Group 76">
              <a:extLst>
                <a:ext uri="{FF2B5EF4-FFF2-40B4-BE49-F238E27FC236}">
                  <a16:creationId xmlns:a16="http://schemas.microsoft.com/office/drawing/2014/main" id="{FC0BBC7E-DD54-470C-A676-24CADE257C39}"/>
                </a:ext>
              </a:extLst>
            </p:cNvPr>
            <p:cNvGrpSpPr/>
            <p:nvPr/>
          </p:nvGrpSpPr>
          <p:grpSpPr>
            <a:xfrm>
              <a:off x="1829138" y="3435846"/>
              <a:ext cx="1042758" cy="1127956"/>
              <a:chOff x="832745" y="2166450"/>
              <a:chExt cx="1042758" cy="1127956"/>
            </a:xfrm>
          </p:grpSpPr>
          <p:pic>
            <p:nvPicPr>
              <p:cNvPr id="78" name="Picture 77">
                <a:extLst>
                  <a:ext uri="{FF2B5EF4-FFF2-40B4-BE49-F238E27FC236}">
                    <a16:creationId xmlns:a16="http://schemas.microsoft.com/office/drawing/2014/main" id="{AAE62740-BBB0-4E68-B24F-0F36C9E8A4CE}"/>
                  </a:ext>
                </a:extLst>
              </p:cNvPr>
              <p:cNvPicPr>
                <a:picLocks noChangeAspect="1"/>
              </p:cNvPicPr>
              <p:nvPr/>
            </p:nvPicPr>
            <p:blipFill>
              <a:blip r:embed="rId7"/>
              <a:stretch>
                <a:fillRect/>
              </a:stretch>
            </p:blipFill>
            <p:spPr>
              <a:xfrm flipH="1">
                <a:off x="832745" y="2332170"/>
                <a:ext cx="962236" cy="962236"/>
              </a:xfrm>
              <a:prstGeom prst="rect">
                <a:avLst/>
              </a:prstGeom>
            </p:spPr>
          </p:pic>
          <p:sp>
            <p:nvSpPr>
              <p:cNvPr id="79" name="TextBox 78">
                <a:extLst>
                  <a:ext uri="{FF2B5EF4-FFF2-40B4-BE49-F238E27FC236}">
                    <a16:creationId xmlns:a16="http://schemas.microsoft.com/office/drawing/2014/main" id="{7A952136-C68D-4937-B1E3-AC3E7AFF7F96}"/>
                  </a:ext>
                </a:extLst>
              </p:cNvPr>
              <p:cNvSpPr txBox="1"/>
              <p:nvPr/>
            </p:nvSpPr>
            <p:spPr>
              <a:xfrm>
                <a:off x="913267" y="2166450"/>
                <a:ext cx="962236" cy="331440"/>
              </a:xfrm>
              <a:prstGeom prst="rect">
                <a:avLst/>
              </a:prstGeom>
            </p:spPr>
            <p:txBody>
              <a:bodyPr vert="horz" wrap="square" lIns="91440" tIns="45720" rIns="91440" bIns="45720" rtlCol="0">
                <a:normAutofit fontScale="77500" lnSpcReduction="20000"/>
              </a:bodyPr>
              <a:lstStyle/>
              <a:p>
                <a:r>
                  <a:rPr lang="en-GB" sz="1200" dirty="0">
                    <a:solidFill>
                      <a:schemeClr val="accent6"/>
                    </a:solidFill>
                    <a:latin typeface="Arial" panose="020B0604020202020204" pitchFamily="34" charset="0"/>
                    <a:cs typeface="Arial" panose="020B0604020202020204" pitchFamily="34" charset="0"/>
                  </a:rPr>
                  <a:t>High Energy Pumping</a:t>
                </a:r>
              </a:p>
            </p:txBody>
          </p:sp>
        </p:grpSp>
      </p:grpSp>
    </p:spTree>
    <p:custDataLst>
      <p:tags r:id="rId1"/>
    </p:custDataLst>
    <p:extLst>
      <p:ext uri="{BB962C8B-B14F-4D97-AF65-F5344CB8AC3E}">
        <p14:creationId xmlns:p14="http://schemas.microsoft.com/office/powerpoint/2010/main" val="3853395089"/>
      </p:ext>
    </p:extLst>
  </p:cSld>
  <p:clrMapOvr>
    <a:masterClrMapping/>
  </p:clrMapOvr>
  <mc:AlternateContent xmlns:mc="http://schemas.openxmlformats.org/markup-compatibility/2006" xmlns:p14="http://schemas.microsoft.com/office/powerpoint/2010/main">
    <mc:Choice Requires="p14">
      <p:transition spd="slow" p14:dur="2000" advTm="51302"/>
    </mc:Choice>
    <mc:Fallback xmlns="">
      <p:transition spd="slow" advTm="513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1C0EB63D-2B80-445D-AB99-093ADE82C268}"/>
              </a:ext>
            </a:extLst>
          </p:cNvPr>
          <p:cNvGrpSpPr/>
          <p:nvPr/>
        </p:nvGrpSpPr>
        <p:grpSpPr>
          <a:xfrm>
            <a:off x="0" y="0"/>
            <a:ext cx="9138793" cy="5143500"/>
            <a:chOff x="9682196" y="398730"/>
            <a:chExt cx="9138793" cy="5143500"/>
          </a:xfrm>
        </p:grpSpPr>
        <p:pic>
          <p:nvPicPr>
            <p:cNvPr id="51" name="Picture 50">
              <a:extLst>
                <a:ext uri="{FF2B5EF4-FFF2-40B4-BE49-F238E27FC236}">
                  <a16:creationId xmlns:a16="http://schemas.microsoft.com/office/drawing/2014/main" id="{9D0E1C9F-81D1-422F-A9D5-48AD9A1F993F}"/>
                </a:ext>
              </a:extLst>
            </p:cNvPr>
            <p:cNvPicPr>
              <a:picLocks noChangeAspect="1"/>
            </p:cNvPicPr>
            <p:nvPr/>
          </p:nvPicPr>
          <p:blipFill>
            <a:blip r:embed="rId4"/>
            <a:stretch>
              <a:fillRect/>
            </a:stretch>
          </p:blipFill>
          <p:spPr>
            <a:xfrm>
              <a:off x="9682196" y="398730"/>
              <a:ext cx="9138793" cy="5143500"/>
            </a:xfrm>
            <a:prstGeom prst="rect">
              <a:avLst/>
            </a:prstGeom>
          </p:spPr>
        </p:pic>
        <p:pic>
          <p:nvPicPr>
            <p:cNvPr id="53" name="Picture 52">
              <a:extLst>
                <a:ext uri="{FF2B5EF4-FFF2-40B4-BE49-F238E27FC236}">
                  <a16:creationId xmlns:a16="http://schemas.microsoft.com/office/drawing/2014/main" id="{6CDA11D1-6FB4-4C9F-BFAF-148683946A88}"/>
                </a:ext>
              </a:extLst>
            </p:cNvPr>
            <p:cNvPicPr>
              <a:picLocks noChangeAspect="1"/>
            </p:cNvPicPr>
            <p:nvPr/>
          </p:nvPicPr>
          <p:blipFill>
            <a:blip r:embed="rId5"/>
            <a:stretch>
              <a:fillRect/>
            </a:stretch>
          </p:blipFill>
          <p:spPr>
            <a:xfrm>
              <a:off x="15925348" y="398730"/>
              <a:ext cx="2895641" cy="5143500"/>
            </a:xfrm>
            <a:prstGeom prst="rect">
              <a:avLst/>
            </a:prstGeom>
          </p:spPr>
        </p:pic>
      </p:grpSp>
    </p:spTree>
    <p:custDataLst>
      <p:tags r:id="rId1"/>
    </p:custDataLst>
    <p:extLst>
      <p:ext uri="{BB962C8B-B14F-4D97-AF65-F5344CB8AC3E}">
        <p14:creationId xmlns:p14="http://schemas.microsoft.com/office/powerpoint/2010/main" val="2215261820"/>
      </p:ext>
    </p:extLst>
  </p:cSld>
  <p:clrMapOvr>
    <a:masterClrMapping/>
  </p:clrMapOvr>
  <mc:AlternateContent xmlns:mc="http://schemas.openxmlformats.org/markup-compatibility/2006" xmlns:p14="http://schemas.microsoft.com/office/powerpoint/2010/main">
    <mc:Choice Requires="p14">
      <p:transition spd="slow" p14:dur="2000" advTm="23747"/>
    </mc:Choice>
    <mc:Fallback xmlns="">
      <p:transition spd="slow" advTm="237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B7ACF5-4018-44D5-A81E-55323E39C0A7}"/>
              </a:ext>
            </a:extLst>
          </p:cNvPr>
          <p:cNvPicPr>
            <a:picLocks noChangeAspect="1"/>
          </p:cNvPicPr>
          <p:nvPr/>
        </p:nvPicPr>
        <p:blipFill>
          <a:blip r:embed="rId4"/>
          <a:stretch>
            <a:fillRect/>
          </a:stretch>
        </p:blipFill>
        <p:spPr>
          <a:xfrm>
            <a:off x="7192058" y="-113615"/>
            <a:ext cx="782216" cy="782216"/>
          </a:xfrm>
          <a:prstGeom prst="rect">
            <a:avLst/>
          </a:prstGeom>
        </p:spPr>
      </p:pic>
      <p:pic>
        <p:nvPicPr>
          <p:cNvPr id="13" name="Picture 12">
            <a:extLst>
              <a:ext uri="{FF2B5EF4-FFF2-40B4-BE49-F238E27FC236}">
                <a16:creationId xmlns:a16="http://schemas.microsoft.com/office/drawing/2014/main" id="{16F15C96-17C2-4683-BFA7-B0FFB665AD4C}"/>
              </a:ext>
            </a:extLst>
          </p:cNvPr>
          <p:cNvPicPr>
            <a:picLocks noChangeAspect="1"/>
          </p:cNvPicPr>
          <p:nvPr/>
        </p:nvPicPr>
        <p:blipFill>
          <a:blip r:embed="rId4"/>
          <a:stretch>
            <a:fillRect/>
          </a:stretch>
        </p:blipFill>
        <p:spPr>
          <a:xfrm>
            <a:off x="5378835" y="-76954"/>
            <a:ext cx="782216" cy="782216"/>
          </a:xfrm>
          <a:prstGeom prst="rect">
            <a:avLst/>
          </a:prstGeom>
        </p:spPr>
      </p:pic>
      <p:grpSp>
        <p:nvGrpSpPr>
          <p:cNvPr id="4" name="Group 3">
            <a:extLst>
              <a:ext uri="{FF2B5EF4-FFF2-40B4-BE49-F238E27FC236}">
                <a16:creationId xmlns:a16="http://schemas.microsoft.com/office/drawing/2014/main" id="{70EC3017-16AA-4835-ABB6-AFC8714BA569}"/>
              </a:ext>
            </a:extLst>
          </p:cNvPr>
          <p:cNvGrpSpPr/>
          <p:nvPr/>
        </p:nvGrpSpPr>
        <p:grpSpPr>
          <a:xfrm>
            <a:off x="1659690" y="-9530"/>
            <a:ext cx="7379804" cy="5143500"/>
            <a:chOff x="882098" y="0"/>
            <a:chExt cx="7379804" cy="5143500"/>
          </a:xfrm>
        </p:grpSpPr>
        <p:pic>
          <p:nvPicPr>
            <p:cNvPr id="2" name="Picture 1">
              <a:extLst>
                <a:ext uri="{FF2B5EF4-FFF2-40B4-BE49-F238E27FC236}">
                  <a16:creationId xmlns:a16="http://schemas.microsoft.com/office/drawing/2014/main" id="{A1FF814E-461B-41FF-AB5C-C6EA05C9453D}"/>
                </a:ext>
              </a:extLst>
            </p:cNvPr>
            <p:cNvPicPr>
              <a:picLocks noChangeAspect="1"/>
            </p:cNvPicPr>
            <p:nvPr/>
          </p:nvPicPr>
          <p:blipFill>
            <a:blip r:embed="rId5"/>
            <a:stretch>
              <a:fillRect/>
            </a:stretch>
          </p:blipFill>
          <p:spPr>
            <a:xfrm>
              <a:off x="882098" y="0"/>
              <a:ext cx="7379804" cy="5143500"/>
            </a:xfrm>
            <a:prstGeom prst="rect">
              <a:avLst/>
            </a:prstGeom>
          </p:spPr>
        </p:pic>
        <p:sp>
          <p:nvSpPr>
            <p:cNvPr id="3" name="Oval 2">
              <a:extLst>
                <a:ext uri="{FF2B5EF4-FFF2-40B4-BE49-F238E27FC236}">
                  <a16:creationId xmlns:a16="http://schemas.microsoft.com/office/drawing/2014/main" id="{CD3FBA74-5EB4-4556-BAE3-F4BE71F386A6}"/>
                </a:ext>
              </a:extLst>
            </p:cNvPr>
            <p:cNvSpPr/>
            <p:nvPr/>
          </p:nvSpPr>
          <p:spPr>
            <a:xfrm>
              <a:off x="2442828" y="843558"/>
              <a:ext cx="1138247" cy="31479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4" name="Title 13">
            <a:extLst>
              <a:ext uri="{FF2B5EF4-FFF2-40B4-BE49-F238E27FC236}">
                <a16:creationId xmlns:a16="http://schemas.microsoft.com/office/drawing/2014/main" id="{5E8E4896-CB23-4E59-B66C-8B04FA142703}"/>
              </a:ext>
            </a:extLst>
          </p:cNvPr>
          <p:cNvSpPr>
            <a:spLocks noGrp="1"/>
          </p:cNvSpPr>
          <p:nvPr>
            <p:ph type="title"/>
          </p:nvPr>
        </p:nvSpPr>
        <p:spPr>
          <a:xfrm>
            <a:off x="90010" y="4515966"/>
            <a:ext cx="1584176" cy="452464"/>
          </a:xfrm>
        </p:spPr>
        <p:txBody>
          <a:bodyPr/>
          <a:lstStyle/>
          <a:p>
            <a:r>
              <a:rPr lang="en-GB" sz="1400" dirty="0"/>
              <a:t>Source: 3s water project</a:t>
            </a:r>
          </a:p>
        </p:txBody>
      </p:sp>
    </p:spTree>
    <p:custDataLst>
      <p:tags r:id="rId1"/>
    </p:custDataLst>
    <p:extLst>
      <p:ext uri="{BB962C8B-B14F-4D97-AF65-F5344CB8AC3E}">
        <p14:creationId xmlns:p14="http://schemas.microsoft.com/office/powerpoint/2010/main" val="2028834171"/>
      </p:ext>
    </p:extLst>
  </p:cSld>
  <p:clrMapOvr>
    <a:masterClrMapping/>
  </p:clrMapOvr>
  <mc:AlternateContent xmlns:mc="http://schemas.openxmlformats.org/markup-compatibility/2006" xmlns:p14="http://schemas.microsoft.com/office/powerpoint/2010/main">
    <mc:Choice Requires="p14">
      <p:transition spd="slow" p14:dur="2000" advTm="61005"/>
    </mc:Choice>
    <mc:Fallback xmlns="">
      <p:transition spd="slow" advTm="6100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24E47-50CB-47C5-A59B-6CA4E67089B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84495DA-D736-40D6-9617-F039B32192EB}"/>
              </a:ext>
            </a:extLst>
          </p:cNvPr>
          <p:cNvSpPr>
            <a:spLocks noGrp="1"/>
          </p:cNvSpPr>
          <p:nvPr>
            <p:ph idx="1"/>
          </p:nvPr>
        </p:nvSpPr>
        <p:spPr/>
        <p:txBody>
          <a:bodyPr/>
          <a:lstStyle/>
          <a:p>
            <a:endParaRPr lang="en-GB" dirty="0"/>
          </a:p>
        </p:txBody>
      </p:sp>
      <p:sp>
        <p:nvSpPr>
          <p:cNvPr id="4" name="Text Placeholder 3">
            <a:extLst>
              <a:ext uri="{FF2B5EF4-FFF2-40B4-BE49-F238E27FC236}">
                <a16:creationId xmlns:a16="http://schemas.microsoft.com/office/drawing/2014/main" id="{E9793AA1-5631-4C77-9AC6-69CA00FAF8F4}"/>
              </a:ext>
            </a:extLst>
          </p:cNvPr>
          <p:cNvSpPr>
            <a:spLocks noGrp="1"/>
          </p:cNvSpPr>
          <p:nvPr>
            <p:ph type="body" sz="quarter" idx="13"/>
          </p:nvPr>
        </p:nvSpPr>
        <p:spPr/>
        <p:txBody>
          <a:bodyPr>
            <a:normAutofit fontScale="77500" lnSpcReduction="20000"/>
          </a:bodyPr>
          <a:lstStyle/>
          <a:p>
            <a:endParaRPr lang="en-GB"/>
          </a:p>
        </p:txBody>
      </p:sp>
      <p:sp>
        <p:nvSpPr>
          <p:cNvPr id="5" name="AutoShape 2" descr="https://maldives.un.org/sites/default/files/styles/large/public/2021-03/1599716014884_1.png?h=4dd1e7da&amp;itok=FrLRcgVV">
            <a:extLst>
              <a:ext uri="{FF2B5EF4-FFF2-40B4-BE49-F238E27FC236}">
                <a16:creationId xmlns:a16="http://schemas.microsoft.com/office/drawing/2014/main" id="{BD71A443-C442-4BE1-9631-924C22DC30D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92EE7AA0-BA8F-425B-A780-7AE4771198D0}"/>
              </a:ext>
            </a:extLst>
          </p:cNvPr>
          <p:cNvPicPr>
            <a:picLocks noChangeAspect="1"/>
          </p:cNvPicPr>
          <p:nvPr/>
        </p:nvPicPr>
        <p:blipFill>
          <a:blip r:embed="rId3"/>
          <a:stretch>
            <a:fillRect/>
          </a:stretch>
        </p:blipFill>
        <p:spPr>
          <a:xfrm>
            <a:off x="251520" y="167680"/>
            <a:ext cx="7463730" cy="4975820"/>
          </a:xfrm>
          <a:prstGeom prst="rect">
            <a:avLst/>
          </a:prstGeom>
        </p:spPr>
      </p:pic>
      <p:sp>
        <p:nvSpPr>
          <p:cNvPr id="7" name="Rectangle 6">
            <a:extLst>
              <a:ext uri="{FF2B5EF4-FFF2-40B4-BE49-F238E27FC236}">
                <a16:creationId xmlns:a16="http://schemas.microsoft.com/office/drawing/2014/main" id="{317367AC-7168-42FF-AEC0-734E64211EF6}"/>
              </a:ext>
            </a:extLst>
          </p:cNvPr>
          <p:cNvSpPr/>
          <p:nvPr/>
        </p:nvSpPr>
        <p:spPr>
          <a:xfrm>
            <a:off x="2483768" y="4555118"/>
            <a:ext cx="6750496" cy="600164"/>
          </a:xfrm>
          <a:prstGeom prst="rect">
            <a:avLst/>
          </a:prstGeom>
        </p:spPr>
        <p:txBody>
          <a:bodyPr wrap="square">
            <a:spAutoFit/>
          </a:bodyPr>
          <a:lstStyle/>
          <a:p>
            <a:r>
              <a:rPr lang="en-GB" sz="1100" dirty="0">
                <a:latin typeface="Arial" panose="020B0604020202020204" pitchFamily="34" charset="0"/>
                <a:cs typeface="Arial" panose="020B0604020202020204" pitchFamily="34" charset="0"/>
              </a:rPr>
              <a:t>Data source: Jaleel MI, Ibrahim SA, Hussain A, Mustafa M, Pathirana A. A screening approach for assessing groundwater quality for consumption in small Islands: case study of 45 Inhabited Islands in the Maldives. Water. 2020 Aug 6;12(8):2209.</a:t>
            </a:r>
          </a:p>
        </p:txBody>
      </p:sp>
      <p:sp>
        <p:nvSpPr>
          <p:cNvPr id="9" name="Oval 8">
            <a:extLst>
              <a:ext uri="{FF2B5EF4-FFF2-40B4-BE49-F238E27FC236}">
                <a16:creationId xmlns:a16="http://schemas.microsoft.com/office/drawing/2014/main" id="{7B5423BC-F7E1-463F-9BB1-FF5502E302F1}"/>
              </a:ext>
            </a:extLst>
          </p:cNvPr>
          <p:cNvSpPr/>
          <p:nvPr/>
        </p:nvSpPr>
        <p:spPr>
          <a:xfrm>
            <a:off x="66775" y="2615943"/>
            <a:ext cx="3384376" cy="13597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072725"/>
      </p:ext>
    </p:extLst>
  </p:cSld>
  <p:clrMapOvr>
    <a:masterClrMapping/>
  </p:clrMapOvr>
  <mc:AlternateContent xmlns:mc="http://schemas.openxmlformats.org/markup-compatibility/2006" xmlns:p14="http://schemas.microsoft.com/office/powerpoint/2010/main">
    <mc:Choice Requires="p14">
      <p:transition spd="slow" p14:dur="2000" advTm="24308"/>
    </mc:Choice>
    <mc:Fallback xmlns="">
      <p:transition spd="slow" advTm="2430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FEAB3-F343-4365-AC81-FC52A7168DFF}"/>
              </a:ext>
            </a:extLst>
          </p:cNvPr>
          <p:cNvSpPr>
            <a:spLocks noGrp="1"/>
          </p:cNvSpPr>
          <p:nvPr>
            <p:ph type="title"/>
          </p:nvPr>
        </p:nvSpPr>
        <p:spPr/>
        <p:txBody>
          <a:bodyPr/>
          <a:lstStyle/>
          <a:p>
            <a:r>
              <a:rPr lang="en-GB" dirty="0"/>
              <a:t>Food for taught</a:t>
            </a:r>
          </a:p>
        </p:txBody>
      </p:sp>
      <p:sp>
        <p:nvSpPr>
          <p:cNvPr id="3" name="Content Placeholder 2">
            <a:extLst>
              <a:ext uri="{FF2B5EF4-FFF2-40B4-BE49-F238E27FC236}">
                <a16:creationId xmlns:a16="http://schemas.microsoft.com/office/drawing/2014/main" id="{C0A9F0DC-3D6B-4BF6-AE80-FDA275F36D26}"/>
              </a:ext>
            </a:extLst>
          </p:cNvPr>
          <p:cNvSpPr>
            <a:spLocks noGrp="1"/>
          </p:cNvSpPr>
          <p:nvPr>
            <p:ph idx="1"/>
          </p:nvPr>
        </p:nvSpPr>
        <p:spPr>
          <a:xfrm>
            <a:off x="323528" y="1203598"/>
            <a:ext cx="6707088" cy="3556765"/>
          </a:xfrm>
        </p:spPr>
        <p:txBody>
          <a:bodyPr>
            <a:normAutofit/>
          </a:bodyPr>
          <a:lstStyle/>
          <a:p>
            <a:r>
              <a:rPr lang="en-GB" dirty="0"/>
              <a:t>Have the current (complex, expansive) systems solved the water issue? (NO)</a:t>
            </a:r>
          </a:p>
          <a:p>
            <a:r>
              <a:rPr lang="en-GB" dirty="0"/>
              <a:t>Supplying household water. Financially feasible?</a:t>
            </a:r>
          </a:p>
          <a:p>
            <a:r>
              <a:rPr lang="en-GB" dirty="0"/>
              <a:t>Can islands afford the technical capacity needed? </a:t>
            </a:r>
          </a:p>
          <a:p>
            <a:r>
              <a:rPr lang="en-GB" dirty="0"/>
              <a:t>Are there better ‘models’ for water supply? </a:t>
            </a:r>
          </a:p>
          <a:p>
            <a:r>
              <a:rPr lang="en-GB" dirty="0"/>
              <a:t>Aspirations of the islanders? </a:t>
            </a:r>
          </a:p>
          <a:p>
            <a:r>
              <a:rPr lang="en-GB" dirty="0"/>
              <a:t>~2000 mm/y rainfall: Enough water. Can we store it? RWH</a:t>
            </a:r>
          </a:p>
          <a:p>
            <a:pPr marL="0" indent="0">
              <a:buNone/>
            </a:pPr>
            <a:endParaRPr lang="en-GB" dirty="0"/>
          </a:p>
        </p:txBody>
      </p:sp>
      <p:sp>
        <p:nvSpPr>
          <p:cNvPr id="4" name="Text Placeholder 3">
            <a:extLst>
              <a:ext uri="{FF2B5EF4-FFF2-40B4-BE49-F238E27FC236}">
                <a16:creationId xmlns:a16="http://schemas.microsoft.com/office/drawing/2014/main" id="{CEAE20D4-8510-4321-81F6-D11AA824069E}"/>
              </a:ext>
            </a:extLst>
          </p:cNvPr>
          <p:cNvSpPr>
            <a:spLocks noGrp="1"/>
          </p:cNvSpPr>
          <p:nvPr>
            <p:ph type="body" sz="quarter" idx="13"/>
          </p:nvPr>
        </p:nvSpPr>
        <p:spPr>
          <a:xfrm>
            <a:off x="4762279" y="4585596"/>
            <a:ext cx="4381721" cy="323850"/>
          </a:xfrm>
        </p:spPr>
        <p:txBody>
          <a:bodyPr/>
          <a:lstStyle/>
          <a:p>
            <a:r>
              <a:rPr lang="en-GB" dirty="0"/>
              <a:t>Project funded by: </a:t>
            </a:r>
          </a:p>
        </p:txBody>
      </p:sp>
      <p:sp>
        <p:nvSpPr>
          <p:cNvPr id="11" name="Text Placeholder 4">
            <a:extLst>
              <a:ext uri="{FF2B5EF4-FFF2-40B4-BE49-F238E27FC236}">
                <a16:creationId xmlns:a16="http://schemas.microsoft.com/office/drawing/2014/main" id="{8F969FD9-10B2-4685-BB5D-93C20EF0B27A}"/>
              </a:ext>
            </a:extLst>
          </p:cNvPr>
          <p:cNvSpPr txBox="1">
            <a:spLocks/>
          </p:cNvSpPr>
          <p:nvPr/>
        </p:nvSpPr>
        <p:spPr>
          <a:xfrm>
            <a:off x="1100037" y="5462304"/>
            <a:ext cx="11091964" cy="618142"/>
          </a:xfrm>
          <a:prstGeom prst="rect">
            <a:avLst/>
          </a:prstGeom>
        </p:spPr>
        <p:txBody>
          <a:bodyPr/>
          <a:lstStyle>
            <a:lvl1pPr marL="257175" indent="-257175" algn="l" defTabSz="685800" rtl="0" eaLnBrk="1" latinLnBrk="0" hangingPunct="1">
              <a:spcBef>
                <a:spcPct val="20000"/>
              </a:spcBef>
              <a:buFont typeface="Arial" pitchFamily="34" charset="0"/>
              <a:buChar char="•"/>
              <a:defRPr sz="2800" b="0" kern="1200">
                <a:solidFill>
                  <a:srgbClr val="0070C0"/>
                </a:solidFill>
                <a:latin typeface="Arial" panose="020B0604020202020204" pitchFamily="34" charset="0"/>
                <a:ea typeface="+mn-ea"/>
                <a:cs typeface="Arial" panose="020B0604020202020204" pitchFamily="34" charset="0"/>
              </a:defRPr>
            </a:lvl1pPr>
            <a:lvl2pPr marL="557213" indent="-214313" algn="l" defTabSz="685800" rtl="0" eaLnBrk="1" latinLnBrk="0" hangingPunct="1">
              <a:spcBef>
                <a:spcPct val="20000"/>
              </a:spcBef>
              <a:buFont typeface="Arial" pitchFamily="34" charset="0"/>
              <a:buChar char="–"/>
              <a:defRPr sz="2800" b="0" kern="1200">
                <a:solidFill>
                  <a:srgbClr val="0070C0"/>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spcBef>
                <a:spcPct val="20000"/>
              </a:spcBef>
              <a:buFont typeface="Arial" pitchFamily="34" charset="0"/>
              <a:buChar char="•"/>
              <a:defRPr sz="2400" b="0" kern="1200">
                <a:solidFill>
                  <a:srgbClr val="0070C0"/>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spcBef>
                <a:spcPct val="20000"/>
              </a:spcBef>
              <a:buFont typeface="Arial" pitchFamily="34" charset="0"/>
              <a:buChar char="–"/>
              <a:defRPr sz="2000" b="0" kern="1200">
                <a:solidFill>
                  <a:srgbClr val="0070C0"/>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spcBef>
                <a:spcPct val="20000"/>
              </a:spcBef>
              <a:buFont typeface="Arial" pitchFamily="34" charset="0"/>
              <a:buChar char="»"/>
              <a:defRPr sz="2000" b="0" kern="1200">
                <a:solidFill>
                  <a:srgbClr val="0070C0"/>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endParaRPr lang="en-US" dirty="0"/>
          </a:p>
        </p:txBody>
      </p:sp>
      <p:pic>
        <p:nvPicPr>
          <p:cNvPr id="17" name="Picture 16">
            <a:extLst>
              <a:ext uri="{FF2B5EF4-FFF2-40B4-BE49-F238E27FC236}">
                <a16:creationId xmlns:a16="http://schemas.microsoft.com/office/drawing/2014/main" id="{AB171673-44F1-4848-A8E5-8D31FB78BA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5667" y="4308475"/>
            <a:ext cx="2584671" cy="775738"/>
          </a:xfrm>
          <a:prstGeom prst="rect">
            <a:avLst/>
          </a:prstGeom>
        </p:spPr>
      </p:pic>
    </p:spTree>
    <p:extLst>
      <p:ext uri="{BB962C8B-B14F-4D97-AF65-F5344CB8AC3E}">
        <p14:creationId xmlns:p14="http://schemas.microsoft.com/office/powerpoint/2010/main" val="3148632553"/>
      </p:ext>
    </p:extLst>
  </p:cSld>
  <p:clrMapOvr>
    <a:masterClrMapping/>
  </p:clrMapOvr>
  <mc:AlternateContent xmlns:mc="http://schemas.openxmlformats.org/markup-compatibility/2006" xmlns:p14="http://schemas.microsoft.com/office/powerpoint/2010/main">
    <mc:Choice Requires="p14">
      <p:transition spd="slow" p14:dur="2000" advTm="81377"/>
    </mc:Choice>
    <mc:Fallback xmlns="">
      <p:transition spd="slow" advTm="81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F0A4A-B764-4BB9-9B27-230F25C29AB8}"/>
              </a:ext>
            </a:extLst>
          </p:cNvPr>
          <p:cNvSpPr>
            <a:spLocks noGrp="1"/>
          </p:cNvSpPr>
          <p:nvPr>
            <p:ph type="title"/>
          </p:nvPr>
        </p:nvSpPr>
        <p:spPr/>
        <p:txBody>
          <a:bodyPr/>
          <a:lstStyle/>
          <a:p>
            <a:r>
              <a:rPr lang="en-GB" dirty="0"/>
              <a:t>Why this in Jordan </a:t>
            </a:r>
            <a:br>
              <a:rPr lang="en-GB" dirty="0"/>
            </a:br>
            <a:r>
              <a:rPr lang="en-GB" dirty="0"/>
              <a:t>(Middle east)?</a:t>
            </a:r>
          </a:p>
        </p:txBody>
      </p:sp>
      <p:sp>
        <p:nvSpPr>
          <p:cNvPr id="5" name="Text Placeholder 4">
            <a:extLst>
              <a:ext uri="{FF2B5EF4-FFF2-40B4-BE49-F238E27FC236}">
                <a16:creationId xmlns:a16="http://schemas.microsoft.com/office/drawing/2014/main" id="{D43BA27C-37BB-4393-8273-FB20B2795B7A}"/>
              </a:ext>
            </a:extLst>
          </p:cNvPr>
          <p:cNvSpPr>
            <a:spLocks noGrp="1"/>
          </p:cNvSpPr>
          <p:nvPr>
            <p:ph type="body" idx="1"/>
          </p:nvPr>
        </p:nvSpPr>
        <p:spPr>
          <a:xfrm>
            <a:off x="457200" y="1491631"/>
            <a:ext cx="5760428" cy="2927703"/>
          </a:xfrm>
        </p:spPr>
        <p:txBody>
          <a:bodyPr>
            <a:normAutofit fontScale="70000" lnSpcReduction="20000"/>
          </a:bodyPr>
          <a:lstStyle/>
          <a:p>
            <a:r>
              <a:rPr lang="en-GB" dirty="0"/>
              <a:t>Very different geography</a:t>
            </a:r>
          </a:p>
          <a:p>
            <a:r>
              <a:rPr lang="en-GB" dirty="0"/>
              <a:t>Similar problems</a:t>
            </a:r>
          </a:p>
          <a:p>
            <a:pPr lvl="1"/>
            <a:r>
              <a:rPr lang="en-GB" dirty="0"/>
              <a:t>Pollution </a:t>
            </a:r>
          </a:p>
          <a:p>
            <a:pPr lvl="1"/>
            <a:r>
              <a:rPr lang="en-GB" dirty="0"/>
              <a:t>Lack of water*</a:t>
            </a:r>
          </a:p>
          <a:p>
            <a:r>
              <a:rPr lang="en-GB" dirty="0"/>
              <a:t>Desalination at very different scales</a:t>
            </a:r>
          </a:p>
          <a:p>
            <a:r>
              <a:rPr lang="en-GB" dirty="0"/>
              <a:t>Cross learning possibilities. </a:t>
            </a:r>
          </a:p>
        </p:txBody>
      </p:sp>
      <p:sp>
        <p:nvSpPr>
          <p:cNvPr id="6" name="Text Placeholder 5">
            <a:extLst>
              <a:ext uri="{FF2B5EF4-FFF2-40B4-BE49-F238E27FC236}">
                <a16:creationId xmlns:a16="http://schemas.microsoft.com/office/drawing/2014/main" id="{B5C3381F-3760-40B7-9103-7D5617D39BCF}"/>
              </a:ext>
            </a:extLst>
          </p:cNvPr>
          <p:cNvSpPr>
            <a:spLocks noGrp="1"/>
          </p:cNvSpPr>
          <p:nvPr>
            <p:ph type="body" idx="2"/>
          </p:nvPr>
        </p:nvSpPr>
        <p:spPr/>
        <p:txBody>
          <a:bodyPr>
            <a:normAutofit fontScale="77500" lnSpcReduction="20000"/>
          </a:bodyPr>
          <a:lstStyle/>
          <a:p>
            <a:r>
              <a:rPr lang="en-GB" dirty="0"/>
              <a:t>*Retention problem</a:t>
            </a:r>
          </a:p>
        </p:txBody>
      </p:sp>
      <p:grpSp>
        <p:nvGrpSpPr>
          <p:cNvPr id="7" name="Group 6">
            <a:extLst>
              <a:ext uri="{FF2B5EF4-FFF2-40B4-BE49-F238E27FC236}">
                <a16:creationId xmlns:a16="http://schemas.microsoft.com/office/drawing/2014/main" id="{4253CABD-ED69-4B8A-B5F2-DF0E1C022122}"/>
              </a:ext>
            </a:extLst>
          </p:cNvPr>
          <p:cNvGrpSpPr/>
          <p:nvPr/>
        </p:nvGrpSpPr>
        <p:grpSpPr>
          <a:xfrm>
            <a:off x="6657571" y="530327"/>
            <a:ext cx="2557063" cy="3889007"/>
            <a:chOff x="6559329" y="-66678"/>
            <a:chExt cx="2557063" cy="3889007"/>
          </a:xfrm>
        </p:grpSpPr>
        <p:sp>
          <p:nvSpPr>
            <p:cNvPr id="8" name="Title 3">
              <a:extLst>
                <a:ext uri="{FF2B5EF4-FFF2-40B4-BE49-F238E27FC236}">
                  <a16:creationId xmlns:a16="http://schemas.microsoft.com/office/drawing/2014/main" id="{2659065A-9BE3-4CE7-A66E-CEE9F35ED4D1}"/>
                </a:ext>
              </a:extLst>
            </p:cNvPr>
            <p:cNvSpPr txBox="1">
              <a:spLocks/>
            </p:cNvSpPr>
            <p:nvPr/>
          </p:nvSpPr>
          <p:spPr>
            <a:xfrm>
              <a:off x="6704632" y="-66678"/>
              <a:ext cx="2411760" cy="946426"/>
            </a:xfrm>
            <a:prstGeom prst="rect">
              <a:avLst/>
            </a:prstGeom>
          </p:spPr>
          <p:txBody>
            <a:bodyPr vert="horz" lIns="91440" tIns="45720" rIns="91440" bIns="45720" rtlCol="0" anchor="ctr">
              <a:noAutofit/>
            </a:bodyPr>
            <a:lstStyle>
              <a:lvl1pPr algn="l" defTabSz="685800" rtl="0" eaLnBrk="1" latinLnBrk="0" hangingPunct="1">
                <a:spcBef>
                  <a:spcPct val="0"/>
                </a:spcBef>
                <a:buNone/>
                <a:defRPr sz="3200" b="0" kern="1200">
                  <a:solidFill>
                    <a:srgbClr val="00B0F0"/>
                  </a:solidFill>
                  <a:latin typeface="Arial" panose="020B0604020202020204" pitchFamily="34" charset="0"/>
                  <a:ea typeface="+mj-ea"/>
                  <a:cs typeface="Arial" panose="020B0604020202020204" pitchFamily="34" charset="0"/>
                </a:defRPr>
              </a:lvl1pPr>
            </a:lstStyle>
            <a:p>
              <a:r>
                <a:rPr lang="en-US" dirty="0"/>
                <a:t>3s water</a:t>
              </a:r>
            </a:p>
          </p:txBody>
        </p:sp>
        <p:grpSp>
          <p:nvGrpSpPr>
            <p:cNvPr id="9" name="Group 8">
              <a:extLst>
                <a:ext uri="{FF2B5EF4-FFF2-40B4-BE49-F238E27FC236}">
                  <a16:creationId xmlns:a16="http://schemas.microsoft.com/office/drawing/2014/main" id="{C0080E39-5021-4DD0-B93C-4A55D5E979FB}"/>
                </a:ext>
              </a:extLst>
            </p:cNvPr>
            <p:cNvGrpSpPr/>
            <p:nvPr/>
          </p:nvGrpSpPr>
          <p:grpSpPr>
            <a:xfrm>
              <a:off x="6559329" y="579639"/>
              <a:ext cx="1846059" cy="2207024"/>
              <a:chOff x="1615868" y="3429000"/>
              <a:chExt cx="1508760" cy="1792482"/>
            </a:xfrm>
          </p:grpSpPr>
          <p:sp>
            <p:nvSpPr>
              <p:cNvPr id="11" name="Title 1">
                <a:extLst>
                  <a:ext uri="{FF2B5EF4-FFF2-40B4-BE49-F238E27FC236}">
                    <a16:creationId xmlns:a16="http://schemas.microsoft.com/office/drawing/2014/main" id="{F314A41D-1DD9-4D08-BC24-72CC273A3166}"/>
                  </a:ext>
                </a:extLst>
              </p:cNvPr>
              <p:cNvSpPr txBox="1">
                <a:spLocks/>
              </p:cNvSpPr>
              <p:nvPr/>
            </p:nvSpPr>
            <p:spPr>
              <a:xfrm>
                <a:off x="1752244" y="4824142"/>
                <a:ext cx="1236007" cy="39734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dirty="0">
                  <a:solidFill>
                    <a:schemeClr val="accent1">
                      <a:lumMod val="50000"/>
                    </a:schemeClr>
                  </a:solidFill>
                </a:endParaRPr>
              </a:p>
            </p:txBody>
          </p:sp>
          <p:pic>
            <p:nvPicPr>
              <p:cNvPr id="12" name="Graphic 11" descr="Water">
                <a:extLst>
                  <a:ext uri="{FF2B5EF4-FFF2-40B4-BE49-F238E27FC236}">
                    <a16:creationId xmlns:a16="http://schemas.microsoft.com/office/drawing/2014/main" id="{C4712364-B23A-43D3-B9B0-A8B90FCEC6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15868" y="3429000"/>
                <a:ext cx="1508760" cy="1508760"/>
              </a:xfrm>
              <a:prstGeom prst="rect">
                <a:avLst/>
              </a:prstGeom>
            </p:spPr>
          </p:pic>
        </p:grpSp>
        <p:sp>
          <p:nvSpPr>
            <p:cNvPr id="10" name="Rectangle 9">
              <a:extLst>
                <a:ext uri="{FF2B5EF4-FFF2-40B4-BE49-F238E27FC236}">
                  <a16:creationId xmlns:a16="http://schemas.microsoft.com/office/drawing/2014/main" id="{91C8C4CF-F21E-4554-9459-307704F998CD}"/>
                </a:ext>
              </a:extLst>
            </p:cNvPr>
            <p:cNvSpPr/>
            <p:nvPr/>
          </p:nvSpPr>
          <p:spPr>
            <a:xfrm>
              <a:off x="6559329" y="2221891"/>
              <a:ext cx="2286000" cy="1600438"/>
            </a:xfrm>
            <a:prstGeom prst="rect">
              <a:avLst/>
            </a:prstGeom>
          </p:spPr>
          <p:txBody>
            <a:bodyPr wrap="square">
              <a:spAutoFit/>
            </a:bodyPr>
            <a:lstStyle/>
            <a:p>
              <a:pPr algn="ctr"/>
              <a:r>
                <a:rPr lang="en-GB" sz="1400" dirty="0">
                  <a:solidFill>
                    <a:srgbClr val="0070C0"/>
                  </a:solidFill>
                  <a:latin typeface="Arial" panose="020B0604020202020204" pitchFamily="34" charset="0"/>
                  <a:cs typeface="Arial" panose="020B0604020202020204" pitchFamily="34" charset="0"/>
                </a:rPr>
                <a:t>Sustaining small-scale water systems  – integrating local knowledge and co-learning for preserving aquatic ecosystems and improving quality of life</a:t>
              </a:r>
              <a:endParaRPr lang="en-US" sz="1400" dirty="0">
                <a:solidFill>
                  <a:srgbClr val="0070C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423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8|17.7|7.8|3.9|40.1"/>
</p:tagLst>
</file>

<file path=ppt/tags/tag2.xml><?xml version="1.0" encoding="utf-8"?>
<p:tagLst xmlns:a="http://schemas.openxmlformats.org/drawingml/2006/main" xmlns:r="http://schemas.openxmlformats.org/officeDocument/2006/relationships" xmlns:p="http://schemas.openxmlformats.org/presentationml/2006/main">
  <p:tag name="TIMING" val="|1.6|13|5.5|5.1|10"/>
</p:tagLst>
</file>

<file path=ppt/tags/tag3.xml><?xml version="1.0" encoding="utf-8"?>
<p:tagLst xmlns:a="http://schemas.openxmlformats.org/drawingml/2006/main" xmlns:r="http://schemas.openxmlformats.org/officeDocument/2006/relationships" xmlns:p="http://schemas.openxmlformats.org/presentationml/2006/main">
  <p:tag name="TIMING" val="|5|8.9|4.1|4.3|6.9|5.8"/>
</p:tagLst>
</file>

<file path=ppt/tags/tag4.xml><?xml version="1.0" encoding="utf-8"?>
<p:tagLst xmlns:a="http://schemas.openxmlformats.org/drawingml/2006/main" xmlns:r="http://schemas.openxmlformats.org/officeDocument/2006/relationships" xmlns:p="http://schemas.openxmlformats.org/presentationml/2006/main">
  <p:tag name="TIMING" val="|2.9"/>
</p:tagLst>
</file>

<file path=ppt/tags/tag5.xml><?xml version="1.0" encoding="utf-8"?>
<p:tagLst xmlns:a="http://schemas.openxmlformats.org/drawingml/2006/main" xmlns:r="http://schemas.openxmlformats.org/officeDocument/2006/relationships" xmlns:p="http://schemas.openxmlformats.org/presentationml/2006/main">
  <p:tag name="TIMING" val="|17.1"/>
</p:tagLst>
</file>

<file path=ppt/theme/theme1.xml><?xml version="1.0" encoding="utf-8"?>
<a:theme xmlns:a="http://schemas.openxmlformats.org/drawingml/2006/main" name="Urban_Water_Cycle_Management2">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themeOverride>
</file>

<file path=docProps/app.xml><?xml version="1.0" encoding="utf-8"?>
<Properties xmlns="http://schemas.openxmlformats.org/officeDocument/2006/extended-properties" xmlns:vt="http://schemas.openxmlformats.org/officeDocument/2006/docPropsVTypes">
  <TotalTime>12288</TotalTime>
  <Words>2063</Words>
  <Application>Microsoft Office PowerPoint</Application>
  <PresentationFormat>On-screen Show (16:9)</PresentationFormat>
  <Paragraphs>158</Paragraphs>
  <Slides>21</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Quattrocento Sans</vt:lpstr>
      <vt:lpstr>Segoe UI</vt:lpstr>
      <vt:lpstr>Urban_Water_Cycle_Management2</vt:lpstr>
      <vt:lpstr>Local knowledge and co-learning for Sustaining small-scale water systems 3SWater </vt:lpstr>
      <vt:lpstr>3S Water Project</vt:lpstr>
      <vt:lpstr>Vulnerability of Small Islands</vt:lpstr>
      <vt:lpstr>PowerPoint Presentation</vt:lpstr>
      <vt:lpstr>Maldives</vt:lpstr>
      <vt:lpstr>Maldives  – outer islands</vt:lpstr>
      <vt:lpstr>Maldives</vt:lpstr>
      <vt:lpstr>Water resources</vt:lpstr>
      <vt:lpstr>Pathogens in the ground water</vt:lpstr>
      <vt:lpstr>Household  infiltration</vt:lpstr>
      <vt:lpstr>People prefer rainwater</vt:lpstr>
      <vt:lpstr>Research Sites (M Atoll)</vt:lpstr>
      <vt:lpstr>Maldives</vt:lpstr>
      <vt:lpstr>Typical  Water  Supply</vt:lpstr>
      <vt:lpstr>Typical  Water  Supply</vt:lpstr>
      <vt:lpstr>PowerPoint Presentation</vt:lpstr>
      <vt:lpstr>PowerPoint Presentation</vt:lpstr>
      <vt:lpstr>Source: 3s water project</vt:lpstr>
      <vt:lpstr>PowerPoint Presentation</vt:lpstr>
      <vt:lpstr>Food for taught</vt:lpstr>
      <vt:lpstr>Why this in Jordan  (Middle east)?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knowledge and co-learning for Sustaining small-scale water systems 3SWater</dc:title>
  <dc:creator>Assela Pathirana</dc:creator>
  <cp:lastModifiedBy>Assela Pathirana</cp:lastModifiedBy>
  <cp:revision>15</cp:revision>
  <dcterms:created xsi:type="dcterms:W3CDTF">2014-02-16T08:30:00Z</dcterms:created>
  <dcterms:modified xsi:type="dcterms:W3CDTF">2025-05-06T06:07:57Z</dcterms:modified>
</cp:coreProperties>
</file>