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748" r:id="rId5"/>
  </p:sldMasterIdLst>
  <p:notesMasterIdLst>
    <p:notesMasterId r:id="rId44"/>
  </p:notesMasterIdLst>
  <p:sldIdLst>
    <p:sldId id="256" r:id="rId6"/>
    <p:sldId id="289" r:id="rId7"/>
    <p:sldId id="298" r:id="rId8"/>
    <p:sldId id="299" r:id="rId9"/>
    <p:sldId id="300" r:id="rId10"/>
    <p:sldId id="1254" r:id="rId11"/>
    <p:sldId id="257" r:id="rId12"/>
    <p:sldId id="260" r:id="rId13"/>
    <p:sldId id="259" r:id="rId14"/>
    <p:sldId id="295" r:id="rId15"/>
    <p:sldId id="261" r:id="rId16"/>
    <p:sldId id="262" r:id="rId17"/>
    <p:sldId id="263" r:id="rId18"/>
    <p:sldId id="288" r:id="rId19"/>
    <p:sldId id="264" r:id="rId20"/>
    <p:sldId id="265" r:id="rId21"/>
    <p:sldId id="294" r:id="rId22"/>
    <p:sldId id="266" r:id="rId23"/>
    <p:sldId id="268" r:id="rId24"/>
    <p:sldId id="269" r:id="rId25"/>
    <p:sldId id="274" r:id="rId26"/>
    <p:sldId id="267" r:id="rId27"/>
    <p:sldId id="280" r:id="rId28"/>
    <p:sldId id="270" r:id="rId29"/>
    <p:sldId id="279" r:id="rId30"/>
    <p:sldId id="275" r:id="rId31"/>
    <p:sldId id="281" r:id="rId32"/>
    <p:sldId id="283" r:id="rId33"/>
    <p:sldId id="284" r:id="rId34"/>
    <p:sldId id="285" r:id="rId35"/>
    <p:sldId id="286" r:id="rId36"/>
    <p:sldId id="282" r:id="rId37"/>
    <p:sldId id="287" r:id="rId38"/>
    <p:sldId id="296" r:id="rId39"/>
    <p:sldId id="1252" r:id="rId40"/>
    <p:sldId id="1253" r:id="rId41"/>
    <p:sldId id="301" r:id="rId42"/>
    <p:sldId id="302" r:id="rId43"/>
  </p:sldIdLst>
  <p:sldSz cx="18288000" cy="10287000"/>
  <p:notesSz cx="6858000" cy="9144000"/>
  <p:embeddedFontLst>
    <p:embeddedFont>
      <p:font typeface="Cambria" panose="02040503050406030204" pitchFamily="18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2F7AF6-3A2D-3058-8844-0AD1C6DCEABD}" name="Ghnaimat, Mahmoud GIZ JO" initials="GJ" userId="S::mahmoud.ghnaimat@giz.de::d6ccbfff-175a-46b5-af2b-fa3e6730689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yam Hamedeh" initials="HH" lastIdx="16" clrIdx="0">
    <p:extLst>
      <p:ext uri="{19B8F6BF-5375-455C-9EA6-DF929625EA0E}">
        <p15:presenceInfo xmlns:p15="http://schemas.microsoft.com/office/powerpoint/2012/main" userId="S-1-5-21-3304685161-2135692237-264847973-6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78F395-A50B-457C-B73F-D9309A917CF4}" v="44" dt="2025-05-04T11:13:42.157"/>
    <p1510:client id="{838E1772-CE37-5779-16FD-48129893F50F}" v="8" dt="2025-05-04T08:03:34.523"/>
    <p1510:client id="{91097E28-CFF5-4BB1-99C0-C1F13CC43561}" v="55" dt="2025-05-04T09:43:29.535"/>
    <p1510:client id="{9812BB1F-664A-41A0-AA3F-E4BA97BFBBD1}" v="15" dt="2025-05-04T11:16:19.016"/>
    <p1510:client id="{AD7C010D-4893-47FF-9278-2FE3286F664E}" v="25" dt="2025-05-04T09:35:43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font" Target="fonts/font3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font" Target="fonts/font1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4.fntdata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2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ushaban, Almotasembellah Mustafa GIZ JO" userId="S::motasem.abushaban@giz.de::c86f71d1-2353-4014-9491-8ea8ec2c5820" providerId="AD" clId="Web-{838E1772-CE37-5779-16FD-48129893F50F}"/>
    <pc:docChg chg="modSld">
      <pc:chgData name="Abushaban, Almotasembellah Mustafa GIZ JO" userId="S::motasem.abushaban@giz.de::c86f71d1-2353-4014-9491-8ea8ec2c5820" providerId="AD" clId="Web-{838E1772-CE37-5779-16FD-48129893F50F}" dt="2025-05-04T08:03:34.523" v="7"/>
      <pc:docMkLst>
        <pc:docMk/>
      </pc:docMkLst>
      <pc:sldChg chg="addAnim">
        <pc:chgData name="Abushaban, Almotasembellah Mustafa GIZ JO" userId="S::motasem.abushaban@giz.de::c86f71d1-2353-4014-9491-8ea8ec2c5820" providerId="AD" clId="Web-{838E1772-CE37-5779-16FD-48129893F50F}" dt="2025-05-04T08:02:43.083" v="1"/>
        <pc:sldMkLst>
          <pc:docMk/>
          <pc:sldMk cId="3629382691" sldId="264"/>
        </pc:sldMkLst>
      </pc:sldChg>
      <pc:sldChg chg="modSp addAnim delAnim">
        <pc:chgData name="Abushaban, Almotasembellah Mustafa GIZ JO" userId="S::motasem.abushaban@giz.de::c86f71d1-2353-4014-9491-8ea8ec2c5820" providerId="AD" clId="Web-{838E1772-CE37-5779-16FD-48129893F50F}" dt="2025-05-04T08:03:05.365" v="4" actId="1076"/>
        <pc:sldMkLst>
          <pc:docMk/>
          <pc:sldMk cId="2908514026" sldId="265"/>
        </pc:sldMkLst>
        <pc:spChg chg="mod">
          <ac:chgData name="Abushaban, Almotasembellah Mustafa GIZ JO" userId="S::motasem.abushaban@giz.de::c86f71d1-2353-4014-9491-8ea8ec2c5820" providerId="AD" clId="Web-{838E1772-CE37-5779-16FD-48129893F50F}" dt="2025-05-04T08:03:05.365" v="4" actId="1076"/>
          <ac:spMkLst>
            <pc:docMk/>
            <pc:sldMk cId="2908514026" sldId="265"/>
            <ac:spMk id="4" creationId="{78C896D5-C3E3-9D68-5ABA-7D0B0B4BEEAE}"/>
          </ac:spMkLst>
        </pc:spChg>
      </pc:sldChg>
      <pc:sldChg chg="addAnim">
        <pc:chgData name="Abushaban, Almotasembellah Mustafa GIZ JO" userId="S::motasem.abushaban@giz.de::c86f71d1-2353-4014-9491-8ea8ec2c5820" providerId="AD" clId="Web-{838E1772-CE37-5779-16FD-48129893F50F}" dt="2025-05-04T08:03:15.537" v="5"/>
        <pc:sldMkLst>
          <pc:docMk/>
          <pc:sldMk cId="3578826172" sldId="266"/>
        </pc:sldMkLst>
      </pc:sldChg>
      <pc:sldChg chg="addAnim">
        <pc:chgData name="Abushaban, Almotasembellah Mustafa GIZ JO" userId="S::motasem.abushaban@giz.de::c86f71d1-2353-4014-9491-8ea8ec2c5820" providerId="AD" clId="Web-{838E1772-CE37-5779-16FD-48129893F50F}" dt="2025-05-04T08:03:22.819" v="6"/>
        <pc:sldMkLst>
          <pc:docMk/>
          <pc:sldMk cId="336534618" sldId="268"/>
        </pc:sldMkLst>
      </pc:sldChg>
      <pc:sldChg chg="addAnim">
        <pc:chgData name="Abushaban, Almotasembellah Mustafa GIZ JO" userId="S::motasem.abushaban@giz.de::c86f71d1-2353-4014-9491-8ea8ec2c5820" providerId="AD" clId="Web-{838E1772-CE37-5779-16FD-48129893F50F}" dt="2025-05-04T08:03:34.523" v="7"/>
        <pc:sldMkLst>
          <pc:docMk/>
          <pc:sldMk cId="1069998262" sldId="269"/>
        </pc:sldMkLst>
      </pc:sldChg>
    </pc:docChg>
  </pc:docChgLst>
  <pc:docChgLst>
    <pc:chgData name="Shaheen, Hala GIZ JO" userId="S::hala.shaheen@giz.de::aa4bef9b-7736-45bc-8840-677993fb00ac" providerId="AD" clId="Web-{AD7C010D-4893-47FF-9278-2FE3286F664E}"/>
    <pc:docChg chg="addSld delSld modSld addMainMaster">
      <pc:chgData name="Shaheen, Hala GIZ JO" userId="S::hala.shaheen@giz.de::aa4bef9b-7736-45bc-8840-677993fb00ac" providerId="AD" clId="Web-{AD7C010D-4893-47FF-9278-2FE3286F664E}" dt="2025-05-04T09:35:43.471" v="16" actId="1076"/>
      <pc:docMkLst>
        <pc:docMk/>
      </pc:docMkLst>
      <pc:sldChg chg="del">
        <pc:chgData name="Shaheen, Hala GIZ JO" userId="S::hala.shaheen@giz.de::aa4bef9b-7736-45bc-8840-677993fb00ac" providerId="AD" clId="Web-{AD7C010D-4893-47FF-9278-2FE3286F664E}" dt="2025-05-04T09:32:46.648" v="3"/>
        <pc:sldMkLst>
          <pc:docMk/>
          <pc:sldMk cId="2753034647" sldId="258"/>
        </pc:sldMkLst>
      </pc:sldChg>
      <pc:sldChg chg="del">
        <pc:chgData name="Shaheen, Hala GIZ JO" userId="S::hala.shaheen@giz.de::aa4bef9b-7736-45bc-8840-677993fb00ac" providerId="AD" clId="Web-{AD7C010D-4893-47FF-9278-2FE3286F664E}" dt="2025-05-04T09:32:46.663" v="4"/>
        <pc:sldMkLst>
          <pc:docMk/>
          <pc:sldMk cId="2238982908" sldId="297"/>
        </pc:sldMkLst>
      </pc:sldChg>
      <pc:sldChg chg="modSp">
        <pc:chgData name="Shaheen, Hala GIZ JO" userId="S::hala.shaheen@giz.de::aa4bef9b-7736-45bc-8840-677993fb00ac" providerId="AD" clId="Web-{AD7C010D-4893-47FF-9278-2FE3286F664E}" dt="2025-05-04T09:31:48.066" v="2" actId="20577"/>
        <pc:sldMkLst>
          <pc:docMk/>
          <pc:sldMk cId="1506467059" sldId="298"/>
        </pc:sldMkLst>
        <pc:spChg chg="mod">
          <ac:chgData name="Shaheen, Hala GIZ JO" userId="S::hala.shaheen@giz.de::aa4bef9b-7736-45bc-8840-677993fb00ac" providerId="AD" clId="Web-{AD7C010D-4893-47FF-9278-2FE3286F664E}" dt="2025-05-04T09:31:48.066" v="2" actId="20577"/>
          <ac:spMkLst>
            <pc:docMk/>
            <pc:sldMk cId="1506467059" sldId="298"/>
            <ac:spMk id="15" creationId="{19CCF829-7AA6-6236-B649-FE3104142BAA}"/>
          </ac:spMkLst>
        </pc:spChg>
      </pc:sldChg>
      <pc:sldChg chg="add">
        <pc:chgData name="Shaheen, Hala GIZ JO" userId="S::hala.shaheen@giz.de::aa4bef9b-7736-45bc-8840-677993fb00ac" providerId="AD" clId="Web-{AD7C010D-4893-47FF-9278-2FE3286F664E}" dt="2025-05-04T09:32:52.414" v="6"/>
        <pc:sldMkLst>
          <pc:docMk/>
          <pc:sldMk cId="656881372" sldId="1250"/>
        </pc:sldMkLst>
      </pc:sldChg>
      <pc:sldChg chg="add">
        <pc:chgData name="Shaheen, Hala GIZ JO" userId="S::hala.shaheen@giz.de::aa4bef9b-7736-45bc-8840-677993fb00ac" providerId="AD" clId="Web-{AD7C010D-4893-47FF-9278-2FE3286F664E}" dt="2025-05-04T09:32:52.336" v="5"/>
        <pc:sldMkLst>
          <pc:docMk/>
          <pc:sldMk cId="3837996009" sldId="1252"/>
        </pc:sldMkLst>
      </pc:sldChg>
      <pc:sldChg chg="modSp add">
        <pc:chgData name="Shaheen, Hala GIZ JO" userId="S::hala.shaheen@giz.de::aa4bef9b-7736-45bc-8840-677993fb00ac" providerId="AD" clId="Web-{AD7C010D-4893-47FF-9278-2FE3286F664E}" dt="2025-05-04T09:35:43.471" v="16" actId="1076"/>
        <pc:sldMkLst>
          <pc:docMk/>
          <pc:sldMk cId="357712653" sldId="1253"/>
        </pc:sldMkLst>
        <pc:spChg chg="mod">
          <ac:chgData name="Shaheen, Hala GIZ JO" userId="S::hala.shaheen@giz.de::aa4bef9b-7736-45bc-8840-677993fb00ac" providerId="AD" clId="Web-{AD7C010D-4893-47FF-9278-2FE3286F664E}" dt="2025-05-04T09:35:36.595" v="15"/>
          <ac:spMkLst>
            <pc:docMk/>
            <pc:sldMk cId="357712653" sldId="1253"/>
            <ac:spMk id="79" creationId="{6852C818-9B85-9895-4256-2AEC33F71680}"/>
          </ac:spMkLst>
        </pc:spChg>
        <pc:grpChg chg="mod">
          <ac:chgData name="Shaheen, Hala GIZ JO" userId="S::hala.shaheen@giz.de::aa4bef9b-7736-45bc-8840-677993fb00ac" providerId="AD" clId="Web-{AD7C010D-4893-47FF-9278-2FE3286F664E}" dt="2025-05-04T09:35:43.471" v="16" actId="1076"/>
          <ac:grpSpMkLst>
            <pc:docMk/>
            <pc:sldMk cId="357712653" sldId="1253"/>
            <ac:grpSpMk id="77" creationId="{54DFB949-8D7E-1D79-CAE8-60C62B4024E0}"/>
          </ac:grpSpMkLst>
        </pc:grpChg>
      </pc:sldChg>
      <pc:sldChg chg="add del">
        <pc:chgData name="Shaheen, Hala GIZ JO" userId="S::hala.shaheen@giz.de::aa4bef9b-7736-45bc-8840-677993fb00ac" providerId="AD" clId="Web-{AD7C010D-4893-47FF-9278-2FE3286F664E}" dt="2025-05-04T09:33:57.761" v="8"/>
        <pc:sldMkLst>
          <pc:docMk/>
          <pc:sldMk cId="1719155740" sldId="1253"/>
        </pc:sldMkLst>
      </pc:sldChg>
      <pc:sldMasterChg chg="add addSldLayout">
        <pc:chgData name="Shaheen, Hala GIZ JO" userId="S::hala.shaheen@giz.de::aa4bef9b-7736-45bc-8840-677993fb00ac" providerId="AD" clId="Web-{AD7C010D-4893-47FF-9278-2FE3286F664E}" dt="2025-05-04T09:34:05.684" v="9"/>
        <pc:sldMasterMkLst>
          <pc:docMk/>
          <pc:sldMasterMk cId="3212781637" sldId="2147483748"/>
        </pc:sldMasterMkLst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62761217" sldId="2147483749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3531204715" sldId="2147483750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4018500786" sldId="2147483751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4077419208" sldId="2147483752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836902561" sldId="2147483753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2163128368" sldId="2147483754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4111248335" sldId="2147483755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1818860699" sldId="2147483756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2392480674" sldId="2147483757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255183362" sldId="2147483758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1910564267" sldId="2147483759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3311282912" sldId="2147483760"/>
          </pc:sldLayoutMkLst>
        </pc:sldLayoutChg>
        <pc:sldLayoutChg chg="add">
          <pc:chgData name="Shaheen, Hala GIZ JO" userId="S::hala.shaheen@giz.de::aa4bef9b-7736-45bc-8840-677993fb00ac" providerId="AD" clId="Web-{AD7C010D-4893-47FF-9278-2FE3286F664E}" dt="2025-05-04T09:34:05.684" v="9"/>
          <pc:sldLayoutMkLst>
            <pc:docMk/>
            <pc:sldMasterMk cId="3212781637" sldId="2147483748"/>
            <pc:sldLayoutMk cId="2411877753" sldId="2147483762"/>
          </pc:sldLayoutMkLst>
        </pc:sldLayoutChg>
      </pc:sldMasterChg>
    </pc:docChg>
  </pc:docChgLst>
  <pc:docChgLst>
    <pc:chgData name="Shaheen, Hala GIZ JO" userId="S::hala.shaheen@giz.de::aa4bef9b-7736-45bc-8840-677993fb00ac" providerId="AD" clId="Web-{0C78F395-A50B-457C-B73F-D9309A917CF4}"/>
    <pc:docChg chg="addSld modSld">
      <pc:chgData name="Shaheen, Hala GIZ JO" userId="S::hala.shaheen@giz.de::aa4bef9b-7736-45bc-8840-677993fb00ac" providerId="AD" clId="Web-{0C78F395-A50B-457C-B73F-D9309A917CF4}" dt="2025-05-04T11:13:41.188" v="20" actId="20577"/>
      <pc:docMkLst>
        <pc:docMk/>
      </pc:docMkLst>
      <pc:sldChg chg="modSp">
        <pc:chgData name="Shaheen, Hala GIZ JO" userId="S::hala.shaheen@giz.de::aa4bef9b-7736-45bc-8840-677993fb00ac" providerId="AD" clId="Web-{0C78F395-A50B-457C-B73F-D9309A917CF4}" dt="2025-05-04T11:13:41.188" v="20" actId="20577"/>
        <pc:sldMkLst>
          <pc:docMk/>
          <pc:sldMk cId="3157675814" sldId="289"/>
        </pc:sldMkLst>
        <pc:spChg chg="mod">
          <ac:chgData name="Shaheen, Hala GIZ JO" userId="S::hala.shaheen@giz.de::aa4bef9b-7736-45bc-8840-677993fb00ac" providerId="AD" clId="Web-{0C78F395-A50B-457C-B73F-D9309A917CF4}" dt="2025-05-04T11:13:41.188" v="20" actId="20577"/>
          <ac:spMkLst>
            <pc:docMk/>
            <pc:sldMk cId="3157675814" sldId="289"/>
            <ac:spMk id="5" creationId="{AB7140C9-2EE6-A1A4-A718-3518C7CDF900}"/>
          </ac:spMkLst>
        </pc:spChg>
      </pc:sldChg>
      <pc:sldChg chg="add replId">
        <pc:chgData name="Shaheen, Hala GIZ JO" userId="S::hala.shaheen@giz.de::aa4bef9b-7736-45bc-8840-677993fb00ac" providerId="AD" clId="Web-{0C78F395-A50B-457C-B73F-D9309A917CF4}" dt="2025-05-04T11:12:56.015" v="0"/>
        <pc:sldMkLst>
          <pc:docMk/>
          <pc:sldMk cId="3953351196" sldId="1254"/>
        </pc:sldMkLst>
      </pc:sldChg>
    </pc:docChg>
  </pc:docChgLst>
  <pc:docChgLst>
    <pc:chgData name="Shaheen, Hala GIZ JO" userId="S::hala.shaheen@giz.de::aa4bef9b-7736-45bc-8840-677993fb00ac" providerId="AD" clId="Web-{9812BB1F-664A-41A0-AA3F-E4BA97BFBBD1}"/>
    <pc:docChg chg="addSld delSld modSld">
      <pc:chgData name="Shaheen, Hala GIZ JO" userId="S::hala.shaheen@giz.de::aa4bef9b-7736-45bc-8840-677993fb00ac" providerId="AD" clId="Web-{9812BB1F-664A-41A0-AA3F-E4BA97BFBBD1}" dt="2025-05-04T11:16:15.704" v="7" actId="20577"/>
      <pc:docMkLst>
        <pc:docMk/>
      </pc:docMkLst>
      <pc:sldChg chg="modSp add del">
        <pc:chgData name="Shaheen, Hala GIZ JO" userId="S::hala.shaheen@giz.de::aa4bef9b-7736-45bc-8840-677993fb00ac" providerId="AD" clId="Web-{9812BB1F-664A-41A0-AA3F-E4BA97BFBBD1}" dt="2025-05-04T11:16:15.704" v="7" actId="20577"/>
        <pc:sldMkLst>
          <pc:docMk/>
          <pc:sldMk cId="3473314805" sldId="288"/>
        </pc:sldMkLst>
        <pc:spChg chg="mod">
          <ac:chgData name="Shaheen, Hala GIZ JO" userId="S::hala.shaheen@giz.de::aa4bef9b-7736-45bc-8840-677993fb00ac" providerId="AD" clId="Web-{9812BB1F-664A-41A0-AA3F-E4BA97BFBBD1}" dt="2025-05-04T11:16:15.704" v="7" actId="20577"/>
          <ac:spMkLst>
            <pc:docMk/>
            <pc:sldMk cId="3473314805" sldId="288"/>
            <ac:spMk id="5" creationId="{F4FBCCC5-91B6-FEDE-857D-ECC09EEB56D6}"/>
          </ac:spMkLst>
        </pc:spChg>
      </pc:sldChg>
    </pc:docChg>
  </pc:docChgLst>
  <pc:docChgLst>
    <pc:chgData name="Shaheen, Hala GIZ JO" userId="S::hala.shaheen@giz.de::aa4bef9b-7736-45bc-8840-677993fb00ac" providerId="AD" clId="Web-{91097E28-CFF5-4BB1-99C0-C1F13CC43561}"/>
    <pc:docChg chg="delSld modSld">
      <pc:chgData name="Shaheen, Hala GIZ JO" userId="S::hala.shaheen@giz.de::aa4bef9b-7736-45bc-8840-677993fb00ac" providerId="AD" clId="Web-{91097E28-CFF5-4BB1-99C0-C1F13CC43561}" dt="2025-05-04T09:43:29.535" v="52" actId="1076"/>
      <pc:docMkLst>
        <pc:docMk/>
      </pc:docMkLst>
      <pc:sldChg chg="delSp modSp">
        <pc:chgData name="Shaheen, Hala GIZ JO" userId="S::hala.shaheen@giz.de::aa4bef9b-7736-45bc-8840-677993fb00ac" providerId="AD" clId="Web-{91097E28-CFF5-4BB1-99C0-C1F13CC43561}" dt="2025-05-04T09:39:38.524" v="5"/>
        <pc:sldMkLst>
          <pc:docMk/>
          <pc:sldMk cId="2032210999" sldId="270"/>
        </pc:sldMkLst>
        <pc:spChg chg="del">
          <ac:chgData name="Shaheen, Hala GIZ JO" userId="S::hala.shaheen@giz.de::aa4bef9b-7736-45bc-8840-677993fb00ac" providerId="AD" clId="Web-{91097E28-CFF5-4BB1-99C0-C1F13CC43561}" dt="2025-05-04T09:39:38.524" v="5"/>
          <ac:spMkLst>
            <pc:docMk/>
            <pc:sldMk cId="2032210999" sldId="270"/>
            <ac:spMk id="4" creationId="{B1D5280D-8E96-4B52-E8F2-ECAE4EAD0EB2}"/>
          </ac:spMkLst>
        </pc:spChg>
        <pc:spChg chg="mod">
          <ac:chgData name="Shaheen, Hala GIZ JO" userId="S::hala.shaheen@giz.de::aa4bef9b-7736-45bc-8840-677993fb00ac" providerId="AD" clId="Web-{91097E28-CFF5-4BB1-99C0-C1F13CC43561}" dt="2025-05-04T09:39:32.758" v="4" actId="14100"/>
          <ac:spMkLst>
            <pc:docMk/>
            <pc:sldMk cId="2032210999" sldId="270"/>
            <ac:spMk id="6" creationId="{9432C640-9E95-DCFB-393A-6A7844D783E2}"/>
          </ac:spMkLst>
        </pc:spChg>
      </pc:sldChg>
      <pc:sldChg chg="del">
        <pc:chgData name="Shaheen, Hala GIZ JO" userId="S::hala.shaheen@giz.de::aa4bef9b-7736-45bc-8840-677993fb00ac" providerId="AD" clId="Web-{91097E28-CFF5-4BB1-99C0-C1F13CC43561}" dt="2025-05-04T09:38:56.898" v="0"/>
        <pc:sldMkLst>
          <pc:docMk/>
          <pc:sldMk cId="656881372" sldId="1250"/>
        </pc:sldMkLst>
      </pc:sldChg>
      <pc:sldChg chg="delSp modSp">
        <pc:chgData name="Shaheen, Hala GIZ JO" userId="S::hala.shaheen@giz.de::aa4bef9b-7736-45bc-8840-677993fb00ac" providerId="AD" clId="Web-{91097E28-CFF5-4BB1-99C0-C1F13CC43561}" dt="2025-05-04T09:43:29.535" v="52" actId="1076"/>
        <pc:sldMkLst>
          <pc:docMk/>
          <pc:sldMk cId="3837996009" sldId="1252"/>
        </pc:sldMkLst>
        <pc:spChg chg="mod">
          <ac:chgData name="Shaheen, Hala GIZ JO" userId="S::hala.shaheen@giz.de::aa4bef9b-7736-45bc-8840-677993fb00ac" providerId="AD" clId="Web-{91097E28-CFF5-4BB1-99C0-C1F13CC43561}" dt="2025-05-04T09:43:29.535" v="52" actId="1076"/>
          <ac:spMkLst>
            <pc:docMk/>
            <pc:sldMk cId="3837996009" sldId="1252"/>
            <ac:spMk id="4" creationId="{A6EC1032-D49B-B975-6B7F-474BEACD743A}"/>
          </ac:spMkLst>
        </pc:spChg>
        <pc:spChg chg="del mod">
          <ac:chgData name="Shaheen, Hala GIZ JO" userId="S::hala.shaheen@giz.de::aa4bef9b-7736-45bc-8840-677993fb00ac" providerId="AD" clId="Web-{91097E28-CFF5-4BB1-99C0-C1F13CC43561}" dt="2025-05-04T09:41:43.936" v="7"/>
          <ac:spMkLst>
            <pc:docMk/>
            <pc:sldMk cId="3837996009" sldId="1252"/>
            <ac:spMk id="17" creationId="{F5EDF177-95EA-6B9F-94EF-448CF5908DC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hala_shaheen_giz_de/Documents/Desktop/DESAL%20production_2018-202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SWU/Capacity%20building%20and%20academia/7th%20Arab%20Water%20Week/OPEX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SWU/Capacity%20building%20and%20academia/7th%20Arab%20Water%20Week/OPEX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_11E_D545D827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gizonline-my.sharepoint.com/personal/motasem_abushaban_giz_de/Documents/Desktop/D%20Drive%20Work%20Folders/GIZ/Rehabilitation%20work/Impact%20of%20rehabilitation%20in%20Ghor%20Safi%20and%20Mazraa%20(Power%20consumption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Brackish Water Share of Water Budget 2020</a:t>
            </a:r>
          </a:p>
        </c:rich>
      </c:tx>
      <c:layout>
        <c:manualLayout>
          <c:xMode val="edge"/>
          <c:yMode val="edge"/>
          <c:x val="9.9448050385202685E-2"/>
          <c:y val="7.12255401473327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Sheet5!$H$30:$I$30</c:f>
              <c:strCache>
                <c:ptCount val="2"/>
                <c:pt idx="0">
                  <c:v>Production </c:v>
                </c:pt>
                <c:pt idx="1">
                  <c:v>Brackish water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7F-4296-8075-478AE7CD77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7F-4296-8075-478AE7CD77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Sheet5!$H$30:$I$30</c:f>
              <c:strCache>
                <c:ptCount val="2"/>
                <c:pt idx="0">
                  <c:v>Production </c:v>
                </c:pt>
                <c:pt idx="1">
                  <c:v>Brackish water </c:v>
                </c:pt>
              </c:strCache>
            </c:strRef>
          </c:cat>
          <c:val>
            <c:numRef>
              <c:f>Sheet5!$H$35:$I$35</c:f>
              <c:numCache>
                <c:formatCode>0%</c:formatCode>
                <c:ptCount val="2"/>
                <c:pt idx="0">
                  <c:v>0.87467342561902917</c:v>
                </c:pt>
                <c:pt idx="1">
                  <c:v>0.12532657438097092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7F-4296-8075-478AE7CD777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556584192666294"/>
          <c:y val="5.0925925925925923E-2"/>
          <c:w val="0.78391519051750336"/>
          <c:h val="0.74360141229562338"/>
        </c:manualLayout>
      </c:layout>
      <c:lineChart>
        <c:grouping val="standard"/>
        <c:varyColors val="0"/>
        <c:ser>
          <c:idx val="0"/>
          <c:order val="0"/>
          <c:tx>
            <c:v>Operating Capacity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Sheet1!$R$26:$R$45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Sheet1!$S$26:$S$45</c:f>
              <c:numCache>
                <c:formatCode>#,##0</c:formatCode>
                <c:ptCount val="20"/>
                <c:pt idx="0">
                  <c:v>2863.2</c:v>
                </c:pt>
                <c:pt idx="1">
                  <c:v>22015.200000000001</c:v>
                </c:pt>
                <c:pt idx="2">
                  <c:v>37956</c:v>
                </c:pt>
                <c:pt idx="3">
                  <c:v>51492</c:v>
                </c:pt>
                <c:pt idx="4">
                  <c:v>52932</c:v>
                </c:pt>
                <c:pt idx="5">
                  <c:v>134345.4</c:v>
                </c:pt>
                <c:pt idx="6">
                  <c:v>134345.4</c:v>
                </c:pt>
                <c:pt idx="7">
                  <c:v>136599</c:v>
                </c:pt>
                <c:pt idx="8">
                  <c:v>143679</c:v>
                </c:pt>
                <c:pt idx="9">
                  <c:v>143679</c:v>
                </c:pt>
                <c:pt idx="10">
                  <c:v>143679</c:v>
                </c:pt>
                <c:pt idx="11">
                  <c:v>143679</c:v>
                </c:pt>
                <c:pt idx="12">
                  <c:v>143679</c:v>
                </c:pt>
                <c:pt idx="13">
                  <c:v>144399</c:v>
                </c:pt>
                <c:pt idx="14">
                  <c:v>145839</c:v>
                </c:pt>
                <c:pt idx="15">
                  <c:v>145911</c:v>
                </c:pt>
                <c:pt idx="16">
                  <c:v>146119.20000000001</c:v>
                </c:pt>
                <c:pt idx="17">
                  <c:v>146119.20000000001</c:v>
                </c:pt>
                <c:pt idx="18">
                  <c:v>145644</c:v>
                </c:pt>
                <c:pt idx="19">
                  <c:v>145644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1C-47DA-8DF8-64AF115219C1}"/>
            </c:ext>
          </c:extLst>
        </c:ser>
        <c:ser>
          <c:idx val="1"/>
          <c:order val="1"/>
          <c:tx>
            <c:v>Design Capacity </c:v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Sheet1!$R$26:$R$45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Sheet1!$T$26:$T$44</c:f>
              <c:numCache>
                <c:formatCode>#,##0</c:formatCode>
                <c:ptCount val="19"/>
                <c:pt idx="0">
                  <c:v>4772</c:v>
                </c:pt>
                <c:pt idx="1">
                  <c:v>36692</c:v>
                </c:pt>
                <c:pt idx="2">
                  <c:v>64460</c:v>
                </c:pt>
                <c:pt idx="3">
                  <c:v>87020</c:v>
                </c:pt>
                <c:pt idx="4">
                  <c:v>90140</c:v>
                </c:pt>
                <c:pt idx="5">
                  <c:v>225829</c:v>
                </c:pt>
                <c:pt idx="6">
                  <c:v>225829</c:v>
                </c:pt>
                <c:pt idx="7" formatCode="General">
                  <c:v>229585</c:v>
                </c:pt>
                <c:pt idx="8" formatCode="General">
                  <c:v>241385</c:v>
                </c:pt>
                <c:pt idx="9" formatCode="General">
                  <c:v>241385</c:v>
                </c:pt>
                <c:pt idx="10" formatCode="General">
                  <c:v>241385</c:v>
                </c:pt>
                <c:pt idx="11" formatCode="General">
                  <c:v>241385</c:v>
                </c:pt>
                <c:pt idx="12" formatCode="General">
                  <c:v>241385</c:v>
                </c:pt>
                <c:pt idx="13" formatCode="General">
                  <c:v>242585</c:v>
                </c:pt>
                <c:pt idx="14" formatCode="General">
                  <c:v>244985</c:v>
                </c:pt>
                <c:pt idx="15" formatCode="General">
                  <c:v>245105</c:v>
                </c:pt>
                <c:pt idx="16" formatCode="General">
                  <c:v>258472</c:v>
                </c:pt>
                <c:pt idx="17" formatCode="General">
                  <c:v>259672</c:v>
                </c:pt>
                <c:pt idx="18" formatCode="General">
                  <c:v>260872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1C-47DA-8DF8-64AF11521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34724816"/>
        <c:axId val="-834738416"/>
      </c:lineChart>
      <c:catAx>
        <c:axId val="-8347248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Year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ar-JO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38416"/>
        <c:crosses val="autoZero"/>
        <c:auto val="1"/>
        <c:lblAlgn val="ctr"/>
        <c:lblOffset val="100"/>
        <c:noMultiLvlLbl val="0"/>
      </c:catAx>
      <c:valAx>
        <c:axId val="-8347384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Capacity (m3/day)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ar-JO"/>
            </a:p>
          </c:txPr>
        </c:title>
        <c:numFmt formatCode="#,##0" sourceLinked="1"/>
        <c:majorTickMark val="out"/>
        <c:minorTickMark val="out"/>
        <c:tickLblPos val="nextTo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24816"/>
        <c:crosses val="autoZero"/>
        <c:crossBetween val="between"/>
      </c:valAx>
      <c:spPr>
        <a:noFill/>
        <a:ln>
          <a:solidFill>
            <a:srgbClr val="002060"/>
          </a:solidFill>
        </a:ln>
        <a:effectLst/>
      </c:spPr>
    </c:plotArea>
    <c:legend>
      <c:legendPos val="r"/>
      <c:layout>
        <c:manualLayout>
          <c:xMode val="edge"/>
          <c:yMode val="edge"/>
          <c:x val="0.67237335958005251"/>
          <c:y val="0.56539297171186931"/>
          <c:w val="0.25676521083400139"/>
          <c:h val="9.4461776138742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Desalination capacity per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281963052480589"/>
          <c:y val="0.10582145828994309"/>
          <c:w val="0.77975229428072201"/>
          <c:h val="0.689018784132976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Sheet1!$E$17:$E$18</c:f>
              <c:strCache>
                <c:ptCount val="2"/>
                <c:pt idx="0">
                  <c:v>Large </c:v>
                </c:pt>
                <c:pt idx="1">
                  <c:v>Small</c:v>
                </c:pt>
              </c:strCache>
            </c:strRef>
          </c:cat>
          <c:val>
            <c:numRef>
              <c:f>Sheet1!$F$17:$F$18</c:f>
              <c:numCache>
                <c:formatCode>General</c:formatCode>
                <c:ptCount val="2"/>
                <c:pt idx="0">
                  <c:v>241980</c:v>
                </c:pt>
                <c:pt idx="1">
                  <c:v>54574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6D-4EF7-8EBB-5326959A8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44781952"/>
        <c:axId val="1044775232"/>
      </c:barChart>
      <c:catAx>
        <c:axId val="1044781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Plant</a:t>
                </a:r>
                <a:r>
                  <a:rPr lang="en-US" b="1" baseline="0"/>
                  <a:t> Size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44775232"/>
        <c:crosses val="autoZero"/>
        <c:auto val="1"/>
        <c:lblAlgn val="ctr"/>
        <c:lblOffset val="100"/>
        <c:noMultiLvlLbl val="0"/>
      </c:catAx>
      <c:valAx>
        <c:axId val="1044775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Capacity (m</a:t>
                </a:r>
                <a:r>
                  <a:rPr lang="en-US" b="1" baseline="30000"/>
                  <a:t>3</a:t>
                </a:r>
                <a:r>
                  <a:rPr lang="en-US" b="1"/>
                  <a:t>/day)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out"/>
        <c:minorTickMark val="out"/>
        <c:tickLblPos val="nextTo"/>
        <c:spPr>
          <a:noFill/>
          <a:ln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44781952"/>
        <c:crosses val="autoZero"/>
        <c:crossBetween val="between"/>
      </c:valAx>
      <c:spPr>
        <a:noFill/>
        <a:ln>
          <a:solidFill>
            <a:srgbClr val="00206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Operational Cost (OPEX)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>
        <c:manualLayout>
          <c:layoutTarget val="inner"/>
          <c:xMode val="edge"/>
          <c:yMode val="edge"/>
          <c:x val="0.13402799650043745"/>
          <c:y val="0.12102470138748191"/>
          <c:w val="0.83819422572178481"/>
          <c:h val="0.678503308227392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Chemicals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Abu Zighan</c:v>
                </c:pt>
                <c:pt idx="1">
                  <c:v>Fifa</c:v>
                </c:pt>
                <c:pt idx="2">
                  <c:v>Ghor Safi</c:v>
                </c:pt>
                <c:pt idx="3">
                  <c:v>Mashtal Faisal</c:v>
                </c:pt>
                <c:pt idx="4">
                  <c:v>Zarqa</c:v>
                </c:pt>
                <c:pt idx="5">
                  <c:v>Qatar</c:v>
                </c:pt>
                <c:pt idx="6">
                  <c:v>Znayyah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9.0800000000000006E-2</c:v>
                </c:pt>
                <c:pt idx="1">
                  <c:v>8.6999999999999994E-3</c:v>
                </c:pt>
                <c:pt idx="2">
                  <c:v>6.6900000000000001E-2</c:v>
                </c:pt>
                <c:pt idx="3">
                  <c:v>0.20519999999999999</c:v>
                </c:pt>
                <c:pt idx="4">
                  <c:v>0.1172</c:v>
                </c:pt>
                <c:pt idx="5">
                  <c:v>0.11409999999999999</c:v>
                </c:pt>
                <c:pt idx="6">
                  <c:v>4.5199999999999997E-2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A-49C4-9369-4D160A82CA08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Labor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Abu Zighan</c:v>
                </c:pt>
                <c:pt idx="1">
                  <c:v>Fifa</c:v>
                </c:pt>
                <c:pt idx="2">
                  <c:v>Ghor Safi</c:v>
                </c:pt>
                <c:pt idx="3">
                  <c:v>Mashtal Faisal</c:v>
                </c:pt>
                <c:pt idx="4">
                  <c:v>Zarqa</c:v>
                </c:pt>
                <c:pt idx="5">
                  <c:v>Qatar</c:v>
                </c:pt>
                <c:pt idx="6">
                  <c:v>Znayyah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1.5599999999999999E-2</c:v>
                </c:pt>
                <c:pt idx="1">
                  <c:v>5.0500000000000003E-2</c:v>
                </c:pt>
                <c:pt idx="2">
                  <c:v>6.1499999999999999E-2</c:v>
                </c:pt>
                <c:pt idx="3">
                  <c:v>5.8700000000000002E-2</c:v>
                </c:pt>
                <c:pt idx="4">
                  <c:v>5.7799999999999997E-2</c:v>
                </c:pt>
                <c:pt idx="5">
                  <c:v>0.253</c:v>
                </c:pt>
                <c:pt idx="6">
                  <c:v>0.1086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3A-49C4-9369-4D160A82CA08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Spares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Abu Zighan</c:v>
                </c:pt>
                <c:pt idx="1">
                  <c:v>Fifa</c:v>
                </c:pt>
                <c:pt idx="2">
                  <c:v>Ghor Safi</c:v>
                </c:pt>
                <c:pt idx="3">
                  <c:v>Mashtal Faisal</c:v>
                </c:pt>
                <c:pt idx="4">
                  <c:v>Zarqa</c:v>
                </c:pt>
                <c:pt idx="5">
                  <c:v>Qatar</c:v>
                </c:pt>
                <c:pt idx="6">
                  <c:v>Znayyah</c:v>
                </c:pt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  <c:pt idx="0">
                  <c:v>5.0000000000000001E-3</c:v>
                </c:pt>
                <c:pt idx="1">
                  <c:v>5.8999999999999999E-3</c:v>
                </c:pt>
                <c:pt idx="2">
                  <c:v>1.29E-2</c:v>
                </c:pt>
                <c:pt idx="3">
                  <c:v>2.0199999999999999E-2</c:v>
                </c:pt>
                <c:pt idx="4">
                  <c:v>1.9900000000000001E-2</c:v>
                </c:pt>
                <c:pt idx="5">
                  <c:v>0.24340000000000001</c:v>
                </c:pt>
                <c:pt idx="6">
                  <c:v>5.5100000000000003E-2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3A-49C4-9369-4D160A82CA08}"/>
            </c:ext>
          </c:extLst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Membrane replacement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Abu Zighan</c:v>
                </c:pt>
                <c:pt idx="1">
                  <c:v>Fifa</c:v>
                </c:pt>
                <c:pt idx="2">
                  <c:v>Ghor Safi</c:v>
                </c:pt>
                <c:pt idx="3">
                  <c:v>Mashtal Faisal</c:v>
                </c:pt>
                <c:pt idx="4">
                  <c:v>Zarqa</c:v>
                </c:pt>
                <c:pt idx="5">
                  <c:v>Qatar</c:v>
                </c:pt>
                <c:pt idx="6">
                  <c:v>Znayyah</c:v>
                </c:pt>
              </c:strCache>
            </c:strRef>
          </c:cat>
          <c:val>
            <c:numRef>
              <c:f>Sheet1!$B$6:$H$6</c:f>
              <c:numCache>
                <c:formatCode>General</c:formatCode>
                <c:ptCount val="7"/>
                <c:pt idx="0">
                  <c:v>1.35E-2</c:v>
                </c:pt>
                <c:pt idx="1">
                  <c:v>5.7999999999999996E-3</c:v>
                </c:pt>
                <c:pt idx="2">
                  <c:v>6.8999999999999999E-3</c:v>
                </c:pt>
                <c:pt idx="3">
                  <c:v>1.4E-2</c:v>
                </c:pt>
                <c:pt idx="4">
                  <c:v>1.29E-2</c:v>
                </c:pt>
                <c:pt idx="5">
                  <c:v>1.9599999999999999E-2</c:v>
                </c:pt>
                <c:pt idx="6">
                  <c:v>1.5599999999999999E-2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3A-49C4-9369-4D160A82CA08}"/>
            </c:ext>
          </c:extLst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Abu Zighan</c:v>
                </c:pt>
                <c:pt idx="1">
                  <c:v>Fifa</c:v>
                </c:pt>
                <c:pt idx="2">
                  <c:v>Ghor Safi</c:v>
                </c:pt>
                <c:pt idx="3">
                  <c:v>Mashtal Faisal</c:v>
                </c:pt>
                <c:pt idx="4">
                  <c:v>Zarqa</c:v>
                </c:pt>
                <c:pt idx="5">
                  <c:v>Qatar</c:v>
                </c:pt>
                <c:pt idx="6">
                  <c:v>Znayyah</c:v>
                </c:pt>
              </c:strCache>
            </c:strRef>
          </c:cat>
          <c:val>
            <c:numRef>
              <c:f>Sheet1!$B$7:$H$7</c:f>
              <c:numCache>
                <c:formatCode>General</c:formatCode>
                <c:ptCount val="7"/>
                <c:pt idx="0">
                  <c:v>0.09</c:v>
                </c:pt>
                <c:pt idx="1">
                  <c:v>7.4999999999999997E-2</c:v>
                </c:pt>
                <c:pt idx="2">
                  <c:v>7.4999999999999997E-2</c:v>
                </c:pt>
                <c:pt idx="3">
                  <c:v>7.0000000000000007E-2</c:v>
                </c:pt>
                <c:pt idx="4">
                  <c:v>7.0000000000000007E-2</c:v>
                </c:pt>
                <c:pt idx="5">
                  <c:v>0.10829999999999999</c:v>
                </c:pt>
                <c:pt idx="6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3A-49C4-9369-4D160A82C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34730256"/>
        <c:axId val="-834729168"/>
      </c:barChart>
      <c:catAx>
        <c:axId val="-83473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29168"/>
        <c:crosses val="autoZero"/>
        <c:auto val="1"/>
        <c:lblAlgn val="ctr"/>
        <c:lblOffset val="100"/>
        <c:noMultiLvlLbl val="0"/>
      </c:catAx>
      <c:valAx>
        <c:axId val="-8347291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Cost ($/m</a:t>
                </a:r>
                <a:r>
                  <a:rPr lang="en-US" b="1" baseline="30000"/>
                  <a:t>3</a:t>
                </a:r>
                <a:r>
                  <a:rPr lang="en-US" b="1"/>
                  <a:t>)</a:t>
                </a:r>
              </a:p>
            </c:rich>
          </c:tx>
          <c:layout>
            <c:manualLayout>
              <c:xMode val="edge"/>
              <c:yMode val="edge"/>
              <c:x val="1.6666666666666666E-2"/>
              <c:y val="0.349268781371756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ar-JO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30256"/>
        <c:crosses val="autoZero"/>
        <c:crossBetween val="between"/>
      </c:valAx>
      <c:spPr>
        <a:noFill/>
        <a:ln w="9525">
          <a:solidFill>
            <a:srgbClr val="00206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27257230261675"/>
          <c:y val="9.2371457911871402E-2"/>
          <c:w val="0.81981732764415594"/>
          <c:h val="0.77440213457560969"/>
        </c:manualLayout>
      </c:layout>
      <c:barChart>
        <c:barDir val="col"/>
        <c:grouping val="clustered"/>
        <c:varyColors val="0"/>
        <c:ser>
          <c:idx val="0"/>
          <c:order val="0"/>
          <c:tx>
            <c:v>Before Rehabilitation</c:v>
          </c:tx>
          <c:spPr>
            <a:solidFill>
              <a:schemeClr val="bg1">
                <a:lumMod val="50000"/>
              </a:schemeClr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'Re-calculation'!$T$38:$T$41</c:f>
              <c:strCache>
                <c:ptCount val="4"/>
                <c:pt idx="0">
                  <c:v>Ghor Mazraa </c:v>
                </c:pt>
                <c:pt idx="1">
                  <c:v>Ghor Safi - Unit 1</c:v>
                </c:pt>
                <c:pt idx="2">
                  <c:v>Ghor Safi - Unit 2</c:v>
                </c:pt>
                <c:pt idx="3">
                  <c:v>Ghor Safi - Unit 3</c:v>
                </c:pt>
              </c:strCache>
            </c:strRef>
          </c:cat>
          <c:val>
            <c:numRef>
              <c:f>'Re-calculation'!$U$38:$U$41</c:f>
              <c:numCache>
                <c:formatCode>0.00</c:formatCode>
                <c:ptCount val="4"/>
                <c:pt idx="0">
                  <c:v>0.60806558496049545</c:v>
                </c:pt>
                <c:pt idx="1">
                  <c:v>1.1773546062789502</c:v>
                </c:pt>
                <c:pt idx="2">
                  <c:v>0.65348300951965466</c:v>
                </c:pt>
                <c:pt idx="3">
                  <c:v>0.55809645286686116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75-403B-8D5B-45F62C747100}"/>
            </c:ext>
          </c:extLst>
        </c:ser>
        <c:ser>
          <c:idx val="1"/>
          <c:order val="1"/>
          <c:tx>
            <c:v>After Rehabilitation </c:v>
          </c:tx>
          <c:spPr>
            <a:solidFill>
              <a:schemeClr val="accent6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'Re-calculation'!$V$38:$V$41</c:f>
              <c:numCache>
                <c:formatCode>0.00</c:formatCode>
                <c:ptCount val="4"/>
                <c:pt idx="0">
                  <c:v>0.46197451400874467</c:v>
                </c:pt>
                <c:pt idx="1">
                  <c:v>0.74311111111111117</c:v>
                </c:pt>
                <c:pt idx="2">
                  <c:v>0.67662835249042141</c:v>
                </c:pt>
                <c:pt idx="3">
                  <c:v>0.39166666666666672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75-403B-8D5B-45F62C747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34737872"/>
        <c:axId val="-834734608"/>
      </c:barChart>
      <c:catAx>
        <c:axId val="-83473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34608"/>
        <c:crosses val="autoZero"/>
        <c:auto val="1"/>
        <c:lblAlgn val="ctr"/>
        <c:lblOffset val="100"/>
        <c:noMultiLvlLbl val="0"/>
      </c:catAx>
      <c:valAx>
        <c:axId val="-83473460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SEC (</a:t>
                </a:r>
                <a:r>
                  <a:rPr lang="en-US" b="1" err="1"/>
                  <a:t>KWh</a:t>
                </a:r>
                <a:r>
                  <a:rPr lang="en-US" b="1"/>
                  <a:t>/m</a:t>
                </a:r>
                <a:r>
                  <a:rPr lang="en-US" b="1" baseline="30000"/>
                  <a:t>3</a:t>
                </a:r>
                <a:r>
                  <a:rPr lang="en-US" b="1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ar-JO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12700"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37872"/>
        <c:crosses val="autoZero"/>
        <c:crossBetween val="between"/>
      </c:valAx>
      <c:spPr>
        <a:noFill/>
        <a:ln w="9525">
          <a:solidFill>
            <a:srgbClr val="002060"/>
          </a:solidFill>
        </a:ln>
        <a:effectLst/>
      </c:spPr>
    </c:plotArea>
    <c:legend>
      <c:legendPos val="r"/>
      <c:layout>
        <c:manualLayout>
          <c:xMode val="edge"/>
          <c:yMode val="edge"/>
          <c:x val="0.55521428796549077"/>
          <c:y val="0.12647044400082769"/>
          <c:w val="0.34851386058482225"/>
          <c:h val="0.166878555718738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27257230261675"/>
          <c:y val="9.2371457911871402E-2"/>
          <c:w val="0.81981732764415594"/>
          <c:h val="0.77440213457560969"/>
        </c:manualLayout>
      </c:layout>
      <c:barChart>
        <c:barDir val="col"/>
        <c:grouping val="clustered"/>
        <c:varyColors val="0"/>
        <c:ser>
          <c:idx val="0"/>
          <c:order val="0"/>
          <c:tx>
            <c:v>Before Rehabilitation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'Re-calculation'!$T$38:$T$41</c:f>
              <c:strCache>
                <c:ptCount val="4"/>
                <c:pt idx="0">
                  <c:v>Ghor Mazraa </c:v>
                </c:pt>
                <c:pt idx="1">
                  <c:v>Ghor Safi - Unit 1</c:v>
                </c:pt>
                <c:pt idx="2">
                  <c:v>Ghor Safi - Unit 2</c:v>
                </c:pt>
                <c:pt idx="3">
                  <c:v>Ghor Safi - Unit 3</c:v>
                </c:pt>
              </c:strCache>
            </c:strRef>
          </c:cat>
          <c:val>
            <c:numRef>
              <c:f>'Re-calculation'!$AH$38:$AH$41</c:f>
              <c:numCache>
                <c:formatCode>0.000</c:formatCode>
                <c:ptCount val="4"/>
                <c:pt idx="0">
                  <c:v>0.22948078838470637</c:v>
                </c:pt>
                <c:pt idx="1">
                  <c:v>0.30576551724137935</c:v>
                </c:pt>
                <c:pt idx="2">
                  <c:v>0.23556672327563372</c:v>
                </c:pt>
                <c:pt idx="3">
                  <c:v>0.22278492468415939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95-4FEA-8CF4-1419B0495C42}"/>
            </c:ext>
          </c:extLst>
        </c:ser>
        <c:ser>
          <c:idx val="1"/>
          <c:order val="1"/>
          <c:tx>
            <c:v>After Rehabilitation</c:v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'Re-calculation'!$AI$38:$AI$41</c:f>
              <c:numCache>
                <c:formatCode>0.000</c:formatCode>
                <c:ptCount val="4"/>
                <c:pt idx="0">
                  <c:v>0.20990458487717178</c:v>
                </c:pt>
                <c:pt idx="1">
                  <c:v>0.2475768888888889</c:v>
                </c:pt>
                <c:pt idx="2">
                  <c:v>0.23866819923371646</c:v>
                </c:pt>
                <c:pt idx="3">
                  <c:v>0.20048333333333335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95-4FEA-8CF4-1419B0495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34732432"/>
        <c:axId val="-834737328"/>
      </c:barChart>
      <c:catAx>
        <c:axId val="-83473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37328"/>
        <c:crosses val="autoZero"/>
        <c:auto val="1"/>
        <c:lblAlgn val="ctr"/>
        <c:lblOffset val="100"/>
        <c:noMultiLvlLbl val="0"/>
      </c:catAx>
      <c:valAx>
        <c:axId val="-834737328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Cost ($/m</a:t>
                </a:r>
                <a:r>
                  <a:rPr lang="en-US" b="1" baseline="30000"/>
                  <a:t>3</a:t>
                </a:r>
                <a:r>
                  <a:rPr lang="en-US" b="1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ar-JO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12700"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ar-JO"/>
          </a:p>
        </c:txPr>
        <c:crossAx val="-834732432"/>
        <c:crosses val="autoZero"/>
        <c:crossBetween val="between"/>
      </c:valAx>
      <c:spPr>
        <a:noFill/>
        <a:ln w="9525">
          <a:solidFill>
            <a:srgbClr val="002060"/>
          </a:solidFill>
        </a:ln>
        <a:effectLst/>
      </c:spPr>
    </c:plotArea>
    <c:legend>
      <c:legendPos val="r"/>
      <c:layout>
        <c:manualLayout>
          <c:xMode val="edge"/>
          <c:yMode val="edge"/>
          <c:x val="0.55521428796549077"/>
          <c:y val="0.12647044400082769"/>
          <c:w val="0.34851386058482225"/>
          <c:h val="0.138989589177806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1014873140858"/>
          <c:y val="0.11342592592592593"/>
          <c:w val="0.24444444444444444"/>
          <c:h val="0.4074074074074073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ED-467B-9782-E7D9084D06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ED-467B-9782-E7D9084D06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FED-467B-9782-E7D9084D06B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ED-467B-9782-E7D9084D06B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FED-467B-9782-E7D9084D06BA}"/>
              </c:ext>
            </c:extLst>
          </c:dPt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'Re-calculation'!$AB$72:$AB$76</c:f>
              <c:numCache>
                <c:formatCode>0.00%</c:formatCode>
                <c:ptCount val="5"/>
                <c:pt idx="0">
                  <c:v>0.2800707679574494</c:v>
                </c:pt>
                <c:pt idx="1">
                  <c:v>0.2574641588846508</c:v>
                </c:pt>
                <c:pt idx="2">
                  <c:v>5.4004677229463331E-2</c:v>
                </c:pt>
                <c:pt idx="3">
                  <c:v>2.8886222704131551E-2</c:v>
                </c:pt>
                <c:pt idx="4">
                  <c:v>0.37957417322430492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FED-467B-9782-E7D9084D0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2.4740043521060358E-2"/>
          <c:y val="0.75031552841171467"/>
          <c:w val="0.96082414698162733"/>
          <c:h val="0.21470180810731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ar-J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ar-J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>
                <a:solidFill>
                  <a:srgbClr val="002060"/>
                </a:solidFill>
              </a:rPr>
              <a:t>Mazra'a - Before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tx>
            <c:v>OPEX breakdown of Mazr'a - Before Rehabilitation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19-423A-858E-0579197A4E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19-423A-858E-0579197A4E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19-423A-858E-0579197A4E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19-423A-858E-0579197A4E9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E19-423A-858E-0579197A4E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'Re-calculation'!$X$79:$X$83</c:f>
              <c:numCache>
                <c:formatCode>0.00%</c:formatCode>
                <c:ptCount val="5"/>
                <c:pt idx="0">
                  <c:v>0.18681693232982871</c:v>
                </c:pt>
                <c:pt idx="1">
                  <c:v>0.17173753868885597</c:v>
                </c:pt>
                <c:pt idx="2">
                  <c:v>3.6022995920101497E-2</c:v>
                </c:pt>
                <c:pt idx="3">
                  <c:v>1.9268114096798475E-2</c:v>
                </c:pt>
                <c:pt idx="4">
                  <c:v>0.58615441896441534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19-423A-858E-0579197A4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Mazra'a - After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tx>
            <c:v>OPEX breakdown of Mazr'a - Before Rehabilitation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23-4106-B736-AB0393EA3F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23-4106-B736-AB0393EA3F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23-4106-B736-AB0393EA3F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123-4106-B736-AB0393EA3F8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123-4106-B736-AB0393EA3F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'Re-calculation'!$X$72:$X$76</c:f>
              <c:numCache>
                <c:formatCode>0.00%</c:formatCode>
                <c:ptCount val="5"/>
                <c:pt idx="0">
                  <c:v>0.31841285157632365</c:v>
                </c:pt>
                <c:pt idx="1">
                  <c:v>0.29271136579886259</c:v>
                </c:pt>
                <c:pt idx="2">
                  <c:v>6.1397993801712639E-2</c:v>
                </c:pt>
                <c:pt idx="3">
                  <c:v>3.2840787382311408E-2</c:v>
                </c:pt>
                <c:pt idx="4">
                  <c:v>0.29463700144078975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123-4106-B736-AB0393EA3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Safi RO1 - Before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6F-4CAE-ADE0-6E9A3180BC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6F-4CAE-ADE0-6E9A3180BC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6F-4CAE-ADE0-6E9A3180BC7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6F-4CAE-ADE0-6E9A3180BC7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B6F-4CAE-ADE0-6E9A3180BC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'Re-calculation'!$Z$79:$Z$83</c:f>
              <c:numCache>
                <c:formatCode>0.00%</c:formatCode>
                <c:ptCount val="5"/>
                <c:pt idx="0">
                  <c:v>0.1690346300609322</c:v>
                </c:pt>
                <c:pt idx="1">
                  <c:v>0.15539057920399596</c:v>
                </c:pt>
                <c:pt idx="2">
                  <c:v>3.2594121491569886E-2</c:v>
                </c:pt>
                <c:pt idx="3">
                  <c:v>1.7434064983862962E-2</c:v>
                </c:pt>
                <c:pt idx="4">
                  <c:v>0.62554660425963904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B6F-4CAE-ADE0-6E9A3180B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Safi RO2 - Before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5E-43FE-9FB4-C3CF7A3502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5E-43FE-9FB4-C3CF7A3502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5E-43FE-9FB4-C3CF7A3502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5E-43FE-9FB4-C3CF7A35024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F5E-43FE-9FB4-C3CF7A3502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'Re-calculation'!$AB$79:$AB$83</c:f>
              <c:numCache>
                <c:formatCode>0.00%</c:formatCode>
                <c:ptCount val="5"/>
                <c:pt idx="0">
                  <c:v>0.17292711091919988</c:v>
                </c:pt>
                <c:pt idx="1">
                  <c:v>0.1589688687822241</c:v>
                </c:pt>
                <c:pt idx="2">
                  <c:v>3.3344689549442127E-2</c:v>
                </c:pt>
                <c:pt idx="3">
                  <c:v>1.7835531619469044E-2</c:v>
                </c:pt>
                <c:pt idx="4">
                  <c:v>0.61692379912966488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F5E-43FE-9FB4-C3CF7A350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Safi RO2 - After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9A-4F65-8538-60E0B38CE7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9A-4F65-8538-60E0B38CE7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9A-4F65-8538-60E0B38CE7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99A-4F65-8538-60E0B38CE7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99A-4F65-8538-60E0B38CE7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'Re-calculation'!$AB$72:$AB$76</c:f>
              <c:numCache>
                <c:formatCode>0.00%</c:formatCode>
                <c:ptCount val="5"/>
                <c:pt idx="0">
                  <c:v>0.2800707679574494</c:v>
                </c:pt>
                <c:pt idx="1">
                  <c:v>0.2574641588846508</c:v>
                </c:pt>
                <c:pt idx="2">
                  <c:v>5.4004677229463331E-2</c:v>
                </c:pt>
                <c:pt idx="3">
                  <c:v>2.8886222704131551E-2</c:v>
                </c:pt>
                <c:pt idx="4">
                  <c:v>0.37957417322430492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99A-4F65-8538-60E0B38CE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Safi RO3 - Before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C2-4829-BB3B-2462FA3790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C2-4829-BB3B-2462FA3790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C2-4829-BB3B-2462FA3790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C2-4829-BB3B-2462FA37901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CC2-4829-BB3B-2462FA3790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'Re-calculation'!$AD$79:$AD$83</c:f>
              <c:numCache>
                <c:formatCode>0.00%</c:formatCode>
                <c:ptCount val="5"/>
                <c:pt idx="0">
                  <c:v>0.19186463362171979</c:v>
                </c:pt>
                <c:pt idx="1">
                  <c:v>0.17637780220830743</c:v>
                </c:pt>
                <c:pt idx="2">
                  <c:v>3.6996319487596192E-2</c:v>
                </c:pt>
                <c:pt idx="3">
                  <c:v>1.9788729028249127E-2</c:v>
                </c:pt>
                <c:pt idx="4">
                  <c:v>0.57497251565412744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C2-4829-BB3B-2462FA379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Safi RO3 - After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A5-4C0A-98B7-A895E98A7E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A5-4C0A-98B7-A895E98A7E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EA5-4C0A-98B7-A895E98A7E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EA5-4C0A-98B7-A895E98A7ED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EA5-4C0A-98B7-A895E98A7E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'Re-calculation'!$AD$72:$AD$76</c:f>
              <c:numCache>
                <c:formatCode>0.00%</c:formatCode>
                <c:ptCount val="5"/>
                <c:pt idx="0">
                  <c:v>0.33336101652686656</c:v>
                </c:pt>
                <c:pt idx="1">
                  <c:v>0.30645295241259035</c:v>
                </c:pt>
                <c:pt idx="2">
                  <c:v>6.4280375384104319E-2</c:v>
                </c:pt>
                <c:pt idx="3">
                  <c:v>3.4382526368241843E-2</c:v>
                </c:pt>
                <c:pt idx="4">
                  <c:v>0.26152312930819704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EA5-4C0A-98B7-A895E98A7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Safi RO1 - After Rehabilitation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ar-J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BA-4AAB-B208-0E6BE61749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BA-4AAB-B208-0E6BE61749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BA-4AAB-B208-0E6BE61749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BA-4AAB-B208-0E6BE61749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BA-4AAB-B208-0E6BE61749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ar-J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'Re-calculation'!$T$72:$T$76</c:f>
              <c:strCache>
                <c:ptCount val="5"/>
                <c:pt idx="0">
                  <c:v>Chemicals</c:v>
                </c:pt>
                <c:pt idx="1">
                  <c:v>Labor</c:v>
                </c:pt>
                <c:pt idx="2">
                  <c:v>Spares</c:v>
                </c:pt>
                <c:pt idx="3">
                  <c:v>Membrane Replacement</c:v>
                </c:pt>
                <c:pt idx="4">
                  <c:v>Power</c:v>
                </c:pt>
              </c:strCache>
            </c:strRef>
          </c:cat>
          <c:val>
            <c:numRef>
              <c:f>'Re-calculation'!$Z$72:$Z$76</c:f>
              <c:numCache>
                <c:formatCode>0.00%</c:formatCode>
                <c:ptCount val="5"/>
                <c:pt idx="0">
                  <c:v>0.27000096861334028</c:v>
                </c:pt>
                <c:pt idx="1">
                  <c:v>0.24820716845620969</c:v>
                </c:pt>
                <c:pt idx="2">
                  <c:v>5.2062967042034225E-2</c:v>
                </c:pt>
                <c:pt idx="3">
                  <c:v>2.7847633534111332E-2</c:v>
                </c:pt>
                <c:pt idx="4">
                  <c:v>0.40188126235430444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3BA-4AAB-B208-0E6BE6174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ar-J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28A5B6-A90C-4177-A299-CC5811AAE66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579ADA-510A-4490-A52A-13AE592333DE}">
      <dgm:prSet custT="1"/>
      <dgm:spPr/>
      <dgm:t>
        <a:bodyPr/>
        <a:lstStyle/>
        <a:p>
          <a:r>
            <a:rPr lang="en-US" sz="3200" b="1">
              <a:latin typeface="Arial" panose="020B0604020202020204" pitchFamily="34" charset="0"/>
              <a:cs typeface="Arial" panose="020B0604020202020204" pitchFamily="34" charset="0"/>
            </a:rPr>
            <a:t>Environmental Challenges:</a:t>
          </a:r>
          <a:endParaRPr lang="en-US" sz="3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AA88EF-4FAB-43F1-A2D7-47D8C7AA3B9A}" type="parTrans" cxnId="{D908993C-F6D4-4AF9-A453-23F8B8877506}">
      <dgm:prSet/>
      <dgm:spPr/>
      <dgm:t>
        <a:bodyPr/>
        <a:lstStyle/>
        <a:p>
          <a:endParaRPr lang="en-US"/>
        </a:p>
      </dgm:t>
    </dgm:pt>
    <dgm:pt modelId="{936E99DC-46CC-4732-AB36-B6FD1C9EFAD7}" type="sibTrans" cxnId="{D908993C-F6D4-4AF9-A453-23F8B8877506}">
      <dgm:prSet/>
      <dgm:spPr/>
      <dgm:t>
        <a:bodyPr/>
        <a:lstStyle/>
        <a:p>
          <a:endParaRPr lang="en-US"/>
        </a:p>
      </dgm:t>
    </dgm:pt>
    <dgm:pt modelId="{8013745C-CF2D-4265-8F72-65F18269B879}">
      <dgm:prSet custT="1"/>
      <dgm:spPr/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The discharge of brine</a:t>
          </a:r>
        </a:p>
      </dgm:t>
    </dgm:pt>
    <dgm:pt modelId="{D5FCEE91-9061-42F7-9713-F260D938FC9D}" type="parTrans" cxnId="{F08F8E56-D35F-40D5-99AC-717A97EEF689}">
      <dgm:prSet/>
      <dgm:spPr/>
      <dgm:t>
        <a:bodyPr/>
        <a:lstStyle/>
        <a:p>
          <a:endParaRPr lang="en-US"/>
        </a:p>
      </dgm:t>
    </dgm:pt>
    <dgm:pt modelId="{52A8046D-A1E4-483D-B530-905CB84C7024}" type="sibTrans" cxnId="{F08F8E56-D35F-40D5-99AC-717A97EEF689}">
      <dgm:prSet/>
      <dgm:spPr/>
      <dgm:t>
        <a:bodyPr/>
        <a:lstStyle/>
        <a:p>
          <a:endParaRPr lang="en-US"/>
        </a:p>
      </dgm:t>
    </dgm:pt>
    <dgm:pt modelId="{99910937-3514-47F2-8FE1-661845D46141}">
      <dgm:prSet custT="1"/>
      <dgm:spPr/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The use of chemicals</a:t>
          </a:r>
        </a:p>
      </dgm:t>
    </dgm:pt>
    <dgm:pt modelId="{93A9E658-CBAE-49CA-BD70-8C051834FB43}" type="parTrans" cxnId="{A420B939-FDD9-4833-A59F-A9F85266A717}">
      <dgm:prSet/>
      <dgm:spPr/>
      <dgm:t>
        <a:bodyPr/>
        <a:lstStyle/>
        <a:p>
          <a:endParaRPr lang="en-US"/>
        </a:p>
      </dgm:t>
    </dgm:pt>
    <dgm:pt modelId="{13914FAD-CBCF-44D0-86E4-9E490F4D294A}" type="sibTrans" cxnId="{A420B939-FDD9-4833-A59F-A9F85266A717}">
      <dgm:prSet/>
      <dgm:spPr/>
      <dgm:t>
        <a:bodyPr/>
        <a:lstStyle/>
        <a:p>
          <a:endParaRPr lang="en-US"/>
        </a:p>
      </dgm:t>
    </dgm:pt>
    <dgm:pt modelId="{E0F54E75-4CAD-4553-AA3F-E679414350CC}">
      <dgm:prSet custT="1"/>
      <dgm:spPr/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The disposals of damaged/fouled membranes</a:t>
          </a:r>
        </a:p>
      </dgm:t>
    </dgm:pt>
    <dgm:pt modelId="{09375718-6637-4873-BB4F-F17F64A9D6F9}" type="parTrans" cxnId="{C42977E7-59C4-4656-83BB-875F63FABC71}">
      <dgm:prSet/>
      <dgm:spPr/>
      <dgm:t>
        <a:bodyPr/>
        <a:lstStyle/>
        <a:p>
          <a:endParaRPr lang="en-US"/>
        </a:p>
      </dgm:t>
    </dgm:pt>
    <dgm:pt modelId="{C76E49ED-D0D6-4A9B-A99C-766765BADC9B}" type="sibTrans" cxnId="{C42977E7-59C4-4656-83BB-875F63FABC71}">
      <dgm:prSet/>
      <dgm:spPr/>
      <dgm:t>
        <a:bodyPr/>
        <a:lstStyle/>
        <a:p>
          <a:endParaRPr lang="en-US"/>
        </a:p>
      </dgm:t>
    </dgm:pt>
    <dgm:pt modelId="{B9D72E15-5C39-4958-A2A0-5F207C4F3448}">
      <dgm:prSet custT="1"/>
      <dgm:spPr/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The use of electricity and its side effect (GHGs) </a:t>
          </a:r>
        </a:p>
      </dgm:t>
    </dgm:pt>
    <dgm:pt modelId="{8F3C5BB0-7A98-4F9A-B7AC-191A992AC76C}" type="parTrans" cxnId="{CA69D5B6-C630-4237-8FC5-22200D7081FF}">
      <dgm:prSet/>
      <dgm:spPr/>
      <dgm:t>
        <a:bodyPr/>
        <a:lstStyle/>
        <a:p>
          <a:endParaRPr lang="en-US"/>
        </a:p>
      </dgm:t>
    </dgm:pt>
    <dgm:pt modelId="{78355CD1-F54F-4011-8E03-002C523FD598}" type="sibTrans" cxnId="{CA69D5B6-C630-4237-8FC5-22200D7081FF}">
      <dgm:prSet/>
      <dgm:spPr/>
      <dgm:t>
        <a:bodyPr/>
        <a:lstStyle/>
        <a:p>
          <a:endParaRPr lang="en-US"/>
        </a:p>
      </dgm:t>
    </dgm:pt>
    <dgm:pt modelId="{541E1370-91CC-4D4F-8288-107D71CBE2D5}" type="pres">
      <dgm:prSet presAssocID="{6328A5B6-A90C-4177-A299-CC5811AAE66A}" presName="vert0" presStyleCnt="0">
        <dgm:presLayoutVars>
          <dgm:dir/>
          <dgm:animOne val="branch"/>
          <dgm:animLvl val="lvl"/>
        </dgm:presLayoutVars>
      </dgm:prSet>
      <dgm:spPr/>
    </dgm:pt>
    <dgm:pt modelId="{1878994B-F132-4653-BB92-D36694D7193C}" type="pres">
      <dgm:prSet presAssocID="{08579ADA-510A-4490-A52A-13AE592333DE}" presName="thickLine" presStyleLbl="alignNode1" presStyleIdx="0" presStyleCnt="5"/>
      <dgm:spPr/>
    </dgm:pt>
    <dgm:pt modelId="{72E677C8-2C80-47FB-8758-CA2F0E9831C0}" type="pres">
      <dgm:prSet presAssocID="{08579ADA-510A-4490-A52A-13AE592333DE}" presName="horz1" presStyleCnt="0"/>
      <dgm:spPr/>
    </dgm:pt>
    <dgm:pt modelId="{0D4F8C1D-25C3-45D3-A7C1-F08406A8F0DF}" type="pres">
      <dgm:prSet presAssocID="{08579ADA-510A-4490-A52A-13AE592333DE}" presName="tx1" presStyleLbl="revTx" presStyleIdx="0" presStyleCnt="5"/>
      <dgm:spPr/>
    </dgm:pt>
    <dgm:pt modelId="{B5CB1743-36C0-40CC-826D-66F7B3D60F12}" type="pres">
      <dgm:prSet presAssocID="{08579ADA-510A-4490-A52A-13AE592333DE}" presName="vert1" presStyleCnt="0"/>
      <dgm:spPr/>
    </dgm:pt>
    <dgm:pt modelId="{7E90E409-74E1-4427-943A-83325E896D51}" type="pres">
      <dgm:prSet presAssocID="{8013745C-CF2D-4265-8F72-65F18269B879}" presName="thickLine" presStyleLbl="alignNode1" presStyleIdx="1" presStyleCnt="5"/>
      <dgm:spPr/>
    </dgm:pt>
    <dgm:pt modelId="{70A24D16-8383-40C8-AE9D-5718F17A893A}" type="pres">
      <dgm:prSet presAssocID="{8013745C-CF2D-4265-8F72-65F18269B879}" presName="horz1" presStyleCnt="0"/>
      <dgm:spPr/>
    </dgm:pt>
    <dgm:pt modelId="{22B355CC-25F1-4BF2-98B4-3AB0110A7425}" type="pres">
      <dgm:prSet presAssocID="{8013745C-CF2D-4265-8F72-65F18269B879}" presName="tx1" presStyleLbl="revTx" presStyleIdx="1" presStyleCnt="5"/>
      <dgm:spPr/>
    </dgm:pt>
    <dgm:pt modelId="{8BBC3C16-1F5D-43B5-A478-F70D1B1850B6}" type="pres">
      <dgm:prSet presAssocID="{8013745C-CF2D-4265-8F72-65F18269B879}" presName="vert1" presStyleCnt="0"/>
      <dgm:spPr/>
    </dgm:pt>
    <dgm:pt modelId="{FD844E0D-6B05-4B4B-8448-98CD7237BD43}" type="pres">
      <dgm:prSet presAssocID="{99910937-3514-47F2-8FE1-661845D46141}" presName="thickLine" presStyleLbl="alignNode1" presStyleIdx="2" presStyleCnt="5"/>
      <dgm:spPr/>
    </dgm:pt>
    <dgm:pt modelId="{1BEF2F38-5EF9-43D0-804D-CDA1854AA39B}" type="pres">
      <dgm:prSet presAssocID="{99910937-3514-47F2-8FE1-661845D46141}" presName="horz1" presStyleCnt="0"/>
      <dgm:spPr/>
    </dgm:pt>
    <dgm:pt modelId="{7764CDCB-0D35-4F82-A351-F747BAB8DF63}" type="pres">
      <dgm:prSet presAssocID="{99910937-3514-47F2-8FE1-661845D46141}" presName="tx1" presStyleLbl="revTx" presStyleIdx="2" presStyleCnt="5"/>
      <dgm:spPr/>
    </dgm:pt>
    <dgm:pt modelId="{1CAB7039-CF5B-4671-A81D-B4248383D0A4}" type="pres">
      <dgm:prSet presAssocID="{99910937-3514-47F2-8FE1-661845D46141}" presName="vert1" presStyleCnt="0"/>
      <dgm:spPr/>
    </dgm:pt>
    <dgm:pt modelId="{5CC7D540-716C-434A-9E55-6BBBA34341F4}" type="pres">
      <dgm:prSet presAssocID="{E0F54E75-4CAD-4553-AA3F-E679414350CC}" presName="thickLine" presStyleLbl="alignNode1" presStyleIdx="3" presStyleCnt="5"/>
      <dgm:spPr/>
    </dgm:pt>
    <dgm:pt modelId="{3B4CD1F5-4137-44F4-A139-52645A686F74}" type="pres">
      <dgm:prSet presAssocID="{E0F54E75-4CAD-4553-AA3F-E679414350CC}" presName="horz1" presStyleCnt="0"/>
      <dgm:spPr/>
    </dgm:pt>
    <dgm:pt modelId="{33C672F6-8494-4A11-BE55-66730BA3AA7C}" type="pres">
      <dgm:prSet presAssocID="{E0F54E75-4CAD-4553-AA3F-E679414350CC}" presName="tx1" presStyleLbl="revTx" presStyleIdx="3" presStyleCnt="5"/>
      <dgm:spPr/>
    </dgm:pt>
    <dgm:pt modelId="{C42B2A5C-29B0-4A50-9D24-2BF80D96EA6B}" type="pres">
      <dgm:prSet presAssocID="{E0F54E75-4CAD-4553-AA3F-E679414350CC}" presName="vert1" presStyleCnt="0"/>
      <dgm:spPr/>
    </dgm:pt>
    <dgm:pt modelId="{A5AB54F5-2324-4632-9EBD-96FAE7EDBB24}" type="pres">
      <dgm:prSet presAssocID="{B9D72E15-5C39-4958-A2A0-5F207C4F3448}" presName="thickLine" presStyleLbl="alignNode1" presStyleIdx="4" presStyleCnt="5"/>
      <dgm:spPr/>
    </dgm:pt>
    <dgm:pt modelId="{24C1B3FD-8120-4944-8533-F84D6985E190}" type="pres">
      <dgm:prSet presAssocID="{B9D72E15-5C39-4958-A2A0-5F207C4F3448}" presName="horz1" presStyleCnt="0"/>
      <dgm:spPr/>
    </dgm:pt>
    <dgm:pt modelId="{2ADFBE78-6588-4510-A4C2-2B3071CBD147}" type="pres">
      <dgm:prSet presAssocID="{B9D72E15-5C39-4958-A2A0-5F207C4F3448}" presName="tx1" presStyleLbl="revTx" presStyleIdx="4" presStyleCnt="5"/>
      <dgm:spPr/>
    </dgm:pt>
    <dgm:pt modelId="{F437CAEF-CE50-4C32-AB21-DCA7E8B1055F}" type="pres">
      <dgm:prSet presAssocID="{B9D72E15-5C39-4958-A2A0-5F207C4F3448}" presName="vert1" presStyleCnt="0"/>
      <dgm:spPr/>
    </dgm:pt>
  </dgm:ptLst>
  <dgm:cxnLst>
    <dgm:cxn modelId="{726E0510-29D8-42F8-B320-F003571FDCBF}" type="presOf" srcId="{8013745C-CF2D-4265-8F72-65F18269B879}" destId="{22B355CC-25F1-4BF2-98B4-3AB0110A7425}" srcOrd="0" destOrd="0" presId="urn:microsoft.com/office/officeart/2008/layout/LinedList"/>
    <dgm:cxn modelId="{A420B939-FDD9-4833-A59F-A9F85266A717}" srcId="{6328A5B6-A90C-4177-A299-CC5811AAE66A}" destId="{99910937-3514-47F2-8FE1-661845D46141}" srcOrd="2" destOrd="0" parTransId="{93A9E658-CBAE-49CA-BD70-8C051834FB43}" sibTransId="{13914FAD-CBCF-44D0-86E4-9E490F4D294A}"/>
    <dgm:cxn modelId="{D908993C-F6D4-4AF9-A453-23F8B8877506}" srcId="{6328A5B6-A90C-4177-A299-CC5811AAE66A}" destId="{08579ADA-510A-4490-A52A-13AE592333DE}" srcOrd="0" destOrd="0" parTransId="{F3AA88EF-4FAB-43F1-A2D7-47D8C7AA3B9A}" sibTransId="{936E99DC-46CC-4732-AB36-B6FD1C9EFAD7}"/>
    <dgm:cxn modelId="{3B016E6A-B079-4E5C-AF81-2D44EC8CDACF}" type="presOf" srcId="{E0F54E75-4CAD-4553-AA3F-E679414350CC}" destId="{33C672F6-8494-4A11-BE55-66730BA3AA7C}" srcOrd="0" destOrd="0" presId="urn:microsoft.com/office/officeart/2008/layout/LinedList"/>
    <dgm:cxn modelId="{F08F8E56-D35F-40D5-99AC-717A97EEF689}" srcId="{6328A5B6-A90C-4177-A299-CC5811AAE66A}" destId="{8013745C-CF2D-4265-8F72-65F18269B879}" srcOrd="1" destOrd="0" parTransId="{D5FCEE91-9061-42F7-9713-F260D938FC9D}" sibTransId="{52A8046D-A1E4-483D-B530-905CB84C7024}"/>
    <dgm:cxn modelId="{551E357E-E82A-4F41-9511-B7406F5A677B}" type="presOf" srcId="{6328A5B6-A90C-4177-A299-CC5811AAE66A}" destId="{541E1370-91CC-4D4F-8288-107D71CBE2D5}" srcOrd="0" destOrd="0" presId="urn:microsoft.com/office/officeart/2008/layout/LinedList"/>
    <dgm:cxn modelId="{28D13CA4-3494-44D6-962E-A4E2E5BE97A1}" type="presOf" srcId="{99910937-3514-47F2-8FE1-661845D46141}" destId="{7764CDCB-0D35-4F82-A351-F747BAB8DF63}" srcOrd="0" destOrd="0" presId="urn:microsoft.com/office/officeart/2008/layout/LinedList"/>
    <dgm:cxn modelId="{CA69D5B6-C630-4237-8FC5-22200D7081FF}" srcId="{6328A5B6-A90C-4177-A299-CC5811AAE66A}" destId="{B9D72E15-5C39-4958-A2A0-5F207C4F3448}" srcOrd="4" destOrd="0" parTransId="{8F3C5BB0-7A98-4F9A-B7AC-191A992AC76C}" sibTransId="{78355CD1-F54F-4011-8E03-002C523FD598}"/>
    <dgm:cxn modelId="{2FD6F2CE-F60B-4680-8D97-E30CC03B91F1}" type="presOf" srcId="{08579ADA-510A-4490-A52A-13AE592333DE}" destId="{0D4F8C1D-25C3-45D3-A7C1-F08406A8F0DF}" srcOrd="0" destOrd="0" presId="urn:microsoft.com/office/officeart/2008/layout/LinedList"/>
    <dgm:cxn modelId="{7753F2DA-FCAD-468D-A77F-DB590F32510B}" type="presOf" srcId="{B9D72E15-5C39-4958-A2A0-5F207C4F3448}" destId="{2ADFBE78-6588-4510-A4C2-2B3071CBD147}" srcOrd="0" destOrd="0" presId="urn:microsoft.com/office/officeart/2008/layout/LinedList"/>
    <dgm:cxn modelId="{C42977E7-59C4-4656-83BB-875F63FABC71}" srcId="{6328A5B6-A90C-4177-A299-CC5811AAE66A}" destId="{E0F54E75-4CAD-4553-AA3F-E679414350CC}" srcOrd="3" destOrd="0" parTransId="{09375718-6637-4873-BB4F-F17F64A9D6F9}" sibTransId="{C76E49ED-D0D6-4A9B-A99C-766765BADC9B}"/>
    <dgm:cxn modelId="{A440BEF3-A593-4018-86E5-816CA47C579C}" type="presParOf" srcId="{541E1370-91CC-4D4F-8288-107D71CBE2D5}" destId="{1878994B-F132-4653-BB92-D36694D7193C}" srcOrd="0" destOrd="0" presId="urn:microsoft.com/office/officeart/2008/layout/LinedList"/>
    <dgm:cxn modelId="{1C4DA9CD-A7C7-4458-8C0E-465B480DEBD2}" type="presParOf" srcId="{541E1370-91CC-4D4F-8288-107D71CBE2D5}" destId="{72E677C8-2C80-47FB-8758-CA2F0E9831C0}" srcOrd="1" destOrd="0" presId="urn:microsoft.com/office/officeart/2008/layout/LinedList"/>
    <dgm:cxn modelId="{85439D38-0BA0-45F6-84B0-1A31988DB39D}" type="presParOf" srcId="{72E677C8-2C80-47FB-8758-CA2F0E9831C0}" destId="{0D4F8C1D-25C3-45D3-A7C1-F08406A8F0DF}" srcOrd="0" destOrd="0" presId="urn:microsoft.com/office/officeart/2008/layout/LinedList"/>
    <dgm:cxn modelId="{6AA6B29F-BB11-40EE-B750-6C7F4294E91A}" type="presParOf" srcId="{72E677C8-2C80-47FB-8758-CA2F0E9831C0}" destId="{B5CB1743-36C0-40CC-826D-66F7B3D60F12}" srcOrd="1" destOrd="0" presId="urn:microsoft.com/office/officeart/2008/layout/LinedList"/>
    <dgm:cxn modelId="{FFF09676-0B48-4390-B1E0-217F1521470E}" type="presParOf" srcId="{541E1370-91CC-4D4F-8288-107D71CBE2D5}" destId="{7E90E409-74E1-4427-943A-83325E896D51}" srcOrd="2" destOrd="0" presId="urn:microsoft.com/office/officeart/2008/layout/LinedList"/>
    <dgm:cxn modelId="{EDDF00C2-AFCB-47EE-A7EE-0DEEA04EB2EE}" type="presParOf" srcId="{541E1370-91CC-4D4F-8288-107D71CBE2D5}" destId="{70A24D16-8383-40C8-AE9D-5718F17A893A}" srcOrd="3" destOrd="0" presId="urn:microsoft.com/office/officeart/2008/layout/LinedList"/>
    <dgm:cxn modelId="{05C77BF8-4D16-4681-97AE-67E95A946924}" type="presParOf" srcId="{70A24D16-8383-40C8-AE9D-5718F17A893A}" destId="{22B355CC-25F1-4BF2-98B4-3AB0110A7425}" srcOrd="0" destOrd="0" presId="urn:microsoft.com/office/officeart/2008/layout/LinedList"/>
    <dgm:cxn modelId="{91978DD7-2647-4284-9E29-0611EA12769C}" type="presParOf" srcId="{70A24D16-8383-40C8-AE9D-5718F17A893A}" destId="{8BBC3C16-1F5D-43B5-A478-F70D1B1850B6}" srcOrd="1" destOrd="0" presId="urn:microsoft.com/office/officeart/2008/layout/LinedList"/>
    <dgm:cxn modelId="{51256C54-6D48-4503-B173-931A653B78B4}" type="presParOf" srcId="{541E1370-91CC-4D4F-8288-107D71CBE2D5}" destId="{FD844E0D-6B05-4B4B-8448-98CD7237BD43}" srcOrd="4" destOrd="0" presId="urn:microsoft.com/office/officeart/2008/layout/LinedList"/>
    <dgm:cxn modelId="{219E8EC8-9DD7-494F-BE59-8D4FEF681F60}" type="presParOf" srcId="{541E1370-91CC-4D4F-8288-107D71CBE2D5}" destId="{1BEF2F38-5EF9-43D0-804D-CDA1854AA39B}" srcOrd="5" destOrd="0" presId="urn:microsoft.com/office/officeart/2008/layout/LinedList"/>
    <dgm:cxn modelId="{EDC54F63-88E7-42AA-8EEC-CB121DB21F1D}" type="presParOf" srcId="{1BEF2F38-5EF9-43D0-804D-CDA1854AA39B}" destId="{7764CDCB-0D35-4F82-A351-F747BAB8DF63}" srcOrd="0" destOrd="0" presId="urn:microsoft.com/office/officeart/2008/layout/LinedList"/>
    <dgm:cxn modelId="{C010A041-1642-47B0-852D-DDB797578654}" type="presParOf" srcId="{1BEF2F38-5EF9-43D0-804D-CDA1854AA39B}" destId="{1CAB7039-CF5B-4671-A81D-B4248383D0A4}" srcOrd="1" destOrd="0" presId="urn:microsoft.com/office/officeart/2008/layout/LinedList"/>
    <dgm:cxn modelId="{9DDF657A-ABD9-4CE2-B8D9-D9339D1C1F5B}" type="presParOf" srcId="{541E1370-91CC-4D4F-8288-107D71CBE2D5}" destId="{5CC7D540-716C-434A-9E55-6BBBA34341F4}" srcOrd="6" destOrd="0" presId="urn:microsoft.com/office/officeart/2008/layout/LinedList"/>
    <dgm:cxn modelId="{25B0DF6D-B4D6-46B9-A832-8F6A501DBFB6}" type="presParOf" srcId="{541E1370-91CC-4D4F-8288-107D71CBE2D5}" destId="{3B4CD1F5-4137-44F4-A139-52645A686F74}" srcOrd="7" destOrd="0" presId="urn:microsoft.com/office/officeart/2008/layout/LinedList"/>
    <dgm:cxn modelId="{AE8BA863-831B-4B01-885A-7A9CFDB58026}" type="presParOf" srcId="{3B4CD1F5-4137-44F4-A139-52645A686F74}" destId="{33C672F6-8494-4A11-BE55-66730BA3AA7C}" srcOrd="0" destOrd="0" presId="urn:microsoft.com/office/officeart/2008/layout/LinedList"/>
    <dgm:cxn modelId="{1D083B7E-063B-4D42-8169-9CA08329BD41}" type="presParOf" srcId="{3B4CD1F5-4137-44F4-A139-52645A686F74}" destId="{C42B2A5C-29B0-4A50-9D24-2BF80D96EA6B}" srcOrd="1" destOrd="0" presId="urn:microsoft.com/office/officeart/2008/layout/LinedList"/>
    <dgm:cxn modelId="{F7426ECC-FDA6-44EF-A51C-EB55215A8915}" type="presParOf" srcId="{541E1370-91CC-4D4F-8288-107D71CBE2D5}" destId="{A5AB54F5-2324-4632-9EBD-96FAE7EDBB24}" srcOrd="8" destOrd="0" presId="urn:microsoft.com/office/officeart/2008/layout/LinedList"/>
    <dgm:cxn modelId="{BC62DC12-E4F3-4C12-BAD8-0C6636AF2F41}" type="presParOf" srcId="{541E1370-91CC-4D4F-8288-107D71CBE2D5}" destId="{24C1B3FD-8120-4944-8533-F84D6985E190}" srcOrd="9" destOrd="0" presId="urn:microsoft.com/office/officeart/2008/layout/LinedList"/>
    <dgm:cxn modelId="{FC55547A-BD55-4511-9D7D-8EC602AD2F54}" type="presParOf" srcId="{24C1B3FD-8120-4944-8533-F84D6985E190}" destId="{2ADFBE78-6588-4510-A4C2-2B3071CBD147}" srcOrd="0" destOrd="0" presId="urn:microsoft.com/office/officeart/2008/layout/LinedList"/>
    <dgm:cxn modelId="{7215E6E4-9EB2-4090-8CF5-16FE4D46A808}" type="presParOf" srcId="{24C1B3FD-8120-4944-8533-F84D6985E190}" destId="{F437CAEF-CE50-4C32-AB21-DCA7E8B105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853A86-61FC-40DF-AB14-AAD8937E82A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4BFDC37-EDB9-4874-9EB4-1E9CCEDA18E1}">
      <dgm:prSet/>
      <dgm:spPr/>
      <dgm:t>
        <a:bodyPr/>
        <a:lstStyle/>
        <a:p>
          <a:r>
            <a:rPr lang="en-US" b="1"/>
            <a:t>Institutional Impact:</a:t>
          </a:r>
          <a:endParaRPr lang="en-US"/>
        </a:p>
      </dgm:t>
    </dgm:pt>
    <dgm:pt modelId="{AEA5F78F-24C5-47E3-9F13-8745FD4C7D28}" type="parTrans" cxnId="{0D1EB9F2-E42A-413F-9822-692D1824D71E}">
      <dgm:prSet/>
      <dgm:spPr/>
      <dgm:t>
        <a:bodyPr/>
        <a:lstStyle/>
        <a:p>
          <a:endParaRPr lang="en-US"/>
        </a:p>
      </dgm:t>
    </dgm:pt>
    <dgm:pt modelId="{4BC7F282-9FA9-4E4E-B7DB-22AFDC9FE712}" type="sibTrans" cxnId="{0D1EB9F2-E42A-413F-9822-692D1824D71E}">
      <dgm:prSet/>
      <dgm:spPr/>
      <dgm:t>
        <a:bodyPr/>
        <a:lstStyle/>
        <a:p>
          <a:endParaRPr lang="en-US"/>
        </a:p>
      </dgm:t>
    </dgm:pt>
    <dgm:pt modelId="{B67800CB-91C1-4570-A294-47B56C4EDF55}">
      <dgm:prSet/>
      <dgm:spPr/>
      <dgm:t>
        <a:bodyPr/>
        <a:lstStyle/>
        <a:p>
          <a:r>
            <a:rPr lang="en-US"/>
            <a:t>🎓 Trained 25+ WAJ &amp; AWC engineers and operators on SOPs &amp; preventive maintenance.</a:t>
          </a:r>
        </a:p>
      </dgm:t>
    </dgm:pt>
    <dgm:pt modelId="{14B7E3F0-9549-4A19-818C-289A4A7D7637}" type="parTrans" cxnId="{E40CB589-F4A9-42EC-B61F-21C23DE6F043}">
      <dgm:prSet/>
      <dgm:spPr/>
      <dgm:t>
        <a:bodyPr/>
        <a:lstStyle/>
        <a:p>
          <a:endParaRPr lang="en-US"/>
        </a:p>
      </dgm:t>
    </dgm:pt>
    <dgm:pt modelId="{B18B2F7D-1099-484E-B58E-3917A7896FA2}" type="sibTrans" cxnId="{E40CB589-F4A9-42EC-B61F-21C23DE6F043}">
      <dgm:prSet/>
      <dgm:spPr/>
      <dgm:t>
        <a:bodyPr/>
        <a:lstStyle/>
        <a:p>
          <a:endParaRPr lang="en-US"/>
        </a:p>
      </dgm:t>
    </dgm:pt>
    <dgm:pt modelId="{CEF02D00-2E5C-44E9-BB4B-D103BF3C47A8}">
      <dgm:prSet/>
      <dgm:spPr/>
      <dgm:t>
        <a:bodyPr/>
        <a:lstStyle/>
        <a:p>
          <a:r>
            <a:rPr lang="en-US"/>
            <a:t>📊 Introduced performance monitoring templates and reporting system.</a:t>
          </a:r>
        </a:p>
      </dgm:t>
    </dgm:pt>
    <dgm:pt modelId="{133EF6AF-F0D0-4E12-97EA-5D602AE6012F}" type="parTrans" cxnId="{85D7C1DB-FBBB-4EDD-962B-64513D1C8988}">
      <dgm:prSet/>
      <dgm:spPr/>
      <dgm:t>
        <a:bodyPr/>
        <a:lstStyle/>
        <a:p>
          <a:endParaRPr lang="en-US"/>
        </a:p>
      </dgm:t>
    </dgm:pt>
    <dgm:pt modelId="{683BAC50-8200-4718-B8BB-455B9DCB00D8}" type="sibTrans" cxnId="{85D7C1DB-FBBB-4EDD-962B-64513D1C8988}">
      <dgm:prSet/>
      <dgm:spPr/>
      <dgm:t>
        <a:bodyPr/>
        <a:lstStyle/>
        <a:p>
          <a:endParaRPr lang="en-US"/>
        </a:p>
      </dgm:t>
    </dgm:pt>
    <dgm:pt modelId="{3518E208-07EB-4B45-8285-50278CED5F0B}">
      <dgm:prSet/>
      <dgm:spPr/>
      <dgm:t>
        <a:bodyPr/>
        <a:lstStyle/>
        <a:p>
          <a:r>
            <a:rPr lang="en-US"/>
            <a:t>🔄 Enabled real-time remote monitoring and control via SCADA.</a:t>
          </a:r>
          <a:br>
            <a:rPr lang="en-US"/>
          </a:br>
          <a:endParaRPr lang="en-US"/>
        </a:p>
      </dgm:t>
    </dgm:pt>
    <dgm:pt modelId="{0784DCA4-2AE7-4462-9A0E-2E4EF57DBEBF}" type="parTrans" cxnId="{05362AD6-91B3-4A7A-A2C3-B4EFFF50E82F}">
      <dgm:prSet/>
      <dgm:spPr/>
      <dgm:t>
        <a:bodyPr/>
        <a:lstStyle/>
        <a:p>
          <a:endParaRPr lang="en-US"/>
        </a:p>
      </dgm:t>
    </dgm:pt>
    <dgm:pt modelId="{0E1BBEF3-EEF2-4C76-A151-0CFF88D0A6A3}" type="sibTrans" cxnId="{05362AD6-91B3-4A7A-A2C3-B4EFFF50E82F}">
      <dgm:prSet/>
      <dgm:spPr/>
      <dgm:t>
        <a:bodyPr/>
        <a:lstStyle/>
        <a:p>
          <a:endParaRPr lang="en-US"/>
        </a:p>
      </dgm:t>
    </dgm:pt>
    <dgm:pt modelId="{D6C9A9E2-3A34-4962-9F88-5F1C2696CE58}" type="pres">
      <dgm:prSet presAssocID="{9A853A86-61FC-40DF-AB14-AAD8937E82A4}" presName="cycle" presStyleCnt="0">
        <dgm:presLayoutVars>
          <dgm:dir/>
          <dgm:resizeHandles val="exact"/>
        </dgm:presLayoutVars>
      </dgm:prSet>
      <dgm:spPr/>
    </dgm:pt>
    <dgm:pt modelId="{4EA59ECA-58E4-48BB-99F6-56AA4603706C}" type="pres">
      <dgm:prSet presAssocID="{84BFDC37-EDB9-4874-9EB4-1E9CCEDA18E1}" presName="dummy" presStyleCnt="0"/>
      <dgm:spPr/>
    </dgm:pt>
    <dgm:pt modelId="{7E20FA3B-7D34-48EC-BE48-94D2E19B2207}" type="pres">
      <dgm:prSet presAssocID="{84BFDC37-EDB9-4874-9EB4-1E9CCEDA18E1}" presName="node" presStyleLbl="revTx" presStyleIdx="0" presStyleCnt="4">
        <dgm:presLayoutVars>
          <dgm:bulletEnabled val="1"/>
        </dgm:presLayoutVars>
      </dgm:prSet>
      <dgm:spPr/>
    </dgm:pt>
    <dgm:pt modelId="{30B42FAC-E583-4058-B61C-332CC6070D91}" type="pres">
      <dgm:prSet presAssocID="{4BC7F282-9FA9-4E4E-B7DB-22AFDC9FE712}" presName="sibTrans" presStyleLbl="node1" presStyleIdx="0" presStyleCnt="4"/>
      <dgm:spPr/>
    </dgm:pt>
    <dgm:pt modelId="{0669CD50-8144-4829-9F69-07D4B88234FD}" type="pres">
      <dgm:prSet presAssocID="{B67800CB-91C1-4570-A294-47B56C4EDF55}" presName="dummy" presStyleCnt="0"/>
      <dgm:spPr/>
    </dgm:pt>
    <dgm:pt modelId="{363725E0-2FCC-4FA5-855D-A4B5F9381C44}" type="pres">
      <dgm:prSet presAssocID="{B67800CB-91C1-4570-A294-47B56C4EDF55}" presName="node" presStyleLbl="revTx" presStyleIdx="1" presStyleCnt="4">
        <dgm:presLayoutVars>
          <dgm:bulletEnabled val="1"/>
        </dgm:presLayoutVars>
      </dgm:prSet>
      <dgm:spPr/>
    </dgm:pt>
    <dgm:pt modelId="{3DFD4091-4834-47E7-A472-CC33B153B0D7}" type="pres">
      <dgm:prSet presAssocID="{B18B2F7D-1099-484E-B58E-3917A7896FA2}" presName="sibTrans" presStyleLbl="node1" presStyleIdx="1" presStyleCnt="4"/>
      <dgm:spPr/>
    </dgm:pt>
    <dgm:pt modelId="{3795A396-72DD-40DD-B099-94FD7F4215F4}" type="pres">
      <dgm:prSet presAssocID="{CEF02D00-2E5C-44E9-BB4B-D103BF3C47A8}" presName="dummy" presStyleCnt="0"/>
      <dgm:spPr/>
    </dgm:pt>
    <dgm:pt modelId="{7E4EADD0-C9B1-47C8-B7D0-DBDE257A56AF}" type="pres">
      <dgm:prSet presAssocID="{CEF02D00-2E5C-44E9-BB4B-D103BF3C47A8}" presName="node" presStyleLbl="revTx" presStyleIdx="2" presStyleCnt="4">
        <dgm:presLayoutVars>
          <dgm:bulletEnabled val="1"/>
        </dgm:presLayoutVars>
      </dgm:prSet>
      <dgm:spPr/>
    </dgm:pt>
    <dgm:pt modelId="{D7751A0F-B3DE-4883-8AD3-8766A2C0C6FD}" type="pres">
      <dgm:prSet presAssocID="{683BAC50-8200-4718-B8BB-455B9DCB00D8}" presName="sibTrans" presStyleLbl="node1" presStyleIdx="2" presStyleCnt="4"/>
      <dgm:spPr/>
    </dgm:pt>
    <dgm:pt modelId="{638442AC-888E-47DA-A27C-00740A89E31C}" type="pres">
      <dgm:prSet presAssocID="{3518E208-07EB-4B45-8285-50278CED5F0B}" presName="dummy" presStyleCnt="0"/>
      <dgm:spPr/>
    </dgm:pt>
    <dgm:pt modelId="{E9911DE2-F43E-4DB6-BD42-A6A7701E441B}" type="pres">
      <dgm:prSet presAssocID="{3518E208-07EB-4B45-8285-50278CED5F0B}" presName="node" presStyleLbl="revTx" presStyleIdx="3" presStyleCnt="4">
        <dgm:presLayoutVars>
          <dgm:bulletEnabled val="1"/>
        </dgm:presLayoutVars>
      </dgm:prSet>
      <dgm:spPr/>
    </dgm:pt>
    <dgm:pt modelId="{34F07424-EF56-441E-92C3-FDFCF5F4A3F3}" type="pres">
      <dgm:prSet presAssocID="{0E1BBEF3-EEF2-4C76-A151-0CFF88D0A6A3}" presName="sibTrans" presStyleLbl="node1" presStyleIdx="3" presStyleCnt="4"/>
      <dgm:spPr/>
    </dgm:pt>
  </dgm:ptLst>
  <dgm:cxnLst>
    <dgm:cxn modelId="{12F7605F-E78A-4AA3-A690-CFE615A09097}" type="presOf" srcId="{B18B2F7D-1099-484E-B58E-3917A7896FA2}" destId="{3DFD4091-4834-47E7-A472-CC33B153B0D7}" srcOrd="0" destOrd="0" presId="urn:microsoft.com/office/officeart/2005/8/layout/cycle1"/>
    <dgm:cxn modelId="{2B44C348-E47B-4727-9E68-18D8D6439E42}" type="presOf" srcId="{3518E208-07EB-4B45-8285-50278CED5F0B}" destId="{E9911DE2-F43E-4DB6-BD42-A6A7701E441B}" srcOrd="0" destOrd="0" presId="urn:microsoft.com/office/officeart/2005/8/layout/cycle1"/>
    <dgm:cxn modelId="{7781E46B-EA1D-4587-A0AC-F235CF188080}" type="presOf" srcId="{4BC7F282-9FA9-4E4E-B7DB-22AFDC9FE712}" destId="{30B42FAC-E583-4058-B61C-332CC6070D91}" srcOrd="0" destOrd="0" presId="urn:microsoft.com/office/officeart/2005/8/layout/cycle1"/>
    <dgm:cxn modelId="{E40CB589-F4A9-42EC-B61F-21C23DE6F043}" srcId="{9A853A86-61FC-40DF-AB14-AAD8937E82A4}" destId="{B67800CB-91C1-4570-A294-47B56C4EDF55}" srcOrd="1" destOrd="0" parTransId="{14B7E3F0-9549-4A19-818C-289A4A7D7637}" sibTransId="{B18B2F7D-1099-484E-B58E-3917A7896FA2}"/>
    <dgm:cxn modelId="{8DA3EFA5-9A10-4CC9-B8B2-087626A94420}" type="presOf" srcId="{683BAC50-8200-4718-B8BB-455B9DCB00D8}" destId="{D7751A0F-B3DE-4883-8AD3-8766A2C0C6FD}" srcOrd="0" destOrd="0" presId="urn:microsoft.com/office/officeart/2005/8/layout/cycle1"/>
    <dgm:cxn modelId="{3B5CF6A5-37B5-4178-995C-8104D50DDED8}" type="presOf" srcId="{B67800CB-91C1-4570-A294-47B56C4EDF55}" destId="{363725E0-2FCC-4FA5-855D-A4B5F9381C44}" srcOrd="0" destOrd="0" presId="urn:microsoft.com/office/officeart/2005/8/layout/cycle1"/>
    <dgm:cxn modelId="{B13D54C3-ED30-4793-866A-835A6ABCB20E}" type="presOf" srcId="{0E1BBEF3-EEF2-4C76-A151-0CFF88D0A6A3}" destId="{34F07424-EF56-441E-92C3-FDFCF5F4A3F3}" srcOrd="0" destOrd="0" presId="urn:microsoft.com/office/officeart/2005/8/layout/cycle1"/>
    <dgm:cxn modelId="{05362AD6-91B3-4A7A-A2C3-B4EFFF50E82F}" srcId="{9A853A86-61FC-40DF-AB14-AAD8937E82A4}" destId="{3518E208-07EB-4B45-8285-50278CED5F0B}" srcOrd="3" destOrd="0" parTransId="{0784DCA4-2AE7-4462-9A0E-2E4EF57DBEBF}" sibTransId="{0E1BBEF3-EEF2-4C76-A151-0CFF88D0A6A3}"/>
    <dgm:cxn modelId="{5C36DED7-A9D8-4ED4-BDB2-7ABBC129BF88}" type="presOf" srcId="{9A853A86-61FC-40DF-AB14-AAD8937E82A4}" destId="{D6C9A9E2-3A34-4962-9F88-5F1C2696CE58}" srcOrd="0" destOrd="0" presId="urn:microsoft.com/office/officeart/2005/8/layout/cycle1"/>
    <dgm:cxn modelId="{85D7C1DB-FBBB-4EDD-962B-64513D1C8988}" srcId="{9A853A86-61FC-40DF-AB14-AAD8937E82A4}" destId="{CEF02D00-2E5C-44E9-BB4B-D103BF3C47A8}" srcOrd="2" destOrd="0" parTransId="{133EF6AF-F0D0-4E12-97EA-5D602AE6012F}" sibTransId="{683BAC50-8200-4718-B8BB-455B9DCB00D8}"/>
    <dgm:cxn modelId="{6CD24EE2-AE13-4F5F-BEC3-CC75C06DDD5C}" type="presOf" srcId="{CEF02D00-2E5C-44E9-BB4B-D103BF3C47A8}" destId="{7E4EADD0-C9B1-47C8-B7D0-DBDE257A56AF}" srcOrd="0" destOrd="0" presId="urn:microsoft.com/office/officeart/2005/8/layout/cycle1"/>
    <dgm:cxn modelId="{0D1EB9F2-E42A-413F-9822-692D1824D71E}" srcId="{9A853A86-61FC-40DF-AB14-AAD8937E82A4}" destId="{84BFDC37-EDB9-4874-9EB4-1E9CCEDA18E1}" srcOrd="0" destOrd="0" parTransId="{AEA5F78F-24C5-47E3-9F13-8745FD4C7D28}" sibTransId="{4BC7F282-9FA9-4E4E-B7DB-22AFDC9FE712}"/>
    <dgm:cxn modelId="{F29101FF-394A-40A3-9787-8E2EBB21DBCC}" type="presOf" srcId="{84BFDC37-EDB9-4874-9EB4-1E9CCEDA18E1}" destId="{7E20FA3B-7D34-48EC-BE48-94D2E19B2207}" srcOrd="0" destOrd="0" presId="urn:microsoft.com/office/officeart/2005/8/layout/cycle1"/>
    <dgm:cxn modelId="{5A0F419E-F7A4-43F7-885D-7E74F4DD9FD7}" type="presParOf" srcId="{D6C9A9E2-3A34-4962-9F88-5F1C2696CE58}" destId="{4EA59ECA-58E4-48BB-99F6-56AA4603706C}" srcOrd="0" destOrd="0" presId="urn:microsoft.com/office/officeart/2005/8/layout/cycle1"/>
    <dgm:cxn modelId="{4378D0AE-4EFA-497E-9F97-123555023C3F}" type="presParOf" srcId="{D6C9A9E2-3A34-4962-9F88-5F1C2696CE58}" destId="{7E20FA3B-7D34-48EC-BE48-94D2E19B2207}" srcOrd="1" destOrd="0" presId="urn:microsoft.com/office/officeart/2005/8/layout/cycle1"/>
    <dgm:cxn modelId="{6EB2E20D-DB1F-46DC-872C-BC943163A336}" type="presParOf" srcId="{D6C9A9E2-3A34-4962-9F88-5F1C2696CE58}" destId="{30B42FAC-E583-4058-B61C-332CC6070D91}" srcOrd="2" destOrd="0" presId="urn:microsoft.com/office/officeart/2005/8/layout/cycle1"/>
    <dgm:cxn modelId="{0386D695-77C2-4D50-95E6-5778EED66E5D}" type="presParOf" srcId="{D6C9A9E2-3A34-4962-9F88-5F1C2696CE58}" destId="{0669CD50-8144-4829-9F69-07D4B88234FD}" srcOrd="3" destOrd="0" presId="urn:microsoft.com/office/officeart/2005/8/layout/cycle1"/>
    <dgm:cxn modelId="{55EE71E8-8CC0-4FF5-9AFA-7195579BB785}" type="presParOf" srcId="{D6C9A9E2-3A34-4962-9F88-5F1C2696CE58}" destId="{363725E0-2FCC-4FA5-855D-A4B5F9381C44}" srcOrd="4" destOrd="0" presId="urn:microsoft.com/office/officeart/2005/8/layout/cycle1"/>
    <dgm:cxn modelId="{AD591952-8598-482E-81C7-A4B905F1E4D7}" type="presParOf" srcId="{D6C9A9E2-3A34-4962-9F88-5F1C2696CE58}" destId="{3DFD4091-4834-47E7-A472-CC33B153B0D7}" srcOrd="5" destOrd="0" presId="urn:microsoft.com/office/officeart/2005/8/layout/cycle1"/>
    <dgm:cxn modelId="{4A3B965F-EFD9-47AB-8962-7EBF75B44618}" type="presParOf" srcId="{D6C9A9E2-3A34-4962-9F88-5F1C2696CE58}" destId="{3795A396-72DD-40DD-B099-94FD7F4215F4}" srcOrd="6" destOrd="0" presId="urn:microsoft.com/office/officeart/2005/8/layout/cycle1"/>
    <dgm:cxn modelId="{317F53E3-E061-4243-B119-585AD2E9D424}" type="presParOf" srcId="{D6C9A9E2-3A34-4962-9F88-5F1C2696CE58}" destId="{7E4EADD0-C9B1-47C8-B7D0-DBDE257A56AF}" srcOrd="7" destOrd="0" presId="urn:microsoft.com/office/officeart/2005/8/layout/cycle1"/>
    <dgm:cxn modelId="{1170FA9E-CD8A-47C7-943F-DA5D8D42FE5C}" type="presParOf" srcId="{D6C9A9E2-3A34-4962-9F88-5F1C2696CE58}" destId="{D7751A0F-B3DE-4883-8AD3-8766A2C0C6FD}" srcOrd="8" destOrd="0" presId="urn:microsoft.com/office/officeart/2005/8/layout/cycle1"/>
    <dgm:cxn modelId="{409A68E7-62BA-4EC6-BA28-1E6E4588CDD8}" type="presParOf" srcId="{D6C9A9E2-3A34-4962-9F88-5F1C2696CE58}" destId="{638442AC-888E-47DA-A27C-00740A89E31C}" srcOrd="9" destOrd="0" presId="urn:microsoft.com/office/officeart/2005/8/layout/cycle1"/>
    <dgm:cxn modelId="{1077D9C4-B6E0-40AA-81A7-2B7CF0B7A876}" type="presParOf" srcId="{D6C9A9E2-3A34-4962-9F88-5F1C2696CE58}" destId="{E9911DE2-F43E-4DB6-BD42-A6A7701E441B}" srcOrd="10" destOrd="0" presId="urn:microsoft.com/office/officeart/2005/8/layout/cycle1"/>
    <dgm:cxn modelId="{95B5C350-70C7-4278-8B57-EB634F999972}" type="presParOf" srcId="{D6C9A9E2-3A34-4962-9F88-5F1C2696CE58}" destId="{34F07424-EF56-441E-92C3-FDFCF5F4A3F3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8994B-F132-4653-BB92-D36694D7193C}">
      <dsp:nvSpPr>
        <dsp:cNvPr id="0" name=""/>
        <dsp:cNvSpPr/>
      </dsp:nvSpPr>
      <dsp:spPr>
        <a:xfrm>
          <a:off x="0" y="560"/>
          <a:ext cx="89154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F8C1D-25C3-45D3-A7C1-F08406A8F0DF}">
      <dsp:nvSpPr>
        <dsp:cNvPr id="0" name=""/>
        <dsp:cNvSpPr/>
      </dsp:nvSpPr>
      <dsp:spPr>
        <a:xfrm>
          <a:off x="0" y="560"/>
          <a:ext cx="8915402" cy="918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Arial" panose="020B0604020202020204" pitchFamily="34" charset="0"/>
              <a:cs typeface="Arial" panose="020B0604020202020204" pitchFamily="34" charset="0"/>
            </a:rPr>
            <a:t>Environmental Challenges:</a:t>
          </a:r>
          <a:endParaRPr lang="en-US" sz="3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60"/>
        <a:ext cx="8915402" cy="918835"/>
      </dsp:txXfrm>
    </dsp:sp>
    <dsp:sp modelId="{7E90E409-74E1-4427-943A-83325E896D51}">
      <dsp:nvSpPr>
        <dsp:cNvPr id="0" name=""/>
        <dsp:cNvSpPr/>
      </dsp:nvSpPr>
      <dsp:spPr>
        <a:xfrm>
          <a:off x="0" y="919395"/>
          <a:ext cx="89154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B355CC-25F1-4BF2-98B4-3AB0110A7425}">
      <dsp:nvSpPr>
        <dsp:cNvPr id="0" name=""/>
        <dsp:cNvSpPr/>
      </dsp:nvSpPr>
      <dsp:spPr>
        <a:xfrm>
          <a:off x="0" y="919395"/>
          <a:ext cx="8915402" cy="918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The discharge of brine</a:t>
          </a:r>
        </a:p>
      </dsp:txBody>
      <dsp:txXfrm>
        <a:off x="0" y="919395"/>
        <a:ext cx="8915402" cy="918835"/>
      </dsp:txXfrm>
    </dsp:sp>
    <dsp:sp modelId="{FD844E0D-6B05-4B4B-8448-98CD7237BD43}">
      <dsp:nvSpPr>
        <dsp:cNvPr id="0" name=""/>
        <dsp:cNvSpPr/>
      </dsp:nvSpPr>
      <dsp:spPr>
        <a:xfrm>
          <a:off x="0" y="1838230"/>
          <a:ext cx="89154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4CDCB-0D35-4F82-A351-F747BAB8DF63}">
      <dsp:nvSpPr>
        <dsp:cNvPr id="0" name=""/>
        <dsp:cNvSpPr/>
      </dsp:nvSpPr>
      <dsp:spPr>
        <a:xfrm>
          <a:off x="0" y="1838230"/>
          <a:ext cx="8915402" cy="918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The use of chemicals</a:t>
          </a:r>
        </a:p>
      </dsp:txBody>
      <dsp:txXfrm>
        <a:off x="0" y="1838230"/>
        <a:ext cx="8915402" cy="918835"/>
      </dsp:txXfrm>
    </dsp:sp>
    <dsp:sp modelId="{5CC7D540-716C-434A-9E55-6BBBA34341F4}">
      <dsp:nvSpPr>
        <dsp:cNvPr id="0" name=""/>
        <dsp:cNvSpPr/>
      </dsp:nvSpPr>
      <dsp:spPr>
        <a:xfrm>
          <a:off x="0" y="2757066"/>
          <a:ext cx="89154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C672F6-8494-4A11-BE55-66730BA3AA7C}">
      <dsp:nvSpPr>
        <dsp:cNvPr id="0" name=""/>
        <dsp:cNvSpPr/>
      </dsp:nvSpPr>
      <dsp:spPr>
        <a:xfrm>
          <a:off x="0" y="2757066"/>
          <a:ext cx="8915402" cy="918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The disposals of damaged/fouled membranes</a:t>
          </a:r>
        </a:p>
      </dsp:txBody>
      <dsp:txXfrm>
        <a:off x="0" y="2757066"/>
        <a:ext cx="8915402" cy="918835"/>
      </dsp:txXfrm>
    </dsp:sp>
    <dsp:sp modelId="{A5AB54F5-2324-4632-9EBD-96FAE7EDBB24}">
      <dsp:nvSpPr>
        <dsp:cNvPr id="0" name=""/>
        <dsp:cNvSpPr/>
      </dsp:nvSpPr>
      <dsp:spPr>
        <a:xfrm>
          <a:off x="0" y="3675901"/>
          <a:ext cx="89154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FBE78-6588-4510-A4C2-2B3071CBD147}">
      <dsp:nvSpPr>
        <dsp:cNvPr id="0" name=""/>
        <dsp:cNvSpPr/>
      </dsp:nvSpPr>
      <dsp:spPr>
        <a:xfrm>
          <a:off x="0" y="3675901"/>
          <a:ext cx="8915402" cy="918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The use of electricity and its side effect (GHGs) </a:t>
          </a:r>
        </a:p>
      </dsp:txBody>
      <dsp:txXfrm>
        <a:off x="0" y="3675901"/>
        <a:ext cx="8915402" cy="9188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0FA3B-7D34-48EC-BE48-94D2E19B2207}">
      <dsp:nvSpPr>
        <dsp:cNvPr id="0" name=""/>
        <dsp:cNvSpPr/>
      </dsp:nvSpPr>
      <dsp:spPr>
        <a:xfrm>
          <a:off x="2709449" y="90192"/>
          <a:ext cx="1421672" cy="1421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Institutional Impact:</a:t>
          </a:r>
          <a:endParaRPr lang="en-US" sz="1400" kern="1200"/>
        </a:p>
      </dsp:txBody>
      <dsp:txXfrm>
        <a:off x="2709449" y="90192"/>
        <a:ext cx="1421672" cy="1421672"/>
      </dsp:txXfrm>
    </dsp:sp>
    <dsp:sp modelId="{30B42FAC-E583-4058-B61C-332CC6070D91}">
      <dsp:nvSpPr>
        <dsp:cNvPr id="0" name=""/>
        <dsp:cNvSpPr/>
      </dsp:nvSpPr>
      <dsp:spPr>
        <a:xfrm>
          <a:off x="203984" y="398"/>
          <a:ext cx="4016931" cy="4016931"/>
        </a:xfrm>
        <a:prstGeom prst="circularArrow">
          <a:avLst>
            <a:gd name="adj1" fmla="val 6901"/>
            <a:gd name="adj2" fmla="val 465303"/>
            <a:gd name="adj3" fmla="val 549623"/>
            <a:gd name="adj4" fmla="val 20585074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725E0-2FCC-4FA5-855D-A4B5F9381C44}">
      <dsp:nvSpPr>
        <dsp:cNvPr id="0" name=""/>
        <dsp:cNvSpPr/>
      </dsp:nvSpPr>
      <dsp:spPr>
        <a:xfrm>
          <a:off x="2709449" y="2505863"/>
          <a:ext cx="1421672" cy="1421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🎓 Trained 25+ WAJ &amp; AWC engineers and operators on SOPs &amp; preventive maintenance.</a:t>
          </a:r>
        </a:p>
      </dsp:txBody>
      <dsp:txXfrm>
        <a:off x="2709449" y="2505863"/>
        <a:ext cx="1421672" cy="1421672"/>
      </dsp:txXfrm>
    </dsp:sp>
    <dsp:sp modelId="{3DFD4091-4834-47E7-A472-CC33B153B0D7}">
      <dsp:nvSpPr>
        <dsp:cNvPr id="0" name=""/>
        <dsp:cNvSpPr/>
      </dsp:nvSpPr>
      <dsp:spPr>
        <a:xfrm>
          <a:off x="203984" y="398"/>
          <a:ext cx="4016931" cy="4016931"/>
        </a:xfrm>
        <a:prstGeom prst="circularArrow">
          <a:avLst>
            <a:gd name="adj1" fmla="val 6901"/>
            <a:gd name="adj2" fmla="val 465303"/>
            <a:gd name="adj3" fmla="val 5949623"/>
            <a:gd name="adj4" fmla="val 4385074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4EADD0-C9B1-47C8-B7D0-DBDE257A56AF}">
      <dsp:nvSpPr>
        <dsp:cNvPr id="0" name=""/>
        <dsp:cNvSpPr/>
      </dsp:nvSpPr>
      <dsp:spPr>
        <a:xfrm>
          <a:off x="293778" y="2505863"/>
          <a:ext cx="1421672" cy="1421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📊 Introduced performance monitoring templates and reporting system.</a:t>
          </a:r>
        </a:p>
      </dsp:txBody>
      <dsp:txXfrm>
        <a:off x="293778" y="2505863"/>
        <a:ext cx="1421672" cy="1421672"/>
      </dsp:txXfrm>
    </dsp:sp>
    <dsp:sp modelId="{D7751A0F-B3DE-4883-8AD3-8766A2C0C6FD}">
      <dsp:nvSpPr>
        <dsp:cNvPr id="0" name=""/>
        <dsp:cNvSpPr/>
      </dsp:nvSpPr>
      <dsp:spPr>
        <a:xfrm>
          <a:off x="203984" y="398"/>
          <a:ext cx="4016931" cy="4016931"/>
        </a:xfrm>
        <a:prstGeom prst="circularArrow">
          <a:avLst>
            <a:gd name="adj1" fmla="val 6901"/>
            <a:gd name="adj2" fmla="val 465303"/>
            <a:gd name="adj3" fmla="val 11349623"/>
            <a:gd name="adj4" fmla="val 9785074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11DE2-F43E-4DB6-BD42-A6A7701E441B}">
      <dsp:nvSpPr>
        <dsp:cNvPr id="0" name=""/>
        <dsp:cNvSpPr/>
      </dsp:nvSpPr>
      <dsp:spPr>
        <a:xfrm>
          <a:off x="293778" y="90192"/>
          <a:ext cx="1421672" cy="1421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🔄 Enabled real-time remote monitoring and control via SCADA.</a:t>
          </a:r>
          <a:br>
            <a:rPr lang="en-US" sz="1400" kern="1200"/>
          </a:br>
          <a:endParaRPr lang="en-US" sz="1400" kern="1200"/>
        </a:p>
      </dsp:txBody>
      <dsp:txXfrm>
        <a:off x="293778" y="90192"/>
        <a:ext cx="1421672" cy="1421672"/>
      </dsp:txXfrm>
    </dsp:sp>
    <dsp:sp modelId="{34F07424-EF56-441E-92C3-FDFCF5F4A3F3}">
      <dsp:nvSpPr>
        <dsp:cNvPr id="0" name=""/>
        <dsp:cNvSpPr/>
      </dsp:nvSpPr>
      <dsp:spPr>
        <a:xfrm>
          <a:off x="203984" y="398"/>
          <a:ext cx="4016931" cy="4016931"/>
        </a:xfrm>
        <a:prstGeom prst="circularArrow">
          <a:avLst>
            <a:gd name="adj1" fmla="val 6901"/>
            <a:gd name="adj2" fmla="val 465303"/>
            <a:gd name="adj3" fmla="val 16749623"/>
            <a:gd name="adj4" fmla="val 15185074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0.62201</cdr:x>
      <cdr:y>0.25269</cdr:y>
    </cdr:from>
    <cdr:to>
      <cdr:x>0.88429</cdr:x>
      <cdr:y>0.35156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9002AE7-1329-0A28-CE23-381E723D6349}"/>
            </a:ext>
          </a:extLst>
        </cdr:cNvPr>
        <cdr:cNvSpPr txBox="1"/>
      </cdr:nvSpPr>
      <cdr:spPr>
        <a:xfrm xmlns:a="http://schemas.openxmlformats.org/drawingml/2006/main">
          <a:off x="2304099" y="827723"/>
          <a:ext cx="9715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7CE43-9C2D-4C95-B1A2-317837690089}" type="datetimeFigureOut">
              <a:t>5/4/2025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466A6-BF33-4D31-9CA8-0F3EE8BD1F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8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466A6-BF33-4D31-9CA8-0F3EE8BD1F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1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466A6-BF33-4D31-9CA8-0F3EE8BD1F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05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C71BA-3208-B229-5793-00CA2B248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20A4B4D-ED3E-F645-7C2B-7353928DF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9FA5277-36A9-CC93-EA07-60B378B2C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0AF4D8-073A-4E89-8E20-685305704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5F879-0589-40D4-B0E5-B74D0CAD5C6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849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99633" y="480425"/>
            <a:ext cx="17134367" cy="108108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F497FE-F899-473C-86D1-3A47B30E7D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First Technical Committee Meeting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E21C64-2F48-45FF-A940-2E7AC5533CE5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/>
            </a:lvl1pPr>
          </a:lstStyle>
          <a:p>
            <a:fld id="{4D79F12E-9495-4178-80D1-7C5D7E0F4EB7}" type="datetime3">
              <a:rPr lang="en-US" smtClean="0"/>
              <a:t>4 May 2025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70A760-2D10-4D79-B1A9-41D0DCCF1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899635" y="9829673"/>
            <a:ext cx="901700" cy="18466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AB5C36-3087-4CFF-B8D4-4737E4A83F2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0E6115A-0138-4831-8CBC-F3B86D4660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899636" y="2041940"/>
            <a:ext cx="14345369" cy="6990938"/>
          </a:xfrm>
        </p:spPr>
        <p:txBody>
          <a:bodyPr/>
          <a:lstStyle>
            <a:lvl1pPr marL="457188" indent="-457188">
              <a:spcBef>
                <a:spcPts val="1601"/>
              </a:spcBef>
              <a:buFont typeface="+mj-lt"/>
              <a:buAutoNum type="arabicPeriod"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819368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6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2A993-9E3B-C67C-A778-5C24AA988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F02523-448E-3EDC-8893-B4143381E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FF7F5-73E4-3BFC-4013-441C3C02C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EACD6-2281-E0F9-7D23-159830B48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859F2-FEC2-C5F8-241E-09F4DE7E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61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BC238-0384-C3E3-5A2F-ABE8E14F7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0C31-4CFD-5A7A-A285-40A7BC74C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C4F9B-DF72-19A5-DFA5-5D80BB5D2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164FF-4071-F776-8F23-CAFE3753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7D7F5-A31F-3D1A-7FB6-6DE12B3CC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204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C2D4C-5F1B-A807-F090-999888E6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A7D28-17B0-FA50-7EB5-79917ABC7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2983E-B2A0-948C-E09D-ED7DE31E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58B04-888E-3CF0-D71A-FAC01B77C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A6EAA-9473-301D-45AE-28E586C5F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500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57367-755A-D0BD-726D-8E45BBB2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1099F-3EA4-B6B4-167F-62FD9E581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EE109-0428-EA29-2B0D-F480F71D0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5DDE4-A4A6-D48D-5BC4-B985EFD46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479248-5642-63CE-BC1A-E535DF7DD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87DD99-B65E-6FC8-4468-81FCF667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19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91E1-13C0-D8F0-EB07-1E0FB3C0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1B71C-C41C-2000-DF9E-C451FB84C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7F4EC-213A-5463-726C-200F364C6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49BF55-0D1E-7C75-0809-2E2DE35A3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9E6D3D-EFFF-D3A8-34A6-BEC41A84A1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93464A-562A-83E6-224E-357A4050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A784C9-6081-D187-1A5C-10AC28791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82EA6-2FFD-33AE-99B0-E4F1262D5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902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A64C-BC84-4034-4EDD-D6BC604B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9B362-6752-AFD4-A9C5-8AC89C152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BD00D7-634A-BEAE-83A2-FA87A48C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DF5D8-996B-F857-B6F8-BA8593A6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128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67AB89-7B3B-FB9C-D47D-1F4112B38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726D41-5A0B-D84C-C708-A3D85DDB9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D198B-0B3A-068C-669A-69978773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248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A5392-43FD-7860-C231-517B4D100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96BA2-A708-40D6-7877-15364D05D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8FFFD-6F5A-1735-09D7-9FC689102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04824-9351-6DCC-5F91-92259374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32BB3-D39D-61AA-E408-A3B61519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54B37-BF7D-15AA-6795-7765A8E7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860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A5AD9-3CEE-FB0F-185B-045549B5B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18FA22-B9AB-3171-81E6-B5AE614BD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A0140-3762-BF87-0093-203139CBA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04330-E534-748E-06DF-EF5CC25C6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46647E-1C6A-76AC-0DFB-1DF13662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5DD2C-331E-59D6-1C62-3E7B9802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480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D925-B5AB-5764-4F1D-C40303F73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16913-FC3F-5A73-C4AB-29C4425FC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1EF9D-9AAA-24BE-DFF7-CB3AE68F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F9F79-BCBC-A2D5-4814-DE2D2C66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BABEF-0149-D499-5D25-E9EACA0FF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33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D64945-AF0E-7632-83F8-3658FA23B2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8BF04C-0819-6920-B7AC-13E92EBA2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ACBD3-9257-6F1E-77F0-7401A98CE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443F1-A619-B200-7157-4EB53E50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5C505-221F-A26E-05C1-8128C2320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564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,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99697" y="3764663"/>
            <a:ext cx="15943422" cy="1537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201" b="1">
                <a:solidFill>
                  <a:schemeClr val="tx1"/>
                </a:solidFill>
              </a:defRPr>
            </a:lvl1pPr>
          </a:lstStyle>
          <a:p>
            <a:r>
              <a:rPr lang="en-GB"/>
              <a:t>Title slide/headline</a:t>
            </a:r>
            <a:br>
              <a:rPr lang="en-GB"/>
            </a:br>
            <a:r>
              <a:rPr lang="en-GB"/>
              <a:t>with colour GIZ key visual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399697" y="5550917"/>
            <a:ext cx="15941675" cy="1277273"/>
          </a:xfrm>
        </p:spPr>
        <p:txBody>
          <a:bodyPr wrap="square">
            <a:spAutoFit/>
          </a:bodyPr>
          <a:lstStyle>
            <a:lvl1pPr marL="0" indent="0">
              <a:lnSpc>
                <a:spcPct val="95000"/>
              </a:lnSpc>
              <a:spcBef>
                <a:spcPts val="2400"/>
              </a:spcBef>
              <a:spcAft>
                <a:spcPts val="0"/>
              </a:spcAft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This is the sub-line</a:t>
            </a:r>
          </a:p>
          <a:p>
            <a:pPr lvl="0"/>
            <a:r>
              <a:rPr lang="en-GB"/>
              <a:t>Project name | Date</a:t>
            </a:r>
          </a:p>
        </p:txBody>
      </p:sp>
      <p:pic>
        <p:nvPicPr>
          <p:cNvPr id="2" name="Grafik 20" descr="Ein Bild, das Kette enthält.&#10;&#10;Automatisch generierte Beschreibung">
            <a:extLst>
              <a:ext uri="{FF2B5EF4-FFF2-40B4-BE49-F238E27FC236}">
                <a16:creationId xmlns:a16="http://schemas.microsoft.com/office/drawing/2014/main" id="{D6C610E4-4D1B-2ED8-1163-3E3631F95831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246272" y="247652"/>
            <a:ext cx="17787731" cy="7082790"/>
          </a:xfrm>
          <a:prstGeom prst="rect">
            <a:avLst/>
          </a:prstGeom>
        </p:spPr>
      </p:pic>
      <p:pic>
        <p:nvPicPr>
          <p:cNvPr id="3" name="Grafik 17" descr="Ein Bild, das Säge enthält.&#10;&#10;Automatisch generierte Beschreibung">
            <a:extLst>
              <a:ext uri="{FF2B5EF4-FFF2-40B4-BE49-F238E27FC236}">
                <a16:creationId xmlns:a16="http://schemas.microsoft.com/office/drawing/2014/main" id="{9CD37795-B49C-56F4-4136-60B8BA3A3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246270" y="1270315"/>
            <a:ext cx="17791200" cy="6060128"/>
          </a:xfrm>
          <a:prstGeom prst="rect">
            <a:avLst/>
          </a:prstGeom>
        </p:spPr>
      </p:pic>
      <p:pic>
        <p:nvPicPr>
          <p:cNvPr id="4" name="logo">
            <a:extLst>
              <a:ext uri="{FF2B5EF4-FFF2-40B4-BE49-F238E27FC236}">
                <a16:creationId xmlns:a16="http://schemas.microsoft.com/office/drawing/2014/main" id="{B0397A01-0F65-A016-FE88-AE4B529935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374299" y="8133368"/>
            <a:ext cx="4622592" cy="127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8291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99633" y="480425"/>
            <a:ext cx="17134367" cy="108108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F497FE-F899-473C-86D1-3A47B30E7D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First Technical Committee Meeting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E21C64-2F48-45FF-A940-2E7AC5533CE5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/>
            </a:lvl1pPr>
          </a:lstStyle>
          <a:p>
            <a:fld id="{4D79F12E-9495-4178-80D1-7C5D7E0F4EB7}" type="datetime3">
              <a:rPr lang="en-US" smtClean="0"/>
              <a:t>4 May 2025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70A760-2D10-4D79-B1A9-41D0DCCF1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899635" y="9829673"/>
            <a:ext cx="901700" cy="18466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AB5C36-3087-4CFF-B8D4-4737E4A83F2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0E6115A-0138-4831-8CBC-F3B86D4660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899636" y="2041940"/>
            <a:ext cx="14345369" cy="6990938"/>
          </a:xfrm>
        </p:spPr>
        <p:txBody>
          <a:bodyPr/>
          <a:lstStyle>
            <a:lvl1pPr marL="457188" indent="-457188">
              <a:spcBef>
                <a:spcPts val="1601"/>
              </a:spcBef>
              <a:buFont typeface="+mj-lt"/>
              <a:buAutoNum type="arabicPeriod"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1187775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6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923EC-08AC-F795-803D-6A713121E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AD35F-54F1-DF24-90C2-B878D3132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41769-B0A4-E8C2-96BA-A30A3EAD5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2225B5-E9B3-4D51-929D-9C2FC5E24CD3}" type="datetimeFigureOut">
              <a:rPr lang="en-GB" smtClean="0"/>
              <a:t>04/05/2025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6B18D-496A-BAE8-192A-54960423E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91013-638F-6559-D179-08C5A9BA1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2560A4-1578-4758-8E01-E093FE9A7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7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2" r:id="rId13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6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28.jpeg"/><Relationship Id="rId10" Type="http://schemas.microsoft.com/office/2007/relationships/diagramDrawing" Target="../diagrams/drawing1.xml"/><Relationship Id="rId4" Type="http://schemas.openxmlformats.org/officeDocument/2006/relationships/image" Target="../media/image27.jpeg"/><Relationship Id="rId9" Type="http://schemas.openxmlformats.org/officeDocument/2006/relationships/diagramColors" Target="../diagrams/colors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mwi.gov.jo/Ar/videoGalleryDetails/%D8%AA%D8%AD%D8%B3%D9%8A%D9%86_%D8%A7%D9%84%D8%AA%D8%B2%D9%88%D9%8A%D8%AF_%D8%A7%D9%84%D9%85%D8%A7%D8%A6%D9%8A_%D9%85%D9%86_%D8%AE%D9%84%D8%A7%D9%84_%D8%AA%D8%AD%D9%84%D9%8A%D8%A9_%D8%A7%D9%84%D9%85%D9%8A%D8%A7%D9%87_%D9%81%D9%8A_%D8%A7%D9%84%D8%A3%D8%B1%D8%AF%D9%86__Improved_Water_Supply_through_Desalination_in_Jordan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10" Type="http://schemas.openxmlformats.org/officeDocument/2006/relationships/chart" Target="../charts/chart15.xml"/><Relationship Id="rId4" Type="http://schemas.openxmlformats.org/officeDocument/2006/relationships/chart" Target="../charts/chart9.xml"/><Relationship Id="rId9" Type="http://schemas.openxmlformats.org/officeDocument/2006/relationships/chart" Target="../charts/char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504340" y="3500867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</a:rPr>
              <a:t>Desalination For Climate Resilience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3938188" y="4493955"/>
            <a:ext cx="96479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tx2">
                    <a:lumMod val="75000"/>
                  </a:schemeClr>
                </a:solidFill>
              </a:rPr>
              <a:t>Ministry of Water and Irrigation </a:t>
            </a:r>
            <a:br>
              <a:rPr lang="en-US" sz="3200" b="1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200" b="1">
                <a:solidFill>
                  <a:schemeClr val="tx2">
                    <a:lumMod val="75000"/>
                  </a:schemeClr>
                </a:solidFill>
              </a:rPr>
              <a:t>Water Authority of Jordan </a:t>
            </a:r>
            <a:br>
              <a:rPr lang="en-US" sz="3200" b="1">
                <a:solidFill>
                  <a:schemeClr val="tx2">
                    <a:lumMod val="75000"/>
                  </a:schemeClr>
                </a:solidFill>
              </a:rPr>
            </a:br>
            <a:r>
              <a:rPr lang="de-DE" sz="3200" b="1">
                <a:solidFill>
                  <a:schemeClr val="tx2">
                    <a:lumMod val="75000"/>
                  </a:schemeClr>
                </a:solidFill>
              </a:rPr>
              <a:t>Deutsche Gesellschaft für Internationale Zusammenarbeit (GIZ)</a:t>
            </a:r>
            <a:br>
              <a:rPr lang="en-US" sz="3200" b="1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200" b="1">
                <a:solidFill>
                  <a:schemeClr val="tx2">
                    <a:lumMod val="75000"/>
                  </a:schemeClr>
                </a:solidFill>
              </a:rPr>
              <a:t>04.05.2025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F4F12-8F38-8EFE-DCB8-702FDF2E3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28CF7E4-9328-13FC-F4A2-D183A33E204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7140C9-2EE6-A1A4-A718-3518C7CDF900}"/>
              </a:ext>
            </a:extLst>
          </p:cNvPr>
          <p:cNvSpPr txBox="1"/>
          <p:nvPr/>
        </p:nvSpPr>
        <p:spPr>
          <a:xfrm>
            <a:off x="2095500" y="4076700"/>
            <a:ext cx="140970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Arial"/>
                <a:cs typeface="Arial"/>
              </a:rPr>
              <a:t>Water Situation In </a:t>
            </a:r>
            <a:r>
              <a:rPr lang="en-US" sz="4000" b="1" dirty="0" err="1">
                <a:solidFill>
                  <a:srgbClr val="002060"/>
                </a:solidFill>
                <a:latin typeface="Arial"/>
                <a:cs typeface="Arial"/>
              </a:rPr>
              <a:t>jordan</a:t>
            </a:r>
            <a:r>
              <a:rPr lang="en-US" sz="40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7675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B5E5F-33EF-24FF-6E1D-935A9897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ABA096-1DDE-2CE4-43C6-2D85B094B373}"/>
              </a:ext>
            </a:extLst>
          </p:cNvPr>
          <p:cNvSpPr txBox="1"/>
          <p:nvPr/>
        </p:nvSpPr>
        <p:spPr>
          <a:xfrm>
            <a:off x="997985" y="581161"/>
            <a:ext cx="13091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Water Situation in Jordan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CCF829-7AA6-6236-B649-FE3104142BAA}"/>
              </a:ext>
            </a:extLst>
          </p:cNvPr>
          <p:cNvSpPr txBox="1"/>
          <p:nvPr/>
        </p:nvSpPr>
        <p:spPr>
          <a:xfrm>
            <a:off x="533400" y="1485900"/>
            <a:ext cx="9511352" cy="77867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</a:rPr>
              <a:t>Water demand continues to increase </a:t>
            </a: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  <a:sym typeface="Wingdings" panose="05000000000000000000" pitchFamily="2" charset="2"/>
              </a:rPr>
              <a:t></a:t>
            </a: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</a:rPr>
              <a:t> (+50% until 2040)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Arial"/>
                <a:ea typeface="Cambria"/>
                <a:cs typeface="Arial"/>
              </a:rPr>
              <a:t>Population and economic growth,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Arial"/>
                <a:ea typeface="Cambria"/>
                <a:cs typeface="Arial"/>
              </a:rPr>
              <a:t>high agriculture demand   </a:t>
            </a:r>
          </a:p>
          <a:p>
            <a:pPr lvl="1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</a:rPr>
              <a:t>Rapid conventional water resources decline </a:t>
            </a: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  <a:sym typeface="Wingdings" panose="05000000000000000000" pitchFamily="2" charset="2"/>
              </a:rPr>
              <a:t> </a:t>
            </a: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</a:rPr>
              <a:t>(&gt;30%)</a:t>
            </a:r>
          </a:p>
          <a:p>
            <a:pPr algn="l"/>
            <a:endParaRPr lang="en-US" sz="2000" b="0" i="0" u="none" strike="noStrike" baseline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ea typeface="Cambria"/>
                <a:cs typeface="Arial"/>
              </a:rPr>
              <a:t>High groundwater overexploitation (GW use &gt; GW recharge)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ea typeface="Cambria"/>
                <a:cs typeface="Arial"/>
              </a:rPr>
              <a:t>Significant decreasing future exploitability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ea typeface="Cambria"/>
                <a:cs typeface="Arial"/>
              </a:rPr>
              <a:t>Climate change reduces natural resources availability (GW, SW)</a:t>
            </a:r>
            <a:r>
              <a:rPr lang="en-US" sz="2000" dirty="0">
                <a:latin typeface="Arial"/>
                <a:ea typeface="Cambria"/>
                <a:cs typeface="Arial"/>
                <a:sym typeface="Wingdings" panose="05000000000000000000" pitchFamily="2" charset="2"/>
              </a:rPr>
              <a:t></a:t>
            </a:r>
            <a:r>
              <a:rPr lang="en-US" sz="2000" dirty="0">
                <a:latin typeface="Arial"/>
                <a:ea typeface="Cambria"/>
                <a:cs typeface="Arial"/>
              </a:rPr>
              <a:t>15%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/>
                <a:ea typeface="Cambria"/>
                <a:cs typeface="Arial"/>
              </a:rPr>
              <a:t>Deterioration of Water Quality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High salinity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High siltation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Contamination 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Heavy metals (some areas)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>
              <a:solidFill>
                <a:srgbClr val="FF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High NRW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Wingdings" panose="05000000000000000000" pitchFamily="2" charset="2"/>
              </a:rPr>
              <a:t> 46.3% (2023)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>
                <a:latin typeface="Arial"/>
                <a:ea typeface="Cambria"/>
                <a:cs typeface="Arial"/>
                <a:sym typeface="Wingdings" panose="05000000000000000000" pitchFamily="2" charset="2"/>
              </a:rPr>
              <a:t>Per Capita share decreased 80 l/c/d ( 80% of policy allocation )</a:t>
            </a:r>
            <a:endParaRPr lang="en-US" sz="2000">
              <a:latin typeface="Arial"/>
              <a:ea typeface="Cambria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F2127F-41AE-4C33-8828-FF2A781EE4D3}"/>
              </a:ext>
            </a:extLst>
          </p:cNvPr>
          <p:cNvSpPr txBox="1"/>
          <p:nvPr/>
        </p:nvSpPr>
        <p:spPr>
          <a:xfrm>
            <a:off x="15716534" y="61341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National Water Strategy 2023 - 2040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9AA25-9ED8-B1F4-F391-C4FD08FC5D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082" t="30741" r="12502" b="41110"/>
          <a:stretch/>
        </p:blipFill>
        <p:spPr>
          <a:xfrm>
            <a:off x="9650441" y="2906973"/>
            <a:ext cx="8664855" cy="322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6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88C244-1E03-7D58-AFC2-DD6B3EABAE1F}"/>
              </a:ext>
            </a:extLst>
          </p:cNvPr>
          <p:cNvSpPr txBox="1"/>
          <p:nvPr/>
        </p:nvSpPr>
        <p:spPr>
          <a:xfrm>
            <a:off x="609600" y="800100"/>
            <a:ext cx="91440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Projected Water Supply and Demand 2040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EF5AFF-3545-E850-413D-6ECCF9E549C1}"/>
              </a:ext>
            </a:extLst>
          </p:cNvPr>
          <p:cNvSpPr txBox="1"/>
          <p:nvPr/>
        </p:nvSpPr>
        <p:spPr>
          <a:xfrm>
            <a:off x="14910619" y="9616842"/>
            <a:ext cx="2743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National Strategy 2023-2040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FAE34A-EDD6-B621-2C52-79586D81D4B9}"/>
              </a:ext>
            </a:extLst>
          </p:cNvPr>
          <p:cNvSpPr txBox="1"/>
          <p:nvPr/>
        </p:nvSpPr>
        <p:spPr>
          <a:xfrm>
            <a:off x="591403" y="1638300"/>
            <a:ext cx="13563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i="0" u="none" strike="noStrike" baseline="0">
                <a:solidFill>
                  <a:srgbClr val="C1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Consequently, increased </a:t>
            </a:r>
            <a:r>
              <a:rPr lang="en-US" sz="2500" b="1">
                <a:solidFill>
                  <a:srgbClr val="C1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gap in water </a:t>
            </a:r>
            <a:r>
              <a:rPr lang="en-US" sz="2500" b="1" i="0" u="none" strike="noStrike" baseline="0">
                <a:solidFill>
                  <a:srgbClr val="C1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supply vs demand in 2040</a:t>
            </a:r>
            <a:r>
              <a:rPr lang="en-US" sz="2500" b="1" i="0" u="none" strike="noStrike" baseline="0">
                <a:solidFill>
                  <a:srgbClr val="C1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500" b="1" i="0" u="none" strike="noStrike" baseline="0">
                <a:solidFill>
                  <a:srgbClr val="C1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(&gt;50%)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C8E78B-C5BA-5A15-548F-48548B7E2DC5}"/>
              </a:ext>
            </a:extLst>
          </p:cNvPr>
          <p:cNvSpPr txBox="1"/>
          <p:nvPr/>
        </p:nvSpPr>
        <p:spPr>
          <a:xfrm>
            <a:off x="12024118" y="800100"/>
            <a:ext cx="577300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C10000"/>
                </a:solidFill>
                <a:latin typeface="CIDFont+F1"/>
              </a:rPr>
              <a:t>Future water supply security can only be maintained by massively increasing desalination capacities (brackish and seawater)</a:t>
            </a:r>
            <a:endParaRPr lang="en-US" sz="1800">
              <a:solidFill>
                <a:srgbClr val="C10000"/>
              </a:solidFill>
              <a:latin typeface="CIDFont+F1"/>
              <a:sym typeface="Wingdings" panose="05000000000000000000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0EC91-078C-205A-621E-83FB1EDAD2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26" t="23692" r="13881" b="27168"/>
          <a:stretch/>
        </p:blipFill>
        <p:spPr>
          <a:xfrm>
            <a:off x="1486136" y="2065227"/>
            <a:ext cx="15045044" cy="750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23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A01BF-F536-8392-0C20-A7395C1EA73A}"/>
              </a:ext>
            </a:extLst>
          </p:cNvPr>
          <p:cNvSpPr txBox="1"/>
          <p:nvPr/>
        </p:nvSpPr>
        <p:spPr>
          <a:xfrm>
            <a:off x="533400" y="647700"/>
            <a:ext cx="13091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Significancy of Brackish Water for Jordan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D61E0-E312-5B5C-C198-2924424556E6}"/>
              </a:ext>
            </a:extLst>
          </p:cNvPr>
          <p:cNvSpPr txBox="1"/>
          <p:nvPr/>
        </p:nvSpPr>
        <p:spPr>
          <a:xfrm>
            <a:off x="533399" y="2019300"/>
            <a:ext cx="926569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Brackish water share more than </a:t>
            </a:r>
            <a:r>
              <a:rPr lang="en-US" sz="2200" b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13% 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of municipal water supply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Expected to increase as resources became saline affected by overexploitation and deep aquifers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 sole water supply source for many communities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 feasible option for many areas compared with other supply options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Potential new projects 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in medium term ( </a:t>
            </a:r>
            <a:r>
              <a:rPr lang="en-US" sz="2200" b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additional 50 MCM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     </a:t>
            </a:r>
          </a:p>
          <a:p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20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Hisban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Rajib, </a:t>
            </a:r>
            <a:r>
              <a:rPr lang="en-US" sz="220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Adassiya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220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Kafrein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220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Dahret</a:t>
            </a:r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Al Ramel and Azraq </a:t>
            </a:r>
          </a:p>
          <a:p>
            <a:r>
              <a:rPr lang="en-US" sz="22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545454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US" sz="2000">
              <a:solidFill>
                <a:srgbClr val="C1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0653BB-91E7-5CA4-3A3F-25477907D93C}"/>
              </a:ext>
            </a:extLst>
          </p:cNvPr>
          <p:cNvSpPr txBox="1"/>
          <p:nvPr/>
        </p:nvSpPr>
        <p:spPr>
          <a:xfrm>
            <a:off x="14922819" y="69100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Water Budget 2020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8A55C3D-608F-404C-DB3F-F00A858AF9BB}"/>
              </a:ext>
            </a:extLst>
          </p:cNvPr>
          <p:cNvGraphicFramePr>
            <a:graphicFrameLocks/>
          </p:cNvGraphicFramePr>
          <p:nvPr/>
        </p:nvGraphicFramePr>
        <p:xfrm>
          <a:off x="10323871" y="1042443"/>
          <a:ext cx="6828503" cy="5240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4199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6CEE0-EA12-9FC7-6FAC-6BF0F82A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6F7E99-543B-B405-140D-9594E889996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22DC5-EF34-82A2-57B6-1A2430EFA09D}"/>
              </a:ext>
            </a:extLst>
          </p:cNvPr>
          <p:cNvSpPr txBox="1"/>
          <p:nvPr/>
        </p:nvSpPr>
        <p:spPr>
          <a:xfrm>
            <a:off x="2095500" y="4076700"/>
            <a:ext cx="1409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Brackish Water Desalination in Jordan</a:t>
            </a:r>
          </a:p>
        </p:txBody>
      </p:sp>
    </p:spTree>
    <p:extLst>
      <p:ext uri="{BB962C8B-B14F-4D97-AF65-F5344CB8AC3E}">
        <p14:creationId xmlns:p14="http://schemas.microsoft.com/office/powerpoint/2010/main" val="3953351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3A3752-599E-11AB-BE58-9072E3A2308E}"/>
              </a:ext>
            </a:extLst>
          </p:cNvPr>
          <p:cNvSpPr txBox="1"/>
          <p:nvPr/>
        </p:nvSpPr>
        <p:spPr>
          <a:xfrm>
            <a:off x="12048715" y="8595003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Small (S):  		&lt; 50,000 m</a:t>
            </a:r>
            <a:r>
              <a:rPr lang="en-US" sz="2000" b="1" baseline="30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/day</a:t>
            </a:r>
          </a:p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Large (L): 		&gt; 50,000 m</a:t>
            </a:r>
            <a:r>
              <a:rPr lang="en-US" sz="2000" b="1" baseline="30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/day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6EC80B-25C5-0EB6-6EB1-174CB8C7E1F5}"/>
              </a:ext>
            </a:extLst>
          </p:cNvPr>
          <p:cNvSpPr txBox="1"/>
          <p:nvPr/>
        </p:nvSpPr>
        <p:spPr>
          <a:xfrm>
            <a:off x="997985" y="581161"/>
            <a:ext cx="1309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Brackish Water Desalination growth in Jordan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748B3-473A-9311-0A36-2AE9E9E552A7}"/>
              </a:ext>
            </a:extLst>
          </p:cNvPr>
          <p:cNvSpPr txBox="1"/>
          <p:nvPr/>
        </p:nvSpPr>
        <p:spPr>
          <a:xfrm>
            <a:off x="8024884" y="6896100"/>
            <a:ext cx="195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DesalData</a:t>
            </a:r>
            <a:r>
              <a:rPr lang="en-US"/>
              <a:t> 2020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359DE1-D1A9-C8A2-DAE8-B53D9EC038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134318"/>
              </p:ext>
            </p:extLst>
          </p:nvPr>
        </p:nvGraphicFramePr>
        <p:xfrm>
          <a:off x="440013" y="2452419"/>
          <a:ext cx="9967431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2CAE211-EA65-8F0D-9FBF-E2938CFBBE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0231044"/>
              </p:ext>
            </p:extLst>
          </p:nvPr>
        </p:nvGraphicFramePr>
        <p:xfrm>
          <a:off x="9976513" y="2518057"/>
          <a:ext cx="8015802" cy="620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7BF20-5E8D-B14F-0A3B-7848160F2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030E54-3638-7DD5-6713-E841B9C238C0}"/>
              </a:ext>
            </a:extLst>
          </p:cNvPr>
          <p:cNvSpPr txBox="1"/>
          <p:nvPr/>
        </p:nvSpPr>
        <p:spPr>
          <a:xfrm>
            <a:off x="970946" y="129860"/>
            <a:ext cx="1309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Brackish Water Desalination Plants in Jordan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B2E061D-72DD-0E43-FEFC-B944F337A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61938"/>
              </p:ext>
            </p:extLst>
          </p:nvPr>
        </p:nvGraphicFramePr>
        <p:xfrm>
          <a:off x="1143000" y="994041"/>
          <a:ext cx="14020800" cy="893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4006415279"/>
                    </a:ext>
                  </a:extLst>
                </a:gridCol>
                <a:gridCol w="2762854">
                  <a:extLst>
                    <a:ext uri="{9D8B030D-6E8A-4147-A177-3AD203B41FA5}">
                      <a16:colId xmlns:a16="http://schemas.microsoft.com/office/drawing/2014/main" val="1684571246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038107247"/>
                    </a:ext>
                  </a:extLst>
                </a:gridCol>
                <a:gridCol w="2317146">
                  <a:extLst>
                    <a:ext uri="{9D8B030D-6E8A-4147-A177-3AD203B41FA5}">
                      <a16:colId xmlns:a16="http://schemas.microsoft.com/office/drawing/2014/main" val="2831481712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1281248889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109247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# </a:t>
                      </a:r>
                      <a:endParaRPr lang="en-US" sz="2800" b="1" i="0" u="none" strike="noStrik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solidFill>
                            <a:schemeClr val="bg1"/>
                          </a:solidFill>
                          <a:effectLst/>
                        </a:rPr>
                        <a:t>Plant Name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>
                          <a:solidFill>
                            <a:schemeClr val="bg1"/>
                          </a:solidFill>
                          <a:effectLst/>
                        </a:rPr>
                        <a:t>Governorate</a:t>
                      </a:r>
                      <a:endParaRPr lang="en-US" sz="2400" b="1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kern="1200">
                          <a:solidFill>
                            <a:schemeClr val="bg1"/>
                          </a:solidFill>
                          <a:effectLst/>
                        </a:rPr>
                        <a:t>Water Utility </a:t>
                      </a:r>
                      <a:endParaRPr lang="en-US" sz="2400" b="1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solidFill>
                            <a:schemeClr val="bg1"/>
                          </a:solidFill>
                          <a:effectLst/>
                        </a:rPr>
                        <a:t>Date of Establishment</a:t>
                      </a:r>
                      <a:endParaRPr lang="en-US" sz="2400" b="1" i="1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solidFill>
                            <a:schemeClr val="bg1"/>
                          </a:solidFill>
                          <a:effectLst/>
                        </a:rPr>
                        <a:t>Design  Production MCMY</a:t>
                      </a:r>
                      <a:endParaRPr lang="en-US" sz="2400" b="1" i="1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60580167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Rwaished</a:t>
                      </a: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b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400" b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Rwaished</a:t>
                      </a: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Northen Badia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Yarmouk Water Company (YWC)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2000</a:t>
                      </a:r>
                      <a:b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</a:b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2008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684692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Mashtal</a:t>
                      </a: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Faysal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Jerash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2009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4.56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765623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Kraymeh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Northen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Shounah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2021</a:t>
                      </a:r>
                      <a:endParaRPr lang="en-US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0.88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8035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Znayah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Mafraq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2008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0.79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6692193"/>
                  </a:ext>
                </a:extLst>
              </a:tr>
              <a:tr h="2688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Dab'an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Mafraq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0.07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24348206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        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Kufranajeh</a:t>
                      </a:r>
                      <a:endParaRPr lang="en-US" sz="2400" b="0" u="none" strike="noStrike" kern="1200" err="1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Ajlun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1.54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6165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Omari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Zarqa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Jordan Water Company (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Miyahouna</a:t>
                      </a: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774934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Hesban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Balqa'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2.60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2358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Zarqa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Zarqa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5.26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26826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Zara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Ma'in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Balqa'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2006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47.00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43547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Abu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Zeighan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Balqa'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15.77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3346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12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Ghour</a:t>
                      </a: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Mazra'ah</a:t>
                      </a:r>
                      <a:endParaRPr lang="en-US" sz="2400" b="0" u="none" strike="noStrike" kern="1200" err="1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Karak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Aqaba Water Company (AWC)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30955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Ghour</a:t>
                      </a: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 Safi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Karak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2005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5823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14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Ghour</a:t>
                      </a: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Fiefa</a:t>
                      </a:r>
                      <a:endParaRPr lang="en-US" sz="2400" b="0" u="none" strike="noStrike" kern="1200" err="1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Karak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0613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15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Ghuwaibeh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Karak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552577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16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Mudwwara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Ma'an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89084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Qatar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Aqaba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8650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Bir </a:t>
                      </a:r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Mathkour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Aqaba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0.18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99496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Rahma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Aqaba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0.18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9135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n-US" sz="2400" b="0" u="none" strike="noStrike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Ar</a:t>
                      </a:r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-Reesha (1+2 (2022))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Aqaba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</a:t>
                      </a:r>
                      <a:endParaRPr lang="en-US" sz="2400" b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2644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428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FC8B4-3D90-5F64-14A7-4A73C149C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C0A41F-0A00-A9B7-BEB7-9312DD493D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5"/>
          <a:stretch/>
        </p:blipFill>
        <p:spPr>
          <a:xfrm>
            <a:off x="4343399" y="2781300"/>
            <a:ext cx="3886200" cy="6749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357110-59AC-9A6B-720C-DB9A277A66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68" r="2050"/>
          <a:stretch/>
        </p:blipFill>
        <p:spPr>
          <a:xfrm>
            <a:off x="8249264" y="0"/>
            <a:ext cx="10019071" cy="10287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029AC-3AED-0B03-9211-195B106C9257}"/>
              </a:ext>
            </a:extLst>
          </p:cNvPr>
          <p:cNvSpPr txBox="1"/>
          <p:nvPr/>
        </p:nvSpPr>
        <p:spPr>
          <a:xfrm>
            <a:off x="990600" y="393089"/>
            <a:ext cx="7042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The location of Water Desalination Plants in Jordan</a:t>
            </a:r>
          </a:p>
        </p:txBody>
      </p:sp>
    </p:spTree>
    <p:extLst>
      <p:ext uri="{BB962C8B-B14F-4D97-AF65-F5344CB8AC3E}">
        <p14:creationId xmlns:p14="http://schemas.microsoft.com/office/powerpoint/2010/main" val="2853515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713A0-7EF4-BB0D-3E17-C44109AB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1BD0BA7-CF65-D8CC-9BCB-4A4D34FEA00D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4CA8D-B1DF-ED56-1DB8-92F481ABCEB1}"/>
              </a:ext>
            </a:extLst>
          </p:cNvPr>
          <p:cNvSpPr txBox="1"/>
          <p:nvPr/>
        </p:nvSpPr>
        <p:spPr>
          <a:xfrm>
            <a:off x="2095500" y="4076700"/>
            <a:ext cx="140970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Cambria"/>
                <a:ea typeface="Cambria"/>
                <a:cs typeface="Arial"/>
              </a:rPr>
              <a:t>Brackish Water Desalination Fundamentals</a:t>
            </a:r>
            <a:endParaRPr lang="en-US" sz="4800">
              <a:latin typeface="Cambria"/>
              <a:ea typeface="Cambri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6930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DA902-4F1F-E5C8-AA29-7824F4765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roup 289">
            <a:extLst>
              <a:ext uri="{FF2B5EF4-FFF2-40B4-BE49-F238E27FC236}">
                <a16:creationId xmlns:a16="http://schemas.microsoft.com/office/drawing/2014/main" id="{E6FA0CAB-0E82-7522-0B38-33B340482CF7}"/>
              </a:ext>
            </a:extLst>
          </p:cNvPr>
          <p:cNvGrpSpPr/>
          <p:nvPr/>
        </p:nvGrpSpPr>
        <p:grpSpPr>
          <a:xfrm>
            <a:off x="1388257" y="1724780"/>
            <a:ext cx="15318143" cy="3557648"/>
            <a:chOff x="1046181" y="6340745"/>
            <a:chExt cx="15318143" cy="355764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8B6CC4-5D96-BA77-7BED-B0ABB9B42130}"/>
                </a:ext>
              </a:extLst>
            </p:cNvPr>
            <p:cNvSpPr/>
            <p:nvPr/>
          </p:nvSpPr>
          <p:spPr>
            <a:xfrm>
              <a:off x="7158909" y="6742375"/>
              <a:ext cx="292097" cy="95945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8CC9666-E4EE-6434-28D8-1DC858389AA3}"/>
                </a:ext>
              </a:extLst>
            </p:cNvPr>
            <p:cNvGrpSpPr/>
            <p:nvPr/>
          </p:nvGrpSpPr>
          <p:grpSpPr>
            <a:xfrm>
              <a:off x="2158510" y="7738577"/>
              <a:ext cx="1023540" cy="1900723"/>
              <a:chOff x="1451296" y="4821936"/>
              <a:chExt cx="711495" cy="1258824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F8AC202-8D5F-44E4-E6EF-4169E0DB3C5A}"/>
                  </a:ext>
                </a:extLst>
              </p:cNvPr>
              <p:cNvCxnSpPr/>
              <p:nvPr/>
            </p:nvCxnSpPr>
            <p:spPr>
              <a:xfrm>
                <a:off x="1702594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8F159DF-2E66-2752-EF3C-3761EFDBC665}"/>
                  </a:ext>
                </a:extLst>
              </p:cNvPr>
              <p:cNvCxnSpPr/>
              <p:nvPr/>
            </p:nvCxnSpPr>
            <p:spPr>
              <a:xfrm>
                <a:off x="1866897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5C4F4C3-E17A-9272-5CFE-C52A8E2C0255}"/>
                  </a:ext>
                </a:extLst>
              </p:cNvPr>
              <p:cNvSpPr/>
              <p:nvPr/>
            </p:nvSpPr>
            <p:spPr>
              <a:xfrm>
                <a:off x="1702594" y="4821936"/>
                <a:ext cx="164303" cy="7315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1DC602D-3204-A5CD-2803-860839880048}"/>
                  </a:ext>
                </a:extLst>
              </p:cNvPr>
              <p:cNvSpPr/>
              <p:nvPr/>
            </p:nvSpPr>
            <p:spPr>
              <a:xfrm>
                <a:off x="1762125" y="4895088"/>
                <a:ext cx="45719" cy="86947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259A27C7-ABBD-21DC-7990-04C11E936A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1296" y="5798856"/>
                <a:ext cx="199072" cy="95250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E60BDD05-AA57-3164-ACBB-88AB108095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0428" y="5865495"/>
                <a:ext cx="118247" cy="165735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C008C2DA-03BD-B472-0B9B-925F0D7DBD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6982" y="5860197"/>
                <a:ext cx="0" cy="220563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681CFC22-E0D2-D152-32C6-4D830EFE9A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65296" y="5860279"/>
                <a:ext cx="150874" cy="170951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47D7D060-6C0F-2515-4C97-CC4EEF5AFC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17" y="5817870"/>
                <a:ext cx="178974" cy="127884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85FBBEE-DE2B-4291-D70C-60B0F07C521F}"/>
                </a:ext>
              </a:extLst>
            </p:cNvPr>
            <p:cNvSpPr/>
            <p:nvPr/>
          </p:nvSpPr>
          <p:spPr>
            <a:xfrm>
              <a:off x="7136409" y="7701825"/>
              <a:ext cx="845437" cy="59829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1ECD214-8AEF-3733-AE76-DE72963A04EF}"/>
                </a:ext>
              </a:extLst>
            </p:cNvPr>
            <p:cNvSpPr/>
            <p:nvPr/>
          </p:nvSpPr>
          <p:spPr>
            <a:xfrm>
              <a:off x="8983235" y="6935403"/>
              <a:ext cx="1019223" cy="1495726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4A14D6A2-51B2-5709-80A5-2FEB75853855}"/>
                </a:ext>
              </a:extLst>
            </p:cNvPr>
            <p:cNvGrpSpPr/>
            <p:nvPr/>
          </p:nvGrpSpPr>
          <p:grpSpPr>
            <a:xfrm rot="5400000">
              <a:off x="9121490" y="7346632"/>
              <a:ext cx="956414" cy="681953"/>
              <a:chOff x="6307867" y="5337659"/>
              <a:chExt cx="873867" cy="681953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D329AEA-A300-187D-3B66-13036766F7B6}"/>
                  </a:ext>
                </a:extLst>
              </p:cNvPr>
              <p:cNvSpPr/>
              <p:nvPr/>
            </p:nvSpPr>
            <p:spPr>
              <a:xfrm>
                <a:off x="6976197" y="5524501"/>
                <a:ext cx="205537" cy="47020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16B5A92-39B6-C2EB-B072-461E0F67565E}"/>
                  </a:ext>
                </a:extLst>
              </p:cNvPr>
              <p:cNvSpPr/>
              <p:nvPr/>
            </p:nvSpPr>
            <p:spPr>
              <a:xfrm>
                <a:off x="6307867" y="5524501"/>
                <a:ext cx="205537" cy="47020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0092A03-BAFF-89EB-3C61-44C8F105D4F6}"/>
                  </a:ext>
                </a:extLst>
              </p:cNvPr>
              <p:cNvSpPr/>
              <p:nvPr/>
            </p:nvSpPr>
            <p:spPr>
              <a:xfrm>
                <a:off x="6410635" y="5525476"/>
                <a:ext cx="650976" cy="47020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0938D4C-130D-8CA9-42DF-44D8AFF1F459}"/>
                  </a:ext>
                </a:extLst>
              </p:cNvPr>
              <p:cNvSpPr txBox="1"/>
              <p:nvPr/>
            </p:nvSpPr>
            <p:spPr>
              <a:xfrm rot="16200000">
                <a:off x="6416813" y="5467726"/>
                <a:ext cx="681953" cy="421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PF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9677734-68AA-F4A8-8861-54D13A072837}"/>
                </a:ext>
              </a:extLst>
            </p:cNvPr>
            <p:cNvGrpSpPr/>
            <p:nvPr/>
          </p:nvGrpSpPr>
          <p:grpSpPr>
            <a:xfrm>
              <a:off x="11118838" y="7132999"/>
              <a:ext cx="568208" cy="1091175"/>
              <a:chOff x="5858882" y="4780812"/>
              <a:chExt cx="394979" cy="722671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42085054-C2BB-3FAE-864C-5802C010388B}"/>
                  </a:ext>
                </a:extLst>
              </p:cNvPr>
              <p:cNvGrpSpPr/>
              <p:nvPr/>
            </p:nvGrpSpPr>
            <p:grpSpPr>
              <a:xfrm>
                <a:off x="5898804" y="4780812"/>
                <a:ext cx="235975" cy="722671"/>
                <a:chOff x="5892511" y="4861574"/>
                <a:chExt cx="235975" cy="722671"/>
              </a:xfrm>
            </p:grpSpPr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B5DE9448-4EC8-466C-CF4C-11FF86B654CE}"/>
                    </a:ext>
                  </a:extLst>
                </p:cNvPr>
                <p:cNvSpPr/>
                <p:nvPr/>
              </p:nvSpPr>
              <p:spPr>
                <a:xfrm>
                  <a:off x="5892511" y="4861574"/>
                  <a:ext cx="235975" cy="722671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/>
                </a:p>
              </p:txBody>
            </p:sp>
            <p:sp>
              <p:nvSpPr>
                <p:cNvPr id="47" name="Cylinder 46">
                  <a:extLst>
                    <a:ext uri="{FF2B5EF4-FFF2-40B4-BE49-F238E27FC236}">
                      <a16:creationId xmlns:a16="http://schemas.microsoft.com/office/drawing/2014/main" id="{E6EAE8FF-4EE9-B95F-B576-31D4CBA984AE}"/>
                    </a:ext>
                  </a:extLst>
                </p:cNvPr>
                <p:cNvSpPr/>
                <p:nvPr/>
              </p:nvSpPr>
              <p:spPr>
                <a:xfrm>
                  <a:off x="5909065" y="4946904"/>
                  <a:ext cx="204637" cy="558559"/>
                </a:xfrm>
                <a:prstGeom prst="can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/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B9755F1-669F-0DA4-94FB-620BFB8ACE8D}"/>
                  </a:ext>
                </a:extLst>
              </p:cNvPr>
              <p:cNvSpPr txBox="1"/>
              <p:nvPr/>
            </p:nvSpPr>
            <p:spPr>
              <a:xfrm>
                <a:off x="5858882" y="5025044"/>
                <a:ext cx="394979" cy="305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/>
              </a:p>
            </p:txBody>
          </p:sp>
        </p:grpSp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1EE6D7DE-7EEA-F62F-2C4A-1D52AD79876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190667" y="6674333"/>
              <a:ext cx="436309" cy="1698963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0A34726-426A-DC6E-7D4D-95F0DCF0A9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8184" y="6744555"/>
              <a:ext cx="4635" cy="4419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48954E1-ACDE-8926-68F7-B1A2B901276A}"/>
                </a:ext>
              </a:extLst>
            </p:cNvPr>
            <p:cNvSpPr txBox="1"/>
            <p:nvPr/>
          </p:nvSpPr>
          <p:spPr>
            <a:xfrm>
              <a:off x="5771805" y="6369799"/>
              <a:ext cx="16734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Chlorination</a:t>
              </a:r>
            </a:p>
          </p:txBody>
        </p: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9D74ECCB-9A97-C91C-1720-55754F858D5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 flipV="1">
              <a:off x="7981846" y="7683266"/>
              <a:ext cx="1001389" cy="317704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A17E9F2-ECE4-7128-0FAF-05309D359B3D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10002458" y="7678587"/>
              <a:ext cx="1149283" cy="46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1E392D8-0316-325C-30E3-D281D16673A0}"/>
                </a:ext>
              </a:extLst>
            </p:cNvPr>
            <p:cNvCxnSpPr>
              <a:cxnSpLocks/>
            </p:cNvCxnSpPr>
            <p:nvPr/>
          </p:nvCxnSpPr>
          <p:spPr>
            <a:xfrm>
              <a:off x="10753222" y="7059804"/>
              <a:ext cx="0" cy="56778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34C4B6-1BF7-FD4C-6548-C5077F9A2E6E}"/>
                </a:ext>
              </a:extLst>
            </p:cNvPr>
            <p:cNvSpPr txBox="1"/>
            <p:nvPr/>
          </p:nvSpPr>
          <p:spPr>
            <a:xfrm>
              <a:off x="10055523" y="6340745"/>
              <a:ext cx="21138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Anti-</a:t>
              </a:r>
              <a:r>
                <a:rPr lang="en-US" sz="1600" err="1"/>
                <a:t>scalant</a:t>
              </a:r>
              <a:endParaRPr lang="en-US" sz="160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Sodium bisulfate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C1778E-BA47-D967-0942-D3A0341A6151}"/>
                </a:ext>
              </a:extLst>
            </p:cNvPr>
            <p:cNvSpPr txBox="1"/>
            <p:nvPr/>
          </p:nvSpPr>
          <p:spPr>
            <a:xfrm>
              <a:off x="7120455" y="8368160"/>
              <a:ext cx="101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Optional:</a:t>
              </a:r>
            </a:p>
            <a:p>
              <a:r>
                <a:rPr lang="en-US" sz="1600"/>
                <a:t>Aeration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EF7AEC-2C36-8457-5866-49A6F4AC67CA}"/>
                </a:ext>
              </a:extLst>
            </p:cNvPr>
            <p:cNvSpPr txBox="1"/>
            <p:nvPr/>
          </p:nvSpPr>
          <p:spPr>
            <a:xfrm>
              <a:off x="9041763" y="8507308"/>
              <a:ext cx="101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Media filters 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4B9E7F1-757F-7BA0-01F1-C9413E469E68}"/>
                </a:ext>
              </a:extLst>
            </p:cNvPr>
            <p:cNvGrpSpPr/>
            <p:nvPr/>
          </p:nvGrpSpPr>
          <p:grpSpPr>
            <a:xfrm>
              <a:off x="11513854" y="6914312"/>
              <a:ext cx="3529953" cy="1495726"/>
              <a:chOff x="6664307" y="4525420"/>
              <a:chExt cx="2453782" cy="990600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E98D8393-0C75-6639-C458-E9A613643A9E}"/>
                  </a:ext>
                </a:extLst>
              </p:cNvPr>
              <p:cNvSpPr/>
              <p:nvPr/>
            </p:nvSpPr>
            <p:spPr>
              <a:xfrm>
                <a:off x="7032456" y="4525420"/>
                <a:ext cx="708494" cy="9906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FFD2EC4-2AAD-A5DB-5FED-09CC63AB6E90}"/>
                  </a:ext>
                </a:extLst>
              </p:cNvPr>
              <p:cNvSpPr/>
              <p:nvPr/>
            </p:nvSpPr>
            <p:spPr>
              <a:xfrm>
                <a:off x="7120003" y="4635275"/>
                <a:ext cx="533400" cy="10795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BA22853-94D6-7D3A-A5E3-5DD63979F954}"/>
                  </a:ext>
                </a:extLst>
              </p:cNvPr>
              <p:cNvSpPr/>
              <p:nvPr/>
            </p:nvSpPr>
            <p:spPr>
              <a:xfrm>
                <a:off x="7120003" y="4801010"/>
                <a:ext cx="533400" cy="10795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10FF443-0422-757E-764B-1FF86F5710D0}"/>
                  </a:ext>
                </a:extLst>
              </p:cNvPr>
              <p:cNvSpPr/>
              <p:nvPr/>
            </p:nvSpPr>
            <p:spPr>
              <a:xfrm>
                <a:off x="7120003" y="4966745"/>
                <a:ext cx="533400" cy="10795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F25FA7B-023D-803A-6AE5-C5CE4A96C4F5}"/>
                  </a:ext>
                </a:extLst>
              </p:cNvPr>
              <p:cNvSpPr/>
              <p:nvPr/>
            </p:nvSpPr>
            <p:spPr>
              <a:xfrm>
                <a:off x="7120003" y="5148094"/>
                <a:ext cx="533400" cy="10795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1F84706-156C-F7BD-AD88-692DE5E517FC}"/>
                  </a:ext>
                </a:extLst>
              </p:cNvPr>
              <p:cNvSpPr/>
              <p:nvPr/>
            </p:nvSpPr>
            <p:spPr>
              <a:xfrm>
                <a:off x="7120795" y="5307642"/>
                <a:ext cx="533400" cy="10795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39B0F0F-CAC0-AC1C-A9A4-86956FF662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64307" y="5010476"/>
                <a:ext cx="381000" cy="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2527F55-C2D9-6023-4B42-13350F4CF151}"/>
                  </a:ext>
                </a:extLst>
              </p:cNvPr>
              <p:cNvSpPr txBox="1"/>
              <p:nvPr/>
            </p:nvSpPr>
            <p:spPr>
              <a:xfrm>
                <a:off x="8227350" y="5218666"/>
                <a:ext cx="890739" cy="224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600"/>
              </a:p>
            </p:txBody>
          </p: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4845C715-6E59-8055-C339-C533F4A9AD1C}"/>
                  </a:ext>
                </a:extLst>
              </p:cNvPr>
              <p:cNvCxnSpPr/>
              <p:nvPr/>
            </p:nvCxnSpPr>
            <p:spPr>
              <a:xfrm>
                <a:off x="7740950" y="4801010"/>
                <a:ext cx="33896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78875F45-DF41-FEB7-185C-DA006B0F642D}"/>
                  </a:ext>
                </a:extLst>
              </p:cNvPr>
              <p:cNvCxnSpPr/>
              <p:nvPr/>
            </p:nvCxnSpPr>
            <p:spPr>
              <a:xfrm>
                <a:off x="7740950" y="5247434"/>
                <a:ext cx="33896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F5171B2-341E-D58F-FD1B-22871C991B4B}"/>
                </a:ext>
              </a:extLst>
            </p:cNvPr>
            <p:cNvSpPr txBox="1"/>
            <p:nvPr/>
          </p:nvSpPr>
          <p:spPr>
            <a:xfrm>
              <a:off x="1193531" y="6637325"/>
              <a:ext cx="1356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Brackish groundwater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07F9F5D-62BD-56EF-3978-E20D4705BE73}"/>
                </a:ext>
              </a:extLst>
            </p:cNvPr>
            <p:cNvSpPr txBox="1"/>
            <p:nvPr/>
          </p:nvSpPr>
          <p:spPr>
            <a:xfrm>
              <a:off x="11025076" y="8414326"/>
              <a:ext cx="101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Cartridge Filters</a:t>
              </a:r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85696A57-D446-91B7-5E50-8A39976CBD75}"/>
                </a:ext>
              </a:extLst>
            </p:cNvPr>
            <p:cNvGrpSpPr/>
            <p:nvPr/>
          </p:nvGrpSpPr>
          <p:grpSpPr>
            <a:xfrm>
              <a:off x="4258303" y="6882510"/>
              <a:ext cx="1521778" cy="837483"/>
              <a:chOff x="2968445" y="2231690"/>
              <a:chExt cx="1521778" cy="837483"/>
            </a:xfrm>
          </p:grpSpPr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57C88DE5-FE36-8E02-F9D1-769661E6D20D}"/>
                  </a:ext>
                </a:extLst>
              </p:cNvPr>
              <p:cNvSpPr/>
              <p:nvPr/>
            </p:nvSpPr>
            <p:spPr>
              <a:xfrm>
                <a:off x="2968445" y="2231690"/>
                <a:ext cx="1521778" cy="837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Isosceles Triangle 244">
                <a:extLst>
                  <a:ext uri="{FF2B5EF4-FFF2-40B4-BE49-F238E27FC236}">
                    <a16:creationId xmlns:a16="http://schemas.microsoft.com/office/drawing/2014/main" id="{790855A5-B269-B84E-10A2-CBF0CEFDD8FA}"/>
                  </a:ext>
                </a:extLst>
              </p:cNvPr>
              <p:cNvSpPr/>
              <p:nvPr/>
            </p:nvSpPr>
            <p:spPr>
              <a:xfrm rot="10800000">
                <a:off x="3675713" y="2484398"/>
                <a:ext cx="182054" cy="180499"/>
              </a:xfrm>
              <a:prstGeom prst="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6" name="Connector: Elbow 245">
              <a:extLst>
                <a:ext uri="{FF2B5EF4-FFF2-40B4-BE49-F238E27FC236}">
                  <a16:creationId xmlns:a16="http://schemas.microsoft.com/office/drawing/2014/main" id="{DC5D6831-BA73-3CEF-642B-F01EF7F202A1}"/>
                </a:ext>
              </a:extLst>
            </p:cNvPr>
            <p:cNvCxnSpPr>
              <a:cxnSpLocks/>
              <a:stCxn id="244" idx="3"/>
            </p:cNvCxnSpPr>
            <p:nvPr/>
          </p:nvCxnSpPr>
          <p:spPr>
            <a:xfrm flipV="1">
              <a:off x="5780081" y="7202519"/>
              <a:ext cx="1367578" cy="98733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41EAAEC3-2D03-6FB0-9D9C-3B47E80C1640}"/>
                </a:ext>
              </a:extLst>
            </p:cNvPr>
            <p:cNvGrpSpPr/>
            <p:nvPr/>
          </p:nvGrpSpPr>
          <p:grpSpPr>
            <a:xfrm>
              <a:off x="1046181" y="7678587"/>
              <a:ext cx="1023540" cy="1900723"/>
              <a:chOff x="1451296" y="4821936"/>
              <a:chExt cx="711495" cy="1258824"/>
            </a:xfrm>
          </p:grpSpPr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15069E58-45B3-C8A1-9CE1-4B9DC019CDC6}"/>
                  </a:ext>
                </a:extLst>
              </p:cNvPr>
              <p:cNvCxnSpPr/>
              <p:nvPr/>
            </p:nvCxnSpPr>
            <p:spPr>
              <a:xfrm>
                <a:off x="1702594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145877EC-E025-26ED-A4AA-D13F5668FABE}"/>
                  </a:ext>
                </a:extLst>
              </p:cNvPr>
              <p:cNvCxnSpPr/>
              <p:nvPr/>
            </p:nvCxnSpPr>
            <p:spPr>
              <a:xfrm>
                <a:off x="1866897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DD84EE6A-E635-D52E-25B5-0B3BFDD8F984}"/>
                  </a:ext>
                </a:extLst>
              </p:cNvPr>
              <p:cNvSpPr/>
              <p:nvPr/>
            </p:nvSpPr>
            <p:spPr>
              <a:xfrm>
                <a:off x="1702594" y="4821936"/>
                <a:ext cx="164303" cy="7315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8F355969-EC26-8BBE-2935-67E62D683D14}"/>
                  </a:ext>
                </a:extLst>
              </p:cNvPr>
              <p:cNvSpPr/>
              <p:nvPr/>
            </p:nvSpPr>
            <p:spPr>
              <a:xfrm>
                <a:off x="1762125" y="4895088"/>
                <a:ext cx="45719" cy="86947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254" name="Straight Arrow Connector 253">
                <a:extLst>
                  <a:ext uri="{FF2B5EF4-FFF2-40B4-BE49-F238E27FC236}">
                    <a16:creationId xmlns:a16="http://schemas.microsoft.com/office/drawing/2014/main" id="{FAB3B17A-B6E4-2FAA-A13B-A3F932FA48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1296" y="5798856"/>
                <a:ext cx="199072" cy="95250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95EA9E96-33DB-6224-D262-349B0866D4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0428" y="5865495"/>
                <a:ext cx="118247" cy="165735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Arrow Connector 255">
                <a:extLst>
                  <a:ext uri="{FF2B5EF4-FFF2-40B4-BE49-F238E27FC236}">
                    <a16:creationId xmlns:a16="http://schemas.microsoft.com/office/drawing/2014/main" id="{C2FF9807-F219-0F01-A4C1-7526510F8F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6982" y="5860197"/>
                <a:ext cx="0" cy="220563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Arrow Connector 256">
                <a:extLst>
                  <a:ext uri="{FF2B5EF4-FFF2-40B4-BE49-F238E27FC236}">
                    <a16:creationId xmlns:a16="http://schemas.microsoft.com/office/drawing/2014/main" id="{2B0A755D-A1DE-762F-C146-BEE9205F0A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65296" y="5860279"/>
                <a:ext cx="150874" cy="170951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Arrow Connector 257">
                <a:extLst>
                  <a:ext uri="{FF2B5EF4-FFF2-40B4-BE49-F238E27FC236}">
                    <a16:creationId xmlns:a16="http://schemas.microsoft.com/office/drawing/2014/main" id="{48C98BE4-320B-8159-8A63-91003F8D2B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17" y="5817870"/>
                <a:ext cx="178974" cy="127884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9" name="Connector: Elbow 258">
              <a:extLst>
                <a:ext uri="{FF2B5EF4-FFF2-40B4-BE49-F238E27FC236}">
                  <a16:creationId xmlns:a16="http://schemas.microsoft.com/office/drawing/2014/main" id="{5FEC710E-FC87-9604-4AA7-B5D05E8B5D9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652275" y="6175194"/>
              <a:ext cx="479970" cy="2732086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7BAC5C1-55D3-D602-5D7C-609C445AF893}"/>
                </a:ext>
              </a:extLst>
            </p:cNvPr>
            <p:cNvSpPr txBox="1"/>
            <p:nvPr/>
          </p:nvSpPr>
          <p:spPr>
            <a:xfrm>
              <a:off x="12211417" y="8531998"/>
              <a:ext cx="12767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Reverse Osmosis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891B6FF-6B5E-522B-55EB-E13A8092E4CE}"/>
                </a:ext>
              </a:extLst>
            </p:cNvPr>
            <p:cNvSpPr txBox="1"/>
            <p:nvPr/>
          </p:nvSpPr>
          <p:spPr>
            <a:xfrm>
              <a:off x="4344925" y="7741969"/>
              <a:ext cx="12767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Raw water tank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47F2384B-9A70-5037-A999-35578B65C02E}"/>
                </a:ext>
              </a:extLst>
            </p:cNvPr>
            <p:cNvSpPr txBox="1"/>
            <p:nvPr/>
          </p:nvSpPr>
          <p:spPr>
            <a:xfrm>
              <a:off x="15087600" y="6894083"/>
              <a:ext cx="12767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Final water tank</a:t>
              </a:r>
            </a:p>
          </p:txBody>
        </p: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26135B63-06E5-BC24-56B0-D1CABC17B772}"/>
                </a:ext>
              </a:extLst>
            </p:cNvPr>
            <p:cNvGrpSpPr/>
            <p:nvPr/>
          </p:nvGrpSpPr>
          <p:grpSpPr>
            <a:xfrm>
              <a:off x="13569611" y="6864342"/>
              <a:ext cx="1521778" cy="837483"/>
              <a:chOff x="2968445" y="2231690"/>
              <a:chExt cx="1521778" cy="837483"/>
            </a:xfrm>
          </p:grpSpPr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7A8C32A8-8028-4F56-B5E8-42FF019A625D}"/>
                  </a:ext>
                </a:extLst>
              </p:cNvPr>
              <p:cNvSpPr/>
              <p:nvPr/>
            </p:nvSpPr>
            <p:spPr>
              <a:xfrm>
                <a:off x="2968445" y="2231690"/>
                <a:ext cx="1521778" cy="837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Isosceles Triangle 267">
                <a:extLst>
                  <a:ext uri="{FF2B5EF4-FFF2-40B4-BE49-F238E27FC236}">
                    <a16:creationId xmlns:a16="http://schemas.microsoft.com/office/drawing/2014/main" id="{391AFA9A-2DC1-A032-FE3A-CF879EAE9BEE}"/>
                  </a:ext>
                </a:extLst>
              </p:cNvPr>
              <p:cNvSpPr/>
              <p:nvPr/>
            </p:nvSpPr>
            <p:spPr>
              <a:xfrm rot="10800000">
                <a:off x="3675713" y="2484398"/>
                <a:ext cx="182054" cy="180499"/>
              </a:xfrm>
              <a:prstGeom prst="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05EC2009-CE80-9CDD-6DC0-E8030ECA40D5}"/>
                </a:ext>
              </a:extLst>
            </p:cNvPr>
            <p:cNvSpPr txBox="1"/>
            <p:nvPr/>
          </p:nvSpPr>
          <p:spPr>
            <a:xfrm>
              <a:off x="13180130" y="7806065"/>
              <a:ext cx="1281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Brine discharge </a:t>
              </a:r>
            </a:p>
          </p:txBody>
        </p:sp>
        <p:cxnSp>
          <p:nvCxnSpPr>
            <p:cNvPr id="271" name="Connector: Elbow 270">
              <a:extLst>
                <a:ext uri="{FF2B5EF4-FFF2-40B4-BE49-F238E27FC236}">
                  <a16:creationId xmlns:a16="http://schemas.microsoft.com/office/drawing/2014/main" id="{2273EB01-3C3D-B393-6C30-D7E19C534616}"/>
                </a:ext>
              </a:extLst>
            </p:cNvPr>
            <p:cNvCxnSpPr>
              <a:cxnSpLocks/>
              <a:endCxn id="267" idx="2"/>
            </p:cNvCxnSpPr>
            <p:nvPr/>
          </p:nvCxnSpPr>
          <p:spPr>
            <a:xfrm>
              <a:off x="3408821" y="7301252"/>
              <a:ext cx="10921679" cy="400573"/>
            </a:xfrm>
            <a:prstGeom prst="bentConnector4">
              <a:avLst>
                <a:gd name="adj1" fmla="val 2748"/>
                <a:gd name="adj2" fmla="val 573160"/>
              </a:avLst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84E35561-9DEE-0C3C-B5BD-928DD2E5B459}"/>
                </a:ext>
              </a:extLst>
            </p:cNvPr>
            <p:cNvSpPr txBox="1"/>
            <p:nvPr/>
          </p:nvSpPr>
          <p:spPr>
            <a:xfrm>
              <a:off x="8649004" y="9313618"/>
              <a:ext cx="1281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Raw water for blending   </a:t>
              </a:r>
            </a:p>
          </p:txBody>
        </p:sp>
        <p:cxnSp>
          <p:nvCxnSpPr>
            <p:cNvPr id="288" name="Straight Arrow Connector 287">
              <a:extLst>
                <a:ext uri="{FF2B5EF4-FFF2-40B4-BE49-F238E27FC236}">
                  <a16:creationId xmlns:a16="http://schemas.microsoft.com/office/drawing/2014/main" id="{7B558C16-9DA2-DFE0-41FD-F04EBEBEE2C3}"/>
                </a:ext>
              </a:extLst>
            </p:cNvPr>
            <p:cNvCxnSpPr>
              <a:cxnSpLocks/>
            </p:cNvCxnSpPr>
            <p:nvPr/>
          </p:nvCxnSpPr>
          <p:spPr>
            <a:xfrm>
              <a:off x="10531799" y="7045650"/>
              <a:ext cx="0" cy="56778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4810924C-91A4-3586-FBB8-83D624A2E395}"/>
              </a:ext>
            </a:extLst>
          </p:cNvPr>
          <p:cNvGrpSpPr/>
          <p:nvPr/>
        </p:nvGrpSpPr>
        <p:grpSpPr>
          <a:xfrm>
            <a:off x="1488705" y="5796464"/>
            <a:ext cx="14957691" cy="3644644"/>
            <a:chOff x="152400" y="1312251"/>
            <a:chExt cx="14957691" cy="3644644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8DF7AEFE-ADA7-A0AA-E00D-4BC9274D10E6}"/>
                </a:ext>
              </a:extLst>
            </p:cNvPr>
            <p:cNvGrpSpPr/>
            <p:nvPr/>
          </p:nvGrpSpPr>
          <p:grpSpPr>
            <a:xfrm>
              <a:off x="6166193" y="2293528"/>
              <a:ext cx="1114218" cy="773773"/>
              <a:chOff x="5315228" y="1003348"/>
              <a:chExt cx="763681" cy="415159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4C4E5B5-27ED-30AE-E731-12938DF3DD5B}"/>
                  </a:ext>
                </a:extLst>
              </p:cNvPr>
              <p:cNvSpPr/>
              <p:nvPr/>
            </p:nvSpPr>
            <p:spPr>
              <a:xfrm>
                <a:off x="5315228" y="1015812"/>
                <a:ext cx="763681" cy="40269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1CA4DBCA-236E-6113-10CC-6A85BE6463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6979" y="1003348"/>
                <a:ext cx="0" cy="26882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0FAA8D22-41C1-B096-BCB5-C3A7E9C5C9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3172" y="1003348"/>
                <a:ext cx="0" cy="26882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F3B6E1C2-5498-03EF-17B6-356AE209639D}"/>
                  </a:ext>
                </a:extLst>
              </p:cNvPr>
              <p:cNvSpPr/>
              <p:nvPr/>
            </p:nvSpPr>
            <p:spPr>
              <a:xfrm>
                <a:off x="5523505" y="1271060"/>
                <a:ext cx="167401" cy="6903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2CF84C92-FD7E-EFD2-CCCE-4D0B7BBEDAF4}"/>
                  </a:ext>
                </a:extLst>
              </p:cNvPr>
              <p:cNvSpPr/>
              <p:nvPr/>
            </p:nvSpPr>
            <p:spPr>
              <a:xfrm>
                <a:off x="5375172" y="1271061"/>
                <a:ext cx="167401" cy="6903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B135FC07-27F4-3E24-BF23-41F64500EB96}"/>
                  </a:ext>
                </a:extLst>
              </p:cNvPr>
              <p:cNvSpPr/>
              <p:nvPr/>
            </p:nvSpPr>
            <p:spPr>
              <a:xfrm>
                <a:off x="5879596" y="1271060"/>
                <a:ext cx="167401" cy="6903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F06783EB-7342-D558-A7E6-85940000583D}"/>
                  </a:ext>
                </a:extLst>
              </p:cNvPr>
              <p:cNvSpPr/>
              <p:nvPr/>
            </p:nvSpPr>
            <p:spPr>
              <a:xfrm>
                <a:off x="5731263" y="1271061"/>
                <a:ext cx="167401" cy="6903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A35960BB-ABD0-B072-2FED-4FBFD3383E49}"/>
                </a:ext>
              </a:extLst>
            </p:cNvPr>
            <p:cNvGrpSpPr/>
            <p:nvPr/>
          </p:nvGrpSpPr>
          <p:grpSpPr>
            <a:xfrm>
              <a:off x="7711670" y="2313904"/>
              <a:ext cx="1271926" cy="739858"/>
              <a:chOff x="6423059" y="1048361"/>
              <a:chExt cx="983436" cy="461665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8340C495-7183-609D-F1A8-A61645D8EF05}"/>
                  </a:ext>
                </a:extLst>
              </p:cNvPr>
              <p:cNvSpPr/>
              <p:nvPr/>
            </p:nvSpPr>
            <p:spPr>
              <a:xfrm>
                <a:off x="6423059" y="1062743"/>
                <a:ext cx="763681" cy="40269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B577E8C-0E18-F0C2-8B8D-F13E82F98F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4221" y="1062743"/>
                <a:ext cx="0" cy="402695"/>
              </a:xfrm>
              <a:prstGeom prst="line">
                <a:avLst/>
              </a:prstGeom>
              <a:ln w="63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3531B6E6-891E-6BD0-0DA9-77D751B499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15432" y="1062743"/>
                <a:ext cx="0" cy="402695"/>
              </a:xfrm>
              <a:prstGeom prst="line">
                <a:avLst/>
              </a:prstGeom>
              <a:ln w="63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C3075993-6F60-0492-B7AC-98E7250B29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23059" y="1062743"/>
                <a:ext cx="221066" cy="402695"/>
              </a:xfrm>
              <a:prstGeom prst="line">
                <a:avLst/>
              </a:prstGeom>
              <a:ln w="63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056F3D7-FD3F-82ED-C42F-BA437F14D6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74269" y="1056389"/>
                <a:ext cx="221066" cy="402695"/>
              </a:xfrm>
              <a:prstGeom prst="line">
                <a:avLst/>
              </a:prstGeom>
              <a:ln w="63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75C50407-DBC4-E2FD-AC83-F960544688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8461" y="1056389"/>
                <a:ext cx="221066" cy="402695"/>
              </a:xfrm>
              <a:prstGeom prst="line">
                <a:avLst/>
              </a:prstGeom>
              <a:ln w="63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D42C908-5C05-89F3-66F8-4CAD6D0A414D}"/>
                  </a:ext>
                </a:extLst>
              </p:cNvPr>
              <p:cNvSpPr txBox="1"/>
              <p:nvPr/>
            </p:nvSpPr>
            <p:spPr>
              <a:xfrm>
                <a:off x="6561056" y="1048361"/>
                <a:ext cx="8454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SM</a:t>
                </a:r>
              </a:p>
            </p:txBody>
          </p:sp>
        </p:grp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C5355E6-9DD2-B365-E7E3-1AB65B3D24E7}"/>
                </a:ext>
              </a:extLst>
            </p:cNvPr>
            <p:cNvSpPr/>
            <p:nvPr/>
          </p:nvSpPr>
          <p:spPr>
            <a:xfrm>
              <a:off x="8983135" y="1965989"/>
              <a:ext cx="1019223" cy="1495726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AF864DDC-9327-88EA-E9E0-A2D94824EABD}"/>
                </a:ext>
              </a:extLst>
            </p:cNvPr>
            <p:cNvGrpSpPr/>
            <p:nvPr/>
          </p:nvGrpSpPr>
          <p:grpSpPr>
            <a:xfrm>
              <a:off x="9063299" y="2095037"/>
              <a:ext cx="878785" cy="472116"/>
              <a:chOff x="4481436" y="1443174"/>
              <a:chExt cx="610871" cy="142739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72423616-7336-EE5E-58A9-4D6AA300B786}"/>
                  </a:ext>
                </a:extLst>
              </p:cNvPr>
              <p:cNvSpPr/>
              <p:nvPr/>
            </p:nvSpPr>
            <p:spPr>
              <a:xfrm>
                <a:off x="4481436" y="1443660"/>
                <a:ext cx="142875" cy="14216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2E57260D-CB63-8E5C-14B2-1AE40E1E2F1D}"/>
                  </a:ext>
                </a:extLst>
              </p:cNvPr>
              <p:cNvSpPr/>
              <p:nvPr/>
            </p:nvSpPr>
            <p:spPr>
              <a:xfrm>
                <a:off x="4949432" y="1443174"/>
                <a:ext cx="142875" cy="14216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D7CEDC87-DB08-E6F7-E35C-B591395FF048}"/>
                  </a:ext>
                </a:extLst>
              </p:cNvPr>
              <p:cNvSpPr/>
              <p:nvPr/>
            </p:nvSpPr>
            <p:spPr>
              <a:xfrm>
                <a:off x="4552874" y="1443752"/>
                <a:ext cx="452514" cy="14216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26903AAF-78EA-8DDE-FFDD-A06C69F09D37}"/>
                </a:ext>
              </a:extLst>
            </p:cNvPr>
            <p:cNvGrpSpPr/>
            <p:nvPr/>
          </p:nvGrpSpPr>
          <p:grpSpPr>
            <a:xfrm>
              <a:off x="9063299" y="2842580"/>
              <a:ext cx="878785" cy="472116"/>
              <a:chOff x="4481436" y="1443174"/>
              <a:chExt cx="610871" cy="142739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499B8B9-A6D9-D0E0-63E5-CC2D7C431AC5}"/>
                  </a:ext>
                </a:extLst>
              </p:cNvPr>
              <p:cNvSpPr/>
              <p:nvPr/>
            </p:nvSpPr>
            <p:spPr>
              <a:xfrm>
                <a:off x="4481436" y="1443660"/>
                <a:ext cx="142875" cy="14216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330FA0C2-90BB-7CFD-2590-8D230F182117}"/>
                  </a:ext>
                </a:extLst>
              </p:cNvPr>
              <p:cNvSpPr/>
              <p:nvPr/>
            </p:nvSpPr>
            <p:spPr>
              <a:xfrm>
                <a:off x="4949432" y="1443174"/>
                <a:ext cx="142875" cy="14216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B79C5D2D-54C3-FE28-4B86-F462F45787D5}"/>
                  </a:ext>
                </a:extLst>
              </p:cNvPr>
              <p:cNvSpPr/>
              <p:nvPr/>
            </p:nvSpPr>
            <p:spPr>
              <a:xfrm>
                <a:off x="4552874" y="1443752"/>
                <a:ext cx="452514" cy="14216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756F838-9DA1-752F-D406-2E1503825EB8}"/>
                </a:ext>
              </a:extLst>
            </p:cNvPr>
            <p:cNvSpPr txBox="1"/>
            <p:nvPr/>
          </p:nvSpPr>
          <p:spPr>
            <a:xfrm>
              <a:off x="9247016" y="2130838"/>
              <a:ext cx="7709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GF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F4728F6-983D-BF3D-036E-B8E051713751}"/>
                </a:ext>
              </a:extLst>
            </p:cNvPr>
            <p:cNvSpPr txBox="1"/>
            <p:nvPr/>
          </p:nvSpPr>
          <p:spPr>
            <a:xfrm>
              <a:off x="9172566" y="2885963"/>
              <a:ext cx="8454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GF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7D097BF-8B5B-B4AD-71CC-0D40825D3F8E}"/>
                </a:ext>
              </a:extLst>
            </p:cNvPr>
            <p:cNvCxnSpPr>
              <a:cxnSpLocks/>
            </p:cNvCxnSpPr>
            <p:nvPr/>
          </p:nvCxnSpPr>
          <p:spPr>
            <a:xfrm>
              <a:off x="7303484" y="2642042"/>
              <a:ext cx="40754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30F15FE-CADA-CE7D-2ED6-84D9010B67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00738" y="2687185"/>
              <a:ext cx="294503" cy="41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or: Elbow 113">
              <a:extLst>
                <a:ext uri="{FF2B5EF4-FFF2-40B4-BE49-F238E27FC236}">
                  <a16:creationId xmlns:a16="http://schemas.microsoft.com/office/drawing/2014/main" id="{7600C81F-267E-E854-5AED-A18B11487ABE}"/>
                </a:ext>
              </a:extLst>
            </p:cNvPr>
            <p:cNvCxnSpPr>
              <a:cxnSpLocks/>
            </p:cNvCxnSpPr>
            <p:nvPr/>
          </p:nvCxnSpPr>
          <p:spPr>
            <a:xfrm>
              <a:off x="4182628" y="2714906"/>
              <a:ext cx="1952655" cy="492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978984B0-64AA-96B6-2F9F-26D16F8A89BE}"/>
                </a:ext>
              </a:extLst>
            </p:cNvPr>
            <p:cNvCxnSpPr/>
            <p:nvPr/>
          </p:nvCxnSpPr>
          <p:spPr>
            <a:xfrm flipH="1">
              <a:off x="5279678" y="2136817"/>
              <a:ext cx="13124" cy="5780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1B65857-D22B-0106-58B3-A3264BEAFAEE}"/>
                </a:ext>
              </a:extLst>
            </p:cNvPr>
            <p:cNvSpPr txBox="1"/>
            <p:nvPr/>
          </p:nvSpPr>
          <p:spPr>
            <a:xfrm>
              <a:off x="4941129" y="1312251"/>
              <a:ext cx="22438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Coagulant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Coagulant aid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Chlorination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B3625D8-7CD8-2BB4-C4C8-FD518723BBBC}"/>
                </a:ext>
              </a:extLst>
            </p:cNvPr>
            <p:cNvSpPr txBox="1"/>
            <p:nvPr/>
          </p:nvSpPr>
          <p:spPr>
            <a:xfrm>
              <a:off x="9066501" y="3443419"/>
              <a:ext cx="8932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Gravity filters</a:t>
              </a:r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FF4E8193-4E9E-78FF-2023-04F7DDBC365D}"/>
                </a:ext>
              </a:extLst>
            </p:cNvPr>
            <p:cNvSpPr/>
            <p:nvPr/>
          </p:nvSpPr>
          <p:spPr>
            <a:xfrm>
              <a:off x="12043464" y="1965989"/>
              <a:ext cx="1019223" cy="149572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7FBF0F7-C01F-6D91-3F34-CDE3371E94CC}"/>
                </a:ext>
              </a:extLst>
            </p:cNvPr>
            <p:cNvSpPr/>
            <p:nvPr/>
          </p:nvSpPr>
          <p:spPr>
            <a:xfrm>
              <a:off x="11178370" y="2208835"/>
              <a:ext cx="339468" cy="109117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2" name="Cylinder 121">
              <a:extLst>
                <a:ext uri="{FF2B5EF4-FFF2-40B4-BE49-F238E27FC236}">
                  <a16:creationId xmlns:a16="http://schemas.microsoft.com/office/drawing/2014/main" id="{34AE12D5-3F9B-B3A6-7240-88CFD14EBCFF}"/>
                </a:ext>
              </a:extLst>
            </p:cNvPr>
            <p:cNvSpPr/>
            <p:nvPr/>
          </p:nvSpPr>
          <p:spPr>
            <a:xfrm>
              <a:off x="11228236" y="2337677"/>
              <a:ext cx="237854" cy="843379"/>
            </a:xfrm>
            <a:prstGeom prst="ca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565D92A-F6AA-7540-67B6-AF286C2B2F22}"/>
                </a:ext>
              </a:extLst>
            </p:cNvPr>
            <p:cNvCxnSpPr>
              <a:cxnSpLocks/>
            </p:cNvCxnSpPr>
            <p:nvPr/>
          </p:nvCxnSpPr>
          <p:spPr>
            <a:xfrm>
              <a:off x="10002358" y="2691382"/>
              <a:ext cx="1176012" cy="70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86077526-9210-1F60-6400-9CB576767B52}"/>
                </a:ext>
              </a:extLst>
            </p:cNvPr>
            <p:cNvSpPr/>
            <p:nvPr/>
          </p:nvSpPr>
          <p:spPr>
            <a:xfrm>
              <a:off x="12169407" y="2131862"/>
              <a:ext cx="767337" cy="16299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D213458-CE0A-A388-A7A0-3A924EB26DED}"/>
                </a:ext>
              </a:extLst>
            </p:cNvPr>
            <p:cNvSpPr/>
            <p:nvPr/>
          </p:nvSpPr>
          <p:spPr>
            <a:xfrm>
              <a:off x="12169407" y="2382108"/>
              <a:ext cx="767337" cy="16299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F376096-DD59-849D-A8D7-920B0A938CFB}"/>
                </a:ext>
              </a:extLst>
            </p:cNvPr>
            <p:cNvSpPr/>
            <p:nvPr/>
          </p:nvSpPr>
          <p:spPr>
            <a:xfrm>
              <a:off x="12169407" y="2632355"/>
              <a:ext cx="767337" cy="16299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9674634-CDD2-391D-9FFF-458D669145DF}"/>
                </a:ext>
              </a:extLst>
            </p:cNvPr>
            <p:cNvSpPr/>
            <p:nvPr/>
          </p:nvSpPr>
          <p:spPr>
            <a:xfrm>
              <a:off x="12169407" y="2906177"/>
              <a:ext cx="767337" cy="16299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2C9DACF-3E80-0471-C9C6-CA0B14F0D6EF}"/>
                </a:ext>
              </a:extLst>
            </p:cNvPr>
            <p:cNvSpPr/>
            <p:nvPr/>
          </p:nvSpPr>
          <p:spPr>
            <a:xfrm>
              <a:off x="12170547" y="3147082"/>
              <a:ext cx="767337" cy="16299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F68C4559-B280-4FDD-4F32-631D54B5E9BE}"/>
                </a:ext>
              </a:extLst>
            </p:cNvPr>
            <p:cNvCxnSpPr/>
            <p:nvPr/>
          </p:nvCxnSpPr>
          <p:spPr>
            <a:xfrm flipH="1">
              <a:off x="10531799" y="2104455"/>
              <a:ext cx="13124" cy="5780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62DBE51-7153-CE55-6A59-D0984C317E5D}"/>
                </a:ext>
              </a:extLst>
            </p:cNvPr>
            <p:cNvSpPr txBox="1"/>
            <p:nvPr/>
          </p:nvSpPr>
          <p:spPr>
            <a:xfrm>
              <a:off x="10039308" y="1432468"/>
              <a:ext cx="20902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Anti-</a:t>
              </a:r>
              <a:r>
                <a:rPr lang="en-US" sz="1600" err="1"/>
                <a:t>scalant</a:t>
              </a:r>
              <a:endParaRPr lang="en-US" sz="160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/>
                <a:t>Sodium bisulfate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F3431B6-A2A8-0660-B47E-E5A6D64EDEE5}"/>
                </a:ext>
              </a:extLst>
            </p:cNvPr>
            <p:cNvSpPr txBox="1"/>
            <p:nvPr/>
          </p:nvSpPr>
          <p:spPr>
            <a:xfrm>
              <a:off x="12211417" y="3577527"/>
              <a:ext cx="12767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Reverse Osmosis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3AE13CA-65E6-C928-C28E-3114DF55BB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3854" y="2698385"/>
              <a:ext cx="548098" cy="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E03831FB-DA83-5BC4-4A01-2B9D4DD8F089}"/>
                </a:ext>
              </a:extLst>
            </p:cNvPr>
            <p:cNvCxnSpPr/>
            <p:nvPr/>
          </p:nvCxnSpPr>
          <p:spPr>
            <a:xfrm>
              <a:off x="13062687" y="2382108"/>
              <a:ext cx="4876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3D3D05DD-5D76-1512-E905-7C05D13A60D6}"/>
                </a:ext>
              </a:extLst>
            </p:cNvPr>
            <p:cNvCxnSpPr/>
            <p:nvPr/>
          </p:nvCxnSpPr>
          <p:spPr>
            <a:xfrm>
              <a:off x="13062687" y="3056172"/>
              <a:ext cx="4876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AF4A4D5D-51CC-A216-5C9A-88BB6C4B489C}"/>
                </a:ext>
              </a:extLst>
            </p:cNvPr>
            <p:cNvSpPr txBox="1"/>
            <p:nvPr/>
          </p:nvSpPr>
          <p:spPr>
            <a:xfrm>
              <a:off x="7788872" y="3180471"/>
              <a:ext cx="8932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Setling tank</a:t>
              </a:r>
            </a:p>
          </p:txBody>
        </p: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DBBC196B-1C75-788A-B1CC-A52DD6459AB0}"/>
                </a:ext>
              </a:extLst>
            </p:cNvPr>
            <p:cNvGrpSpPr/>
            <p:nvPr/>
          </p:nvGrpSpPr>
          <p:grpSpPr>
            <a:xfrm>
              <a:off x="2968445" y="2231690"/>
              <a:ext cx="1521778" cy="837483"/>
              <a:chOff x="2968445" y="2231690"/>
              <a:chExt cx="1521778" cy="837483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FDC5875E-5F9F-2322-F44B-57CCF907493D}"/>
                  </a:ext>
                </a:extLst>
              </p:cNvPr>
              <p:cNvSpPr/>
              <p:nvPr/>
            </p:nvSpPr>
            <p:spPr>
              <a:xfrm>
                <a:off x="2968445" y="2231690"/>
                <a:ext cx="1521778" cy="837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Isosceles Triangle 209">
                <a:extLst>
                  <a:ext uri="{FF2B5EF4-FFF2-40B4-BE49-F238E27FC236}">
                    <a16:creationId xmlns:a16="http://schemas.microsoft.com/office/drawing/2014/main" id="{9317288D-80FF-65AC-053D-41B16A87FCA3}"/>
                  </a:ext>
                </a:extLst>
              </p:cNvPr>
              <p:cNvSpPr/>
              <p:nvPr/>
            </p:nvSpPr>
            <p:spPr>
              <a:xfrm rot="10800000">
                <a:off x="3675713" y="2484398"/>
                <a:ext cx="182054" cy="180499"/>
              </a:xfrm>
              <a:prstGeom prst="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FFB1ECB4-C12B-64BF-6CC1-70C7BFD6FC19}"/>
                </a:ext>
              </a:extLst>
            </p:cNvPr>
            <p:cNvGrpSpPr/>
            <p:nvPr/>
          </p:nvGrpSpPr>
          <p:grpSpPr>
            <a:xfrm>
              <a:off x="13588313" y="1916428"/>
              <a:ext cx="1521778" cy="837483"/>
              <a:chOff x="2968445" y="2231690"/>
              <a:chExt cx="1521778" cy="837483"/>
            </a:xfrm>
          </p:grpSpPr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0685A73E-87A7-24F5-BC51-6F90AB1FB9CB}"/>
                  </a:ext>
                </a:extLst>
              </p:cNvPr>
              <p:cNvSpPr/>
              <p:nvPr/>
            </p:nvSpPr>
            <p:spPr>
              <a:xfrm>
                <a:off x="2968445" y="2231690"/>
                <a:ext cx="1521778" cy="837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Isosceles Triangle 213">
                <a:extLst>
                  <a:ext uri="{FF2B5EF4-FFF2-40B4-BE49-F238E27FC236}">
                    <a16:creationId xmlns:a16="http://schemas.microsoft.com/office/drawing/2014/main" id="{8EAD6A18-B48F-9080-88E2-14173C2FD137}"/>
                  </a:ext>
                </a:extLst>
              </p:cNvPr>
              <p:cNvSpPr/>
              <p:nvPr/>
            </p:nvSpPr>
            <p:spPr>
              <a:xfrm rot="10800000">
                <a:off x="3675713" y="2484398"/>
                <a:ext cx="182054" cy="180499"/>
              </a:xfrm>
              <a:prstGeom prst="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F0390587-802A-3851-B0FD-D79BE2DBA9D6}"/>
                </a:ext>
              </a:extLst>
            </p:cNvPr>
            <p:cNvGrpSpPr/>
            <p:nvPr/>
          </p:nvGrpSpPr>
          <p:grpSpPr>
            <a:xfrm>
              <a:off x="1306268" y="3011312"/>
              <a:ext cx="1023540" cy="1900723"/>
              <a:chOff x="1451296" y="4821936"/>
              <a:chExt cx="711495" cy="1258824"/>
            </a:xfrm>
          </p:grpSpPr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EB5278B1-3B6A-74D2-DECE-33C098C4815A}"/>
                  </a:ext>
                </a:extLst>
              </p:cNvPr>
              <p:cNvCxnSpPr/>
              <p:nvPr/>
            </p:nvCxnSpPr>
            <p:spPr>
              <a:xfrm>
                <a:off x="1702594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E80C5C05-65DF-B7B3-0500-DDFDF4A5CDEF}"/>
                  </a:ext>
                </a:extLst>
              </p:cNvPr>
              <p:cNvCxnSpPr/>
              <p:nvPr/>
            </p:nvCxnSpPr>
            <p:spPr>
              <a:xfrm>
                <a:off x="1866897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7C1597FD-A2AC-6487-64F8-83D0362B2022}"/>
                  </a:ext>
                </a:extLst>
              </p:cNvPr>
              <p:cNvSpPr/>
              <p:nvPr/>
            </p:nvSpPr>
            <p:spPr>
              <a:xfrm>
                <a:off x="1702594" y="4821936"/>
                <a:ext cx="164303" cy="7315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38399CB9-DA55-32E2-01D3-69BC55C96B17}"/>
                  </a:ext>
                </a:extLst>
              </p:cNvPr>
              <p:cNvSpPr/>
              <p:nvPr/>
            </p:nvSpPr>
            <p:spPr>
              <a:xfrm>
                <a:off x="1762125" y="4895088"/>
                <a:ext cx="45719" cy="86947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220" name="Straight Arrow Connector 219">
                <a:extLst>
                  <a:ext uri="{FF2B5EF4-FFF2-40B4-BE49-F238E27FC236}">
                    <a16:creationId xmlns:a16="http://schemas.microsoft.com/office/drawing/2014/main" id="{F1C7310B-EC79-AB43-E518-A9ADD0B4B2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1296" y="5798856"/>
                <a:ext cx="199072" cy="95250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Arrow Connector 220">
                <a:extLst>
                  <a:ext uri="{FF2B5EF4-FFF2-40B4-BE49-F238E27FC236}">
                    <a16:creationId xmlns:a16="http://schemas.microsoft.com/office/drawing/2014/main" id="{7A7AE912-ABA2-7B1F-ED04-7332B8FD27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0428" y="5865495"/>
                <a:ext cx="118247" cy="165735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Arrow Connector 221">
                <a:extLst>
                  <a:ext uri="{FF2B5EF4-FFF2-40B4-BE49-F238E27FC236}">
                    <a16:creationId xmlns:a16="http://schemas.microsoft.com/office/drawing/2014/main" id="{C30EF3D1-C3A8-EAC0-42BD-1D503ED9AA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6982" y="5860197"/>
                <a:ext cx="0" cy="220563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Arrow Connector 222">
                <a:extLst>
                  <a:ext uri="{FF2B5EF4-FFF2-40B4-BE49-F238E27FC236}">
                    <a16:creationId xmlns:a16="http://schemas.microsoft.com/office/drawing/2014/main" id="{80B2E90E-AEE0-B57E-F749-4FD5235AEA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65296" y="5860279"/>
                <a:ext cx="150874" cy="170951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>
                <a:extLst>
                  <a:ext uri="{FF2B5EF4-FFF2-40B4-BE49-F238E27FC236}">
                    <a16:creationId xmlns:a16="http://schemas.microsoft.com/office/drawing/2014/main" id="{A3ED888C-F19C-625D-49D0-33B86FF364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17" y="5817870"/>
                <a:ext cx="178974" cy="127884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1348F85-3D36-41A2-CE20-0643416979A7}"/>
                </a:ext>
              </a:extLst>
            </p:cNvPr>
            <p:cNvSpPr txBox="1"/>
            <p:nvPr/>
          </p:nvSpPr>
          <p:spPr>
            <a:xfrm>
              <a:off x="515321" y="2014686"/>
              <a:ext cx="1356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Brackish groundwater</a:t>
              </a:r>
            </a:p>
          </p:txBody>
        </p:sp>
        <p:cxnSp>
          <p:nvCxnSpPr>
            <p:cNvPr id="226" name="Connector: Elbow 225">
              <a:extLst>
                <a:ext uri="{FF2B5EF4-FFF2-40B4-BE49-F238E27FC236}">
                  <a16:creationId xmlns:a16="http://schemas.microsoft.com/office/drawing/2014/main" id="{26F14FEE-B759-53E7-2313-F750A189B575}"/>
                </a:ext>
              </a:extLst>
            </p:cNvPr>
            <p:cNvCxnSpPr>
              <a:cxnSpLocks/>
              <a:stCxn id="218" idx="1"/>
            </p:cNvCxnSpPr>
            <p:nvPr/>
          </p:nvCxnSpPr>
          <p:spPr>
            <a:xfrm rot="5400000" flipH="1" flipV="1">
              <a:off x="2146450" y="2220585"/>
              <a:ext cx="362846" cy="1250960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8BBC2282-107D-2F56-CB05-CD27D84790A3}"/>
                </a:ext>
              </a:extLst>
            </p:cNvPr>
            <p:cNvGrpSpPr/>
            <p:nvPr/>
          </p:nvGrpSpPr>
          <p:grpSpPr>
            <a:xfrm>
              <a:off x="152400" y="3056172"/>
              <a:ext cx="1023540" cy="1900723"/>
              <a:chOff x="1451296" y="4821936"/>
              <a:chExt cx="711495" cy="1258824"/>
            </a:xfrm>
          </p:grpSpPr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FB21CC9F-A3BE-1BF9-780B-DA4D29E3660D}"/>
                  </a:ext>
                </a:extLst>
              </p:cNvPr>
              <p:cNvCxnSpPr/>
              <p:nvPr/>
            </p:nvCxnSpPr>
            <p:spPr>
              <a:xfrm>
                <a:off x="1702594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AE243656-2025-228F-D20B-2E76189548A7}"/>
                  </a:ext>
                </a:extLst>
              </p:cNvPr>
              <p:cNvCxnSpPr/>
              <p:nvPr/>
            </p:nvCxnSpPr>
            <p:spPr>
              <a:xfrm>
                <a:off x="1866897" y="4867656"/>
                <a:ext cx="0" cy="90220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7BB31676-A0B9-F50C-3989-D553B6670528}"/>
                  </a:ext>
                </a:extLst>
              </p:cNvPr>
              <p:cNvSpPr/>
              <p:nvPr/>
            </p:nvSpPr>
            <p:spPr>
              <a:xfrm>
                <a:off x="1702594" y="4821936"/>
                <a:ext cx="164303" cy="7315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585D1707-F44C-370E-9FD4-66BC0B8619D2}"/>
                  </a:ext>
                </a:extLst>
              </p:cNvPr>
              <p:cNvSpPr/>
              <p:nvPr/>
            </p:nvSpPr>
            <p:spPr>
              <a:xfrm>
                <a:off x="1762125" y="4895088"/>
                <a:ext cx="45719" cy="86947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233" name="Straight Arrow Connector 232">
                <a:extLst>
                  <a:ext uri="{FF2B5EF4-FFF2-40B4-BE49-F238E27FC236}">
                    <a16:creationId xmlns:a16="http://schemas.microsoft.com/office/drawing/2014/main" id="{6AD89941-2392-91E6-81E2-9D3E0550FA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1296" y="5798856"/>
                <a:ext cx="199072" cy="95250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Arrow Connector 233">
                <a:extLst>
                  <a:ext uri="{FF2B5EF4-FFF2-40B4-BE49-F238E27FC236}">
                    <a16:creationId xmlns:a16="http://schemas.microsoft.com/office/drawing/2014/main" id="{660B6FF3-433C-D2C0-2E99-585EB48EC6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0428" y="5865495"/>
                <a:ext cx="118247" cy="165735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Arrow Connector 234">
                <a:extLst>
                  <a:ext uri="{FF2B5EF4-FFF2-40B4-BE49-F238E27FC236}">
                    <a16:creationId xmlns:a16="http://schemas.microsoft.com/office/drawing/2014/main" id="{C443D445-2709-4FB5-2A9E-EC90292FDD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6982" y="5860197"/>
                <a:ext cx="0" cy="220563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1DDFE3BA-7749-EDB6-9BDA-BBD72DCA10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65296" y="5860279"/>
                <a:ext cx="150874" cy="170951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Arrow Connector 236">
                <a:extLst>
                  <a:ext uri="{FF2B5EF4-FFF2-40B4-BE49-F238E27FC236}">
                    <a16:creationId xmlns:a16="http://schemas.microsoft.com/office/drawing/2014/main" id="{D101F669-3736-61DC-2BCC-4A2F3D8F3E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17" y="5817870"/>
                <a:ext cx="178974" cy="127884"/>
              </a:xfrm>
              <a:prstGeom prst="straightConnector1">
                <a:avLst/>
              </a:prstGeom>
              <a:ln w="31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8" name="Connector: Elbow 237">
              <a:extLst>
                <a:ext uri="{FF2B5EF4-FFF2-40B4-BE49-F238E27FC236}">
                  <a16:creationId xmlns:a16="http://schemas.microsoft.com/office/drawing/2014/main" id="{9D52546B-3809-14A6-EA16-C0290244BC4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529686" y="1754197"/>
              <a:ext cx="516194" cy="2336353"/>
            </a:xfrm>
            <a:prstGeom prst="bentConnector4">
              <a:avLst>
                <a:gd name="adj1" fmla="val -44286"/>
                <a:gd name="adj2" fmla="val -4915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2879566B-0832-F636-3380-9282C5C6DBB8}"/>
                </a:ext>
              </a:extLst>
            </p:cNvPr>
            <p:cNvSpPr txBox="1"/>
            <p:nvPr/>
          </p:nvSpPr>
          <p:spPr>
            <a:xfrm>
              <a:off x="10871111" y="3456505"/>
              <a:ext cx="101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Cartridge Filters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3F19B8F-582C-E5E9-C88D-5E1D43F05CCA}"/>
                </a:ext>
              </a:extLst>
            </p:cNvPr>
            <p:cNvSpPr txBox="1"/>
            <p:nvPr/>
          </p:nvSpPr>
          <p:spPr>
            <a:xfrm>
              <a:off x="3132852" y="3102675"/>
              <a:ext cx="12767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Raw water tank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B414CCE0-62D2-12A0-43F2-112F9E1A5DA9}"/>
                </a:ext>
              </a:extLst>
            </p:cNvPr>
            <p:cNvSpPr txBox="1"/>
            <p:nvPr/>
          </p:nvSpPr>
          <p:spPr>
            <a:xfrm>
              <a:off x="13215819" y="2922373"/>
              <a:ext cx="1281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Brine discharge 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EBF62F4-B11D-50DB-47EF-BEC2CE28ABE1}"/>
                </a:ext>
              </a:extLst>
            </p:cNvPr>
            <p:cNvSpPr txBox="1"/>
            <p:nvPr/>
          </p:nvSpPr>
          <p:spPr>
            <a:xfrm>
              <a:off x="7223260" y="4000022"/>
              <a:ext cx="1281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Raw water for blending   </a:t>
              </a:r>
            </a:p>
          </p:txBody>
        </p:sp>
        <p:cxnSp>
          <p:nvCxnSpPr>
            <p:cNvPr id="277" name="Connector: Elbow 276">
              <a:extLst>
                <a:ext uri="{FF2B5EF4-FFF2-40B4-BE49-F238E27FC236}">
                  <a16:creationId xmlns:a16="http://schemas.microsoft.com/office/drawing/2014/main" id="{435CB9A9-1608-D750-32E2-79899CB3FF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7873" y="2750292"/>
              <a:ext cx="12116101" cy="1564766"/>
            </a:xfrm>
            <a:prstGeom prst="bentConnector3">
              <a:avLst>
                <a:gd name="adj1" fmla="val 99963"/>
              </a:avLst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Arrow Connector 284">
              <a:extLst>
                <a:ext uri="{FF2B5EF4-FFF2-40B4-BE49-F238E27FC236}">
                  <a16:creationId xmlns:a16="http://schemas.microsoft.com/office/drawing/2014/main" id="{8B164192-AD5F-5C82-5692-FE253556CB01}"/>
                </a:ext>
              </a:extLst>
            </p:cNvPr>
            <p:cNvCxnSpPr>
              <a:cxnSpLocks/>
            </p:cNvCxnSpPr>
            <p:nvPr/>
          </p:nvCxnSpPr>
          <p:spPr>
            <a:xfrm>
              <a:off x="2353653" y="2693821"/>
              <a:ext cx="13501" cy="15758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Arrow Connector 288">
              <a:extLst>
                <a:ext uri="{FF2B5EF4-FFF2-40B4-BE49-F238E27FC236}">
                  <a16:creationId xmlns:a16="http://schemas.microsoft.com/office/drawing/2014/main" id="{A8BEA17C-F9F2-9250-D439-CBDB5216B032}"/>
                </a:ext>
              </a:extLst>
            </p:cNvPr>
            <p:cNvCxnSpPr>
              <a:cxnSpLocks/>
            </p:cNvCxnSpPr>
            <p:nvPr/>
          </p:nvCxnSpPr>
          <p:spPr>
            <a:xfrm>
              <a:off x="10871111" y="2121500"/>
              <a:ext cx="0" cy="56778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D01C956C-A589-F8DB-4FA8-9014E0748C10}"/>
              </a:ext>
            </a:extLst>
          </p:cNvPr>
          <p:cNvCxnSpPr/>
          <p:nvPr/>
        </p:nvCxnSpPr>
        <p:spPr>
          <a:xfrm flipH="1">
            <a:off x="6885610" y="6627020"/>
            <a:ext cx="13124" cy="5780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>
            <a:extLst>
              <a:ext uri="{FF2B5EF4-FFF2-40B4-BE49-F238E27FC236}">
                <a16:creationId xmlns:a16="http://schemas.microsoft.com/office/drawing/2014/main" id="{1E42103C-D2E1-3C6F-848B-9152CE824DB8}"/>
              </a:ext>
            </a:extLst>
          </p:cNvPr>
          <p:cNvCxnSpPr/>
          <p:nvPr/>
        </p:nvCxnSpPr>
        <p:spPr>
          <a:xfrm flipH="1">
            <a:off x="7100832" y="6615654"/>
            <a:ext cx="13124" cy="5780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4" name="TextBox 293">
            <a:extLst>
              <a:ext uri="{FF2B5EF4-FFF2-40B4-BE49-F238E27FC236}">
                <a16:creationId xmlns:a16="http://schemas.microsoft.com/office/drawing/2014/main" id="{36656735-096C-FFBD-7131-BEF349DE10C6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General Process Schematic of Brackish Water Desalination</a:t>
            </a:r>
          </a:p>
        </p:txBody>
      </p:sp>
    </p:spTree>
    <p:extLst>
      <p:ext uri="{BB962C8B-B14F-4D97-AF65-F5344CB8AC3E}">
        <p14:creationId xmlns:p14="http://schemas.microsoft.com/office/powerpoint/2010/main" val="4121785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2C17B-82F8-4AC3-6B4C-0938F3AA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A997B1-F4F3-DF34-DD21-E7A1E8BE9F06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Monitoring of Brackish Water Desalination Plants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8920AC-72A8-D4B4-26F4-3A1706DF8230}"/>
              </a:ext>
            </a:extLst>
          </p:cNvPr>
          <p:cNvSpPr txBox="1"/>
          <p:nvPr/>
        </p:nvSpPr>
        <p:spPr>
          <a:xfrm>
            <a:off x="1295400" y="1790700"/>
            <a:ext cx="1615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Water Quality analysis at the WAJ lab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Samples are collected on regular-basis from different locations along the treatment line including water resources/wells, raw water tank, after media filtration, RO feed, Permeate, brine, and final water. </a:t>
            </a: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9B97DD-5070-805D-90D4-0D425A169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665" y="3956770"/>
            <a:ext cx="14929870" cy="57566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82356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79DFD-1028-318A-B861-15B795DB8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lose-up of a control panel&#10;&#10;AI-generated content may be incorrect.">
            <a:extLst>
              <a:ext uri="{FF2B5EF4-FFF2-40B4-BE49-F238E27FC236}">
                <a16:creationId xmlns:a16="http://schemas.microsoft.com/office/drawing/2014/main" id="{8A7ED352-CDB4-D850-C4D0-8E519E1E9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8" t="15926" r="35185"/>
          <a:stretch/>
        </p:blipFill>
        <p:spPr>
          <a:xfrm>
            <a:off x="13655123" y="5164872"/>
            <a:ext cx="4028193" cy="4762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CC2223-2F1D-2842-C092-6BB1B6EC7202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Monitoring of Brackish Water Desalination Plants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C08F7-BD1B-6F79-CD0D-63CA0DAB24C6}"/>
              </a:ext>
            </a:extLst>
          </p:cNvPr>
          <p:cNvSpPr txBox="1"/>
          <p:nvPr/>
        </p:nvSpPr>
        <p:spPr>
          <a:xfrm>
            <a:off x="1295400" y="1790700"/>
            <a:ext cx="10058400" cy="57554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>
                <a:latin typeface="Arial"/>
                <a:cs typeface="Arial"/>
              </a:rPr>
              <a:t>Operational parameter monitoring at desalination facilities</a:t>
            </a:r>
            <a:r>
              <a:rPr lang="en-US" sz="2800">
                <a:latin typeface="Arial"/>
                <a:cs typeface="Arial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Water quantities (Flow meters or water level sensors)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Water quality monitoring (pH, EC, turbidity, temperature,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Pressure gauges to monitor the performance of media filters and reverse osmosis system.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Membrane fouling monitoring (silt density index, water flux and permeability)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Power consumption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tv on the wall&#10;&#10;AI-generated content may be incorrect.">
            <a:extLst>
              <a:ext uri="{FF2B5EF4-FFF2-40B4-BE49-F238E27FC236}">
                <a16:creationId xmlns:a16="http://schemas.microsoft.com/office/drawing/2014/main" id="{31C2B5C9-4777-E4EF-716E-7BFA80BB4B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7" t="37443" r="27284" b="28853"/>
          <a:stretch/>
        </p:blipFill>
        <p:spPr>
          <a:xfrm>
            <a:off x="12649200" y="1790700"/>
            <a:ext cx="5491836" cy="3203641"/>
          </a:xfrm>
          <a:prstGeom prst="rect">
            <a:avLst/>
          </a:prstGeom>
        </p:spPr>
      </p:pic>
      <p:pic>
        <p:nvPicPr>
          <p:cNvPr id="18" name="Picture 17" descr="A grey rectangular device with buttons and buttons&#10;&#10;AI-generated content may be incorrect.">
            <a:extLst>
              <a:ext uri="{FF2B5EF4-FFF2-40B4-BE49-F238E27FC236}">
                <a16:creationId xmlns:a16="http://schemas.microsoft.com/office/drawing/2014/main" id="{5291F14A-B253-7F12-05F1-CA6BEAD2F5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6" t="19670" r="10514" b="188"/>
          <a:stretch/>
        </p:blipFill>
        <p:spPr>
          <a:xfrm rot="5400000">
            <a:off x="2771453" y="7005875"/>
            <a:ext cx="2946400" cy="2724576"/>
          </a:xfrm>
          <a:prstGeom prst="rect">
            <a:avLst/>
          </a:prstGeom>
        </p:spPr>
      </p:pic>
      <p:pic>
        <p:nvPicPr>
          <p:cNvPr id="22" name="Picture 21" descr="A close-up of a device&#10;&#10;AI-generated content may be incorrect.">
            <a:extLst>
              <a:ext uri="{FF2B5EF4-FFF2-40B4-BE49-F238E27FC236}">
                <a16:creationId xmlns:a16="http://schemas.microsoft.com/office/drawing/2014/main" id="{DECE62F5-C0E4-F3A9-2815-04119639DF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9362" y="7263263"/>
            <a:ext cx="2946400" cy="2209800"/>
          </a:xfrm>
          <a:prstGeom prst="rect">
            <a:avLst/>
          </a:prstGeom>
        </p:spPr>
      </p:pic>
      <p:pic>
        <p:nvPicPr>
          <p:cNvPr id="26" name="Picture 25" descr="A close-up of a control panel&#10;&#10;AI-generated content may be incorrect.">
            <a:extLst>
              <a:ext uri="{FF2B5EF4-FFF2-40B4-BE49-F238E27FC236}">
                <a16:creationId xmlns:a16="http://schemas.microsoft.com/office/drawing/2014/main" id="{D8D66A63-EF56-8B80-172C-75DECCB017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08"/>
          <a:stretch/>
        </p:blipFill>
        <p:spPr>
          <a:xfrm>
            <a:off x="6010568" y="6808954"/>
            <a:ext cx="4200152" cy="311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3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59284-FDEA-4A72-FE45-AE74D7458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8D959C3-6103-E76C-83C8-D0AC0D24AFB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BCCC5-91B6-FEDE-857D-ECC09EEB56D6}"/>
              </a:ext>
            </a:extLst>
          </p:cNvPr>
          <p:cNvSpPr txBox="1"/>
          <p:nvPr/>
        </p:nvSpPr>
        <p:spPr>
          <a:xfrm>
            <a:off x="2095500" y="4076700"/>
            <a:ext cx="140970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Cambria"/>
                <a:ea typeface="Cambria"/>
                <a:cs typeface="Arial"/>
              </a:rPr>
              <a:t>Operational Cost &amp; </a:t>
            </a:r>
            <a:r>
              <a:rPr lang="en-US" sz="4000" b="1" dirty="0">
                <a:solidFill>
                  <a:srgbClr val="002060"/>
                </a:solidFill>
                <a:latin typeface="Arial"/>
                <a:cs typeface="Arial"/>
              </a:rPr>
              <a:t>Challenges of Brackish Water Desalination in Jordan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3148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A3E96-D3B8-33B3-A205-C060CFC56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F48587-52AE-8175-CDDE-C5A5F14B1399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Operational Cost of Brackish Water Desalination Plants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CBCCD-83D6-B95C-FC4A-2A00CA11FAC9}"/>
              </a:ext>
            </a:extLst>
          </p:cNvPr>
          <p:cNvSpPr txBox="1"/>
          <p:nvPr/>
        </p:nvSpPr>
        <p:spPr>
          <a:xfrm>
            <a:off x="838200" y="7984553"/>
            <a:ext cx="1661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Remark</a:t>
            </a:r>
            <a:r>
              <a:rPr lang="en-US"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Cost does not include ground water abstraction and water pumping through the water distribution system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C908718-E0BD-EDF8-7637-D3E350AF37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410916"/>
              </p:ext>
            </p:extLst>
          </p:nvPr>
        </p:nvGraphicFramePr>
        <p:xfrm>
          <a:off x="3848668" y="1798093"/>
          <a:ext cx="9894627" cy="6005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8B287C5-B4B9-DC71-8C73-BB5C3A93BA62}"/>
              </a:ext>
            </a:extLst>
          </p:cNvPr>
          <p:cNvSpPr txBox="1"/>
          <p:nvPr/>
        </p:nvSpPr>
        <p:spPr>
          <a:xfrm>
            <a:off x="13743296" y="3554362"/>
            <a:ext cx="38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scale plant (20 m</a:t>
            </a:r>
            <a:r>
              <a:rPr lang="en-US" sz="2400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/h</a:t>
            </a:r>
            <a:r>
              <a:rPr lang="en-US">
                <a:solidFill>
                  <a:srgbClr val="002060"/>
                </a:solidFill>
              </a:rPr>
              <a:t>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7E7EF7-1590-455E-09EB-F98CF6643659}"/>
              </a:ext>
            </a:extLst>
          </p:cNvPr>
          <p:cNvCxnSpPr/>
          <p:nvPr/>
        </p:nvCxnSpPr>
        <p:spPr>
          <a:xfrm flipH="1">
            <a:off x="12314903" y="3849329"/>
            <a:ext cx="142839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0E9597-2DAC-B86E-D648-9ED77BEFF292}"/>
              </a:ext>
            </a:extLst>
          </p:cNvPr>
          <p:cNvCxnSpPr/>
          <p:nvPr/>
        </p:nvCxnSpPr>
        <p:spPr>
          <a:xfrm>
            <a:off x="5176683" y="5099254"/>
            <a:ext cx="82590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8B0205E-3305-64D6-CA0A-F25082A09D30}"/>
              </a:ext>
            </a:extLst>
          </p:cNvPr>
          <p:cNvSpPr txBox="1"/>
          <p:nvPr/>
        </p:nvSpPr>
        <p:spPr>
          <a:xfrm>
            <a:off x="838199" y="8847766"/>
            <a:ext cx="1661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operational cost of BWRO desalination plants </a:t>
            </a:r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internationally</a:t>
            </a:r>
            <a:r>
              <a:rPr lang="en-US"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ranges between </a:t>
            </a:r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0.39 and 0.66 $/m</a:t>
            </a:r>
            <a:r>
              <a:rPr lang="en-US" sz="24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 </a:t>
            </a:r>
            <a:r>
              <a:rPr lang="en-US" sz="2400" b="0" i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a range of capacities from 10,000 to 70,000 m</a:t>
            </a:r>
            <a:r>
              <a:rPr lang="en-US" sz="2400" b="0" i="0" baseline="3000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0" i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/d and salinity between 2,000 and 6,000 mg/L </a:t>
            </a:r>
            <a:r>
              <a:rPr lang="en-US" sz="2000" b="0" i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(Pearson et al., 2021)</a:t>
            </a:r>
            <a:endParaRPr 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F8D30-2974-6A12-90FB-F7CD28C42256}"/>
              </a:ext>
            </a:extLst>
          </p:cNvPr>
          <p:cNvSpPr txBox="1"/>
          <p:nvPr/>
        </p:nvSpPr>
        <p:spPr>
          <a:xfrm>
            <a:off x="13554024" y="4800600"/>
            <a:ext cx="38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Avg. OPEX =0.29$/m</a:t>
            </a:r>
            <a:r>
              <a:rPr lang="en-US" sz="24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baseline="30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82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C9A45-6408-AAD6-DB1F-E25DEB8CD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67C44-B060-8E9A-521E-96294CB66771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Energy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896D5-C3E3-9D68-5ABA-7D0B0B4BEEAE}"/>
              </a:ext>
            </a:extLst>
          </p:cNvPr>
          <p:cNvSpPr txBox="1"/>
          <p:nvPr/>
        </p:nvSpPr>
        <p:spPr>
          <a:xfrm>
            <a:off x="1142432" y="2087484"/>
            <a:ext cx="11012269" cy="636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BWRO requires 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10 – 15 bar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of feed pressure, depending on the water quality and the design of the system. 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This is equivalent to 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0.2 – 3 KWh/ m</a:t>
            </a:r>
            <a:r>
              <a:rPr lang="en-US" sz="2800" b="1" baseline="3000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(internationally,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Ahdab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et al., 2020) depending on the size of the plant, the efficiency of the pumps water quality and the design of the plant (recovery, membranes, etc.).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 Jordan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, the specific energy consumption (SEC) in BWRO desalination plants ranges between </a:t>
            </a: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 – 1.1 </a:t>
            </a:r>
            <a:r>
              <a:rPr lang="en-US" sz="2800" b="1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KWh</a:t>
            </a: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m</a:t>
            </a:r>
            <a:r>
              <a:rPr lang="en-US" sz="2800" b="1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(without pre-treatment).</a:t>
            </a:r>
          </a:p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Diagram of a diagram of salt removal and salt removal&#10;&#10;AI-generated content may be incorrect.">
            <a:extLst>
              <a:ext uri="{FF2B5EF4-FFF2-40B4-BE49-F238E27FC236}">
                <a16:creationId xmlns:a16="http://schemas.microsoft.com/office/drawing/2014/main" id="{FF471951-3A35-EA98-ED54-6C4D07267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305" y="996659"/>
            <a:ext cx="4762500" cy="4752975"/>
          </a:xfrm>
          <a:prstGeom prst="rect">
            <a:avLst/>
          </a:prstGeom>
        </p:spPr>
      </p:pic>
      <p:pic>
        <p:nvPicPr>
          <p:cNvPr id="8" name="Picture 7" descr="A comparison of energy consumption&#10;&#10;AI-generated content may be incorrect.">
            <a:extLst>
              <a:ext uri="{FF2B5EF4-FFF2-40B4-BE49-F238E27FC236}">
                <a16:creationId xmlns:a16="http://schemas.microsoft.com/office/drawing/2014/main" id="{47B87CBF-7CDF-DEAA-B0B2-BC71ED626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2" r="49147"/>
          <a:stretch/>
        </p:blipFill>
        <p:spPr>
          <a:xfrm>
            <a:off x="12709227" y="5749634"/>
            <a:ext cx="5172578" cy="44610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C6783-2D99-C470-1E94-6B3BA628918A}"/>
              </a:ext>
            </a:extLst>
          </p:cNvPr>
          <p:cNvSpPr txBox="1"/>
          <p:nvPr/>
        </p:nvSpPr>
        <p:spPr>
          <a:xfrm>
            <a:off x="12506633" y="9917668"/>
            <a:ext cx="220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Petal et al., 2021</a:t>
            </a:r>
          </a:p>
        </p:txBody>
      </p:sp>
    </p:spTree>
    <p:extLst>
      <p:ext uri="{BB962C8B-B14F-4D97-AF65-F5344CB8AC3E}">
        <p14:creationId xmlns:p14="http://schemas.microsoft.com/office/powerpoint/2010/main" val="290851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E7B1EF-14CB-082C-1E7A-54E1EB29F3C4}"/>
              </a:ext>
            </a:extLst>
          </p:cNvPr>
          <p:cNvSpPr txBox="1"/>
          <p:nvPr/>
        </p:nvSpPr>
        <p:spPr>
          <a:xfrm>
            <a:off x="1295400" y="1790700"/>
            <a:ext cx="10515600" cy="869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Membrane fouling 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increases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the energy requirements; usually when: </a:t>
            </a:r>
          </a:p>
          <a:p>
            <a:pPr lvl="2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Normalized permeate flow decreases by 10%</a:t>
            </a:r>
          </a:p>
          <a:p>
            <a:pPr lvl="2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Normalized pressure differential increases by 15%</a:t>
            </a:r>
          </a:p>
          <a:p>
            <a:pPr lvl="2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Normalized salt rejection decreases by 10%</a:t>
            </a:r>
          </a:p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Therefore, chemicals are needed to 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clean the RO system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 restore the initial conditions and to avoid specific types of 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antiscalant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dosing) 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Chemicals are also needed for the pre-treatment including: </a:t>
            </a:r>
          </a:p>
          <a:p>
            <a:pPr marL="914400" lvl="1" indent="-4572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Chlorination, </a:t>
            </a:r>
          </a:p>
          <a:p>
            <a:pPr marL="914400" lvl="1" indent="-4572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Coagulation, </a:t>
            </a:r>
          </a:p>
          <a:p>
            <a:pPr marL="914400" lvl="1" indent="-4572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De-chlorination, and</a:t>
            </a:r>
          </a:p>
          <a:p>
            <a:pPr marL="914400" lvl="1" indent="-4572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pH adjustment.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lose-up of a filter&#10;&#10;Description automatically generated">
            <a:extLst>
              <a:ext uri="{FF2B5EF4-FFF2-40B4-BE49-F238E27FC236}">
                <a16:creationId xmlns:a16="http://schemas.microsoft.com/office/drawing/2014/main" id="{A4EAF330-A5BE-CE2D-9498-A689ABF0C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12688679" y="1028700"/>
            <a:ext cx="5562600" cy="4381397"/>
          </a:xfrm>
          <a:prstGeom prst="rect">
            <a:avLst/>
          </a:prstGeom>
        </p:spPr>
      </p:pic>
      <p:pic>
        <p:nvPicPr>
          <p:cNvPr id="9" name="Picture 8" descr="A graph showing the growth of the rate of the cip&#10;&#10;AI-generated content may be incorrect.">
            <a:extLst>
              <a:ext uri="{FF2B5EF4-FFF2-40B4-BE49-F238E27FC236}">
                <a16:creationId xmlns:a16="http://schemas.microsoft.com/office/drawing/2014/main" id="{A18241DE-4CF4-72F9-A3EB-8967EF0430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62"/>
          <a:stretch/>
        </p:blipFill>
        <p:spPr>
          <a:xfrm>
            <a:off x="11722367" y="5410097"/>
            <a:ext cx="6595130" cy="46016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95F3A4-4880-E718-78B1-182F1CB7D915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Chemicals requirements</a:t>
            </a:r>
          </a:p>
        </p:txBody>
      </p:sp>
    </p:spTree>
    <p:extLst>
      <p:ext uri="{BB962C8B-B14F-4D97-AF65-F5344CB8AC3E}">
        <p14:creationId xmlns:p14="http://schemas.microsoft.com/office/powerpoint/2010/main" val="166669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9E0C8-9E11-201E-2ACE-B2D013E6F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F7336B-8D20-D138-80D5-B5FC95D108BC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Challenges of Brackish Water Desalination in Jordan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C5E5F-E8CA-CF32-6867-6B540072DB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44"/>
          <a:stretch/>
        </p:blipFill>
        <p:spPr>
          <a:xfrm>
            <a:off x="7988339" y="1652468"/>
            <a:ext cx="10265527" cy="3886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015323-89C8-2ED9-E6EB-AB4C021B3910}"/>
              </a:ext>
            </a:extLst>
          </p:cNvPr>
          <p:cNvSpPr txBox="1"/>
          <p:nvPr/>
        </p:nvSpPr>
        <p:spPr>
          <a:xfrm>
            <a:off x="1013224" y="4991100"/>
            <a:ext cx="14302976" cy="382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Water Quality: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The salinity of ground water increases due to fast abstraction.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Contamination of the ground water aquifer due to agricultural and industrial activities.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Significant water quality variation.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Radioactive water problem.</a:t>
            </a:r>
          </a:p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681F42-DCBC-5D5C-4A7C-15E0781EA907}"/>
              </a:ext>
            </a:extLst>
          </p:cNvPr>
          <p:cNvSpPr txBox="1"/>
          <p:nvPr/>
        </p:nvSpPr>
        <p:spPr>
          <a:xfrm>
            <a:off x="1013224" y="1652468"/>
            <a:ext cx="7216376" cy="403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Water Resources Challenges</a:t>
            </a:r>
          </a:p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Water Quantity: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The availability of freshwater resources decrease over time.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Groundwater is being pumped at double the safe yield of aquifers.</a:t>
            </a:r>
          </a:p>
          <a:p>
            <a:pPr>
              <a:lnSpc>
                <a:spcPct val="130000"/>
              </a:lnSpc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2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9E496-86D3-614E-CF13-111346D79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E0BA25-A5D9-252B-CAF8-3F0D111352A2}"/>
              </a:ext>
            </a:extLst>
          </p:cNvPr>
          <p:cNvSpPr txBox="1"/>
          <p:nvPr/>
        </p:nvSpPr>
        <p:spPr>
          <a:xfrm>
            <a:off x="10287000" y="2247900"/>
            <a:ext cx="7216376" cy="2274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Contract: 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Short-term outsourced contracts for operation and maintenance.</a:t>
            </a:r>
          </a:p>
          <a:p>
            <a:pPr>
              <a:lnSpc>
                <a:spcPct val="130000"/>
              </a:lnSpc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FEB12-9EB1-5F08-5AC0-490EECE8A175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Challenges of Brackish Water Desalination in Jordan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CB3E8-5DE4-3047-2BD8-83A4533B1F9F}"/>
              </a:ext>
            </a:extLst>
          </p:cNvPr>
          <p:cNvSpPr txBox="1"/>
          <p:nvPr/>
        </p:nvSpPr>
        <p:spPr>
          <a:xfrm>
            <a:off x="1013224" y="1652468"/>
            <a:ext cx="9426176" cy="347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Managerial Challenges:</a:t>
            </a: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Limited numbers of experts in the field of desalination.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Limited well-trained plant operators.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Absence of educational programs/ diploma specialized in water desalination. </a:t>
            </a:r>
          </a:p>
        </p:txBody>
      </p:sp>
      <p:pic>
        <p:nvPicPr>
          <p:cNvPr id="6" name="Grafik 60">
            <a:extLst>
              <a:ext uri="{FF2B5EF4-FFF2-40B4-BE49-F238E27FC236}">
                <a16:creationId xmlns:a16="http://schemas.microsoft.com/office/drawing/2014/main" id="{91D19A9D-94C3-15DE-7A4B-1063A181BD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6362681"/>
            <a:ext cx="9773064" cy="390985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FC6E26-F2A6-11E3-FE3C-0602E8973377}"/>
              </a:ext>
            </a:extLst>
          </p:cNvPr>
          <p:cNvSpPr txBox="1"/>
          <p:nvPr/>
        </p:nvSpPr>
        <p:spPr>
          <a:xfrm>
            <a:off x="784624" y="5083945"/>
            <a:ext cx="15750776" cy="1154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Farness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Most of the brackish water desalination plant is located in rural areas or villages.</a:t>
            </a:r>
          </a:p>
        </p:txBody>
      </p:sp>
    </p:spTree>
    <p:extLst>
      <p:ext uri="{BB962C8B-B14F-4D97-AF65-F5344CB8AC3E}">
        <p14:creationId xmlns:p14="http://schemas.microsoft.com/office/powerpoint/2010/main" val="33653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56F89-9D06-FB59-4678-C13A9C4F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096B08-64A1-265F-08D0-F2A3FB06190E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Challenges of Brackish Water Desalination in Jordan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206E6-8102-ED25-D622-8B3B9C185A39}"/>
              </a:ext>
            </a:extLst>
          </p:cNvPr>
          <p:cNvSpPr txBox="1"/>
          <p:nvPr/>
        </p:nvSpPr>
        <p:spPr>
          <a:xfrm>
            <a:off x="1013224" y="1652468"/>
            <a:ext cx="12321776" cy="515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Technical Challenges:</a:t>
            </a: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Spare parts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Limited spare parts which leads to delayed responses.</a:t>
            </a:r>
          </a:p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Monitoring system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Limited of robust monitoring system.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The use of advanced and specialized monitoring tools is still needed.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Lack of automated monitoring and operation systems.  </a:t>
            </a:r>
          </a:p>
          <a:p>
            <a:pPr>
              <a:lnSpc>
                <a:spcPct val="13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Preventive maintenance 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Needs for scheduled preventive maintenance. </a:t>
            </a:r>
          </a:p>
        </p:txBody>
      </p:sp>
      <p:pic>
        <p:nvPicPr>
          <p:cNvPr id="8" name="Picture 7" descr="A machine with buttons and switches&#10;&#10;AI-generated content may be incorrect.">
            <a:extLst>
              <a:ext uri="{FF2B5EF4-FFF2-40B4-BE49-F238E27FC236}">
                <a16:creationId xmlns:a16="http://schemas.microsoft.com/office/drawing/2014/main" id="{20A3E34B-F29B-B1B8-A916-EB1CB69CFA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7" b="28518"/>
          <a:stretch/>
        </p:blipFill>
        <p:spPr>
          <a:xfrm>
            <a:off x="13091196" y="1733195"/>
            <a:ext cx="5192167" cy="4762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AF2A4C-89B1-E3E8-4F09-3BE68092019D}"/>
              </a:ext>
            </a:extLst>
          </p:cNvPr>
          <p:cNvSpPr txBox="1"/>
          <p:nvPr/>
        </p:nvSpPr>
        <p:spPr>
          <a:xfrm>
            <a:off x="1013224" y="7048228"/>
            <a:ext cx="8915402" cy="235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Financial Challenges: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Unsustainable and insufficient budget.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Unsustainable financial support / aid.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998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1041D-1051-101B-6D58-B2FBA36C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AA57A7-8904-A602-2B8D-F6ABF1254E83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Challenges of Brackish Water Desalination in Jordan </a:t>
            </a:r>
          </a:p>
        </p:txBody>
      </p:sp>
      <p:pic>
        <p:nvPicPr>
          <p:cNvPr id="6" name="Picture 5" descr="A close-up of a piece of cake&#10;&#10;AI-generated content may be incorrect.">
            <a:extLst>
              <a:ext uri="{FF2B5EF4-FFF2-40B4-BE49-F238E27FC236}">
                <a16:creationId xmlns:a16="http://schemas.microsoft.com/office/drawing/2014/main" id="{9E45384B-DA3D-5C46-5FAC-E51DC4AC5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8" b="14445"/>
          <a:stretch/>
        </p:blipFill>
        <p:spPr>
          <a:xfrm>
            <a:off x="12039600" y="2065104"/>
            <a:ext cx="3581680" cy="34610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Smoke coming out of a factory&#10;&#10;AI-generated content may be incorrect.">
            <a:extLst>
              <a:ext uri="{FF2B5EF4-FFF2-40B4-BE49-F238E27FC236}">
                <a16:creationId xmlns:a16="http://schemas.microsoft.com/office/drawing/2014/main" id="{8C8A7385-B17F-4080-C35E-0CE3D913C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071" y="6465538"/>
            <a:ext cx="4173362" cy="27070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A group of beakers with colored liquid&#10;&#10;AI-generated content may be incorrect.">
            <a:extLst>
              <a:ext uri="{FF2B5EF4-FFF2-40B4-BE49-F238E27FC236}">
                <a16:creationId xmlns:a16="http://schemas.microsoft.com/office/drawing/2014/main" id="{EB8CC955-2B1A-204B-2AD9-C41C7AC4A4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814" y="6490663"/>
            <a:ext cx="4347327" cy="28895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A water flowing through a pipe&#10;&#10;AI-generated content may be incorrect.">
            <a:extLst>
              <a:ext uri="{FF2B5EF4-FFF2-40B4-BE49-F238E27FC236}">
                <a16:creationId xmlns:a16="http://schemas.microsoft.com/office/drawing/2014/main" id="{510B2EB7-E687-40BE-8350-76FA4CA3E4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532" y="6490663"/>
            <a:ext cx="4759268" cy="30998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E8A0AC-CE08-6D28-FEF6-9A437657B7EA}"/>
              </a:ext>
            </a:extLst>
          </p:cNvPr>
          <p:cNvSpPr txBox="1"/>
          <p:nvPr/>
        </p:nvSpPr>
        <p:spPr>
          <a:xfrm>
            <a:off x="14478000" y="9380186"/>
            <a:ext cx="267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Energy use and GHGs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7434EC-02F5-A9D3-8578-A7C8EE94E3DA}"/>
              </a:ext>
            </a:extLst>
          </p:cNvPr>
          <p:cNvSpPr txBox="1"/>
          <p:nvPr/>
        </p:nvSpPr>
        <p:spPr>
          <a:xfrm>
            <a:off x="9753600" y="9590484"/>
            <a:ext cx="1529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Chemical use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2EB34B-3B48-02BA-50D3-D64FDAC532D6}"/>
              </a:ext>
            </a:extLst>
          </p:cNvPr>
          <p:cNvSpPr txBox="1"/>
          <p:nvPr/>
        </p:nvSpPr>
        <p:spPr>
          <a:xfrm>
            <a:off x="3597236" y="9705839"/>
            <a:ext cx="1833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Brine discharge </a:t>
            </a:r>
          </a:p>
        </p:txBody>
      </p:sp>
      <p:graphicFrame>
        <p:nvGraphicFramePr>
          <p:cNvPr id="18" name="TextBox 3">
            <a:extLst>
              <a:ext uri="{FF2B5EF4-FFF2-40B4-BE49-F238E27FC236}">
                <a16:creationId xmlns:a16="http://schemas.microsoft.com/office/drawing/2014/main" id="{868FC56C-831D-417A-DA00-1F3E4C056F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0340296"/>
              </p:ext>
            </p:extLst>
          </p:nvPr>
        </p:nvGraphicFramePr>
        <p:xfrm>
          <a:off x="1013224" y="1652468"/>
          <a:ext cx="8915402" cy="459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A1B4E6B-C79E-93E5-0451-FAC833F68169}"/>
              </a:ext>
            </a:extLst>
          </p:cNvPr>
          <p:cNvSpPr txBox="1"/>
          <p:nvPr/>
        </p:nvSpPr>
        <p:spPr>
          <a:xfrm>
            <a:off x="13263071" y="564759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Material use</a:t>
            </a:r>
          </a:p>
        </p:txBody>
      </p:sp>
    </p:spTree>
    <p:extLst>
      <p:ext uri="{BB962C8B-B14F-4D97-AF65-F5344CB8AC3E}">
        <p14:creationId xmlns:p14="http://schemas.microsoft.com/office/powerpoint/2010/main" val="2462345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49525-C9FE-50DA-40B0-C11C4F659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F1553B2-B939-2B85-DDC2-F83839CEBA15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68544E-C205-2C69-9ABA-48D7F84A9276}"/>
              </a:ext>
            </a:extLst>
          </p:cNvPr>
          <p:cNvSpPr txBox="1"/>
          <p:nvPr/>
        </p:nvSpPr>
        <p:spPr>
          <a:xfrm>
            <a:off x="2095500" y="4229100"/>
            <a:ext cx="1409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Desalination of Sea and Brackish Water (DESAL1) Project</a:t>
            </a:r>
          </a:p>
        </p:txBody>
      </p:sp>
    </p:spTree>
    <p:extLst>
      <p:ext uri="{BB962C8B-B14F-4D97-AF65-F5344CB8AC3E}">
        <p14:creationId xmlns:p14="http://schemas.microsoft.com/office/powerpoint/2010/main" val="596172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CB2EC-3C65-DA71-0156-F7D53D52C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67718B-3E56-BDDD-18A2-4D24E44692DA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Desalination of Sea and Brackish Water (DESAL1) Project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2841B1-76A5-4BE6-714F-9F559E0153B6}"/>
              </a:ext>
            </a:extLst>
          </p:cNvPr>
          <p:cNvSpPr/>
          <p:nvPr/>
        </p:nvSpPr>
        <p:spPr>
          <a:xfrm>
            <a:off x="633900" y="2059680"/>
            <a:ext cx="17020199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e-DE" sz="3200" b="1"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de-DE" sz="3200" b="1" err="1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de-DE" sz="32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he capabilities of the relevant institutions to plan, operate and maintain brackish and seawater desalination plants are improved.</a:t>
            </a:r>
            <a:endParaRPr lang="de-DE" sz="3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9">
            <a:extLst>
              <a:ext uri="{FF2B5EF4-FFF2-40B4-BE49-F238E27FC236}">
                <a16:creationId xmlns:a16="http://schemas.microsoft.com/office/drawing/2014/main" id="{2104462F-BBD3-89A8-18B3-3DE10936939A}"/>
              </a:ext>
            </a:extLst>
          </p:cNvPr>
          <p:cNvSpPr/>
          <p:nvPr/>
        </p:nvSpPr>
        <p:spPr>
          <a:xfrm>
            <a:off x="633899" y="3532518"/>
            <a:ext cx="17020199" cy="13823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289" tIns="31644" rIns="63289" bIns="3164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Duration: 4.25 years (</a:t>
            </a:r>
            <a:r>
              <a:rPr lang="en-US" sz="320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08/2020 – 10/202</a:t>
            </a:r>
            <a:r>
              <a:rPr lang="en-US" sz="3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</a:p>
          <a:p>
            <a:r>
              <a:rPr lang="en-US" sz="3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Follow-on activity: SWU until 07/2028</a:t>
            </a:r>
            <a:endParaRPr lang="en-US" sz="3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736B0AA2-D96F-0DF5-2841-9AA8BAB88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758694"/>
              </p:ext>
            </p:extLst>
          </p:nvPr>
        </p:nvGraphicFramePr>
        <p:xfrm>
          <a:off x="533400" y="5117690"/>
          <a:ext cx="17145000" cy="4297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145000">
                  <a:extLst>
                    <a:ext uri="{9D8B030D-6E8A-4147-A177-3AD203B41FA5}">
                      <a16:colId xmlns:a16="http://schemas.microsoft.com/office/drawing/2014/main" val="211604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39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1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 A: </a:t>
                      </a:r>
                      <a:r>
                        <a:rPr lang="en-US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2800" b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planning</a:t>
                      </a:r>
                      <a:r>
                        <a:rPr lang="en-US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desalination plants has been improved </a:t>
                      </a:r>
                      <a:endParaRPr lang="de-DE" sz="28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27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1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 B: A </a:t>
                      </a:r>
                      <a:r>
                        <a:rPr lang="de-DE" sz="28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Desalination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Unit </a:t>
                      </a:r>
                      <a:r>
                        <a:rPr lang="de-DE" sz="28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28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been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28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28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de-DE" sz="28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strengthened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de-DE" sz="2800" b="1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  <a:r>
                        <a:rPr lang="de-DE" sz="2800" b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2800" b="1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</a:t>
                      </a: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61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1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 C: </a:t>
                      </a:r>
                      <a:r>
                        <a:rPr lang="en-US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2800" b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regulation</a:t>
                      </a:r>
                      <a:r>
                        <a:rPr lang="en-US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operators of desalination plants has been strengthened</a:t>
                      </a:r>
                    </a:p>
                    <a:p>
                      <a:endParaRPr lang="en-US" sz="2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75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1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 D: </a:t>
                      </a:r>
                      <a:r>
                        <a:rPr lang="en-US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2800" b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</a:t>
                      </a:r>
                      <a:r>
                        <a:rPr lang="en-US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capability of the operators of the existing desalination plants has been improved</a:t>
                      </a:r>
                      <a:endParaRPr lang="en-US" sz="2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585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487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E2BF-7CA1-6303-A041-F7618653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077140-B5FC-0EE8-CC9C-A0AC0F0D5323}"/>
              </a:ext>
            </a:extLst>
          </p:cNvPr>
          <p:cNvSpPr txBox="1"/>
          <p:nvPr/>
        </p:nvSpPr>
        <p:spPr>
          <a:xfrm>
            <a:off x="997984" y="581161"/>
            <a:ext cx="1728537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Cambria"/>
                <a:ea typeface="Cambria"/>
                <a:cs typeface="Arial"/>
              </a:rPr>
              <a:t>Improved Water Security through Desalination in Jordan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2C640-9E95-DCFB-393A-6A7844D783E2}"/>
              </a:ext>
            </a:extLst>
          </p:cNvPr>
          <p:cNvSpPr txBox="1"/>
          <p:nvPr/>
        </p:nvSpPr>
        <p:spPr>
          <a:xfrm>
            <a:off x="3621505" y="3275597"/>
            <a:ext cx="1353652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hlinkClick r:id="rId2"/>
              </a:rPr>
              <a:t>تحسين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التزويد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المائي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من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خلال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تحلية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المياه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في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الأردن</a:t>
            </a:r>
            <a:r>
              <a:rPr lang="en-US" sz="2800">
                <a:hlinkClick r:id="rId2"/>
              </a:rPr>
              <a:t> - Improved Water Supply through Desalination in Jordan - </a:t>
            </a:r>
            <a:r>
              <a:rPr lang="en-US" sz="2800" err="1">
                <a:hlinkClick r:id="rId2"/>
              </a:rPr>
              <a:t>وزارة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المياه</a:t>
            </a:r>
            <a:r>
              <a:rPr lang="en-US" sz="2800">
                <a:hlinkClick r:id="rId2"/>
              </a:rPr>
              <a:t> </a:t>
            </a:r>
            <a:r>
              <a:rPr lang="en-US" sz="2800" err="1">
                <a:hlinkClick r:id="rId2"/>
              </a:rPr>
              <a:t>والري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032210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F9101-4745-C56C-9FCE-98131CC70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F67BDB9-DB25-B160-D6E0-B3CC49005DB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8D5122-89EF-C791-E30C-2FD64DBBB85D}"/>
              </a:ext>
            </a:extLst>
          </p:cNvPr>
          <p:cNvSpPr txBox="1"/>
          <p:nvPr/>
        </p:nvSpPr>
        <p:spPr>
          <a:xfrm>
            <a:off x="2095500" y="4076700"/>
            <a:ext cx="1409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Rehabilitation of Ghor Safi and Ghor </a:t>
            </a:r>
            <a:r>
              <a:rPr lang="en-US" sz="4000" b="1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Maz’raa</a:t>
            </a:r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Desalination Plants</a:t>
            </a:r>
          </a:p>
        </p:txBody>
      </p:sp>
    </p:spTree>
    <p:extLst>
      <p:ext uri="{BB962C8B-B14F-4D97-AF65-F5344CB8AC3E}">
        <p14:creationId xmlns:p14="http://schemas.microsoft.com/office/powerpoint/2010/main" val="3080521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6668C60-3242-9ED6-E807-6B1488C496E0}"/>
              </a:ext>
            </a:extLst>
          </p:cNvPr>
          <p:cNvSpPr txBox="1">
            <a:spLocks/>
          </p:cNvSpPr>
          <p:nvPr/>
        </p:nvSpPr>
        <p:spPr>
          <a:xfrm>
            <a:off x="960120" y="488053"/>
            <a:ext cx="7726680" cy="2935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/>
              <a:t>Case Study: Rehabilitation of Ghor Safi and Ghor </a:t>
            </a:r>
            <a:r>
              <a:rPr lang="en-US" err="1"/>
              <a:t>Mazraa</a:t>
            </a:r>
            <a:r>
              <a:rPr lang="en-US"/>
              <a:t> Desalination Plants (2024)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3880491"/>
            <a:ext cx="5212080" cy="27432"/>
          </a:xfrm>
          <a:custGeom>
            <a:avLst/>
            <a:gdLst>
              <a:gd name="connsiteX0" fmla="*/ 0 w 5212080"/>
              <a:gd name="connsiteY0" fmla="*/ 0 h 27432"/>
              <a:gd name="connsiteX1" fmla="*/ 599389 w 5212080"/>
              <a:gd name="connsiteY1" fmla="*/ 0 h 27432"/>
              <a:gd name="connsiteX2" fmla="*/ 1198778 w 5212080"/>
              <a:gd name="connsiteY2" fmla="*/ 0 h 27432"/>
              <a:gd name="connsiteX3" fmla="*/ 1954530 w 5212080"/>
              <a:gd name="connsiteY3" fmla="*/ 0 h 27432"/>
              <a:gd name="connsiteX4" fmla="*/ 2501798 w 5212080"/>
              <a:gd name="connsiteY4" fmla="*/ 0 h 27432"/>
              <a:gd name="connsiteX5" fmla="*/ 3049067 w 5212080"/>
              <a:gd name="connsiteY5" fmla="*/ 0 h 27432"/>
              <a:gd name="connsiteX6" fmla="*/ 3700577 w 5212080"/>
              <a:gd name="connsiteY6" fmla="*/ 0 h 27432"/>
              <a:gd name="connsiteX7" fmla="*/ 4247845 w 5212080"/>
              <a:gd name="connsiteY7" fmla="*/ 0 h 27432"/>
              <a:gd name="connsiteX8" fmla="*/ 5212080 w 5212080"/>
              <a:gd name="connsiteY8" fmla="*/ 0 h 27432"/>
              <a:gd name="connsiteX9" fmla="*/ 5212080 w 5212080"/>
              <a:gd name="connsiteY9" fmla="*/ 27432 h 27432"/>
              <a:gd name="connsiteX10" fmla="*/ 4664812 w 5212080"/>
              <a:gd name="connsiteY10" fmla="*/ 27432 h 27432"/>
              <a:gd name="connsiteX11" fmla="*/ 4117543 w 5212080"/>
              <a:gd name="connsiteY11" fmla="*/ 27432 h 27432"/>
              <a:gd name="connsiteX12" fmla="*/ 3466033 w 5212080"/>
              <a:gd name="connsiteY12" fmla="*/ 27432 h 27432"/>
              <a:gd name="connsiteX13" fmla="*/ 2918765 w 5212080"/>
              <a:gd name="connsiteY13" fmla="*/ 27432 h 27432"/>
              <a:gd name="connsiteX14" fmla="*/ 2423617 w 5212080"/>
              <a:gd name="connsiteY14" fmla="*/ 27432 h 27432"/>
              <a:gd name="connsiteX15" fmla="*/ 1772107 w 5212080"/>
              <a:gd name="connsiteY15" fmla="*/ 27432 h 27432"/>
              <a:gd name="connsiteX16" fmla="*/ 1120597 w 5212080"/>
              <a:gd name="connsiteY16" fmla="*/ 27432 h 27432"/>
              <a:gd name="connsiteX17" fmla="*/ 0 w 5212080"/>
              <a:gd name="connsiteY17" fmla="*/ 27432 h 27432"/>
              <a:gd name="connsiteX18" fmla="*/ 0 w 5212080"/>
              <a:gd name="connsiteY18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2080" h="27432" fill="none" extrusionOk="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w="5212080" h="27432" stroke="0" extrusionOk="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1813C10-C446-E0B4-3E21-1D644C769EEF}"/>
              </a:ext>
            </a:extLst>
          </p:cNvPr>
          <p:cNvSpPr txBox="1">
            <a:spLocks/>
          </p:cNvSpPr>
          <p:nvPr/>
        </p:nvSpPr>
        <p:spPr>
          <a:xfrm>
            <a:off x="762000" y="4325693"/>
            <a:ext cx="6953330" cy="498100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Located in Karak Governorate, Jordan – vital for local water supply.</a:t>
            </a:r>
            <a:b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Ghor Safi Plant: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Capacity: 2.3 MCM/year→ Serves Ghor Safi village</a:t>
            </a:r>
            <a:b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Ghor </a:t>
            </a:r>
            <a:r>
              <a:rPr lang="en-US" sz="3300" b="1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Mazra’a</a:t>
            </a:r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Plant</a:t>
            </a:r>
            <a: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Capacity: 1.4 MCM/year→ Serves Ghor </a:t>
            </a:r>
            <a:r>
              <a:rPr lang="en-US" sz="33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Mazra’a</a:t>
            </a:r>
            <a:r>
              <a:rPr lang="en-US" sz="3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village</a:t>
            </a:r>
          </a:p>
          <a:p>
            <a:pPr marL="0" indent="-228600">
              <a:lnSpc>
                <a:spcPct val="90000"/>
              </a:lnSpc>
            </a:pPr>
            <a:endParaRPr lang="en-US" sz="280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43141F-5A9F-B60D-F836-6BA7C7D4E1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7" r="-1" b="1845"/>
          <a:stretch/>
        </p:blipFill>
        <p:spPr>
          <a:xfrm>
            <a:off x="7939358" y="-50282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7D67DE8D-4B4A-2DEB-F064-DE0987AF8CFB}"/>
              </a:ext>
            </a:extLst>
          </p:cNvPr>
          <p:cNvSpPr txBox="1">
            <a:spLocks/>
          </p:cNvSpPr>
          <p:nvPr/>
        </p:nvSpPr>
        <p:spPr>
          <a:xfrm>
            <a:off x="685800" y="2171700"/>
            <a:ext cx="17297400" cy="68843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r>
              <a:rPr lang="en-US" sz="2800" b="1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Objective:</a:t>
            </a:r>
            <a:r>
              <a:rPr lang="en-US" sz="2800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r>
              <a:rPr lang="en-US" sz="2800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Improve operational efficiency, water quality, and sustainability of two brackish water desalination plants (Ghor Safi &amp; Ghor </a:t>
            </a:r>
            <a:r>
              <a:rPr lang="en-US" sz="2800" kern="10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Mazraa</a:t>
            </a:r>
            <a:r>
              <a:rPr lang="en-US" sz="2800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r>
              <a:rPr lang="en-US" sz="2800" b="1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Budget: </a:t>
            </a:r>
            <a:endParaRPr lang="en-US" sz="2800" kern="10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total cost of the rehabilitation works implemented was </a:t>
            </a:r>
            <a:r>
              <a:rPr lang="en-US" sz="2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276,340 USD 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(197,386 JOD)</a:t>
            </a:r>
          </a:p>
          <a:p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WAJ has rehabilitated 4 desalination plants namely, Ghor Safi, Ghor </a:t>
            </a:r>
            <a:r>
              <a:rPr lang="en-US" sz="28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Mazra’a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Ghor </a:t>
            </a:r>
            <a:r>
              <a:rPr lang="en-US" sz="28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Feifa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28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Ghweibah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desalination plants with overall cost of </a:t>
            </a:r>
            <a:r>
              <a:rPr lang="en-US" sz="2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100,800 USD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(72,000 JOD) </a:t>
            </a:r>
          </a:p>
          <a:p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GIZ has rehabilitated Ghor Safi and Ghor </a:t>
            </a:r>
            <a:r>
              <a:rPr lang="en-US" sz="28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Mazra’a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desalination plants with overall cost of </a:t>
            </a:r>
            <a:r>
              <a:rPr lang="en-US" sz="2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175,540 USD 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(125,386 JOD). </a:t>
            </a:r>
          </a:p>
          <a:p>
            <a:pPr marL="0" indent="0">
              <a:buFont typeface="Arial" pitchFamily="34" charset="0"/>
              <a:buNone/>
            </a:pPr>
            <a:endParaRPr lang="en-US" sz="6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DDA213-D9A5-C6C0-5BCC-F4DCD8A64967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Case Study: Rehabilitation of Ghor Safi and Ghor </a:t>
            </a:r>
            <a:r>
              <a:rPr lang="en-US" err="1"/>
              <a:t>Mazraa</a:t>
            </a:r>
            <a:r>
              <a:rPr lang="en-US"/>
              <a:t> Desalination Plants (2024)</a:t>
            </a:r>
          </a:p>
        </p:txBody>
      </p:sp>
    </p:spTree>
    <p:extLst>
      <p:ext uri="{BB962C8B-B14F-4D97-AF65-F5344CB8AC3E}">
        <p14:creationId xmlns:p14="http://schemas.microsoft.com/office/powerpoint/2010/main" val="1719692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container on a concrete building&#10;&#10;AI-generated content may be incorrect.">
            <a:extLst>
              <a:ext uri="{FF2B5EF4-FFF2-40B4-BE49-F238E27FC236}">
                <a16:creationId xmlns:a16="http://schemas.microsoft.com/office/drawing/2014/main" id="{41E52157-D0B6-E161-A9E7-FA353B29E9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2980"/>
            <a:ext cx="6324600" cy="421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C36F84-5341-35A4-6476-83F9C4C67486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Case Study: Rehabilitation of Ghor Safi and Ghor </a:t>
            </a:r>
            <a:r>
              <a:rPr lang="en-US" err="1"/>
              <a:t>Mazraa</a:t>
            </a:r>
            <a:r>
              <a:rPr lang="en-US"/>
              <a:t> Desalination Plants (2024)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1C1DC0-24B0-AA27-9F81-4580E5282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544" y="1562099"/>
            <a:ext cx="15484406" cy="8287405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F7E6D4-B460-0B8F-E4AD-047A074AFE55}"/>
              </a:ext>
            </a:extLst>
          </p:cNvPr>
          <p:cNvSpPr txBox="1"/>
          <p:nvPr/>
        </p:nvSpPr>
        <p:spPr>
          <a:xfrm>
            <a:off x="9601200" y="9618671"/>
            <a:ext cx="3537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Ghor Safi plant </a:t>
            </a:r>
          </a:p>
        </p:txBody>
      </p:sp>
    </p:spTree>
    <p:extLst>
      <p:ext uri="{BB962C8B-B14F-4D97-AF65-F5344CB8AC3E}">
        <p14:creationId xmlns:p14="http://schemas.microsoft.com/office/powerpoint/2010/main" val="2974852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8D93D-0917-4D2E-3993-2ABA0F7BF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3762-A425-706D-426C-CB9379783B41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Case Study: Rehabilitation of Ghor Safi and Ghor </a:t>
            </a:r>
            <a:r>
              <a:rPr lang="en-US" err="1"/>
              <a:t>Mazraa</a:t>
            </a:r>
            <a:r>
              <a:rPr lang="en-US"/>
              <a:t> Desalination Plants (2024)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B76B91-F64B-762A-D919-97C628EE5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2705100"/>
            <a:ext cx="15005034" cy="267456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07B767-BF1C-D39C-6B53-744AB91B9AA3}"/>
              </a:ext>
            </a:extLst>
          </p:cNvPr>
          <p:cNvSpPr txBox="1"/>
          <p:nvPr/>
        </p:nvSpPr>
        <p:spPr>
          <a:xfrm>
            <a:off x="533400" y="1874460"/>
            <a:ext cx="3537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Ghor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Mazraa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plant </a:t>
            </a:r>
          </a:p>
        </p:txBody>
      </p:sp>
      <p:pic>
        <p:nvPicPr>
          <p:cNvPr id="6" name="Picture 5" descr="Long white pipes in a room&#10;&#10;AI-generated content may be incorrect.">
            <a:extLst>
              <a:ext uri="{FF2B5EF4-FFF2-40B4-BE49-F238E27FC236}">
                <a16:creationId xmlns:a16="http://schemas.microsoft.com/office/drawing/2014/main" id="{66C88117-E7C6-8366-78FC-CF6A762A5C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41" y="5636715"/>
            <a:ext cx="6157957" cy="4105304"/>
          </a:xfrm>
          <a:prstGeom prst="rect">
            <a:avLst/>
          </a:prstGeom>
        </p:spPr>
      </p:pic>
      <p:pic>
        <p:nvPicPr>
          <p:cNvPr id="8" name="Picture 7" descr="A grey control box with buttons&#10;&#10;AI-generated content may be incorrect.">
            <a:extLst>
              <a:ext uri="{FF2B5EF4-FFF2-40B4-BE49-F238E27FC236}">
                <a16:creationId xmlns:a16="http://schemas.microsoft.com/office/drawing/2014/main" id="{05269B3C-A8A5-78D7-D058-FC155CB24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706" y="5636715"/>
            <a:ext cx="6033934" cy="40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CE6A5-3306-AB13-9A8E-6A65FE00A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6770ED71-BF94-12C0-B422-DCCF6A524596}"/>
              </a:ext>
            </a:extLst>
          </p:cNvPr>
          <p:cNvSpPr txBox="1">
            <a:spLocks/>
          </p:cNvSpPr>
          <p:nvPr/>
        </p:nvSpPr>
        <p:spPr>
          <a:xfrm>
            <a:off x="685800" y="1485900"/>
            <a:ext cx="17297400" cy="74939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membrane installation and membrane cleaning: 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including interconnectors, end caps and brine seals, 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Structural improvements: including </a:t>
            </a:r>
            <a:r>
              <a:rPr lang="en-US" sz="280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High-pressure Stainless steel piping</a:t>
            </a:r>
            <a:r>
              <a:rPr lang="en-US" sz="280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Cartridge filter housings, v</a:t>
            </a:r>
            <a:r>
              <a:rPr lang="en-US" sz="2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essel support structures and cartridge/bag filter supports, valves and sampling upgrade, etc. </a:t>
            </a:r>
          </a:p>
          <a:p>
            <a:pPr marR="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Spare parts and assemblies: </a:t>
            </a:r>
            <a:r>
              <a:rPr lang="en-US" sz="28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Head assemblies  and permeate adapters and thrust cones.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 and monitoring enhancements: </a:t>
            </a:r>
            <a:r>
              <a:rPr lang="en-US" sz="28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 system modernization, improving PLC and HMI system and installation of monitoring equipment (flow meter, EC meter, pH, meter, power meter, etc.)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Capacity-building and On-Job training for WAJ &amp; AWC staff.​</a:t>
            </a:r>
          </a:p>
          <a:p>
            <a:pPr marL="0" indent="0">
              <a:buFont typeface="Arial" pitchFamily="34" charset="0"/>
              <a:buNone/>
            </a:pPr>
            <a:endParaRPr lang="en-US" sz="6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71C0F6-6CDC-EEBC-1C75-A22E2A2117CE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Case Study: Scope of Work</a:t>
            </a:r>
          </a:p>
        </p:txBody>
      </p:sp>
      <p:pic>
        <p:nvPicPr>
          <p:cNvPr id="4" name="Picture 3" descr="A group of people in yellow vests&#10;&#10;AI-generated content may be incorrect.">
            <a:extLst>
              <a:ext uri="{FF2B5EF4-FFF2-40B4-BE49-F238E27FC236}">
                <a16:creationId xmlns:a16="http://schemas.microsoft.com/office/drawing/2014/main" id="{87C0851B-705F-770F-C196-473F26AB34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114" r="-1" b="-1"/>
          <a:stretch/>
        </p:blipFill>
        <p:spPr>
          <a:xfrm>
            <a:off x="11780520" y="5904487"/>
            <a:ext cx="6507480" cy="4382513"/>
          </a:xfrm>
          <a:prstGeom prst="rect">
            <a:avLst/>
          </a:prstGeom>
          <a:noFill/>
        </p:spPr>
      </p:pic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139B1168-0D15-6102-F92F-D4EB7AF964D1}"/>
              </a:ext>
            </a:extLst>
          </p:cNvPr>
          <p:cNvGraphicFramePr/>
          <p:nvPr/>
        </p:nvGraphicFramePr>
        <p:xfrm>
          <a:off x="1294930" y="6277395"/>
          <a:ext cx="4424901" cy="4017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421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CEC43-0A9D-F2E0-57AE-C613A9B66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1F803F9-3AB5-F34D-0D0C-806B21D9F3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378520"/>
              </p:ext>
            </p:extLst>
          </p:nvPr>
        </p:nvGraphicFramePr>
        <p:xfrm>
          <a:off x="7086600" y="1257300"/>
          <a:ext cx="11353800" cy="6513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BF8F3FE2-5FAD-0240-2FCA-7DC31D5B2030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Case Study: The impact of Rehabilitation on Energy Consumption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CEE5984-C472-15CA-2C4F-453F45C7E3FC}"/>
              </a:ext>
            </a:extLst>
          </p:cNvPr>
          <p:cNvSpPr txBox="1">
            <a:spLocks/>
          </p:cNvSpPr>
          <p:nvPr/>
        </p:nvSpPr>
        <p:spPr>
          <a:xfrm>
            <a:off x="636466" y="2324100"/>
            <a:ext cx="6678734" cy="68843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800" kern="100">
                <a:latin typeface="Arial" panose="020B0604020202020204" pitchFamily="34" charset="0"/>
                <a:cs typeface="Arial" panose="020B0604020202020204" pitchFamily="34" charset="0"/>
              </a:rPr>
              <a:t>To measure the impact of the rehabilitation works implemented, the performance of all units of these two desalination plants </a:t>
            </a:r>
            <a:r>
              <a:rPr lang="en-US" sz="2800" b="1" kern="100">
                <a:latin typeface="Arial" panose="020B0604020202020204" pitchFamily="34" charset="0"/>
                <a:cs typeface="Arial" panose="020B0604020202020204" pitchFamily="34" charset="0"/>
              </a:rPr>
              <a:t>was monitored </a:t>
            </a:r>
            <a:r>
              <a:rPr lang="en-US" sz="2800" kern="100">
                <a:latin typeface="Arial" panose="020B0604020202020204" pitchFamily="34" charset="0"/>
                <a:cs typeface="Arial" panose="020B0604020202020204" pitchFamily="34" charset="0"/>
              </a:rPr>
              <a:t>in terms of: </a:t>
            </a:r>
          </a:p>
          <a:p>
            <a:pPr lvl="1">
              <a:lnSpc>
                <a:spcPct val="110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kern="100">
                <a:latin typeface="Arial" panose="020B0604020202020204" pitchFamily="34" charset="0"/>
                <a:cs typeface="Arial" panose="020B0604020202020204" pitchFamily="34" charset="0"/>
              </a:rPr>
              <a:t>Power consumption, </a:t>
            </a:r>
          </a:p>
          <a:p>
            <a:pPr lvl="1">
              <a:lnSpc>
                <a:spcPct val="110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kern="100">
                <a:latin typeface="Arial" panose="020B0604020202020204" pitchFamily="34" charset="0"/>
                <a:cs typeface="Arial" panose="020B0604020202020204" pitchFamily="34" charset="0"/>
              </a:rPr>
              <a:t>Water quantities produced </a:t>
            </a:r>
          </a:p>
          <a:p>
            <a:pPr lvl="1">
              <a:lnSpc>
                <a:spcPct val="110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kern="100">
                <a:latin typeface="Arial" panose="020B0604020202020204" pitchFamily="34" charset="0"/>
                <a:cs typeface="Arial" panose="020B0604020202020204" pitchFamily="34" charset="0"/>
              </a:rPr>
              <a:t>Water quality. 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800" b="1" kern="100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en-US" sz="2800" kern="100">
                <a:latin typeface="Arial" panose="020B0604020202020204" pitchFamily="34" charset="0"/>
                <a:cs typeface="Arial" panose="020B0604020202020204" pitchFamily="34" charset="0"/>
              </a:rPr>
              <a:t>: 6.5 months (Jan to Jul 2024) 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800" kern="100">
                <a:latin typeface="Arial" panose="020B0604020202020204" pitchFamily="34" charset="0"/>
                <a:cs typeface="Arial" panose="020B0604020202020204" pitchFamily="34" charset="0"/>
              </a:rPr>
              <a:t>The monitored data helped to compare the performance of the plants before and after rehabilitation.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77E056-CBD2-D128-8BC7-90D492E95D1E}"/>
              </a:ext>
            </a:extLst>
          </p:cNvPr>
          <p:cNvCxnSpPr/>
          <p:nvPr/>
        </p:nvCxnSpPr>
        <p:spPr>
          <a:xfrm>
            <a:off x="9144000" y="3848100"/>
            <a:ext cx="609600" cy="6660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EAFE7D7-AC1A-2FFD-ABC7-4DF1EEDA9FC8}"/>
              </a:ext>
            </a:extLst>
          </p:cNvPr>
          <p:cNvCxnSpPr/>
          <p:nvPr/>
        </p:nvCxnSpPr>
        <p:spPr>
          <a:xfrm>
            <a:off x="16383000" y="4470663"/>
            <a:ext cx="609600" cy="6660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628CDA-8AD7-7991-0890-A674B19C8361}"/>
              </a:ext>
            </a:extLst>
          </p:cNvPr>
          <p:cNvCxnSpPr/>
          <p:nvPr/>
        </p:nvCxnSpPr>
        <p:spPr>
          <a:xfrm>
            <a:off x="11938819" y="3009900"/>
            <a:ext cx="609600" cy="6660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9BFFED-0A40-A9B8-D599-EB9ED2345A72}"/>
              </a:ext>
            </a:extLst>
          </p:cNvPr>
          <p:cNvCxnSpPr>
            <a:cxnSpLocks/>
          </p:cNvCxnSpPr>
          <p:nvPr/>
        </p:nvCxnSpPr>
        <p:spPr>
          <a:xfrm flipV="1">
            <a:off x="13765334" y="4076700"/>
            <a:ext cx="712666" cy="2624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1E21D04-62A4-23CB-AF4F-38C81F8F3190}"/>
              </a:ext>
            </a:extLst>
          </p:cNvPr>
          <p:cNvSpPr txBox="1"/>
          <p:nvPr/>
        </p:nvSpPr>
        <p:spPr>
          <a:xfrm>
            <a:off x="9416803" y="3657912"/>
            <a:ext cx="1017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2BAB6D-FF26-63FF-32BD-00DC7D721F69}"/>
              </a:ext>
            </a:extLst>
          </p:cNvPr>
          <p:cNvSpPr txBox="1"/>
          <p:nvPr/>
        </p:nvSpPr>
        <p:spPr>
          <a:xfrm>
            <a:off x="12243619" y="2891901"/>
            <a:ext cx="1017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8548D8-86C8-7220-6BAF-9FE00ACC70CC}"/>
              </a:ext>
            </a:extLst>
          </p:cNvPr>
          <p:cNvSpPr txBox="1"/>
          <p:nvPr/>
        </p:nvSpPr>
        <p:spPr>
          <a:xfrm>
            <a:off x="16554978" y="4018865"/>
            <a:ext cx="1017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1FECEB-E5D0-6FF9-2E6A-8B4827109FDB}"/>
              </a:ext>
            </a:extLst>
          </p:cNvPr>
          <p:cNvSpPr txBox="1"/>
          <p:nvPr/>
        </p:nvSpPr>
        <p:spPr>
          <a:xfrm>
            <a:off x="13607846" y="3684708"/>
            <a:ext cx="1017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3578124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003CB-88F6-29F6-6E57-88B3E2F4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DAE9A6E-2D9D-B267-D035-691A5AD42AAF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 impact of Rehabilitation: Operational cost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E604002-7A39-4EB8-5FBA-DAFEB7AE6415}"/>
              </a:ext>
            </a:extLst>
          </p:cNvPr>
          <p:cNvSpPr txBox="1">
            <a:spLocks/>
          </p:cNvSpPr>
          <p:nvPr/>
        </p:nvSpPr>
        <p:spPr>
          <a:xfrm>
            <a:off x="636466" y="2324100"/>
            <a:ext cx="6164385" cy="342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800" kern="100">
                <a:latin typeface="Arial" panose="020B0604020202020204" pitchFamily="34" charset="0"/>
                <a:cs typeface="Arial" panose="020B0604020202020204" pitchFamily="34" charset="0"/>
              </a:rPr>
              <a:t>The saving in the operational cost ranges between 8.5 and 19% per unit. 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ct val="8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800" kern="100">
                <a:latin typeface="Arial" panose="020B0604020202020204" pitchFamily="34" charset="0"/>
                <a:cs typeface="Arial" panose="020B0604020202020204" pitchFamily="34" charset="0"/>
              </a:rPr>
              <a:t>In average, the saving in OPEX was 13%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2E2E783-86BF-424D-AE06-8F05843F11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703422"/>
              </p:ext>
            </p:extLst>
          </p:nvPr>
        </p:nvGraphicFramePr>
        <p:xfrm>
          <a:off x="6705600" y="1943100"/>
          <a:ext cx="11455718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32614B-3654-E02F-BB99-DCC795D3C78A}"/>
              </a:ext>
            </a:extLst>
          </p:cNvPr>
          <p:cNvCxnSpPr/>
          <p:nvPr/>
        </p:nvCxnSpPr>
        <p:spPr>
          <a:xfrm>
            <a:off x="8686800" y="4457700"/>
            <a:ext cx="6858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B68832C-E1C9-8B14-D465-49EF6051CE5A}"/>
              </a:ext>
            </a:extLst>
          </p:cNvPr>
          <p:cNvCxnSpPr/>
          <p:nvPr/>
        </p:nvCxnSpPr>
        <p:spPr>
          <a:xfrm>
            <a:off x="15849600" y="4533900"/>
            <a:ext cx="6858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05CF4A-53FB-919E-31DC-BBBBD2F0043F}"/>
              </a:ext>
            </a:extLst>
          </p:cNvPr>
          <p:cNvCxnSpPr/>
          <p:nvPr/>
        </p:nvCxnSpPr>
        <p:spPr>
          <a:xfrm>
            <a:off x="11277600" y="3848100"/>
            <a:ext cx="6858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6DEA79B-83A9-F4CE-5998-C918FEBA5D35}"/>
              </a:ext>
            </a:extLst>
          </p:cNvPr>
          <p:cNvSpPr txBox="1"/>
          <p:nvPr/>
        </p:nvSpPr>
        <p:spPr>
          <a:xfrm>
            <a:off x="8820150" y="4120127"/>
            <a:ext cx="95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8.5%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27B53D-FF6A-809A-4B26-174BE4848C6A}"/>
              </a:ext>
            </a:extLst>
          </p:cNvPr>
          <p:cNvSpPr txBox="1"/>
          <p:nvPr/>
        </p:nvSpPr>
        <p:spPr>
          <a:xfrm>
            <a:off x="16059150" y="4186535"/>
            <a:ext cx="95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16656D-F4DC-0F88-1A63-5B07F6478B5F}"/>
              </a:ext>
            </a:extLst>
          </p:cNvPr>
          <p:cNvSpPr txBox="1"/>
          <p:nvPr/>
        </p:nvSpPr>
        <p:spPr>
          <a:xfrm>
            <a:off x="11487150" y="3596559"/>
            <a:ext cx="95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</a:p>
        </p:txBody>
      </p:sp>
    </p:spTree>
    <p:extLst>
      <p:ext uri="{BB962C8B-B14F-4D97-AF65-F5344CB8AC3E}">
        <p14:creationId xmlns:p14="http://schemas.microsoft.com/office/powerpoint/2010/main" val="3957810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87D9C-C4EB-873B-3054-072C36027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C39E08-1B1B-C868-062F-925D49652759}"/>
              </a:ext>
            </a:extLst>
          </p:cNvPr>
          <p:cNvSpPr txBox="1">
            <a:spLocks/>
          </p:cNvSpPr>
          <p:nvPr/>
        </p:nvSpPr>
        <p:spPr>
          <a:xfrm>
            <a:off x="1295401" y="266700"/>
            <a:ext cx="1635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 impact of Rehabilitation: Operational cost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C32E0E0-DCC7-D898-45A4-AFEA9924D9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033422"/>
              </p:ext>
            </p:extLst>
          </p:nvPr>
        </p:nvGraphicFramePr>
        <p:xfrm>
          <a:off x="4071727" y="6284711"/>
          <a:ext cx="10789060" cy="2401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B610282-165C-664C-BDA5-DFB9B2F9DA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0390326"/>
              </p:ext>
            </p:extLst>
          </p:nvPr>
        </p:nvGraphicFramePr>
        <p:xfrm>
          <a:off x="86033" y="244880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19F5D5B-0349-C29A-9731-089282AA9B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4814458"/>
              </p:ext>
            </p:extLst>
          </p:nvPr>
        </p:nvGraphicFramePr>
        <p:xfrm>
          <a:off x="86033" y="519200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94EDCE9-70F6-6E5E-98F7-65A754D216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6831608"/>
              </p:ext>
            </p:extLst>
          </p:nvPr>
        </p:nvGraphicFramePr>
        <p:xfrm>
          <a:off x="4184798" y="2479962"/>
          <a:ext cx="441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FEA6779-042C-AF17-FD26-3C9BCF22B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2886"/>
              </p:ext>
            </p:extLst>
          </p:nvPr>
        </p:nvGraphicFramePr>
        <p:xfrm>
          <a:off x="8348537" y="251112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D6303E3-9CD7-64A3-B822-D3CC3498FF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553058"/>
              </p:ext>
            </p:extLst>
          </p:nvPr>
        </p:nvGraphicFramePr>
        <p:xfrm>
          <a:off x="8437346" y="525432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397FD331-F639-79E5-5D9C-C518B412E2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611491"/>
              </p:ext>
            </p:extLst>
          </p:nvPr>
        </p:nvGraphicFramePr>
        <p:xfrm>
          <a:off x="12757589" y="24799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35641E60-28D4-1BF4-8D63-6023F7DB00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60500"/>
              </p:ext>
            </p:extLst>
          </p:nvPr>
        </p:nvGraphicFramePr>
        <p:xfrm>
          <a:off x="12836122" y="52682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1907977A-E09B-8086-8AED-04870964FF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748775"/>
              </p:ext>
            </p:extLst>
          </p:nvPr>
        </p:nvGraphicFramePr>
        <p:xfrm>
          <a:off x="4108598" y="52231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1691831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6492A-B8B6-E44A-8CA7-BD35E6A72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68D4DC8-3A3A-C2A0-3A8D-331C01C52C4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FB164-2FA2-9F9D-51F5-145E86F00203}"/>
              </a:ext>
            </a:extLst>
          </p:cNvPr>
          <p:cNvSpPr txBox="1"/>
          <p:nvPr/>
        </p:nvSpPr>
        <p:spPr>
          <a:xfrm>
            <a:off x="2095500" y="4076700"/>
            <a:ext cx="1409700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/>
                <a:cs typeface="Arial"/>
              </a:rPr>
              <a:t>Outlook on Desalination </a:t>
            </a:r>
            <a:endParaRPr lang="en-US"/>
          </a:p>
          <a:p>
            <a:pPr algn="ctr"/>
            <a:r>
              <a:rPr lang="en-US" sz="4000" b="1">
                <a:solidFill>
                  <a:srgbClr val="002060"/>
                </a:solidFill>
                <a:latin typeface="Arial"/>
                <a:cs typeface="Arial"/>
              </a:rPr>
              <a:t> Strengthening Water Sector Capacities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2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187A-7E03-C7A2-B4A9-D7F7461E2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DB5FB1-11F3-D7E3-941E-0A714BF83C34}"/>
              </a:ext>
            </a:extLst>
          </p:cNvPr>
          <p:cNvSpPr txBox="1"/>
          <p:nvPr/>
        </p:nvSpPr>
        <p:spPr>
          <a:xfrm>
            <a:off x="712423" y="3117272"/>
            <a:ext cx="6555200" cy="2026229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 strengthen the institutional and operational capacities of WAJ and the WUs to </a:t>
            </a:r>
            <a:r>
              <a:rPr lang="en-US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monitor, operate, and manage </a:t>
            </a:r>
            <a:r>
              <a:rPr lang="en-US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desalination facilities effectively.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64FC5D-5052-0CD5-A494-484BAE44C77B}"/>
              </a:ext>
            </a:extLst>
          </p:cNvPr>
          <p:cNvSpPr txBox="1"/>
          <p:nvPr/>
        </p:nvSpPr>
        <p:spPr>
          <a:xfrm>
            <a:off x="712422" y="6592192"/>
            <a:ext cx="6601944" cy="1754326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ym typeface="Wingdings" panose="05000000000000000000" pitchFamily="2" charset="2"/>
              </a:rPr>
              <a:t></a:t>
            </a:r>
            <a:r>
              <a:rPr lang="en-US" sz="2700" dirty="0"/>
              <a:t> to support planning for desalination infrastructure , whether through the rehabilitation of existing plants or the development of new sources.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EC1032-D49B-B975-6B7F-474BEACD7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16" y="879915"/>
            <a:ext cx="17074991" cy="1691652"/>
          </a:xfrm>
        </p:spPr>
        <p:txBody>
          <a:bodyPr>
            <a:no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US" sz="3750" b="1" kern="100" dirty="0">
                <a:ea typeface="Calibri"/>
                <a:cs typeface="Calibri"/>
              </a:rPr>
            </a:br>
            <a:br>
              <a:rPr lang="en-US" sz="3750" b="1" kern="100" dirty="0">
                <a:ea typeface="Calibri"/>
                <a:cs typeface="Calibri"/>
              </a:rPr>
            </a:br>
            <a:br>
              <a:rPr lang="en-US" sz="3750" b="1" kern="100" dirty="0">
                <a:ea typeface="Calibri"/>
                <a:cs typeface="Calibri"/>
              </a:rPr>
            </a:br>
            <a:br>
              <a:rPr lang="en-US" sz="3750" b="1" kern="100" dirty="0">
                <a:ea typeface="Calibri"/>
                <a:cs typeface="Calibri"/>
              </a:rPr>
            </a:br>
            <a:r>
              <a:rPr lang="en-US" sz="3750" b="1" kern="100" dirty="0">
                <a:ea typeface="Calibri"/>
                <a:cs typeface="Calibri"/>
              </a:rPr>
              <a:t>Strong Water Utility Project (SWU)</a:t>
            </a:r>
            <a:br>
              <a:rPr lang="en-US" sz="3750" b="1" kern="100" dirty="0">
                <a:ea typeface="Calibri"/>
                <a:cs typeface="Calibri"/>
              </a:rPr>
            </a:br>
            <a:r>
              <a:rPr lang="en-US" sz="3750" b="1" kern="100" dirty="0">
                <a:ea typeface="Calibri"/>
                <a:cs typeface="Calibri"/>
              </a:rPr>
              <a:t>Component 5_Objectives: </a:t>
            </a:r>
            <a:br>
              <a:rPr lang="en-US" sz="3750" b="1" kern="100" dirty="0">
                <a:ea typeface="Calibri"/>
                <a:cs typeface="Calibri"/>
              </a:rPr>
            </a:br>
            <a:r>
              <a:rPr lang="en-US" sz="3700" kern="100" dirty="0">
                <a:ea typeface="Calibri"/>
                <a:cs typeface="Calibri"/>
              </a:rPr>
              <a:t>The capacities of the WAJ and the WUs to increase the quantities of desalinated water provided have been strengthened.</a:t>
            </a:r>
            <a:br>
              <a:rPr lang="en-US" sz="3750" b="1" kern="100" dirty="0">
                <a:ea typeface="Calibri"/>
                <a:cs typeface="Calibri"/>
              </a:rPr>
            </a:br>
            <a:r>
              <a:rPr lang="en-US" sz="3750" b="1" kern="100" dirty="0">
                <a:ea typeface="Calibri"/>
                <a:cs typeface="Calibri"/>
              </a:rPr>
              <a:t> </a:t>
            </a:r>
            <a:br>
              <a:rPr lang="en-US" sz="3750" b="1" kern="100" dirty="0">
                <a:ea typeface="Calibri"/>
                <a:cs typeface="Calibri"/>
              </a:rPr>
            </a:br>
            <a:br>
              <a:rPr lang="en-US" sz="3750" kern="100" dirty="0">
                <a:ea typeface="Calibri"/>
                <a:cs typeface="Calibri"/>
              </a:rPr>
            </a:br>
            <a:br>
              <a:rPr lang="en-US" sz="3750" kern="100" dirty="0">
                <a:ea typeface="Calibri"/>
                <a:cs typeface="Calibri"/>
              </a:rPr>
            </a:br>
            <a:br>
              <a:rPr lang="en-US" sz="3750" kern="100" dirty="0">
                <a:ea typeface="Calibri"/>
                <a:cs typeface="Calibri"/>
              </a:rPr>
            </a:br>
            <a:endParaRPr lang="en-US" sz="375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975599B-8756-4238-FF0E-60B8CB2195D2}"/>
              </a:ext>
            </a:extLst>
          </p:cNvPr>
          <p:cNvSpPr/>
          <p:nvPr/>
        </p:nvSpPr>
        <p:spPr>
          <a:xfrm>
            <a:off x="8545919" y="6238978"/>
            <a:ext cx="9261986" cy="3225446"/>
          </a:xfrm>
          <a:custGeom>
            <a:avLst/>
            <a:gdLst>
              <a:gd name="connsiteX0" fmla="*/ 0 w 9261986"/>
              <a:gd name="connsiteY0" fmla="*/ 537585 h 3225446"/>
              <a:gd name="connsiteX1" fmla="*/ 537585 w 9261986"/>
              <a:gd name="connsiteY1" fmla="*/ 0 h 3225446"/>
              <a:gd name="connsiteX2" fmla="*/ 1286094 w 9261986"/>
              <a:gd name="connsiteY2" fmla="*/ 0 h 3225446"/>
              <a:gd name="connsiteX3" fmla="*/ 1625262 w 9261986"/>
              <a:gd name="connsiteY3" fmla="*/ 0 h 3225446"/>
              <a:gd name="connsiteX4" fmla="*/ 1964430 w 9261986"/>
              <a:gd name="connsiteY4" fmla="*/ 0 h 3225446"/>
              <a:gd name="connsiteX5" fmla="*/ 2385466 w 9261986"/>
              <a:gd name="connsiteY5" fmla="*/ 0 h 3225446"/>
              <a:gd name="connsiteX6" fmla="*/ 2888371 w 9261986"/>
              <a:gd name="connsiteY6" fmla="*/ 0 h 3225446"/>
              <a:gd name="connsiteX7" fmla="*/ 3309407 w 9261986"/>
              <a:gd name="connsiteY7" fmla="*/ 0 h 3225446"/>
              <a:gd name="connsiteX8" fmla="*/ 3812311 w 9261986"/>
              <a:gd name="connsiteY8" fmla="*/ 0 h 3225446"/>
              <a:gd name="connsiteX9" fmla="*/ 4397084 w 9261986"/>
              <a:gd name="connsiteY9" fmla="*/ 0 h 3225446"/>
              <a:gd name="connsiteX10" fmla="*/ 5145593 w 9261986"/>
              <a:gd name="connsiteY10" fmla="*/ 0 h 3225446"/>
              <a:gd name="connsiteX11" fmla="*/ 5484761 w 9261986"/>
              <a:gd name="connsiteY11" fmla="*/ 0 h 3225446"/>
              <a:gd name="connsiteX12" fmla="*/ 6151402 w 9261986"/>
              <a:gd name="connsiteY12" fmla="*/ 0 h 3225446"/>
              <a:gd name="connsiteX13" fmla="*/ 6736174 w 9261986"/>
              <a:gd name="connsiteY13" fmla="*/ 0 h 3225446"/>
              <a:gd name="connsiteX14" fmla="*/ 7402815 w 9261986"/>
              <a:gd name="connsiteY14" fmla="*/ 0 h 3225446"/>
              <a:gd name="connsiteX15" fmla="*/ 7741983 w 9261986"/>
              <a:gd name="connsiteY15" fmla="*/ 0 h 3225446"/>
              <a:gd name="connsiteX16" fmla="*/ 8724401 w 9261986"/>
              <a:gd name="connsiteY16" fmla="*/ 0 h 3225446"/>
              <a:gd name="connsiteX17" fmla="*/ 9261986 w 9261986"/>
              <a:gd name="connsiteY17" fmla="*/ 537585 h 3225446"/>
              <a:gd name="connsiteX18" fmla="*/ 9261986 w 9261986"/>
              <a:gd name="connsiteY18" fmla="*/ 1032148 h 3225446"/>
              <a:gd name="connsiteX19" fmla="*/ 9261986 w 9261986"/>
              <a:gd name="connsiteY19" fmla="*/ 1569717 h 3225446"/>
              <a:gd name="connsiteX20" fmla="*/ 9261986 w 9261986"/>
              <a:gd name="connsiteY20" fmla="*/ 2042778 h 3225446"/>
              <a:gd name="connsiteX21" fmla="*/ 9261986 w 9261986"/>
              <a:gd name="connsiteY21" fmla="*/ 2687861 h 3225446"/>
              <a:gd name="connsiteX22" fmla="*/ 8724401 w 9261986"/>
              <a:gd name="connsiteY22" fmla="*/ 3225446 h 3225446"/>
              <a:gd name="connsiteX23" fmla="*/ 8139628 w 9261986"/>
              <a:gd name="connsiteY23" fmla="*/ 3225446 h 3225446"/>
              <a:gd name="connsiteX24" fmla="*/ 7391120 w 9261986"/>
              <a:gd name="connsiteY24" fmla="*/ 3225446 h 3225446"/>
              <a:gd name="connsiteX25" fmla="*/ 6888215 w 9261986"/>
              <a:gd name="connsiteY25" fmla="*/ 3225446 h 3225446"/>
              <a:gd name="connsiteX26" fmla="*/ 6385311 w 9261986"/>
              <a:gd name="connsiteY26" fmla="*/ 3225446 h 3225446"/>
              <a:gd name="connsiteX27" fmla="*/ 5964274 w 9261986"/>
              <a:gd name="connsiteY27" fmla="*/ 3225446 h 3225446"/>
              <a:gd name="connsiteX28" fmla="*/ 5297634 w 9261986"/>
              <a:gd name="connsiteY28" fmla="*/ 3225446 h 3225446"/>
              <a:gd name="connsiteX29" fmla="*/ 4630993 w 9261986"/>
              <a:gd name="connsiteY29" fmla="*/ 3225446 h 3225446"/>
              <a:gd name="connsiteX30" fmla="*/ 3882484 w 9261986"/>
              <a:gd name="connsiteY30" fmla="*/ 3225446 h 3225446"/>
              <a:gd name="connsiteX31" fmla="*/ 3297712 w 9261986"/>
              <a:gd name="connsiteY31" fmla="*/ 3225446 h 3225446"/>
              <a:gd name="connsiteX32" fmla="*/ 2549203 w 9261986"/>
              <a:gd name="connsiteY32" fmla="*/ 3225446 h 3225446"/>
              <a:gd name="connsiteX33" fmla="*/ 1882562 w 9261986"/>
              <a:gd name="connsiteY33" fmla="*/ 3225446 h 3225446"/>
              <a:gd name="connsiteX34" fmla="*/ 1215921 w 9261986"/>
              <a:gd name="connsiteY34" fmla="*/ 3225446 h 3225446"/>
              <a:gd name="connsiteX35" fmla="*/ 537585 w 9261986"/>
              <a:gd name="connsiteY35" fmla="*/ 3225446 h 3225446"/>
              <a:gd name="connsiteX36" fmla="*/ 0 w 9261986"/>
              <a:gd name="connsiteY36" fmla="*/ 2687861 h 3225446"/>
              <a:gd name="connsiteX37" fmla="*/ 0 w 9261986"/>
              <a:gd name="connsiteY37" fmla="*/ 2214800 h 3225446"/>
              <a:gd name="connsiteX38" fmla="*/ 0 w 9261986"/>
              <a:gd name="connsiteY38" fmla="*/ 1634226 h 3225446"/>
              <a:gd name="connsiteX39" fmla="*/ 0 w 9261986"/>
              <a:gd name="connsiteY39" fmla="*/ 1075154 h 3225446"/>
              <a:gd name="connsiteX40" fmla="*/ 0 w 9261986"/>
              <a:gd name="connsiteY40" fmla="*/ 537585 h 3225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61986" h="3225446" fill="none" extrusionOk="0">
                <a:moveTo>
                  <a:pt x="0" y="537585"/>
                </a:moveTo>
                <a:cubicBezTo>
                  <a:pt x="66097" y="199984"/>
                  <a:pt x="200194" y="-5314"/>
                  <a:pt x="537585" y="0"/>
                </a:cubicBezTo>
                <a:cubicBezTo>
                  <a:pt x="761161" y="-51014"/>
                  <a:pt x="1061836" y="88515"/>
                  <a:pt x="1286094" y="0"/>
                </a:cubicBezTo>
                <a:cubicBezTo>
                  <a:pt x="1510352" y="-88515"/>
                  <a:pt x="1473700" y="36064"/>
                  <a:pt x="1625262" y="0"/>
                </a:cubicBezTo>
                <a:cubicBezTo>
                  <a:pt x="1776824" y="-36064"/>
                  <a:pt x="1865036" y="35275"/>
                  <a:pt x="1964430" y="0"/>
                </a:cubicBezTo>
                <a:cubicBezTo>
                  <a:pt x="2063824" y="-35275"/>
                  <a:pt x="2228181" y="40925"/>
                  <a:pt x="2385466" y="0"/>
                </a:cubicBezTo>
                <a:cubicBezTo>
                  <a:pt x="2542751" y="-40925"/>
                  <a:pt x="2742308" y="56345"/>
                  <a:pt x="2888371" y="0"/>
                </a:cubicBezTo>
                <a:cubicBezTo>
                  <a:pt x="3034434" y="-56345"/>
                  <a:pt x="3124363" y="42476"/>
                  <a:pt x="3309407" y="0"/>
                </a:cubicBezTo>
                <a:cubicBezTo>
                  <a:pt x="3494451" y="-42476"/>
                  <a:pt x="3672577" y="13670"/>
                  <a:pt x="3812311" y="0"/>
                </a:cubicBezTo>
                <a:cubicBezTo>
                  <a:pt x="3952045" y="-13670"/>
                  <a:pt x="4183874" y="2765"/>
                  <a:pt x="4397084" y="0"/>
                </a:cubicBezTo>
                <a:cubicBezTo>
                  <a:pt x="4610294" y="-2765"/>
                  <a:pt x="4793548" y="22355"/>
                  <a:pt x="5145593" y="0"/>
                </a:cubicBezTo>
                <a:cubicBezTo>
                  <a:pt x="5497638" y="-22355"/>
                  <a:pt x="5414263" y="34128"/>
                  <a:pt x="5484761" y="0"/>
                </a:cubicBezTo>
                <a:cubicBezTo>
                  <a:pt x="5555259" y="-34128"/>
                  <a:pt x="6001933" y="28872"/>
                  <a:pt x="6151402" y="0"/>
                </a:cubicBezTo>
                <a:cubicBezTo>
                  <a:pt x="6300871" y="-28872"/>
                  <a:pt x="6469652" y="34626"/>
                  <a:pt x="6736174" y="0"/>
                </a:cubicBezTo>
                <a:cubicBezTo>
                  <a:pt x="7002696" y="-34626"/>
                  <a:pt x="7117857" y="41760"/>
                  <a:pt x="7402815" y="0"/>
                </a:cubicBezTo>
                <a:cubicBezTo>
                  <a:pt x="7687773" y="-41760"/>
                  <a:pt x="7666989" y="3239"/>
                  <a:pt x="7741983" y="0"/>
                </a:cubicBezTo>
                <a:cubicBezTo>
                  <a:pt x="7816977" y="-3239"/>
                  <a:pt x="8380987" y="30252"/>
                  <a:pt x="8724401" y="0"/>
                </a:cubicBezTo>
                <a:cubicBezTo>
                  <a:pt x="8958780" y="-36673"/>
                  <a:pt x="9263421" y="229048"/>
                  <a:pt x="9261986" y="537585"/>
                </a:cubicBezTo>
                <a:cubicBezTo>
                  <a:pt x="9300295" y="755501"/>
                  <a:pt x="9231088" y="822581"/>
                  <a:pt x="9261986" y="1032148"/>
                </a:cubicBezTo>
                <a:cubicBezTo>
                  <a:pt x="9292884" y="1241715"/>
                  <a:pt x="9213759" y="1326771"/>
                  <a:pt x="9261986" y="1569717"/>
                </a:cubicBezTo>
                <a:cubicBezTo>
                  <a:pt x="9310213" y="1812663"/>
                  <a:pt x="9250393" y="1922113"/>
                  <a:pt x="9261986" y="2042778"/>
                </a:cubicBezTo>
                <a:cubicBezTo>
                  <a:pt x="9273579" y="2163443"/>
                  <a:pt x="9213022" y="2424570"/>
                  <a:pt x="9261986" y="2687861"/>
                </a:cubicBezTo>
                <a:cubicBezTo>
                  <a:pt x="9234931" y="2993101"/>
                  <a:pt x="8962201" y="3173928"/>
                  <a:pt x="8724401" y="3225446"/>
                </a:cubicBezTo>
                <a:cubicBezTo>
                  <a:pt x="8464662" y="3258862"/>
                  <a:pt x="8423829" y="3163087"/>
                  <a:pt x="8139628" y="3225446"/>
                </a:cubicBezTo>
                <a:cubicBezTo>
                  <a:pt x="7855427" y="3287805"/>
                  <a:pt x="7563473" y="3165335"/>
                  <a:pt x="7391120" y="3225446"/>
                </a:cubicBezTo>
                <a:cubicBezTo>
                  <a:pt x="7218767" y="3285557"/>
                  <a:pt x="7022050" y="3168795"/>
                  <a:pt x="6888215" y="3225446"/>
                </a:cubicBezTo>
                <a:cubicBezTo>
                  <a:pt x="6754380" y="3282097"/>
                  <a:pt x="6589326" y="3181847"/>
                  <a:pt x="6385311" y="3225446"/>
                </a:cubicBezTo>
                <a:cubicBezTo>
                  <a:pt x="6181296" y="3269045"/>
                  <a:pt x="6121024" y="3189101"/>
                  <a:pt x="5964274" y="3225446"/>
                </a:cubicBezTo>
                <a:cubicBezTo>
                  <a:pt x="5807524" y="3261791"/>
                  <a:pt x="5513441" y="3154821"/>
                  <a:pt x="5297634" y="3225446"/>
                </a:cubicBezTo>
                <a:cubicBezTo>
                  <a:pt x="5081827" y="3296071"/>
                  <a:pt x="4890288" y="3146395"/>
                  <a:pt x="4630993" y="3225446"/>
                </a:cubicBezTo>
                <a:cubicBezTo>
                  <a:pt x="4371698" y="3304497"/>
                  <a:pt x="4229805" y="3158890"/>
                  <a:pt x="3882484" y="3225446"/>
                </a:cubicBezTo>
                <a:cubicBezTo>
                  <a:pt x="3535163" y="3292002"/>
                  <a:pt x="3513076" y="3180517"/>
                  <a:pt x="3297712" y="3225446"/>
                </a:cubicBezTo>
                <a:cubicBezTo>
                  <a:pt x="3082348" y="3270375"/>
                  <a:pt x="2777989" y="3224623"/>
                  <a:pt x="2549203" y="3225446"/>
                </a:cubicBezTo>
                <a:cubicBezTo>
                  <a:pt x="2320417" y="3226269"/>
                  <a:pt x="2157249" y="3213986"/>
                  <a:pt x="1882562" y="3225446"/>
                </a:cubicBezTo>
                <a:cubicBezTo>
                  <a:pt x="1607875" y="3236906"/>
                  <a:pt x="1478569" y="3160455"/>
                  <a:pt x="1215921" y="3225446"/>
                </a:cubicBezTo>
                <a:cubicBezTo>
                  <a:pt x="953273" y="3290437"/>
                  <a:pt x="829899" y="3209598"/>
                  <a:pt x="537585" y="3225446"/>
                </a:cubicBezTo>
                <a:cubicBezTo>
                  <a:pt x="307102" y="3281141"/>
                  <a:pt x="14313" y="2973318"/>
                  <a:pt x="0" y="2687861"/>
                </a:cubicBezTo>
                <a:cubicBezTo>
                  <a:pt x="-22304" y="2475577"/>
                  <a:pt x="12368" y="2410056"/>
                  <a:pt x="0" y="2214800"/>
                </a:cubicBezTo>
                <a:cubicBezTo>
                  <a:pt x="-12368" y="2019544"/>
                  <a:pt x="52890" y="1771404"/>
                  <a:pt x="0" y="1634226"/>
                </a:cubicBezTo>
                <a:cubicBezTo>
                  <a:pt x="-52890" y="1497048"/>
                  <a:pt x="18829" y="1283194"/>
                  <a:pt x="0" y="1075154"/>
                </a:cubicBezTo>
                <a:cubicBezTo>
                  <a:pt x="-18829" y="867114"/>
                  <a:pt x="63642" y="693013"/>
                  <a:pt x="0" y="537585"/>
                </a:cubicBezTo>
                <a:close/>
              </a:path>
              <a:path w="9261986" h="3225446" stroke="0" extrusionOk="0">
                <a:moveTo>
                  <a:pt x="0" y="537585"/>
                </a:moveTo>
                <a:cubicBezTo>
                  <a:pt x="-11093" y="256528"/>
                  <a:pt x="271248" y="-12906"/>
                  <a:pt x="537585" y="0"/>
                </a:cubicBezTo>
                <a:cubicBezTo>
                  <a:pt x="785400" y="-40377"/>
                  <a:pt x="1057309" y="4180"/>
                  <a:pt x="1286094" y="0"/>
                </a:cubicBezTo>
                <a:cubicBezTo>
                  <a:pt x="1514879" y="-4180"/>
                  <a:pt x="1539842" y="30150"/>
                  <a:pt x="1788998" y="0"/>
                </a:cubicBezTo>
                <a:cubicBezTo>
                  <a:pt x="2038154" y="-30150"/>
                  <a:pt x="2331164" y="73033"/>
                  <a:pt x="2537507" y="0"/>
                </a:cubicBezTo>
                <a:cubicBezTo>
                  <a:pt x="2743850" y="-73033"/>
                  <a:pt x="2965382" y="74467"/>
                  <a:pt x="3204148" y="0"/>
                </a:cubicBezTo>
                <a:cubicBezTo>
                  <a:pt x="3442914" y="-74467"/>
                  <a:pt x="3645562" y="35601"/>
                  <a:pt x="3870789" y="0"/>
                </a:cubicBezTo>
                <a:cubicBezTo>
                  <a:pt x="4096016" y="-35601"/>
                  <a:pt x="4439318" y="17808"/>
                  <a:pt x="4619298" y="0"/>
                </a:cubicBezTo>
                <a:cubicBezTo>
                  <a:pt x="4799278" y="-17808"/>
                  <a:pt x="5016538" y="50902"/>
                  <a:pt x="5367806" y="0"/>
                </a:cubicBezTo>
                <a:cubicBezTo>
                  <a:pt x="5719074" y="-50902"/>
                  <a:pt x="5631620" y="55604"/>
                  <a:pt x="5870711" y="0"/>
                </a:cubicBezTo>
                <a:cubicBezTo>
                  <a:pt x="6109803" y="-55604"/>
                  <a:pt x="6084665" y="32071"/>
                  <a:pt x="6291747" y="0"/>
                </a:cubicBezTo>
                <a:cubicBezTo>
                  <a:pt x="6498829" y="-32071"/>
                  <a:pt x="6691621" y="9748"/>
                  <a:pt x="7040256" y="0"/>
                </a:cubicBezTo>
                <a:cubicBezTo>
                  <a:pt x="7388891" y="-9748"/>
                  <a:pt x="7482906" y="51936"/>
                  <a:pt x="7788765" y="0"/>
                </a:cubicBezTo>
                <a:cubicBezTo>
                  <a:pt x="8094624" y="-51936"/>
                  <a:pt x="8422019" y="12671"/>
                  <a:pt x="8724401" y="0"/>
                </a:cubicBezTo>
                <a:cubicBezTo>
                  <a:pt x="8969115" y="38429"/>
                  <a:pt x="9259026" y="211952"/>
                  <a:pt x="9261986" y="537585"/>
                </a:cubicBezTo>
                <a:cubicBezTo>
                  <a:pt x="9283029" y="758152"/>
                  <a:pt x="9255139" y="864220"/>
                  <a:pt x="9261986" y="1010646"/>
                </a:cubicBezTo>
                <a:cubicBezTo>
                  <a:pt x="9268833" y="1157072"/>
                  <a:pt x="9246121" y="1377642"/>
                  <a:pt x="9261986" y="1569717"/>
                </a:cubicBezTo>
                <a:cubicBezTo>
                  <a:pt x="9277851" y="1761792"/>
                  <a:pt x="9212080" y="1921487"/>
                  <a:pt x="9261986" y="2107286"/>
                </a:cubicBezTo>
                <a:cubicBezTo>
                  <a:pt x="9311892" y="2293085"/>
                  <a:pt x="9258295" y="2545743"/>
                  <a:pt x="9261986" y="2687861"/>
                </a:cubicBezTo>
                <a:cubicBezTo>
                  <a:pt x="9293144" y="3023733"/>
                  <a:pt x="9096424" y="3219900"/>
                  <a:pt x="8724401" y="3225446"/>
                </a:cubicBezTo>
                <a:cubicBezTo>
                  <a:pt x="8579458" y="3248126"/>
                  <a:pt x="8492150" y="3214448"/>
                  <a:pt x="8385233" y="3225446"/>
                </a:cubicBezTo>
                <a:cubicBezTo>
                  <a:pt x="8278316" y="3236444"/>
                  <a:pt x="7875468" y="3185425"/>
                  <a:pt x="7636724" y="3225446"/>
                </a:cubicBezTo>
                <a:cubicBezTo>
                  <a:pt x="7397980" y="3265467"/>
                  <a:pt x="7310399" y="3179997"/>
                  <a:pt x="7051951" y="3225446"/>
                </a:cubicBezTo>
                <a:cubicBezTo>
                  <a:pt x="6793503" y="3270895"/>
                  <a:pt x="6679498" y="3206596"/>
                  <a:pt x="6549047" y="3225446"/>
                </a:cubicBezTo>
                <a:cubicBezTo>
                  <a:pt x="6418596" y="3244296"/>
                  <a:pt x="6095608" y="3184057"/>
                  <a:pt x="5964274" y="3225446"/>
                </a:cubicBezTo>
                <a:cubicBezTo>
                  <a:pt x="5832940" y="3266835"/>
                  <a:pt x="5617073" y="3207530"/>
                  <a:pt x="5461370" y="3225446"/>
                </a:cubicBezTo>
                <a:cubicBezTo>
                  <a:pt x="5305667" y="3243362"/>
                  <a:pt x="5054245" y="3211628"/>
                  <a:pt x="4794729" y="3225446"/>
                </a:cubicBezTo>
                <a:cubicBezTo>
                  <a:pt x="4535213" y="3239264"/>
                  <a:pt x="4406478" y="3194775"/>
                  <a:pt x="4291825" y="3225446"/>
                </a:cubicBezTo>
                <a:cubicBezTo>
                  <a:pt x="4177172" y="3256117"/>
                  <a:pt x="3884755" y="3211409"/>
                  <a:pt x="3707052" y="3225446"/>
                </a:cubicBezTo>
                <a:cubicBezTo>
                  <a:pt x="3529349" y="3239483"/>
                  <a:pt x="3384110" y="3180665"/>
                  <a:pt x="3204148" y="3225446"/>
                </a:cubicBezTo>
                <a:cubicBezTo>
                  <a:pt x="3024186" y="3270227"/>
                  <a:pt x="2648467" y="3143130"/>
                  <a:pt x="2455639" y="3225446"/>
                </a:cubicBezTo>
                <a:cubicBezTo>
                  <a:pt x="2262811" y="3307762"/>
                  <a:pt x="2048187" y="3199978"/>
                  <a:pt x="1707130" y="3225446"/>
                </a:cubicBezTo>
                <a:cubicBezTo>
                  <a:pt x="1366073" y="3250914"/>
                  <a:pt x="1300605" y="3199642"/>
                  <a:pt x="1122358" y="3225446"/>
                </a:cubicBezTo>
                <a:cubicBezTo>
                  <a:pt x="944111" y="3251250"/>
                  <a:pt x="806646" y="3198868"/>
                  <a:pt x="537585" y="3225446"/>
                </a:cubicBezTo>
                <a:cubicBezTo>
                  <a:pt x="263939" y="3213549"/>
                  <a:pt x="4129" y="2970902"/>
                  <a:pt x="0" y="2687861"/>
                </a:cubicBezTo>
                <a:cubicBezTo>
                  <a:pt x="-59635" y="2474619"/>
                  <a:pt x="21442" y="2377868"/>
                  <a:pt x="0" y="2128789"/>
                </a:cubicBezTo>
                <a:cubicBezTo>
                  <a:pt x="-21442" y="1879710"/>
                  <a:pt x="46167" y="1822086"/>
                  <a:pt x="0" y="1655729"/>
                </a:cubicBezTo>
                <a:cubicBezTo>
                  <a:pt x="-46167" y="1489372"/>
                  <a:pt x="41740" y="1364236"/>
                  <a:pt x="0" y="1161165"/>
                </a:cubicBezTo>
                <a:cubicBezTo>
                  <a:pt x="-41740" y="958094"/>
                  <a:pt x="41834" y="679194"/>
                  <a:pt x="0" y="537585"/>
                </a:cubicBezTo>
                <a:close/>
              </a:path>
            </a:pathLst>
          </a:custGeom>
          <a:ln>
            <a:solidFill>
              <a:schemeClr val="accent1">
                <a:lumMod val="75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0088517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dirty="0">
                <a:solidFill>
                  <a:schemeClr val="tx1"/>
                </a:solidFill>
              </a:rPr>
              <a:t>The actual production of desalinated water reaches 70% of the design capacity of existing public desalination plants.</a:t>
            </a:r>
            <a:endParaRPr lang="en-GB" sz="3000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542625-6D0F-84EC-0F6F-0EE865225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367" y="2250626"/>
            <a:ext cx="5431094" cy="271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204D13-5E2E-704D-A502-0B212B1DDB23}"/>
              </a:ext>
            </a:extLst>
          </p:cNvPr>
          <p:cNvSpPr txBox="1"/>
          <p:nvPr/>
        </p:nvSpPr>
        <p:spPr>
          <a:xfrm>
            <a:off x="13575053" y="6221225"/>
            <a:ext cx="4199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Maximize Operational Efficiency </a:t>
            </a:r>
          </a:p>
        </p:txBody>
      </p:sp>
      <p:pic>
        <p:nvPicPr>
          <p:cNvPr id="18" name="Picture Placeholder 4" descr="Shape, arrow&#10;&#10;Description automatically generated">
            <a:extLst>
              <a:ext uri="{FF2B5EF4-FFF2-40B4-BE49-F238E27FC236}">
                <a16:creationId xmlns:a16="http://schemas.microsoft.com/office/drawing/2014/main" id="{3ACC1C88-5942-6774-4426-7F759DF7E7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253" b="26253"/>
          <a:stretch>
            <a:fillRect/>
          </a:stretch>
        </p:blipFill>
        <p:spPr>
          <a:xfrm rot="5400000">
            <a:off x="12026263" y="5075038"/>
            <a:ext cx="1606784" cy="142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96009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F5DE49-476D-AB3F-FF36-F17CC4B0A4BC}"/>
              </a:ext>
            </a:extLst>
          </p:cNvPr>
          <p:cNvSpPr/>
          <p:nvPr/>
        </p:nvSpPr>
        <p:spPr>
          <a:xfrm>
            <a:off x="601007" y="1261853"/>
            <a:ext cx="7859823" cy="107788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Indicator 5.1: For 11 of the 21 publicly owned desalination plants, WUs regularly provides data to UPMU for the monitoring of agreed key performance indicators (KPIs), including environmental KPIs.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1FE019-9DE6-1C37-67F3-AA337AB735CA}"/>
              </a:ext>
            </a:extLst>
          </p:cNvPr>
          <p:cNvSpPr/>
          <p:nvPr/>
        </p:nvSpPr>
        <p:spPr>
          <a:xfrm>
            <a:off x="9408070" y="1261430"/>
            <a:ext cx="8023397" cy="107788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Indicator 5.2: Investment decisions to improve the infrastructure for the desalination of 5 MCM/year of brackish have been made by WAJ or WU.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5713EF-17D2-DC06-18D9-B1685708B72B}"/>
              </a:ext>
            </a:extLst>
          </p:cNvPr>
          <p:cNvSpPr/>
          <p:nvPr/>
        </p:nvSpPr>
        <p:spPr>
          <a:xfrm>
            <a:off x="601007" y="2447312"/>
            <a:ext cx="7859823" cy="107788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n-GB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Activity 5.1: Introduction and anchoring of management tools for the planning, monitoring and operation of desalination plants (e.g. cost-performance assessment, environmental practices, KPIs and digital monitoring (dashboard), SCADA links) at WAJ and WUs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69EEB-B205-846A-4FEA-CD89CCF7F245}"/>
              </a:ext>
            </a:extLst>
          </p:cNvPr>
          <p:cNvSpPr/>
          <p:nvPr/>
        </p:nvSpPr>
        <p:spPr>
          <a:xfrm>
            <a:off x="9408069" y="2437105"/>
            <a:ext cx="8023395" cy="108809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n-GB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Activity 5.2: Support the development of a project pipeline for the rehabilitation and/or new construction of desalination infrastructure, including cost assessment &amp; environmental requirements and financing of smaller rehabilitation measures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96507C-ED38-A4B2-CB73-0FEEAAF06F60}"/>
              </a:ext>
            </a:extLst>
          </p:cNvPr>
          <p:cNvSpPr txBox="1"/>
          <p:nvPr/>
        </p:nvSpPr>
        <p:spPr>
          <a:xfrm rot="16200000">
            <a:off x="-51399" y="4232146"/>
            <a:ext cx="94957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Activity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F000E2-D85D-5043-50C4-DB21C1D5D3E1}"/>
              </a:ext>
            </a:extLst>
          </p:cNvPr>
          <p:cNvGrpSpPr/>
          <p:nvPr/>
        </p:nvGrpSpPr>
        <p:grpSpPr>
          <a:xfrm>
            <a:off x="667938" y="3868244"/>
            <a:ext cx="2538000" cy="972000"/>
            <a:chOff x="3654792" y="1962939"/>
            <a:chExt cx="1763370" cy="5156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80506D-3255-497B-B55F-83D51D1ABA2B}"/>
                </a:ext>
              </a:extLst>
            </p:cNvPr>
            <p:cNvSpPr/>
            <p:nvPr/>
          </p:nvSpPr>
          <p:spPr>
            <a:xfrm>
              <a:off x="3657346" y="1962939"/>
              <a:ext cx="1760816" cy="515679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9627C8C-8218-B3D2-3449-43A53927AB29}"/>
                </a:ext>
              </a:extLst>
            </p:cNvPr>
            <p:cNvSpPr txBox="1"/>
            <p:nvPr/>
          </p:nvSpPr>
          <p:spPr>
            <a:xfrm>
              <a:off x="3654792" y="2030157"/>
              <a:ext cx="1760816" cy="39510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350" kern="120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BAF0A50-678E-CDBF-7029-52CD8829E531}"/>
              </a:ext>
            </a:extLst>
          </p:cNvPr>
          <p:cNvGrpSpPr/>
          <p:nvPr/>
        </p:nvGrpSpPr>
        <p:grpSpPr>
          <a:xfrm>
            <a:off x="686969" y="4876724"/>
            <a:ext cx="2538000" cy="972000"/>
            <a:chOff x="3654547" y="2459995"/>
            <a:chExt cx="806500" cy="807030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C1CE00F-79C2-F219-BF41-6BA4E2B1A3EF}"/>
                </a:ext>
              </a:extLst>
            </p:cNvPr>
            <p:cNvSpPr/>
            <p:nvPr/>
          </p:nvSpPr>
          <p:spPr>
            <a:xfrm>
              <a:off x="3654547" y="2459995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BD20FA6-2EF0-90E9-00BF-81382720F5BD}"/>
                </a:ext>
              </a:extLst>
            </p:cNvPr>
            <p:cNvSpPr txBox="1"/>
            <p:nvPr/>
          </p:nvSpPr>
          <p:spPr>
            <a:xfrm>
              <a:off x="3654548" y="2478618"/>
              <a:ext cx="657299" cy="53476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GB" sz="1575" dirty="0">
                  <a:solidFill>
                    <a:srgbClr val="002060"/>
                  </a:solidFill>
                  <a:cs typeface="Arial" panose="020B0604020202020204" pitchFamily="34" charset="0"/>
                </a:rPr>
                <a:t>Regular reporting of KPIs to UPMU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EE760A-E5D4-F6B1-F56B-271D1ECDCB4E}"/>
              </a:ext>
            </a:extLst>
          </p:cNvPr>
          <p:cNvGrpSpPr/>
          <p:nvPr/>
        </p:nvGrpSpPr>
        <p:grpSpPr>
          <a:xfrm>
            <a:off x="3332863" y="3873432"/>
            <a:ext cx="2536226" cy="972000"/>
            <a:chOff x="3654793" y="1962939"/>
            <a:chExt cx="1727587" cy="5156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FA36E7A-D300-1036-EC57-F524E4C2927B}"/>
                </a:ext>
              </a:extLst>
            </p:cNvPr>
            <p:cNvSpPr/>
            <p:nvPr/>
          </p:nvSpPr>
          <p:spPr>
            <a:xfrm>
              <a:off x="3657346" y="1962939"/>
              <a:ext cx="1725034" cy="515679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4B2595-8AFC-F05D-20C8-43A9F4875C89}"/>
                </a:ext>
              </a:extLst>
            </p:cNvPr>
            <p:cNvSpPr txBox="1"/>
            <p:nvPr/>
          </p:nvSpPr>
          <p:spPr>
            <a:xfrm>
              <a:off x="3654793" y="2030156"/>
              <a:ext cx="1727586" cy="37405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/>
              <a:r>
                <a:rPr lang="en-GB" sz="1575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Integration of SCADA systems to enable real-time data flow and automated monitoring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8BC3A4F-079E-6E12-8BE6-2BA3AD8CB03E}"/>
              </a:ext>
            </a:extLst>
          </p:cNvPr>
          <p:cNvGrpSpPr/>
          <p:nvPr/>
        </p:nvGrpSpPr>
        <p:grpSpPr>
          <a:xfrm>
            <a:off x="3344526" y="4881470"/>
            <a:ext cx="2538000" cy="972000"/>
            <a:chOff x="3654547" y="2459995"/>
            <a:chExt cx="806500" cy="807030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F9509EC-6D72-3FF1-24FA-99C6BAA959B5}"/>
                </a:ext>
              </a:extLst>
            </p:cNvPr>
            <p:cNvSpPr/>
            <p:nvPr/>
          </p:nvSpPr>
          <p:spPr>
            <a:xfrm>
              <a:off x="3654547" y="2459995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087ADC8-CA70-5E47-D662-945A63D70D22}"/>
                </a:ext>
              </a:extLst>
            </p:cNvPr>
            <p:cNvSpPr txBox="1"/>
            <p:nvPr/>
          </p:nvSpPr>
          <p:spPr>
            <a:xfrm>
              <a:off x="3654548" y="2478618"/>
              <a:ext cx="764969" cy="70139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75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 regular operational data reports from the SCADA system 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459B8D7B-FB54-76C1-145C-341B86B2CBDB}"/>
              </a:ext>
            </a:extLst>
          </p:cNvPr>
          <p:cNvSpPr txBox="1"/>
          <p:nvPr/>
        </p:nvSpPr>
        <p:spPr>
          <a:xfrm rot="16200000">
            <a:off x="-40429" y="5286603"/>
            <a:ext cx="94957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Milestone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5075105-498F-79F1-0113-5909EACA60F5}"/>
              </a:ext>
            </a:extLst>
          </p:cNvPr>
          <p:cNvSpPr txBox="1"/>
          <p:nvPr/>
        </p:nvSpPr>
        <p:spPr>
          <a:xfrm>
            <a:off x="611417" y="4005562"/>
            <a:ext cx="2313726" cy="7779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5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Framework of KPIs for Desalination Plants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D354552-8505-0B37-38F1-01607B28A34A}"/>
              </a:ext>
            </a:extLst>
          </p:cNvPr>
          <p:cNvGrpSpPr/>
          <p:nvPr/>
        </p:nvGrpSpPr>
        <p:grpSpPr>
          <a:xfrm>
            <a:off x="5998982" y="3862806"/>
            <a:ext cx="2538000" cy="972000"/>
            <a:chOff x="3654793" y="1962939"/>
            <a:chExt cx="1727587" cy="6630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015B063-3525-C102-7964-614000BA435B}"/>
                </a:ext>
              </a:extLst>
            </p:cNvPr>
            <p:cNvSpPr/>
            <p:nvPr/>
          </p:nvSpPr>
          <p:spPr>
            <a:xfrm>
              <a:off x="3657346" y="1962939"/>
              <a:ext cx="1725034" cy="663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D21BAD-4D9B-8861-BEF5-32C424E67D9A}"/>
                </a:ext>
              </a:extLst>
            </p:cNvPr>
            <p:cNvSpPr txBox="1"/>
            <p:nvPr/>
          </p:nvSpPr>
          <p:spPr>
            <a:xfrm>
              <a:off x="3654793" y="2030156"/>
              <a:ext cx="1727586" cy="556268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00100" fontAlgn="ctr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57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Undertaking and updating the plants` cost and performance assessment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653C3C-C511-4DE1-5389-2DAE2407DB35}"/>
              </a:ext>
            </a:extLst>
          </p:cNvPr>
          <p:cNvGrpSpPr/>
          <p:nvPr/>
        </p:nvGrpSpPr>
        <p:grpSpPr>
          <a:xfrm>
            <a:off x="5994968" y="4881486"/>
            <a:ext cx="2538000" cy="1021827"/>
            <a:chOff x="3654547" y="2407004"/>
            <a:chExt cx="806500" cy="848400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356EA8B-C323-959E-95E2-A222D698006F}"/>
                </a:ext>
              </a:extLst>
            </p:cNvPr>
            <p:cNvSpPr/>
            <p:nvPr/>
          </p:nvSpPr>
          <p:spPr>
            <a:xfrm>
              <a:off x="3654547" y="2448374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BD5216-73F3-671C-9B50-4189D0A6FFA5}"/>
                </a:ext>
              </a:extLst>
            </p:cNvPr>
            <p:cNvSpPr txBox="1"/>
            <p:nvPr/>
          </p:nvSpPr>
          <p:spPr>
            <a:xfrm>
              <a:off x="3654547" y="2407004"/>
              <a:ext cx="806500" cy="7694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75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Comprehensive cost &amp; performance assessment for 3 desalination plants conducted by the partners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43AF721-AB08-2E43-4DC3-60D3B1BAF8E3}"/>
              </a:ext>
            </a:extLst>
          </p:cNvPr>
          <p:cNvGrpSpPr/>
          <p:nvPr/>
        </p:nvGrpSpPr>
        <p:grpSpPr>
          <a:xfrm>
            <a:off x="783113" y="6482354"/>
            <a:ext cx="2536226" cy="972000"/>
            <a:chOff x="3654793" y="1962939"/>
            <a:chExt cx="1727587" cy="5156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618D397-C5B2-E86E-4474-78055CB1506E}"/>
                </a:ext>
              </a:extLst>
            </p:cNvPr>
            <p:cNvSpPr/>
            <p:nvPr/>
          </p:nvSpPr>
          <p:spPr>
            <a:xfrm>
              <a:off x="3657346" y="1962939"/>
              <a:ext cx="1725034" cy="515679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E24BA15-2189-44D8-A5C5-FEF96C00C334}"/>
                </a:ext>
              </a:extLst>
            </p:cNvPr>
            <p:cNvSpPr txBox="1"/>
            <p:nvPr/>
          </p:nvSpPr>
          <p:spPr>
            <a:xfrm>
              <a:off x="3654793" y="2030156"/>
              <a:ext cx="1727586" cy="37405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/>
              <a:r>
                <a:rPr lang="en-GB" sz="157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 capacity development/ training programs for  WAJ/ WUs/ universities staff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63AA303-26CF-5BB0-E50B-96D4857A98DE}"/>
              </a:ext>
            </a:extLst>
          </p:cNvPr>
          <p:cNvGrpSpPr/>
          <p:nvPr/>
        </p:nvGrpSpPr>
        <p:grpSpPr>
          <a:xfrm>
            <a:off x="794862" y="7543085"/>
            <a:ext cx="2538000" cy="972000"/>
            <a:chOff x="3654547" y="2459995"/>
            <a:chExt cx="806500" cy="807030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41ED05F-AC28-0E86-B05D-CD56A6E6BD9A}"/>
                </a:ext>
              </a:extLst>
            </p:cNvPr>
            <p:cNvSpPr/>
            <p:nvPr/>
          </p:nvSpPr>
          <p:spPr>
            <a:xfrm>
              <a:off x="3654547" y="2459995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26F8987-8FB2-DD0E-A4C3-DFD18915703C}"/>
                </a:ext>
              </a:extLst>
            </p:cNvPr>
            <p:cNvSpPr txBox="1"/>
            <p:nvPr/>
          </p:nvSpPr>
          <p:spPr>
            <a:xfrm>
              <a:off x="3654548" y="2478618"/>
              <a:ext cx="764969" cy="70139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75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Development of training modules/ program on desalination 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95CF7C5F-3F73-207E-626C-976932EF58D5}"/>
              </a:ext>
            </a:extLst>
          </p:cNvPr>
          <p:cNvSpPr txBox="1"/>
          <p:nvPr/>
        </p:nvSpPr>
        <p:spPr>
          <a:xfrm rot="16200000">
            <a:off x="26661" y="6818640"/>
            <a:ext cx="94957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Activity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DDAC319-FF09-9D27-67AB-1C27C8F67DF8}"/>
              </a:ext>
            </a:extLst>
          </p:cNvPr>
          <p:cNvSpPr txBox="1"/>
          <p:nvPr/>
        </p:nvSpPr>
        <p:spPr>
          <a:xfrm rot="16200000">
            <a:off x="37631" y="7873096"/>
            <a:ext cx="94957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Milestone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FAB5ABE-7141-E731-755A-B00DAFCCB117}"/>
              </a:ext>
            </a:extLst>
          </p:cNvPr>
          <p:cNvGrpSpPr/>
          <p:nvPr/>
        </p:nvGrpSpPr>
        <p:grpSpPr>
          <a:xfrm>
            <a:off x="7199006" y="6441335"/>
            <a:ext cx="2591651" cy="972000"/>
            <a:chOff x="3654792" y="1962939"/>
            <a:chExt cx="1763370" cy="5156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D5EE735-1782-E196-38B9-D5CCA9B6E3F4}"/>
                </a:ext>
              </a:extLst>
            </p:cNvPr>
            <p:cNvSpPr/>
            <p:nvPr/>
          </p:nvSpPr>
          <p:spPr>
            <a:xfrm>
              <a:off x="3657346" y="1962939"/>
              <a:ext cx="1760816" cy="515679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32B213E-06EF-79E5-4784-3C4289E8AA59}"/>
                </a:ext>
              </a:extLst>
            </p:cNvPr>
            <p:cNvSpPr txBox="1"/>
            <p:nvPr/>
          </p:nvSpPr>
          <p:spPr>
            <a:xfrm>
              <a:off x="3654792" y="2030157"/>
              <a:ext cx="1760816" cy="39510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350" kern="1200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4DFB949-8D7E-1D79-CAE8-60C62B4024E0}"/>
              </a:ext>
            </a:extLst>
          </p:cNvPr>
          <p:cNvGrpSpPr/>
          <p:nvPr/>
        </p:nvGrpSpPr>
        <p:grpSpPr>
          <a:xfrm>
            <a:off x="7209086" y="7506418"/>
            <a:ext cx="2576736" cy="1030193"/>
            <a:chOff x="3654547" y="2459995"/>
            <a:chExt cx="878581" cy="855346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2F2C5C2-A3C5-2997-628C-ECACB088A6E6}"/>
                </a:ext>
              </a:extLst>
            </p:cNvPr>
            <p:cNvSpPr/>
            <p:nvPr/>
          </p:nvSpPr>
          <p:spPr>
            <a:xfrm>
              <a:off x="3654547" y="2459995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852C818-9B85-9895-4256-2AEC33F71680}"/>
                </a:ext>
              </a:extLst>
            </p:cNvPr>
            <p:cNvSpPr txBox="1"/>
            <p:nvPr/>
          </p:nvSpPr>
          <p:spPr>
            <a:xfrm>
              <a:off x="3654548" y="2492997"/>
              <a:ext cx="878580" cy="8223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lang="en-GB" sz="1575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road map for brine management in desalination plants 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3EAA78DB-2B62-746C-E1B2-F9A7E68D8C2B}"/>
              </a:ext>
            </a:extLst>
          </p:cNvPr>
          <p:cNvSpPr txBox="1"/>
          <p:nvPr/>
        </p:nvSpPr>
        <p:spPr>
          <a:xfrm>
            <a:off x="7108868" y="6448457"/>
            <a:ext cx="2848199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425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of the Environmental impact (Brine, CO</a:t>
            </a:r>
            <a:r>
              <a:rPr lang="en-GB" sz="1425" kern="12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25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emissions, chemical storage and disposal, etc) 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E319DE9-09DA-D6E6-1D2A-7AAFCD4D75FD}"/>
              </a:ext>
            </a:extLst>
          </p:cNvPr>
          <p:cNvGrpSpPr/>
          <p:nvPr/>
        </p:nvGrpSpPr>
        <p:grpSpPr>
          <a:xfrm>
            <a:off x="9780071" y="3862806"/>
            <a:ext cx="2534253" cy="972000"/>
            <a:chOff x="3877789" y="1962939"/>
            <a:chExt cx="1725033" cy="6630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196246E-2261-CBE6-9C34-9C39C52627C2}"/>
                </a:ext>
              </a:extLst>
            </p:cNvPr>
            <p:cNvSpPr/>
            <p:nvPr/>
          </p:nvSpPr>
          <p:spPr>
            <a:xfrm>
              <a:off x="3877789" y="1962939"/>
              <a:ext cx="1725033" cy="663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5A31A2B-FB81-AF56-7F2D-17C37209835B}"/>
                </a:ext>
              </a:extLst>
            </p:cNvPr>
            <p:cNvSpPr txBox="1"/>
            <p:nvPr/>
          </p:nvSpPr>
          <p:spPr>
            <a:xfrm>
              <a:off x="3959674" y="2094091"/>
              <a:ext cx="1620454" cy="384611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/>
              <a:r>
                <a:rPr lang="en-GB" sz="165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Rehabilitation measures for existing desalination plant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18D0873-B257-5E6E-563D-FD67DFA6DC86}"/>
              </a:ext>
            </a:extLst>
          </p:cNvPr>
          <p:cNvGrpSpPr/>
          <p:nvPr/>
        </p:nvGrpSpPr>
        <p:grpSpPr>
          <a:xfrm>
            <a:off x="9778176" y="4864461"/>
            <a:ext cx="2538000" cy="972000"/>
            <a:chOff x="3654547" y="2448374"/>
            <a:chExt cx="806500" cy="807030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B01BD3F-FCF1-BCBD-5925-496497F6162C}"/>
                </a:ext>
              </a:extLst>
            </p:cNvPr>
            <p:cNvSpPr/>
            <p:nvPr/>
          </p:nvSpPr>
          <p:spPr>
            <a:xfrm>
              <a:off x="3654547" y="2448374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E7B00F4-623A-8E86-F6F7-C8595D26EC9A}"/>
                </a:ext>
              </a:extLst>
            </p:cNvPr>
            <p:cNvSpPr txBox="1"/>
            <p:nvPr/>
          </p:nvSpPr>
          <p:spPr>
            <a:xfrm>
              <a:off x="3654548" y="2478862"/>
              <a:ext cx="782190" cy="6757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75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Rehabilitation of up to three desalination plants </a:t>
              </a:r>
            </a:p>
          </p:txBody>
        </p:sp>
      </p:grpSp>
      <p:sp>
        <p:nvSpPr>
          <p:cNvPr id="111" name="Arrow: Right 110">
            <a:extLst>
              <a:ext uri="{FF2B5EF4-FFF2-40B4-BE49-F238E27FC236}">
                <a16:creationId xmlns:a16="http://schemas.microsoft.com/office/drawing/2014/main" id="{23FAA646-4FBA-64F8-9E26-558C9F87F91E}"/>
              </a:ext>
            </a:extLst>
          </p:cNvPr>
          <p:cNvSpPr/>
          <p:nvPr/>
        </p:nvSpPr>
        <p:spPr>
          <a:xfrm>
            <a:off x="8619920" y="4268374"/>
            <a:ext cx="1173816" cy="38360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038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F641A23-10D9-4E8B-6DBE-9684CA7F4FC8}"/>
              </a:ext>
            </a:extLst>
          </p:cNvPr>
          <p:cNvGrpSpPr/>
          <p:nvPr/>
        </p:nvGrpSpPr>
        <p:grpSpPr>
          <a:xfrm>
            <a:off x="12103121" y="6660581"/>
            <a:ext cx="2538000" cy="972000"/>
            <a:chOff x="3654792" y="1962939"/>
            <a:chExt cx="1763370" cy="5156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66FBA34-8F06-419E-9DF8-E253B84B0FCD}"/>
                </a:ext>
              </a:extLst>
            </p:cNvPr>
            <p:cNvSpPr/>
            <p:nvPr/>
          </p:nvSpPr>
          <p:spPr>
            <a:xfrm>
              <a:off x="3657346" y="1962939"/>
              <a:ext cx="1760816" cy="515679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C232372-AF99-00BC-6025-9C499812DA24}"/>
                </a:ext>
              </a:extLst>
            </p:cNvPr>
            <p:cNvSpPr txBox="1"/>
            <p:nvPr/>
          </p:nvSpPr>
          <p:spPr>
            <a:xfrm>
              <a:off x="3654792" y="2030157"/>
              <a:ext cx="1760816" cy="39510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350" kern="1200">
                <a:solidFill>
                  <a:schemeClr val="bg1"/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3EE122-B34D-D5E0-80E2-D1CE01216EC1}"/>
              </a:ext>
            </a:extLst>
          </p:cNvPr>
          <p:cNvGrpSpPr/>
          <p:nvPr/>
        </p:nvGrpSpPr>
        <p:grpSpPr>
          <a:xfrm>
            <a:off x="12113204" y="7725663"/>
            <a:ext cx="2538000" cy="972000"/>
            <a:chOff x="3654547" y="2459995"/>
            <a:chExt cx="806500" cy="807030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5CFD5B4-1EA7-13A2-7E78-782981203418}"/>
                </a:ext>
              </a:extLst>
            </p:cNvPr>
            <p:cNvSpPr/>
            <p:nvPr/>
          </p:nvSpPr>
          <p:spPr>
            <a:xfrm>
              <a:off x="3654547" y="2459995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3D248DF-4954-08FC-B3A0-B3B13A4980A7}"/>
                </a:ext>
              </a:extLst>
            </p:cNvPr>
            <p:cNvSpPr txBox="1"/>
            <p:nvPr/>
          </p:nvSpPr>
          <p:spPr>
            <a:xfrm>
              <a:off x="3654548" y="2478618"/>
              <a:ext cx="657299" cy="53476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endParaRPr lang="en-GB" sz="3038">
                <a:solidFill>
                  <a:schemeClr val="bg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74A389AB-350A-DAD7-C931-555BD6A153AA}"/>
              </a:ext>
            </a:extLst>
          </p:cNvPr>
          <p:cNvSpPr txBox="1"/>
          <p:nvPr/>
        </p:nvSpPr>
        <p:spPr>
          <a:xfrm>
            <a:off x="12085907" y="6626155"/>
            <a:ext cx="2565297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75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the development of potential water resources and new desalination plants 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4D9EDBB-E1D1-9311-0E56-7AA093E15270}"/>
              </a:ext>
            </a:extLst>
          </p:cNvPr>
          <p:cNvSpPr txBox="1"/>
          <p:nvPr/>
        </p:nvSpPr>
        <p:spPr>
          <a:xfrm>
            <a:off x="12153524" y="7781286"/>
            <a:ext cx="2068475" cy="740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106680" bIns="120015" numCol="1" spcCol="1270" anchor="t" anchorCtr="0">
            <a:no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75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Feasibility study for one new potential BW resources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8499799-C867-B3C6-A435-DB0FAED56EA6}"/>
              </a:ext>
            </a:extLst>
          </p:cNvPr>
          <p:cNvSpPr txBox="1"/>
          <p:nvPr/>
        </p:nvSpPr>
        <p:spPr>
          <a:xfrm rot="16200000">
            <a:off x="11172021" y="6926391"/>
            <a:ext cx="94957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Activity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6422BFF-99E9-94C8-3155-E048442EA4AE}"/>
              </a:ext>
            </a:extLst>
          </p:cNvPr>
          <p:cNvSpPr txBox="1"/>
          <p:nvPr/>
        </p:nvSpPr>
        <p:spPr>
          <a:xfrm rot="16200000">
            <a:off x="11182991" y="7980847"/>
            <a:ext cx="94957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Milestone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5165EAD-324A-6E3C-F250-72C75BDC3DC2}"/>
              </a:ext>
            </a:extLst>
          </p:cNvPr>
          <p:cNvGrpSpPr/>
          <p:nvPr/>
        </p:nvGrpSpPr>
        <p:grpSpPr>
          <a:xfrm>
            <a:off x="14246005" y="3895860"/>
            <a:ext cx="2536226" cy="972000"/>
            <a:chOff x="3654793" y="1962939"/>
            <a:chExt cx="1727587" cy="5156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6605EC4A-938D-91AA-3B3C-784CF06B2ADF}"/>
                </a:ext>
              </a:extLst>
            </p:cNvPr>
            <p:cNvSpPr/>
            <p:nvPr/>
          </p:nvSpPr>
          <p:spPr>
            <a:xfrm>
              <a:off x="3657346" y="1962939"/>
              <a:ext cx="1725034" cy="515679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E94D3A-4D4B-4B78-7518-25251B0661F3}"/>
                </a:ext>
              </a:extLst>
            </p:cNvPr>
            <p:cNvSpPr txBox="1"/>
            <p:nvPr/>
          </p:nvSpPr>
          <p:spPr>
            <a:xfrm>
              <a:off x="3654793" y="2030156"/>
              <a:ext cx="1727586" cy="37405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/>
              <a:r>
                <a:rPr lang="en-GB" sz="165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Strengthening NCPMU management capacities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F05E0A3-4083-5F11-2C5E-58B2B18DCB80}"/>
              </a:ext>
            </a:extLst>
          </p:cNvPr>
          <p:cNvGrpSpPr/>
          <p:nvPr/>
        </p:nvGrpSpPr>
        <p:grpSpPr>
          <a:xfrm>
            <a:off x="14246004" y="4923936"/>
            <a:ext cx="2538000" cy="972000"/>
            <a:chOff x="3654547" y="2459995"/>
            <a:chExt cx="806500" cy="807030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781AF7B-29D7-7B06-84FC-1057EE8B77C9}"/>
                </a:ext>
              </a:extLst>
            </p:cNvPr>
            <p:cNvSpPr/>
            <p:nvPr/>
          </p:nvSpPr>
          <p:spPr>
            <a:xfrm>
              <a:off x="3654547" y="2459995"/>
              <a:ext cx="806500" cy="8070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502DD3E-20B4-C531-2C62-9FB89F605B1F}"/>
                </a:ext>
              </a:extLst>
            </p:cNvPr>
            <p:cNvSpPr txBox="1"/>
            <p:nvPr/>
          </p:nvSpPr>
          <p:spPr>
            <a:xfrm>
              <a:off x="3654548" y="2478618"/>
              <a:ext cx="764969" cy="70139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106680" bIns="120015" numCol="1" spcCol="1270" anchor="t" anchorCtr="0">
              <a:noAutofit/>
            </a:bodyPr>
            <a:lstStyle>
              <a:defPPr>
                <a:defRPr lang="de-DE"/>
              </a:defPPr>
              <a:lvl1pPr marL="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21A9284A-F680-10F5-EA72-A9777388893F}"/>
              </a:ext>
            </a:extLst>
          </p:cNvPr>
          <p:cNvSpPr txBox="1"/>
          <p:nvPr/>
        </p:nvSpPr>
        <p:spPr>
          <a:xfrm rot="5400000">
            <a:off x="16675646" y="4228194"/>
            <a:ext cx="94957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Activity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E2092A0-A272-EB83-5F7D-9D9BE2DF5593}"/>
              </a:ext>
            </a:extLst>
          </p:cNvPr>
          <p:cNvSpPr txBox="1"/>
          <p:nvPr/>
        </p:nvSpPr>
        <p:spPr>
          <a:xfrm rot="5400000">
            <a:off x="16686616" y="5282650"/>
            <a:ext cx="94957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Milestone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69FF8A3-ED03-36D1-7832-4EAA2AF2EDE0}"/>
              </a:ext>
            </a:extLst>
          </p:cNvPr>
          <p:cNvSpPr txBox="1"/>
          <p:nvPr/>
        </p:nvSpPr>
        <p:spPr>
          <a:xfrm>
            <a:off x="14356006" y="5078477"/>
            <a:ext cx="2374403" cy="6440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106680" bIns="120015" numCol="1" spcCol="1270" anchor="t" anchorCtr="0">
            <a:no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75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 Management system for NC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FA0FCB-4840-B755-FE98-75153AFC5FE5}"/>
              </a:ext>
            </a:extLst>
          </p:cNvPr>
          <p:cNvSpPr txBox="1"/>
          <p:nvPr/>
        </p:nvSpPr>
        <p:spPr>
          <a:xfrm>
            <a:off x="934682" y="225495"/>
            <a:ext cx="914400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750" b="1" kern="100" dirty="0">
                <a:ea typeface="Calibri"/>
                <a:cs typeface="Calibri"/>
              </a:rPr>
              <a:t>Indicators and Main Activities </a:t>
            </a:r>
            <a:endParaRPr lang="en-US" sz="3750" dirty="0"/>
          </a:p>
        </p:txBody>
      </p:sp>
    </p:spTree>
    <p:extLst>
      <p:ext uri="{BB962C8B-B14F-4D97-AF65-F5344CB8AC3E}">
        <p14:creationId xmlns:p14="http://schemas.microsoft.com/office/powerpoint/2010/main" val="3577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39" grpId="0" animBg="1"/>
      <p:bldP spid="52" grpId="0" animBg="1"/>
      <p:bldP spid="53" grpId="0"/>
      <p:bldP spid="72" grpId="0" animBg="1"/>
      <p:bldP spid="73" grpId="0" animBg="1"/>
      <p:bldP spid="86" grpId="0"/>
      <p:bldP spid="111" grpId="0" animBg="1"/>
      <p:bldP spid="118" grpId="0"/>
      <p:bldP spid="119" grpId="0" animBg="1"/>
      <p:bldP spid="120" grpId="0" animBg="1"/>
      <p:bldP spid="121" grpId="0" animBg="1"/>
      <p:bldP spid="128" grpId="0" animBg="1"/>
      <p:bldP spid="129" grpId="0" animBg="1"/>
      <p:bldP spid="1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B5435-A100-F674-1E06-1220E67B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40"/>
            <a:ext cx="18288001" cy="1028699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83281" y="-2580"/>
            <a:ext cx="17625060" cy="10261027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09081" y="-1936"/>
            <a:ext cx="5412268" cy="10288295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9089592" y="1168905"/>
            <a:ext cx="7451300" cy="7482585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E8E63-E390-F6C6-62BE-D951F2AA076C}"/>
              </a:ext>
            </a:extLst>
          </p:cNvPr>
          <p:cNvSpPr txBox="1"/>
          <p:nvPr/>
        </p:nvSpPr>
        <p:spPr>
          <a:xfrm>
            <a:off x="2080297" y="1228476"/>
            <a:ext cx="9894368" cy="4902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 &amp; 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471" y="6720057"/>
            <a:ext cx="18269056" cy="3566943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450628" y="2448990"/>
            <a:ext cx="10286358" cy="538838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56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BA16F5-9D00-7247-387B-D56838E84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8287542" cy="10278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" y="0"/>
            <a:ext cx="18287543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CB15D-3423-EFA9-01C8-D515FCF2E316}"/>
              </a:ext>
            </a:extLst>
          </p:cNvPr>
          <p:cNvSpPr txBox="1"/>
          <p:nvPr/>
        </p:nvSpPr>
        <p:spPr>
          <a:xfrm>
            <a:off x="12068754" y="4558605"/>
            <a:ext cx="7208994" cy="1945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End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379" y="-8965"/>
            <a:ext cx="9358011" cy="10295969"/>
            <a:chOff x="305" y="-5977"/>
            <a:chExt cx="6238675" cy="686397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7641BF3F-1AC3-FABE-7DC9-760565F7655F}"/>
              </a:ext>
            </a:extLst>
          </p:cNvPr>
          <p:cNvSpPr/>
          <p:nvPr/>
        </p:nvSpPr>
        <p:spPr>
          <a:xfrm>
            <a:off x="347743" y="1209367"/>
            <a:ext cx="6356555" cy="8644148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30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7205B74AF0864198E410A4F229E49B" ma:contentTypeVersion="4" ma:contentTypeDescription="Ein neues Dokument erstellen." ma:contentTypeScope="" ma:versionID="0961c22e6698b80e425cbea5073f0283">
  <xsd:schema xmlns:xsd="http://www.w3.org/2001/XMLSchema" xmlns:xs="http://www.w3.org/2001/XMLSchema" xmlns:p="http://schemas.microsoft.com/office/2006/metadata/properties" xmlns:ns2="0adbe247-6182-4af6-bfec-9cee84ddc5f0" targetNamespace="http://schemas.microsoft.com/office/2006/metadata/properties" ma:root="true" ma:fieldsID="9f8ea2cf889f266e80bf11748c5a783c" ns2:_="">
    <xsd:import namespace="0adbe247-6182-4af6-bfec-9cee84ddc5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be247-6182-4af6-bfec-9cee84ddc5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449D51E-71F0-4670-8A99-065014F533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267E00-B222-4876-AB88-E15FFBA639D9}">
  <ds:schemaRefs>
    <ds:schemaRef ds:uri="0adbe247-6182-4af6-bfec-9cee84ddc5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5BD9DCC-10DA-4544-8742-F404796ADFD6}">
  <ds:schemaRefs>
    <ds:schemaRef ds:uri="0adbe247-6182-4af6-bfec-9cee84ddc5f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38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Strong Water Utility Project (SWU) Component 5_Objectives:  The capacities of the WAJ and the WUs to increase the quantities of desalinated water provided have been strengthened.    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 Abuazzam</dc:creator>
  <cp:revision>47</cp:revision>
  <dcterms:created xsi:type="dcterms:W3CDTF">2006-08-16T00:00:00Z</dcterms:created>
  <dcterms:modified xsi:type="dcterms:W3CDTF">2025-05-04T11:16:24Z</dcterms:modified>
  <dc:identifier>DAGeU-Jwvdc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0x0101003D7205B74AF0864198E410A4F229E49B</vt:lpwstr>
  </property>
</Properties>
</file>