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8" r:id="rId1"/>
    <p:sldMasterId id="2147483710" r:id="rId2"/>
    <p:sldMasterId id="2147483660" r:id="rId3"/>
  </p:sldMasterIdLst>
  <p:notesMasterIdLst>
    <p:notesMasterId r:id="rId24"/>
  </p:notesMasterIdLst>
  <p:handoutMasterIdLst>
    <p:handoutMasterId r:id="rId25"/>
  </p:handoutMasterIdLst>
  <p:sldIdLst>
    <p:sldId id="269" r:id="rId4"/>
    <p:sldId id="819" r:id="rId5"/>
    <p:sldId id="713" r:id="rId6"/>
    <p:sldId id="834" r:id="rId7"/>
    <p:sldId id="832" r:id="rId8"/>
    <p:sldId id="993" r:id="rId9"/>
    <p:sldId id="1010" r:id="rId10"/>
    <p:sldId id="1011" r:id="rId11"/>
    <p:sldId id="1014" r:id="rId12"/>
    <p:sldId id="1015" r:id="rId13"/>
    <p:sldId id="1016" r:id="rId14"/>
    <p:sldId id="1050" r:id="rId15"/>
    <p:sldId id="1020" r:id="rId16"/>
    <p:sldId id="1049" r:id="rId17"/>
    <p:sldId id="1039" r:id="rId18"/>
    <p:sldId id="1047" r:id="rId19"/>
    <p:sldId id="835" r:id="rId20"/>
    <p:sldId id="824" r:id="rId21"/>
    <p:sldId id="795" r:id="rId22"/>
    <p:sldId id="825" r:id="rId23"/>
  </p:sldIdLst>
  <p:sldSz cx="12192000" cy="6858000"/>
  <p:notesSz cx="6858000" cy="9144000"/>
  <p:defaultTextStyle>
    <a:defPPr>
      <a:defRPr lang="de-DE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ret" initials="sret" lastIdx="1" clrIdx="0">
    <p:extLst>
      <p:ext uri="{19B8F6BF-5375-455C-9EA6-DF929625EA0E}">
        <p15:presenceInfo xmlns:p15="http://schemas.microsoft.com/office/powerpoint/2012/main" userId="sre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9900"/>
    <a:srgbClr val="398FC1"/>
    <a:srgbClr val="45802F"/>
    <a:srgbClr val="A72E2E"/>
    <a:srgbClr val="D9D9D9"/>
    <a:srgbClr val="336699"/>
    <a:srgbClr val="E5E5E5"/>
    <a:srgbClr val="197EB7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73219" autoAdjust="0"/>
  </p:normalViewPr>
  <p:slideViewPr>
    <p:cSldViewPr snapToGrid="0" showGuides="1">
      <p:cViewPr varScale="1">
        <p:scale>
          <a:sx n="91" d="100"/>
          <a:sy n="91" d="100"/>
        </p:scale>
        <p:origin x="1960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668716230874E-2"/>
          <c:y val="1.617577923241522E-2"/>
          <c:w val="0.43816767173335952"/>
          <c:h val="0.9838242207675848"/>
        </c:manualLayout>
      </c:layout>
      <c:pieChart>
        <c:varyColors val="1"/>
        <c:ser>
          <c:idx val="0"/>
          <c:order val="0"/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6A7-4DD4-94C2-E07DB92C7544}"/>
              </c:ext>
            </c:extLst>
          </c:dPt>
          <c:dLbls>
            <c:numFmt formatCode="0.0%" sourceLinked="0"/>
            <c:spPr>
              <a:noFill/>
            </c:spPr>
            <c:txPr>
              <a:bodyPr rot="0" anchor="ctr" anchorCtr="0"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(Evaluation!$B$12,Evaluation!$B$21,Evaluation!$B$41,Evaluation!$B$47,Evaluation!$B$51,Evaluation!$B$57,Evaluation!$B$62,Evaluation!$B$63,Evaluation!$B$64,Evaluation!$B$65,Evaluation!$B$66)</c:f>
              <c:strCache>
                <c:ptCount val="6"/>
                <c:pt idx="0">
                  <c:v>mechanical cleaning stage</c:v>
                </c:pt>
                <c:pt idx="1">
                  <c:v>biological treatment stage</c:v>
                </c:pt>
                <c:pt idx="2">
                  <c:v>secondary clarifier</c:v>
                </c:pt>
                <c:pt idx="3">
                  <c:v>posttreatment</c:v>
                </c:pt>
                <c:pt idx="4">
                  <c:v>premises</c:v>
                </c:pt>
                <c:pt idx="5">
                  <c:v>other</c:v>
                </c:pt>
              </c:strCache>
            </c:strRef>
          </c:cat>
          <c:val>
            <c:numRef>
              <c:f>(Evaluation!$Q$12,Evaluation!$Q$21,Evaluation!$Q$41,Evaluation!$Q$47,Evaluation!$Q$51,Evaluation!$Q$57,Evaluation!$Q$62,Evaluation!$Q$63,Evaluation!$Q$64,Evaluation!$Q$65,Evaluation!$Q$66)</c:f>
              <c:numCache>
                <c:formatCode>#,##0.00_ ;[Red]\-#,##0.00\ </c:formatCode>
                <c:ptCount val="6"/>
                <c:pt idx="0">
                  <c:v>113190.42397424</c:v>
                </c:pt>
                <c:pt idx="1">
                  <c:v>3193461.2798041268</c:v>
                </c:pt>
                <c:pt idx="2">
                  <c:v>36129.981106252002</c:v>
                </c:pt>
                <c:pt idx="3">
                  <c:v>15591.330488500002</c:v>
                </c:pt>
                <c:pt idx="4">
                  <c:v>225195.2</c:v>
                </c:pt>
                <c:pt idx="5">
                  <c:v>915810.63344030699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A7-4DD4-94C2-E07DB92C7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358234988526875"/>
          <c:y val="0.15404484078044461"/>
          <c:w val="0.27204703387256435"/>
          <c:h val="0.6232168569290284"/>
        </c:manualLayout>
      </c:layout>
      <c:overlay val="0"/>
      <c:txPr>
        <a:bodyPr/>
        <a:lstStyle/>
        <a:p>
          <a:pPr rtl="0"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12816278760134E-2"/>
          <c:y val="2.8330599643403533E-2"/>
          <c:w val="0.9075619522347621"/>
          <c:h val="0.85041443388282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Sheet1!$R$3</c:f>
              <c:strCache>
                <c:ptCount val="1"/>
                <c:pt idx="0">
                  <c:v>CODinf._UASB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val>
            <c:numRef>
              <c:f>Sheet1!$R$4:$R$31</c:f>
              <c:numCache>
                <c:formatCode>General</c:formatCode>
                <c:ptCount val="28"/>
                <c:pt idx="0">
                  <c:v>469</c:v>
                </c:pt>
                <c:pt idx="1">
                  <c:v>752</c:v>
                </c:pt>
                <c:pt idx="2">
                  <c:v>1010</c:v>
                </c:pt>
                <c:pt idx="3">
                  <c:v>911</c:v>
                </c:pt>
                <c:pt idx="4">
                  <c:v>840</c:v>
                </c:pt>
                <c:pt idx="5">
                  <c:v>1019</c:v>
                </c:pt>
                <c:pt idx="6">
                  <c:v>1194</c:v>
                </c:pt>
                <c:pt idx="7">
                  <c:v>1055</c:v>
                </c:pt>
                <c:pt idx="8">
                  <c:v>886</c:v>
                </c:pt>
                <c:pt idx="9">
                  <c:v>976</c:v>
                </c:pt>
                <c:pt idx="10">
                  <c:v>1223</c:v>
                </c:pt>
                <c:pt idx="11">
                  <c:v>586</c:v>
                </c:pt>
                <c:pt idx="12">
                  <c:v>1278</c:v>
                </c:pt>
                <c:pt idx="13">
                  <c:v>1060</c:v>
                </c:pt>
                <c:pt idx="14">
                  <c:v>945</c:v>
                </c:pt>
                <c:pt idx="15">
                  <c:v>949</c:v>
                </c:pt>
                <c:pt idx="16">
                  <c:v>913</c:v>
                </c:pt>
                <c:pt idx="17">
                  <c:v>1083</c:v>
                </c:pt>
                <c:pt idx="18">
                  <c:v>1092</c:v>
                </c:pt>
                <c:pt idx="19">
                  <c:v>964</c:v>
                </c:pt>
                <c:pt idx="20">
                  <c:v>1324</c:v>
                </c:pt>
                <c:pt idx="21">
                  <c:v>1033</c:v>
                </c:pt>
                <c:pt idx="22">
                  <c:v>923</c:v>
                </c:pt>
                <c:pt idx="23">
                  <c:v>854</c:v>
                </c:pt>
                <c:pt idx="24">
                  <c:v>1045</c:v>
                </c:pt>
                <c:pt idx="25">
                  <c:v>503</c:v>
                </c:pt>
                <c:pt idx="26">
                  <c:v>467</c:v>
                </c:pt>
                <c:pt idx="27">
                  <c:v>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CC-47A8-B5D6-C03E45867887}"/>
            </c:ext>
          </c:extLst>
        </c:ser>
        <c:ser>
          <c:idx val="2"/>
          <c:order val="2"/>
          <c:tx>
            <c:strRef>
              <c:f>Sheet1!$T$3</c:f>
              <c:strCache>
                <c:ptCount val="1"/>
                <c:pt idx="0">
                  <c:v>CODeff._UASB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val>
            <c:numRef>
              <c:f>Sheet1!$T$4:$T$31</c:f>
              <c:numCache>
                <c:formatCode>General</c:formatCode>
                <c:ptCount val="28"/>
                <c:pt idx="0">
                  <c:v>263</c:v>
                </c:pt>
                <c:pt idx="1">
                  <c:v>316</c:v>
                </c:pt>
                <c:pt idx="2">
                  <c:v>349</c:v>
                </c:pt>
                <c:pt idx="3">
                  <c:v>391</c:v>
                </c:pt>
                <c:pt idx="4">
                  <c:v>364</c:v>
                </c:pt>
                <c:pt idx="5">
                  <c:v>378</c:v>
                </c:pt>
                <c:pt idx="6">
                  <c:v>587</c:v>
                </c:pt>
                <c:pt idx="7">
                  <c:v>397</c:v>
                </c:pt>
                <c:pt idx="8">
                  <c:v>381</c:v>
                </c:pt>
                <c:pt idx="9">
                  <c:v>362</c:v>
                </c:pt>
                <c:pt idx="10">
                  <c:v>409</c:v>
                </c:pt>
                <c:pt idx="11">
                  <c:v>399</c:v>
                </c:pt>
                <c:pt idx="12">
                  <c:v>441</c:v>
                </c:pt>
                <c:pt idx="13">
                  <c:v>345</c:v>
                </c:pt>
                <c:pt idx="14">
                  <c:v>368</c:v>
                </c:pt>
                <c:pt idx="15">
                  <c:v>443</c:v>
                </c:pt>
                <c:pt idx="16">
                  <c:v>347</c:v>
                </c:pt>
                <c:pt idx="17">
                  <c:v>305</c:v>
                </c:pt>
                <c:pt idx="18">
                  <c:v>344</c:v>
                </c:pt>
                <c:pt idx="19">
                  <c:v>337</c:v>
                </c:pt>
                <c:pt idx="20">
                  <c:v>358</c:v>
                </c:pt>
                <c:pt idx="21">
                  <c:v>334</c:v>
                </c:pt>
                <c:pt idx="22">
                  <c:v>349</c:v>
                </c:pt>
                <c:pt idx="23">
                  <c:v>380</c:v>
                </c:pt>
                <c:pt idx="24">
                  <c:v>284</c:v>
                </c:pt>
                <c:pt idx="25">
                  <c:v>354</c:v>
                </c:pt>
                <c:pt idx="26">
                  <c:v>359</c:v>
                </c:pt>
                <c:pt idx="27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CC-47A8-B5D6-C03E45867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0370992"/>
        <c:axId val="102956329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Sheet1!$S$3</c15:sqref>
                        </c15:formulaRef>
                      </c:ext>
                    </c:extLst>
                    <c:strCache>
                      <c:ptCount val="1"/>
                      <c:pt idx="0">
                        <c:v>CSBzu_gel._UASB</c:v>
                      </c:pt>
                    </c:strCache>
                  </c:strRef>
                </c:tx>
                <c:spPr>
                  <a:solidFill>
                    <a:srgbClr val="FF9900"/>
                  </a:solidFill>
                  <a:ln>
                    <a:noFill/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Sheet1!$S$4:$S$31</c15:sqref>
                        </c15:formulaRef>
                      </c:ext>
                    </c:extLst>
                    <c:numCache>
                      <c:formatCode>General</c:formatCode>
                      <c:ptCount val="28"/>
                      <c:pt idx="0">
                        <c:v>222</c:v>
                      </c:pt>
                      <c:pt idx="1">
                        <c:v>334</c:v>
                      </c:pt>
                      <c:pt idx="2">
                        <c:v>501</c:v>
                      </c:pt>
                      <c:pt idx="3">
                        <c:v>496</c:v>
                      </c:pt>
                      <c:pt idx="4">
                        <c:v>380</c:v>
                      </c:pt>
                      <c:pt idx="5">
                        <c:v>490</c:v>
                      </c:pt>
                      <c:pt idx="6">
                        <c:v>600</c:v>
                      </c:pt>
                      <c:pt idx="7">
                        <c:v>659</c:v>
                      </c:pt>
                      <c:pt idx="8">
                        <c:v>442</c:v>
                      </c:pt>
                      <c:pt idx="9">
                        <c:v>482</c:v>
                      </c:pt>
                      <c:pt idx="10">
                        <c:v>577</c:v>
                      </c:pt>
                      <c:pt idx="11">
                        <c:v>271</c:v>
                      </c:pt>
                      <c:pt idx="12">
                        <c:v>469</c:v>
                      </c:pt>
                      <c:pt idx="13">
                        <c:v>526</c:v>
                      </c:pt>
                      <c:pt idx="14">
                        <c:v>489</c:v>
                      </c:pt>
                      <c:pt idx="15">
                        <c:v>453</c:v>
                      </c:pt>
                      <c:pt idx="16">
                        <c:v>414</c:v>
                      </c:pt>
                      <c:pt idx="17">
                        <c:v>509</c:v>
                      </c:pt>
                      <c:pt idx="18">
                        <c:v>515</c:v>
                      </c:pt>
                      <c:pt idx="19">
                        <c:v>445</c:v>
                      </c:pt>
                      <c:pt idx="20">
                        <c:v>462</c:v>
                      </c:pt>
                      <c:pt idx="21">
                        <c:v>503</c:v>
                      </c:pt>
                      <c:pt idx="22">
                        <c:v>450</c:v>
                      </c:pt>
                      <c:pt idx="23">
                        <c:v>445</c:v>
                      </c:pt>
                      <c:pt idx="24">
                        <c:v>471</c:v>
                      </c:pt>
                      <c:pt idx="25">
                        <c:v>233</c:v>
                      </c:pt>
                      <c:pt idx="26">
                        <c:v>218</c:v>
                      </c:pt>
                      <c:pt idx="27">
                        <c:v>447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9CC-47A8-B5D6-C03E45867887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Sheet1!$U$3</c15:sqref>
                        </c15:formulaRef>
                      </c:ext>
                    </c:extLst>
                    <c:strCache>
                      <c:ptCount val="1"/>
                      <c:pt idx="0">
                        <c:v>CSBab._gel._UASB</c:v>
                      </c:pt>
                    </c:strCache>
                  </c:strRef>
                </c:tx>
                <c:spPr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Sheet1!$U$4:$U$31</c15:sqref>
                        </c15:formulaRef>
                      </c:ext>
                    </c:extLst>
                    <c:numCache>
                      <c:formatCode>General</c:formatCode>
                      <c:ptCount val="28"/>
                      <c:pt idx="0">
                        <c:v>115</c:v>
                      </c:pt>
                      <c:pt idx="1">
                        <c:v>125</c:v>
                      </c:pt>
                      <c:pt idx="2">
                        <c:v>143</c:v>
                      </c:pt>
                      <c:pt idx="3">
                        <c:v>137</c:v>
                      </c:pt>
                      <c:pt idx="4">
                        <c:v>156</c:v>
                      </c:pt>
                      <c:pt idx="5">
                        <c:v>154</c:v>
                      </c:pt>
                      <c:pt idx="6">
                        <c:v>371</c:v>
                      </c:pt>
                      <c:pt idx="7">
                        <c:v>179</c:v>
                      </c:pt>
                      <c:pt idx="8">
                        <c:v>155</c:v>
                      </c:pt>
                      <c:pt idx="9">
                        <c:v>165</c:v>
                      </c:pt>
                      <c:pt idx="10">
                        <c:v>167</c:v>
                      </c:pt>
                      <c:pt idx="11">
                        <c:v>166</c:v>
                      </c:pt>
                      <c:pt idx="12">
                        <c:v>134</c:v>
                      </c:pt>
                      <c:pt idx="13">
                        <c:v>145</c:v>
                      </c:pt>
                      <c:pt idx="14">
                        <c:v>165</c:v>
                      </c:pt>
                      <c:pt idx="15">
                        <c:v>151</c:v>
                      </c:pt>
                      <c:pt idx="16">
                        <c:v>140</c:v>
                      </c:pt>
                      <c:pt idx="17">
                        <c:v>150</c:v>
                      </c:pt>
                      <c:pt idx="18">
                        <c:v>141</c:v>
                      </c:pt>
                      <c:pt idx="19">
                        <c:v>146</c:v>
                      </c:pt>
                      <c:pt idx="20">
                        <c:v>155</c:v>
                      </c:pt>
                      <c:pt idx="21">
                        <c:v>139</c:v>
                      </c:pt>
                      <c:pt idx="22">
                        <c:v>147</c:v>
                      </c:pt>
                      <c:pt idx="23">
                        <c:v>150</c:v>
                      </c:pt>
                      <c:pt idx="24">
                        <c:v>141</c:v>
                      </c:pt>
                      <c:pt idx="25">
                        <c:v>138</c:v>
                      </c:pt>
                      <c:pt idx="26">
                        <c:v>136</c:v>
                      </c:pt>
                      <c:pt idx="27">
                        <c:v>148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9CC-47A8-B5D6-C03E45867887}"/>
                  </c:ext>
                </c:extLst>
              </c15:ser>
            </c15:filteredBarSeries>
          </c:ext>
        </c:extLst>
      </c:barChart>
      <c:catAx>
        <c:axId val="850370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Samples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9563296"/>
        <c:crosses val="autoZero"/>
        <c:auto val="1"/>
        <c:lblAlgn val="ctr"/>
        <c:lblOffset val="100"/>
        <c:noMultiLvlLbl val="0"/>
      </c:catAx>
      <c:valAx>
        <c:axId val="10295632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COD mg/l</a:t>
                </a:r>
              </a:p>
            </c:rich>
          </c:tx>
          <c:layout>
            <c:manualLayout>
              <c:xMode val="edge"/>
              <c:yMode val="edge"/>
              <c:x val="0"/>
              <c:y val="0.34755328249286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03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524962173747818"/>
          <c:y val="3.7840311948901903E-2"/>
          <c:w val="0.23499578872980184"/>
          <c:h val="0.10541700533596805"/>
        </c:manualLayout>
      </c:layout>
      <c:overlay val="1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'[Chart in Microsoft PowerPoint]TS profile for UASB'!$K$20</c:f>
              <c:strCache>
                <c:ptCount val="1"/>
                <c:pt idx="0">
                  <c:v>TSS mg/L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'[Chart in Microsoft PowerPoint]TS profile for UASB'!$J$21:$J$26</c:f>
              <c:numCache>
                <c:formatCode>General</c:formatCode>
                <c:ptCount val="6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85</c:v>
                </c:pt>
                <c:pt idx="5">
                  <c:v>115</c:v>
                </c:pt>
              </c:numCache>
            </c:numRef>
          </c:xVal>
          <c:yVal>
            <c:numRef>
              <c:f>'[Chart in Microsoft PowerPoint]TS profile for UASB'!$K$21:$K$26</c:f>
              <c:numCache>
                <c:formatCode>General</c:formatCode>
                <c:ptCount val="6"/>
                <c:pt idx="0">
                  <c:v>33430</c:v>
                </c:pt>
                <c:pt idx="1">
                  <c:v>25885</c:v>
                </c:pt>
                <c:pt idx="2">
                  <c:v>15278</c:v>
                </c:pt>
                <c:pt idx="3">
                  <c:v>10570</c:v>
                </c:pt>
                <c:pt idx="4">
                  <c:v>1821</c:v>
                </c:pt>
                <c:pt idx="5">
                  <c:v>864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E18-4408-B255-0C0AEE713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0282287"/>
        <c:axId val="1358137071"/>
      </c:scatterChart>
      <c:valAx>
        <c:axId val="1430282287"/>
        <c:scaling>
          <c:orientation val="minMax"/>
          <c:max val="1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137071"/>
        <c:crosses val="autoZero"/>
        <c:crossBetween val="midCat"/>
        <c:majorUnit val="30"/>
      </c:valAx>
      <c:valAx>
        <c:axId val="135813707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2822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2378C-6D56-4934-9EC3-010829679BC5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AEA7B-08E7-47C1-B654-445BC7E2EC7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7110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699DA-8EC3-4032-AFFB-073FA4813C4D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B547B-FC1E-4BC6-80DF-746DCA8246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058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 1 BUND Kinderseite; Bild</a:t>
            </a:r>
            <a:r>
              <a:rPr lang="de-DE" baseline="0" dirty="0"/>
              <a:t> 2 NTV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4FCAC-E1B5-48BA-9E2D-8A8E1BE6D252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299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Beispiel: Audit Grevesmühlen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B547B-FC1E-4BC6-80DF-746DCA82461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0969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Wastewater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pumped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receving</a:t>
            </a:r>
            <a:r>
              <a:rPr lang="de-DE" dirty="0"/>
              <a:t> tank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plant (Vorlage Behälter). The </a:t>
            </a:r>
            <a:r>
              <a:rPr lang="de-DE" dirty="0" err="1"/>
              <a:t>feeding</a:t>
            </a:r>
            <a:r>
              <a:rPr lang="de-DE" dirty="0"/>
              <a:t> pump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UASB </a:t>
            </a:r>
            <a:r>
              <a:rPr lang="de-DE" dirty="0" err="1"/>
              <a:t>reactor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constant</a:t>
            </a:r>
            <a:r>
              <a:rPr lang="de-DE" dirty="0"/>
              <a:t>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571 Liter/</a:t>
            </a:r>
            <a:r>
              <a:rPr lang="de-DE" dirty="0" err="1"/>
              <a:t>hr.</a:t>
            </a:r>
            <a:r>
              <a:rPr lang="de-DE" dirty="0"/>
              <a:t> 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runs</a:t>
            </a:r>
            <a:r>
              <a:rPr lang="de-DE" dirty="0"/>
              <a:t> in an ON/Off Mode. The Upflow </a:t>
            </a:r>
            <a:r>
              <a:rPr lang="de-DE" dirty="0" err="1"/>
              <a:t>velocity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controlled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recirculation</a:t>
            </a:r>
            <a:r>
              <a:rPr lang="de-DE" dirty="0"/>
              <a:t> pump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UASB </a:t>
            </a:r>
            <a:r>
              <a:rPr lang="de-DE" dirty="0" err="1"/>
              <a:t>reactor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activated</a:t>
            </a:r>
            <a:r>
              <a:rPr lang="de-DE" dirty="0"/>
              <a:t> </a:t>
            </a:r>
            <a:r>
              <a:rPr lang="de-DE" dirty="0" err="1"/>
              <a:t>sludge</a:t>
            </a:r>
            <a:r>
              <a:rPr lang="de-DE" dirty="0"/>
              <a:t> tank. </a:t>
            </a:r>
            <a:r>
              <a:rPr lang="de-DE" dirty="0" err="1"/>
              <a:t>Water</a:t>
            </a:r>
            <a:r>
              <a:rPr lang="de-DE" dirty="0"/>
              <a:t> Quality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measured</a:t>
            </a:r>
            <a:r>
              <a:rPr lang="de-DE" dirty="0"/>
              <a:t> at </a:t>
            </a:r>
            <a:r>
              <a:rPr lang="de-DE" dirty="0" err="1"/>
              <a:t>three</a:t>
            </a:r>
            <a:r>
              <a:rPr lang="de-DE" dirty="0"/>
              <a:t> different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. The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measured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: COD, </a:t>
            </a:r>
            <a:r>
              <a:rPr lang="de-DE" dirty="0" err="1"/>
              <a:t>CODsol</a:t>
            </a:r>
            <a:r>
              <a:rPr lang="de-DE" dirty="0"/>
              <a:t>., TSS, TN, NH4-N, NO3-N, pH, </a:t>
            </a:r>
            <a:r>
              <a:rPr lang="de-DE" dirty="0" err="1"/>
              <a:t>Temperature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Organic</a:t>
            </a:r>
            <a:r>
              <a:rPr lang="de-DE" dirty="0"/>
              <a:t> </a:t>
            </a:r>
            <a:r>
              <a:rPr lang="de-DE" dirty="0" err="1"/>
              <a:t>loading</a:t>
            </a:r>
            <a:r>
              <a:rPr lang="de-DE" dirty="0"/>
              <a:t> rate design: 3.5 kg COD/m3</a:t>
            </a:r>
          </a:p>
          <a:p>
            <a:r>
              <a:rPr lang="de-DE" dirty="0"/>
              <a:t>Q design: 340 Liter/h</a:t>
            </a:r>
          </a:p>
          <a:p>
            <a:r>
              <a:rPr lang="de-DE" dirty="0"/>
              <a:t>Volume UASB: 2,38 m3</a:t>
            </a:r>
          </a:p>
          <a:p>
            <a:r>
              <a:rPr lang="de-DE" dirty="0" err="1"/>
              <a:t>Reactor</a:t>
            </a:r>
            <a:r>
              <a:rPr lang="de-DE" dirty="0"/>
              <a:t> </a:t>
            </a:r>
            <a:r>
              <a:rPr lang="de-DE" dirty="0" err="1"/>
              <a:t>hight</a:t>
            </a:r>
            <a:r>
              <a:rPr lang="de-DE" dirty="0"/>
              <a:t>: 2,5</a:t>
            </a:r>
          </a:p>
          <a:p>
            <a:r>
              <a:rPr lang="de-DE"/>
              <a:t>Diameter: 1.1 m</a:t>
            </a:r>
            <a:endParaRPr lang="de-D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4FCAC-E1B5-48BA-9E2D-8A8E1BE6D252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794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B547B-FC1E-4BC6-80DF-746DCA82461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465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4FCAC-E1B5-48BA-9E2D-8A8E1BE6D252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0798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Kläranlagen von der</a:t>
            </a:r>
            <a:r>
              <a:rPr lang="de-DE" baseline="0" dirty="0"/>
              <a:t> BSR..(optional)</a:t>
            </a: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4FCAC-E1B5-48BA-9E2D-8A8E1BE6D252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3401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68961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/>
              <a:t>Titelmasterformat durch Klicken bearbeiten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735444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5302251" y="2876550"/>
            <a:ext cx="0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6038" rIns="88900" bIns="46038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3FE6EF3-B29D-4A4C-A6F9-D62102D9E9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855" y="260648"/>
            <a:ext cx="13684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972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691" y="361951"/>
            <a:ext cx="8860367" cy="623888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5838201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B0946-5B81-44C3-9E7B-72C6DCD52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93F9D76-C729-4B1A-9BB0-3E8CE44A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460501"/>
            <a:ext cx="10649379" cy="474345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224848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4D81DD-B539-46B2-9BD1-66F89BEF7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EEA2ACA-FA65-415E-BD0E-92A767441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1" y="1341438"/>
            <a:ext cx="5760640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F2CCB7BC-137E-4A05-9F0F-E2476808E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2" y="1341438"/>
            <a:ext cx="5760639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8830252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8A7838-34D4-4C6E-AC56-0A832DBC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8019209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1" y="1341438"/>
            <a:ext cx="5760640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2" y="1341438"/>
            <a:ext cx="5760639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3531807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4530723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8147-C134-4BF9-9C21-6B6B701F5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4F267-F800-4769-8345-951E3D4F4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FF6D2-4D93-4372-B683-3658D7DEC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5CBDF-E4E1-4815-91D6-D13CC5FD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12B73-F96C-48C8-A95A-000B3280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52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8C42-DD67-472D-8936-EB3A90AAD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B436A-6508-489B-8158-B31FC3502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9891A-FCD7-4EEB-8101-BDA22578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76D82-F5A3-4F6A-9930-0276219C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03E40-5B78-4798-8309-4C583D6E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78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30D93-A24F-4D78-8ADD-644CAE41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910A2-9F29-4F73-844C-2C9039D12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24B50-F2C9-4032-BCFA-9DC151D4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7C8E4-103F-46F4-BF7E-C3F6352E5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DD67D-4B99-4DD4-9EDE-AB28223A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830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61978-5F2C-40E3-932F-D73F2E576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C71E6-ECB0-476F-AAE0-6DA1DA472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7D47B-98C5-438A-AB8B-35C3696CE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545B4-0AD6-4CC8-8817-BEB017A73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B0F77-F56B-44DF-87A0-514C2BA24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ED9CD-7181-4E66-97C4-EF8C154D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625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16C81-8A20-4F79-B7A9-2DC17CCAD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6837E-BDF4-40AD-9312-697A0B612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6EA62-6FDB-46C9-9102-AEC095610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95DDF-8C2A-4F2C-AB03-084C2E7CA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0CDF06-44BF-45A2-B0EC-FA3CF4C0A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5BA7BB-F8FB-484E-ABF3-5AFE1EE0F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4801D1-1220-41C4-8975-8422F81F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763F3A-F2F6-475B-B6CE-6235143F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348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1617-49A4-42C8-BBC9-BFFAD900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090B2-6503-460A-818F-32872290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99C8FF-2196-4F78-863D-8B0B7662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5100A7-7DF8-42CC-A0FC-86D609EF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4517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D2BF38-B518-41DD-9189-A7E1852A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6C5ED-CE6F-4227-9AC1-FF815897A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922CD-B80A-4042-8FED-BC3E2F577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923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B4F34-3286-4392-A64F-39DC85709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8E92E-DF91-4E8C-876D-4374C8959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ED169-C81A-45B2-9C48-8E8607920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6C0E7-75CD-4DCA-B7E1-D4CA9582C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8D499-DF6A-49A5-8B2F-B2E85BA2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9B184-77C0-46DA-906E-F55CF91B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48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6FA8-AD1D-4AD5-96A0-76A08C7BD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8D28A6-20D5-43BC-95FD-3F72E12E6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409C0-CDF7-4103-8037-641315925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761B9-1AAD-45F3-894B-C48A84B6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CB916-967D-4248-8764-1FEDD168C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7577C-0423-44DB-A2CF-5590CC35B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35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AA02E-DD75-4F85-995E-9EE6B09E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B7916-D83B-4EC7-9200-2711B4DD3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62451-CAE5-491F-9E28-A2FEAF873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407DB-2B8E-418D-88B7-60FD57E4D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A277E-FB1B-480C-A4F6-2308E065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1647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3D9229-6D38-4C2F-9BF4-6AD30CB307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4CA9E-242D-46CE-9D74-598E34CB3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C6CDE-CB1F-4929-AD7C-59368FA0A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61BA0-B613-496B-A7A2-06418BC2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9171D-92E3-464B-8F85-32141E1FB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727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riori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47"/>
            <a:ext cx="12192000" cy="2197608"/>
          </a:xfrm>
          <a:prstGeom prst="rect">
            <a:avLst/>
          </a:prstGeom>
        </p:spPr>
      </p:pic>
      <p:sp>
        <p:nvSpPr>
          <p:cNvPr id="22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929395" y="2883762"/>
            <a:ext cx="10223495" cy="722313"/>
          </a:xfrm>
        </p:spPr>
        <p:txBody>
          <a:bodyPr>
            <a:normAutofit/>
          </a:bodyPr>
          <a:lstStyle>
            <a:lvl1pPr marL="0" indent="0">
              <a:buNone/>
              <a:defRPr sz="4200" b="1" spc="131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164194"/>
                </a:solidFill>
              </a:defRPr>
            </a:lvl2pPr>
            <a:lvl3pPr>
              <a:defRPr>
                <a:solidFill>
                  <a:srgbClr val="164194"/>
                </a:solidFill>
              </a:defRPr>
            </a:lvl3pPr>
            <a:lvl4pPr>
              <a:defRPr>
                <a:solidFill>
                  <a:srgbClr val="164194"/>
                </a:solidFill>
              </a:defRPr>
            </a:lvl4pPr>
            <a:lvl5pPr>
              <a:defRPr>
                <a:solidFill>
                  <a:srgbClr val="164194"/>
                </a:solidFill>
              </a:defRPr>
            </a:lvl5pPr>
          </a:lstStyle>
          <a:p>
            <a:pPr lvl="0"/>
            <a:r>
              <a:rPr lang="de-DE" dirty="0"/>
              <a:t>PRESENTATION HEADING</a:t>
            </a:r>
          </a:p>
        </p:txBody>
      </p:sp>
      <p:sp>
        <p:nvSpPr>
          <p:cNvPr id="23" name="Textplatzhalt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945558" y="3686175"/>
            <a:ext cx="10223324" cy="636588"/>
          </a:xfrm>
        </p:spPr>
        <p:txBody>
          <a:bodyPr>
            <a:normAutofit/>
          </a:bodyPr>
          <a:lstStyle>
            <a:lvl1pPr marL="0" indent="0">
              <a:buNone/>
              <a:defRPr sz="3200" spc="-20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36A9E1"/>
                </a:solidFill>
              </a:defRPr>
            </a:lvl2pPr>
            <a:lvl3pPr>
              <a:defRPr>
                <a:solidFill>
                  <a:srgbClr val="36A9E1"/>
                </a:solidFill>
              </a:defRPr>
            </a:lvl3pPr>
            <a:lvl4pPr>
              <a:defRPr>
                <a:solidFill>
                  <a:srgbClr val="36A9E1"/>
                </a:solidFill>
              </a:defRPr>
            </a:lvl4pPr>
            <a:lvl5pPr>
              <a:defRPr>
                <a:solidFill>
                  <a:srgbClr val="36A9E1"/>
                </a:solidFill>
              </a:defRPr>
            </a:lvl5pPr>
          </a:lstStyle>
          <a:p>
            <a:pPr lvl="0"/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25" name="Textplatzhalt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965568" y="6049491"/>
            <a:ext cx="5659733" cy="376711"/>
          </a:xfrm>
        </p:spPr>
        <p:txBody>
          <a:bodyPr>
            <a:normAutofit/>
          </a:bodyPr>
          <a:lstStyle>
            <a:lvl1pPr marL="0" indent="0">
              <a:lnSpc>
                <a:spcPts val="192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164194"/>
                </a:solidFill>
              </a:defRPr>
            </a:lvl2pPr>
            <a:lvl3pPr>
              <a:defRPr>
                <a:solidFill>
                  <a:srgbClr val="164194"/>
                </a:solidFill>
              </a:defRPr>
            </a:lvl3pPr>
            <a:lvl4pPr>
              <a:defRPr>
                <a:solidFill>
                  <a:srgbClr val="164194"/>
                </a:solidFill>
              </a:defRPr>
            </a:lvl4pPr>
            <a:lvl5pPr>
              <a:defRPr>
                <a:solidFill>
                  <a:srgbClr val="164194"/>
                </a:solidFill>
              </a:defRPr>
            </a:lvl5pPr>
          </a:lstStyle>
          <a:p>
            <a:pPr lvl="0"/>
            <a:r>
              <a:rPr lang="de-DE" dirty="0"/>
              <a:t>ROSTOCK, 1 JANUARY 2016</a:t>
            </a:r>
          </a:p>
        </p:txBody>
      </p:sp>
      <p:sp>
        <p:nvSpPr>
          <p:cNvPr id="29" name="Textplatzhalt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961720" y="4811242"/>
            <a:ext cx="5659733" cy="758825"/>
          </a:xfrm>
        </p:spPr>
        <p:txBody>
          <a:bodyPr>
            <a:normAutofit/>
          </a:bodyPr>
          <a:lstStyle>
            <a:lvl1pPr marL="0" indent="0">
              <a:lnSpc>
                <a:spcPts val="192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rgbClr val="164194"/>
                </a:solidFill>
              </a:defRPr>
            </a:lvl2pPr>
            <a:lvl3pPr>
              <a:defRPr>
                <a:solidFill>
                  <a:srgbClr val="164194"/>
                </a:solidFill>
              </a:defRPr>
            </a:lvl3pPr>
            <a:lvl4pPr>
              <a:defRPr>
                <a:solidFill>
                  <a:srgbClr val="164194"/>
                </a:solidFill>
              </a:defRPr>
            </a:lvl4pPr>
            <a:lvl5pPr>
              <a:defRPr>
                <a:solidFill>
                  <a:srgbClr val="164194"/>
                </a:solidFill>
              </a:defRPr>
            </a:lvl5pPr>
          </a:lstStyle>
          <a:p>
            <a:pPr lvl="0"/>
            <a:r>
              <a:rPr lang="de-DE" dirty="0"/>
              <a:t>Name, Organisation</a:t>
            </a:r>
            <a:br>
              <a:rPr lang="de-DE" dirty="0"/>
            </a:br>
            <a:r>
              <a:rPr lang="de-DE" dirty="0"/>
              <a:t>Conference, Location</a:t>
            </a:r>
          </a:p>
        </p:txBody>
      </p:sp>
      <p:pic>
        <p:nvPicPr>
          <p:cNvPr id="10" name="Picture 7" descr="TU_Logo_lang_RGB_rot_PPT-2">
            <a:extLst>
              <a:ext uri="{FF2B5EF4-FFF2-40B4-BE49-F238E27FC236}">
                <a16:creationId xmlns:a16="http://schemas.microsoft.com/office/drawing/2014/main" id="{DD029BA7-BB42-4FB1-9654-D0DFEF50E7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059" y="472186"/>
            <a:ext cx="2107831" cy="117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04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98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riori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47"/>
            <a:ext cx="12192000" cy="2197608"/>
          </a:xfrm>
          <a:prstGeom prst="rect">
            <a:avLst/>
          </a:prstGeom>
        </p:spPr>
      </p:pic>
      <p:sp>
        <p:nvSpPr>
          <p:cNvPr id="22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929395" y="2883762"/>
            <a:ext cx="10223495" cy="722313"/>
          </a:xfrm>
        </p:spPr>
        <p:txBody>
          <a:bodyPr>
            <a:normAutofit/>
          </a:bodyPr>
          <a:lstStyle>
            <a:lvl1pPr marL="0" indent="0">
              <a:buNone/>
              <a:defRPr sz="4200" b="1" spc="131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164194"/>
                </a:solidFill>
              </a:defRPr>
            </a:lvl2pPr>
            <a:lvl3pPr>
              <a:defRPr>
                <a:solidFill>
                  <a:srgbClr val="164194"/>
                </a:solidFill>
              </a:defRPr>
            </a:lvl3pPr>
            <a:lvl4pPr>
              <a:defRPr>
                <a:solidFill>
                  <a:srgbClr val="164194"/>
                </a:solidFill>
              </a:defRPr>
            </a:lvl4pPr>
            <a:lvl5pPr>
              <a:defRPr>
                <a:solidFill>
                  <a:srgbClr val="164194"/>
                </a:solidFill>
              </a:defRPr>
            </a:lvl5pPr>
          </a:lstStyle>
          <a:p>
            <a:pPr lvl="0"/>
            <a:r>
              <a:rPr lang="de-DE" dirty="0"/>
              <a:t>PRESENTATION HEADING</a:t>
            </a:r>
          </a:p>
        </p:txBody>
      </p:sp>
      <p:sp>
        <p:nvSpPr>
          <p:cNvPr id="23" name="Textplatzhalt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945558" y="3686175"/>
            <a:ext cx="10223324" cy="636588"/>
          </a:xfrm>
        </p:spPr>
        <p:txBody>
          <a:bodyPr>
            <a:normAutofit/>
          </a:bodyPr>
          <a:lstStyle>
            <a:lvl1pPr marL="0" indent="0">
              <a:buNone/>
              <a:defRPr sz="3200" spc="-20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36A9E1"/>
                </a:solidFill>
              </a:defRPr>
            </a:lvl2pPr>
            <a:lvl3pPr>
              <a:defRPr>
                <a:solidFill>
                  <a:srgbClr val="36A9E1"/>
                </a:solidFill>
              </a:defRPr>
            </a:lvl3pPr>
            <a:lvl4pPr>
              <a:defRPr>
                <a:solidFill>
                  <a:srgbClr val="36A9E1"/>
                </a:solidFill>
              </a:defRPr>
            </a:lvl4pPr>
            <a:lvl5pPr>
              <a:defRPr>
                <a:solidFill>
                  <a:srgbClr val="36A9E1"/>
                </a:solidFill>
              </a:defRPr>
            </a:lvl5pPr>
          </a:lstStyle>
          <a:p>
            <a:pPr lvl="0"/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Subheading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8062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98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7875"/>
            <a:ext cx="12192000" cy="219760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68267" y="1790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fld id="{190EBBCB-7115-4285-8105-BC97DB0CD32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Textplatzhalt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981334" y="560497"/>
            <a:ext cx="10228535" cy="452601"/>
          </a:xfrm>
        </p:spPr>
        <p:txBody>
          <a:bodyPr>
            <a:noAutofit/>
          </a:bodyPr>
          <a:lstStyle>
            <a:lvl1pPr marL="0" indent="0">
              <a:buNone/>
              <a:defRPr sz="3200" b="1" spc="80" baseline="0">
                <a:solidFill>
                  <a:srgbClr val="45802F"/>
                </a:solidFill>
              </a:defRPr>
            </a:lvl1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Heading</a:t>
            </a:r>
            <a:endParaRPr lang="de-DE" dirty="0"/>
          </a:p>
        </p:txBody>
      </p:sp>
      <p:sp>
        <p:nvSpPr>
          <p:cNvPr id="11" name="Textplatzhalt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981334" y="1021911"/>
            <a:ext cx="10228535" cy="526959"/>
          </a:xfrm>
        </p:spPr>
        <p:txBody>
          <a:bodyPr>
            <a:noAutofit/>
          </a:bodyPr>
          <a:lstStyle>
            <a:lvl1pPr marL="0" indent="0">
              <a:buNone/>
              <a:defRPr sz="3200" spc="71" baseline="0">
                <a:solidFill>
                  <a:srgbClr val="535353"/>
                </a:solidFill>
              </a:defRPr>
            </a:lvl1pPr>
            <a:lvl2pPr>
              <a:defRPr>
                <a:solidFill>
                  <a:srgbClr val="36A9E1"/>
                </a:solidFill>
              </a:defRPr>
            </a:lvl2pPr>
            <a:lvl3pPr>
              <a:defRPr>
                <a:solidFill>
                  <a:srgbClr val="36A9E1"/>
                </a:solidFill>
              </a:defRPr>
            </a:lvl3pPr>
            <a:lvl4pPr>
              <a:defRPr>
                <a:solidFill>
                  <a:srgbClr val="36A9E1"/>
                </a:solidFill>
              </a:defRPr>
            </a:lvl4pPr>
            <a:lvl5pPr>
              <a:defRPr>
                <a:solidFill>
                  <a:srgbClr val="36A9E1"/>
                </a:solidFill>
              </a:defRPr>
            </a:lvl5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24" hasCustomPrompt="1"/>
          </p:nvPr>
        </p:nvSpPr>
        <p:spPr>
          <a:xfrm>
            <a:off x="982135" y="1613523"/>
            <a:ext cx="10227733" cy="1973887"/>
          </a:xfrm>
        </p:spPr>
        <p:txBody>
          <a:bodyPr>
            <a:normAutofit/>
          </a:bodyPr>
          <a:lstStyle>
            <a:lvl1pPr marL="457189" indent="-457189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>
                <a:solidFill>
                  <a:srgbClr val="535353"/>
                </a:solidFill>
              </a:defRPr>
            </a:lvl1pPr>
            <a:lvl2pPr marL="395893" indent="0">
              <a:lnSpc>
                <a:spcPts val="1560"/>
              </a:lnSpc>
              <a:buNone/>
              <a:defRPr>
                <a:solidFill>
                  <a:srgbClr val="164194"/>
                </a:solidFill>
              </a:defRPr>
            </a:lvl2pPr>
            <a:lvl3pPr>
              <a:lnSpc>
                <a:spcPts val="1560"/>
              </a:lnSpc>
              <a:buClr>
                <a:srgbClr val="164194"/>
              </a:buClr>
              <a:defRPr>
                <a:solidFill>
                  <a:srgbClr val="164194"/>
                </a:solidFill>
              </a:defRPr>
            </a:lvl3pPr>
            <a:lvl4pPr>
              <a:lnSpc>
                <a:spcPts val="1560"/>
              </a:lnSpc>
              <a:defRPr>
                <a:solidFill>
                  <a:srgbClr val="164194"/>
                </a:solidFill>
              </a:defRPr>
            </a:lvl4pPr>
            <a:lvl5pPr>
              <a:lnSpc>
                <a:spcPts val="1560"/>
              </a:lnSpc>
              <a:defRPr>
                <a:solidFill>
                  <a:srgbClr val="164194"/>
                </a:solidFill>
              </a:defRPr>
            </a:lvl5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e.g. </a:t>
            </a:r>
            <a:r>
              <a:rPr lang="de-DE" dirty="0" err="1"/>
              <a:t>bullet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bullet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bullet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9" name="Textplatzhalt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981332" y="240919"/>
            <a:ext cx="10228533" cy="27512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535353"/>
                </a:solidFill>
              </a:defRPr>
            </a:lvl1pPr>
          </a:lstStyle>
          <a:p>
            <a:pPr lvl="0"/>
            <a:r>
              <a:rPr lang="de-DE" dirty="0" err="1"/>
              <a:t>Overline</a:t>
            </a:r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225" y="6029676"/>
            <a:ext cx="1629897" cy="5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44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1104901" y="1562573"/>
            <a:ext cx="4826343" cy="3847627"/>
          </a:xfrm>
        </p:spPr>
        <p:txBody>
          <a:bodyPr/>
          <a:lstStyle>
            <a:lvl1pPr marL="0" indent="0" algn="ctr">
              <a:buNone/>
              <a:defRPr lang="de-DE" sz="2800" kern="1200" dirty="0">
                <a:solidFill>
                  <a:srgbClr val="535353"/>
                </a:solidFill>
                <a:latin typeface="+mn-lt"/>
                <a:ea typeface="+mn-ea"/>
                <a:cs typeface="+mn-cs"/>
              </a:defRPr>
            </a:lvl1pPr>
          </a:lstStyle>
          <a:p>
            <a:br>
              <a:rPr lang="de-DE" dirty="0"/>
            </a:br>
            <a:br>
              <a:rPr lang="de-DE" dirty="0"/>
            </a:br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picture</a:t>
            </a:r>
            <a:endParaRPr lang="de-DE" dirty="0"/>
          </a:p>
        </p:txBody>
      </p:sp>
      <p:sp>
        <p:nvSpPr>
          <p:cNvPr id="11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6129867" y="4947165"/>
            <a:ext cx="5080000" cy="463035"/>
          </a:xfrm>
        </p:spPr>
        <p:txBody>
          <a:bodyPr>
            <a:noAutofit/>
          </a:bodyPr>
          <a:lstStyle>
            <a:lvl1pPr marL="0" indent="0">
              <a:buNone/>
              <a:defRPr sz="1800" b="0" spc="31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de-DE" dirty="0"/>
              <a:t>Source: Um </a:t>
            </a:r>
            <a:r>
              <a:rPr lang="de-DE" dirty="0" err="1"/>
              <a:t>rerum</a:t>
            </a:r>
            <a:r>
              <a:rPr lang="de-DE" dirty="0"/>
              <a:t> et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culla</a:t>
            </a:r>
            <a:r>
              <a:rPr lang="de-DE" dirty="0"/>
              <a:t> </a:t>
            </a:r>
            <a:r>
              <a:rPr lang="de-DE" dirty="0" err="1"/>
              <a:t>volorrunt</a:t>
            </a:r>
            <a:r>
              <a:rPr lang="de-DE" dirty="0"/>
              <a:t>. 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68267" y="1790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fld id="{190EBBCB-7115-4285-8105-BC97DB0CD32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8" name="Textplatzhalter 20"/>
          <p:cNvSpPr>
            <a:spLocks noGrp="1"/>
          </p:cNvSpPr>
          <p:nvPr>
            <p:ph type="body" sz="quarter" idx="31" hasCustomPrompt="1"/>
          </p:nvPr>
        </p:nvSpPr>
        <p:spPr>
          <a:xfrm>
            <a:off x="981334" y="560497"/>
            <a:ext cx="10228535" cy="452601"/>
          </a:xfrm>
        </p:spPr>
        <p:txBody>
          <a:bodyPr>
            <a:noAutofit/>
          </a:bodyPr>
          <a:lstStyle>
            <a:lvl1pPr marL="0" indent="0">
              <a:buNone/>
              <a:defRPr sz="3200" b="1" spc="80" baseline="0">
                <a:solidFill>
                  <a:srgbClr val="45802F"/>
                </a:solidFill>
              </a:defRPr>
            </a:lvl1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Heading</a:t>
            </a:r>
            <a:endParaRPr lang="de-DE" dirty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32" hasCustomPrompt="1"/>
          </p:nvPr>
        </p:nvSpPr>
        <p:spPr>
          <a:xfrm>
            <a:off x="981334" y="1021911"/>
            <a:ext cx="10228535" cy="526959"/>
          </a:xfrm>
        </p:spPr>
        <p:txBody>
          <a:bodyPr>
            <a:noAutofit/>
          </a:bodyPr>
          <a:lstStyle>
            <a:lvl1pPr marL="0" indent="0">
              <a:buNone/>
              <a:defRPr sz="3200" spc="71" baseline="0">
                <a:solidFill>
                  <a:srgbClr val="535353"/>
                </a:solidFill>
              </a:defRPr>
            </a:lvl1pPr>
            <a:lvl2pPr>
              <a:defRPr>
                <a:solidFill>
                  <a:srgbClr val="36A9E1"/>
                </a:solidFill>
              </a:defRPr>
            </a:lvl2pPr>
            <a:lvl3pPr>
              <a:defRPr>
                <a:solidFill>
                  <a:srgbClr val="36A9E1"/>
                </a:solidFill>
              </a:defRPr>
            </a:lvl3pPr>
            <a:lvl4pPr>
              <a:defRPr>
                <a:solidFill>
                  <a:srgbClr val="36A9E1"/>
                </a:solidFill>
              </a:defRPr>
            </a:lvl4pPr>
            <a:lvl5pPr>
              <a:defRPr>
                <a:solidFill>
                  <a:srgbClr val="36A9E1"/>
                </a:solidFill>
              </a:defRPr>
            </a:lvl5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21" name="Textplatzhalt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981332" y="240919"/>
            <a:ext cx="10228533" cy="27512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535353"/>
                </a:solidFill>
              </a:defRPr>
            </a:lvl1pPr>
          </a:lstStyle>
          <a:p>
            <a:pPr lvl="0"/>
            <a:r>
              <a:rPr lang="de-DE" dirty="0" err="1"/>
              <a:t>Overline</a:t>
            </a:r>
            <a:endParaRPr lang="de-DE" dirty="0"/>
          </a:p>
        </p:txBody>
      </p:sp>
      <p:sp>
        <p:nvSpPr>
          <p:cNvPr id="24" name="Textplatzhalt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6094691" y="1450111"/>
            <a:ext cx="5216776" cy="3515528"/>
          </a:xfrm>
        </p:spPr>
        <p:txBody>
          <a:bodyPr>
            <a:noAutofit/>
          </a:bodyPr>
          <a:lstStyle>
            <a:lvl1pPr marL="457189" marR="0" indent="-457189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000" spc="0" baseline="0">
                <a:solidFill>
                  <a:srgbClr val="535353"/>
                </a:solidFill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e.g. </a:t>
            </a:r>
            <a:r>
              <a:rPr lang="de-DE" dirty="0" err="1"/>
              <a:t>bullet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bullet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bullet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pic>
        <p:nvPicPr>
          <p:cNvPr id="1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7875"/>
            <a:ext cx="12192000" cy="21976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225" y="6029676"/>
            <a:ext cx="1629897" cy="5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14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1104901" y="1636715"/>
            <a:ext cx="10104967" cy="3856037"/>
          </a:xfrm>
        </p:spPr>
        <p:txBody>
          <a:bodyPr/>
          <a:lstStyle>
            <a:lvl1pPr marL="0" indent="0" algn="ctr">
              <a:buNone/>
              <a:defRPr>
                <a:solidFill>
                  <a:srgbClr val="535353"/>
                </a:solidFill>
              </a:defRPr>
            </a:lvl1pPr>
          </a:lstStyle>
          <a:p>
            <a:br>
              <a:rPr lang="de-DE" dirty="0"/>
            </a:br>
            <a:br>
              <a:rPr lang="de-DE" dirty="0"/>
            </a:br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picture</a:t>
            </a:r>
            <a:endParaRPr lang="de-DE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68267" y="1790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fld id="{190EBBCB-7115-4285-8105-BC97DB0CD32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7" name="Textplatzhalter 20"/>
          <p:cNvSpPr>
            <a:spLocks noGrp="1"/>
          </p:cNvSpPr>
          <p:nvPr>
            <p:ph type="body" sz="quarter" idx="31" hasCustomPrompt="1"/>
          </p:nvPr>
        </p:nvSpPr>
        <p:spPr>
          <a:xfrm>
            <a:off x="981334" y="560497"/>
            <a:ext cx="10228535" cy="452601"/>
          </a:xfrm>
        </p:spPr>
        <p:txBody>
          <a:bodyPr>
            <a:noAutofit/>
          </a:bodyPr>
          <a:lstStyle>
            <a:lvl1pPr marL="0" indent="0">
              <a:buNone/>
              <a:defRPr sz="3200" b="1" spc="80" baseline="0">
                <a:solidFill>
                  <a:srgbClr val="45802F"/>
                </a:solidFill>
              </a:defRPr>
            </a:lvl1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Heading</a:t>
            </a:r>
            <a:endParaRPr lang="de-DE" dirty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32" hasCustomPrompt="1"/>
          </p:nvPr>
        </p:nvSpPr>
        <p:spPr>
          <a:xfrm>
            <a:off x="981334" y="1021911"/>
            <a:ext cx="10228535" cy="526959"/>
          </a:xfrm>
        </p:spPr>
        <p:txBody>
          <a:bodyPr>
            <a:noAutofit/>
          </a:bodyPr>
          <a:lstStyle>
            <a:lvl1pPr marL="0" indent="0">
              <a:buNone/>
              <a:defRPr sz="3200" spc="71" baseline="0">
                <a:solidFill>
                  <a:srgbClr val="535353"/>
                </a:solidFill>
              </a:defRPr>
            </a:lvl1pPr>
            <a:lvl2pPr>
              <a:defRPr>
                <a:solidFill>
                  <a:srgbClr val="36A9E1"/>
                </a:solidFill>
              </a:defRPr>
            </a:lvl2pPr>
            <a:lvl3pPr>
              <a:defRPr>
                <a:solidFill>
                  <a:srgbClr val="36A9E1"/>
                </a:solidFill>
              </a:defRPr>
            </a:lvl3pPr>
            <a:lvl4pPr>
              <a:defRPr>
                <a:solidFill>
                  <a:srgbClr val="36A9E1"/>
                </a:solidFill>
              </a:defRPr>
            </a:lvl4pPr>
            <a:lvl5pPr>
              <a:defRPr>
                <a:solidFill>
                  <a:srgbClr val="36A9E1"/>
                </a:solidFill>
              </a:defRPr>
            </a:lvl5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21" name="Textplatzhalt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981332" y="240919"/>
            <a:ext cx="10228533" cy="27512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535353"/>
                </a:solidFill>
              </a:defRPr>
            </a:lvl1pPr>
          </a:lstStyle>
          <a:p>
            <a:pPr lvl="0"/>
            <a:r>
              <a:rPr lang="de-DE" dirty="0" err="1"/>
              <a:t>Overline</a:t>
            </a:r>
            <a:endParaRPr lang="de-DE" dirty="0"/>
          </a:p>
        </p:txBody>
      </p:sp>
      <p:pic>
        <p:nvPicPr>
          <p:cNvPr id="9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7875"/>
            <a:ext cx="12192000" cy="21976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225" y="6029676"/>
            <a:ext cx="1629897" cy="5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8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full siz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31" hasCustomPrompt="1"/>
          </p:nvPr>
        </p:nvSpPr>
        <p:spPr>
          <a:xfrm>
            <a:off x="0" y="1"/>
            <a:ext cx="12195528" cy="5875876"/>
          </a:xfrm>
          <a:custGeom>
            <a:avLst/>
            <a:gdLst>
              <a:gd name="connsiteX0" fmla="*/ 0 w 4121150"/>
              <a:gd name="connsiteY0" fmla="*/ 0 h 1841500"/>
              <a:gd name="connsiteX1" fmla="*/ 2060575 w 4121150"/>
              <a:gd name="connsiteY1" fmla="*/ 0 h 1841500"/>
              <a:gd name="connsiteX2" fmla="*/ 4121150 w 4121150"/>
              <a:gd name="connsiteY2" fmla="*/ 920750 h 1841500"/>
              <a:gd name="connsiteX3" fmla="*/ 2060575 w 4121150"/>
              <a:gd name="connsiteY3" fmla="*/ 1841500 h 1841500"/>
              <a:gd name="connsiteX4" fmla="*/ 0 w 4121150"/>
              <a:gd name="connsiteY4" fmla="*/ 1841500 h 1841500"/>
              <a:gd name="connsiteX5" fmla="*/ 0 w 4121150"/>
              <a:gd name="connsiteY5" fmla="*/ 0 h 1841500"/>
              <a:gd name="connsiteX0" fmla="*/ 8553600 w 8596146"/>
              <a:gd name="connsiteY0" fmla="*/ 0 h 3533500"/>
              <a:gd name="connsiteX1" fmla="*/ 2060575 w 8596146"/>
              <a:gd name="connsiteY1" fmla="*/ 1692000 h 3533500"/>
              <a:gd name="connsiteX2" fmla="*/ 4121150 w 8596146"/>
              <a:gd name="connsiteY2" fmla="*/ 2612750 h 3533500"/>
              <a:gd name="connsiteX3" fmla="*/ 2060575 w 8596146"/>
              <a:gd name="connsiteY3" fmla="*/ 3533500 h 3533500"/>
              <a:gd name="connsiteX4" fmla="*/ 0 w 8596146"/>
              <a:gd name="connsiteY4" fmla="*/ 3533500 h 3533500"/>
              <a:gd name="connsiteX5" fmla="*/ 8553600 w 8596146"/>
              <a:gd name="connsiteY5" fmla="*/ 0 h 3533500"/>
              <a:gd name="connsiteX0" fmla="*/ 9129600 w 9172146"/>
              <a:gd name="connsiteY0" fmla="*/ 0 h 3533500"/>
              <a:gd name="connsiteX1" fmla="*/ 2636575 w 9172146"/>
              <a:gd name="connsiteY1" fmla="*/ 1692000 h 3533500"/>
              <a:gd name="connsiteX2" fmla="*/ 4697150 w 9172146"/>
              <a:gd name="connsiteY2" fmla="*/ 2612750 h 3533500"/>
              <a:gd name="connsiteX3" fmla="*/ 2636575 w 9172146"/>
              <a:gd name="connsiteY3" fmla="*/ 3533500 h 3533500"/>
              <a:gd name="connsiteX4" fmla="*/ 0 w 9172146"/>
              <a:gd name="connsiteY4" fmla="*/ 12700 h 3533500"/>
              <a:gd name="connsiteX5" fmla="*/ 9129600 w 9172146"/>
              <a:gd name="connsiteY5" fmla="*/ 0 h 3533500"/>
              <a:gd name="connsiteX0" fmla="*/ 9142625 w 9185171"/>
              <a:gd name="connsiteY0" fmla="*/ 0 h 5902300"/>
              <a:gd name="connsiteX1" fmla="*/ 2649600 w 9185171"/>
              <a:gd name="connsiteY1" fmla="*/ 1692000 h 5902300"/>
              <a:gd name="connsiteX2" fmla="*/ 4710175 w 9185171"/>
              <a:gd name="connsiteY2" fmla="*/ 2612750 h 5902300"/>
              <a:gd name="connsiteX3" fmla="*/ 0 w 9185171"/>
              <a:gd name="connsiteY3" fmla="*/ 5902300 h 5902300"/>
              <a:gd name="connsiteX4" fmla="*/ 13025 w 9185171"/>
              <a:gd name="connsiteY4" fmla="*/ 12700 h 5902300"/>
              <a:gd name="connsiteX5" fmla="*/ 9142625 w 9185171"/>
              <a:gd name="connsiteY5" fmla="*/ 0 h 5902300"/>
              <a:gd name="connsiteX0" fmla="*/ 9142625 w 9342984"/>
              <a:gd name="connsiteY0" fmla="*/ 0 h 5902300"/>
              <a:gd name="connsiteX1" fmla="*/ 9144000 w 9342984"/>
              <a:gd name="connsiteY1" fmla="*/ 5860800 h 5902300"/>
              <a:gd name="connsiteX2" fmla="*/ 4710175 w 9342984"/>
              <a:gd name="connsiteY2" fmla="*/ 2612750 h 5902300"/>
              <a:gd name="connsiteX3" fmla="*/ 0 w 9342984"/>
              <a:gd name="connsiteY3" fmla="*/ 5902300 h 5902300"/>
              <a:gd name="connsiteX4" fmla="*/ 13025 w 9342984"/>
              <a:gd name="connsiteY4" fmla="*/ 12700 h 5902300"/>
              <a:gd name="connsiteX5" fmla="*/ 9142625 w 9342984"/>
              <a:gd name="connsiteY5" fmla="*/ 0 h 5902300"/>
              <a:gd name="connsiteX0" fmla="*/ 9142625 w 9341062"/>
              <a:gd name="connsiteY0" fmla="*/ 0 h 5902300"/>
              <a:gd name="connsiteX1" fmla="*/ 9144000 w 9341062"/>
              <a:gd name="connsiteY1" fmla="*/ 5860800 h 5902300"/>
              <a:gd name="connsiteX2" fmla="*/ 4616575 w 9341062"/>
              <a:gd name="connsiteY2" fmla="*/ 5629550 h 5902300"/>
              <a:gd name="connsiteX3" fmla="*/ 0 w 9341062"/>
              <a:gd name="connsiteY3" fmla="*/ 5902300 h 5902300"/>
              <a:gd name="connsiteX4" fmla="*/ 13025 w 9341062"/>
              <a:gd name="connsiteY4" fmla="*/ 12700 h 5902300"/>
              <a:gd name="connsiteX5" fmla="*/ 9142625 w 9341062"/>
              <a:gd name="connsiteY5" fmla="*/ 0 h 5902300"/>
              <a:gd name="connsiteX0" fmla="*/ 9142625 w 9341062"/>
              <a:gd name="connsiteY0" fmla="*/ 0 h 5902300"/>
              <a:gd name="connsiteX1" fmla="*/ 9144000 w 9341062"/>
              <a:gd name="connsiteY1" fmla="*/ 5860800 h 5902300"/>
              <a:gd name="connsiteX2" fmla="*/ 4616575 w 9341062"/>
              <a:gd name="connsiteY2" fmla="*/ 5629550 h 5902300"/>
              <a:gd name="connsiteX3" fmla="*/ 0 w 9341062"/>
              <a:gd name="connsiteY3" fmla="*/ 5902300 h 5902300"/>
              <a:gd name="connsiteX4" fmla="*/ 13025 w 9341062"/>
              <a:gd name="connsiteY4" fmla="*/ 12700 h 5902300"/>
              <a:gd name="connsiteX5" fmla="*/ 9142625 w 9341062"/>
              <a:gd name="connsiteY5" fmla="*/ 0 h 5902300"/>
              <a:gd name="connsiteX0" fmla="*/ 9142625 w 9450838"/>
              <a:gd name="connsiteY0" fmla="*/ 0 h 5902300"/>
              <a:gd name="connsiteX1" fmla="*/ 9144000 w 9450838"/>
              <a:gd name="connsiteY1" fmla="*/ 5860800 h 5902300"/>
              <a:gd name="connsiteX2" fmla="*/ 4616575 w 9450838"/>
              <a:gd name="connsiteY2" fmla="*/ 5629550 h 5902300"/>
              <a:gd name="connsiteX3" fmla="*/ 0 w 9450838"/>
              <a:gd name="connsiteY3" fmla="*/ 5902300 h 5902300"/>
              <a:gd name="connsiteX4" fmla="*/ 13025 w 9450838"/>
              <a:gd name="connsiteY4" fmla="*/ 12700 h 5902300"/>
              <a:gd name="connsiteX5" fmla="*/ 9142625 w 9450838"/>
              <a:gd name="connsiteY5" fmla="*/ 0 h 5902300"/>
              <a:gd name="connsiteX0" fmla="*/ 9142625 w 9151489"/>
              <a:gd name="connsiteY0" fmla="*/ 0 h 5902300"/>
              <a:gd name="connsiteX1" fmla="*/ 9144000 w 9151489"/>
              <a:gd name="connsiteY1" fmla="*/ 5860800 h 5902300"/>
              <a:gd name="connsiteX2" fmla="*/ 4616575 w 9151489"/>
              <a:gd name="connsiteY2" fmla="*/ 5629550 h 5902300"/>
              <a:gd name="connsiteX3" fmla="*/ 0 w 9151489"/>
              <a:gd name="connsiteY3" fmla="*/ 5902300 h 5902300"/>
              <a:gd name="connsiteX4" fmla="*/ 13025 w 9151489"/>
              <a:gd name="connsiteY4" fmla="*/ 12700 h 5902300"/>
              <a:gd name="connsiteX5" fmla="*/ 9142625 w 9151489"/>
              <a:gd name="connsiteY5" fmla="*/ 0 h 5902300"/>
              <a:gd name="connsiteX0" fmla="*/ 9142625 w 9151489"/>
              <a:gd name="connsiteY0" fmla="*/ 0 h 5904000"/>
              <a:gd name="connsiteX1" fmla="*/ 9144000 w 9151489"/>
              <a:gd name="connsiteY1" fmla="*/ 5904000 h 5904000"/>
              <a:gd name="connsiteX2" fmla="*/ 4616575 w 9151489"/>
              <a:gd name="connsiteY2" fmla="*/ 5629550 h 5904000"/>
              <a:gd name="connsiteX3" fmla="*/ 0 w 9151489"/>
              <a:gd name="connsiteY3" fmla="*/ 5902300 h 5904000"/>
              <a:gd name="connsiteX4" fmla="*/ 13025 w 9151489"/>
              <a:gd name="connsiteY4" fmla="*/ 12700 h 5904000"/>
              <a:gd name="connsiteX5" fmla="*/ 9142625 w 9151489"/>
              <a:gd name="connsiteY5" fmla="*/ 0 h 5904000"/>
              <a:gd name="connsiteX0" fmla="*/ 9142625 w 9151489"/>
              <a:gd name="connsiteY0" fmla="*/ 0 h 5904000"/>
              <a:gd name="connsiteX1" fmla="*/ 9144000 w 9151489"/>
              <a:gd name="connsiteY1" fmla="*/ 5904000 h 5904000"/>
              <a:gd name="connsiteX2" fmla="*/ 4616575 w 9151489"/>
              <a:gd name="connsiteY2" fmla="*/ 5629550 h 5904000"/>
              <a:gd name="connsiteX3" fmla="*/ 0 w 9151489"/>
              <a:gd name="connsiteY3" fmla="*/ 5902300 h 5904000"/>
              <a:gd name="connsiteX4" fmla="*/ 13025 w 9151489"/>
              <a:gd name="connsiteY4" fmla="*/ 12700 h 5904000"/>
              <a:gd name="connsiteX5" fmla="*/ 9142625 w 9151489"/>
              <a:gd name="connsiteY5" fmla="*/ 0 h 5904000"/>
              <a:gd name="connsiteX0" fmla="*/ 9142625 w 9151489"/>
              <a:gd name="connsiteY0" fmla="*/ 0 h 5904000"/>
              <a:gd name="connsiteX1" fmla="*/ 9144000 w 9151489"/>
              <a:gd name="connsiteY1" fmla="*/ 5904000 h 5904000"/>
              <a:gd name="connsiteX2" fmla="*/ 4616575 w 9151489"/>
              <a:gd name="connsiteY2" fmla="*/ 5629550 h 5904000"/>
              <a:gd name="connsiteX3" fmla="*/ 0 w 9151489"/>
              <a:gd name="connsiteY3" fmla="*/ 5902300 h 5904000"/>
              <a:gd name="connsiteX4" fmla="*/ 13025 w 9151489"/>
              <a:gd name="connsiteY4" fmla="*/ 12700 h 5904000"/>
              <a:gd name="connsiteX5" fmla="*/ 9142625 w 9151489"/>
              <a:gd name="connsiteY5" fmla="*/ 0 h 5904000"/>
              <a:gd name="connsiteX0" fmla="*/ 9142625 w 9151489"/>
              <a:gd name="connsiteY0" fmla="*/ 0 h 5904000"/>
              <a:gd name="connsiteX1" fmla="*/ 9144000 w 9151489"/>
              <a:gd name="connsiteY1" fmla="*/ 5904000 h 5904000"/>
              <a:gd name="connsiteX2" fmla="*/ 4616575 w 9151489"/>
              <a:gd name="connsiteY2" fmla="*/ 5629550 h 5904000"/>
              <a:gd name="connsiteX3" fmla="*/ 0 w 9151489"/>
              <a:gd name="connsiteY3" fmla="*/ 5902300 h 5904000"/>
              <a:gd name="connsiteX4" fmla="*/ 13025 w 9151489"/>
              <a:gd name="connsiteY4" fmla="*/ 12700 h 5904000"/>
              <a:gd name="connsiteX5" fmla="*/ 9142625 w 9151489"/>
              <a:gd name="connsiteY5" fmla="*/ 0 h 5904000"/>
              <a:gd name="connsiteX0" fmla="*/ 9142625 w 9151489"/>
              <a:gd name="connsiteY0" fmla="*/ 0 h 5904000"/>
              <a:gd name="connsiteX1" fmla="*/ 9144000 w 9151489"/>
              <a:gd name="connsiteY1" fmla="*/ 5904000 h 5904000"/>
              <a:gd name="connsiteX2" fmla="*/ 4616575 w 9151489"/>
              <a:gd name="connsiteY2" fmla="*/ 5629550 h 5904000"/>
              <a:gd name="connsiteX3" fmla="*/ 0 w 9151489"/>
              <a:gd name="connsiteY3" fmla="*/ 5902300 h 5904000"/>
              <a:gd name="connsiteX4" fmla="*/ 13025 w 9151489"/>
              <a:gd name="connsiteY4" fmla="*/ 12700 h 5904000"/>
              <a:gd name="connsiteX5" fmla="*/ 9142625 w 9151489"/>
              <a:gd name="connsiteY5" fmla="*/ 0 h 5904000"/>
              <a:gd name="connsiteX0" fmla="*/ 9157025 w 9160873"/>
              <a:gd name="connsiteY0" fmla="*/ 8900 h 5891300"/>
              <a:gd name="connsiteX1" fmla="*/ 9144000 w 9160873"/>
              <a:gd name="connsiteY1" fmla="*/ 5891300 h 5891300"/>
              <a:gd name="connsiteX2" fmla="*/ 4616575 w 9160873"/>
              <a:gd name="connsiteY2" fmla="*/ 5616850 h 5891300"/>
              <a:gd name="connsiteX3" fmla="*/ 0 w 9160873"/>
              <a:gd name="connsiteY3" fmla="*/ 5889600 h 5891300"/>
              <a:gd name="connsiteX4" fmla="*/ 13025 w 9160873"/>
              <a:gd name="connsiteY4" fmla="*/ 0 h 5891300"/>
              <a:gd name="connsiteX5" fmla="*/ 9157025 w 9160873"/>
              <a:gd name="connsiteY5" fmla="*/ 8900 h 5891300"/>
              <a:gd name="connsiteX0" fmla="*/ 9157025 w 9157875"/>
              <a:gd name="connsiteY0" fmla="*/ 8900 h 5891300"/>
              <a:gd name="connsiteX1" fmla="*/ 9144000 w 9157875"/>
              <a:gd name="connsiteY1" fmla="*/ 5891300 h 5891300"/>
              <a:gd name="connsiteX2" fmla="*/ 4616575 w 9157875"/>
              <a:gd name="connsiteY2" fmla="*/ 5616850 h 5891300"/>
              <a:gd name="connsiteX3" fmla="*/ 0 w 9157875"/>
              <a:gd name="connsiteY3" fmla="*/ 5889600 h 5891300"/>
              <a:gd name="connsiteX4" fmla="*/ 13025 w 9157875"/>
              <a:gd name="connsiteY4" fmla="*/ 0 h 5891300"/>
              <a:gd name="connsiteX5" fmla="*/ 9157025 w 9157875"/>
              <a:gd name="connsiteY5" fmla="*/ 8900 h 5891300"/>
              <a:gd name="connsiteX0" fmla="*/ 9157025 w 9159571"/>
              <a:gd name="connsiteY0" fmla="*/ 8900 h 5891300"/>
              <a:gd name="connsiteX1" fmla="*/ 9151200 w 9159571"/>
              <a:gd name="connsiteY1" fmla="*/ 5891300 h 5891300"/>
              <a:gd name="connsiteX2" fmla="*/ 4616575 w 9159571"/>
              <a:gd name="connsiteY2" fmla="*/ 5616850 h 5891300"/>
              <a:gd name="connsiteX3" fmla="*/ 0 w 9159571"/>
              <a:gd name="connsiteY3" fmla="*/ 5889600 h 5891300"/>
              <a:gd name="connsiteX4" fmla="*/ 13025 w 9159571"/>
              <a:gd name="connsiteY4" fmla="*/ 0 h 5891300"/>
              <a:gd name="connsiteX5" fmla="*/ 9157025 w 9159571"/>
              <a:gd name="connsiteY5" fmla="*/ 8900 h 5891300"/>
              <a:gd name="connsiteX0" fmla="*/ 9157025 w 9157942"/>
              <a:gd name="connsiteY0" fmla="*/ 8900 h 5891300"/>
              <a:gd name="connsiteX1" fmla="*/ 9151200 w 9157942"/>
              <a:gd name="connsiteY1" fmla="*/ 5891300 h 5891300"/>
              <a:gd name="connsiteX2" fmla="*/ 4616575 w 9157942"/>
              <a:gd name="connsiteY2" fmla="*/ 5616850 h 5891300"/>
              <a:gd name="connsiteX3" fmla="*/ 0 w 9157942"/>
              <a:gd name="connsiteY3" fmla="*/ 5889600 h 5891300"/>
              <a:gd name="connsiteX4" fmla="*/ 13025 w 9157942"/>
              <a:gd name="connsiteY4" fmla="*/ 0 h 5891300"/>
              <a:gd name="connsiteX5" fmla="*/ 9157025 w 9157942"/>
              <a:gd name="connsiteY5" fmla="*/ 8900 h 5891300"/>
              <a:gd name="connsiteX0" fmla="*/ 9145114 w 9146031"/>
              <a:gd name="connsiteY0" fmla="*/ 8900 h 5891300"/>
              <a:gd name="connsiteX1" fmla="*/ 9139289 w 9146031"/>
              <a:gd name="connsiteY1" fmla="*/ 5891300 h 5891300"/>
              <a:gd name="connsiteX2" fmla="*/ 4604664 w 9146031"/>
              <a:gd name="connsiteY2" fmla="*/ 5616850 h 5891300"/>
              <a:gd name="connsiteX3" fmla="*/ 2489 w 9146031"/>
              <a:gd name="connsiteY3" fmla="*/ 5889600 h 5891300"/>
              <a:gd name="connsiteX4" fmla="*/ 1114 w 9146031"/>
              <a:gd name="connsiteY4" fmla="*/ 0 h 5891300"/>
              <a:gd name="connsiteX5" fmla="*/ 9145114 w 9146031"/>
              <a:gd name="connsiteY5" fmla="*/ 8900 h 5891300"/>
              <a:gd name="connsiteX0" fmla="*/ 9146226 w 9147143"/>
              <a:gd name="connsiteY0" fmla="*/ 8900 h 5891300"/>
              <a:gd name="connsiteX1" fmla="*/ 9140401 w 9147143"/>
              <a:gd name="connsiteY1" fmla="*/ 5891300 h 5891300"/>
              <a:gd name="connsiteX2" fmla="*/ 4605776 w 9147143"/>
              <a:gd name="connsiteY2" fmla="*/ 5616850 h 5891300"/>
              <a:gd name="connsiteX3" fmla="*/ 3601 w 9147143"/>
              <a:gd name="connsiteY3" fmla="*/ 5889600 h 5891300"/>
              <a:gd name="connsiteX4" fmla="*/ 2226 w 9147143"/>
              <a:gd name="connsiteY4" fmla="*/ 0 h 5891300"/>
              <a:gd name="connsiteX5" fmla="*/ 9146226 w 9147143"/>
              <a:gd name="connsiteY5" fmla="*/ 8900 h 5891300"/>
              <a:gd name="connsiteX0" fmla="*/ 9146226 w 9147143"/>
              <a:gd name="connsiteY0" fmla="*/ 8900 h 5891300"/>
              <a:gd name="connsiteX1" fmla="*/ 9140401 w 9147143"/>
              <a:gd name="connsiteY1" fmla="*/ 5891300 h 5891300"/>
              <a:gd name="connsiteX2" fmla="*/ 4605777 w 9147143"/>
              <a:gd name="connsiteY2" fmla="*/ 5587884 h 5891300"/>
              <a:gd name="connsiteX3" fmla="*/ 3601 w 9147143"/>
              <a:gd name="connsiteY3" fmla="*/ 5889600 h 5891300"/>
              <a:gd name="connsiteX4" fmla="*/ 2226 w 9147143"/>
              <a:gd name="connsiteY4" fmla="*/ 0 h 5891300"/>
              <a:gd name="connsiteX5" fmla="*/ 9146226 w 9147143"/>
              <a:gd name="connsiteY5" fmla="*/ 8900 h 5891300"/>
              <a:gd name="connsiteX0" fmla="*/ 9146226 w 9147143"/>
              <a:gd name="connsiteY0" fmla="*/ 8900 h 5891300"/>
              <a:gd name="connsiteX1" fmla="*/ 9140401 w 9147143"/>
              <a:gd name="connsiteY1" fmla="*/ 5891300 h 5891300"/>
              <a:gd name="connsiteX2" fmla="*/ 4605777 w 9147143"/>
              <a:gd name="connsiteY2" fmla="*/ 5587884 h 5891300"/>
              <a:gd name="connsiteX3" fmla="*/ 3601 w 9147143"/>
              <a:gd name="connsiteY3" fmla="*/ 5875117 h 5891300"/>
              <a:gd name="connsiteX4" fmla="*/ 2226 w 9147143"/>
              <a:gd name="connsiteY4" fmla="*/ 0 h 5891300"/>
              <a:gd name="connsiteX5" fmla="*/ 9146226 w 9147143"/>
              <a:gd name="connsiteY5" fmla="*/ 8900 h 5891300"/>
              <a:gd name="connsiteX0" fmla="*/ 9146226 w 9147143"/>
              <a:gd name="connsiteY0" fmla="*/ 8900 h 5891300"/>
              <a:gd name="connsiteX1" fmla="*/ 9140401 w 9147143"/>
              <a:gd name="connsiteY1" fmla="*/ 5891300 h 5891300"/>
              <a:gd name="connsiteX2" fmla="*/ 4605777 w 9147143"/>
              <a:gd name="connsiteY2" fmla="*/ 5587884 h 5891300"/>
              <a:gd name="connsiteX3" fmla="*/ 3601 w 9147143"/>
              <a:gd name="connsiteY3" fmla="*/ 5875117 h 5891300"/>
              <a:gd name="connsiteX4" fmla="*/ 2226 w 9147143"/>
              <a:gd name="connsiteY4" fmla="*/ 0 h 5891300"/>
              <a:gd name="connsiteX5" fmla="*/ 9146226 w 9147143"/>
              <a:gd name="connsiteY5" fmla="*/ 8900 h 5891300"/>
              <a:gd name="connsiteX0" fmla="*/ 9146226 w 9147143"/>
              <a:gd name="connsiteY0" fmla="*/ 8900 h 5891300"/>
              <a:gd name="connsiteX1" fmla="*/ 9140401 w 9147143"/>
              <a:gd name="connsiteY1" fmla="*/ 5891300 h 5891300"/>
              <a:gd name="connsiteX2" fmla="*/ 4562220 w 9147143"/>
              <a:gd name="connsiteY2" fmla="*/ 5587884 h 5891300"/>
              <a:gd name="connsiteX3" fmla="*/ 3601 w 9147143"/>
              <a:gd name="connsiteY3" fmla="*/ 5875117 h 5891300"/>
              <a:gd name="connsiteX4" fmla="*/ 2226 w 9147143"/>
              <a:gd name="connsiteY4" fmla="*/ 0 h 5891300"/>
              <a:gd name="connsiteX5" fmla="*/ 9146226 w 9147143"/>
              <a:gd name="connsiteY5" fmla="*/ 8900 h 5891300"/>
              <a:gd name="connsiteX0" fmla="*/ 9146226 w 9147143"/>
              <a:gd name="connsiteY0" fmla="*/ 8900 h 5875117"/>
              <a:gd name="connsiteX1" fmla="*/ 9140401 w 9147143"/>
              <a:gd name="connsiteY1" fmla="*/ 5862334 h 5875117"/>
              <a:gd name="connsiteX2" fmla="*/ 4562220 w 9147143"/>
              <a:gd name="connsiteY2" fmla="*/ 5587884 h 5875117"/>
              <a:gd name="connsiteX3" fmla="*/ 3601 w 9147143"/>
              <a:gd name="connsiteY3" fmla="*/ 5875117 h 5875117"/>
              <a:gd name="connsiteX4" fmla="*/ 2226 w 9147143"/>
              <a:gd name="connsiteY4" fmla="*/ 0 h 5875117"/>
              <a:gd name="connsiteX5" fmla="*/ 9146226 w 9147143"/>
              <a:gd name="connsiteY5" fmla="*/ 8900 h 5875117"/>
              <a:gd name="connsiteX0" fmla="*/ 9146226 w 9147143"/>
              <a:gd name="connsiteY0" fmla="*/ 8900 h 5875117"/>
              <a:gd name="connsiteX1" fmla="*/ 9140401 w 9147143"/>
              <a:gd name="connsiteY1" fmla="*/ 5862334 h 5875117"/>
              <a:gd name="connsiteX2" fmla="*/ 4562220 w 9147143"/>
              <a:gd name="connsiteY2" fmla="*/ 5587884 h 5875117"/>
              <a:gd name="connsiteX3" fmla="*/ 3601 w 9147143"/>
              <a:gd name="connsiteY3" fmla="*/ 5875117 h 5875117"/>
              <a:gd name="connsiteX4" fmla="*/ 2226 w 9147143"/>
              <a:gd name="connsiteY4" fmla="*/ 0 h 5875117"/>
              <a:gd name="connsiteX5" fmla="*/ 9146226 w 9147143"/>
              <a:gd name="connsiteY5" fmla="*/ 8900 h 5875117"/>
              <a:gd name="connsiteX0" fmla="*/ 9146226 w 9147143"/>
              <a:gd name="connsiteY0" fmla="*/ 8900 h 5875117"/>
              <a:gd name="connsiteX1" fmla="*/ 9140401 w 9147143"/>
              <a:gd name="connsiteY1" fmla="*/ 5862334 h 5875117"/>
              <a:gd name="connsiteX2" fmla="*/ 4562220 w 9147143"/>
              <a:gd name="connsiteY2" fmla="*/ 5587884 h 5875117"/>
              <a:gd name="connsiteX3" fmla="*/ 3601 w 9147143"/>
              <a:gd name="connsiteY3" fmla="*/ 5875117 h 5875117"/>
              <a:gd name="connsiteX4" fmla="*/ 2226 w 9147143"/>
              <a:gd name="connsiteY4" fmla="*/ 0 h 5875117"/>
              <a:gd name="connsiteX5" fmla="*/ 9146226 w 9147143"/>
              <a:gd name="connsiteY5" fmla="*/ 8900 h 5875117"/>
              <a:gd name="connsiteX0" fmla="*/ 9146226 w 9147143"/>
              <a:gd name="connsiteY0" fmla="*/ 8900 h 5875117"/>
              <a:gd name="connsiteX1" fmla="*/ 9140401 w 9147143"/>
              <a:gd name="connsiteY1" fmla="*/ 5862334 h 5875117"/>
              <a:gd name="connsiteX2" fmla="*/ 4569480 w 9147143"/>
              <a:gd name="connsiteY2" fmla="*/ 5573401 h 5875117"/>
              <a:gd name="connsiteX3" fmla="*/ 3601 w 9147143"/>
              <a:gd name="connsiteY3" fmla="*/ 5875117 h 5875117"/>
              <a:gd name="connsiteX4" fmla="*/ 2226 w 9147143"/>
              <a:gd name="connsiteY4" fmla="*/ 0 h 5875117"/>
              <a:gd name="connsiteX5" fmla="*/ 9146226 w 9147143"/>
              <a:gd name="connsiteY5" fmla="*/ 8900 h 5875117"/>
              <a:gd name="connsiteX0" fmla="*/ 9146226 w 9147143"/>
              <a:gd name="connsiteY0" fmla="*/ 8900 h 5863237"/>
              <a:gd name="connsiteX1" fmla="*/ 9140401 w 9147143"/>
              <a:gd name="connsiteY1" fmla="*/ 5862334 h 5863237"/>
              <a:gd name="connsiteX2" fmla="*/ 4569480 w 9147143"/>
              <a:gd name="connsiteY2" fmla="*/ 5573401 h 5863237"/>
              <a:gd name="connsiteX3" fmla="*/ 3601 w 9147143"/>
              <a:gd name="connsiteY3" fmla="*/ 5863237 h 5863237"/>
              <a:gd name="connsiteX4" fmla="*/ 2226 w 9147143"/>
              <a:gd name="connsiteY4" fmla="*/ 0 h 5863237"/>
              <a:gd name="connsiteX5" fmla="*/ 9146226 w 9147143"/>
              <a:gd name="connsiteY5" fmla="*/ 8900 h 5863237"/>
              <a:gd name="connsiteX0" fmla="*/ 9146226 w 9147143"/>
              <a:gd name="connsiteY0" fmla="*/ 8900 h 5863237"/>
              <a:gd name="connsiteX1" fmla="*/ 9140401 w 9147143"/>
              <a:gd name="connsiteY1" fmla="*/ 5862334 h 5863237"/>
              <a:gd name="connsiteX2" fmla="*/ 4569480 w 9147143"/>
              <a:gd name="connsiteY2" fmla="*/ 5573401 h 5863237"/>
              <a:gd name="connsiteX3" fmla="*/ 3601 w 9147143"/>
              <a:gd name="connsiteY3" fmla="*/ 5863237 h 5863237"/>
              <a:gd name="connsiteX4" fmla="*/ 2226 w 9147143"/>
              <a:gd name="connsiteY4" fmla="*/ 0 h 5863237"/>
              <a:gd name="connsiteX5" fmla="*/ 9146226 w 9147143"/>
              <a:gd name="connsiteY5" fmla="*/ 8900 h 5863237"/>
              <a:gd name="connsiteX0" fmla="*/ 9146226 w 9147143"/>
              <a:gd name="connsiteY0" fmla="*/ 8900 h 5863237"/>
              <a:gd name="connsiteX1" fmla="*/ 9140401 w 9147143"/>
              <a:gd name="connsiteY1" fmla="*/ 5862334 h 5863237"/>
              <a:gd name="connsiteX2" fmla="*/ 4574245 w 9147143"/>
              <a:gd name="connsiteY2" fmla="*/ 5590034 h 5863237"/>
              <a:gd name="connsiteX3" fmla="*/ 3601 w 9147143"/>
              <a:gd name="connsiteY3" fmla="*/ 5863237 h 5863237"/>
              <a:gd name="connsiteX4" fmla="*/ 2226 w 9147143"/>
              <a:gd name="connsiteY4" fmla="*/ 0 h 5863237"/>
              <a:gd name="connsiteX5" fmla="*/ 9146226 w 9147143"/>
              <a:gd name="connsiteY5" fmla="*/ 8900 h 5863237"/>
              <a:gd name="connsiteX0" fmla="*/ 9146226 w 9149790"/>
              <a:gd name="connsiteY0" fmla="*/ 8900 h 5863237"/>
              <a:gd name="connsiteX1" fmla="*/ 9147547 w 9149790"/>
              <a:gd name="connsiteY1" fmla="*/ 5862334 h 5863237"/>
              <a:gd name="connsiteX2" fmla="*/ 4574245 w 9149790"/>
              <a:gd name="connsiteY2" fmla="*/ 5590034 h 5863237"/>
              <a:gd name="connsiteX3" fmla="*/ 3601 w 9149790"/>
              <a:gd name="connsiteY3" fmla="*/ 5863237 h 5863237"/>
              <a:gd name="connsiteX4" fmla="*/ 2226 w 9149790"/>
              <a:gd name="connsiteY4" fmla="*/ 0 h 5863237"/>
              <a:gd name="connsiteX5" fmla="*/ 9146226 w 9149790"/>
              <a:gd name="connsiteY5" fmla="*/ 8900 h 5863237"/>
              <a:gd name="connsiteX0" fmla="*/ 9146226 w 9149790"/>
              <a:gd name="connsiteY0" fmla="*/ 8900 h 5863237"/>
              <a:gd name="connsiteX1" fmla="*/ 9147547 w 9149790"/>
              <a:gd name="connsiteY1" fmla="*/ 5862334 h 5863237"/>
              <a:gd name="connsiteX2" fmla="*/ 4574245 w 9149790"/>
              <a:gd name="connsiteY2" fmla="*/ 5590034 h 5863237"/>
              <a:gd name="connsiteX3" fmla="*/ 3601 w 9149790"/>
              <a:gd name="connsiteY3" fmla="*/ 5863237 h 5863237"/>
              <a:gd name="connsiteX4" fmla="*/ 2226 w 9149790"/>
              <a:gd name="connsiteY4" fmla="*/ 0 h 5863237"/>
              <a:gd name="connsiteX5" fmla="*/ 9146226 w 9149790"/>
              <a:gd name="connsiteY5" fmla="*/ 8900 h 5863237"/>
              <a:gd name="connsiteX0" fmla="*/ 9146226 w 9149790"/>
              <a:gd name="connsiteY0" fmla="*/ 8900 h 5863237"/>
              <a:gd name="connsiteX1" fmla="*/ 9147547 w 9149790"/>
              <a:gd name="connsiteY1" fmla="*/ 5862334 h 5863237"/>
              <a:gd name="connsiteX2" fmla="*/ 4574245 w 9149790"/>
              <a:gd name="connsiteY2" fmla="*/ 5590034 h 5863237"/>
              <a:gd name="connsiteX3" fmla="*/ 3601 w 9149790"/>
              <a:gd name="connsiteY3" fmla="*/ 5863237 h 5863237"/>
              <a:gd name="connsiteX4" fmla="*/ 2226 w 9149790"/>
              <a:gd name="connsiteY4" fmla="*/ 0 h 5863237"/>
              <a:gd name="connsiteX5" fmla="*/ 9146226 w 9149790"/>
              <a:gd name="connsiteY5" fmla="*/ 8900 h 5863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9790" h="5863237">
                <a:moveTo>
                  <a:pt x="9146226" y="8900"/>
                </a:moveTo>
                <a:cubicBezTo>
                  <a:pt x="9149084" y="865700"/>
                  <a:pt x="9151889" y="-20066"/>
                  <a:pt x="9147547" y="5862334"/>
                </a:cubicBezTo>
                <a:cubicBezTo>
                  <a:pt x="7425219" y="5617535"/>
                  <a:pt x="6098236" y="5589884"/>
                  <a:pt x="4574245" y="5590034"/>
                </a:cubicBezTo>
                <a:cubicBezTo>
                  <a:pt x="3050254" y="5590185"/>
                  <a:pt x="1863434" y="5684860"/>
                  <a:pt x="3601" y="5863237"/>
                </a:cubicBezTo>
                <a:cubicBezTo>
                  <a:pt x="743" y="-38363"/>
                  <a:pt x="-2116" y="1963200"/>
                  <a:pt x="2226" y="0"/>
                </a:cubicBezTo>
                <a:lnTo>
                  <a:pt x="9146226" y="890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baseline="0">
                <a:solidFill>
                  <a:srgbClr val="535353"/>
                </a:solidFill>
              </a:defRPr>
            </a:lvl1pPr>
          </a:lstStyle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picture</a:t>
            </a:r>
            <a:endParaRPr lang="de-DE" dirty="0"/>
          </a:p>
        </p:txBody>
      </p:sp>
      <p:sp>
        <p:nvSpPr>
          <p:cNvPr id="17" name="Textplatzhalter 20"/>
          <p:cNvSpPr>
            <a:spLocks noGrp="1"/>
          </p:cNvSpPr>
          <p:nvPr>
            <p:ph type="body" sz="quarter" idx="32" hasCustomPrompt="1"/>
          </p:nvPr>
        </p:nvSpPr>
        <p:spPr>
          <a:xfrm>
            <a:off x="981334" y="560497"/>
            <a:ext cx="10228535" cy="452601"/>
          </a:xfrm>
        </p:spPr>
        <p:txBody>
          <a:bodyPr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spc="80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Slide </a:t>
            </a:r>
            <a:r>
              <a:rPr lang="de-DE" dirty="0" err="1"/>
              <a:t>Heading</a:t>
            </a:r>
            <a:br>
              <a:rPr lang="de-DE" dirty="0"/>
            </a:br>
            <a:endParaRPr lang="de-DE" dirty="0"/>
          </a:p>
        </p:txBody>
      </p:sp>
      <p:sp>
        <p:nvSpPr>
          <p:cNvPr id="18" name="Textplatzhalt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981334" y="1021911"/>
            <a:ext cx="10228535" cy="526959"/>
          </a:xfrm>
        </p:spPr>
        <p:txBody>
          <a:bodyPr>
            <a:noAutofit/>
          </a:bodyPr>
          <a:lstStyle>
            <a:lvl1pPr marL="0" indent="0">
              <a:buNone/>
              <a:defRPr sz="3200" spc="71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36A9E1"/>
                </a:solidFill>
              </a:defRPr>
            </a:lvl2pPr>
            <a:lvl3pPr>
              <a:defRPr>
                <a:solidFill>
                  <a:srgbClr val="36A9E1"/>
                </a:solidFill>
              </a:defRPr>
            </a:lvl3pPr>
            <a:lvl4pPr>
              <a:defRPr>
                <a:solidFill>
                  <a:srgbClr val="36A9E1"/>
                </a:solidFill>
              </a:defRPr>
            </a:lvl4pPr>
            <a:lvl5pPr>
              <a:defRPr>
                <a:solidFill>
                  <a:srgbClr val="36A9E1"/>
                </a:solidFill>
              </a:defRPr>
            </a:lvl5pPr>
          </a:lstStyle>
          <a:p>
            <a:pPr lvl="0"/>
            <a:r>
              <a:rPr lang="de-DE" dirty="0"/>
              <a:t>Slide </a:t>
            </a:r>
            <a:r>
              <a:rPr lang="de-DE" dirty="0" err="1"/>
              <a:t>Subheading</a:t>
            </a:r>
            <a:endParaRPr lang="de-DE" dirty="0"/>
          </a:p>
        </p:txBody>
      </p:sp>
      <p:sp>
        <p:nvSpPr>
          <p:cNvPr id="19" name="Textplatzhalt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981332" y="240919"/>
            <a:ext cx="10228533" cy="27512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Overline</a:t>
            </a:r>
            <a:endParaRPr lang="de-DE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68267" y="1790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fld id="{190EBBCB-7115-4285-8105-BC97DB0CD32C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225" y="6029676"/>
            <a:ext cx="1629897" cy="5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89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4715124"/>
            <a:ext cx="12192000" cy="2142877"/>
          </a:xfrm>
          <a:prstGeom prst="rect">
            <a:avLst/>
          </a:prstGeom>
          <a:solidFill>
            <a:srgbClr val="458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29" name="Grafik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6800"/>
            <a:ext cx="12192000" cy="2260600"/>
          </a:xfrm>
          <a:prstGeom prst="rect">
            <a:avLst/>
          </a:prstGeom>
        </p:spPr>
      </p:pic>
      <p:sp>
        <p:nvSpPr>
          <p:cNvPr id="11" name="Textplatzhalter 20"/>
          <p:cNvSpPr>
            <a:spLocks noGrp="1"/>
          </p:cNvSpPr>
          <p:nvPr>
            <p:ph type="body" sz="quarter" idx="33" hasCustomPrompt="1"/>
          </p:nvPr>
        </p:nvSpPr>
        <p:spPr>
          <a:xfrm>
            <a:off x="969434" y="1676880"/>
            <a:ext cx="5963999" cy="5256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200" b="1" spc="80" baseline="0">
                <a:solidFill>
                  <a:srgbClr val="45802F"/>
                </a:solidFill>
              </a:defRPr>
            </a:lvl1pPr>
          </a:lstStyle>
          <a:p>
            <a:pPr lvl="0"/>
            <a:r>
              <a:rPr lang="de-DE" dirty="0" err="1"/>
              <a:t>Contact</a:t>
            </a:r>
            <a:endParaRPr lang="de-DE" dirty="0"/>
          </a:p>
        </p:txBody>
      </p:sp>
      <p:sp>
        <p:nvSpPr>
          <p:cNvPr id="12" name="Textplatzhalt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981333" y="2429212"/>
            <a:ext cx="5952099" cy="286322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kern="1000" spc="0" baseline="0">
                <a:solidFill>
                  <a:srgbClr val="535353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Full name</a:t>
            </a:r>
            <a:br>
              <a:rPr lang="en-US" sz="2400" dirty="0"/>
            </a:br>
            <a:r>
              <a:rPr lang="en-US" sz="2400" dirty="0"/>
              <a:t>Position</a:t>
            </a:r>
            <a:br>
              <a:rPr lang="en-US" sz="2400" dirty="0"/>
            </a:br>
            <a:r>
              <a:rPr lang="en-US" sz="2400" dirty="0"/>
              <a:t>Institution/Company</a:t>
            </a:r>
            <a:br>
              <a:rPr lang="en-US" sz="2400" dirty="0"/>
            </a:br>
            <a:r>
              <a:rPr lang="en-US" sz="2400" dirty="0"/>
              <a:t>Institution/Company line 2</a:t>
            </a:r>
            <a:br>
              <a:rPr lang="en-US" sz="2400" dirty="0"/>
            </a:br>
            <a:r>
              <a:rPr lang="en-US" sz="2400" dirty="0"/>
              <a:t>Phone: xxx</a:t>
            </a:r>
            <a:br>
              <a:rPr lang="en-US" sz="2400" dirty="0"/>
            </a:br>
            <a:r>
              <a:rPr lang="en-US" sz="2400" dirty="0"/>
              <a:t>e-mail: </a:t>
            </a:r>
            <a:r>
              <a:rPr lang="en-US" sz="2400" dirty="0" err="1"/>
              <a:t>full.name@xx.cc.yy</a:t>
            </a:r>
            <a:br>
              <a:rPr lang="en-US" sz="2400" dirty="0"/>
            </a:br>
            <a:r>
              <a:rPr lang="en-US" sz="2400" dirty="0"/>
              <a:t>www.projectwebsite.eu</a:t>
            </a:r>
          </a:p>
        </p:txBody>
      </p:sp>
    </p:spTree>
    <p:extLst>
      <p:ext uri="{BB962C8B-B14F-4D97-AF65-F5344CB8AC3E}">
        <p14:creationId xmlns:p14="http://schemas.microsoft.com/office/powerpoint/2010/main" val="449057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695" userDrawn="1">
          <p15:clr>
            <a:srgbClr val="FBAE40"/>
          </p15:clr>
        </p15:guide>
        <p15:guide id="3" pos="6985" userDrawn="1">
          <p15:clr>
            <a:srgbClr val="FBAE40"/>
          </p15:clr>
        </p15:guide>
        <p15:guide id="4" pos="5867" userDrawn="1">
          <p15:clr>
            <a:srgbClr val="FBAE40"/>
          </p15:clr>
        </p15:guide>
        <p15:guide id="5" orient="horz" pos="82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6884" y="304800"/>
            <a:ext cx="9660467" cy="6238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49301" y="1371600"/>
            <a:ext cx="5338233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0734" y="1371600"/>
            <a:ext cx="5338233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5346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1" y="1341438"/>
            <a:ext cx="5760640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2" y="1341438"/>
            <a:ext cx="5760639" cy="5105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7920197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2691" y="361951"/>
            <a:ext cx="8860367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63D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de-DE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4917" y="1460501"/>
            <a:ext cx="10649379" cy="474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Klicken Sie,  um die Formate des Vorlagentextes zu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 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682691" y="6424613"/>
            <a:ext cx="4078816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7th ARAB WATER WEEK | 04.-06.05.2025</a:t>
            </a:r>
          </a:p>
        </p:txBody>
      </p:sp>
      <p:cxnSp>
        <p:nvCxnSpPr>
          <p:cNvPr id="109573" name="AutoShape 5"/>
          <p:cNvCxnSpPr>
            <a:cxnSpLocks noChangeShapeType="1"/>
          </p:cNvCxnSpPr>
          <p:nvPr/>
        </p:nvCxnSpPr>
        <p:spPr bwMode="auto">
          <a:xfrm flipH="1">
            <a:off x="677334" y="1211264"/>
            <a:ext cx="9226551" cy="23813"/>
          </a:xfrm>
          <a:prstGeom prst="straightConnector1">
            <a:avLst/>
          </a:prstGeom>
          <a:noFill/>
          <a:ln w="25400">
            <a:solidFill>
              <a:srgbClr val="7C767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5302251" y="2876550"/>
            <a:ext cx="0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6038" rIns="88900" bIns="46038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09575" name="AutoShape 7"/>
          <p:cNvCxnSpPr>
            <a:cxnSpLocks noChangeShapeType="1"/>
          </p:cNvCxnSpPr>
          <p:nvPr/>
        </p:nvCxnSpPr>
        <p:spPr bwMode="auto">
          <a:xfrm flipH="1">
            <a:off x="676800" y="6453189"/>
            <a:ext cx="10941051" cy="1587"/>
          </a:xfrm>
          <a:prstGeom prst="straightConnector1">
            <a:avLst/>
          </a:prstGeom>
          <a:noFill/>
          <a:ln w="25400">
            <a:solidFill>
              <a:srgbClr val="7C767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9590" name="Rectangle 22"/>
          <p:cNvSpPr>
            <a:spLocks noChangeArrowheads="1"/>
          </p:cNvSpPr>
          <p:nvPr userDrawn="1"/>
        </p:nvSpPr>
        <p:spPr bwMode="auto">
          <a:xfrm>
            <a:off x="11027834" y="6454800"/>
            <a:ext cx="590551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6D7037-4074-488F-AD66-0997E64DE09E}" type="slidenum">
              <a:rPr kumimoji="0" lang="de-DE" altLang="de-DE" sz="1100" b="0" i="0" u="none" strike="noStrike" kern="1200" cap="none" spc="0" normalizeH="0" baseline="0" noProof="0" smtClean="0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100" b="0" i="0" u="none" strike="noStrike" kern="1200" cap="none" spc="0" normalizeH="0" baseline="0" noProof="0" dirty="0">
              <a:ln>
                <a:noFill/>
              </a:ln>
              <a:solidFill>
                <a:srgbClr val="9E9EA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6432378" y="6453337"/>
            <a:ext cx="4878951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I. Al-Zreiqat, M. </a:t>
            </a:r>
            <a:r>
              <a:rPr kumimoji="0" lang="de-DE" alt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Barjembruch</a:t>
            </a:r>
            <a:r>
              <a:rPr kumimoji="0" lang="de-DE" alt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M. </a:t>
            </a:r>
            <a:r>
              <a:rPr kumimoji="0" lang="de-DE" alt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Halalsheh</a:t>
            </a:r>
            <a:r>
              <a:rPr kumimoji="0" lang="de-DE" alt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9E9EA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G. Kassab</a:t>
            </a:r>
          </a:p>
        </p:txBody>
      </p:sp>
      <p:pic>
        <p:nvPicPr>
          <p:cNvPr id="13" name="Picture 7" descr="TU_Logo_lang_RGB_rot_PPT-2">
            <a:extLst>
              <a:ext uri="{FF2B5EF4-FFF2-40B4-BE49-F238E27FC236}">
                <a16:creationId xmlns:a16="http://schemas.microsoft.com/office/drawing/2014/main" id="{C23E90BC-A0AA-4CDD-8F50-9E9C75C3EE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855" y="260648"/>
            <a:ext cx="13684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75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4" r:id="rId3"/>
    <p:sldLayoutId id="2147483695" r:id="rId4"/>
    <p:sldLayoutId id="2147483696" r:id="rId5"/>
    <p:sldLayoutId id="2147483698" r:id="rId6"/>
    <p:sldLayoutId id="2147483722" r:id="rId7"/>
  </p:sldLayoutIdLst>
  <p:transition spd="slow"/>
  <p:hf hdr="0" ftr="0" dt="0"/>
  <p:txStyles>
    <p:titleStyle>
      <a:lvl1pPr algn="l" defTabSz="892175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2pPr>
      <a:lvl3pPr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3pPr>
      <a:lvl4pPr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4pPr>
      <a:lvl5pPr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5pPr>
      <a:lvl6pPr marL="457200"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6pPr>
      <a:lvl7pPr marL="914400"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7pPr>
      <a:lvl8pPr marL="1371600"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8pPr>
      <a:lvl9pPr marL="1828800" algn="l" defTabSz="892175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84175" indent="-384175" algn="l" defTabSz="892175" rtl="0" eaLnBrk="1" fontAlgn="base" hangingPunct="1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tabLst>
          <a:tab pos="1435100" algn="l"/>
          <a:tab pos="2187575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52500" indent="-377825" algn="l" defTabSz="892175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110000"/>
        <a:buFont typeface="Wingdings 3" panose="05040102010807070707" pitchFamily="18" charset="2"/>
        <a:buChar char="Æ"/>
        <a:tabLst>
          <a:tab pos="1435100" algn="l"/>
          <a:tab pos="2187575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892175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SzPct val="100000"/>
        <a:buChar char="–"/>
        <a:tabLst>
          <a:tab pos="1435100" algn="l"/>
          <a:tab pos="2187575" algn="l"/>
        </a:tabLst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algn="l" defTabSz="892175" rtl="0" eaLnBrk="1" fontAlgn="base" hangingPunct="1">
        <a:spcBef>
          <a:spcPct val="40000"/>
        </a:spcBef>
        <a:spcAft>
          <a:spcPct val="0"/>
        </a:spcAft>
        <a:buClr>
          <a:schemeClr val="accent2"/>
        </a:buClr>
        <a:buSzPct val="62000"/>
        <a:buFont typeface="Monotype Sorts" pitchFamily="2" charset="2"/>
        <a:buChar char="l"/>
        <a:tabLst>
          <a:tab pos="1435100" algn="l"/>
          <a:tab pos="2187575" algn="l"/>
        </a:tabLst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892175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100000"/>
        <a:buChar char="–"/>
        <a:tabLst>
          <a:tab pos="1435100" algn="l"/>
          <a:tab pos="2187575" algn="l"/>
        </a:tabLst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2A458-F15B-4B13-B95E-33790D861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272D9-A09B-4B8E-867B-2840AD054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A9B43-3725-440A-93AC-BFF9D8891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56EB-3641-4407-B02A-427DA82E3296}" type="datetimeFigureOut">
              <a:rPr lang="de-DE" smtClean="0"/>
              <a:t>05.05.25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E90D0-864D-439E-9E81-2627FD16D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24809-0CF7-450C-9F61-DA71CEAF6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CF48-7C38-4C25-AD1B-6AD8C77AC2F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858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5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00" r:id="rId2"/>
    <p:sldLayoutId id="2147483681" r:id="rId3"/>
    <p:sldLayoutId id="2147483684" r:id="rId4"/>
    <p:sldLayoutId id="2147483687" r:id="rId5"/>
    <p:sldLayoutId id="2147483666" r:id="rId6"/>
    <p:sldLayoutId id="2147483678" r:id="rId7"/>
    <p:sldLayoutId id="2147483697" r:id="rId8"/>
    <p:sldLayoutId id="2147483702" r:id="rId9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929394" y="2345879"/>
            <a:ext cx="10716067" cy="19274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spc="-20" dirty="0">
                <a:solidFill>
                  <a:schemeClr val="tx1"/>
                </a:solidFill>
              </a:rPr>
              <a:t>A Pilot Study on the Integration of Anaerobic Pre-Treatment into Existing Wastewater Treatment Plants in Jordan: Preliminary Results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29394" y="4541068"/>
            <a:ext cx="10223324" cy="1036830"/>
          </a:xfrm>
        </p:spPr>
        <p:txBody>
          <a:bodyPr>
            <a:noAutofit/>
          </a:bodyPr>
          <a:lstStyle/>
          <a:p>
            <a:pPr marL="334963" indent="-334963">
              <a:tabLst>
                <a:tab pos="1327150" algn="l"/>
                <a:tab pos="2187575" algn="l"/>
              </a:tabLst>
            </a:pPr>
            <a:r>
              <a:rPr lang="de-DE" sz="2000" b="1" dirty="0" err="1">
                <a:solidFill>
                  <a:schemeClr val="tx1"/>
                </a:solidFill>
              </a:rPr>
              <a:t>I.Al</a:t>
            </a:r>
            <a:r>
              <a:rPr lang="de-DE" sz="2000" b="1" dirty="0">
                <a:solidFill>
                  <a:schemeClr val="tx1"/>
                </a:solidFill>
              </a:rPr>
              <a:t>-Zreiqat, M. </a:t>
            </a:r>
            <a:r>
              <a:rPr lang="de-DE" sz="2000" b="1" dirty="0" err="1">
                <a:solidFill>
                  <a:schemeClr val="tx1"/>
                </a:solidFill>
              </a:rPr>
              <a:t>Barjenbruch</a:t>
            </a:r>
            <a:r>
              <a:rPr lang="de-DE" sz="2000" b="1" dirty="0">
                <a:solidFill>
                  <a:schemeClr val="tx1"/>
                </a:solidFill>
              </a:rPr>
              <a:t>, M. </a:t>
            </a:r>
            <a:r>
              <a:rPr lang="de-DE" sz="2000" b="1" dirty="0" err="1">
                <a:solidFill>
                  <a:schemeClr val="tx1"/>
                </a:solidFill>
              </a:rPr>
              <a:t>Halalsheh</a:t>
            </a:r>
            <a:r>
              <a:rPr lang="de-DE" sz="2000" b="1" dirty="0">
                <a:solidFill>
                  <a:schemeClr val="tx1"/>
                </a:solidFill>
              </a:rPr>
              <a:t>, G. Kassab</a:t>
            </a:r>
            <a:endParaRPr lang="de-DE" altLang="de-DE" sz="1200" b="1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965568" y="5511609"/>
            <a:ext cx="5659733" cy="37671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Dead Sea, 5th. May 2025</a:t>
            </a:r>
          </a:p>
        </p:txBody>
      </p:sp>
    </p:spTree>
    <p:extLst>
      <p:ext uri="{BB962C8B-B14F-4D97-AF65-F5344CB8AC3E}">
        <p14:creationId xmlns:p14="http://schemas.microsoft.com/office/powerpoint/2010/main" val="2110156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9FF0E-2428-4990-9F8D-1A939B172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446" y="1312513"/>
            <a:ext cx="11045653" cy="5105400"/>
          </a:xfrm>
        </p:spPr>
        <p:txBody>
          <a:bodyPr/>
          <a:lstStyle/>
          <a:p>
            <a:r>
              <a:rPr lang="en-US" sz="2000" b="1" dirty="0"/>
              <a:t>Aim: Improving the energy use at the wastewater treatment plant</a:t>
            </a:r>
          </a:p>
          <a:p>
            <a:pPr marL="446088" lvl="1" indent="-269875">
              <a:spcBef>
                <a:spcPts val="400"/>
              </a:spcBef>
            </a:pPr>
            <a:r>
              <a:rPr lang="en-US" sz="1800" dirty="0"/>
              <a:t>Advanced removal of pollutants (Future requirements for Jordanian regulation)</a:t>
            </a:r>
          </a:p>
          <a:p>
            <a:pPr marL="446088" lvl="1" indent="-269875">
              <a:spcBef>
                <a:spcPts val="400"/>
              </a:spcBef>
            </a:pPr>
            <a:r>
              <a:rPr lang="en-US" sz="1800" dirty="0"/>
              <a:t>High energy demand for treatment and water reuse</a:t>
            </a:r>
          </a:p>
          <a:p>
            <a:r>
              <a:rPr lang="en-US" sz="2000" b="1" dirty="0"/>
              <a:t>Reasons for energy optimization</a:t>
            </a:r>
          </a:p>
          <a:p>
            <a:pPr lvl="1">
              <a:spcBef>
                <a:spcPts val="400"/>
              </a:spcBef>
            </a:pPr>
            <a:r>
              <a:rPr lang="en-US" sz="1800" dirty="0"/>
              <a:t>Run empty of fossil resources</a:t>
            </a:r>
          </a:p>
          <a:p>
            <a:pPr lvl="1">
              <a:spcBef>
                <a:spcPts val="400"/>
              </a:spcBef>
            </a:pPr>
            <a:r>
              <a:rPr lang="en-US" sz="1800" dirty="0"/>
              <a:t>Energy crises</a:t>
            </a:r>
          </a:p>
          <a:p>
            <a:pPr lvl="1">
              <a:spcBef>
                <a:spcPts val="400"/>
              </a:spcBef>
            </a:pPr>
            <a:r>
              <a:rPr lang="en-US" sz="1800" dirty="0"/>
              <a:t>Climate change</a:t>
            </a:r>
          </a:p>
          <a:p>
            <a:pPr marL="1001713" lvl="2" indent="-365125">
              <a:spcBef>
                <a:spcPts val="400"/>
              </a:spcBef>
            </a:pPr>
            <a:r>
              <a:rPr lang="en-US" dirty="0"/>
              <a:t>Increase of CO</a:t>
            </a:r>
            <a:r>
              <a:rPr lang="en-US" baseline="-25000" dirty="0"/>
              <a:t>2</a:t>
            </a:r>
            <a:r>
              <a:rPr lang="en-US" dirty="0"/>
              <a:t>-Emissions</a:t>
            </a:r>
          </a:p>
          <a:p>
            <a:pPr marL="1001713" lvl="2" indent="-365125">
              <a:spcBef>
                <a:spcPts val="400"/>
              </a:spcBef>
            </a:pPr>
            <a:r>
              <a:rPr lang="en-US" dirty="0"/>
              <a:t>Increase in temperature</a:t>
            </a:r>
          </a:p>
          <a:p>
            <a:pPr lvl="1">
              <a:spcBef>
                <a:spcPts val="400"/>
              </a:spcBef>
            </a:pPr>
            <a:r>
              <a:rPr lang="en-US" sz="1800" dirty="0"/>
              <a:t>Saving operational costs</a:t>
            </a:r>
            <a:endParaRPr lang="en-US" sz="2000" b="1" dirty="0"/>
          </a:p>
          <a:p>
            <a:r>
              <a:rPr lang="en-US" sz="2000" b="1" dirty="0"/>
              <a:t>Approaches</a:t>
            </a:r>
            <a:endParaRPr lang="en-US" sz="1800" dirty="0"/>
          </a:p>
          <a:p>
            <a:pPr lvl="1"/>
            <a:r>
              <a:rPr lang="en-US" sz="1800" dirty="0"/>
              <a:t>Utilizing energy embedded in wastewater (Anaerobic pre-treatment at the upstream of wastewater utilities)</a:t>
            </a:r>
          </a:p>
          <a:p>
            <a:pPr marL="0" indent="0">
              <a:spcBef>
                <a:spcPts val="400"/>
              </a:spcBef>
              <a:buNone/>
            </a:pPr>
            <a:endParaRPr lang="en-US" sz="2200" dirty="0"/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691" y="342287"/>
            <a:ext cx="8860367" cy="623888"/>
          </a:xfrm>
        </p:spPr>
        <p:txBody>
          <a:bodyPr/>
          <a:lstStyle/>
          <a:p>
            <a:r>
              <a:rPr lang="en-US" dirty="0"/>
              <a:t>Energy and water quality</a:t>
            </a:r>
            <a:br>
              <a:rPr lang="en-US" dirty="0"/>
            </a:b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Challenges and opportunities</a:t>
            </a:r>
          </a:p>
        </p:txBody>
      </p:sp>
      <p:pic>
        <p:nvPicPr>
          <p:cNvPr id="6146" name="Picture 2" descr="http://www.jbn.de/typo3temp/_processed_/csm_2011-10-18__Eisbaer_gross_01_591a464fc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5443" y="2634960"/>
            <a:ext cx="3505883" cy="256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9049" y="2627983"/>
            <a:ext cx="3546851" cy="257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7486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distribution diagram</a:t>
            </a:r>
            <a:br>
              <a:rPr lang="en-GB" dirty="0"/>
            </a:b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Example: Activated Sludge Process</a:t>
            </a:r>
          </a:p>
        </p:txBody>
      </p:sp>
      <p:graphicFrame>
        <p:nvGraphicFramePr>
          <p:cNvPr id="6" name="Diagramm 4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79164"/>
              </p:ext>
            </p:extLst>
          </p:nvPr>
        </p:nvGraphicFramePr>
        <p:xfrm>
          <a:off x="814388" y="1460500"/>
          <a:ext cx="10650537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132433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4FA1A-BE19-4F84-AF83-6AB7B9A67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ANAJO Project: Overview</a:t>
            </a:r>
            <a:br>
              <a:rPr lang="de-DE" dirty="0"/>
            </a:b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Period: 01.01.2022 – 31.08.2025</a:t>
            </a:r>
            <a:br>
              <a:rPr lang="de-DE" dirty="0">
                <a:solidFill>
                  <a:schemeClr val="bg1">
                    <a:lumMod val="50000"/>
                  </a:schemeClr>
                </a:solidFill>
              </a:rPr>
            </a:b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1F538-475C-4BC0-9D3A-1DE44BB64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691" y="1460501"/>
            <a:ext cx="10781605" cy="4743451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ANAJO: </a:t>
            </a:r>
            <a:r>
              <a:rPr lang="de-DE" dirty="0" err="1"/>
              <a:t>Wastewater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plants in </a:t>
            </a:r>
            <a:r>
              <a:rPr lang="de-DE" dirty="0" err="1"/>
              <a:t>the</a:t>
            </a:r>
            <a:r>
              <a:rPr lang="de-DE" dirty="0"/>
              <a:t> MENA-Region: </a:t>
            </a:r>
            <a:r>
              <a:rPr lang="de-DE" dirty="0" err="1"/>
              <a:t>Anaerobic</a:t>
            </a:r>
            <a:r>
              <a:rPr lang="de-DE" dirty="0"/>
              <a:t> </a:t>
            </a:r>
            <a:r>
              <a:rPr lang="de-DE" dirty="0" err="1"/>
              <a:t>pre</a:t>
            </a:r>
            <a:r>
              <a:rPr lang="de-DE" dirty="0"/>
              <a:t>-treatment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efficiency</a:t>
            </a:r>
            <a:r>
              <a:rPr lang="de-DE" dirty="0"/>
              <a:t> and </a:t>
            </a:r>
            <a:r>
              <a:rPr lang="de-DE" dirty="0" err="1"/>
              <a:t>performance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WWTPs in Jordan.</a:t>
            </a:r>
            <a:endParaRPr lang="de-DE" b="1" dirty="0"/>
          </a:p>
          <a:p>
            <a:r>
              <a:rPr lang="de-DE" b="1" dirty="0" err="1"/>
              <a:t>Aim</a:t>
            </a:r>
            <a:r>
              <a:rPr lang="de-DE" b="1" dirty="0"/>
              <a:t>: </a:t>
            </a:r>
            <a:r>
              <a:rPr lang="de-DE" dirty="0"/>
              <a:t>Developing a novel, climate-friendly anaerobic technology for the treatment of municipal wastewater in combination with a further treatment stage (anaerobic-aerobic).</a:t>
            </a:r>
          </a:p>
          <a:p>
            <a:r>
              <a:rPr lang="de-DE" b="1" dirty="0"/>
              <a:t>Objectives:</a:t>
            </a:r>
          </a:p>
          <a:p>
            <a:pPr lvl="1"/>
            <a:r>
              <a:rPr lang="de-DE" dirty="0"/>
              <a:t>Reducing energy demand by incorporating an upstream anaerobic treatment process into the existing plants.</a:t>
            </a:r>
          </a:p>
          <a:p>
            <a:pPr lvl="1"/>
            <a:r>
              <a:rPr lang="de-DE" dirty="0"/>
              <a:t>Demonstrating potentials of energy production from using the embedded energy in wastewater.</a:t>
            </a:r>
          </a:p>
          <a:p>
            <a:pPr lvl="1"/>
            <a:r>
              <a:rPr lang="de-DE" dirty="0"/>
              <a:t>Reducing operational cost of the existing plants.</a:t>
            </a:r>
          </a:p>
          <a:p>
            <a:pPr lvl="1"/>
            <a:r>
              <a:rPr lang="de-DE" dirty="0"/>
              <a:t>Improving sludge management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16803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0EA90-F406-48AC-B03E-520C917C7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Partner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730BE9-D618-44B7-BA9D-EEFD2B4DD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460500"/>
            <a:ext cx="10650537" cy="4743450"/>
          </a:xfrm>
        </p:spPr>
        <p:txBody>
          <a:bodyPr/>
          <a:lstStyle/>
          <a:p>
            <a:r>
              <a:rPr lang="de-DE" b="1" dirty="0"/>
              <a:t>Funded by: BMUV</a:t>
            </a:r>
          </a:p>
          <a:p>
            <a:pPr marL="0" indent="0">
              <a:buNone/>
            </a:pPr>
            <a:endParaRPr lang="de-DE" b="1" dirty="0"/>
          </a:p>
          <a:p>
            <a:r>
              <a:rPr lang="de-DE" b="1" dirty="0"/>
              <a:t>Germany</a:t>
            </a:r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b="1" dirty="0"/>
          </a:p>
          <a:p>
            <a:r>
              <a:rPr lang="de-DE" b="1" dirty="0"/>
              <a:t>Jordan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48E80B3-D619-494B-A481-6997D4D393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3" y="3083516"/>
            <a:ext cx="2081049" cy="1331358"/>
          </a:xfrm>
          <a:prstGeom prst="rect">
            <a:avLst/>
          </a:prstGeom>
        </p:spPr>
      </p:pic>
      <p:pic>
        <p:nvPicPr>
          <p:cNvPr id="6" name="Grafik 12">
            <a:extLst>
              <a:ext uri="{FF2B5EF4-FFF2-40B4-BE49-F238E27FC236}">
                <a16:creationId xmlns:a16="http://schemas.microsoft.com/office/drawing/2014/main" id="{C631413F-9AEB-4918-9F69-09F5463CCD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243" y="3209576"/>
            <a:ext cx="3614124" cy="684470"/>
          </a:xfrm>
          <a:prstGeom prst="rect">
            <a:avLst/>
          </a:prstGeom>
        </p:spPr>
      </p:pic>
      <p:pic>
        <p:nvPicPr>
          <p:cNvPr id="7" name="Picture 2" descr="home - TIA Abwassertechnik">
            <a:extLst>
              <a:ext uri="{FF2B5EF4-FFF2-40B4-BE49-F238E27FC236}">
                <a16:creationId xmlns:a16="http://schemas.microsoft.com/office/drawing/2014/main" id="{CD1B981A-00FF-47E5-B0A8-F855F77EA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540" y="3048987"/>
            <a:ext cx="1414835" cy="12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15">
            <a:extLst>
              <a:ext uri="{FF2B5EF4-FFF2-40B4-BE49-F238E27FC236}">
                <a16:creationId xmlns:a16="http://schemas.microsoft.com/office/drawing/2014/main" id="{6FE0E16C-8D16-400B-87B1-DE971D151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43" y="4899683"/>
            <a:ext cx="1864827" cy="14566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EC9DA-1379-4261-9D84-DDD5049AAC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78" y="4679796"/>
            <a:ext cx="1336003" cy="1693151"/>
          </a:xfrm>
          <a:prstGeom prst="rect">
            <a:avLst/>
          </a:prstGeom>
        </p:spPr>
      </p:pic>
      <p:pic>
        <p:nvPicPr>
          <p:cNvPr id="10" name="Grafik 14">
            <a:extLst>
              <a:ext uri="{FF2B5EF4-FFF2-40B4-BE49-F238E27FC236}">
                <a16:creationId xmlns:a16="http://schemas.microsoft.com/office/drawing/2014/main" id="{70871148-FC77-4100-8BC2-1F13FA8FB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26" y="4899683"/>
            <a:ext cx="1864828" cy="14566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BB196F-9C77-4491-99A7-561F2EA73E2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8" t="18419" r="2414" b="18585"/>
          <a:stretch/>
        </p:blipFill>
        <p:spPr>
          <a:xfrm>
            <a:off x="5247750" y="1269732"/>
            <a:ext cx="4484830" cy="174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46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B090FC-2A8A-43A5-9939-DF0853FE9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13870" y="1268761"/>
            <a:ext cx="8359811" cy="5142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73728C-7EF5-4828-8159-C974799B5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Pilotanlage: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Scheme</a:t>
            </a:r>
            <a:r>
              <a:rPr lang="de-DE" dirty="0"/>
              <a:t> </a:t>
            </a:r>
            <a:endParaRPr lang="en-US" dirty="0"/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BFF0C39C-0196-470F-A2B8-01CE841D13CD}"/>
              </a:ext>
            </a:extLst>
          </p:cNvPr>
          <p:cNvGrpSpPr/>
          <p:nvPr/>
        </p:nvGrpSpPr>
        <p:grpSpPr>
          <a:xfrm>
            <a:off x="4048944" y="2378837"/>
            <a:ext cx="720080" cy="2304256"/>
            <a:chOff x="2524944" y="2378837"/>
            <a:chExt cx="720080" cy="230425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207DD2F-2C39-4AB1-B7F5-893F516C40F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524944" y="2378837"/>
              <a:ext cx="0" cy="2304256"/>
            </a:xfrm>
            <a:prstGeom prst="line">
              <a:avLst/>
            </a:prstGeom>
            <a:ln w="28575">
              <a:solidFill>
                <a:srgbClr val="9933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767920-DABD-4B6B-AEBB-198EF9530A54}"/>
                </a:ext>
              </a:extLst>
            </p:cNvPr>
            <p:cNvCxnSpPr/>
            <p:nvPr/>
          </p:nvCxnSpPr>
          <p:spPr bwMode="auto">
            <a:xfrm>
              <a:off x="2524944" y="2378837"/>
              <a:ext cx="720080" cy="0"/>
            </a:xfrm>
            <a:prstGeom prst="line">
              <a:avLst/>
            </a:prstGeom>
            <a:ln w="28575">
              <a:solidFill>
                <a:srgbClr val="99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D67309B-AC9B-4C70-98FD-6A2780D83092}"/>
                </a:ext>
              </a:extLst>
            </p:cNvPr>
            <p:cNvCxnSpPr/>
            <p:nvPr/>
          </p:nvCxnSpPr>
          <p:spPr bwMode="auto">
            <a:xfrm>
              <a:off x="3245024" y="2378837"/>
              <a:ext cx="0" cy="1728192"/>
            </a:xfrm>
            <a:prstGeom prst="line">
              <a:avLst/>
            </a:prstGeom>
            <a:ln w="28575">
              <a:solidFill>
                <a:srgbClr val="9933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46C995-A4A1-449B-B4C1-B1CB8877F265}"/>
              </a:ext>
            </a:extLst>
          </p:cNvPr>
          <p:cNvCxnSpPr/>
          <p:nvPr/>
        </p:nvCxnSpPr>
        <p:spPr bwMode="auto">
          <a:xfrm>
            <a:off x="6353200" y="2666869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995E44E4-5DEE-4C48-BE03-6ADF9F0DDA6B}"/>
              </a:ext>
            </a:extLst>
          </p:cNvPr>
          <p:cNvGrpSpPr/>
          <p:nvPr/>
        </p:nvGrpSpPr>
        <p:grpSpPr>
          <a:xfrm>
            <a:off x="4769024" y="2666869"/>
            <a:ext cx="2448272" cy="2736304"/>
            <a:chOff x="3245024" y="2666869"/>
            <a:chExt cx="2448272" cy="2736304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6AEE6807-F00E-444C-BE5E-F396EB2CBE2C}"/>
                </a:ext>
              </a:extLst>
            </p:cNvPr>
            <p:cNvGrpSpPr/>
            <p:nvPr/>
          </p:nvGrpSpPr>
          <p:grpSpPr>
            <a:xfrm>
              <a:off x="3245024" y="2666869"/>
              <a:ext cx="2448272" cy="2736304"/>
              <a:chOff x="3245024" y="2666869"/>
              <a:chExt cx="2448272" cy="2736304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0D9A6E5-47DE-4ED5-8AFC-7007341670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9200" y="2666869"/>
                <a:ext cx="864096" cy="0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EEE5E19-9212-41E8-97FE-39DEBFFEF0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93296" y="2666869"/>
                <a:ext cx="0" cy="2736304"/>
              </a:xfrm>
              <a:prstGeom prst="line">
                <a:avLst/>
              </a:prstGeom>
              <a:noFill/>
              <a:ln w="28575">
                <a:solidFill>
                  <a:srgbClr val="FFC000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8441350-BD96-43C0-B00D-C45C05A6F63D}"/>
                  </a:ext>
                </a:extLst>
              </p:cNvPr>
              <p:cNvCxnSpPr/>
              <p:nvPr/>
            </p:nvCxnSpPr>
            <p:spPr bwMode="auto">
              <a:xfrm flipH="1">
                <a:off x="3245024" y="5388843"/>
                <a:ext cx="2448272" cy="0"/>
              </a:xfrm>
              <a:prstGeom prst="line">
                <a:avLst/>
              </a:prstGeom>
              <a:noFill/>
              <a:ln w="28575">
                <a:solidFill>
                  <a:srgbClr val="FFC000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AAC99F4-2049-4029-ADD2-F4ADC2582B25}"/>
                </a:ext>
              </a:extLst>
            </p:cNvPr>
            <p:cNvCxnSpPr/>
            <p:nvPr/>
          </p:nvCxnSpPr>
          <p:spPr bwMode="auto">
            <a:xfrm flipV="1">
              <a:off x="3245024" y="4107029"/>
              <a:ext cx="0" cy="1296144"/>
            </a:xfrm>
            <a:prstGeom prst="line">
              <a:avLst/>
            </a:prstGeom>
            <a:noFill/>
            <a:ln w="28575">
              <a:solidFill>
                <a:srgbClr val="FFC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EEA1CC2A-44A4-4220-AA35-0B4197E8285E}"/>
              </a:ext>
            </a:extLst>
          </p:cNvPr>
          <p:cNvGrpSpPr/>
          <p:nvPr/>
        </p:nvGrpSpPr>
        <p:grpSpPr>
          <a:xfrm>
            <a:off x="4769024" y="4107029"/>
            <a:ext cx="1440048" cy="659234"/>
            <a:chOff x="3245024" y="4107029"/>
            <a:chExt cx="1440048" cy="65923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F4D332D-BCA7-49EB-8739-EE7108F46F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5024" y="4107029"/>
              <a:ext cx="968400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F84DD7C-B05E-428A-BB29-BE7C26E43F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13424" y="4107029"/>
              <a:ext cx="0" cy="659234"/>
            </a:xfrm>
            <a:prstGeom prst="line">
              <a:avLst/>
            </a:prstGeom>
            <a:noFill/>
            <a:ln w="28575">
              <a:solidFill>
                <a:srgbClr val="CC33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ABB61DE-8B25-4E27-BD24-5FAF174287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77072" y="4766263"/>
              <a:ext cx="1008000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88A75B94-661E-4233-8C46-238F3AF66B7D}"/>
              </a:ext>
            </a:extLst>
          </p:cNvPr>
          <p:cNvCxnSpPr>
            <a:cxnSpLocks/>
          </p:cNvCxnSpPr>
          <p:nvPr/>
        </p:nvCxnSpPr>
        <p:spPr bwMode="auto">
          <a:xfrm>
            <a:off x="4585299" y="5691110"/>
            <a:ext cx="2738645" cy="275709"/>
          </a:xfrm>
          <a:prstGeom prst="bentConnector3">
            <a:avLst>
              <a:gd name="adj1" fmla="val 100257"/>
            </a:avLst>
          </a:prstGeom>
          <a:ln w="12700">
            <a:tailEnd type="triangle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" name="Flowchart: Connector 105">
            <a:extLst>
              <a:ext uri="{FF2B5EF4-FFF2-40B4-BE49-F238E27FC236}">
                <a16:creationId xmlns:a16="http://schemas.microsoft.com/office/drawing/2014/main" id="{B3D7D4B3-D9A9-4577-92A5-6328F4E6A311}"/>
              </a:ext>
            </a:extLst>
          </p:cNvPr>
          <p:cNvSpPr>
            <a:spLocks noChangeAspect="1"/>
          </p:cNvSpPr>
          <p:nvPr/>
        </p:nvSpPr>
        <p:spPr bwMode="auto">
          <a:xfrm>
            <a:off x="4283927" y="3941314"/>
            <a:ext cx="72000" cy="72000"/>
          </a:xfrm>
          <a:prstGeom prst="flowChartConnector">
            <a:avLst/>
          </a:prstGeom>
          <a:solidFill>
            <a:schemeClr val="accent6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>
              <a:latin typeface="Arial" panose="020B0604020202020204" pitchFamily="34" charset="0"/>
            </a:endParaRP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7E7FE6B1-4401-4F9E-83FB-BC3ABE18AB2A}"/>
              </a:ext>
            </a:extLst>
          </p:cNvPr>
          <p:cNvGrpSpPr/>
          <p:nvPr/>
        </p:nvGrpSpPr>
        <p:grpSpPr>
          <a:xfrm>
            <a:off x="6029168" y="2702877"/>
            <a:ext cx="3276360" cy="3263941"/>
            <a:chOff x="4505168" y="2702876"/>
            <a:chExt cx="3276360" cy="3263941"/>
          </a:xfrm>
        </p:grpSpPr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35F92294-B898-4492-AC2F-B5F607ADF7A4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3611274" y="3668771"/>
              <a:ext cx="3227941" cy="1368152"/>
            </a:xfrm>
            <a:prstGeom prst="bentConnector3">
              <a:avLst>
                <a:gd name="adj1" fmla="val -164"/>
              </a:avLst>
            </a:prstGeom>
            <a:ln w="12700">
              <a:tailEnd type="triangle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8" name="Flowchart: Connector 57">
              <a:extLst>
                <a:ext uri="{FF2B5EF4-FFF2-40B4-BE49-F238E27FC236}">
                  <a16:creationId xmlns:a16="http://schemas.microsoft.com/office/drawing/2014/main" id="{DF9BDE44-42EE-427A-A615-7020CABD35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05168" y="2702876"/>
              <a:ext cx="72000" cy="72000"/>
            </a:xfrm>
            <a:prstGeom prst="flowChartConnector">
              <a:avLst/>
            </a:prstGeom>
            <a:solidFill>
              <a:schemeClr val="accent6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8900" tIns="46038" rIns="88900" bIns="46038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aseline="-25000">
                <a:latin typeface="Arial" panose="020B0604020202020204" pitchFamily="34" charset="0"/>
              </a:endParaRPr>
            </a:p>
          </p:txBody>
        </p:sp>
        <p:cxnSp>
          <p:nvCxnSpPr>
            <p:cNvPr id="124" name="Connector: Elbow 123">
              <a:extLst>
                <a:ext uri="{FF2B5EF4-FFF2-40B4-BE49-F238E27FC236}">
                  <a16:creationId xmlns:a16="http://schemas.microsoft.com/office/drawing/2014/main" id="{4DFFD1A3-6AA9-45FE-A337-F4ACA2E43B8B}"/>
                </a:ext>
              </a:extLst>
            </p:cNvPr>
            <p:cNvCxnSpPr/>
            <p:nvPr/>
          </p:nvCxnSpPr>
          <p:spPr bwMode="auto">
            <a:xfrm rot="16200000" flipH="1">
              <a:off x="6329198" y="4276149"/>
              <a:ext cx="2109840" cy="720080"/>
            </a:xfrm>
            <a:prstGeom prst="bentConnector3">
              <a:avLst>
                <a:gd name="adj1" fmla="val 1017"/>
              </a:avLst>
            </a:prstGeom>
            <a:ln w="12700"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7" name="Connector: Elbow 126">
              <a:extLst>
                <a:ext uri="{FF2B5EF4-FFF2-40B4-BE49-F238E27FC236}">
                  <a16:creationId xmlns:a16="http://schemas.microsoft.com/office/drawing/2014/main" id="{67502A41-E587-439C-9F54-3974B072C57F}"/>
                </a:ext>
              </a:extLst>
            </p:cNvPr>
            <p:cNvCxnSpPr/>
            <p:nvPr/>
          </p:nvCxnSpPr>
          <p:spPr bwMode="auto">
            <a:xfrm rot="10800000" flipV="1">
              <a:off x="5995632" y="5691108"/>
              <a:ext cx="1785896" cy="275709"/>
            </a:xfrm>
            <a:prstGeom prst="bentConnector3">
              <a:avLst>
                <a:gd name="adj1" fmla="val 100135"/>
              </a:avLst>
            </a:prstGeom>
            <a:ln w="12700">
              <a:tailEnd type="triangle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29" name="Flowchart: Connector 128">
              <a:extLst>
                <a:ext uri="{FF2B5EF4-FFF2-40B4-BE49-F238E27FC236}">
                  <a16:creationId xmlns:a16="http://schemas.microsoft.com/office/drawing/2014/main" id="{814A4576-3E57-4AA3-96A0-8338D2A5EB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80024" y="3545268"/>
              <a:ext cx="72000" cy="72000"/>
            </a:xfrm>
            <a:prstGeom prst="flowChartConnector">
              <a:avLst/>
            </a:prstGeom>
            <a:solidFill>
              <a:schemeClr val="accent6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8900" tIns="46038" rIns="88900" bIns="46038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aseline="-25000">
                <a:latin typeface="Arial" panose="020B0604020202020204" pitchFamily="34" charset="0"/>
              </a:endParaRPr>
            </a:p>
          </p:txBody>
        </p:sp>
      </p:grpSp>
      <p:sp>
        <p:nvSpPr>
          <p:cNvPr id="133" name="Flowchart: Connector 132">
            <a:extLst>
              <a:ext uri="{FF2B5EF4-FFF2-40B4-BE49-F238E27FC236}">
                <a16:creationId xmlns:a16="http://schemas.microsoft.com/office/drawing/2014/main" id="{982B50CD-225E-434B-8125-2DA4CFA65D81}"/>
              </a:ext>
            </a:extLst>
          </p:cNvPr>
          <p:cNvSpPr/>
          <p:nvPr/>
        </p:nvSpPr>
        <p:spPr bwMode="auto">
          <a:xfrm>
            <a:off x="2834227" y="4503078"/>
            <a:ext cx="288029" cy="360031"/>
          </a:xfrm>
          <a:prstGeom prst="flowChartConnector">
            <a:avLst/>
          </a:prstGeom>
          <a:noFill/>
          <a:ln w="19050"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>
              <a:latin typeface="Arial" panose="020B0604020202020204" pitchFamily="34" charset="0"/>
            </a:endParaRPr>
          </a:p>
        </p:txBody>
      </p:sp>
      <p:sp>
        <p:nvSpPr>
          <p:cNvPr id="134" name="Flowchart: Connector 133">
            <a:extLst>
              <a:ext uri="{FF2B5EF4-FFF2-40B4-BE49-F238E27FC236}">
                <a16:creationId xmlns:a16="http://schemas.microsoft.com/office/drawing/2014/main" id="{0177BD30-1320-47E0-82FE-8CCF8B974AB4}"/>
              </a:ext>
            </a:extLst>
          </p:cNvPr>
          <p:cNvSpPr/>
          <p:nvPr/>
        </p:nvSpPr>
        <p:spPr bwMode="auto">
          <a:xfrm>
            <a:off x="4618822" y="2821402"/>
            <a:ext cx="288029" cy="360031"/>
          </a:xfrm>
          <a:prstGeom prst="flowChartConnector">
            <a:avLst/>
          </a:prstGeom>
          <a:noFill/>
          <a:ln w="19050"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>
              <a:latin typeface="Arial" panose="020B0604020202020204" pitchFamily="34" charset="0"/>
            </a:endParaRPr>
          </a:p>
        </p:txBody>
      </p: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id="{F9AB90C8-D7F2-4FA0-8A8E-247D0262BB56}"/>
              </a:ext>
            </a:extLst>
          </p:cNvPr>
          <p:cNvCxnSpPr>
            <a:stCxn id="134" idx="7"/>
            <a:endCxn id="137" idx="3"/>
          </p:cNvCxnSpPr>
          <p:nvPr/>
        </p:nvCxnSpPr>
        <p:spPr bwMode="auto">
          <a:xfrm rot="16200000" flipV="1">
            <a:off x="3439866" y="1449322"/>
            <a:ext cx="1350317" cy="1499293"/>
          </a:xfrm>
          <a:prstGeom prst="bentConnector2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" name="Flowchart: Connector 152">
            <a:extLst>
              <a:ext uri="{FF2B5EF4-FFF2-40B4-BE49-F238E27FC236}">
                <a16:creationId xmlns:a16="http://schemas.microsoft.com/office/drawing/2014/main" id="{B0BE93C7-E01B-456C-8732-945C30336180}"/>
              </a:ext>
            </a:extLst>
          </p:cNvPr>
          <p:cNvSpPr>
            <a:spLocks noChangeAspect="1"/>
          </p:cNvSpPr>
          <p:nvPr/>
        </p:nvSpPr>
        <p:spPr bwMode="auto">
          <a:xfrm>
            <a:off x="6384056" y="5543708"/>
            <a:ext cx="216000" cy="270023"/>
          </a:xfrm>
          <a:prstGeom prst="flowChartConnector">
            <a:avLst/>
          </a:prstGeom>
          <a:noFill/>
          <a:ln w="19050"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>
              <a:latin typeface="Arial" panose="020B0604020202020204" pitchFamily="34" charset="0"/>
            </a:endParaRPr>
          </a:p>
        </p:txBody>
      </p:sp>
      <p:sp>
        <p:nvSpPr>
          <p:cNvPr id="154" name="Flowchart: Connector 153">
            <a:extLst>
              <a:ext uri="{FF2B5EF4-FFF2-40B4-BE49-F238E27FC236}">
                <a16:creationId xmlns:a16="http://schemas.microsoft.com/office/drawing/2014/main" id="{506C6E67-6DE5-4F91-99D7-BD20AD4AF7E2}"/>
              </a:ext>
            </a:extLst>
          </p:cNvPr>
          <p:cNvSpPr>
            <a:spLocks noChangeAspect="1"/>
          </p:cNvSpPr>
          <p:nvPr/>
        </p:nvSpPr>
        <p:spPr bwMode="auto">
          <a:xfrm>
            <a:off x="8247152" y="5555422"/>
            <a:ext cx="216000" cy="269997"/>
          </a:xfrm>
          <a:prstGeom prst="flowChartConnector">
            <a:avLst/>
          </a:prstGeom>
          <a:noFill/>
          <a:ln w="19050"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>
              <a:latin typeface="Arial" panose="020B0604020202020204" pitchFamily="34" charset="0"/>
            </a:endParaRPr>
          </a:p>
        </p:txBody>
      </p:sp>
      <p:sp>
        <p:nvSpPr>
          <p:cNvPr id="155" name="Flowchart: Connector 154">
            <a:extLst>
              <a:ext uri="{FF2B5EF4-FFF2-40B4-BE49-F238E27FC236}">
                <a16:creationId xmlns:a16="http://schemas.microsoft.com/office/drawing/2014/main" id="{F6EB6F9C-11BD-40A5-937B-404C6C0FB2DF}"/>
              </a:ext>
            </a:extLst>
          </p:cNvPr>
          <p:cNvSpPr>
            <a:spLocks noChangeAspect="1"/>
          </p:cNvSpPr>
          <p:nvPr/>
        </p:nvSpPr>
        <p:spPr bwMode="auto">
          <a:xfrm>
            <a:off x="7318419" y="5433860"/>
            <a:ext cx="216000" cy="269997"/>
          </a:xfrm>
          <a:prstGeom prst="flowChartConnector">
            <a:avLst/>
          </a:prstGeom>
          <a:noFill/>
          <a:ln w="19050"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 dirty="0">
              <a:latin typeface="Arial" panose="020B060402020202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1B53CEE-C1A2-48B0-8F62-7670E9FCE9FB}"/>
              </a:ext>
            </a:extLst>
          </p:cNvPr>
          <p:cNvSpPr/>
          <p:nvPr/>
        </p:nvSpPr>
        <p:spPr bwMode="auto">
          <a:xfrm>
            <a:off x="2213248" y="1268760"/>
            <a:ext cx="1152129" cy="51009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</a:rPr>
              <a:t>Bluebox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50A4B2F7-6CB7-476C-AFE8-5B896EC5776C}"/>
              </a:ext>
            </a:extLst>
          </p:cNvPr>
          <p:cNvCxnSpPr>
            <a:cxnSpLocks/>
            <a:stCxn id="137" idx="1"/>
            <a:endCxn id="144" idx="0"/>
          </p:cNvCxnSpPr>
          <p:nvPr/>
        </p:nvCxnSpPr>
        <p:spPr bwMode="auto">
          <a:xfrm rot="10800000" flipV="1">
            <a:off x="2036020" y="1523809"/>
            <a:ext cx="177229" cy="2672553"/>
          </a:xfrm>
          <a:prstGeom prst="bentConnector2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4" name="Flowchart: Connector 143">
            <a:extLst>
              <a:ext uri="{FF2B5EF4-FFF2-40B4-BE49-F238E27FC236}">
                <a16:creationId xmlns:a16="http://schemas.microsoft.com/office/drawing/2014/main" id="{6CB1C7A2-98EA-41F9-874C-49FF439ABF91}"/>
              </a:ext>
            </a:extLst>
          </p:cNvPr>
          <p:cNvSpPr>
            <a:spLocks noChangeAspect="1"/>
          </p:cNvSpPr>
          <p:nvPr/>
        </p:nvSpPr>
        <p:spPr bwMode="auto">
          <a:xfrm>
            <a:off x="1928018" y="4196362"/>
            <a:ext cx="216000" cy="269998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>
              <a:latin typeface="Arial" panose="020B0604020202020204" pitchFamily="34" charset="0"/>
            </a:endParaRPr>
          </a:p>
        </p:txBody>
      </p:sp>
      <p:cxnSp>
        <p:nvCxnSpPr>
          <p:cNvPr id="150" name="Connector: Elbow 149">
            <a:extLst>
              <a:ext uri="{FF2B5EF4-FFF2-40B4-BE49-F238E27FC236}">
                <a16:creationId xmlns:a16="http://schemas.microsoft.com/office/drawing/2014/main" id="{416F8F14-01B0-4A6B-96E5-F11E9460AF52}"/>
              </a:ext>
            </a:extLst>
          </p:cNvPr>
          <p:cNvCxnSpPr>
            <a:stCxn id="144" idx="7"/>
            <a:endCxn id="133" idx="1"/>
          </p:cNvCxnSpPr>
          <p:nvPr/>
        </p:nvCxnSpPr>
        <p:spPr bwMode="auto">
          <a:xfrm rot="16200000" flipH="1">
            <a:off x="2334446" y="4013843"/>
            <a:ext cx="319900" cy="764021"/>
          </a:xfrm>
          <a:prstGeom prst="bentConnector3">
            <a:avLst>
              <a:gd name="adj1" fmla="val -838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Connector: Elbow 158">
            <a:extLst>
              <a:ext uri="{FF2B5EF4-FFF2-40B4-BE49-F238E27FC236}">
                <a16:creationId xmlns:a16="http://schemas.microsoft.com/office/drawing/2014/main" id="{418ECCAF-B69C-42C5-8D25-308CDF301D48}"/>
              </a:ext>
            </a:extLst>
          </p:cNvPr>
          <p:cNvCxnSpPr>
            <a:stCxn id="144" idx="4"/>
            <a:endCxn id="153" idx="4"/>
          </p:cNvCxnSpPr>
          <p:nvPr/>
        </p:nvCxnSpPr>
        <p:spPr bwMode="auto">
          <a:xfrm rot="16200000" flipH="1">
            <a:off x="3590352" y="2912026"/>
            <a:ext cx="1347370" cy="4456038"/>
          </a:xfrm>
          <a:prstGeom prst="bentConnector3">
            <a:avLst>
              <a:gd name="adj1" fmla="val 116966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Connector: Elbow 163">
            <a:extLst>
              <a:ext uri="{FF2B5EF4-FFF2-40B4-BE49-F238E27FC236}">
                <a16:creationId xmlns:a16="http://schemas.microsoft.com/office/drawing/2014/main" id="{40C1E663-58A2-4D2F-9702-54926D6B520C}"/>
              </a:ext>
            </a:extLst>
          </p:cNvPr>
          <p:cNvCxnSpPr>
            <a:stCxn id="144" idx="5"/>
            <a:endCxn id="155" idx="2"/>
          </p:cNvCxnSpPr>
          <p:nvPr/>
        </p:nvCxnSpPr>
        <p:spPr bwMode="auto">
          <a:xfrm rot="16200000" flipH="1">
            <a:off x="4144383" y="2394823"/>
            <a:ext cx="1142038" cy="5206033"/>
          </a:xfrm>
          <a:prstGeom prst="bentConnector2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Connector: Elbow 167">
            <a:extLst>
              <a:ext uri="{FF2B5EF4-FFF2-40B4-BE49-F238E27FC236}">
                <a16:creationId xmlns:a16="http://schemas.microsoft.com/office/drawing/2014/main" id="{37A0639F-E5AA-4FE2-8E2E-D1393106C4A7}"/>
              </a:ext>
            </a:extLst>
          </p:cNvPr>
          <p:cNvCxnSpPr>
            <a:stCxn id="144" idx="3"/>
            <a:endCxn id="154" idx="4"/>
          </p:cNvCxnSpPr>
          <p:nvPr/>
        </p:nvCxnSpPr>
        <p:spPr bwMode="auto">
          <a:xfrm rot="16200000" flipH="1">
            <a:off x="4458102" y="1928368"/>
            <a:ext cx="1398598" cy="6395502"/>
          </a:xfrm>
          <a:prstGeom prst="bentConnector3">
            <a:avLst>
              <a:gd name="adj1" fmla="val 139624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54C14522-4546-4EFB-8E05-016C25C3261F}"/>
              </a:ext>
            </a:extLst>
          </p:cNvPr>
          <p:cNvGrpSpPr/>
          <p:nvPr/>
        </p:nvGrpSpPr>
        <p:grpSpPr>
          <a:xfrm>
            <a:off x="2789313" y="1268760"/>
            <a:ext cx="3988172" cy="2448241"/>
            <a:chOff x="1265313" y="1268759"/>
            <a:chExt cx="3988172" cy="2448241"/>
          </a:xfrm>
        </p:grpSpPr>
        <p:cxnSp>
          <p:nvCxnSpPr>
            <p:cNvPr id="203" name="Connector: Elbow 202">
              <a:extLst>
                <a:ext uri="{FF2B5EF4-FFF2-40B4-BE49-F238E27FC236}">
                  <a16:creationId xmlns:a16="http://schemas.microsoft.com/office/drawing/2014/main" id="{AA442448-E06E-4DC3-9862-2842F2D44CDB}"/>
                </a:ext>
              </a:extLst>
            </p:cNvPr>
            <p:cNvCxnSpPr>
              <a:cxnSpLocks/>
              <a:stCxn id="192" idx="0"/>
              <a:endCxn id="137" idx="0"/>
            </p:cNvCxnSpPr>
            <p:nvPr/>
          </p:nvCxnSpPr>
          <p:spPr bwMode="auto">
            <a:xfrm rot="16200000" flipV="1">
              <a:off x="2248284" y="285788"/>
              <a:ext cx="473663" cy="2439605"/>
            </a:xfrm>
            <a:prstGeom prst="bentConnector3">
              <a:avLst>
                <a:gd name="adj1" fmla="val 98659"/>
              </a:avLst>
            </a:prstGeom>
            <a:noFill/>
            <a:ln>
              <a:solidFill>
                <a:srgbClr val="00B0F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3" name="Connector: Elbow 172">
              <a:extLst>
                <a:ext uri="{FF2B5EF4-FFF2-40B4-BE49-F238E27FC236}">
                  <a16:creationId xmlns:a16="http://schemas.microsoft.com/office/drawing/2014/main" id="{E07472CC-4C0B-4091-8C26-F35D33EA1A12}"/>
                </a:ext>
              </a:extLst>
            </p:cNvPr>
            <p:cNvCxnSpPr>
              <a:cxnSpLocks/>
              <a:stCxn id="182" idx="6"/>
              <a:endCxn id="192" idx="2"/>
            </p:cNvCxnSpPr>
            <p:nvPr/>
          </p:nvCxnSpPr>
          <p:spPr bwMode="auto">
            <a:xfrm flipV="1">
              <a:off x="3357249" y="1812239"/>
              <a:ext cx="277851" cy="1192850"/>
            </a:xfrm>
            <a:prstGeom prst="bentConnector3">
              <a:avLst>
                <a:gd name="adj1" fmla="val 50000"/>
              </a:avLst>
            </a:prstGeom>
            <a:noFill/>
            <a:ln>
              <a:solidFill>
                <a:srgbClr val="00B0F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2" name="Flowchart: Connector 181">
              <a:extLst>
                <a:ext uri="{FF2B5EF4-FFF2-40B4-BE49-F238E27FC236}">
                  <a16:creationId xmlns:a16="http://schemas.microsoft.com/office/drawing/2014/main" id="{C0400EDB-BA4C-4AD3-842E-14478225AD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41249" y="2901035"/>
              <a:ext cx="216000" cy="208107"/>
            </a:xfrm>
            <a:prstGeom prst="flowChartConnector">
              <a:avLst/>
            </a:prstGeom>
            <a:noFill/>
            <a:ln>
              <a:solidFill>
                <a:srgbClr val="00B0F0"/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8900" tIns="46038" rIns="88900" bIns="46038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aseline="-25000">
                <a:latin typeface="Arial" panose="020B0604020202020204" pitchFamily="34" charset="0"/>
              </a:endParaRPr>
            </a:p>
          </p:txBody>
        </p:sp>
        <p:sp>
          <p:nvSpPr>
            <p:cNvPr id="191" name="Flowchart: Connector 190">
              <a:extLst>
                <a:ext uri="{FF2B5EF4-FFF2-40B4-BE49-F238E27FC236}">
                  <a16:creationId xmlns:a16="http://schemas.microsoft.com/office/drawing/2014/main" id="{B45B2466-1BF8-433F-A725-6F253BA4E27D}"/>
                </a:ext>
              </a:extLst>
            </p:cNvPr>
            <p:cNvSpPr/>
            <p:nvPr/>
          </p:nvSpPr>
          <p:spPr bwMode="auto">
            <a:xfrm>
              <a:off x="4711352" y="1538950"/>
              <a:ext cx="542133" cy="542052"/>
            </a:xfrm>
            <a:prstGeom prst="flowChartConnector">
              <a:avLst/>
            </a:prstGeom>
            <a:noFill/>
            <a:ln>
              <a:solidFill>
                <a:srgbClr val="00B0F0"/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8900" tIns="46038" rIns="88900" bIns="46038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aseline="-25000">
                <a:latin typeface="Arial" panose="020B0604020202020204" pitchFamily="34" charset="0"/>
              </a:endParaRPr>
            </a:p>
          </p:txBody>
        </p:sp>
        <p:sp>
          <p:nvSpPr>
            <p:cNvPr id="192" name="Flowchart: Connector 191">
              <a:extLst>
                <a:ext uri="{FF2B5EF4-FFF2-40B4-BE49-F238E27FC236}">
                  <a16:creationId xmlns:a16="http://schemas.microsoft.com/office/drawing/2014/main" id="{23583685-9E54-40A9-AD2A-3F17FCFBDF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35100" y="1742422"/>
              <a:ext cx="139634" cy="139634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8900" tIns="46038" rIns="88900" bIns="46038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aseline="-25000">
                <a:latin typeface="Arial" panose="020B0604020202020204" pitchFamily="34" charset="0"/>
              </a:endParaRP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770679A7-03F4-450D-B386-CEBE44762F52}"/>
                </a:ext>
              </a:extLst>
            </p:cNvPr>
            <p:cNvCxnSpPr>
              <a:stCxn id="192" idx="6"/>
              <a:endCxn id="191" idx="2"/>
            </p:cNvCxnSpPr>
            <p:nvPr/>
          </p:nvCxnSpPr>
          <p:spPr bwMode="auto">
            <a:xfrm flipV="1">
              <a:off x="3774734" y="1809976"/>
              <a:ext cx="936618" cy="2263"/>
            </a:xfrm>
            <a:prstGeom prst="line">
              <a:avLst/>
            </a:prstGeom>
            <a:noFill/>
            <a:ln>
              <a:solidFill>
                <a:srgbClr val="00B0F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6" name="Flowchart: Connector 205">
              <a:extLst>
                <a:ext uri="{FF2B5EF4-FFF2-40B4-BE49-F238E27FC236}">
                  <a16:creationId xmlns:a16="http://schemas.microsoft.com/office/drawing/2014/main" id="{674F08E3-5E93-40B5-A91D-4A6C00510A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67405" y="3429000"/>
              <a:ext cx="288000" cy="288000"/>
            </a:xfrm>
            <a:prstGeom prst="flowChartConnector">
              <a:avLst/>
            </a:prstGeom>
            <a:noFill/>
            <a:ln>
              <a:solidFill>
                <a:srgbClr val="00B0F0"/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8900" tIns="46038" rIns="88900" bIns="46038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aseline="-25000">
                <a:latin typeface="Arial" panose="020B0604020202020204" pitchFamily="34" charset="0"/>
              </a:endParaRPr>
            </a:p>
          </p:txBody>
        </p:sp>
        <p:cxnSp>
          <p:nvCxnSpPr>
            <p:cNvPr id="208" name="Connector: Elbow 207">
              <a:extLst>
                <a:ext uri="{FF2B5EF4-FFF2-40B4-BE49-F238E27FC236}">
                  <a16:creationId xmlns:a16="http://schemas.microsoft.com/office/drawing/2014/main" id="{C41A6DE9-FF6B-4F1A-8703-C269540F1019}"/>
                </a:ext>
              </a:extLst>
            </p:cNvPr>
            <p:cNvCxnSpPr>
              <a:cxnSpLocks/>
              <a:stCxn id="206" idx="1"/>
              <a:endCxn id="137" idx="2"/>
            </p:cNvCxnSpPr>
            <p:nvPr/>
          </p:nvCxnSpPr>
          <p:spPr bwMode="auto">
            <a:xfrm rot="16200000" flipV="1">
              <a:off x="1091288" y="1952883"/>
              <a:ext cx="1692319" cy="1344270"/>
            </a:xfrm>
            <a:prstGeom prst="bentConnector3">
              <a:avLst>
                <a:gd name="adj1" fmla="val 50000"/>
              </a:avLst>
            </a:prstGeom>
            <a:noFill/>
            <a:ln>
              <a:solidFill>
                <a:srgbClr val="00B0F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39" name="Connector: Elbow 238">
            <a:extLst>
              <a:ext uri="{FF2B5EF4-FFF2-40B4-BE49-F238E27FC236}">
                <a16:creationId xmlns:a16="http://schemas.microsoft.com/office/drawing/2014/main" id="{036D757F-EB40-4323-852A-FB5EC331316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82456" y="4692803"/>
            <a:ext cx="1746699" cy="270209"/>
          </a:xfrm>
          <a:prstGeom prst="bentConnector3">
            <a:avLst>
              <a:gd name="adj1" fmla="val -10530"/>
            </a:avLst>
          </a:prstGeom>
          <a:ln w="19050"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9" name="Connector: Elbow 258">
            <a:extLst>
              <a:ext uri="{FF2B5EF4-FFF2-40B4-BE49-F238E27FC236}">
                <a16:creationId xmlns:a16="http://schemas.microsoft.com/office/drawing/2014/main" id="{B44D046D-26A4-4DE8-8CC1-0119B72914A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7153783" y="2730383"/>
            <a:ext cx="697275" cy="570246"/>
          </a:xfrm>
          <a:prstGeom prst="bentConnector3">
            <a:avLst>
              <a:gd name="adj1" fmla="val -202"/>
            </a:avLst>
          </a:prstGeom>
          <a:noFill/>
          <a:ln w="28575">
            <a:solidFill>
              <a:srgbClr val="FFC000"/>
            </a:solidFill>
            <a:tailEnd type="triangle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F5411E4-D258-4F4A-B391-937B3BBC8887}"/>
              </a:ext>
            </a:extLst>
          </p:cNvPr>
          <p:cNvGrpSpPr/>
          <p:nvPr/>
        </p:nvGrpSpPr>
        <p:grpSpPr>
          <a:xfrm>
            <a:off x="8103160" y="1198243"/>
            <a:ext cx="2366025" cy="1303704"/>
            <a:chOff x="6579159" y="1198243"/>
            <a:chExt cx="2366025" cy="1303704"/>
          </a:xfrm>
        </p:grpSpPr>
        <p:cxnSp>
          <p:nvCxnSpPr>
            <p:cNvPr id="4" name="Connector: Elbow 3">
              <a:extLst>
                <a:ext uri="{FF2B5EF4-FFF2-40B4-BE49-F238E27FC236}">
                  <a16:creationId xmlns:a16="http://schemas.microsoft.com/office/drawing/2014/main" id="{A4C8296D-E91F-4FB6-85FF-BB3CFF7E1E3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25154" y="1418996"/>
              <a:ext cx="360040" cy="271026"/>
            </a:xfrm>
            <a:prstGeom prst="bentConnector3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Connector: Elbow 59">
              <a:extLst>
                <a:ext uri="{FF2B5EF4-FFF2-40B4-BE49-F238E27FC236}">
                  <a16:creationId xmlns:a16="http://schemas.microsoft.com/office/drawing/2014/main" id="{35C7493C-F4EC-4845-9A0B-A3FB761430A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279141" y="1418996"/>
              <a:ext cx="360040" cy="271026"/>
            </a:xfrm>
            <a:prstGeom prst="bentConnector3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Connector: Elbow 60">
              <a:extLst>
                <a:ext uri="{FF2B5EF4-FFF2-40B4-BE49-F238E27FC236}">
                  <a16:creationId xmlns:a16="http://schemas.microsoft.com/office/drawing/2014/main" id="{C453E415-F8DA-47A8-908A-79050ED4C91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64138" y="1418996"/>
              <a:ext cx="360040" cy="271026"/>
            </a:xfrm>
            <a:prstGeom prst="bentConnector3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Connector: Elbow 61">
              <a:extLst>
                <a:ext uri="{FF2B5EF4-FFF2-40B4-BE49-F238E27FC236}">
                  <a16:creationId xmlns:a16="http://schemas.microsoft.com/office/drawing/2014/main" id="{86389918-0F22-4D34-8844-4C786EBB49B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918125" y="1418996"/>
              <a:ext cx="360040" cy="271026"/>
            </a:xfrm>
            <a:prstGeom prst="bentConnector3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Connector: Elbow 62">
              <a:extLst>
                <a:ext uri="{FF2B5EF4-FFF2-40B4-BE49-F238E27FC236}">
                  <a16:creationId xmlns:a16="http://schemas.microsoft.com/office/drawing/2014/main" id="{3AF7F81E-A584-4D24-BDB9-3CD136D888D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231157" y="1418996"/>
              <a:ext cx="360040" cy="271026"/>
            </a:xfrm>
            <a:prstGeom prst="bentConnector3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Connector: Elbow 63">
              <a:extLst>
                <a:ext uri="{FF2B5EF4-FFF2-40B4-BE49-F238E27FC236}">
                  <a16:creationId xmlns:a16="http://schemas.microsoft.com/office/drawing/2014/main" id="{6B278916-2119-4542-9E30-08581929DF1D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585144" y="1418996"/>
              <a:ext cx="360040" cy="271026"/>
            </a:xfrm>
            <a:prstGeom prst="bentConnector3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A7715E-50AE-4F14-8243-B15B5F0C960E}"/>
                </a:ext>
              </a:extLst>
            </p:cNvPr>
            <p:cNvSpPr txBox="1"/>
            <p:nvPr/>
          </p:nvSpPr>
          <p:spPr>
            <a:xfrm>
              <a:off x="6920866" y="1198243"/>
              <a:ext cx="7040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solidFill>
                    <a:srgbClr val="00B050"/>
                  </a:solidFill>
                </a:rPr>
                <a:t>RT:2min.</a:t>
              </a:r>
              <a:endParaRPr lang="en-US" sz="1000" dirty="0">
                <a:solidFill>
                  <a:srgbClr val="00B050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3A6D85B-34B6-4C69-86CE-5012A86068B5}"/>
                </a:ext>
              </a:extLst>
            </p:cNvPr>
            <p:cNvSpPr txBox="1"/>
            <p:nvPr/>
          </p:nvSpPr>
          <p:spPr>
            <a:xfrm>
              <a:off x="6579159" y="1672558"/>
              <a:ext cx="7745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solidFill>
                    <a:srgbClr val="C00000"/>
                  </a:solidFill>
                </a:rPr>
                <a:t>PT:5min.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A38D827-6BB9-43D4-B6E6-0EDDA3C6322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049541" y="1882056"/>
              <a:ext cx="2" cy="508032"/>
            </a:xfrm>
            <a:prstGeom prst="straightConnector1">
              <a:avLst/>
            </a:prstGeom>
            <a:ln>
              <a:tailEnd type="triangle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7142C62-F57F-453B-801F-622A7CC3AF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7098" y="2390088"/>
              <a:ext cx="645194" cy="0"/>
            </a:xfrm>
            <a:prstGeom prst="straightConnector1">
              <a:avLst/>
            </a:prstGeom>
            <a:ln>
              <a:tailEnd type="triangle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C2803E9-7D52-4314-A494-DC760DAE5C6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47098" y="2060179"/>
              <a:ext cx="346749" cy="318659"/>
            </a:xfrm>
            <a:prstGeom prst="line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5F5A227-CFC6-41DA-A76F-02878132B71D}"/>
                </a:ext>
              </a:extLst>
            </p:cNvPr>
            <p:cNvSpPr txBox="1"/>
            <p:nvPr/>
          </p:nvSpPr>
          <p:spPr>
            <a:xfrm>
              <a:off x="7659239" y="2255726"/>
              <a:ext cx="11863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err="1">
                  <a:solidFill>
                    <a:schemeClr val="accent2"/>
                  </a:solidFill>
                </a:rPr>
                <a:t>Recirculation</a:t>
              </a:r>
              <a:r>
                <a:rPr lang="de-DE" sz="1000" dirty="0">
                  <a:solidFill>
                    <a:schemeClr val="accent2"/>
                  </a:solidFill>
                </a:rPr>
                <a:t> rate</a:t>
              </a:r>
              <a:endParaRPr lang="de-DE" sz="1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DA913E87-ECA0-4F2D-9F26-1EB1786B9F19}"/>
              </a:ext>
            </a:extLst>
          </p:cNvPr>
          <p:cNvSpPr txBox="1"/>
          <p:nvPr/>
        </p:nvSpPr>
        <p:spPr>
          <a:xfrm>
            <a:off x="8179214" y="2028080"/>
            <a:ext cx="355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accent2"/>
                </a:solidFill>
              </a:rPr>
              <a:t>Hz</a:t>
            </a:r>
            <a:endParaRPr lang="de-DE" sz="1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697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33" grpId="0" animBg="1"/>
      <p:bldP spid="134" grpId="0" animBg="1"/>
      <p:bldP spid="153" grpId="0" animBg="1"/>
      <p:bldP spid="154" grpId="0" animBg="1"/>
      <p:bldP spid="155" grpId="0" animBg="1"/>
      <p:bldP spid="1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D0F89-0CA2-4FB4-A7EE-117F7A5E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Transport and Installation: Site </a:t>
            </a:r>
            <a:r>
              <a:rPr lang="de-DE" dirty="0" err="1"/>
              <a:t>preparation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4E2531-6AEC-4471-99BA-B02CBF0E4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42" y="1316473"/>
            <a:ext cx="3109992" cy="234164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DC3391-AE45-46F3-AE0C-BC35B6C4B1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7"/>
          <a:stretch/>
        </p:blipFill>
        <p:spPr>
          <a:xfrm>
            <a:off x="7593232" y="1336136"/>
            <a:ext cx="2967264" cy="2341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83E13E-8C67-421E-B37B-5CBB65431A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1"/>
          <a:stretch/>
        </p:blipFill>
        <p:spPr>
          <a:xfrm>
            <a:off x="4734249" y="1313807"/>
            <a:ext cx="2807341" cy="23416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1C0343-B99D-453C-BFFA-05997F12D2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/>
          <a:stretch/>
        </p:blipFill>
        <p:spPr>
          <a:xfrm>
            <a:off x="5159897" y="3709377"/>
            <a:ext cx="2093243" cy="26491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A21A81-B53B-4B1C-B9A6-82C7A74B70C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/>
          <a:stretch/>
        </p:blipFill>
        <p:spPr>
          <a:xfrm>
            <a:off x="7968209" y="3709379"/>
            <a:ext cx="2093243" cy="2649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3A0409-EC31-4F6E-A03D-269D6C3858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3636" y="3863139"/>
            <a:ext cx="3109991" cy="234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5930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8702-EC58-428B-8627-2A586C5A7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Installation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plant at Abu-</a:t>
            </a:r>
            <a:r>
              <a:rPr lang="de-DE" dirty="0" err="1"/>
              <a:t>Nusier</a:t>
            </a:r>
            <a:r>
              <a:rPr lang="de-DE" dirty="0"/>
              <a:t> WWTP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8B2BBD-C350-4F22-B413-107197A84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1"/>
          <a:stretch/>
        </p:blipFill>
        <p:spPr>
          <a:xfrm>
            <a:off x="1160689" y="1255360"/>
            <a:ext cx="2808475" cy="2664289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BE79AD-E42E-4F63-9F2F-78576054E2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0"/>
          <a:stretch/>
        </p:blipFill>
        <p:spPr>
          <a:xfrm>
            <a:off x="4229945" y="1268523"/>
            <a:ext cx="2350244" cy="26532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7647A-A89A-4F43-A1C3-BFE89A7449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8" b="17799"/>
          <a:stretch/>
        </p:blipFill>
        <p:spPr>
          <a:xfrm>
            <a:off x="6840970" y="1268523"/>
            <a:ext cx="3553207" cy="2653204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2AAFFFD-DD37-49D1-8DC6-D4E21104F0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0689" y="3954568"/>
            <a:ext cx="1816998" cy="24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67F0AB-A0A0-44A3-BADE-ED42112032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135" y="3954568"/>
            <a:ext cx="3095826" cy="2330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10CF34-6AF5-4211-8DFA-26D10EBDF8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189" y="3995680"/>
            <a:ext cx="1755087" cy="23309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27A0A7-3326-4F93-A2E3-1CA237582D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514" y="3995680"/>
            <a:ext cx="1755088" cy="233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5331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2DC94-1945-4121-A1BF-96D0F7B1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Connecting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plant </a:t>
            </a:r>
            <a:r>
              <a:rPr lang="de-DE" dirty="0" err="1"/>
              <a:t>to</a:t>
            </a:r>
            <a:r>
              <a:rPr lang="de-DE" dirty="0"/>
              <a:t> Abu-</a:t>
            </a:r>
            <a:r>
              <a:rPr lang="de-DE" dirty="0" err="1"/>
              <a:t>Nusier</a:t>
            </a:r>
            <a:r>
              <a:rPr lang="de-DE" dirty="0"/>
              <a:t> WWTP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BE7D12-742B-49CD-9B09-E4628E8F6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458" y="1255002"/>
            <a:ext cx="3841698" cy="510225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CFD3C7-AF13-4911-8A50-4B70E25BB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82" y="1255002"/>
            <a:ext cx="3841698" cy="5102255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2C73074-A688-49DD-AC6F-7F2887DF41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298" y="1255001"/>
            <a:ext cx="3841697" cy="510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276833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416C9-01C4-40C1-AE66-56BE7C15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System’s components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Activated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sludg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 and settling tank</a:t>
            </a:r>
            <a:r>
              <a:rPr lang="en-US" dirty="0"/>
              <a:t>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0D441CE-3958-40C1-A144-06C380CF1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453" y="1289966"/>
            <a:ext cx="3284661" cy="247315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7CE7BF-36B6-42CC-B9FB-06E4102D6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453" y="3843250"/>
            <a:ext cx="3284661" cy="24731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27056F-DCDC-4A62-B8CC-0413F4E08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507" y="1807604"/>
            <a:ext cx="4667786" cy="35145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C1CA0C-0679-4184-99A4-B998E2882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1" y="1289966"/>
            <a:ext cx="3789459" cy="503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46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F9FA5-4253-46AB-BD54-34DBE405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System </a:t>
            </a:r>
            <a:r>
              <a:rPr lang="de-DE" dirty="0" err="1"/>
              <a:t>components</a:t>
            </a:r>
            <a:br>
              <a:rPr lang="de-DE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UASB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</a:rPr>
              <a:t>reactor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1748AA-82DC-4BAE-9CF4-F54C64AB4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/>
          <a:stretch/>
        </p:blipFill>
        <p:spPr>
          <a:xfrm>
            <a:off x="4751204" y="1589312"/>
            <a:ext cx="3657599" cy="29145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339134-74AB-4F87-A4C8-55E76F82D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/>
          <a:stretch/>
        </p:blipFill>
        <p:spPr>
          <a:xfrm>
            <a:off x="8588006" y="1589312"/>
            <a:ext cx="3572559" cy="28467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506CF6-C2F1-4B03-9FF3-519456800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75400" y="1107229"/>
            <a:ext cx="2917885" cy="387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0060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0941-BA26-47D2-88A4-41F077DA5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Control and </a:t>
            </a:r>
            <a:r>
              <a:rPr lang="de-DE" dirty="0" err="1"/>
              <a:t>measuring</a:t>
            </a:r>
            <a:r>
              <a:rPr lang="de-DE" dirty="0"/>
              <a:t> </a:t>
            </a:r>
            <a:r>
              <a:rPr lang="de-DE" dirty="0" err="1"/>
              <a:t>system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16B3D0-4066-4840-9992-77D7AEE32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07560" y="1460499"/>
            <a:ext cx="3571538" cy="47434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9AB2C1-1746-4940-9517-833684FAB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85" y="1460499"/>
            <a:ext cx="3571538" cy="4743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AC50EF-BA94-4F01-AC54-9B3734A2E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7835" y="1460500"/>
            <a:ext cx="3452009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5447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54E27-84DE-4C07-9E8E-3B59FEF8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Sicherheitsmaßnahmen u. weitere Ausrüstungen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6AF7BE-690A-4024-B0F0-81F41D560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86" y="1340768"/>
            <a:ext cx="3571538" cy="47434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D72CF9-5B18-4D0D-A729-5449F499C3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/>
          <a:stretch/>
        </p:blipFill>
        <p:spPr>
          <a:xfrm>
            <a:off x="8067346" y="1326811"/>
            <a:ext cx="2627920" cy="4743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8107D6-D3E5-4EA9-AB01-14FBD963BC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8"/>
          <a:stretch/>
        </p:blipFill>
        <p:spPr>
          <a:xfrm>
            <a:off x="5165384" y="1312852"/>
            <a:ext cx="2874832" cy="477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2898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45419-7A84-4768-B601-6F21E871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Preliminary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UASB </a:t>
            </a:r>
            <a:r>
              <a:rPr lang="de-DE" dirty="0" err="1"/>
              <a:t>reactor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694D6E1-F409-4F3E-8136-0AB0F97566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298455"/>
              </p:ext>
            </p:extLst>
          </p:nvPr>
        </p:nvGraphicFramePr>
        <p:xfrm>
          <a:off x="85997" y="1191532"/>
          <a:ext cx="7023035" cy="3856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2254579-8D9B-42B4-8138-4B22C0A94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48746"/>
            <a:ext cx="12192000" cy="200925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3AA6EE1-C847-46C1-9B42-6E520A321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260213"/>
              </p:ext>
            </p:extLst>
          </p:nvPr>
        </p:nvGraphicFramePr>
        <p:xfrm>
          <a:off x="7269265" y="3343843"/>
          <a:ext cx="4762502" cy="1280160"/>
        </p:xfrm>
        <a:graphic>
          <a:graphicData uri="http://schemas.openxmlformats.org/drawingml/2006/table">
            <a:tbl>
              <a:tblPr/>
              <a:tblGrid>
                <a:gridCol w="1111752">
                  <a:extLst>
                    <a:ext uri="{9D8B030D-6E8A-4147-A177-3AD203B41FA5}">
                      <a16:colId xmlns:a16="http://schemas.microsoft.com/office/drawing/2014/main" val="903339428"/>
                    </a:ext>
                  </a:extLst>
                </a:gridCol>
                <a:gridCol w="781230">
                  <a:extLst>
                    <a:ext uri="{9D8B030D-6E8A-4147-A177-3AD203B41FA5}">
                      <a16:colId xmlns:a16="http://schemas.microsoft.com/office/drawing/2014/main" val="1733635465"/>
                    </a:ext>
                  </a:extLst>
                </a:gridCol>
                <a:gridCol w="721136">
                  <a:extLst>
                    <a:ext uri="{9D8B030D-6E8A-4147-A177-3AD203B41FA5}">
                      <a16:colId xmlns:a16="http://schemas.microsoft.com/office/drawing/2014/main" val="3808187377"/>
                    </a:ext>
                  </a:extLst>
                </a:gridCol>
                <a:gridCol w="706112">
                  <a:extLst>
                    <a:ext uri="{9D8B030D-6E8A-4147-A177-3AD203B41FA5}">
                      <a16:colId xmlns:a16="http://schemas.microsoft.com/office/drawing/2014/main" val="175568774"/>
                    </a:ext>
                  </a:extLst>
                </a:gridCol>
                <a:gridCol w="721136">
                  <a:extLst>
                    <a:ext uri="{9D8B030D-6E8A-4147-A177-3AD203B41FA5}">
                      <a16:colId xmlns:a16="http://schemas.microsoft.com/office/drawing/2014/main" val="3747061428"/>
                    </a:ext>
                  </a:extLst>
                </a:gridCol>
                <a:gridCol w="721136">
                  <a:extLst>
                    <a:ext uri="{9D8B030D-6E8A-4147-A177-3AD203B41FA5}">
                      <a16:colId xmlns:a16="http://schemas.microsoft.com/office/drawing/2014/main" val="2352231329"/>
                    </a:ext>
                  </a:extLst>
                </a:gridCol>
              </a:tblGrid>
              <a:tr h="1955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Parameter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824393"/>
                  </a:ext>
                </a:extLst>
              </a:tr>
              <a:tr h="203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</a:t>
                      </a:r>
                      <a:r>
                        <a:rPr lang="en-US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inf._UASB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[mg/l]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956,5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04994"/>
                  </a:ext>
                </a:extLst>
              </a:tr>
              <a:tr h="2111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</a:t>
                      </a:r>
                      <a:r>
                        <a:rPr lang="en-US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inf._sol._UASB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[mg/l]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851912"/>
                  </a:ext>
                </a:extLst>
              </a:tr>
              <a:tr h="203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</a:t>
                      </a:r>
                      <a:r>
                        <a:rPr lang="en-US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eff.._UASB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[mg/l]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810534"/>
                  </a:ext>
                </a:extLst>
              </a:tr>
              <a:tr h="203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</a:t>
                      </a:r>
                      <a:r>
                        <a:rPr lang="en-US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eff._sol.._UASB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[mg/l]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212331"/>
                  </a:ext>
                </a:extLst>
              </a:tr>
              <a:tr h="1955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 production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[l/hr]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739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3905226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469C1-93D5-4003-8364-AE43CE0D4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TS Profile in UASB</a:t>
            </a:r>
            <a:endParaRPr lang="en-US" dirty="0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D7686131-2E18-46CE-B597-2E0886B0A712}"/>
              </a:ext>
            </a:extLst>
          </p:cNvPr>
          <p:cNvSpPr/>
          <p:nvPr/>
        </p:nvSpPr>
        <p:spPr bwMode="auto">
          <a:xfrm>
            <a:off x="8265503" y="4973941"/>
            <a:ext cx="1927092" cy="779946"/>
          </a:xfrm>
          <a:prstGeom prst="can">
            <a:avLst/>
          </a:prstGeom>
          <a:solidFill>
            <a:srgbClr val="663300"/>
          </a:solidFill>
          <a:ln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chemeClr val="bg1"/>
                </a:solidFill>
              </a:rPr>
              <a:t>25885 mg/l</a:t>
            </a:r>
            <a:endParaRPr lang="en-US" sz="2000" baseline="-25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1B841524-9FDD-4989-B659-4A7902EF84F4}"/>
              </a:ext>
            </a:extLst>
          </p:cNvPr>
          <p:cNvSpPr/>
          <p:nvPr/>
        </p:nvSpPr>
        <p:spPr bwMode="auto">
          <a:xfrm>
            <a:off x="8265503" y="4363803"/>
            <a:ext cx="1927092" cy="779946"/>
          </a:xfrm>
          <a:prstGeom prst="can">
            <a:avLst/>
          </a:prstGeom>
          <a:solidFill>
            <a:srgbClr val="996633"/>
          </a:solidFill>
          <a:ln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</a:rPr>
              <a:t>15278 mg/l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286BB394-D6F8-497A-9C37-92F43F1856B5}"/>
              </a:ext>
            </a:extLst>
          </p:cNvPr>
          <p:cNvSpPr/>
          <p:nvPr/>
        </p:nvSpPr>
        <p:spPr bwMode="auto">
          <a:xfrm>
            <a:off x="8265503" y="3759669"/>
            <a:ext cx="1927092" cy="779946"/>
          </a:xfrm>
          <a:prstGeom prst="can">
            <a:avLst/>
          </a:prstGeom>
          <a:solidFill>
            <a:srgbClr val="CC6600"/>
          </a:solidFill>
          <a:ln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baseline="-25000" dirty="0">
                <a:solidFill>
                  <a:schemeClr val="bg1"/>
                </a:solidFill>
                <a:latin typeface="Arial" panose="020B0604020202020204" pitchFamily="34" charset="0"/>
              </a:rPr>
              <a:t>10570 mg/l</a:t>
            </a:r>
            <a:endParaRPr lang="en-US" sz="2000" baseline="-25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FF74150D-1994-47F3-9063-B2A89EE28F1E}"/>
              </a:ext>
            </a:extLst>
          </p:cNvPr>
          <p:cNvSpPr/>
          <p:nvPr/>
        </p:nvSpPr>
        <p:spPr bwMode="auto">
          <a:xfrm>
            <a:off x="8265503" y="3155535"/>
            <a:ext cx="1927092" cy="779946"/>
          </a:xfrm>
          <a:prstGeom prst="can">
            <a:avLst/>
          </a:prstGeom>
          <a:solidFill>
            <a:srgbClr val="FF9900"/>
          </a:solidFill>
          <a:ln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baseline="-25000" dirty="0">
                <a:solidFill>
                  <a:schemeClr val="bg1"/>
                </a:solidFill>
                <a:latin typeface="Arial" panose="020B0604020202020204" pitchFamily="34" charset="0"/>
              </a:rPr>
              <a:t>1821 mg/l</a:t>
            </a:r>
            <a:endParaRPr lang="en-US" sz="2000" baseline="-25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Cylinder 11">
            <a:extLst>
              <a:ext uri="{FF2B5EF4-FFF2-40B4-BE49-F238E27FC236}">
                <a16:creationId xmlns:a16="http://schemas.microsoft.com/office/drawing/2014/main" id="{9D6376F2-9D8E-4E3F-9D79-053FB1C5B5EB}"/>
              </a:ext>
            </a:extLst>
          </p:cNvPr>
          <p:cNvSpPr/>
          <p:nvPr/>
        </p:nvSpPr>
        <p:spPr bwMode="auto">
          <a:xfrm>
            <a:off x="8265503" y="2559122"/>
            <a:ext cx="1927092" cy="779946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baseline="-25000" dirty="0">
                <a:solidFill>
                  <a:schemeClr val="bg1"/>
                </a:solidFill>
                <a:latin typeface="Arial" panose="020B0604020202020204" pitchFamily="34" charset="0"/>
              </a:rPr>
              <a:t>864 mg/l</a:t>
            </a:r>
            <a:endParaRPr lang="en-US" sz="2000" baseline="-25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8AF9FD58-B46A-4883-B693-F4540361D28A}"/>
              </a:ext>
            </a:extLst>
          </p:cNvPr>
          <p:cNvSpPr/>
          <p:nvPr/>
        </p:nvSpPr>
        <p:spPr bwMode="auto">
          <a:xfrm>
            <a:off x="7988590" y="5143749"/>
            <a:ext cx="288032" cy="527496"/>
          </a:xfrm>
          <a:prstGeom prst="leftBrace">
            <a:avLst/>
          </a:prstGeom>
          <a:noFill/>
          <a:ln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 dirty="0"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0B93DA-51A6-404B-88E9-429BBBB55BF8}"/>
              </a:ext>
            </a:extLst>
          </p:cNvPr>
          <p:cNvSpPr txBox="1"/>
          <p:nvPr/>
        </p:nvSpPr>
        <p:spPr>
          <a:xfrm>
            <a:off x="7059552" y="5238220"/>
            <a:ext cx="797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30 cm</a:t>
            </a:r>
            <a:endParaRPr lang="en-US" sz="160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184A04B-9651-497E-9692-ED86F6FBB7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0355101"/>
              </p:ext>
            </p:extLst>
          </p:nvPr>
        </p:nvGraphicFramePr>
        <p:xfrm>
          <a:off x="1458686" y="1850571"/>
          <a:ext cx="5418504" cy="3327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Left Brace 13">
            <a:extLst>
              <a:ext uri="{FF2B5EF4-FFF2-40B4-BE49-F238E27FC236}">
                <a16:creationId xmlns:a16="http://schemas.microsoft.com/office/drawing/2014/main" id="{562AF185-5BD4-4BDA-8FD1-CA1082A15AD7}"/>
              </a:ext>
            </a:extLst>
          </p:cNvPr>
          <p:cNvSpPr/>
          <p:nvPr/>
        </p:nvSpPr>
        <p:spPr bwMode="auto">
          <a:xfrm>
            <a:off x="7964211" y="3281760"/>
            <a:ext cx="288032" cy="527496"/>
          </a:xfrm>
          <a:prstGeom prst="leftBrace">
            <a:avLst/>
          </a:prstGeom>
          <a:noFill/>
          <a:ln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 dirty="0"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9BDD15-9A84-47C8-946E-5A75608053A9}"/>
              </a:ext>
            </a:extLst>
          </p:cNvPr>
          <p:cNvSpPr txBox="1"/>
          <p:nvPr/>
        </p:nvSpPr>
        <p:spPr>
          <a:xfrm>
            <a:off x="7059552" y="4663489"/>
            <a:ext cx="797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60 cm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E3D03D-8130-409F-B518-599BD0B6518E}"/>
              </a:ext>
            </a:extLst>
          </p:cNvPr>
          <p:cNvSpPr txBox="1"/>
          <p:nvPr/>
        </p:nvSpPr>
        <p:spPr>
          <a:xfrm>
            <a:off x="7089641" y="4025249"/>
            <a:ext cx="797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90 cm</a:t>
            </a:r>
            <a:endParaRPr lang="en-US" sz="1600" dirty="0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8140B7E3-F422-4015-8124-6ABA009E7FB4}"/>
              </a:ext>
            </a:extLst>
          </p:cNvPr>
          <p:cNvSpPr/>
          <p:nvPr/>
        </p:nvSpPr>
        <p:spPr bwMode="auto">
          <a:xfrm>
            <a:off x="7955827" y="4531349"/>
            <a:ext cx="288032" cy="527496"/>
          </a:xfrm>
          <a:prstGeom prst="leftBrace">
            <a:avLst/>
          </a:prstGeom>
          <a:noFill/>
          <a:ln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 dirty="0">
              <a:latin typeface="Arial" panose="020B0604020202020204" pitchFamily="34" charset="0"/>
            </a:endParaRP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72F3C655-C3BD-4516-A8DB-E2D2DB6CEC15}"/>
              </a:ext>
            </a:extLst>
          </p:cNvPr>
          <p:cNvSpPr/>
          <p:nvPr/>
        </p:nvSpPr>
        <p:spPr bwMode="auto">
          <a:xfrm>
            <a:off x="7988590" y="3898965"/>
            <a:ext cx="288032" cy="527496"/>
          </a:xfrm>
          <a:prstGeom prst="leftBrace">
            <a:avLst/>
          </a:prstGeom>
          <a:noFill/>
          <a:ln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 dirty="0"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5F8119-1D20-4D54-A648-D949654D9FC6}"/>
              </a:ext>
            </a:extLst>
          </p:cNvPr>
          <p:cNvSpPr txBox="1"/>
          <p:nvPr/>
        </p:nvSpPr>
        <p:spPr>
          <a:xfrm>
            <a:off x="6978389" y="3379606"/>
            <a:ext cx="90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170 cm</a:t>
            </a:r>
            <a:endParaRPr lang="en-US" sz="1600" dirty="0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33979109-9FB5-4A15-91F1-2BC4DBB7094C}"/>
              </a:ext>
            </a:extLst>
          </p:cNvPr>
          <p:cNvSpPr/>
          <p:nvPr/>
        </p:nvSpPr>
        <p:spPr bwMode="auto">
          <a:xfrm>
            <a:off x="7955827" y="2671622"/>
            <a:ext cx="288032" cy="527496"/>
          </a:xfrm>
          <a:prstGeom prst="leftBrace">
            <a:avLst/>
          </a:prstGeom>
          <a:noFill/>
          <a:ln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900" tIns="46038" rIns="88900" bIns="46038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aseline="-25000" dirty="0">
              <a:latin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2E38B2-9F60-401F-B5E4-57DDD51380DA}"/>
              </a:ext>
            </a:extLst>
          </p:cNvPr>
          <p:cNvSpPr txBox="1"/>
          <p:nvPr/>
        </p:nvSpPr>
        <p:spPr>
          <a:xfrm>
            <a:off x="6932535" y="2779818"/>
            <a:ext cx="90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210 cm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92153536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1AAA-D384-45F9-87CF-7FE589159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Energy </a:t>
            </a:r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Biogas</a:t>
            </a:r>
            <a:br>
              <a:rPr lang="de-DE" dirty="0"/>
            </a:b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USAB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</a:rPr>
              <a:t>Reactor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</a:rPr>
              <a:t>as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</a:rPr>
              <a:t>Pre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-Treatment Unit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4AA42-F2FE-4768-B621-4EA968F95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Abu </a:t>
            </a:r>
            <a:r>
              <a:rPr lang="en-US" dirty="0" err="1"/>
              <a:t>Nusier</a:t>
            </a:r>
            <a:r>
              <a:rPr lang="en-US" dirty="0"/>
              <a:t> wastewater treatment plant data for 2020</a:t>
            </a:r>
          </a:p>
          <a:p>
            <a:pPr lvl="1"/>
            <a:r>
              <a:rPr lang="de-DE" dirty="0"/>
              <a:t>Flow= 3.947,75 m</a:t>
            </a:r>
            <a:r>
              <a:rPr lang="de-DE" baseline="30000" dirty="0"/>
              <a:t>3</a:t>
            </a:r>
            <a:r>
              <a:rPr lang="de-DE" dirty="0"/>
              <a:t>/d</a:t>
            </a:r>
          </a:p>
          <a:p>
            <a:pPr lvl="1"/>
            <a:r>
              <a:rPr lang="de-DE" dirty="0"/>
              <a:t>COD</a:t>
            </a:r>
            <a:r>
              <a:rPr lang="de-DE" baseline="-25000" dirty="0"/>
              <a:t>CH4</a:t>
            </a:r>
            <a:r>
              <a:rPr lang="de-DE" dirty="0"/>
              <a:t>= </a:t>
            </a:r>
            <a:r>
              <a:rPr lang="en-US" dirty="0" err="1">
                <a:latin typeface="Arial" charset="0"/>
              </a:rPr>
              <a:t>Q</a:t>
            </a:r>
            <a:r>
              <a:rPr lang="en-US" baseline="-25000" dirty="0" err="1">
                <a:latin typeface="Arial" charset="0"/>
              </a:rPr>
              <a:t>avr</a:t>
            </a:r>
            <a:r>
              <a:rPr lang="en-US" baseline="-25000" dirty="0">
                <a:latin typeface="Arial" charset="0"/>
              </a:rPr>
              <a:t>. </a:t>
            </a:r>
            <a:r>
              <a:rPr lang="en-US" dirty="0">
                <a:latin typeface="Arial" charset="0"/>
              </a:rPr>
              <a:t>× [(S</a:t>
            </a:r>
            <a:r>
              <a:rPr lang="en-US" baseline="-25000" dirty="0">
                <a:latin typeface="Arial" charset="0"/>
              </a:rPr>
              <a:t>o</a:t>
            </a:r>
            <a:r>
              <a:rPr lang="en-US" dirty="0">
                <a:latin typeface="Arial" charset="0"/>
              </a:rPr>
              <a:t> – S</a:t>
            </a:r>
            <a:r>
              <a:rPr lang="en-US" baseline="-25000" dirty="0">
                <a:latin typeface="Arial" charset="0"/>
              </a:rPr>
              <a:t>.</a:t>
            </a:r>
            <a:r>
              <a:rPr lang="en-US" dirty="0">
                <a:latin typeface="Arial" charset="0"/>
              </a:rPr>
              <a:t>) − </a:t>
            </a:r>
            <a:r>
              <a:rPr lang="en-US" dirty="0" err="1">
                <a:latin typeface="Arial" charset="0"/>
              </a:rPr>
              <a:t>Y</a:t>
            </a:r>
            <a:r>
              <a:rPr lang="en-US" baseline="-25000" dirty="0" err="1">
                <a:latin typeface="Arial" charset="0"/>
              </a:rPr>
              <a:t>obs</a:t>
            </a:r>
            <a:r>
              <a:rPr lang="en-US" dirty="0">
                <a:latin typeface="Arial" charset="0"/>
              </a:rPr>
              <a:t> × S</a:t>
            </a:r>
            <a:r>
              <a:rPr lang="en-US" baseline="-25000" dirty="0">
                <a:latin typeface="Arial" charset="0"/>
              </a:rPr>
              <a:t>o</a:t>
            </a:r>
            <a:r>
              <a:rPr lang="en-US" dirty="0">
                <a:latin typeface="Arial" charset="0"/>
              </a:rPr>
              <a:t>)]</a:t>
            </a:r>
          </a:p>
          <a:p>
            <a:pPr lvl="1"/>
            <a:r>
              <a:rPr lang="en-US" dirty="0">
                <a:latin typeface="Arial" charset="0"/>
              </a:rPr>
              <a:t>S</a:t>
            </a:r>
            <a:r>
              <a:rPr lang="en-US" baseline="-25000" dirty="0">
                <a:latin typeface="Arial" charset="0"/>
              </a:rPr>
              <a:t>o, avg.</a:t>
            </a:r>
            <a:r>
              <a:rPr lang="en-US" dirty="0">
                <a:latin typeface="Arial" charset="0"/>
              </a:rPr>
              <a:t>=1,011 kg COD/m</a:t>
            </a:r>
            <a:r>
              <a:rPr lang="en-US" baseline="30000" dirty="0">
                <a:latin typeface="Arial" charset="0"/>
              </a:rPr>
              <a:t>3</a:t>
            </a:r>
          </a:p>
          <a:p>
            <a:pPr lvl="1"/>
            <a:r>
              <a:rPr lang="de-DE" dirty="0" err="1">
                <a:latin typeface="Arial" charset="0"/>
              </a:rPr>
              <a:t>S</a:t>
            </a:r>
            <a:r>
              <a:rPr lang="de-DE" baseline="-25000" dirty="0" err="1">
                <a:latin typeface="Arial" charset="0"/>
              </a:rPr>
              <a:t>avg</a:t>
            </a:r>
            <a:r>
              <a:rPr lang="de-DE" baseline="-25000" dirty="0">
                <a:latin typeface="Arial" charset="0"/>
              </a:rPr>
              <a:t>.</a:t>
            </a:r>
            <a:r>
              <a:rPr lang="en-US" dirty="0">
                <a:latin typeface="Arial" charset="0"/>
              </a:rPr>
              <a:t>= 0,441 kg COD/m</a:t>
            </a:r>
            <a:r>
              <a:rPr lang="en-US" baseline="30000" dirty="0">
                <a:latin typeface="Arial" charset="0"/>
              </a:rPr>
              <a:t>3</a:t>
            </a:r>
          </a:p>
          <a:p>
            <a:pPr marL="0" indent="0">
              <a:buNone/>
            </a:pPr>
            <a:r>
              <a:rPr lang="de-DE" dirty="0">
                <a:latin typeface="Arial" charset="0"/>
              </a:rPr>
              <a:t>Y</a:t>
            </a:r>
            <a:r>
              <a:rPr lang="en-US" baseline="-25000" dirty="0" err="1">
                <a:latin typeface="Arial" charset="0"/>
              </a:rPr>
              <a:t>obs</a:t>
            </a:r>
            <a:r>
              <a:rPr lang="en-US" dirty="0">
                <a:latin typeface="Arial" charset="0"/>
              </a:rPr>
              <a:t>= Solid yields coefficient</a:t>
            </a:r>
            <a:r>
              <a:rPr lang="en-US" dirty="0">
                <a:latin typeface="Arial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Arial" charset="0"/>
              </a:rPr>
              <a:t> 0,11 kg Sludge/kg COD applied </a:t>
            </a:r>
          </a:p>
          <a:p>
            <a:r>
              <a:rPr lang="de-DE" dirty="0"/>
              <a:t>COD</a:t>
            </a:r>
            <a:r>
              <a:rPr lang="de-DE" baseline="-25000" dirty="0"/>
              <a:t>CH4</a:t>
            </a:r>
            <a:r>
              <a:rPr lang="de-DE" dirty="0"/>
              <a:t>= 1.811,18 m</a:t>
            </a:r>
            <a:r>
              <a:rPr lang="de-DE" baseline="30000" dirty="0"/>
              <a:t>3 </a:t>
            </a:r>
            <a:r>
              <a:rPr lang="de-DE" dirty="0"/>
              <a:t>CH</a:t>
            </a:r>
            <a:r>
              <a:rPr lang="de-DE" baseline="-25000" dirty="0"/>
              <a:t>4</a:t>
            </a:r>
            <a:r>
              <a:rPr lang="de-DE" dirty="0"/>
              <a:t>/d</a:t>
            </a:r>
          </a:p>
          <a:p>
            <a:r>
              <a:rPr lang="de-DE" dirty="0"/>
              <a:t>Q</a:t>
            </a:r>
            <a:r>
              <a:rPr lang="de-DE" baseline="-25000" dirty="0"/>
              <a:t>CH4</a:t>
            </a:r>
            <a:r>
              <a:rPr lang="de-DE" dirty="0"/>
              <a:t>= 694 m</a:t>
            </a:r>
            <a:r>
              <a:rPr lang="de-DE" baseline="30000" dirty="0"/>
              <a:t>3</a:t>
            </a:r>
            <a:r>
              <a:rPr lang="de-DE" dirty="0"/>
              <a:t>/d</a:t>
            </a:r>
          </a:p>
          <a:p>
            <a:r>
              <a:rPr lang="de-DE" dirty="0" err="1"/>
              <a:t>Estimated</a:t>
            </a:r>
            <a:r>
              <a:rPr lang="de-DE" dirty="0"/>
              <a:t> Energy=6.919 kWh/d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670772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DFE7E-E149-43E4-844B-F85373278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Benefits and sustainability aspects of integrating UASB reactor into the AS systems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7946F-E058-4D36-A5DA-BAE1C66E4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55600">
              <a:lnSpc>
                <a:spcPct val="90000"/>
              </a:lnSpc>
              <a:spcBef>
                <a:spcPts val="300"/>
              </a:spcBef>
            </a:pPr>
            <a:r>
              <a:rPr lang="en-GB" altLang="en-US" sz="2200" dirty="0">
                <a:cs typeface="Times New Roman" panose="02020603050405020304" pitchFamily="18" charset="0"/>
              </a:rPr>
              <a:t>Fundamental lower energy demand (no aeration) in combination with the reduction of operational costs</a:t>
            </a:r>
          </a:p>
          <a:p>
            <a:pPr marL="355600" indent="-355600">
              <a:lnSpc>
                <a:spcPct val="90000"/>
              </a:lnSpc>
              <a:spcBef>
                <a:spcPts val="300"/>
              </a:spcBef>
            </a:pPr>
            <a:r>
              <a:rPr lang="en-GB" altLang="en-US" sz="2200" dirty="0">
                <a:cs typeface="Times New Roman" panose="02020603050405020304" pitchFamily="18" charset="0"/>
              </a:rPr>
              <a:t>Generating usable energy in the form of biogas</a:t>
            </a:r>
          </a:p>
          <a:p>
            <a:pPr marL="722313" lvl="1" indent="-366713">
              <a:lnSpc>
                <a:spcPct val="90000"/>
              </a:lnSpc>
              <a:spcBef>
                <a:spcPts val="300"/>
              </a:spcBef>
            </a:pPr>
            <a:r>
              <a:rPr lang="en-GB" altLang="en-US" sz="1800" dirty="0"/>
              <a:t>Increasing energy prices let anaerobic technology boost</a:t>
            </a:r>
            <a:endParaRPr lang="en-GB" altLang="en-US" sz="1800" dirty="0">
              <a:cs typeface="Times New Roman" panose="02020603050405020304" pitchFamily="18" charset="0"/>
            </a:endParaRPr>
          </a:p>
          <a:p>
            <a:pPr marL="355600" indent="-355600">
              <a:lnSpc>
                <a:spcPct val="90000"/>
              </a:lnSpc>
              <a:spcBef>
                <a:spcPts val="300"/>
              </a:spcBef>
            </a:pPr>
            <a:r>
              <a:rPr lang="en-GB" altLang="en-US" sz="2200" dirty="0"/>
              <a:t>High specific loading is possible </a:t>
            </a:r>
          </a:p>
          <a:p>
            <a:pPr marL="722313" lvl="1" indent="-366713">
              <a:lnSpc>
                <a:spcPct val="90000"/>
              </a:lnSpc>
              <a:spcBef>
                <a:spcPts val="300"/>
              </a:spcBef>
            </a:pPr>
            <a:r>
              <a:rPr lang="en-GB" altLang="en-US" sz="1800" dirty="0"/>
              <a:t>Small reactors are needed</a:t>
            </a:r>
          </a:p>
          <a:p>
            <a:pPr marL="722313" lvl="1" indent="-366713">
              <a:lnSpc>
                <a:spcPct val="90000"/>
              </a:lnSpc>
              <a:spcBef>
                <a:spcPts val="300"/>
              </a:spcBef>
            </a:pPr>
            <a:r>
              <a:rPr lang="en-GB" altLang="en-US" sz="1800" dirty="0"/>
              <a:t>Small space demand (footprint)</a:t>
            </a:r>
            <a:r>
              <a:rPr lang="en-GB" altLang="en-US" sz="1800" dirty="0">
                <a:cs typeface="Times New Roman" panose="02020603050405020304" pitchFamily="18" charset="0"/>
              </a:rPr>
              <a:t> </a:t>
            </a:r>
          </a:p>
          <a:p>
            <a:pPr marL="355600" indent="-355600">
              <a:lnSpc>
                <a:spcPct val="90000"/>
              </a:lnSpc>
              <a:spcBef>
                <a:spcPts val="300"/>
              </a:spcBef>
            </a:pPr>
            <a:r>
              <a:rPr lang="en-GB" altLang="en-US" sz="2200" dirty="0"/>
              <a:t>Very low excess sludge production in relation to aerobic treatment with a better dewaterability </a:t>
            </a:r>
          </a:p>
          <a:p>
            <a:pPr marL="923925" lvl="1" indent="-355600">
              <a:lnSpc>
                <a:spcPct val="90000"/>
              </a:lnSpc>
              <a:spcBef>
                <a:spcPts val="300"/>
              </a:spcBef>
            </a:pPr>
            <a:r>
              <a:rPr lang="en-GB" dirty="0"/>
              <a:t>Less pollution in landfills and the environment</a:t>
            </a:r>
          </a:p>
          <a:p>
            <a:pPr lvl="0">
              <a:spcBef>
                <a:spcPts val="300"/>
              </a:spcBef>
            </a:pPr>
            <a:r>
              <a:rPr lang="en-GB" dirty="0"/>
              <a:t>Reduction of greenhouse gases</a:t>
            </a:r>
          </a:p>
          <a:p>
            <a:pPr lvl="0">
              <a:spcBef>
                <a:spcPts val="300"/>
              </a:spcBef>
            </a:pPr>
            <a:r>
              <a:rPr lang="en-GB" dirty="0"/>
              <a:t>New possibilities in the design of WWTP</a:t>
            </a:r>
          </a:p>
          <a:p>
            <a:pPr lvl="1">
              <a:spcBef>
                <a:spcPts val="300"/>
              </a:spcBef>
            </a:pPr>
            <a:r>
              <a:rPr lang="en-GB" dirty="0"/>
              <a:t>Large plants (new or overloaded), but also rural areas</a:t>
            </a:r>
          </a:p>
          <a:p>
            <a:pPr lvl="1">
              <a:spcBef>
                <a:spcPts val="300"/>
              </a:spcBef>
            </a:pPr>
            <a:r>
              <a:rPr lang="en-GB" dirty="0"/>
              <a:t>Improved effluent values</a:t>
            </a:r>
          </a:p>
        </p:txBody>
      </p:sp>
    </p:spTree>
    <p:extLst>
      <p:ext uri="{BB962C8B-B14F-4D97-AF65-F5344CB8AC3E}">
        <p14:creationId xmlns:p14="http://schemas.microsoft.com/office/powerpoint/2010/main" val="2809938954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11D38-C1DB-4E6E-8197-43E92A9D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6E132-6D69-49AE-95FA-9AD6CAC69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Meeting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effluent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and </a:t>
            </a:r>
            <a:r>
              <a:rPr lang="de-DE" dirty="0" err="1"/>
              <a:t>strict</a:t>
            </a:r>
            <a:r>
              <a:rPr lang="de-DE" dirty="0"/>
              <a:t>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increases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operational </a:t>
            </a:r>
            <a:r>
              <a:rPr lang="de-DE" dirty="0" err="1"/>
              <a:t>cost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WWTP.</a:t>
            </a:r>
          </a:p>
          <a:p>
            <a:r>
              <a:rPr lang="de-DE" dirty="0"/>
              <a:t>Operating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activated</a:t>
            </a:r>
            <a:r>
              <a:rPr lang="de-DE" dirty="0"/>
              <a:t> </a:t>
            </a:r>
            <a:r>
              <a:rPr lang="de-DE" dirty="0" err="1"/>
              <a:t>sludge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attributed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high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costs</a:t>
            </a:r>
            <a:endParaRPr lang="de-DE" dirty="0"/>
          </a:p>
          <a:p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share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renewable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in </a:t>
            </a:r>
            <a:r>
              <a:rPr lang="de-DE" dirty="0" err="1"/>
              <a:t>operating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wastewater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plants (Hydropower and </a:t>
            </a:r>
            <a:r>
              <a:rPr lang="de-DE" dirty="0" err="1"/>
              <a:t>biogas</a:t>
            </a:r>
            <a:r>
              <a:rPr lang="de-DE" dirty="0"/>
              <a:t>, and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renewable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) </a:t>
            </a:r>
            <a:r>
              <a:rPr lang="de-DE" dirty="0" err="1"/>
              <a:t>reduces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cost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WWTPs. </a:t>
            </a:r>
          </a:p>
          <a:p>
            <a:r>
              <a:rPr lang="de-DE" dirty="0" err="1"/>
              <a:t>Integrating</a:t>
            </a:r>
            <a:r>
              <a:rPr lang="de-DE" dirty="0"/>
              <a:t> an </a:t>
            </a:r>
            <a:r>
              <a:rPr lang="de-DE" dirty="0" err="1"/>
              <a:t>anaerobic</a:t>
            </a:r>
            <a:r>
              <a:rPr lang="de-DE" dirty="0"/>
              <a:t> </a:t>
            </a:r>
            <a:r>
              <a:rPr lang="de-DE" dirty="0" err="1"/>
              <a:t>unit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upstream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biological</a:t>
            </a:r>
            <a:r>
              <a:rPr lang="de-DE" dirty="0"/>
              <a:t> </a:t>
            </a:r>
            <a:r>
              <a:rPr lang="de-DE" dirty="0" err="1"/>
              <a:t>treatmen</a:t>
            </a:r>
            <a:r>
              <a:rPr lang="de-DE" dirty="0"/>
              <a:t> </a:t>
            </a:r>
            <a:r>
              <a:rPr lang="de-DE" dirty="0" err="1"/>
              <a:t>tstage</a:t>
            </a:r>
            <a:r>
              <a:rPr lang="de-DE" dirty="0"/>
              <a:t> </a:t>
            </a:r>
            <a:r>
              <a:rPr lang="de-DE" dirty="0" err="1"/>
              <a:t>increases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production</a:t>
            </a:r>
            <a:r>
              <a:rPr lang="de-DE" dirty="0"/>
              <a:t> and </a:t>
            </a:r>
            <a:r>
              <a:rPr lang="de-DE" dirty="0" err="1"/>
              <a:t>improves</a:t>
            </a:r>
            <a:r>
              <a:rPr lang="de-DE" dirty="0"/>
              <a:t> </a:t>
            </a:r>
            <a:r>
              <a:rPr lang="de-DE" dirty="0" err="1"/>
              <a:t>effluent</a:t>
            </a:r>
            <a:r>
              <a:rPr lang="de-DE" dirty="0"/>
              <a:t>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quality</a:t>
            </a:r>
            <a:endParaRPr lang="de-DE" dirty="0"/>
          </a:p>
          <a:p>
            <a:r>
              <a:rPr lang="en-US" dirty="0"/>
              <a:t>The insights gained from the </a:t>
            </a:r>
            <a:r>
              <a:rPr lang="de-DE" dirty="0" err="1"/>
              <a:t>ongoing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„ANAJO“ </a:t>
            </a:r>
            <a:r>
              <a:rPr lang="en-US" dirty="0"/>
              <a:t>aim to assist the water authorities in its decision-making processes.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815125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A023D04-C2D1-40EF-AB83-2D13813F7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0268"/>
            <a:ext cx="12192000" cy="9135873"/>
          </a:xfrm>
          <a:prstGeom prst="rect">
            <a:avLst/>
          </a:prstGeom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1201AE2E-9A40-4B5F-A356-828D2C976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316" y="0"/>
            <a:ext cx="940974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e-DE" sz="2500" b="1" dirty="0">
                <a:solidFill>
                  <a:schemeClr val="bg1"/>
                </a:solidFill>
              </a:rPr>
              <a:t>Sewage treatment plants = municipal energy consumer No.</a:t>
            </a:r>
            <a:r>
              <a:rPr lang="en-US" altLang="de-DE" sz="2600" b="1" dirty="0">
                <a:solidFill>
                  <a:schemeClr val="bg1"/>
                </a:solidFill>
              </a:rPr>
              <a:t> 1</a:t>
            </a:r>
            <a:r>
              <a:rPr lang="de-DE" altLang="de-DE" sz="2600" b="1" dirty="0"/>
              <a:t> 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E7EA49BF-EA5B-4E89-A3BE-DA9E3B5D7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830" y="2022446"/>
            <a:ext cx="10100339" cy="5201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3043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1. Step:        Reduce energy consumption</a:t>
            </a:r>
            <a:b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	                     in the aeration tank. </a:t>
            </a:r>
            <a:b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(by reducing the organic load)</a:t>
            </a:r>
          </a:p>
          <a:p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	2. Step:       Options to increase energy production</a:t>
            </a:r>
          </a:p>
          <a:p>
            <a:pPr marL="2598738" indent="-2598738"/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through utilizing biogas (Anaerobic pretreatment / co-digestion)        </a:t>
            </a:r>
          </a:p>
          <a:p>
            <a:endParaRPr lang="en-US" altLang="de-DE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	but:</a:t>
            </a:r>
            <a:r>
              <a:rPr lang="en-US" altLang="de-DE" sz="3000" b="1" dirty="0">
                <a:solidFill>
                  <a:schemeClr val="accent1"/>
                </a:solidFill>
                <a:latin typeface="Arial" panose="020B0604020202020204" pitchFamily="34" charset="0"/>
              </a:rPr>
              <a:t>          </a:t>
            </a:r>
            <a:r>
              <a:rPr lang="en-US" altLang="de-DE" sz="3000" b="1" dirty="0">
                <a:solidFill>
                  <a:srgbClr val="FF0000"/>
                </a:solidFill>
                <a:latin typeface="Arial" panose="020B0604020202020204" pitchFamily="34" charset="0"/>
              </a:rPr>
              <a:t>Sewage treatment plants should mainly </a:t>
            </a:r>
          </a:p>
          <a:p>
            <a:pPr algn="ctr"/>
            <a:r>
              <a:rPr lang="en-US" altLang="de-DE" sz="3000" b="1" dirty="0">
                <a:solidFill>
                  <a:srgbClr val="FF0000"/>
                </a:solidFill>
                <a:latin typeface="Arial" panose="020B0604020202020204" pitchFamily="34" charset="0"/>
              </a:rPr>
              <a:t>         purify wastewater and stick to discharge regulation and standards!</a:t>
            </a:r>
            <a:endParaRPr lang="de-DE" altLang="de-DE" sz="3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420925C3-0B74-4B44-A23B-A95D8D43F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0613" y="7315746"/>
            <a:ext cx="22113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6038" rIns="88900" bIns="46038">
            <a:spAutoFit/>
          </a:bodyPr>
          <a:lstStyle/>
          <a:p>
            <a:r>
              <a:rPr lang="de-DE" altLang="de-DE" sz="1600" dirty="0">
                <a:solidFill>
                  <a:schemeClr val="bg1"/>
                </a:solidFill>
              </a:rPr>
              <a:t>[Nach Schröder, 2008]</a:t>
            </a:r>
          </a:p>
        </p:txBody>
      </p:sp>
    </p:spTree>
    <p:extLst>
      <p:ext uri="{BB962C8B-B14F-4D97-AF65-F5344CB8AC3E}">
        <p14:creationId xmlns:p14="http://schemas.microsoft.com/office/powerpoint/2010/main" val="1827022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451AE8-4F33-4D19-BF07-6562B022E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36171"/>
            <a:ext cx="12226180" cy="920020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D742CA9-8CC8-4B0F-B834-62211CA2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2134" y="5736430"/>
            <a:ext cx="8860367" cy="623888"/>
          </a:xfrm>
        </p:spPr>
        <p:txBody>
          <a:bodyPr/>
          <a:lstStyle/>
          <a:p>
            <a:pPr algn="ctr"/>
            <a:r>
              <a:rPr lang="de-DE" sz="3600" dirty="0"/>
              <a:t>Thank you for your attention</a:t>
            </a:r>
          </a:p>
        </p:txBody>
      </p:sp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1E90013D-DF67-4D77-A586-399CCF467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650" y="5667374"/>
            <a:ext cx="13684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888356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1_tub_sww_mod">
  <a:themeElements>
    <a:clrScheme name="">
      <a:dk1>
        <a:srgbClr val="000000"/>
      </a:dk1>
      <a:lt1>
        <a:srgbClr val="FFFFFF"/>
      </a:lt1>
      <a:dk2>
        <a:srgbClr val="063DE8"/>
      </a:dk2>
      <a:lt2>
        <a:srgbClr val="000000"/>
      </a:lt2>
      <a:accent1>
        <a:srgbClr val="FC0128"/>
      </a:accent1>
      <a:accent2>
        <a:srgbClr val="114FFB"/>
      </a:accent2>
      <a:accent3>
        <a:srgbClr val="FFFFFF"/>
      </a:accent3>
      <a:accent4>
        <a:srgbClr val="000000"/>
      </a:accent4>
      <a:accent5>
        <a:srgbClr val="FDAAAC"/>
      </a:accent5>
      <a:accent6>
        <a:srgbClr val="0E47E3"/>
      </a:accent6>
      <a:hlink>
        <a:srgbClr val="00DFCA"/>
      </a:hlink>
      <a:folHlink>
        <a:srgbClr val="A0A0A0"/>
      </a:folHlink>
    </a:clrScheme>
    <a:fontScheme name="tub_sww_mo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88900" tIns="46038" rIns="88900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88900" tIns="46038" rIns="88900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ub_sww_mo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b_sww_mo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ub_sww_mo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b_sww_mo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b_sww_mo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b_sww_mo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b_sww_mo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B2180E1-2F6C-4B4A-BA86-B1E997EA61F6}" vid="{70DCD554-0F37-4A5B-A099-4773CF29073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IWAMA_powerpoint_16-9_template</Template>
  <TotalTime>8076</TotalTime>
  <Words>953</Words>
  <Application>Microsoft Macintosh PowerPoint</Application>
  <PresentationFormat>Widescreen</PresentationFormat>
  <Paragraphs>152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Monotype Sorts</vt:lpstr>
      <vt:lpstr>Times New Roman</vt:lpstr>
      <vt:lpstr>Wingdings</vt:lpstr>
      <vt:lpstr>Wingdings 3</vt:lpstr>
      <vt:lpstr>1_tub_sww_mod</vt:lpstr>
      <vt:lpstr>Custom Design</vt:lpstr>
      <vt:lpstr>Office</vt:lpstr>
      <vt:lpstr>PowerPoint Presentation</vt:lpstr>
      <vt:lpstr>Energy and water quality Challenges and opportunities</vt:lpstr>
      <vt:lpstr>Energy distribution diagram Example: Activated Sludge Process</vt:lpstr>
      <vt:lpstr>ANAJO Project: Overview Period: 01.01.2022 – 31.08.2025 </vt:lpstr>
      <vt:lpstr>Partner</vt:lpstr>
      <vt:lpstr>Pilotanlage: Process Scheme </vt:lpstr>
      <vt:lpstr>Transport and Installation: Site preparation</vt:lpstr>
      <vt:lpstr>Installation of the pilot plant at Abu-Nusier WWTP</vt:lpstr>
      <vt:lpstr>Connecting the pilot plant to Abu-Nusier WWTP</vt:lpstr>
      <vt:lpstr>System’s components Activated sludg- and settling tank </vt:lpstr>
      <vt:lpstr>System components UASB reactor</vt:lpstr>
      <vt:lpstr> Control and measuring system</vt:lpstr>
      <vt:lpstr>Sicherheitsmaßnahmen u. weitere Ausrüstungen</vt:lpstr>
      <vt:lpstr>Preliminary Results from the UASB reactor</vt:lpstr>
      <vt:lpstr>TS Profile in UASB</vt:lpstr>
      <vt:lpstr>Energy Production from Biogas USAB Reactor as a Pre-Treatment Unit </vt:lpstr>
      <vt:lpstr>Benefits and sustainability aspects of integrating UASB reactor into the AS systems</vt:lpstr>
      <vt:lpstr>Summary</vt:lpstr>
      <vt:lpstr>PowerPoint Presentation</vt:lpstr>
      <vt:lpstr>Thank you for your attention</vt:lpstr>
    </vt:vector>
  </TitlesOfParts>
  <Company>Turun kaupunki (hallinto x64)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sret</dc:creator>
  <cp:lastModifiedBy>maha halalshe</cp:lastModifiedBy>
  <cp:revision>268</cp:revision>
  <dcterms:created xsi:type="dcterms:W3CDTF">2019-01-23T08:13:14Z</dcterms:created>
  <dcterms:modified xsi:type="dcterms:W3CDTF">2025-05-05T10:49:39Z</dcterms:modified>
</cp:coreProperties>
</file>