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84" r:id="rId2"/>
    <p:sldMasterId id="2147483693" r:id="rId3"/>
  </p:sldMasterIdLst>
  <p:notesMasterIdLst>
    <p:notesMasterId r:id="rId23"/>
  </p:notesMasterIdLst>
  <p:handoutMasterIdLst>
    <p:handoutMasterId r:id="rId24"/>
  </p:handoutMasterIdLst>
  <p:sldIdLst>
    <p:sldId id="825" r:id="rId4"/>
    <p:sldId id="3439" r:id="rId5"/>
    <p:sldId id="3452" r:id="rId6"/>
    <p:sldId id="3427" r:id="rId7"/>
    <p:sldId id="3428" r:id="rId8"/>
    <p:sldId id="3429" r:id="rId9"/>
    <p:sldId id="3430" r:id="rId10"/>
    <p:sldId id="2194" r:id="rId11"/>
    <p:sldId id="2195" r:id="rId12"/>
    <p:sldId id="2193" r:id="rId13"/>
    <p:sldId id="3461" r:id="rId14"/>
    <p:sldId id="3447" r:id="rId15"/>
    <p:sldId id="2192" r:id="rId16"/>
    <p:sldId id="3455" r:id="rId17"/>
    <p:sldId id="844" r:id="rId18"/>
    <p:sldId id="3463" r:id="rId19"/>
    <p:sldId id="3457" r:id="rId20"/>
    <p:sldId id="3460" r:id="rId21"/>
    <p:sldId id="3451" r:id="rId2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EB1C3"/>
    <a:srgbClr val="6699FF"/>
    <a:srgbClr val="990033"/>
    <a:srgbClr val="FFCC00"/>
    <a:srgbClr val="FAFF25"/>
    <a:srgbClr val="4D4D4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3" autoAdjust="0"/>
    <p:restoredTop sz="92169" autoAdjust="0"/>
  </p:normalViewPr>
  <p:slideViewPr>
    <p:cSldViewPr>
      <p:cViewPr varScale="1">
        <p:scale>
          <a:sx n="62" d="100"/>
          <a:sy n="62" d="100"/>
        </p:scale>
        <p:origin x="556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AA04A6-A7B9-4B2F-A312-449A86324B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30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8A4213-C4DE-4F09-92FA-A48787830D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521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763816-ABB5-3845-9E89-9EB4922FAA09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15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57780" y="9443241"/>
            <a:ext cx="2952593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3342" tIns="46671" rIns="93342" bIns="46671" anchor="b"/>
          <a:lstStyle>
            <a:lvl1pPr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318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0625F-0483-8C43-9147-A38EA6A1B1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charset="0"/>
              </a:rPr>
              <a:pPr marL="0" marR="0" lvl="0" indent="0" algn="r" defTabSz="9318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charset="0"/>
            </a:endParaRPr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Why do we need WSPs? Well, as you know, water safety planning is a risk assessment and risk management approach. W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cs typeface="Arial" charset="0"/>
              </a:rPr>
              <a:t>ithout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 this type of approach, water suppliers must rely on </a:t>
            </a:r>
            <a:r>
              <a:rPr lang="en-GB" b="0" u="none" dirty="0">
                <a:solidFill>
                  <a:srgbClr val="009FB7"/>
                </a:solidFill>
                <a:cs typeface="Arial" charset="0"/>
              </a:rPr>
              <a:t>end-product testing</a:t>
            </a:r>
            <a:r>
              <a:rPr lang="en-GB" b="0" u="none" dirty="0">
                <a:solidFill>
                  <a:srgbClr val="086788"/>
                </a:solidFill>
                <a:cs typeface="Arial" charset="0"/>
              </a:rPr>
              <a:t>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to confirm water safety, which means testing water quality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at the end point of the system, such as a customer's meter or tap.</a:t>
            </a:r>
            <a:endParaRPr lang="en-GB" dirty="0">
              <a:solidFill>
                <a:schemeClr val="bg2">
                  <a:lumMod val="25000"/>
                </a:schemeClr>
              </a:solidFill>
              <a:cs typeface="Arial" charset="0"/>
            </a:endParaRPr>
          </a:p>
          <a:p>
            <a:pPr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792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57780" y="9443241"/>
            <a:ext cx="2952593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3342" tIns="46671" rIns="93342" bIns="46671" anchor="b"/>
          <a:lstStyle>
            <a:lvl1pPr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318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0625F-0483-8C43-9147-A38EA6A1B1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charset="0"/>
              </a:rPr>
              <a:pPr marL="0" marR="0" lvl="0" indent="0" algn="r" defTabSz="9318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charset="0"/>
            </a:endParaRPr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Let’s have a closer look to an end-product testing scenario.  At Day 0, water becomes contaminated with microbes.</a:t>
            </a:r>
          </a:p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CLICK Then everything goes on as normal and in Day 7 the water is sampled and tested.</a:t>
            </a:r>
          </a:p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CLICK Carrying out microbial analysis generally takes one day and a half. So the laboratory reports the test results on Day 9. So it's only by Day 9 when we can find out the water was contaminated with </a:t>
            </a:r>
            <a:r>
              <a:rPr lang="en-US" i="1" u="none" dirty="0">
                <a:ea typeface="ＭＳ Ｐゴシック" charset="0"/>
                <a:cs typeface="ＭＳ Ｐゴシック" charset="0"/>
              </a:rPr>
              <a:t>E coli, </a:t>
            </a:r>
            <a:r>
              <a:rPr lang="en-US" i="0" u="none" dirty="0">
                <a:ea typeface="ＭＳ Ｐゴシック" charset="0"/>
                <a:cs typeface="ＭＳ Ｐゴシック" charset="0"/>
              </a:rPr>
              <a:t>indicator of </a:t>
            </a:r>
            <a:r>
              <a:rPr lang="en-US" i="0" u="none" dirty="0" err="1">
                <a:ea typeface="ＭＳ Ｐゴシック" charset="0"/>
                <a:cs typeface="ＭＳ Ｐゴシック" charset="0"/>
              </a:rPr>
              <a:t>faecal</a:t>
            </a:r>
            <a:r>
              <a:rPr lang="en-US" i="0" u="none" dirty="0">
                <a:ea typeface="ＭＳ Ｐゴシック" charset="0"/>
                <a:cs typeface="ＭＳ Ｐゴシック" charset="0"/>
              </a:rPr>
              <a:t> contamination.</a:t>
            </a:r>
          </a:p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CLICK It take a while between receiving the results at the laboratory and coordinating with the customer relations department and/or public health authority to issue a boil water advisory. Basically, telling consumers that water is unsafe, so until it's fixed, they need to boil the water. PAUSE. Do you see the problem here?</a:t>
            </a:r>
          </a:p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CLICK. The problem is that between day zero and day 10 consumers have been drinking contaminated water, and possibly getting sick.</a:t>
            </a:r>
          </a:p>
          <a:p>
            <a:pPr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06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57780" y="9443241"/>
            <a:ext cx="2952593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3342" tIns="46671" rIns="93342" bIns="46671" anchor="b"/>
          <a:lstStyle>
            <a:lvl1pPr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318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0625F-0483-8C43-9147-A38EA6A1B1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charset="0"/>
              </a:rPr>
              <a:pPr marL="0" marR="0" lvl="0" indent="0" algn="r" defTabSz="9318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charset="0"/>
            </a:endParaRPr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Water quality testing is important in managing water systems. But, it is not enough to consistently ensure water safety.</a:t>
            </a:r>
          </a:p>
          <a:p>
            <a:pPr>
              <a:defRPr/>
            </a:pPr>
            <a:r>
              <a:rPr lang="en-US" u="none" dirty="0">
                <a:ea typeface="ＭＳ Ｐゴシック" charset="0"/>
                <a:cs typeface="ＭＳ Ｐゴシック" charset="0"/>
              </a:rPr>
              <a:t>We need a proactive approach across the complete water supply system.  Or in other words – we need water safety planning!</a:t>
            </a:r>
          </a:p>
          <a:p>
            <a:pPr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92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A4213-C4DE-4F09-92FA-A48787830DB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42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57780" y="9443241"/>
            <a:ext cx="2952593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3342" tIns="46671" rIns="93342" bIns="46671" anchor="b"/>
          <a:lstStyle>
            <a:lvl1pPr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31863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318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0625F-0483-8C43-9147-A38EA6A1B1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charset="0"/>
              </a:rPr>
              <a:pPr marL="0" marR="0" lvl="0" indent="0" algn="r" defTabSz="9318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charset="0"/>
            </a:endParaRPr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u="none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54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763816-ABB5-3845-9E89-9EB4922FAA09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707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763816-ABB5-3845-9E89-9EB4922FAA09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007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A4213-C4DE-4F09-92FA-A48787830DB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2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26CF1-D5F3-4559-8C38-AA04E355F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48" y="370439"/>
            <a:ext cx="10873004" cy="726557"/>
          </a:xfrm>
        </p:spPr>
        <p:txBody>
          <a:bodyPr>
            <a:normAutofit/>
          </a:bodyPr>
          <a:lstStyle>
            <a:lvl1pPr>
              <a:defRPr sz="2800" b="1"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CCCFA-8FDE-46F0-87B0-823E26FC3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 algn="l" defTabSz="914400" rtl="0" eaLnBrk="1" latinLnBrk="0" hangingPunct="1">
              <a:spcAft>
                <a:spcPts val="1200"/>
              </a:spcAft>
              <a:buClr>
                <a:srgbClr val="098D84"/>
              </a:buClr>
              <a:buFont typeface="Wingdings" panose="05000000000000000000" pitchFamily="2" charset="2"/>
              <a:buChar char="§"/>
              <a:defRPr lang="en-US" sz="2800" kern="1200" dirty="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Calibri"/>
              </a:defRPr>
            </a:lvl1pPr>
            <a:lvl2pPr marL="6858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2pPr>
            <a:lvl3pPr marL="11430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3pPr>
            <a:lvl4pPr marL="16002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4pPr>
            <a:lvl5pPr marL="20574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6E9084D-6B80-4EF6-BED1-A8B25E99F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99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D84A-D996-4EB6-ACDE-7E110F0A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6AEF84-7571-44F9-A3C2-84923E2D63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80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26CF1-D5F3-4559-8C38-AA04E355F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48" y="370439"/>
            <a:ext cx="10873004" cy="726557"/>
          </a:xfrm>
        </p:spPr>
        <p:txBody>
          <a:bodyPr>
            <a:normAutofit/>
          </a:bodyPr>
          <a:lstStyle>
            <a:lvl1pPr>
              <a:defRPr sz="3600" b="1"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CCCFA-8FDE-46F0-87B0-823E26FC3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 algn="l" defTabSz="914400" rtl="0" eaLnBrk="1" latinLnBrk="0" hangingPunct="1">
              <a:spcAft>
                <a:spcPts val="1200"/>
              </a:spcAft>
              <a:buClr>
                <a:srgbClr val="098D84"/>
              </a:buClr>
              <a:buFont typeface="Wingdings" panose="05000000000000000000" pitchFamily="2" charset="2"/>
              <a:buChar char="§"/>
              <a:defRPr lang="en-US" sz="2800" kern="1200" dirty="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Calibri"/>
              </a:defRPr>
            </a:lvl1pPr>
            <a:lvl2pPr marL="6858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2pPr>
            <a:lvl3pPr marL="11430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3pPr>
            <a:lvl4pPr marL="16002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4pPr>
            <a:lvl5pPr marL="2057400" indent="-228600">
              <a:buClr>
                <a:srgbClr val="098D84"/>
              </a:buClr>
              <a:buFont typeface="Wingdings" panose="05000000000000000000" pitchFamily="2" charset="2"/>
              <a:buChar char="§"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6E9084D-6B80-4EF6-BED1-A8B25E99F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25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15558" y="1129677"/>
            <a:ext cx="11560885" cy="5378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2111" y="6385793"/>
            <a:ext cx="1385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200" b="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ＭＳ Ｐゴシック"/>
                <a:cs typeface="ＭＳ Ｐゴシック"/>
              </a:rPr>
              <a:t>Water Safety Plans </a:t>
            </a:r>
          </a:p>
        </p:txBody>
      </p:sp>
      <p:sp>
        <p:nvSpPr>
          <p:cNvPr id="23" name="Rectangle 22"/>
          <p:cNvSpPr/>
          <p:nvPr/>
        </p:nvSpPr>
        <p:spPr bwMode="auto">
          <a:xfrm rot="10800000">
            <a:off x="333374" y="6276975"/>
            <a:ext cx="11485991" cy="558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309251" y="6278817"/>
            <a:ext cx="553877" cy="389455"/>
          </a:xfrm>
        </p:spPr>
        <p:txBody>
          <a:bodyPr/>
          <a:lstStyle>
            <a:lvl1pPr algn="l">
              <a:defRPr sz="1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71BA6A-D850-4B01-807F-6702BD69C2B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336551" y="202930"/>
            <a:ext cx="11518900" cy="921021"/>
          </a:xfrm>
        </p:spPr>
        <p:txBody>
          <a:bodyPr/>
          <a:lstStyle>
            <a:lvl1pPr>
              <a:defRPr sz="28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10224459" y="5877273"/>
            <a:ext cx="1728192" cy="6470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11" name="Picture 2" descr="Image result for ihe delft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9" y="5863017"/>
            <a:ext cx="1941937" cy="77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66305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15558" y="1129677"/>
            <a:ext cx="11560885" cy="5378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2111" y="6385793"/>
            <a:ext cx="1385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200" b="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ＭＳ Ｐゴシック"/>
                <a:cs typeface="ＭＳ Ｐゴシック"/>
              </a:rPr>
              <a:t>Water Safety Plans </a:t>
            </a:r>
          </a:p>
        </p:txBody>
      </p:sp>
      <p:sp>
        <p:nvSpPr>
          <p:cNvPr id="23" name="Rectangle 22"/>
          <p:cNvSpPr/>
          <p:nvPr/>
        </p:nvSpPr>
        <p:spPr bwMode="auto">
          <a:xfrm rot="10800000">
            <a:off x="333374" y="6276975"/>
            <a:ext cx="11485991" cy="558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309251" y="6278817"/>
            <a:ext cx="553877" cy="389455"/>
          </a:xfrm>
        </p:spPr>
        <p:txBody>
          <a:bodyPr/>
          <a:lstStyle>
            <a:lvl1pPr algn="l">
              <a:defRPr sz="1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71BA6A-D850-4B01-807F-6702BD69C2B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336551" y="202930"/>
            <a:ext cx="11518900" cy="921021"/>
          </a:xfrm>
        </p:spPr>
        <p:txBody>
          <a:bodyPr/>
          <a:lstStyle>
            <a:lvl1pPr>
              <a:defRPr sz="28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10224459" y="5877273"/>
            <a:ext cx="1728192" cy="6470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11" name="Picture 2" descr="Image result for ihe delft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9" y="5863017"/>
            <a:ext cx="1941937" cy="77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9044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15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15558" y="1129677"/>
            <a:ext cx="11560885" cy="5378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2111" y="6385793"/>
            <a:ext cx="1385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200" b="0" kern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ＭＳ Ｐゴシック"/>
                <a:cs typeface="ＭＳ Ｐゴシック"/>
              </a:rPr>
              <a:t>Water Safety Plans </a:t>
            </a:r>
          </a:p>
        </p:txBody>
      </p:sp>
      <p:sp>
        <p:nvSpPr>
          <p:cNvPr id="23" name="Rectangle 22"/>
          <p:cNvSpPr/>
          <p:nvPr/>
        </p:nvSpPr>
        <p:spPr bwMode="auto">
          <a:xfrm rot="10800000">
            <a:off x="333374" y="6276975"/>
            <a:ext cx="11485991" cy="558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309251" y="6278817"/>
            <a:ext cx="553877" cy="389455"/>
          </a:xfrm>
        </p:spPr>
        <p:txBody>
          <a:bodyPr/>
          <a:lstStyle>
            <a:lvl1pPr algn="l">
              <a:defRPr sz="1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71BA6A-D850-4B01-807F-6702BD69C2B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336551" y="202930"/>
            <a:ext cx="11518900" cy="921021"/>
          </a:xfrm>
        </p:spPr>
        <p:txBody>
          <a:bodyPr/>
          <a:lstStyle>
            <a:lvl1pPr>
              <a:defRPr sz="28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10224459" y="5877273"/>
            <a:ext cx="1728192" cy="6470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11" name="Picture 2" descr="Image result for ihe delft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9" y="5863017"/>
            <a:ext cx="1941937" cy="77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3875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45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43326-0407-BB4F-876F-415137436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218"/>
          </a:xfrm>
        </p:spPr>
        <p:txBody>
          <a:bodyPr>
            <a:normAutofit/>
          </a:bodyPr>
          <a:lstStyle>
            <a:lvl1pPr>
              <a:defRPr sz="2800" b="1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E3301-6D41-8048-92C2-980D6D6FC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  <a:lvl2pPr>
              <a:defRPr>
                <a:latin typeface="Corbel" panose="020B0503020204020204" pitchFamily="34" charset="0"/>
              </a:defRPr>
            </a:lvl2pPr>
            <a:lvl3pPr>
              <a:defRPr>
                <a:latin typeface="Corbel" panose="020B0503020204020204" pitchFamily="34" charset="0"/>
              </a:defRPr>
            </a:lvl3pPr>
            <a:lvl4pPr>
              <a:defRPr>
                <a:latin typeface="Corbel" panose="020B0503020204020204" pitchFamily="34" charset="0"/>
              </a:defRPr>
            </a:lvl4pPr>
            <a:lvl5pPr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63EB9-CB3A-4E1E-99CA-EA15C7FB0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3898BE-C0CA-504E-BBD9-8A54446754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0063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C35A4-0433-2A4A-B058-BEC6586AC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FD098-C2BA-4041-A2DE-1DD1BA3CE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5B0F4-C4CD-4F45-B24E-CD67CC78F5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3898BE-C0CA-504E-BBD9-8A54446754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33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C28F4-5217-41A9-A8EF-2FD9F5B5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47" y="402759"/>
            <a:ext cx="10873005" cy="694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82C74-C7E5-427E-ABD3-0EA7E5DBD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648" y="1551004"/>
            <a:ext cx="108730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31FAB-39AD-457C-85B3-BAB1CCAFE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59B5E-16F7-453C-8706-72E8BB98AEC1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D1B053-ECC0-4529-BDC3-E44B066DA436}"/>
              </a:ext>
            </a:extLst>
          </p:cNvPr>
          <p:cNvCxnSpPr/>
          <p:nvPr userDrawn="1"/>
        </p:nvCxnSpPr>
        <p:spPr>
          <a:xfrm>
            <a:off x="678293" y="1186374"/>
            <a:ext cx="720437" cy="0"/>
          </a:xfrm>
          <a:prstGeom prst="line">
            <a:avLst/>
          </a:prstGeom>
          <a:ln w="114300">
            <a:solidFill>
              <a:srgbClr val="098D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75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98D84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C28F4-5217-41A9-A8EF-2FD9F5B5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47" y="402759"/>
            <a:ext cx="10873005" cy="694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82C74-C7E5-427E-ABD3-0EA7E5DBD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648" y="1551004"/>
            <a:ext cx="108730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31FAB-39AD-457C-85B3-BAB1CCAFE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59B5E-16F7-453C-8706-72E8BB98AEC1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D1B053-ECC0-4529-BDC3-E44B066DA436}"/>
              </a:ext>
            </a:extLst>
          </p:cNvPr>
          <p:cNvCxnSpPr/>
          <p:nvPr userDrawn="1"/>
        </p:nvCxnSpPr>
        <p:spPr>
          <a:xfrm>
            <a:off x="678293" y="1186374"/>
            <a:ext cx="720437" cy="0"/>
          </a:xfrm>
          <a:prstGeom prst="line">
            <a:avLst/>
          </a:prstGeom>
          <a:ln w="114300">
            <a:solidFill>
              <a:srgbClr val="098D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92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98D84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98D8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8D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0A32F8-9A56-5143-9841-50BA3601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5" y="1805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38C34-4E67-FC40-98C1-C8384034A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515" y="3733935"/>
            <a:ext cx="10515600" cy="52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35F292-60E4-473C-9E8A-9642AACBAE10}"/>
              </a:ext>
            </a:extLst>
          </p:cNvPr>
          <p:cNvCxnSpPr/>
          <p:nvPr userDrawn="1"/>
        </p:nvCxnSpPr>
        <p:spPr>
          <a:xfrm>
            <a:off x="577515" y="3261223"/>
            <a:ext cx="720437" cy="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94CC26A-5A7B-451C-91A8-A1D56891B28C}"/>
              </a:ext>
            </a:extLst>
          </p:cNvPr>
          <p:cNvSpPr txBox="1"/>
          <p:nvPr userDrawn="1"/>
        </p:nvSpPr>
        <p:spPr>
          <a:xfrm>
            <a:off x="567250" y="5597578"/>
            <a:ext cx="162691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Corbel" panose="020B0503020204020204" pitchFamily="34" charset="0"/>
                <a:cs typeface="Calibri"/>
              </a:rPr>
              <a:t>EUKnoW</a:t>
            </a:r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  <a:cs typeface="Calibri"/>
              </a:rPr>
              <a:t> logo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52F64E-C51B-4D43-B0E2-157843E1BA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65662" y="5262488"/>
            <a:ext cx="1639966" cy="12497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2292C-6728-4CA8-9414-8F3A3B43030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786049" y="5356933"/>
            <a:ext cx="2102292" cy="10847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987BEC-DBD2-48B0-959C-3682ED3756A7}"/>
              </a:ext>
            </a:extLst>
          </p:cNvPr>
          <p:cNvSpPr txBox="1"/>
          <p:nvPr userDrawn="1"/>
        </p:nvSpPr>
        <p:spPr>
          <a:xfrm>
            <a:off x="9284906" y="5597577"/>
            <a:ext cx="232332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  <a:cs typeface="Calibri"/>
              </a:rPr>
              <a:t>Logo of partner organization(s)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05501B-906A-4487-9512-E9014E5835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55489" t="28319" r="706" b="18225"/>
          <a:stretch/>
        </p:blipFill>
        <p:spPr>
          <a:xfrm>
            <a:off x="2559356" y="5590071"/>
            <a:ext cx="1768793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1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x-none" sz="3600" b="1" kern="1200" dirty="0">
          <a:solidFill>
            <a:schemeClr val="bg1"/>
          </a:solidFill>
          <a:latin typeface="Corbel" panose="020B0503020204020204" pitchFamily="34" charset="0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GB" sz="2800" b="1" kern="1200" dirty="0">
          <a:solidFill>
            <a:schemeClr val="bg1"/>
          </a:solidFill>
          <a:latin typeface="Corbel" panose="020B0503020204020204" pitchFamily="34" charset="0"/>
          <a:ea typeface="+mn-ea"/>
          <a:cs typeface="Calibri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2800" b="1" kern="1200" dirty="0">
          <a:solidFill>
            <a:schemeClr val="bg1"/>
          </a:solidFill>
          <a:latin typeface="Corbel" panose="020B0503020204020204" pitchFamily="34" charset="0"/>
          <a:ea typeface="+mn-ea"/>
          <a:cs typeface="Calibri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2800" b="1" kern="1200" dirty="0">
          <a:solidFill>
            <a:schemeClr val="bg1"/>
          </a:solidFill>
          <a:latin typeface="Corbel" panose="020B0503020204020204" pitchFamily="34" charset="0"/>
          <a:ea typeface="+mn-ea"/>
          <a:cs typeface="Calibri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2800" b="1" kern="1200" dirty="0">
          <a:solidFill>
            <a:schemeClr val="bg1"/>
          </a:solidFill>
          <a:latin typeface="Corbel" panose="020B0503020204020204" pitchFamily="34" charset="0"/>
          <a:ea typeface="+mn-ea"/>
          <a:cs typeface="Calibri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x-none" sz="2800" b="1" kern="1200" dirty="0">
          <a:solidFill>
            <a:schemeClr val="bg1"/>
          </a:solidFill>
          <a:latin typeface="Corbel" panose="020B0503020204020204" pitchFamily="34" charset="0"/>
          <a:ea typeface="+mn-ea"/>
          <a:cs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3B858B6-134A-4DE9-BB8B-D60C03907E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5D46CF-0585-E74C-B750-A27E26AA13DE}"/>
              </a:ext>
            </a:extLst>
          </p:cNvPr>
          <p:cNvSpPr txBox="1"/>
          <p:nvPr/>
        </p:nvSpPr>
        <p:spPr>
          <a:xfrm>
            <a:off x="567250" y="548680"/>
            <a:ext cx="1103696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Corbel" panose="020B0503020204020204" pitchFamily="34" charset="0"/>
              </a:rPr>
              <a:t>Water Safety Planning for Small Island Water Systems: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Corbel" panose="020B0503020204020204" pitchFamily="34" charset="0"/>
              </a:rPr>
              <a:t>Strengthening Local Capacity for Water Safety: From Planning to Practice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364F20-A83A-0846-822B-C7E31E9508D4}"/>
              </a:ext>
            </a:extLst>
          </p:cNvPr>
          <p:cNvCxnSpPr/>
          <p:nvPr/>
        </p:nvCxnSpPr>
        <p:spPr>
          <a:xfrm>
            <a:off x="696048" y="3130594"/>
            <a:ext cx="720437" cy="0"/>
          </a:xfrm>
          <a:prstGeom prst="line">
            <a:avLst/>
          </a:prstGeom>
          <a:ln w="1143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89AB3B6-10FB-44A1-B3D0-19C947184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052" y="5440561"/>
            <a:ext cx="2102292" cy="1084783"/>
          </a:xfrm>
          <a:prstGeom prst="rect">
            <a:avLst/>
          </a:prstGeom>
          <a:ln w="6350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DA1580-0370-4952-9A88-9857F70C3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4421" y="5661344"/>
            <a:ext cx="2266235" cy="864000"/>
          </a:xfrm>
          <a:prstGeom prst="rect">
            <a:avLst/>
          </a:prstGeom>
        </p:spPr>
      </p:pic>
      <p:pic>
        <p:nvPicPr>
          <p:cNvPr id="9" name="object 6">
            <a:extLst>
              <a:ext uri="{FF2B5EF4-FFF2-40B4-BE49-F238E27FC236}">
                <a16:creationId xmlns:a16="http://schemas.microsoft.com/office/drawing/2014/main" id="{6E80A11F-34FB-48B6-A621-093999C1DF6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352" y="5232228"/>
            <a:ext cx="1354072" cy="1437132"/>
          </a:xfrm>
          <a:prstGeom prst="rect">
            <a:avLst/>
          </a:prstGeom>
        </p:spPr>
      </p:pic>
      <p:pic>
        <p:nvPicPr>
          <p:cNvPr id="11" name="object 4">
            <a:extLst>
              <a:ext uri="{FF2B5EF4-FFF2-40B4-BE49-F238E27FC236}">
                <a16:creationId xmlns:a16="http://schemas.microsoft.com/office/drawing/2014/main" id="{1FB324AD-9CFF-4381-A0C0-7F28803AF12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47528" y="5570101"/>
            <a:ext cx="3250922" cy="9552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B3D9B3-8F27-4598-A188-3888D7AEC705}"/>
              </a:ext>
            </a:extLst>
          </p:cNvPr>
          <p:cNvSpPr txBox="1"/>
          <p:nvPr/>
        </p:nvSpPr>
        <p:spPr>
          <a:xfrm>
            <a:off x="696048" y="3645024"/>
            <a:ext cx="4402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rbel" panose="020B0503020204020204" pitchFamily="34" charset="0"/>
              </a:rPr>
              <a:t>Dr. Akosua Boakye-Ansah</a:t>
            </a:r>
            <a:endParaRPr lang="en-GB" sz="28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5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3D9B-7B75-4ED6-BA79-2532AF9CE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Presentation 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06FAE-B109-4BB3-9699-AD158DE48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safety plans</a:t>
            </a:r>
          </a:p>
          <a:p>
            <a:r>
              <a:rPr lang="en-US" dirty="0"/>
              <a:t>Explain why a Water Safety Plan is necessary. </a:t>
            </a:r>
          </a:p>
          <a:p>
            <a:r>
              <a:rPr lang="en-US" dirty="0"/>
              <a:t>Implementation of Water Safety Planning – the </a:t>
            </a:r>
            <a:r>
              <a:rPr lang="en-US" dirty="0" err="1"/>
              <a:t>3SWater</a:t>
            </a:r>
            <a:r>
              <a:rPr lang="en-US" dirty="0"/>
              <a:t> case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94757-2672-4C97-8B15-B8A4B08F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216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80B5A-0B6D-431A-B906-92AEDDE9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Water safety Plan (WSP)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483FAC-1EC5-4B46-9119-E802A12FF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3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308F2C-9772-445D-9598-55D2CEC4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372" y="1349452"/>
            <a:ext cx="5737776" cy="4665750"/>
          </a:xfrm>
          <a:prstGeom prst="rect">
            <a:avLst/>
          </a:prstGeom>
        </p:spPr>
      </p:pic>
      <p:sp>
        <p:nvSpPr>
          <p:cNvPr id="5" name="Text Box 63">
            <a:extLst>
              <a:ext uri="{FF2B5EF4-FFF2-40B4-BE49-F238E27FC236}">
                <a16:creationId xmlns:a16="http://schemas.microsoft.com/office/drawing/2014/main" id="{F99182ED-6DBE-4E48-B4D4-41F9CBCAE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1340768"/>
            <a:ext cx="7792979" cy="1938814"/>
          </a:xfrm>
          <a:prstGeom prst="roundRect">
            <a:avLst>
              <a:gd name="adj" fmla="val 11002"/>
            </a:avLst>
          </a:prstGeom>
          <a:solidFill>
            <a:srgbClr val="098D84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274320" anchor="ctr" anchorCtr="0">
            <a:spAutoFit/>
          </a:bodyPr>
          <a:lstStyle>
            <a:lvl1pPr marL="4572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  <a:cs typeface="ＭＳ Ｐゴシック" charset="0"/>
              </a:defRPr>
            </a:lvl1pPr>
            <a:lvl2pPr marL="9144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2pPr>
            <a:lvl3pPr marL="13716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3pPr>
            <a:lvl4pPr marL="18288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4pPr>
            <a:lvl5pPr marL="22860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5pPr>
            <a:lvl6pPr marL="27432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6pPr>
            <a:lvl7pPr marL="32004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7pPr>
            <a:lvl8pPr marL="36576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8pPr>
            <a:lvl9pPr marL="41148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It is a comprehensive risk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assessmen</a:t>
            </a:r>
            <a:r>
              <a:rPr lang="en-GB" sz="2800" dirty="0">
                <a:solidFill>
                  <a:prstClr val="white"/>
                </a:solidFill>
                <a:latin typeface="Arial"/>
                <a:cs typeface="Arial"/>
              </a:rPr>
              <a:t>t and risk management approach that includes all the steps in water supply from catchment to consumer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266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E20-3851-414C-9644-1FFBD8D3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WSP involves….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A0C293-CC59-4185-AA69-D0CC2C6E04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4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4ED85-1DF3-4BF8-9CF5-12F778F45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021" y="1358606"/>
            <a:ext cx="8531869" cy="46326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4FD27E-9884-4038-967E-9D21FFE08679}"/>
              </a:ext>
            </a:extLst>
          </p:cNvPr>
          <p:cNvSpPr/>
          <p:nvPr/>
        </p:nvSpPr>
        <p:spPr>
          <a:xfrm>
            <a:off x="1199456" y="6094740"/>
            <a:ext cx="9001000" cy="523220"/>
          </a:xfrm>
          <a:prstGeom prst="rect">
            <a:avLst/>
          </a:prstGeom>
          <a:solidFill>
            <a:srgbClr val="BEECEA"/>
          </a:solidFill>
          <a:ln w="38100">
            <a:solidFill>
              <a:srgbClr val="098D84"/>
            </a:solidFill>
          </a:ln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….preventing contamination at the source…</a:t>
            </a:r>
          </a:p>
        </p:txBody>
      </p:sp>
    </p:spTree>
    <p:extLst>
      <p:ext uri="{BB962C8B-B14F-4D97-AF65-F5344CB8AC3E}">
        <p14:creationId xmlns:p14="http://schemas.microsoft.com/office/powerpoint/2010/main" val="667218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9D9A-27F3-4CC7-A02A-B3072E3B4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WSP involves….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83E281-2BD5-4E80-861A-FC64B05235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5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BC0E78-FDBD-42F6-8BB6-0C9681E1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29" y="1271886"/>
            <a:ext cx="8350771" cy="46053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45C8A7-D302-46D1-9BE4-8E9C15EC9B6B}"/>
              </a:ext>
            </a:extLst>
          </p:cNvPr>
          <p:cNvSpPr/>
          <p:nvPr/>
        </p:nvSpPr>
        <p:spPr>
          <a:xfrm>
            <a:off x="1055440" y="6052162"/>
            <a:ext cx="9597855" cy="523220"/>
          </a:xfrm>
          <a:prstGeom prst="rect">
            <a:avLst/>
          </a:prstGeom>
          <a:solidFill>
            <a:srgbClr val="BEECEA"/>
          </a:solidFill>
          <a:ln w="38100">
            <a:solidFill>
              <a:srgbClr val="098D84"/>
            </a:solidFill>
          </a:ln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….removing/reducing contamination through treatment</a:t>
            </a:r>
          </a:p>
        </p:txBody>
      </p:sp>
    </p:spTree>
    <p:extLst>
      <p:ext uri="{BB962C8B-B14F-4D97-AF65-F5344CB8AC3E}">
        <p14:creationId xmlns:p14="http://schemas.microsoft.com/office/powerpoint/2010/main" val="61979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38119-0EE4-4B1F-A438-C917E482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WSP involves….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5CAFC9-206A-42EE-BE1B-7C8C5FB021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6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694E6-8164-4F3B-9DE0-1FBEFFCDE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1339644"/>
            <a:ext cx="8786564" cy="46020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B7F9E9-AA70-4B7E-B93A-8364F3CA4E1C}"/>
              </a:ext>
            </a:extLst>
          </p:cNvPr>
          <p:cNvSpPr/>
          <p:nvPr/>
        </p:nvSpPr>
        <p:spPr>
          <a:xfrm>
            <a:off x="1241221" y="6174215"/>
            <a:ext cx="9597855" cy="523220"/>
          </a:xfrm>
          <a:prstGeom prst="rect">
            <a:avLst/>
          </a:prstGeom>
          <a:solidFill>
            <a:srgbClr val="BEECEA"/>
          </a:solidFill>
          <a:ln w="38100">
            <a:solidFill>
              <a:srgbClr val="098D84"/>
            </a:solidFill>
          </a:ln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….preventing recontamination in storage and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89749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8025D-9CF0-45E5-BA84-8224F4E36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WSP involves….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2E22E-0900-49E1-B45D-654E18A972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7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95A34-9DF7-46B3-B438-D79932C01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1195041"/>
            <a:ext cx="8858572" cy="4658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2C1123-3BB3-4D2D-BD42-078D4F423D9B}"/>
              </a:ext>
            </a:extLst>
          </p:cNvPr>
          <p:cNvSpPr/>
          <p:nvPr/>
        </p:nvSpPr>
        <p:spPr>
          <a:xfrm>
            <a:off x="1322681" y="6094740"/>
            <a:ext cx="9597855" cy="523220"/>
          </a:xfrm>
          <a:prstGeom prst="rect">
            <a:avLst/>
          </a:prstGeom>
          <a:solidFill>
            <a:srgbClr val="BEECEA"/>
          </a:solidFill>
          <a:ln w="38100">
            <a:solidFill>
              <a:srgbClr val="098D84"/>
            </a:solidFill>
          </a:ln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….preventing recontamination at the household level</a:t>
            </a:r>
          </a:p>
        </p:txBody>
      </p:sp>
    </p:spTree>
    <p:extLst>
      <p:ext uri="{BB962C8B-B14F-4D97-AF65-F5344CB8AC3E}">
        <p14:creationId xmlns:p14="http://schemas.microsoft.com/office/powerpoint/2010/main" val="304390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3D2C1-182A-4C82-86CB-55DAF6653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48" y="1551004"/>
            <a:ext cx="10873004" cy="4936557"/>
          </a:xfrm>
        </p:spPr>
        <p:txBody>
          <a:bodyPr>
            <a:normAutofit/>
          </a:bodyPr>
          <a:lstStyle/>
          <a:p>
            <a:pPr marL="447675" indent="0">
              <a:spcBef>
                <a:spcPct val="50000"/>
              </a:spcBef>
              <a:spcAft>
                <a:spcPts val="2400"/>
              </a:spcAft>
              <a:buNone/>
              <a:defRPr/>
            </a:pPr>
            <a:r>
              <a:rPr lang="en-US" sz="3000" dirty="0"/>
              <a:t>Without a risk assessment/management approach, water suppliers must rely on </a:t>
            </a:r>
            <a:r>
              <a:rPr lang="en-US" sz="3000" b="1" dirty="0">
                <a:solidFill>
                  <a:srgbClr val="098D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END-PRODUCT TESTING </a:t>
            </a:r>
            <a:r>
              <a:rPr lang="en-US" sz="3000" dirty="0"/>
              <a:t>to confirm water safety.</a:t>
            </a:r>
          </a:p>
          <a:p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DE9421-3DAB-4C14-9CD8-8BE370AA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do we need WSPs?</a:t>
            </a:r>
            <a:endParaRPr lang="it-IT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4E357A-E5C3-444A-A3C1-828AFB6AE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858" y="2829358"/>
            <a:ext cx="5700583" cy="294926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0ECEC-3FD4-4F17-A365-083BDA42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58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3D2C1-182A-4C82-86CB-55DAF6653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48" y="1551004"/>
            <a:ext cx="10873004" cy="4936557"/>
          </a:xfrm>
        </p:spPr>
        <p:txBody>
          <a:bodyPr>
            <a:normAutofit/>
          </a:bodyPr>
          <a:lstStyle/>
          <a:p>
            <a:pPr marL="447675" indent="0" algn="ctr">
              <a:spcBef>
                <a:spcPct val="50000"/>
              </a:spcBef>
              <a:spcAft>
                <a:spcPts val="2400"/>
              </a:spcAft>
              <a:buNone/>
              <a:defRPr/>
            </a:pPr>
            <a:r>
              <a:rPr lang="en-US" sz="3000" b="1" dirty="0">
                <a:solidFill>
                  <a:srgbClr val="098D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END-PRODUCT TESTING </a:t>
            </a:r>
            <a:r>
              <a:rPr lang="en-US" sz="3000" dirty="0"/>
              <a:t>SCENARIO</a:t>
            </a:r>
          </a:p>
          <a:p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DE9421-3DAB-4C14-9CD8-8BE370AA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do we need WSPs?</a:t>
            </a:r>
            <a:endParaRPr lang="it-IT" sz="3200" dirty="0"/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DE78926E-BEF6-4E21-ABA2-4A24C652F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76" y="3708969"/>
            <a:ext cx="2103120" cy="640080"/>
          </a:xfrm>
          <a:prstGeom prst="roundRect">
            <a:avLst>
              <a:gd name="adj" fmla="val 16667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6" name="Right Arrow 49">
            <a:extLst>
              <a:ext uri="{FF2B5EF4-FFF2-40B4-BE49-F238E27FC236}">
                <a16:creationId xmlns:a16="http://schemas.microsoft.com/office/drawing/2014/main" id="{26A6B14A-7220-4B71-A67D-ADF96BD42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289" y="4653815"/>
            <a:ext cx="8004175" cy="584200"/>
          </a:xfrm>
          <a:prstGeom prst="rightArrow">
            <a:avLst>
              <a:gd name="adj1" fmla="val 50000"/>
              <a:gd name="adj2" fmla="val 49984"/>
            </a:avLst>
          </a:prstGeom>
          <a:solidFill>
            <a:schemeClr val="tx1">
              <a:alpha val="3803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fornian FB" charset="0"/>
              <a:ea typeface="+mn-ea"/>
              <a:cs typeface="+mn-cs"/>
            </a:endParaRPr>
          </a:p>
        </p:txBody>
      </p:sp>
      <p:sp>
        <p:nvSpPr>
          <p:cNvPr id="7" name="Down Arrow 50">
            <a:extLst>
              <a:ext uri="{FF2B5EF4-FFF2-40B4-BE49-F238E27FC236}">
                <a16:creationId xmlns:a16="http://schemas.microsoft.com/office/drawing/2014/main" id="{67F0A5B1-0C8D-4E6A-9130-26C64CD7E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787" y="4350194"/>
            <a:ext cx="266700" cy="285471"/>
          </a:xfrm>
          <a:prstGeom prst="downArrow">
            <a:avLst>
              <a:gd name="adj1" fmla="val 50000"/>
              <a:gd name="adj2" fmla="val 50070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fornian FB" charset="0"/>
              <a:ea typeface="+mn-ea"/>
              <a:cs typeface="+mn-cs"/>
            </a:endParaRPr>
          </a:p>
        </p:txBody>
      </p:sp>
      <p:sp>
        <p:nvSpPr>
          <p:cNvPr id="8" name="TextBox 51">
            <a:extLst>
              <a:ext uri="{FF2B5EF4-FFF2-40B4-BE49-F238E27FC236}">
                <a16:creationId xmlns:a16="http://schemas.microsoft.com/office/drawing/2014/main" id="{8FE82995-E93E-4F26-AD04-60364A277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894" y="3741830"/>
            <a:ext cx="1868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Water microbially contaminated</a:t>
            </a:r>
          </a:p>
        </p:txBody>
      </p:sp>
      <p:sp>
        <p:nvSpPr>
          <p:cNvPr id="9" name="Down Arrow 16">
            <a:extLst>
              <a:ext uri="{FF2B5EF4-FFF2-40B4-BE49-F238E27FC236}">
                <a16:creationId xmlns:a16="http://schemas.microsoft.com/office/drawing/2014/main" id="{060550CF-6D54-45E2-A093-F8017A8FEDA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066839" y="5232949"/>
            <a:ext cx="280988" cy="299123"/>
          </a:xfrm>
          <a:prstGeom prst="downArrow">
            <a:avLst>
              <a:gd name="adj1" fmla="val 50000"/>
              <a:gd name="adj2" fmla="val 49798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fornian FB" charset="0"/>
              <a:ea typeface="+mn-ea"/>
              <a:cs typeface="+mn-cs"/>
            </a:endParaRP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B1272234-39E3-4876-977B-EA857B8D9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092" y="5532072"/>
            <a:ext cx="1554480" cy="640080"/>
          </a:xfrm>
          <a:prstGeom prst="roundRect">
            <a:avLst>
              <a:gd name="adj" fmla="val 16667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6A7B29-78E0-4A00-8E70-70A4D7193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233" y="5570535"/>
            <a:ext cx="1554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Water sampled &amp; tested</a:t>
            </a: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0EF80969-E9A2-4BF1-8238-21EB1F73E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29" y="5558083"/>
            <a:ext cx="1554480" cy="640080"/>
          </a:xfrm>
          <a:prstGeom prst="roundRect">
            <a:avLst>
              <a:gd name="adj" fmla="val 16667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5E452-94B8-426A-9379-9B39C44B3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270" y="5590410"/>
            <a:ext cx="1540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Test results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 *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E. coli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 *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BB709EA-58C3-4B17-A5D0-B357E2432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0524" y="3708969"/>
            <a:ext cx="2184400" cy="640080"/>
          </a:xfrm>
          <a:prstGeom prst="roundRect">
            <a:avLst>
              <a:gd name="adj" fmla="val 16667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7C45AE-560C-4435-8C14-EA236D378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2119" y="3741544"/>
            <a:ext cx="2081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Boil water advisory issued to consumers</a:t>
            </a:r>
          </a:p>
        </p:txBody>
      </p:sp>
      <p:sp>
        <p:nvSpPr>
          <p:cNvPr id="16" name="Left Brace 9">
            <a:extLst>
              <a:ext uri="{FF2B5EF4-FFF2-40B4-BE49-F238E27FC236}">
                <a16:creationId xmlns:a16="http://schemas.microsoft.com/office/drawing/2014/main" id="{FC17022D-A48F-4ECF-B6BD-D5BD23D34D35}"/>
              </a:ext>
            </a:extLst>
          </p:cNvPr>
          <p:cNvSpPr>
            <a:spLocks/>
          </p:cNvSpPr>
          <p:nvPr/>
        </p:nvSpPr>
        <p:spPr bwMode="auto">
          <a:xfrm rot="5400000">
            <a:off x="5941817" y="301184"/>
            <a:ext cx="409264" cy="6015922"/>
          </a:xfrm>
          <a:prstGeom prst="leftBrace">
            <a:avLst>
              <a:gd name="adj1" fmla="val 43784"/>
              <a:gd name="adj2" fmla="val 49077"/>
            </a:avLst>
          </a:prstGeom>
          <a:noFill/>
          <a:ln w="25400">
            <a:solidFill>
              <a:schemeClr val="bg2">
                <a:lumMod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74E0AC-A91A-424B-B774-A56DAE308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9939" y="2232865"/>
            <a:ext cx="2300288" cy="783193"/>
          </a:xfrm>
          <a:prstGeom prst="roundRect">
            <a:avLst/>
          </a:prstGeom>
          <a:solidFill>
            <a:srgbClr val="DB504A"/>
          </a:solidFill>
          <a:ln w="25400"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Contaminated water consumed</a:t>
            </a:r>
          </a:p>
        </p:txBody>
      </p:sp>
      <p:sp>
        <p:nvSpPr>
          <p:cNvPr id="18" name="TextBox 75">
            <a:extLst>
              <a:ext uri="{FF2B5EF4-FFF2-40B4-BE49-F238E27FC236}">
                <a16:creationId xmlns:a16="http://schemas.microsoft.com/office/drawing/2014/main" id="{A2627D48-6219-4617-BF97-5D0C77501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4619" y="4800719"/>
            <a:ext cx="693738" cy="290393"/>
          </a:xfrm>
          <a:prstGeom prst="roundRect">
            <a:avLst>
              <a:gd name="adj" fmla="val 8210"/>
            </a:avLst>
          </a:prstGeom>
          <a:solidFill>
            <a:srgbClr val="DB504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Day 0</a:t>
            </a:r>
          </a:p>
        </p:txBody>
      </p:sp>
      <p:sp>
        <p:nvSpPr>
          <p:cNvPr id="19" name="Down Arrow 30">
            <a:extLst>
              <a:ext uri="{FF2B5EF4-FFF2-40B4-BE49-F238E27FC236}">
                <a16:creationId xmlns:a16="http://schemas.microsoft.com/office/drawing/2014/main" id="{0705F2AC-3089-410A-B538-FCB06DD8E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374" y="4347134"/>
            <a:ext cx="266700" cy="293294"/>
          </a:xfrm>
          <a:prstGeom prst="downArrow">
            <a:avLst>
              <a:gd name="adj1" fmla="val 50000"/>
              <a:gd name="adj2" fmla="val 50070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fornian FB" charset="0"/>
              <a:ea typeface="+mn-ea"/>
              <a:cs typeface="+mn-cs"/>
            </a:endParaRPr>
          </a:p>
        </p:txBody>
      </p:sp>
      <p:sp>
        <p:nvSpPr>
          <p:cNvPr id="20" name="Down Arrow 31">
            <a:extLst>
              <a:ext uri="{FF2B5EF4-FFF2-40B4-BE49-F238E27FC236}">
                <a16:creationId xmlns:a16="http://schemas.microsoft.com/office/drawing/2014/main" id="{9D096B1B-F8BB-4924-A406-D401B3A0EBC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78876" y="5259516"/>
            <a:ext cx="280988" cy="299125"/>
          </a:xfrm>
          <a:prstGeom prst="downArrow">
            <a:avLst>
              <a:gd name="adj1" fmla="val 50000"/>
              <a:gd name="adj2" fmla="val 49798"/>
            </a:avLst>
          </a:prstGeom>
          <a:solidFill>
            <a:srgbClr val="098D84">
              <a:alpha val="6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fornian FB" charset="0"/>
              <a:ea typeface="+mn-ea"/>
              <a:cs typeface="+mn-cs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3920AA40-E25D-4153-8131-6AF2FB48C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7064" y="5501318"/>
            <a:ext cx="2193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TIME</a:t>
            </a:r>
          </a:p>
        </p:txBody>
      </p:sp>
      <p:cxnSp>
        <p:nvCxnSpPr>
          <p:cNvPr id="22" name="Straight Arrow Connector 13">
            <a:extLst>
              <a:ext uri="{FF2B5EF4-FFF2-40B4-BE49-F238E27FC236}">
                <a16:creationId xmlns:a16="http://schemas.microsoft.com/office/drawing/2014/main" id="{235280B1-66A8-46A3-B38F-181EF6C46E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64276" y="6117267"/>
            <a:ext cx="109696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Box 75">
            <a:extLst>
              <a:ext uri="{FF2B5EF4-FFF2-40B4-BE49-F238E27FC236}">
                <a16:creationId xmlns:a16="http://schemas.microsoft.com/office/drawing/2014/main" id="{52714167-CD6D-41EC-99EE-40EC7434B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705" y="4800718"/>
            <a:ext cx="645257" cy="290393"/>
          </a:xfrm>
          <a:prstGeom prst="roundRect">
            <a:avLst>
              <a:gd name="adj" fmla="val 8210"/>
            </a:avLst>
          </a:prstGeom>
          <a:solidFill>
            <a:srgbClr val="DB504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Day 7</a:t>
            </a:r>
          </a:p>
        </p:txBody>
      </p:sp>
      <p:sp>
        <p:nvSpPr>
          <p:cNvPr id="24" name="TextBox 75">
            <a:extLst>
              <a:ext uri="{FF2B5EF4-FFF2-40B4-BE49-F238E27FC236}">
                <a16:creationId xmlns:a16="http://schemas.microsoft.com/office/drawing/2014/main" id="{D99EC060-668C-4FF5-BBB4-B95E13570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742" y="4804817"/>
            <a:ext cx="645257" cy="290393"/>
          </a:xfrm>
          <a:prstGeom prst="roundRect">
            <a:avLst>
              <a:gd name="adj" fmla="val 8210"/>
            </a:avLst>
          </a:prstGeom>
          <a:solidFill>
            <a:srgbClr val="DB504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Day 9</a:t>
            </a:r>
          </a:p>
        </p:txBody>
      </p:sp>
      <p:sp>
        <p:nvSpPr>
          <p:cNvPr id="25" name="TextBox 75">
            <a:extLst>
              <a:ext uri="{FF2B5EF4-FFF2-40B4-BE49-F238E27FC236}">
                <a16:creationId xmlns:a16="http://schemas.microsoft.com/office/drawing/2014/main" id="{7A1A7761-3FEE-44C0-95AF-B0EA888A5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0224" y="4804817"/>
            <a:ext cx="745000" cy="290393"/>
          </a:xfrm>
          <a:prstGeom prst="roundRect">
            <a:avLst>
              <a:gd name="adj" fmla="val 8210"/>
            </a:avLst>
          </a:prstGeom>
          <a:solidFill>
            <a:srgbClr val="DB504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Day 10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53EBD5C-CC94-4293-9D2C-5B6937FD67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7225" y="3374351"/>
            <a:ext cx="1319915" cy="1348534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80406884-27FB-4D08-A601-365CB1A33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96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9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3D2C1-182A-4C82-86CB-55DAF6653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48" y="1551005"/>
            <a:ext cx="9213452" cy="2208196"/>
          </a:xfrm>
        </p:spPr>
        <p:txBody>
          <a:bodyPr>
            <a:normAutofit/>
          </a:bodyPr>
          <a:lstStyle/>
          <a:p>
            <a:pPr marL="447675" indent="0">
              <a:spcBef>
                <a:spcPct val="50000"/>
              </a:spcBef>
              <a:spcAft>
                <a:spcPts val="2400"/>
              </a:spcAft>
              <a:buNone/>
              <a:defRPr/>
            </a:pPr>
            <a:r>
              <a:rPr lang="en-US" sz="3000" dirty="0"/>
              <a:t>Water quality testing is an important component of water supply system management…</a:t>
            </a:r>
          </a:p>
          <a:p>
            <a:pPr marL="447675" indent="0">
              <a:spcBef>
                <a:spcPct val="50000"/>
              </a:spcBef>
              <a:spcAft>
                <a:spcPts val="2400"/>
              </a:spcAft>
              <a:buNone/>
              <a:defRPr/>
            </a:pPr>
            <a:r>
              <a:rPr lang="en-US" sz="3000" dirty="0"/>
              <a:t>…but it is </a:t>
            </a:r>
            <a:r>
              <a:rPr lang="en-US" sz="3000" u="sng" dirty="0"/>
              <a:t>not enough </a:t>
            </a:r>
            <a:r>
              <a:rPr lang="en-US" sz="3000" dirty="0"/>
              <a:t>to ensure water safety.</a:t>
            </a:r>
          </a:p>
          <a:p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DE9421-3DAB-4C14-9CD8-8BE370AA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do we need WSPs?</a:t>
            </a:r>
            <a:endParaRPr lang="it-IT" sz="3200" dirty="0"/>
          </a:p>
        </p:txBody>
      </p:sp>
      <p:sp>
        <p:nvSpPr>
          <p:cNvPr id="4" name="Text Box 63">
            <a:extLst>
              <a:ext uri="{FF2B5EF4-FFF2-40B4-BE49-F238E27FC236}">
                <a16:creationId xmlns:a16="http://schemas.microsoft.com/office/drawing/2014/main" id="{ED4D0D2A-4958-4164-9865-947BFB29A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512" y="4352623"/>
            <a:ext cx="7792979" cy="1478756"/>
          </a:xfrm>
          <a:prstGeom prst="roundRect">
            <a:avLst>
              <a:gd name="adj" fmla="val 11002"/>
            </a:avLst>
          </a:prstGeom>
          <a:solidFill>
            <a:srgbClr val="098D84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274320" anchor="ctr" anchorCtr="0">
            <a:spAutoFit/>
          </a:bodyPr>
          <a:lstStyle>
            <a:lvl1pPr marL="4572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  <a:cs typeface="ＭＳ Ｐゴシック" charset="0"/>
              </a:defRPr>
            </a:lvl1pPr>
            <a:lvl2pPr marL="9144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2pPr>
            <a:lvl3pPr marL="13716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3pPr>
            <a:lvl4pPr marL="18288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4pPr>
            <a:lvl5pPr marL="2286000" indent="-457200" algn="ctr"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5pPr>
            <a:lvl6pPr marL="27432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6pPr>
            <a:lvl7pPr marL="32004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7pPr>
            <a:lvl8pPr marL="36576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8pPr>
            <a:lvl9pPr marL="41148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fornian FB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Need a </a:t>
            </a:r>
            <a:r>
              <a:rPr kumimoji="0" lang="en-GB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proactive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approach to ensure water safety through good management of the complete water supply system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  <a:sym typeface="Wingdings"/>
              </a:rPr>
              <a:t>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  <a:sym typeface="Wingdings"/>
              </a:rPr>
              <a:t>WSP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E357FC-68C3-4CA9-8DFB-9732E2D85042}"/>
              </a:ext>
            </a:extLst>
          </p:cNvPr>
          <p:cNvSpPr/>
          <p:nvPr/>
        </p:nvSpPr>
        <p:spPr>
          <a:xfrm>
            <a:off x="1828800" y="4673600"/>
            <a:ext cx="784797" cy="783559"/>
          </a:xfrm>
          <a:prstGeom prst="ellipse">
            <a:avLst/>
          </a:prstGeom>
          <a:solidFill>
            <a:schemeClr val="bg1"/>
          </a:solidFill>
          <a:ln w="25400">
            <a:solidFill>
              <a:srgbClr val="098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Exclamation mark">
            <a:extLst>
              <a:ext uri="{FF2B5EF4-FFF2-40B4-BE49-F238E27FC236}">
                <a16:creationId xmlns:a16="http://schemas.microsoft.com/office/drawing/2014/main" id="{CC91DBE6-D4A0-4AED-88D6-B5FBEA7137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8186" y="4755602"/>
            <a:ext cx="670762" cy="670762"/>
          </a:xfrm>
          <a:prstGeom prst="rect">
            <a:avLst/>
          </a:prstGeom>
        </p:spPr>
      </p:pic>
      <p:pic>
        <p:nvPicPr>
          <p:cNvPr id="7" name="Picture 4" descr="UBA_icon_sonstiges_lupe_grün.png">
            <a:extLst>
              <a:ext uri="{FF2B5EF4-FFF2-40B4-BE49-F238E27FC236}">
                <a16:creationId xmlns:a16="http://schemas.microsoft.com/office/drawing/2014/main" id="{380E9472-4D55-4D10-8B33-0617E7BD9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098D8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1805" y="1547628"/>
            <a:ext cx="1881372" cy="188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DF6C48-D025-4E84-AB4B-8107BC936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26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87AAF-42D3-43C2-8054-2522C536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a Water Safety plan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DE74A9-0DC9-4A9D-9F1C-5B9870D5E3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11</a:t>
            </a:fld>
            <a:endParaRPr lang="it-IT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6287D8-1E77-4DDB-910D-0ADBA60F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5993904"/>
            <a:ext cx="613778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defRPr/>
            </a:pPr>
            <a:r>
              <a:rPr lang="en-US" altLang="en-US" dirty="0" err="1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WSPs</a:t>
            </a:r>
            <a:r>
              <a:rPr lang="en-US" altLang="en-US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 introduced by WHO in Guidelines for Drinking-water Quality (3rd Edition, 2004)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9F7CAD-1D65-473B-BF60-32337280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1268760"/>
            <a:ext cx="3888433" cy="47026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5E9F9C-F50E-40BA-80A7-7BBCDB1B3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917" y="5949280"/>
            <a:ext cx="613778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defRPr/>
            </a:pPr>
            <a:r>
              <a:rPr lang="en-US" altLang="en-US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Update 4</a:t>
            </a:r>
            <a:r>
              <a:rPr lang="en-US" altLang="en-US" baseline="300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th</a:t>
            </a:r>
            <a:r>
              <a:rPr lang="en-US" altLang="en-US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 edition; 2024: urban (large) and small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E9AC1A-4539-4864-B68A-DFC542E9F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112" y="1249396"/>
            <a:ext cx="3511286" cy="447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95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6494F-2CC6-49D5-881B-270ACDD4F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a Water Safety Plan 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93F052-77A0-470E-89D8-4BE949A12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12</a:t>
            </a:fld>
            <a:endParaRPr lang="it-IT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A4A139D9-8139-4066-8583-4CC273EAE1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3019080"/>
              </p:ext>
            </p:extLst>
          </p:nvPr>
        </p:nvGraphicFramePr>
        <p:xfrm>
          <a:off x="721895" y="1358958"/>
          <a:ext cx="10623883" cy="5382996"/>
        </p:xfrm>
        <a:graphic>
          <a:graphicData uri="http://schemas.openxmlformats.org/drawingml/2006/table">
            <a:tbl>
              <a:tblPr firstRow="1">
                <a:tableStyleId>{7E9639D4-E3E2-4D34-9284-5A2195B3D0D7}</a:tableStyleId>
              </a:tblPr>
              <a:tblGrid>
                <a:gridCol w="1540042">
                  <a:extLst>
                    <a:ext uri="{9D8B030D-6E8A-4147-A177-3AD203B41FA5}">
                      <a16:colId xmlns:a16="http://schemas.microsoft.com/office/drawing/2014/main" val="3282993352"/>
                    </a:ext>
                  </a:extLst>
                </a:gridCol>
                <a:gridCol w="4439652">
                  <a:extLst>
                    <a:ext uri="{9D8B030D-6E8A-4147-A177-3AD203B41FA5}">
                      <a16:colId xmlns:a16="http://schemas.microsoft.com/office/drawing/2014/main" val="2980906152"/>
                    </a:ext>
                  </a:extLst>
                </a:gridCol>
                <a:gridCol w="4644189">
                  <a:extLst>
                    <a:ext uri="{9D8B030D-6E8A-4147-A177-3AD203B41FA5}">
                      <a16:colId xmlns:a16="http://schemas.microsoft.com/office/drawing/2014/main" val="2158058505"/>
                    </a:ext>
                  </a:extLst>
                </a:gridCol>
              </a:tblGrid>
              <a:tr h="82883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WSP </a:t>
                      </a:r>
                      <a:r>
                        <a:rPr lang="it-IT" sz="1800" dirty="0" err="1">
                          <a:effectLst/>
                          <a:latin typeface="Corbel" panose="020B0503020204020204" pitchFamily="34" charset="0"/>
                        </a:rPr>
                        <a:t>components</a:t>
                      </a:r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 </a:t>
                      </a:r>
                      <a:endParaRPr lang="it-IT" sz="1800" b="1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Urban WSP modules</a:t>
                      </a:r>
                      <a:endParaRPr lang="it-IT" sz="1800" b="1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WSP tasks for small systems</a:t>
                      </a:r>
                      <a:endParaRPr lang="en-US" sz="1800" b="1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extLst>
                  <a:ext uri="{0D108BD9-81ED-4DB2-BD59-A6C34878D82A}">
                    <a16:rowId xmlns:a16="http://schemas.microsoft.com/office/drawing/2014/main" val="3848119496"/>
                  </a:ext>
                </a:extLst>
              </a:tr>
              <a:tr h="395851">
                <a:tc>
                  <a:txBody>
                    <a:bodyPr/>
                    <a:lstStyle/>
                    <a:p>
                      <a:pPr fontAlgn="base" latinLnBrk="0"/>
                      <a:r>
                        <a:rPr lang="it-IT" sz="1800">
                          <a:effectLst/>
                          <a:latin typeface="Corbel" panose="020B0503020204020204" pitchFamily="34" charset="0"/>
                        </a:rPr>
                        <a:t>Preparation</a:t>
                      </a:r>
                      <a:endParaRPr lang="it-IT" sz="180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1. Assembling the WSP team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1. Engage the community and assemble a WSP team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extLst>
                  <a:ext uri="{0D108BD9-81ED-4DB2-BD59-A6C34878D82A}">
                    <a16:rowId xmlns:a16="http://schemas.microsoft.com/office/drawing/2014/main" val="2743781214"/>
                  </a:ext>
                </a:extLst>
              </a:tr>
              <a:tr h="332148">
                <a:tc rowSpan="4">
                  <a:txBody>
                    <a:bodyPr/>
                    <a:lstStyle/>
                    <a:p>
                      <a:pPr fontAlgn="base" latinLnBrk="0"/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System assessment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2. Describe the water supply system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2. Describe the community water supply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95173"/>
                  </a:ext>
                </a:extLst>
              </a:tr>
              <a:tr h="28875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3. Identify hazards and hazardous events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3. Identify and assess hazards, hazardous events, risks, and existing control measures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74"/>
                  </a:ext>
                </a:extLst>
              </a:tr>
              <a:tr h="3566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4. Determine and validate control measures, then assess and prioritize the risks</a:t>
                      </a: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19553"/>
                  </a:ext>
                </a:extLst>
              </a:tr>
              <a:tr h="35639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5. Develop, implement, and maintain an improvement/upgrade plan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4. Develop and implement an incremental improvement plan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098609"/>
                  </a:ext>
                </a:extLst>
              </a:tr>
              <a:tr h="430990">
                <a:tc rowSpan="2">
                  <a:txBody>
                    <a:bodyPr/>
                    <a:lstStyle/>
                    <a:p>
                      <a:pPr fontAlgn="base" latinLnBrk="0"/>
                      <a:r>
                        <a:rPr lang="it-IT" sz="1800">
                          <a:effectLst/>
                          <a:latin typeface="Corbel" panose="020B0503020204020204" pitchFamily="34" charset="0"/>
                        </a:rPr>
                        <a:t>Monitoring</a:t>
                      </a:r>
                      <a:endParaRPr lang="it-IT" sz="180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6. Define monitoring of the control measures (operational monitoring)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 rowSpan="2">
                  <a:txBody>
                    <a:bodyPr/>
                    <a:lstStyle/>
                    <a:p>
                      <a:pPr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5. Monitor control measures and verify the effectiveness of the WSP</a:t>
                      </a:r>
                    </a:p>
                    <a:p>
                      <a:pPr fontAlgn="base" latinLnBrk="0"/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  <a:p>
                      <a:pPr fontAlgn="base" latinLnBrk="0"/>
                      <a:r>
                        <a:rPr lang="en-US" sz="1800" dirty="0">
                          <a:solidFill>
                            <a:srgbClr val="2A2A2A"/>
                          </a:solidFill>
                          <a:effectLst/>
                          <a:latin typeface="Corbel" panose="020B0503020204020204" pitchFamily="34" charset="0"/>
                        </a:rPr>
                        <a:t>6. Carry out routine operations and maintenance </a:t>
                      </a:r>
                    </a:p>
                  </a:txBody>
                  <a:tcPr marL="8288" marR="8288" marT="4144" marB="4144"/>
                </a:tc>
                <a:extLst>
                  <a:ext uri="{0D108BD9-81ED-4DB2-BD59-A6C34878D82A}">
                    <a16:rowId xmlns:a16="http://schemas.microsoft.com/office/drawing/2014/main" val="3347838880"/>
                  </a:ext>
                </a:extLst>
              </a:tr>
              <a:tr h="43099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7. Verify the effectiveness of the WSP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233170"/>
                  </a:ext>
                </a:extLst>
              </a:tr>
              <a:tr h="262290">
                <a:tc rowSpan="2">
                  <a:txBody>
                    <a:bodyPr/>
                    <a:lstStyle/>
                    <a:p>
                      <a:pPr fontAlgn="base" latinLnBrk="0"/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Management &amp; communication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8. Prepare management procedures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fontAlgn="base" latinLnBrk="0"/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7. Document, review and improve all aspects of WSP implementation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518745"/>
                  </a:ext>
                </a:extLst>
              </a:tr>
              <a:tr h="306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9. Develop supporting programs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524919"/>
                  </a:ext>
                </a:extLst>
              </a:tr>
              <a:tr h="207207">
                <a:tc rowSpan="2">
                  <a:txBody>
                    <a:bodyPr/>
                    <a:lstStyle/>
                    <a:p>
                      <a:pPr fontAlgn="base" latinLnBrk="0"/>
                      <a:r>
                        <a:rPr lang="it-IT" sz="1800" dirty="0">
                          <a:effectLst/>
                          <a:latin typeface="Corbel" panose="020B0503020204020204" pitchFamily="34" charset="0"/>
                        </a:rPr>
                        <a:t>Feedback &amp; improvement</a:t>
                      </a:r>
                      <a:endParaRPr lang="it-IT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10. Plan and carry out periodic review of the WSP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88408"/>
                  </a:ext>
                </a:extLst>
              </a:tr>
              <a:tr h="25693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 latinLnBrk="0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orbel" panose="020B0503020204020204" pitchFamily="34" charset="0"/>
                        </a:rPr>
                        <a:t>11. Revise the WSP following an incident</a:t>
                      </a:r>
                      <a:endParaRPr lang="en-US" sz="1800" dirty="0">
                        <a:solidFill>
                          <a:srgbClr val="2A2A2A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8288" marR="8288" marT="4144" marB="4144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899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400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962FB-0373-4FAB-B898-1008768A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48" y="1551004"/>
            <a:ext cx="4916288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No WSP for water systems (desalinated/groundwater) on the Islands</a:t>
            </a:r>
          </a:p>
          <a:p>
            <a:pPr>
              <a:lnSpc>
                <a:spcPct val="150000"/>
              </a:lnSpc>
            </a:pPr>
            <a:r>
              <a:rPr lang="en-US" dirty="0"/>
              <a:t>Contaminated water at treatment/household level</a:t>
            </a:r>
          </a:p>
          <a:p>
            <a:pPr>
              <a:lnSpc>
                <a:spcPct val="150000"/>
              </a:lnSpc>
            </a:pPr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1B948B-A823-4AF9-8C8E-C897FB70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WSP in the Maldives: the need</a:t>
            </a:r>
            <a:endParaRPr lang="it-IT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97AE9-C5D2-42B2-B35A-3898280B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1E1CE9-16F2-4496-9138-61AC5C6E0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44" y="1165894"/>
            <a:ext cx="6100206" cy="4736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43B176-8906-4E15-878F-525BE918C234}"/>
              </a:ext>
            </a:extLst>
          </p:cNvPr>
          <p:cNvSpPr txBox="1"/>
          <p:nvPr/>
        </p:nvSpPr>
        <p:spPr>
          <a:xfrm>
            <a:off x="5735960" y="6021288"/>
            <a:ext cx="5617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Corbel" panose="020B0503020204020204" pitchFamily="34" charset="0"/>
              </a:rPr>
              <a:t>Distribution of E-coli (</a:t>
            </a:r>
            <a:r>
              <a:rPr lang="en-US" i="1" dirty="0" err="1">
                <a:latin typeface="Corbel" panose="020B0503020204020204" pitchFamily="34" charset="0"/>
              </a:rPr>
              <a:t>CFU</a:t>
            </a:r>
            <a:r>
              <a:rPr lang="en-US" i="1" dirty="0">
                <a:latin typeface="Corbel" panose="020B0503020204020204" pitchFamily="34" charset="0"/>
              </a:rPr>
              <a:t>/mL) over </a:t>
            </a:r>
            <a:r>
              <a:rPr lang="en-US" i="1" dirty="0" err="1">
                <a:latin typeface="Corbel" panose="020B0503020204020204" pitchFamily="34" charset="0"/>
              </a:rPr>
              <a:t>Mulah</a:t>
            </a:r>
            <a:r>
              <a:rPr lang="en-US" i="1" dirty="0">
                <a:latin typeface="Corbel" panose="020B0503020204020204" pitchFamily="34" charset="0"/>
              </a:rPr>
              <a:t> and </a:t>
            </a:r>
            <a:r>
              <a:rPr lang="en-US" i="1" dirty="0" err="1">
                <a:latin typeface="Corbel" panose="020B0503020204020204" pitchFamily="34" charset="0"/>
              </a:rPr>
              <a:t>Muli</a:t>
            </a:r>
            <a:r>
              <a:rPr lang="en-US" i="1" dirty="0">
                <a:latin typeface="Corbel" panose="020B0503020204020204" pitchFamily="34" charset="0"/>
              </a:rPr>
              <a:t> (Source: Fernando, 2023)</a:t>
            </a:r>
            <a:endParaRPr lang="en-GB" i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13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F1A7F-FB2F-4D9E-BD6D-19127C0E2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WSP in the Maldives: putting it together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883B4-01DE-4327-996A-B8C8A9771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14</a:t>
            </a:fld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9CE2DB-03EB-482F-B0F1-12A18D99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48" y="1084687"/>
            <a:ext cx="10133180" cy="3712465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9787C2-D37A-40AD-B8E8-98F93186A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784" y="5146000"/>
            <a:ext cx="5040560" cy="15754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35B81D-A37A-4BFF-8679-AB3FE699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1" y="5479080"/>
            <a:ext cx="2261812" cy="8657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79C35B-930F-4E2F-9364-E17715F46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3621" y="5554465"/>
            <a:ext cx="2032018" cy="90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26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A484370-F59C-C74F-8C2D-767AFF193F26}"/>
              </a:ext>
            </a:extLst>
          </p:cNvPr>
          <p:cNvSpPr txBox="1"/>
          <p:nvPr/>
        </p:nvSpPr>
        <p:spPr>
          <a:xfrm>
            <a:off x="577515" y="388329"/>
            <a:ext cx="1103696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000514"/>
              </a:buClr>
              <a:buSzPct val="70000"/>
              <a:buFontTx/>
              <a:buNone/>
              <a:tabLst/>
              <a:defRPr/>
            </a:pPr>
            <a:r>
              <a:rPr kumimoji="0" lang="en-IE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Arial" charset="0"/>
                <a:cs typeface="Arial" charset="0"/>
              </a:rPr>
              <a:t>WSP</a:t>
            </a:r>
            <a:r>
              <a:rPr kumimoji="0" lang="en-IE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Arial" charset="0"/>
                <a:cs typeface="Arial" charset="0"/>
              </a:rPr>
              <a:t> </a:t>
            </a:r>
            <a:r>
              <a:rPr lang="en-IE" altLang="en-US" sz="3200" b="1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in the Maldives: building capacity  </a:t>
            </a:r>
            <a:endParaRPr kumimoji="0" lang="en-IE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Arial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61105A-9800-4839-B2AE-4ACBD59D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898BE-C0CA-504E-BBD9-8A54446754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F1175-D9D0-4B70-9893-6CD589F93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69" y="1662907"/>
            <a:ext cx="3982072" cy="329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lvl="0" indent="-45720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Instructor-led</a:t>
            </a:r>
          </a:p>
          <a:p>
            <a:pPr marL="457200" lvl="0" indent="-45720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WSP for small systems</a:t>
            </a:r>
          </a:p>
          <a:p>
            <a:pPr marL="457200" lvl="0" indent="-45720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Hosted in </a:t>
            </a:r>
            <a:r>
              <a:rPr lang="en-US" altLang="en-US" sz="2800" dirty="0" err="1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Meemu</a:t>
            </a: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 Atoll (</a:t>
            </a:r>
            <a:r>
              <a:rPr lang="en-US" altLang="en-US" sz="2800" dirty="0" err="1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Mulah</a:t>
            </a: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, </a:t>
            </a:r>
            <a:r>
              <a:rPr lang="en-US" altLang="en-US" sz="2800" dirty="0" err="1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Muli</a:t>
            </a: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 and </a:t>
            </a:r>
            <a:r>
              <a:rPr lang="en-US" altLang="en-US" sz="2800" dirty="0" err="1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Kholufushi</a:t>
            </a: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 Islands)</a:t>
            </a:r>
          </a:p>
          <a:p>
            <a:pPr marL="457200" lvl="0" indent="-457200" fontAlgn="auto">
              <a:spcBef>
                <a:spcPts val="600"/>
              </a:spcBef>
              <a:spcAft>
                <a:spcPts val="1200"/>
              </a:spcAft>
              <a:buClr>
                <a:srgbClr val="098D8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orbel" panose="020B0503020204020204" pitchFamily="34" charset="0"/>
                <a:ea typeface="Arial" charset="0"/>
                <a:cs typeface="Arial" charset="0"/>
              </a:rPr>
              <a:t>First run: 15-19 July 2024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EAE76A-24EC-4D59-8A83-1BDF658EED07}"/>
              </a:ext>
            </a:extLst>
          </p:cNvPr>
          <p:cNvGrpSpPr/>
          <p:nvPr/>
        </p:nvGrpSpPr>
        <p:grpSpPr>
          <a:xfrm>
            <a:off x="1322681" y="5387760"/>
            <a:ext cx="8659519" cy="1446550"/>
            <a:chOff x="4436850" y="4687985"/>
            <a:chExt cx="3525251" cy="20478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810695-09A2-47F6-8EEE-59253463E2DC}"/>
                </a:ext>
              </a:extLst>
            </p:cNvPr>
            <p:cNvSpPr/>
            <p:nvPr/>
          </p:nvSpPr>
          <p:spPr>
            <a:xfrm>
              <a:off x="4436850" y="4687985"/>
              <a:ext cx="3525251" cy="2047804"/>
            </a:xfrm>
            <a:prstGeom prst="rect">
              <a:avLst/>
            </a:prstGeom>
            <a:solidFill>
              <a:srgbClr val="BEECEA"/>
            </a:solidFill>
            <a:ln w="38100">
              <a:solidFill>
                <a:srgbClr val="098D84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Multidisciplinary team 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dirty="0">
                  <a:solidFill>
                    <a:prstClr val="black"/>
                  </a:solidFill>
                  <a:latin typeface="Corbel" panose="020B0503020204020204" pitchFamily="34" charset="0"/>
                </a:rPr>
                <a:t>12 staff from the utility, Island council, health department from the </a:t>
              </a:r>
              <a:r>
                <a:rPr lang="en-US" sz="2200" dirty="0" err="1">
                  <a:solidFill>
                    <a:prstClr val="black"/>
                  </a:solidFill>
                  <a:latin typeface="Corbel" panose="020B0503020204020204" pitchFamily="34" charset="0"/>
                </a:rPr>
                <a:t>Meemu</a:t>
              </a:r>
              <a:r>
                <a:rPr lang="en-US" sz="2200" dirty="0">
                  <a:solidFill>
                    <a:prstClr val="black"/>
                  </a:solidFill>
                  <a:latin typeface="Corbel" panose="020B0503020204020204" pitchFamily="34" charset="0"/>
                </a:rPr>
                <a:t> Atul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I</a:t>
              </a:r>
              <a:endPara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45E38F33-A2A2-4789-B661-992D3AAA06B8}"/>
                </a:ext>
              </a:extLst>
            </p:cNvPr>
            <p:cNvSpPr/>
            <p:nvPr/>
          </p:nvSpPr>
          <p:spPr>
            <a:xfrm>
              <a:off x="6046816" y="5440868"/>
              <a:ext cx="159844" cy="433585"/>
            </a:xfrm>
            <a:prstGeom prst="downArrow">
              <a:avLst/>
            </a:prstGeom>
            <a:solidFill>
              <a:srgbClr val="098D84"/>
            </a:solidFill>
            <a:ln>
              <a:solidFill>
                <a:srgbClr val="098D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C958AB8-DC85-CCE0-CBF8-78FEC76FE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694" y="1268760"/>
            <a:ext cx="7056861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18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A484370-F59C-C74F-8C2D-767AFF193F26}"/>
              </a:ext>
            </a:extLst>
          </p:cNvPr>
          <p:cNvSpPr txBox="1"/>
          <p:nvPr/>
        </p:nvSpPr>
        <p:spPr>
          <a:xfrm>
            <a:off x="577515" y="388329"/>
            <a:ext cx="1103696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000514"/>
              </a:buClr>
              <a:buSzPct val="70000"/>
              <a:buFontTx/>
              <a:buNone/>
              <a:tabLst/>
              <a:defRPr/>
            </a:pPr>
            <a:r>
              <a:rPr kumimoji="0" lang="en-IE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Arial" charset="0"/>
                <a:cs typeface="Arial" charset="0"/>
              </a:rPr>
              <a:t>WSP</a:t>
            </a:r>
            <a:r>
              <a:rPr kumimoji="0" lang="en-IE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Arial" charset="0"/>
                <a:cs typeface="Arial" charset="0"/>
              </a:rPr>
              <a:t> in the Maldives: risk assessment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61105A-9800-4839-B2AE-4ACBD59D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898BE-C0CA-504E-BBD9-8A54446754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BBDB6D-865D-43AD-96CC-D8D420977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7" y="1772816"/>
            <a:ext cx="5438158" cy="4078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A9E1CD-DDF5-484C-B103-B5C37777D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007" y="1700808"/>
            <a:ext cx="5605561" cy="415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68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3D9B-7B75-4ED6-BA79-2532AF9CE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Outcomes from training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06FAE-B109-4BB3-9699-AD158DE4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48" y="1340768"/>
            <a:ext cx="10873004" cy="4561574"/>
          </a:xfrm>
        </p:spPr>
        <p:txBody>
          <a:bodyPr/>
          <a:lstStyle/>
          <a:p>
            <a:r>
              <a:rPr lang="en-US" dirty="0"/>
              <a:t>12 staff trained on WSP</a:t>
            </a:r>
          </a:p>
          <a:p>
            <a:r>
              <a:rPr lang="en-US" dirty="0"/>
              <a:t>Draft WSP Plans for  islands in the </a:t>
            </a:r>
            <a:r>
              <a:rPr lang="en-US" dirty="0" err="1"/>
              <a:t>Meemu</a:t>
            </a:r>
            <a:r>
              <a:rPr lang="en-US" dirty="0"/>
              <a:t> Atoll</a:t>
            </a:r>
          </a:p>
          <a:p>
            <a:r>
              <a:rPr lang="en-US" dirty="0"/>
              <a:t>WSP translated to Dhivehi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94757-2672-4C97-8B15-B8A4B08F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296DF-0B2B-49F1-B2B4-459E4FAB7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3351106"/>
            <a:ext cx="9450316" cy="303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22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3D9B-7B75-4ED6-BA79-2532AF9CE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Outcomes from training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06FAE-B109-4BB3-9699-AD158DE4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5600266"/>
            <a:ext cx="10513168" cy="1512168"/>
          </a:xfrm>
        </p:spPr>
        <p:txBody>
          <a:bodyPr>
            <a:normAutofit/>
          </a:bodyPr>
          <a:lstStyle/>
          <a:p>
            <a:r>
              <a:rPr lang="en-US" sz="2000" dirty="0"/>
              <a:t>Training in </a:t>
            </a:r>
            <a:r>
              <a:rPr lang="en-US" sz="2000" dirty="0" err="1"/>
              <a:t>Dhevihi</a:t>
            </a:r>
            <a:r>
              <a:rPr lang="en-US" sz="2000" dirty="0"/>
              <a:t> in </a:t>
            </a:r>
            <a:r>
              <a:rPr lang="en-US" sz="2000" dirty="0" err="1"/>
              <a:t>Thulusdhoo</a:t>
            </a:r>
            <a:r>
              <a:rPr lang="en-US" sz="2000" dirty="0"/>
              <a:t> (7-8 December, 2024)</a:t>
            </a:r>
          </a:p>
          <a:p>
            <a:r>
              <a:rPr lang="en-US" sz="2000" dirty="0"/>
              <a:t>14 participants from 8 Islands </a:t>
            </a:r>
            <a:r>
              <a:rPr lang="en-US" sz="2000" dirty="0" err="1"/>
              <a:t>Kaafu</a:t>
            </a:r>
            <a:r>
              <a:rPr lang="en-US" sz="2000" dirty="0"/>
              <a:t> Atoll (</a:t>
            </a:r>
            <a:r>
              <a:rPr lang="en-US" sz="2000" dirty="0" err="1"/>
              <a:t>K.Thulusdhoo</a:t>
            </a:r>
            <a:r>
              <a:rPr lang="en-US" sz="2000" dirty="0"/>
              <a:t>, </a:t>
            </a:r>
            <a:r>
              <a:rPr lang="en-US" sz="2000" dirty="0" err="1"/>
              <a:t>K.Gulhi</a:t>
            </a:r>
            <a:r>
              <a:rPr lang="en-US" sz="2000" dirty="0"/>
              <a:t>, </a:t>
            </a:r>
            <a:r>
              <a:rPr lang="en-US" sz="2000" dirty="0" err="1"/>
              <a:t>K.Maafushi</a:t>
            </a:r>
            <a:r>
              <a:rPr lang="en-US" sz="2000" dirty="0"/>
              <a:t> </a:t>
            </a:r>
            <a:r>
              <a:rPr lang="en-US" sz="2000" dirty="0" err="1"/>
              <a:t>K.Kaashidhoo</a:t>
            </a:r>
            <a:r>
              <a:rPr lang="en-US" sz="2000" dirty="0"/>
              <a:t>, </a:t>
            </a:r>
            <a:r>
              <a:rPr lang="en-US" sz="2000" dirty="0" err="1"/>
              <a:t>K,Dhiffushi</a:t>
            </a:r>
            <a:r>
              <a:rPr lang="en-US" sz="2000" dirty="0"/>
              <a:t>, </a:t>
            </a:r>
            <a:r>
              <a:rPr lang="en-US" sz="2000" dirty="0" err="1"/>
              <a:t>K.Guraidhoo</a:t>
            </a:r>
            <a:r>
              <a:rPr lang="en-US" sz="2000" dirty="0"/>
              <a:t> and </a:t>
            </a:r>
            <a:r>
              <a:rPr lang="en-US" sz="2000" dirty="0" err="1"/>
              <a:t>K.Himmafushi</a:t>
            </a:r>
            <a:endParaRPr lang="en-US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94757-2672-4C97-8B15-B8A4B08F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59B5E-16F7-453C-8706-72E8BB98AEC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0D040B-B978-423E-9F6C-FBF7E67FC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1224079"/>
            <a:ext cx="8136904" cy="437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28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20D2D-0D2B-420E-8A76-1635ABD4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AF13-A7B8-4FE1-9FEF-56DE94E37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Context-specific Water Safety Plans (</a:t>
            </a:r>
            <a:r>
              <a:rPr lang="en-US" dirty="0" err="1"/>
              <a:t>WSPs</a:t>
            </a:r>
            <a:r>
              <a:rPr lang="en-US" dirty="0"/>
              <a:t>) were developed, tailored to the unique risks and conditions of each local setting.</a:t>
            </a:r>
          </a:p>
          <a:p>
            <a:r>
              <a:rPr lang="en-US" dirty="0"/>
              <a:t>Local staff (26) capacity was strengthened through hands-on training, ensuring they are equipped to independently implement and update </a:t>
            </a:r>
            <a:r>
              <a:rPr lang="en-US" dirty="0" err="1"/>
              <a:t>WSPs</a:t>
            </a:r>
            <a:r>
              <a:rPr lang="en-US" dirty="0"/>
              <a:t>.</a:t>
            </a:r>
          </a:p>
          <a:p>
            <a:r>
              <a:rPr lang="en-US" dirty="0"/>
              <a:t>Institutional knowledge was retained locally, promoting sustainability beyond the training period.</a:t>
            </a:r>
          </a:p>
          <a:p>
            <a:r>
              <a:rPr lang="en-US" dirty="0"/>
              <a:t>Overall water safety has improved, with better risk identification, monitoring, and mitigation practices now in place.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10557-1EC9-4C25-AF39-5E66B29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9B5E-16F7-453C-8706-72E8BB98AEC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70089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28290</TotalTime>
  <Words>1030</Words>
  <Application>Microsoft Office PowerPoint</Application>
  <PresentationFormat>Widescreen</PresentationFormat>
  <Paragraphs>128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MS PGothic</vt:lpstr>
      <vt:lpstr>MS PGothic</vt:lpstr>
      <vt:lpstr>Arial</vt:lpstr>
      <vt:lpstr>Calibri</vt:lpstr>
      <vt:lpstr>Californian FB</vt:lpstr>
      <vt:lpstr>Corbel</vt:lpstr>
      <vt:lpstr>Times</vt:lpstr>
      <vt:lpstr>Wingdings</vt:lpstr>
      <vt:lpstr>Custom Design</vt:lpstr>
      <vt:lpstr>1_Custom Design</vt:lpstr>
      <vt:lpstr>Office Theme</vt:lpstr>
      <vt:lpstr>PowerPoint Presentation</vt:lpstr>
      <vt:lpstr>Presentation outline</vt:lpstr>
      <vt:lpstr>What is a Water safety Plan (WSP)</vt:lpstr>
      <vt:lpstr>WSP involves….</vt:lpstr>
      <vt:lpstr>WSP involves….</vt:lpstr>
      <vt:lpstr>WSP involves….</vt:lpstr>
      <vt:lpstr>WSP involves….</vt:lpstr>
      <vt:lpstr>Why do we need WSPs?</vt:lpstr>
      <vt:lpstr>Why do we need WSPs?</vt:lpstr>
      <vt:lpstr>Why do we need WSPs?</vt:lpstr>
      <vt:lpstr>Steps in a Water Safety plan</vt:lpstr>
      <vt:lpstr>Steps in a Water Safety Plan </vt:lpstr>
      <vt:lpstr>WSP in the Maldives: the need</vt:lpstr>
      <vt:lpstr>WSP in the Maldives: putting it together</vt:lpstr>
      <vt:lpstr>PowerPoint Presentation</vt:lpstr>
      <vt:lpstr>PowerPoint Presentation</vt:lpstr>
      <vt:lpstr>Outcomes from training </vt:lpstr>
      <vt:lpstr>Outcomes from training </vt:lpstr>
      <vt:lpstr>Recap</vt:lpstr>
    </vt:vector>
  </TitlesOfParts>
  <Company>UNESCO-IHE Institute for Water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cgo</dc:creator>
  <cp:lastModifiedBy>Akosua Boakye-Ansah</cp:lastModifiedBy>
  <cp:revision>843</cp:revision>
  <dcterms:created xsi:type="dcterms:W3CDTF">2007-06-29T15:05:55Z</dcterms:created>
  <dcterms:modified xsi:type="dcterms:W3CDTF">2025-05-06T07:03:33Z</dcterms:modified>
</cp:coreProperties>
</file>