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1" r:id="rId3"/>
    <p:sldMasterId id="2147483683" r:id="rId4"/>
    <p:sldMasterId id="2147483696" r:id="rId5"/>
  </p:sldMasterIdLst>
  <p:notesMasterIdLst>
    <p:notesMasterId r:id="rId52"/>
  </p:notesMasterIdLst>
  <p:sldIdLst>
    <p:sldId id="256" r:id="rId6"/>
    <p:sldId id="2373" r:id="rId7"/>
    <p:sldId id="2374" r:id="rId8"/>
    <p:sldId id="272" r:id="rId9"/>
    <p:sldId id="258" r:id="rId10"/>
    <p:sldId id="268" r:id="rId11"/>
    <p:sldId id="262" r:id="rId12"/>
    <p:sldId id="259" r:id="rId13"/>
    <p:sldId id="266" r:id="rId14"/>
    <p:sldId id="267" r:id="rId15"/>
    <p:sldId id="269" r:id="rId16"/>
    <p:sldId id="270" r:id="rId17"/>
    <p:sldId id="264" r:id="rId18"/>
    <p:sldId id="280" r:id="rId19"/>
    <p:sldId id="261" r:id="rId20"/>
    <p:sldId id="281" r:id="rId21"/>
    <p:sldId id="275" r:id="rId22"/>
    <p:sldId id="2331" r:id="rId23"/>
    <p:sldId id="257" r:id="rId24"/>
    <p:sldId id="2332" r:id="rId25"/>
    <p:sldId id="2364" r:id="rId26"/>
    <p:sldId id="2371" r:id="rId27"/>
    <p:sldId id="2308" r:id="rId28"/>
    <p:sldId id="2225" r:id="rId29"/>
    <p:sldId id="1765" r:id="rId30"/>
    <p:sldId id="2376" r:id="rId31"/>
    <p:sldId id="983" r:id="rId32"/>
    <p:sldId id="2377" r:id="rId33"/>
    <p:sldId id="2382" r:id="rId34"/>
    <p:sldId id="2379" r:id="rId35"/>
    <p:sldId id="2378" r:id="rId36"/>
    <p:sldId id="2380" r:id="rId37"/>
    <p:sldId id="2381" r:id="rId38"/>
    <p:sldId id="2375" r:id="rId39"/>
    <p:sldId id="2372" r:id="rId40"/>
    <p:sldId id="1061" r:id="rId41"/>
    <p:sldId id="1759" r:id="rId42"/>
    <p:sldId id="1758" r:id="rId43"/>
    <p:sldId id="1063" r:id="rId44"/>
    <p:sldId id="1754" r:id="rId45"/>
    <p:sldId id="1755" r:id="rId46"/>
    <p:sldId id="1067" r:id="rId47"/>
    <p:sldId id="1764" r:id="rId48"/>
    <p:sldId id="1762" r:id="rId49"/>
    <p:sldId id="1763" r:id="rId50"/>
    <p:sldId id="36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D60BBA-416B-41D2-BA32-EE936F88AC7E}" v="56" dt="2025-05-04T21:13:29.5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6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Hess" userId="4ecf7801-25c2-42d0-94b6-e31954536a14" providerId="ADAL" clId="{1BD60BBA-416B-41D2-BA32-EE936F88AC7E}"/>
    <pc:docChg chg="undo custSel addSld delSld modSld sldOrd">
      <pc:chgData name="Sara Hess" userId="4ecf7801-25c2-42d0-94b6-e31954536a14" providerId="ADAL" clId="{1BD60BBA-416B-41D2-BA32-EE936F88AC7E}" dt="2025-05-04T21:13:35.423" v="276" actId="20577"/>
      <pc:docMkLst>
        <pc:docMk/>
      </pc:docMkLst>
      <pc:sldChg chg="addSp modSp mod">
        <pc:chgData name="Sara Hess" userId="4ecf7801-25c2-42d0-94b6-e31954536a14" providerId="ADAL" clId="{1BD60BBA-416B-41D2-BA32-EE936F88AC7E}" dt="2025-05-04T19:43:52.879" v="2" actId="962"/>
        <pc:sldMkLst>
          <pc:docMk/>
          <pc:sldMk cId="2732631836" sldId="256"/>
        </pc:sldMkLst>
        <pc:picChg chg="add mod">
          <ac:chgData name="Sara Hess" userId="4ecf7801-25c2-42d0-94b6-e31954536a14" providerId="ADAL" clId="{1BD60BBA-416B-41D2-BA32-EE936F88AC7E}" dt="2025-05-04T19:43:52.879" v="2" actId="962"/>
          <ac:picMkLst>
            <pc:docMk/>
            <pc:sldMk cId="2732631836" sldId="256"/>
            <ac:picMk id="5" creationId="{3C7B8C25-CBA1-6837-1EC0-007351DF7457}"/>
          </ac:picMkLst>
        </pc:picChg>
      </pc:sldChg>
      <pc:sldChg chg="addSp delSp modSp new del mod">
        <pc:chgData name="Sara Hess" userId="4ecf7801-25c2-42d0-94b6-e31954536a14" providerId="ADAL" clId="{1BD60BBA-416B-41D2-BA32-EE936F88AC7E}" dt="2025-05-04T20:10:03.426" v="12" actId="2696"/>
        <pc:sldMkLst>
          <pc:docMk/>
          <pc:sldMk cId="3589137382" sldId="257"/>
        </pc:sldMkLst>
        <pc:graphicFrameChg chg="add mod">
          <ac:chgData name="Sara Hess" userId="4ecf7801-25c2-42d0-94b6-e31954536a14" providerId="ADAL" clId="{1BD60BBA-416B-41D2-BA32-EE936F88AC7E}" dt="2025-05-04T19:48:51.338" v="7"/>
          <ac:graphicFrameMkLst>
            <pc:docMk/>
            <pc:sldMk cId="3589137382" sldId="257"/>
            <ac:graphicFrameMk id="4" creationId="{9EA3CEE6-E178-F0DC-7270-A6E1FFF8164E}"/>
          </ac:graphicFrameMkLst>
        </pc:graphicFrameChg>
        <pc:graphicFrameChg chg="add del mod">
          <ac:chgData name="Sara Hess" userId="4ecf7801-25c2-42d0-94b6-e31954536a14" providerId="ADAL" clId="{1BD60BBA-416B-41D2-BA32-EE936F88AC7E}" dt="2025-05-04T19:53:32.908" v="10" actId="478"/>
          <ac:graphicFrameMkLst>
            <pc:docMk/>
            <pc:sldMk cId="3589137382" sldId="257"/>
            <ac:graphicFrameMk id="5" creationId="{CA8B8EA8-0DC0-ABB4-7680-35E8955EF8EE}"/>
          </ac:graphicFrameMkLst>
        </pc:graphicFrameChg>
      </pc:sldChg>
      <pc:sldChg chg="add">
        <pc:chgData name="Sara Hess" userId="4ecf7801-25c2-42d0-94b6-e31954536a14" providerId="ADAL" clId="{1BD60BBA-416B-41D2-BA32-EE936F88AC7E}" dt="2025-05-04T20:12:39.089" v="20"/>
        <pc:sldMkLst>
          <pc:docMk/>
          <pc:sldMk cId="3948137961" sldId="257"/>
        </pc:sldMkLst>
      </pc:sldChg>
      <pc:sldChg chg="addSp modSp add del">
        <pc:chgData name="Sara Hess" userId="4ecf7801-25c2-42d0-94b6-e31954536a14" providerId="ADAL" clId="{1BD60BBA-416B-41D2-BA32-EE936F88AC7E}" dt="2025-05-04T20:21:11.358" v="23" actId="47"/>
        <pc:sldMkLst>
          <pc:docMk/>
          <pc:sldMk cId="3191406394" sldId="258"/>
        </pc:sldMkLst>
        <pc:picChg chg="mod">
          <ac:chgData name="Sara Hess" userId="4ecf7801-25c2-42d0-94b6-e31954536a14" providerId="ADAL" clId="{1BD60BBA-416B-41D2-BA32-EE936F88AC7E}" dt="2025-05-04T20:12:17.035" v="17" actId="1076"/>
          <ac:picMkLst>
            <pc:docMk/>
            <pc:sldMk cId="3191406394" sldId="258"/>
            <ac:picMk id="22" creationId="{5EAF7B2D-11D4-44E0-B676-E86F1198F79F}"/>
          </ac:picMkLst>
        </pc:picChg>
        <pc:picChg chg="add mod">
          <ac:chgData name="Sara Hess" userId="4ecf7801-25c2-42d0-94b6-e31954536a14" providerId="ADAL" clId="{1BD60BBA-416B-41D2-BA32-EE936F88AC7E}" dt="2025-05-04T20:12:17.035" v="17" actId="1076"/>
          <ac:picMkLst>
            <pc:docMk/>
            <pc:sldMk cId="3191406394" sldId="258"/>
            <ac:picMk id="1026" creationId="{6D355E51-86BD-6228-5A71-606C6265E258}"/>
          </ac:picMkLst>
        </pc:picChg>
      </pc:sldChg>
      <pc:sldChg chg="add del">
        <pc:chgData name="Sara Hess" userId="4ecf7801-25c2-42d0-94b6-e31954536a14" providerId="ADAL" clId="{1BD60BBA-416B-41D2-BA32-EE936F88AC7E}" dt="2025-05-04T20:21:11.358" v="23" actId="47"/>
        <pc:sldMkLst>
          <pc:docMk/>
          <pc:sldMk cId="2189500820" sldId="259"/>
        </pc:sldMkLst>
      </pc:sldChg>
      <pc:sldChg chg="add del">
        <pc:chgData name="Sara Hess" userId="4ecf7801-25c2-42d0-94b6-e31954536a14" providerId="ADAL" clId="{1BD60BBA-416B-41D2-BA32-EE936F88AC7E}" dt="2025-05-04T20:21:11.358" v="23" actId="47"/>
        <pc:sldMkLst>
          <pc:docMk/>
          <pc:sldMk cId="1300461160" sldId="261"/>
        </pc:sldMkLst>
      </pc:sldChg>
      <pc:sldChg chg="add del">
        <pc:chgData name="Sara Hess" userId="4ecf7801-25c2-42d0-94b6-e31954536a14" providerId="ADAL" clId="{1BD60BBA-416B-41D2-BA32-EE936F88AC7E}" dt="2025-05-04T20:21:11.358" v="23" actId="47"/>
        <pc:sldMkLst>
          <pc:docMk/>
          <pc:sldMk cId="3351780191" sldId="262"/>
        </pc:sldMkLst>
      </pc:sldChg>
      <pc:sldChg chg="add del">
        <pc:chgData name="Sara Hess" userId="4ecf7801-25c2-42d0-94b6-e31954536a14" providerId="ADAL" clId="{1BD60BBA-416B-41D2-BA32-EE936F88AC7E}" dt="2025-05-04T20:21:11.358" v="23" actId="47"/>
        <pc:sldMkLst>
          <pc:docMk/>
          <pc:sldMk cId="4218757595" sldId="264"/>
        </pc:sldMkLst>
      </pc:sldChg>
      <pc:sldChg chg="add del">
        <pc:chgData name="Sara Hess" userId="4ecf7801-25c2-42d0-94b6-e31954536a14" providerId="ADAL" clId="{1BD60BBA-416B-41D2-BA32-EE936F88AC7E}" dt="2025-05-04T20:21:11.358" v="23" actId="47"/>
        <pc:sldMkLst>
          <pc:docMk/>
          <pc:sldMk cId="3224884845" sldId="266"/>
        </pc:sldMkLst>
      </pc:sldChg>
      <pc:sldChg chg="add del">
        <pc:chgData name="Sara Hess" userId="4ecf7801-25c2-42d0-94b6-e31954536a14" providerId="ADAL" clId="{1BD60BBA-416B-41D2-BA32-EE936F88AC7E}" dt="2025-05-04T20:21:11.358" v="23" actId="47"/>
        <pc:sldMkLst>
          <pc:docMk/>
          <pc:sldMk cId="2522647532" sldId="267"/>
        </pc:sldMkLst>
      </pc:sldChg>
      <pc:sldChg chg="add del">
        <pc:chgData name="Sara Hess" userId="4ecf7801-25c2-42d0-94b6-e31954536a14" providerId="ADAL" clId="{1BD60BBA-416B-41D2-BA32-EE936F88AC7E}" dt="2025-05-04T20:21:11.358" v="23" actId="47"/>
        <pc:sldMkLst>
          <pc:docMk/>
          <pc:sldMk cId="84993545" sldId="268"/>
        </pc:sldMkLst>
      </pc:sldChg>
      <pc:sldChg chg="add del">
        <pc:chgData name="Sara Hess" userId="4ecf7801-25c2-42d0-94b6-e31954536a14" providerId="ADAL" clId="{1BD60BBA-416B-41D2-BA32-EE936F88AC7E}" dt="2025-05-04T20:21:11.358" v="23" actId="47"/>
        <pc:sldMkLst>
          <pc:docMk/>
          <pc:sldMk cId="233515212" sldId="269"/>
        </pc:sldMkLst>
      </pc:sldChg>
      <pc:sldChg chg="add del">
        <pc:chgData name="Sara Hess" userId="4ecf7801-25c2-42d0-94b6-e31954536a14" providerId="ADAL" clId="{1BD60BBA-416B-41D2-BA32-EE936F88AC7E}" dt="2025-05-04T20:21:11.358" v="23" actId="47"/>
        <pc:sldMkLst>
          <pc:docMk/>
          <pc:sldMk cId="2512999897" sldId="270"/>
        </pc:sldMkLst>
      </pc:sldChg>
      <pc:sldChg chg="add del">
        <pc:chgData name="Sara Hess" userId="4ecf7801-25c2-42d0-94b6-e31954536a14" providerId="ADAL" clId="{1BD60BBA-416B-41D2-BA32-EE936F88AC7E}" dt="2025-05-04T20:21:11.358" v="23" actId="47"/>
        <pc:sldMkLst>
          <pc:docMk/>
          <pc:sldMk cId="1085560336" sldId="272"/>
        </pc:sldMkLst>
      </pc:sldChg>
      <pc:sldChg chg="add del">
        <pc:chgData name="Sara Hess" userId="4ecf7801-25c2-42d0-94b6-e31954536a14" providerId="ADAL" clId="{1BD60BBA-416B-41D2-BA32-EE936F88AC7E}" dt="2025-05-04T20:21:11.358" v="23" actId="47"/>
        <pc:sldMkLst>
          <pc:docMk/>
          <pc:sldMk cId="3998592199" sldId="273"/>
        </pc:sldMkLst>
      </pc:sldChg>
      <pc:sldChg chg="add del">
        <pc:chgData name="Sara Hess" userId="4ecf7801-25c2-42d0-94b6-e31954536a14" providerId="ADAL" clId="{1BD60BBA-416B-41D2-BA32-EE936F88AC7E}" dt="2025-05-04T20:21:11.358" v="23" actId="47"/>
        <pc:sldMkLst>
          <pc:docMk/>
          <pc:sldMk cId="1394021096" sldId="274"/>
        </pc:sldMkLst>
      </pc:sldChg>
      <pc:sldChg chg="add">
        <pc:chgData name="Sara Hess" userId="4ecf7801-25c2-42d0-94b6-e31954536a14" providerId="ADAL" clId="{1BD60BBA-416B-41D2-BA32-EE936F88AC7E}" dt="2025-05-04T20:12:39.089" v="20"/>
        <pc:sldMkLst>
          <pc:docMk/>
          <pc:sldMk cId="393996899" sldId="275"/>
        </pc:sldMkLst>
      </pc:sldChg>
      <pc:sldChg chg="add del">
        <pc:chgData name="Sara Hess" userId="4ecf7801-25c2-42d0-94b6-e31954536a14" providerId="ADAL" clId="{1BD60BBA-416B-41D2-BA32-EE936F88AC7E}" dt="2025-05-04T20:21:11.358" v="23" actId="47"/>
        <pc:sldMkLst>
          <pc:docMk/>
          <pc:sldMk cId="2422447394" sldId="280"/>
        </pc:sldMkLst>
      </pc:sldChg>
      <pc:sldChg chg="delSp add setBg delDesignElem">
        <pc:chgData name="Sara Hess" userId="4ecf7801-25c2-42d0-94b6-e31954536a14" providerId="ADAL" clId="{1BD60BBA-416B-41D2-BA32-EE936F88AC7E}" dt="2025-05-04T20:12:39.089" v="20"/>
        <pc:sldMkLst>
          <pc:docMk/>
          <pc:sldMk cId="3793274926" sldId="281"/>
        </pc:sldMkLst>
        <pc:spChg chg="del">
          <ac:chgData name="Sara Hess" userId="4ecf7801-25c2-42d0-94b6-e31954536a14" providerId="ADAL" clId="{1BD60BBA-416B-41D2-BA32-EE936F88AC7E}" dt="2025-05-04T20:12:39.089" v="20"/>
          <ac:spMkLst>
            <pc:docMk/>
            <pc:sldMk cId="3793274926" sldId="281"/>
            <ac:spMk id="26" creationId="{5A59F003-E00A-43F9-91DC-CC54E3B87466}"/>
          </ac:spMkLst>
        </pc:spChg>
        <pc:spChg chg="del">
          <ac:chgData name="Sara Hess" userId="4ecf7801-25c2-42d0-94b6-e31954536a14" providerId="ADAL" clId="{1BD60BBA-416B-41D2-BA32-EE936F88AC7E}" dt="2025-05-04T20:12:39.089" v="20"/>
          <ac:spMkLst>
            <pc:docMk/>
            <pc:sldMk cId="3793274926" sldId="281"/>
            <ac:spMk id="28" creationId="{D74A4382-E3AD-430A-9A1F-DFA3E0E77A7D}"/>
          </ac:spMkLst>
        </pc:spChg>
        <pc:spChg chg="del">
          <ac:chgData name="Sara Hess" userId="4ecf7801-25c2-42d0-94b6-e31954536a14" providerId="ADAL" clId="{1BD60BBA-416B-41D2-BA32-EE936F88AC7E}" dt="2025-05-04T20:12:39.089" v="20"/>
          <ac:spMkLst>
            <pc:docMk/>
            <pc:sldMk cId="3793274926" sldId="281"/>
            <ac:spMk id="30" creationId="{79F40191-0F44-4FD1-82CC-ACB507C14BE6}"/>
          </ac:spMkLst>
        </pc:spChg>
      </pc:sldChg>
      <pc:sldChg chg="del">
        <pc:chgData name="Sara Hess" userId="4ecf7801-25c2-42d0-94b6-e31954536a14" providerId="ADAL" clId="{1BD60BBA-416B-41D2-BA32-EE936F88AC7E}" dt="2025-05-04T20:35:50.151" v="143" actId="2696"/>
        <pc:sldMkLst>
          <pc:docMk/>
          <pc:sldMk cId="69238343" sldId="302"/>
        </pc:sldMkLst>
      </pc:sldChg>
      <pc:sldChg chg="add del modTransition setBg">
        <pc:chgData name="Sara Hess" userId="4ecf7801-25c2-42d0-94b6-e31954536a14" providerId="ADAL" clId="{1BD60BBA-416B-41D2-BA32-EE936F88AC7E}" dt="2025-05-04T20:13:39.236" v="22"/>
        <pc:sldMkLst>
          <pc:docMk/>
          <pc:sldMk cId="1703275379" sldId="365"/>
        </pc:sldMkLst>
      </pc:sldChg>
      <pc:sldChg chg="addSp delSp modSp add mod">
        <pc:chgData name="Sara Hess" userId="4ecf7801-25c2-42d0-94b6-e31954536a14" providerId="ADAL" clId="{1BD60BBA-416B-41D2-BA32-EE936F88AC7E}" dt="2025-05-04T20:38:08.799" v="153" actId="478"/>
        <pc:sldMkLst>
          <pc:docMk/>
          <pc:sldMk cId="2456266242" sldId="983"/>
        </pc:sldMkLst>
        <pc:spChg chg="del">
          <ac:chgData name="Sara Hess" userId="4ecf7801-25c2-42d0-94b6-e31954536a14" providerId="ADAL" clId="{1BD60BBA-416B-41D2-BA32-EE936F88AC7E}" dt="2025-05-04T20:37:27.535" v="145" actId="478"/>
          <ac:spMkLst>
            <pc:docMk/>
            <pc:sldMk cId="2456266242" sldId="983"/>
            <ac:spMk id="2" creationId="{CB88B116-8834-A445-94B9-4EC7C642F466}"/>
          </ac:spMkLst>
        </pc:spChg>
        <pc:spChg chg="add del mod">
          <ac:chgData name="Sara Hess" userId="4ecf7801-25c2-42d0-94b6-e31954536a14" providerId="ADAL" clId="{1BD60BBA-416B-41D2-BA32-EE936F88AC7E}" dt="2025-05-04T20:38:08.799" v="153" actId="478"/>
          <ac:spMkLst>
            <pc:docMk/>
            <pc:sldMk cId="2456266242" sldId="983"/>
            <ac:spMk id="5" creationId="{A92955CA-1A88-53F0-F892-B98B27D2F17D}"/>
          </ac:spMkLst>
        </pc:spChg>
        <pc:picChg chg="add del">
          <ac:chgData name="Sara Hess" userId="4ecf7801-25c2-42d0-94b6-e31954536a14" providerId="ADAL" clId="{1BD60BBA-416B-41D2-BA32-EE936F88AC7E}" dt="2025-05-04T20:37:42.129" v="149" actId="478"/>
          <ac:picMkLst>
            <pc:docMk/>
            <pc:sldMk cId="2456266242" sldId="983"/>
            <ac:picMk id="4" creationId="{00000000-0000-0000-0000-000000000000}"/>
          </ac:picMkLst>
        </pc:picChg>
        <pc:picChg chg="mod">
          <ac:chgData name="Sara Hess" userId="4ecf7801-25c2-42d0-94b6-e31954536a14" providerId="ADAL" clId="{1BD60BBA-416B-41D2-BA32-EE936F88AC7E}" dt="2025-05-04T20:37:54.180" v="152" actId="14100"/>
          <ac:picMkLst>
            <pc:docMk/>
            <pc:sldMk cId="2456266242" sldId="983"/>
            <ac:picMk id="11" creationId="{0815341D-2C39-9553-5A6A-C550B4D05263}"/>
          </ac:picMkLst>
        </pc:picChg>
      </pc:sldChg>
      <pc:sldChg chg="add del">
        <pc:chgData name="Sara Hess" userId="4ecf7801-25c2-42d0-94b6-e31954536a14" providerId="ADAL" clId="{1BD60BBA-416B-41D2-BA32-EE936F88AC7E}" dt="2025-05-04T20:13:39.236" v="22"/>
        <pc:sldMkLst>
          <pc:docMk/>
          <pc:sldMk cId="2945571780" sldId="1061"/>
        </pc:sldMkLst>
      </pc:sldChg>
      <pc:sldChg chg="add del">
        <pc:chgData name="Sara Hess" userId="4ecf7801-25c2-42d0-94b6-e31954536a14" providerId="ADAL" clId="{1BD60BBA-416B-41D2-BA32-EE936F88AC7E}" dt="2025-05-04T20:13:39.236" v="22"/>
        <pc:sldMkLst>
          <pc:docMk/>
          <pc:sldMk cId="2051333481" sldId="1063"/>
        </pc:sldMkLst>
      </pc:sldChg>
      <pc:sldChg chg="add del">
        <pc:chgData name="Sara Hess" userId="4ecf7801-25c2-42d0-94b6-e31954536a14" providerId="ADAL" clId="{1BD60BBA-416B-41D2-BA32-EE936F88AC7E}" dt="2025-05-04T20:13:39.236" v="22"/>
        <pc:sldMkLst>
          <pc:docMk/>
          <pc:sldMk cId="2781806562" sldId="1067"/>
        </pc:sldMkLst>
      </pc:sldChg>
      <pc:sldChg chg="add del">
        <pc:chgData name="Sara Hess" userId="4ecf7801-25c2-42d0-94b6-e31954536a14" providerId="ADAL" clId="{1BD60BBA-416B-41D2-BA32-EE936F88AC7E}" dt="2025-05-04T20:13:39.236" v="22"/>
        <pc:sldMkLst>
          <pc:docMk/>
          <pc:sldMk cId="157296192" sldId="1754"/>
        </pc:sldMkLst>
      </pc:sldChg>
      <pc:sldChg chg="add del">
        <pc:chgData name="Sara Hess" userId="4ecf7801-25c2-42d0-94b6-e31954536a14" providerId="ADAL" clId="{1BD60BBA-416B-41D2-BA32-EE936F88AC7E}" dt="2025-05-04T20:13:39.236" v="22"/>
        <pc:sldMkLst>
          <pc:docMk/>
          <pc:sldMk cId="1938467527" sldId="1755"/>
        </pc:sldMkLst>
      </pc:sldChg>
      <pc:sldChg chg="add del">
        <pc:chgData name="Sara Hess" userId="4ecf7801-25c2-42d0-94b6-e31954536a14" providerId="ADAL" clId="{1BD60BBA-416B-41D2-BA32-EE936F88AC7E}" dt="2025-05-04T20:13:39.236" v="22"/>
        <pc:sldMkLst>
          <pc:docMk/>
          <pc:sldMk cId="1424763472" sldId="1758"/>
        </pc:sldMkLst>
      </pc:sldChg>
      <pc:sldChg chg="add del">
        <pc:chgData name="Sara Hess" userId="4ecf7801-25c2-42d0-94b6-e31954536a14" providerId="ADAL" clId="{1BD60BBA-416B-41D2-BA32-EE936F88AC7E}" dt="2025-05-04T20:13:39.236" v="22"/>
        <pc:sldMkLst>
          <pc:docMk/>
          <pc:sldMk cId="206269736" sldId="1759"/>
        </pc:sldMkLst>
      </pc:sldChg>
      <pc:sldChg chg="add del modTransition">
        <pc:chgData name="Sara Hess" userId="4ecf7801-25c2-42d0-94b6-e31954536a14" providerId="ADAL" clId="{1BD60BBA-416B-41D2-BA32-EE936F88AC7E}" dt="2025-05-04T20:13:39.236" v="22"/>
        <pc:sldMkLst>
          <pc:docMk/>
          <pc:sldMk cId="4808775" sldId="1762"/>
        </pc:sldMkLst>
      </pc:sldChg>
      <pc:sldChg chg="add del">
        <pc:chgData name="Sara Hess" userId="4ecf7801-25c2-42d0-94b6-e31954536a14" providerId="ADAL" clId="{1BD60BBA-416B-41D2-BA32-EE936F88AC7E}" dt="2025-05-04T20:13:39.236" v="22"/>
        <pc:sldMkLst>
          <pc:docMk/>
          <pc:sldMk cId="2776724879" sldId="1763"/>
        </pc:sldMkLst>
      </pc:sldChg>
      <pc:sldChg chg="add del">
        <pc:chgData name="Sara Hess" userId="4ecf7801-25c2-42d0-94b6-e31954536a14" providerId="ADAL" clId="{1BD60BBA-416B-41D2-BA32-EE936F88AC7E}" dt="2025-05-04T20:13:39.236" v="22"/>
        <pc:sldMkLst>
          <pc:docMk/>
          <pc:sldMk cId="2475900235" sldId="1764"/>
        </pc:sldMkLst>
      </pc:sldChg>
      <pc:sldChg chg="addSp delSp modSp add del mod modTransition setBg">
        <pc:chgData name="Sara Hess" userId="4ecf7801-25c2-42d0-94b6-e31954536a14" providerId="ADAL" clId="{1BD60BBA-416B-41D2-BA32-EE936F88AC7E}" dt="2025-05-04T20:28:27.676" v="138" actId="14100"/>
        <pc:sldMkLst>
          <pc:docMk/>
          <pc:sldMk cId="2090057668" sldId="1765"/>
        </pc:sldMkLst>
        <pc:spChg chg="del">
          <ac:chgData name="Sara Hess" userId="4ecf7801-25c2-42d0-94b6-e31954536a14" providerId="ADAL" clId="{1BD60BBA-416B-41D2-BA32-EE936F88AC7E}" dt="2025-05-04T20:26:25.836" v="126" actId="478"/>
          <ac:spMkLst>
            <pc:docMk/>
            <pc:sldMk cId="2090057668" sldId="1765"/>
            <ac:spMk id="3" creationId="{090FF4A4-9011-88A0-91D3-FD4F5D7CE1D4}"/>
          </ac:spMkLst>
        </pc:spChg>
        <pc:spChg chg="mod">
          <ac:chgData name="Sara Hess" userId="4ecf7801-25c2-42d0-94b6-e31954536a14" providerId="ADAL" clId="{1BD60BBA-416B-41D2-BA32-EE936F88AC7E}" dt="2025-05-04T20:26:17.445" v="124" actId="20577"/>
          <ac:spMkLst>
            <pc:docMk/>
            <pc:sldMk cId="2090057668" sldId="1765"/>
            <ac:spMk id="8" creationId="{540B9F05-B351-456C-AD40-B9856E411393}"/>
          </ac:spMkLst>
        </pc:spChg>
        <pc:picChg chg="add mod">
          <ac:chgData name="Sara Hess" userId="4ecf7801-25c2-42d0-94b6-e31954536a14" providerId="ADAL" clId="{1BD60BBA-416B-41D2-BA32-EE936F88AC7E}" dt="2025-05-04T20:27:10.112" v="131" actId="1076"/>
          <ac:picMkLst>
            <pc:docMk/>
            <pc:sldMk cId="2090057668" sldId="1765"/>
            <ac:picMk id="4" creationId="{3F8B1F17-DC03-7DF2-6C8C-E643806CAE2A}"/>
          </ac:picMkLst>
        </pc:picChg>
        <pc:picChg chg="add mod">
          <ac:chgData name="Sara Hess" userId="4ecf7801-25c2-42d0-94b6-e31954536a14" providerId="ADAL" clId="{1BD60BBA-416B-41D2-BA32-EE936F88AC7E}" dt="2025-05-04T20:28:27.676" v="138" actId="14100"/>
          <ac:picMkLst>
            <pc:docMk/>
            <pc:sldMk cId="2090057668" sldId="1765"/>
            <ac:picMk id="9" creationId="{9CB01EBF-6FA7-C49A-62A8-0641CB105A2D}"/>
          </ac:picMkLst>
        </pc:picChg>
        <pc:picChg chg="del mod ord">
          <ac:chgData name="Sara Hess" userId="4ecf7801-25c2-42d0-94b6-e31954536a14" providerId="ADAL" clId="{1BD60BBA-416B-41D2-BA32-EE936F88AC7E}" dt="2025-05-04T20:25:41.782" v="40" actId="478"/>
          <ac:picMkLst>
            <pc:docMk/>
            <pc:sldMk cId="2090057668" sldId="1765"/>
            <ac:picMk id="12" creationId="{A8808AC1-447F-C864-F545-94E4BE7147BD}"/>
          </ac:picMkLst>
        </pc:picChg>
      </pc:sldChg>
      <pc:sldChg chg="add">
        <pc:chgData name="Sara Hess" userId="4ecf7801-25c2-42d0-94b6-e31954536a14" providerId="ADAL" clId="{1BD60BBA-416B-41D2-BA32-EE936F88AC7E}" dt="2025-05-04T20:12:39.089" v="20"/>
        <pc:sldMkLst>
          <pc:docMk/>
          <pc:sldMk cId="121150850" sldId="2225"/>
        </pc:sldMkLst>
      </pc:sldChg>
      <pc:sldChg chg="delSp add setBg delDesignElem">
        <pc:chgData name="Sara Hess" userId="4ecf7801-25c2-42d0-94b6-e31954536a14" providerId="ADAL" clId="{1BD60BBA-416B-41D2-BA32-EE936F88AC7E}" dt="2025-05-04T20:12:39.089" v="20"/>
        <pc:sldMkLst>
          <pc:docMk/>
          <pc:sldMk cId="1514915798" sldId="2308"/>
        </pc:sldMkLst>
        <pc:spChg chg="del">
          <ac:chgData name="Sara Hess" userId="4ecf7801-25c2-42d0-94b6-e31954536a14" providerId="ADAL" clId="{1BD60BBA-416B-41D2-BA32-EE936F88AC7E}" dt="2025-05-04T20:12:39.089" v="20"/>
          <ac:spMkLst>
            <pc:docMk/>
            <pc:sldMk cId="1514915798" sldId="2308"/>
            <ac:spMk id="16" creationId="{1022CA72-2A63-428F-B586-37BA5AB6D265}"/>
          </ac:spMkLst>
        </pc:spChg>
        <pc:spChg chg="del">
          <ac:chgData name="Sara Hess" userId="4ecf7801-25c2-42d0-94b6-e31954536a14" providerId="ADAL" clId="{1BD60BBA-416B-41D2-BA32-EE936F88AC7E}" dt="2025-05-04T20:12:39.089" v="20"/>
          <ac:spMkLst>
            <pc:docMk/>
            <pc:sldMk cId="1514915798" sldId="2308"/>
            <ac:spMk id="18" creationId="{95C8260E-968F-44E8-A823-ABB431311926}"/>
          </ac:spMkLst>
        </pc:spChg>
        <pc:spChg chg="del">
          <ac:chgData name="Sara Hess" userId="4ecf7801-25c2-42d0-94b6-e31954536a14" providerId="ADAL" clId="{1BD60BBA-416B-41D2-BA32-EE936F88AC7E}" dt="2025-05-04T20:12:39.089" v="20"/>
          <ac:spMkLst>
            <pc:docMk/>
            <pc:sldMk cId="1514915798" sldId="2308"/>
            <ac:spMk id="20" creationId="{2C1BBA94-3F40-40AA-8BB9-E69E25E537C1}"/>
          </ac:spMkLst>
        </pc:spChg>
        <pc:spChg chg="del">
          <ac:chgData name="Sara Hess" userId="4ecf7801-25c2-42d0-94b6-e31954536a14" providerId="ADAL" clId="{1BD60BBA-416B-41D2-BA32-EE936F88AC7E}" dt="2025-05-04T20:12:39.089" v="20"/>
          <ac:spMkLst>
            <pc:docMk/>
            <pc:sldMk cId="1514915798" sldId="2308"/>
            <ac:spMk id="22" creationId="{FE43805F-24A6-46A4-B19B-54F28347355C}"/>
          </ac:spMkLst>
        </pc:spChg>
      </pc:sldChg>
      <pc:sldChg chg="add">
        <pc:chgData name="Sara Hess" userId="4ecf7801-25c2-42d0-94b6-e31954536a14" providerId="ADAL" clId="{1BD60BBA-416B-41D2-BA32-EE936F88AC7E}" dt="2025-05-04T20:12:39.089" v="20"/>
        <pc:sldMkLst>
          <pc:docMk/>
          <pc:sldMk cId="1550489849" sldId="2331"/>
        </pc:sldMkLst>
      </pc:sldChg>
      <pc:sldChg chg="add">
        <pc:chgData name="Sara Hess" userId="4ecf7801-25c2-42d0-94b6-e31954536a14" providerId="ADAL" clId="{1BD60BBA-416B-41D2-BA32-EE936F88AC7E}" dt="2025-05-04T20:12:39.089" v="20"/>
        <pc:sldMkLst>
          <pc:docMk/>
          <pc:sldMk cId="2616899716" sldId="2332"/>
        </pc:sldMkLst>
      </pc:sldChg>
      <pc:sldChg chg="add">
        <pc:chgData name="Sara Hess" userId="4ecf7801-25c2-42d0-94b6-e31954536a14" providerId="ADAL" clId="{1BD60BBA-416B-41D2-BA32-EE936F88AC7E}" dt="2025-05-04T20:12:39.089" v="20"/>
        <pc:sldMkLst>
          <pc:docMk/>
          <pc:sldMk cId="827638529" sldId="2364"/>
        </pc:sldMkLst>
      </pc:sldChg>
      <pc:sldChg chg="add">
        <pc:chgData name="Sara Hess" userId="4ecf7801-25c2-42d0-94b6-e31954536a14" providerId="ADAL" clId="{1BD60BBA-416B-41D2-BA32-EE936F88AC7E}" dt="2025-05-04T20:12:39.089" v="20"/>
        <pc:sldMkLst>
          <pc:docMk/>
          <pc:sldMk cId="1129505189" sldId="2371"/>
        </pc:sldMkLst>
      </pc:sldChg>
      <pc:sldChg chg="add del">
        <pc:chgData name="Sara Hess" userId="4ecf7801-25c2-42d0-94b6-e31954536a14" providerId="ADAL" clId="{1BD60BBA-416B-41D2-BA32-EE936F88AC7E}" dt="2025-05-04T20:13:39.236" v="22"/>
        <pc:sldMkLst>
          <pc:docMk/>
          <pc:sldMk cId="332844982" sldId="2372"/>
        </pc:sldMkLst>
      </pc:sldChg>
      <pc:sldChg chg="addSp delSp modSp mod">
        <pc:chgData name="Sara Hess" userId="4ecf7801-25c2-42d0-94b6-e31954536a14" providerId="ADAL" clId="{1BD60BBA-416B-41D2-BA32-EE936F88AC7E}" dt="2025-05-04T20:23:06.703" v="25"/>
        <pc:sldMkLst>
          <pc:docMk/>
          <pc:sldMk cId="3191406394" sldId="2373"/>
        </pc:sldMkLst>
        <pc:picChg chg="add mod">
          <ac:chgData name="Sara Hess" userId="4ecf7801-25c2-42d0-94b6-e31954536a14" providerId="ADAL" clId="{1BD60BBA-416B-41D2-BA32-EE936F88AC7E}" dt="2025-05-04T20:23:06.703" v="25"/>
          <ac:picMkLst>
            <pc:docMk/>
            <pc:sldMk cId="3191406394" sldId="2373"/>
            <ac:picMk id="4" creationId="{E9B968CF-CE9D-CE97-3029-1A0E972D99BD}"/>
          </ac:picMkLst>
        </pc:picChg>
        <pc:picChg chg="del">
          <ac:chgData name="Sara Hess" userId="4ecf7801-25c2-42d0-94b6-e31954536a14" providerId="ADAL" clId="{1BD60BBA-416B-41D2-BA32-EE936F88AC7E}" dt="2025-05-04T20:23:05.794" v="24" actId="478"/>
          <ac:picMkLst>
            <pc:docMk/>
            <pc:sldMk cId="3191406394" sldId="2373"/>
            <ac:picMk id="22" creationId="{5EAF7B2D-11D4-44E0-B676-E86F1198F79F}"/>
          </ac:picMkLst>
        </pc:picChg>
      </pc:sldChg>
      <pc:sldChg chg="addSp delSp modSp new mod setBg">
        <pc:chgData name="Sara Hess" userId="4ecf7801-25c2-42d0-94b6-e31954536a14" providerId="ADAL" clId="{1BD60BBA-416B-41D2-BA32-EE936F88AC7E}" dt="2025-05-04T20:25:17.444" v="37" actId="962"/>
        <pc:sldMkLst>
          <pc:docMk/>
          <pc:sldMk cId="1821925314" sldId="2375"/>
        </pc:sldMkLst>
        <pc:spChg chg="del">
          <ac:chgData name="Sara Hess" userId="4ecf7801-25c2-42d0-94b6-e31954536a14" providerId="ADAL" clId="{1BD60BBA-416B-41D2-BA32-EE936F88AC7E}" dt="2025-05-04T20:25:12.774" v="35" actId="26606"/>
          <ac:spMkLst>
            <pc:docMk/>
            <pc:sldMk cId="1821925314" sldId="2375"/>
            <ac:spMk id="2" creationId="{EEAAFF0D-057E-BD1B-1F5D-7F3B1A526F4E}"/>
          </ac:spMkLst>
        </pc:spChg>
        <pc:spChg chg="del">
          <ac:chgData name="Sara Hess" userId="4ecf7801-25c2-42d0-94b6-e31954536a14" providerId="ADAL" clId="{1BD60BBA-416B-41D2-BA32-EE936F88AC7E}" dt="2025-05-04T20:25:12.774" v="35" actId="26606"/>
          <ac:spMkLst>
            <pc:docMk/>
            <pc:sldMk cId="1821925314" sldId="2375"/>
            <ac:spMk id="3" creationId="{1163D0D8-03D1-8B79-A439-0C4DEDA2FF4B}"/>
          </ac:spMkLst>
        </pc:spChg>
        <pc:spChg chg="add">
          <ac:chgData name="Sara Hess" userId="4ecf7801-25c2-42d0-94b6-e31954536a14" providerId="ADAL" clId="{1BD60BBA-416B-41D2-BA32-EE936F88AC7E}" dt="2025-05-04T20:25:12.774" v="35" actId="26606"/>
          <ac:spMkLst>
            <pc:docMk/>
            <pc:sldMk cId="1821925314" sldId="2375"/>
            <ac:spMk id="9" creationId="{42A4FC2C-047E-45A5-965D-8E1E3BF09BC6}"/>
          </ac:spMkLst>
        </pc:spChg>
        <pc:picChg chg="add mod">
          <ac:chgData name="Sara Hess" userId="4ecf7801-25c2-42d0-94b6-e31954536a14" providerId="ADAL" clId="{1BD60BBA-416B-41D2-BA32-EE936F88AC7E}" dt="2025-05-04T20:25:17.444" v="37" actId="962"/>
          <ac:picMkLst>
            <pc:docMk/>
            <pc:sldMk cId="1821925314" sldId="2375"/>
            <ac:picMk id="4" creationId="{65F9131A-989D-C89F-81BB-A301685623BE}"/>
          </ac:picMkLst>
        </pc:picChg>
      </pc:sldChg>
      <pc:sldChg chg="new del">
        <pc:chgData name="Sara Hess" userId="4ecf7801-25c2-42d0-94b6-e31954536a14" providerId="ADAL" clId="{1BD60BBA-416B-41D2-BA32-EE936F88AC7E}" dt="2025-05-04T20:26:22.545" v="125" actId="2696"/>
        <pc:sldMkLst>
          <pc:docMk/>
          <pc:sldMk cId="3867966792" sldId="2376"/>
        </pc:sldMkLst>
      </pc:sldChg>
      <pc:sldChg chg="modSp add mod">
        <pc:chgData name="Sara Hess" userId="4ecf7801-25c2-42d0-94b6-e31954536a14" providerId="ADAL" clId="{1BD60BBA-416B-41D2-BA32-EE936F88AC7E}" dt="2025-05-04T20:35:37.827" v="142" actId="1076"/>
        <pc:sldMkLst>
          <pc:docMk/>
          <pc:sldMk cId="3744264951" sldId="2377"/>
        </pc:sldMkLst>
        <pc:picChg chg="mod">
          <ac:chgData name="Sara Hess" userId="4ecf7801-25c2-42d0-94b6-e31954536a14" providerId="ADAL" clId="{1BD60BBA-416B-41D2-BA32-EE936F88AC7E}" dt="2025-05-04T20:35:37.827" v="142" actId="1076"/>
          <ac:picMkLst>
            <pc:docMk/>
            <pc:sldMk cId="3744264951" sldId="2377"/>
            <ac:picMk id="4" creationId="{E3DDF512-1287-4FD1-A703-7A9AEAA63E84}"/>
          </ac:picMkLst>
        </pc:picChg>
      </pc:sldChg>
      <pc:sldChg chg="addSp delSp modSp add mod ord delAnim">
        <pc:chgData name="Sara Hess" userId="4ecf7801-25c2-42d0-94b6-e31954536a14" providerId="ADAL" clId="{1BD60BBA-416B-41D2-BA32-EE936F88AC7E}" dt="2025-05-04T21:13:35.423" v="276" actId="20577"/>
        <pc:sldMkLst>
          <pc:docMk/>
          <pc:sldMk cId="2822180417" sldId="2378"/>
        </pc:sldMkLst>
        <pc:spChg chg="add del mod">
          <ac:chgData name="Sara Hess" userId="4ecf7801-25c2-42d0-94b6-e31954536a14" providerId="ADAL" clId="{1BD60BBA-416B-41D2-BA32-EE936F88AC7E}" dt="2025-05-04T20:39:24.471" v="158" actId="478"/>
          <ac:spMkLst>
            <pc:docMk/>
            <pc:sldMk cId="2822180417" sldId="2378"/>
            <ac:spMk id="3" creationId="{09EB8EC7-441C-5B90-7671-214A3EE57A91}"/>
          </ac:spMkLst>
        </pc:spChg>
        <pc:spChg chg="add mod">
          <ac:chgData name="Sara Hess" userId="4ecf7801-25c2-42d0-94b6-e31954536a14" providerId="ADAL" clId="{1BD60BBA-416B-41D2-BA32-EE936F88AC7E}" dt="2025-05-04T21:13:35.423" v="276" actId="20577"/>
          <ac:spMkLst>
            <pc:docMk/>
            <pc:sldMk cId="2822180417" sldId="2378"/>
            <ac:spMk id="15" creationId="{161C3754-99C4-B9FA-75E9-A6F41D7BADF5}"/>
          </ac:spMkLst>
        </pc:spChg>
        <pc:picChg chg="mod">
          <ac:chgData name="Sara Hess" userId="4ecf7801-25c2-42d0-94b6-e31954536a14" providerId="ADAL" clId="{1BD60BBA-416B-41D2-BA32-EE936F88AC7E}" dt="2025-05-04T20:39:39.392" v="160" actId="1076"/>
          <ac:picMkLst>
            <pc:docMk/>
            <pc:sldMk cId="2822180417" sldId="2378"/>
            <ac:picMk id="4" creationId="{00000000-0000-0000-0000-000000000000}"/>
          </ac:picMkLst>
        </pc:picChg>
        <pc:picChg chg="add del mod">
          <ac:chgData name="Sara Hess" userId="4ecf7801-25c2-42d0-94b6-e31954536a14" providerId="ADAL" clId="{1BD60BBA-416B-41D2-BA32-EE936F88AC7E}" dt="2025-05-04T21:04:15.582" v="244" actId="478"/>
          <ac:picMkLst>
            <pc:docMk/>
            <pc:sldMk cId="2822180417" sldId="2378"/>
            <ac:picMk id="5" creationId="{7B5FB3CE-B74E-369B-D54B-DBF929624D29}"/>
          </ac:picMkLst>
        </pc:picChg>
        <pc:picChg chg="add del mod">
          <ac:chgData name="Sara Hess" userId="4ecf7801-25c2-42d0-94b6-e31954536a14" providerId="ADAL" clId="{1BD60BBA-416B-41D2-BA32-EE936F88AC7E}" dt="2025-05-04T21:04:21.085" v="245" actId="478"/>
          <ac:picMkLst>
            <pc:docMk/>
            <pc:sldMk cId="2822180417" sldId="2378"/>
            <ac:picMk id="8" creationId="{408ABFAD-899D-C81C-EB6D-674C2615C225}"/>
          </ac:picMkLst>
        </pc:picChg>
        <pc:picChg chg="add del mod">
          <ac:chgData name="Sara Hess" userId="4ecf7801-25c2-42d0-94b6-e31954536a14" providerId="ADAL" clId="{1BD60BBA-416B-41D2-BA32-EE936F88AC7E}" dt="2025-05-04T21:04:23.653" v="246" actId="478"/>
          <ac:picMkLst>
            <pc:docMk/>
            <pc:sldMk cId="2822180417" sldId="2378"/>
            <ac:picMk id="9" creationId="{C8EB61DE-BC3F-4B25-670B-F0210B002438}"/>
          </ac:picMkLst>
        </pc:picChg>
        <pc:picChg chg="del">
          <ac:chgData name="Sara Hess" userId="4ecf7801-25c2-42d0-94b6-e31954536a14" providerId="ADAL" clId="{1BD60BBA-416B-41D2-BA32-EE936F88AC7E}" dt="2025-05-04T20:39:15.447" v="157" actId="478"/>
          <ac:picMkLst>
            <pc:docMk/>
            <pc:sldMk cId="2822180417" sldId="2378"/>
            <ac:picMk id="11" creationId="{0815341D-2C39-9553-5A6A-C550B4D05263}"/>
          </ac:picMkLst>
        </pc:picChg>
        <pc:picChg chg="add mod">
          <ac:chgData name="Sara Hess" userId="4ecf7801-25c2-42d0-94b6-e31954536a14" providerId="ADAL" clId="{1BD60BBA-416B-41D2-BA32-EE936F88AC7E}" dt="2025-05-04T21:06:31.154" v="254" actId="1076"/>
          <ac:picMkLst>
            <pc:docMk/>
            <pc:sldMk cId="2822180417" sldId="2378"/>
            <ac:picMk id="12" creationId="{B4338533-B076-FE3D-1F52-F43252381B90}"/>
          </ac:picMkLst>
        </pc:picChg>
        <pc:picChg chg="add mod">
          <ac:chgData name="Sara Hess" userId="4ecf7801-25c2-42d0-94b6-e31954536a14" providerId="ADAL" clId="{1BD60BBA-416B-41D2-BA32-EE936F88AC7E}" dt="2025-05-04T21:06:43.380" v="257" actId="1076"/>
          <ac:picMkLst>
            <pc:docMk/>
            <pc:sldMk cId="2822180417" sldId="2378"/>
            <ac:picMk id="14" creationId="{923A2012-F251-9D88-8295-E0AD8B448BC9}"/>
          </ac:picMkLst>
        </pc:picChg>
      </pc:sldChg>
      <pc:sldChg chg="addSp delSp modSp add mod">
        <pc:chgData name="Sara Hess" userId="4ecf7801-25c2-42d0-94b6-e31954536a14" providerId="ADAL" clId="{1BD60BBA-416B-41D2-BA32-EE936F88AC7E}" dt="2025-05-04T20:48:11.184" v="203" actId="1076"/>
        <pc:sldMkLst>
          <pc:docMk/>
          <pc:sldMk cId="1338436768" sldId="2379"/>
        </pc:sldMkLst>
        <pc:picChg chg="add mod">
          <ac:chgData name="Sara Hess" userId="4ecf7801-25c2-42d0-94b6-e31954536a14" providerId="ADAL" clId="{1BD60BBA-416B-41D2-BA32-EE936F88AC7E}" dt="2025-05-04T20:42:42.308" v="190" actId="1076"/>
          <ac:picMkLst>
            <pc:docMk/>
            <pc:sldMk cId="1338436768" sldId="2379"/>
            <ac:picMk id="2" creationId="{AE8E7EEB-22E4-648B-05A2-5B9D6132167F}"/>
          </ac:picMkLst>
        </pc:picChg>
        <pc:picChg chg="add del mod">
          <ac:chgData name="Sara Hess" userId="4ecf7801-25c2-42d0-94b6-e31954536a14" providerId="ADAL" clId="{1BD60BBA-416B-41D2-BA32-EE936F88AC7E}" dt="2025-05-04T20:47:08.164" v="192" actId="478"/>
          <ac:picMkLst>
            <pc:docMk/>
            <pc:sldMk cId="1338436768" sldId="2379"/>
            <ac:picMk id="3" creationId="{F675996A-CA87-F846-13CC-217DE3254F10}"/>
          </ac:picMkLst>
        </pc:picChg>
        <pc:picChg chg="del">
          <ac:chgData name="Sara Hess" userId="4ecf7801-25c2-42d0-94b6-e31954536a14" providerId="ADAL" clId="{1BD60BBA-416B-41D2-BA32-EE936F88AC7E}" dt="2025-05-04T20:41:42.423" v="181" actId="478"/>
          <ac:picMkLst>
            <pc:docMk/>
            <pc:sldMk cId="1338436768" sldId="2379"/>
            <ac:picMk id="5" creationId="{7B5FB3CE-B74E-369B-D54B-DBF929624D29}"/>
          </ac:picMkLst>
        </pc:picChg>
        <pc:picChg chg="del">
          <ac:chgData name="Sara Hess" userId="4ecf7801-25c2-42d0-94b6-e31954536a14" providerId="ADAL" clId="{1BD60BBA-416B-41D2-BA32-EE936F88AC7E}" dt="2025-05-04T20:41:44.384" v="182" actId="478"/>
          <ac:picMkLst>
            <pc:docMk/>
            <pc:sldMk cId="1338436768" sldId="2379"/>
            <ac:picMk id="8" creationId="{408ABFAD-899D-C81C-EB6D-674C2615C225}"/>
          </ac:picMkLst>
        </pc:picChg>
        <pc:picChg chg="del">
          <ac:chgData name="Sara Hess" userId="4ecf7801-25c2-42d0-94b6-e31954536a14" providerId="ADAL" clId="{1BD60BBA-416B-41D2-BA32-EE936F88AC7E}" dt="2025-05-04T20:41:46.218" v="183" actId="478"/>
          <ac:picMkLst>
            <pc:docMk/>
            <pc:sldMk cId="1338436768" sldId="2379"/>
            <ac:picMk id="9" creationId="{C8EB61DE-BC3F-4B25-670B-F0210B002438}"/>
          </ac:picMkLst>
        </pc:picChg>
        <pc:picChg chg="add mod">
          <ac:chgData name="Sara Hess" userId="4ecf7801-25c2-42d0-94b6-e31954536a14" providerId="ADAL" clId="{1BD60BBA-416B-41D2-BA32-EE936F88AC7E}" dt="2025-05-04T20:47:48.174" v="198" actId="1076"/>
          <ac:picMkLst>
            <pc:docMk/>
            <pc:sldMk cId="1338436768" sldId="2379"/>
            <ac:picMk id="2050" creationId="{75D1ED92-D837-AC66-B21A-288550F097A0}"/>
          </ac:picMkLst>
        </pc:picChg>
        <pc:picChg chg="add mod">
          <ac:chgData name="Sara Hess" userId="4ecf7801-25c2-42d0-94b6-e31954536a14" providerId="ADAL" clId="{1BD60BBA-416B-41D2-BA32-EE936F88AC7E}" dt="2025-05-04T20:48:11.184" v="203" actId="1076"/>
          <ac:picMkLst>
            <pc:docMk/>
            <pc:sldMk cId="1338436768" sldId="2379"/>
            <ac:picMk id="2051" creationId="{E1297F90-7AA0-7BAE-84E9-05C8195742F2}"/>
          </ac:picMkLst>
        </pc:picChg>
      </pc:sldChg>
      <pc:sldChg chg="addSp delSp modSp add mod">
        <pc:chgData name="Sara Hess" userId="4ecf7801-25c2-42d0-94b6-e31954536a14" providerId="ADAL" clId="{1BD60BBA-416B-41D2-BA32-EE936F88AC7E}" dt="2025-05-04T20:50:48.729" v="233" actId="255"/>
        <pc:sldMkLst>
          <pc:docMk/>
          <pc:sldMk cId="1520796089" sldId="2380"/>
        </pc:sldMkLst>
        <pc:spChg chg="add mod">
          <ac:chgData name="Sara Hess" userId="4ecf7801-25c2-42d0-94b6-e31954536a14" providerId="ADAL" clId="{1BD60BBA-416B-41D2-BA32-EE936F88AC7E}" dt="2025-05-04T20:50:48.729" v="233" actId="255"/>
          <ac:spMkLst>
            <pc:docMk/>
            <pc:sldMk cId="1520796089" sldId="2380"/>
            <ac:spMk id="8" creationId="{91B1239C-E1DC-D50E-56FA-3F86E0FCD116}"/>
          </ac:spMkLst>
        </pc:spChg>
        <pc:picChg chg="del">
          <ac:chgData name="Sara Hess" userId="4ecf7801-25c2-42d0-94b6-e31954536a14" providerId="ADAL" clId="{1BD60BBA-416B-41D2-BA32-EE936F88AC7E}" dt="2025-05-04T20:49:45.060" v="205" actId="478"/>
          <ac:picMkLst>
            <pc:docMk/>
            <pc:sldMk cId="1520796089" sldId="2380"/>
            <ac:picMk id="2" creationId="{AE8E7EEB-22E4-648B-05A2-5B9D6132167F}"/>
          </ac:picMkLst>
        </pc:picChg>
        <pc:picChg chg="add mod">
          <ac:chgData name="Sara Hess" userId="4ecf7801-25c2-42d0-94b6-e31954536a14" providerId="ADAL" clId="{1BD60BBA-416B-41D2-BA32-EE936F88AC7E}" dt="2025-05-04T20:50:10.404" v="216" actId="1076"/>
          <ac:picMkLst>
            <pc:docMk/>
            <pc:sldMk cId="1520796089" sldId="2380"/>
            <ac:picMk id="3" creationId="{C763F072-56BE-8703-6DE7-30C774F36345}"/>
          </ac:picMkLst>
        </pc:picChg>
        <pc:picChg chg="mod">
          <ac:chgData name="Sara Hess" userId="4ecf7801-25c2-42d0-94b6-e31954536a14" providerId="ADAL" clId="{1BD60BBA-416B-41D2-BA32-EE936F88AC7E}" dt="2025-05-04T20:49:59.092" v="212" actId="1076"/>
          <ac:picMkLst>
            <pc:docMk/>
            <pc:sldMk cId="1520796089" sldId="2380"/>
            <ac:picMk id="4" creationId="{00000000-0000-0000-0000-000000000000}"/>
          </ac:picMkLst>
        </pc:picChg>
        <pc:picChg chg="del">
          <ac:chgData name="Sara Hess" userId="4ecf7801-25c2-42d0-94b6-e31954536a14" providerId="ADAL" clId="{1BD60BBA-416B-41D2-BA32-EE936F88AC7E}" dt="2025-05-04T20:49:46.986" v="206" actId="478"/>
          <ac:picMkLst>
            <pc:docMk/>
            <pc:sldMk cId="1520796089" sldId="2380"/>
            <ac:picMk id="2050" creationId="{75D1ED92-D837-AC66-B21A-288550F097A0}"/>
          </ac:picMkLst>
        </pc:picChg>
        <pc:picChg chg="del">
          <ac:chgData name="Sara Hess" userId="4ecf7801-25c2-42d0-94b6-e31954536a14" providerId="ADAL" clId="{1BD60BBA-416B-41D2-BA32-EE936F88AC7E}" dt="2025-05-04T20:49:49.267" v="207" actId="478"/>
          <ac:picMkLst>
            <pc:docMk/>
            <pc:sldMk cId="1520796089" sldId="2380"/>
            <ac:picMk id="2051" creationId="{E1297F90-7AA0-7BAE-84E9-05C8195742F2}"/>
          </ac:picMkLst>
        </pc:picChg>
      </pc:sldChg>
      <pc:sldChg chg="addSp delSp modSp add mod">
        <pc:chgData name="Sara Hess" userId="4ecf7801-25c2-42d0-94b6-e31954536a14" providerId="ADAL" clId="{1BD60BBA-416B-41D2-BA32-EE936F88AC7E}" dt="2025-05-04T20:51:39.133" v="242" actId="14100"/>
        <pc:sldMkLst>
          <pc:docMk/>
          <pc:sldMk cId="2596232758" sldId="2381"/>
        </pc:sldMkLst>
        <pc:spChg chg="add mod">
          <ac:chgData name="Sara Hess" userId="4ecf7801-25c2-42d0-94b6-e31954536a14" providerId="ADAL" clId="{1BD60BBA-416B-41D2-BA32-EE936F88AC7E}" dt="2025-05-04T20:51:16.442" v="237"/>
          <ac:spMkLst>
            <pc:docMk/>
            <pc:sldMk cId="2596232758" sldId="2381"/>
            <ac:spMk id="5" creationId="{C76E543E-05F9-49FF-7903-303AC8FBA5DA}"/>
          </ac:spMkLst>
        </pc:spChg>
        <pc:spChg chg="del">
          <ac:chgData name="Sara Hess" userId="4ecf7801-25c2-42d0-94b6-e31954536a14" providerId="ADAL" clId="{1BD60BBA-416B-41D2-BA32-EE936F88AC7E}" dt="2025-05-04T20:51:28.022" v="239" actId="478"/>
          <ac:spMkLst>
            <pc:docMk/>
            <pc:sldMk cId="2596232758" sldId="2381"/>
            <ac:spMk id="8" creationId="{91B1239C-E1DC-D50E-56FA-3F86E0FCD116}"/>
          </ac:spMkLst>
        </pc:spChg>
        <pc:graphicFrameChg chg="add mod">
          <ac:chgData name="Sara Hess" userId="4ecf7801-25c2-42d0-94b6-e31954536a14" providerId="ADAL" clId="{1BD60BBA-416B-41D2-BA32-EE936F88AC7E}" dt="2025-05-04T20:51:12.610" v="236"/>
          <ac:graphicFrameMkLst>
            <pc:docMk/>
            <pc:sldMk cId="2596232758" sldId="2381"/>
            <ac:graphicFrameMk id="2" creationId="{5A0CE29B-3515-FB55-1B52-C65658C7D1A8}"/>
          </ac:graphicFrameMkLst>
        </pc:graphicFrameChg>
        <pc:picChg chg="del">
          <ac:chgData name="Sara Hess" userId="4ecf7801-25c2-42d0-94b6-e31954536a14" providerId="ADAL" clId="{1BD60BBA-416B-41D2-BA32-EE936F88AC7E}" dt="2025-05-04T20:51:11.085" v="235" actId="478"/>
          <ac:picMkLst>
            <pc:docMk/>
            <pc:sldMk cId="2596232758" sldId="2381"/>
            <ac:picMk id="3" creationId="{C763F072-56BE-8703-6DE7-30C774F36345}"/>
          </ac:picMkLst>
        </pc:picChg>
        <pc:picChg chg="add mod">
          <ac:chgData name="Sara Hess" userId="4ecf7801-25c2-42d0-94b6-e31954536a14" providerId="ADAL" clId="{1BD60BBA-416B-41D2-BA32-EE936F88AC7E}" dt="2025-05-04T20:51:39.133" v="242" actId="14100"/>
          <ac:picMkLst>
            <pc:docMk/>
            <pc:sldMk cId="2596232758" sldId="2381"/>
            <ac:picMk id="9" creationId="{47D2C648-8953-17DC-BC12-57333E40F3F9}"/>
          </ac:picMkLst>
        </pc:picChg>
      </pc:sldChg>
      <pc:sldChg chg="add">
        <pc:chgData name="Sara Hess" userId="4ecf7801-25c2-42d0-94b6-e31954536a14" providerId="ADAL" clId="{1BD60BBA-416B-41D2-BA32-EE936F88AC7E}" dt="2025-05-04T21:04:12.182" v="243" actId="2890"/>
        <pc:sldMkLst>
          <pc:docMk/>
          <pc:sldMk cId="945842911" sldId="2382"/>
        </pc:sldMkLst>
      </pc:sldChg>
      <pc:sldMasterChg chg="delSldLayout">
        <pc:chgData name="Sara Hess" userId="4ecf7801-25c2-42d0-94b6-e31954536a14" providerId="ADAL" clId="{1BD60BBA-416B-41D2-BA32-EE936F88AC7E}" dt="2025-05-04T20:21:11.358" v="23" actId="47"/>
        <pc:sldMasterMkLst>
          <pc:docMk/>
          <pc:sldMasterMk cId="3392188048" sldId="2147483648"/>
        </pc:sldMasterMkLst>
        <pc:sldLayoutChg chg="del">
          <pc:chgData name="Sara Hess" userId="4ecf7801-25c2-42d0-94b6-e31954536a14" providerId="ADAL" clId="{1BD60BBA-416B-41D2-BA32-EE936F88AC7E}" dt="2025-05-04T20:21:11.358" v="23" actId="47"/>
          <pc:sldLayoutMkLst>
            <pc:docMk/>
            <pc:sldMasterMk cId="3392188048" sldId="2147483648"/>
            <pc:sldLayoutMk cId="3578547112" sldId="214748366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BC81AA-06CE-45E1-A63E-3A09395FEE55}" type="doc">
      <dgm:prSet loTypeId="urn:microsoft.com/office/officeart/2005/8/layout/cycle6" loCatId="cycle" qsTypeId="urn:microsoft.com/office/officeart/2005/8/quickstyle/simple1" qsCatId="simple" csTypeId="urn:microsoft.com/office/officeart/2005/8/colors/accent6_4" csCatId="accent6" phldr="1"/>
      <dgm:spPr/>
      <dgm:t>
        <a:bodyPr/>
        <a:lstStyle/>
        <a:p>
          <a:endParaRPr lang="en-US"/>
        </a:p>
      </dgm:t>
    </dgm:pt>
    <dgm:pt modelId="{0287630B-ADAC-418C-9794-5C00EF17C5A4}">
      <dgm:prSet phldrT="[Text]" custT="1"/>
      <dgm:spPr/>
      <dgm:t>
        <a:bodyPr/>
        <a:lstStyle/>
        <a:p>
          <a:r>
            <a:rPr lang="en-US" sz="1600" b="1" dirty="0"/>
            <a:t> Monitor &amp; Track</a:t>
          </a:r>
        </a:p>
      </dgm:t>
    </dgm:pt>
    <dgm:pt modelId="{AFB74926-DF78-4B8B-A1DD-A64DF927D775}" type="parTrans" cxnId="{B48626EF-6C5E-4C58-8611-765FF6835857}">
      <dgm:prSet/>
      <dgm:spPr/>
      <dgm:t>
        <a:bodyPr/>
        <a:lstStyle/>
        <a:p>
          <a:endParaRPr lang="en-US"/>
        </a:p>
      </dgm:t>
    </dgm:pt>
    <dgm:pt modelId="{B3FEEC01-9D78-47B9-9610-CE4EBC9DF77C}" type="sibTrans" cxnId="{B48626EF-6C5E-4C58-8611-765FF6835857}">
      <dgm:prSet/>
      <dgm:spPr/>
      <dgm:t>
        <a:bodyPr/>
        <a:lstStyle/>
        <a:p>
          <a:endParaRPr lang="en-US"/>
        </a:p>
      </dgm:t>
    </dgm:pt>
    <dgm:pt modelId="{3A7FC956-D733-48AC-8009-6C2E90F1AC7B}">
      <dgm:prSet phldrT="[Text]" custT="1"/>
      <dgm:spPr/>
      <dgm:t>
        <a:bodyPr/>
        <a:lstStyle/>
        <a:p>
          <a:r>
            <a:rPr lang="en-US" sz="1600" b="1" dirty="0"/>
            <a:t>Research &amp; Review</a:t>
          </a:r>
        </a:p>
      </dgm:t>
    </dgm:pt>
    <dgm:pt modelId="{E6BA3158-06B8-4C06-91F2-7CCD5D5D0845}" type="parTrans" cxnId="{ED42A323-07E8-4338-83D9-FC4A4B6AE81A}">
      <dgm:prSet/>
      <dgm:spPr/>
      <dgm:t>
        <a:bodyPr/>
        <a:lstStyle/>
        <a:p>
          <a:endParaRPr lang="en-US"/>
        </a:p>
      </dgm:t>
    </dgm:pt>
    <dgm:pt modelId="{9B576069-845A-4862-85EB-236E2D3B1091}" type="sibTrans" cxnId="{ED42A323-07E8-4338-83D9-FC4A4B6AE81A}">
      <dgm:prSet/>
      <dgm:spPr/>
      <dgm:t>
        <a:bodyPr/>
        <a:lstStyle/>
        <a:p>
          <a:endParaRPr lang="en-US"/>
        </a:p>
      </dgm:t>
    </dgm:pt>
    <dgm:pt modelId="{8726A9F2-6455-4BE3-90A0-84749BF038F7}">
      <dgm:prSet phldrT="[Text]" custT="1"/>
      <dgm:spPr/>
      <dgm:t>
        <a:bodyPr/>
        <a:lstStyle/>
        <a:p>
          <a:r>
            <a:rPr lang="en-US" sz="1600" b="1" dirty="0"/>
            <a:t>Analyze &amp; Draft</a:t>
          </a:r>
        </a:p>
      </dgm:t>
    </dgm:pt>
    <dgm:pt modelId="{1C4E4F47-4BDC-4F70-9F4F-FC0B8D38D16A}" type="parTrans" cxnId="{5B88ADF8-A594-4DF1-88DE-FF9268896B55}">
      <dgm:prSet/>
      <dgm:spPr/>
      <dgm:t>
        <a:bodyPr/>
        <a:lstStyle/>
        <a:p>
          <a:endParaRPr lang="en-US"/>
        </a:p>
      </dgm:t>
    </dgm:pt>
    <dgm:pt modelId="{93BD163B-2F5D-492A-A55F-5BB8CA5C3D5D}" type="sibTrans" cxnId="{5B88ADF8-A594-4DF1-88DE-FF9268896B55}">
      <dgm:prSet/>
      <dgm:spPr/>
      <dgm:t>
        <a:bodyPr/>
        <a:lstStyle/>
        <a:p>
          <a:endParaRPr lang="en-US"/>
        </a:p>
      </dgm:t>
    </dgm:pt>
    <dgm:pt modelId="{5E7FDEF2-9519-41B9-AC67-A33062E14282}">
      <dgm:prSet phldrT="[Text]" custT="1"/>
      <dgm:spPr/>
      <dgm:t>
        <a:bodyPr/>
        <a:lstStyle/>
        <a:p>
          <a:r>
            <a:rPr lang="en-US" sz="1600" b="1" dirty="0"/>
            <a:t>Consult</a:t>
          </a:r>
        </a:p>
      </dgm:t>
    </dgm:pt>
    <dgm:pt modelId="{FEB2B482-500A-4665-9504-3823759ADE2B}" type="parTrans" cxnId="{87B3250A-1639-4A8F-9C1C-983B52CB7B1B}">
      <dgm:prSet/>
      <dgm:spPr/>
      <dgm:t>
        <a:bodyPr/>
        <a:lstStyle/>
        <a:p>
          <a:endParaRPr lang="en-US"/>
        </a:p>
      </dgm:t>
    </dgm:pt>
    <dgm:pt modelId="{B8818FAA-A914-434F-9D43-29864EABFD47}" type="sibTrans" cxnId="{87B3250A-1639-4A8F-9C1C-983B52CB7B1B}">
      <dgm:prSet/>
      <dgm:spPr/>
      <dgm:t>
        <a:bodyPr/>
        <a:lstStyle/>
        <a:p>
          <a:endParaRPr lang="en-US"/>
        </a:p>
      </dgm:t>
    </dgm:pt>
    <dgm:pt modelId="{1626B755-9FE3-47FF-8E3D-3727A5F2825A}">
      <dgm:prSet phldrT="[Text]" custT="1"/>
      <dgm:spPr/>
      <dgm:t>
        <a:bodyPr/>
        <a:lstStyle/>
        <a:p>
          <a:r>
            <a:rPr lang="en-US" sz="1600" b="1" dirty="0"/>
            <a:t>Finalize</a:t>
          </a:r>
        </a:p>
      </dgm:t>
    </dgm:pt>
    <dgm:pt modelId="{508273F9-470D-47C0-AF81-9A2684D830B1}" type="parTrans" cxnId="{707B082D-4793-4242-9FCC-CCD913CAAE02}">
      <dgm:prSet/>
      <dgm:spPr/>
      <dgm:t>
        <a:bodyPr/>
        <a:lstStyle/>
        <a:p>
          <a:endParaRPr lang="en-US"/>
        </a:p>
      </dgm:t>
    </dgm:pt>
    <dgm:pt modelId="{E41BCB88-307C-44A8-9128-BDC625A637C5}" type="sibTrans" cxnId="{707B082D-4793-4242-9FCC-CCD913CAAE02}">
      <dgm:prSet/>
      <dgm:spPr/>
      <dgm:t>
        <a:bodyPr/>
        <a:lstStyle/>
        <a:p>
          <a:endParaRPr lang="en-US"/>
        </a:p>
      </dgm:t>
    </dgm:pt>
    <dgm:pt modelId="{2C6F97EC-F409-4476-AC99-30C05F33423D}">
      <dgm:prSet phldrT="[Text]" custT="1"/>
      <dgm:spPr/>
      <dgm:t>
        <a:bodyPr/>
        <a:lstStyle/>
        <a:p>
          <a:r>
            <a:rPr lang="en-US" sz="1600" b="1" dirty="0"/>
            <a:t>Measure Impact</a:t>
          </a:r>
        </a:p>
      </dgm:t>
    </dgm:pt>
    <dgm:pt modelId="{7815B0CB-382E-4353-AB0F-ED8DA3FEA029}" type="parTrans" cxnId="{81C6F5B4-98AA-4F58-9D6A-B90648298F73}">
      <dgm:prSet/>
      <dgm:spPr/>
      <dgm:t>
        <a:bodyPr/>
        <a:lstStyle/>
        <a:p>
          <a:endParaRPr lang="en-US"/>
        </a:p>
      </dgm:t>
    </dgm:pt>
    <dgm:pt modelId="{F49D197B-B31B-48D8-AA41-CFF4B79BED9C}" type="sibTrans" cxnId="{81C6F5B4-98AA-4F58-9D6A-B90648298F73}">
      <dgm:prSet/>
      <dgm:spPr/>
      <dgm:t>
        <a:bodyPr/>
        <a:lstStyle/>
        <a:p>
          <a:endParaRPr lang="en-US"/>
        </a:p>
      </dgm:t>
    </dgm:pt>
    <dgm:pt modelId="{D8140E40-3C34-4C1D-9720-30DC3361AAF9}" type="pres">
      <dgm:prSet presAssocID="{8ABC81AA-06CE-45E1-A63E-3A09395FEE55}" presName="cycle" presStyleCnt="0">
        <dgm:presLayoutVars>
          <dgm:dir/>
          <dgm:resizeHandles val="exact"/>
        </dgm:presLayoutVars>
      </dgm:prSet>
      <dgm:spPr/>
    </dgm:pt>
    <dgm:pt modelId="{B88589A7-10EF-470E-AB9D-A85B6332EBCC}" type="pres">
      <dgm:prSet presAssocID="{0287630B-ADAC-418C-9794-5C00EF17C5A4}" presName="node" presStyleLbl="node1" presStyleIdx="0" presStyleCnt="6" custScaleX="128639">
        <dgm:presLayoutVars>
          <dgm:bulletEnabled val="1"/>
        </dgm:presLayoutVars>
      </dgm:prSet>
      <dgm:spPr/>
    </dgm:pt>
    <dgm:pt modelId="{AB1CC35A-DCFF-40C8-8370-F6FBE6D1F9E7}" type="pres">
      <dgm:prSet presAssocID="{0287630B-ADAC-418C-9794-5C00EF17C5A4}" presName="spNode" presStyleCnt="0"/>
      <dgm:spPr/>
    </dgm:pt>
    <dgm:pt modelId="{33A2056D-D678-48F3-A5E7-F344706C978B}" type="pres">
      <dgm:prSet presAssocID="{B3FEEC01-9D78-47B9-9610-CE4EBC9DF77C}" presName="sibTrans" presStyleLbl="sibTrans1D1" presStyleIdx="0" presStyleCnt="6"/>
      <dgm:spPr/>
    </dgm:pt>
    <dgm:pt modelId="{D0D1337F-8BA1-4F59-9373-991EB9F4EF47}" type="pres">
      <dgm:prSet presAssocID="{3A7FC956-D733-48AC-8009-6C2E90F1AC7B}" presName="node" presStyleLbl="node1" presStyleIdx="1" presStyleCnt="6">
        <dgm:presLayoutVars>
          <dgm:bulletEnabled val="1"/>
        </dgm:presLayoutVars>
      </dgm:prSet>
      <dgm:spPr/>
    </dgm:pt>
    <dgm:pt modelId="{E1B7D67E-EE6A-40C8-9850-9A85509CB025}" type="pres">
      <dgm:prSet presAssocID="{3A7FC956-D733-48AC-8009-6C2E90F1AC7B}" presName="spNode" presStyleCnt="0"/>
      <dgm:spPr/>
    </dgm:pt>
    <dgm:pt modelId="{0CC7C933-AD3A-4307-874B-80EA9BE127C1}" type="pres">
      <dgm:prSet presAssocID="{9B576069-845A-4862-85EB-236E2D3B1091}" presName="sibTrans" presStyleLbl="sibTrans1D1" presStyleIdx="1" presStyleCnt="6"/>
      <dgm:spPr/>
    </dgm:pt>
    <dgm:pt modelId="{9813214A-F06D-4D80-BD34-E5C84BABEBCF}" type="pres">
      <dgm:prSet presAssocID="{8726A9F2-6455-4BE3-90A0-84749BF038F7}" presName="node" presStyleLbl="node1" presStyleIdx="2" presStyleCnt="6">
        <dgm:presLayoutVars>
          <dgm:bulletEnabled val="1"/>
        </dgm:presLayoutVars>
      </dgm:prSet>
      <dgm:spPr/>
    </dgm:pt>
    <dgm:pt modelId="{627F96C1-D247-4178-A95F-A40EF12DAC7D}" type="pres">
      <dgm:prSet presAssocID="{8726A9F2-6455-4BE3-90A0-84749BF038F7}" presName="spNode" presStyleCnt="0"/>
      <dgm:spPr/>
    </dgm:pt>
    <dgm:pt modelId="{9715F099-65AA-4D55-A2E9-53E2D734C22F}" type="pres">
      <dgm:prSet presAssocID="{93BD163B-2F5D-492A-A55F-5BB8CA5C3D5D}" presName="sibTrans" presStyleLbl="sibTrans1D1" presStyleIdx="2" presStyleCnt="6"/>
      <dgm:spPr/>
    </dgm:pt>
    <dgm:pt modelId="{8048CF95-5D88-4D02-B615-DB4D3CFCA54E}" type="pres">
      <dgm:prSet presAssocID="{5E7FDEF2-9519-41B9-AC67-A33062E14282}" presName="node" presStyleLbl="node1" presStyleIdx="3" presStyleCnt="6">
        <dgm:presLayoutVars>
          <dgm:bulletEnabled val="1"/>
        </dgm:presLayoutVars>
      </dgm:prSet>
      <dgm:spPr/>
    </dgm:pt>
    <dgm:pt modelId="{13A6CB7B-BC07-4E64-8E77-57D13CAEFE46}" type="pres">
      <dgm:prSet presAssocID="{5E7FDEF2-9519-41B9-AC67-A33062E14282}" presName="spNode" presStyleCnt="0"/>
      <dgm:spPr/>
    </dgm:pt>
    <dgm:pt modelId="{9DC749AD-88D8-4127-B835-91E709CF558A}" type="pres">
      <dgm:prSet presAssocID="{B8818FAA-A914-434F-9D43-29864EABFD47}" presName="sibTrans" presStyleLbl="sibTrans1D1" presStyleIdx="3" presStyleCnt="6"/>
      <dgm:spPr/>
    </dgm:pt>
    <dgm:pt modelId="{AAFCEB5C-7E40-483B-8CB3-97A5A1A30A2E}" type="pres">
      <dgm:prSet presAssocID="{1626B755-9FE3-47FF-8E3D-3727A5F2825A}" presName="node" presStyleLbl="node1" presStyleIdx="4" presStyleCnt="6">
        <dgm:presLayoutVars>
          <dgm:bulletEnabled val="1"/>
        </dgm:presLayoutVars>
      </dgm:prSet>
      <dgm:spPr/>
    </dgm:pt>
    <dgm:pt modelId="{4EB6DC51-0CFA-4256-895C-B2A97EF61FFA}" type="pres">
      <dgm:prSet presAssocID="{1626B755-9FE3-47FF-8E3D-3727A5F2825A}" presName="spNode" presStyleCnt="0"/>
      <dgm:spPr/>
    </dgm:pt>
    <dgm:pt modelId="{0CA70BF5-DFC9-4353-B4CD-C2B36ABB0B4E}" type="pres">
      <dgm:prSet presAssocID="{E41BCB88-307C-44A8-9128-BDC625A637C5}" presName="sibTrans" presStyleLbl="sibTrans1D1" presStyleIdx="4" presStyleCnt="6"/>
      <dgm:spPr/>
    </dgm:pt>
    <dgm:pt modelId="{9CD7D3B2-7D44-442B-A560-C8B014B1CC05}" type="pres">
      <dgm:prSet presAssocID="{2C6F97EC-F409-4476-AC99-30C05F33423D}" presName="node" presStyleLbl="node1" presStyleIdx="5" presStyleCnt="6">
        <dgm:presLayoutVars>
          <dgm:bulletEnabled val="1"/>
        </dgm:presLayoutVars>
      </dgm:prSet>
      <dgm:spPr/>
    </dgm:pt>
    <dgm:pt modelId="{B4494790-524F-40DD-BD4B-F50A59EAB2D6}" type="pres">
      <dgm:prSet presAssocID="{2C6F97EC-F409-4476-AC99-30C05F33423D}" presName="spNode" presStyleCnt="0"/>
      <dgm:spPr/>
    </dgm:pt>
    <dgm:pt modelId="{73B07E74-F6AE-45EF-809F-207E7FE6CC90}" type="pres">
      <dgm:prSet presAssocID="{F49D197B-B31B-48D8-AA41-CFF4B79BED9C}" presName="sibTrans" presStyleLbl="sibTrans1D1" presStyleIdx="5" presStyleCnt="6"/>
      <dgm:spPr/>
    </dgm:pt>
  </dgm:ptLst>
  <dgm:cxnLst>
    <dgm:cxn modelId="{87B3250A-1639-4A8F-9C1C-983B52CB7B1B}" srcId="{8ABC81AA-06CE-45E1-A63E-3A09395FEE55}" destId="{5E7FDEF2-9519-41B9-AC67-A33062E14282}" srcOrd="3" destOrd="0" parTransId="{FEB2B482-500A-4665-9504-3823759ADE2B}" sibTransId="{B8818FAA-A914-434F-9D43-29864EABFD47}"/>
    <dgm:cxn modelId="{ED42A323-07E8-4338-83D9-FC4A4B6AE81A}" srcId="{8ABC81AA-06CE-45E1-A63E-3A09395FEE55}" destId="{3A7FC956-D733-48AC-8009-6C2E90F1AC7B}" srcOrd="1" destOrd="0" parTransId="{E6BA3158-06B8-4C06-91F2-7CCD5D5D0845}" sibTransId="{9B576069-845A-4862-85EB-236E2D3B1091}"/>
    <dgm:cxn modelId="{707B082D-4793-4242-9FCC-CCD913CAAE02}" srcId="{8ABC81AA-06CE-45E1-A63E-3A09395FEE55}" destId="{1626B755-9FE3-47FF-8E3D-3727A5F2825A}" srcOrd="4" destOrd="0" parTransId="{508273F9-470D-47C0-AF81-9A2684D830B1}" sibTransId="{E41BCB88-307C-44A8-9128-BDC625A637C5}"/>
    <dgm:cxn modelId="{EE695A5C-7D78-4034-B1D1-953E55F88855}" type="presOf" srcId="{2C6F97EC-F409-4476-AC99-30C05F33423D}" destId="{9CD7D3B2-7D44-442B-A560-C8B014B1CC05}" srcOrd="0" destOrd="0" presId="urn:microsoft.com/office/officeart/2005/8/layout/cycle6"/>
    <dgm:cxn modelId="{BC01035E-1C8F-4A03-A4DD-C289105E7D10}" type="presOf" srcId="{E41BCB88-307C-44A8-9128-BDC625A637C5}" destId="{0CA70BF5-DFC9-4353-B4CD-C2B36ABB0B4E}" srcOrd="0" destOrd="0" presId="urn:microsoft.com/office/officeart/2005/8/layout/cycle6"/>
    <dgm:cxn modelId="{1DB99663-D8B4-46C4-9EAA-4FACC40D11A3}" type="presOf" srcId="{B3FEEC01-9D78-47B9-9610-CE4EBC9DF77C}" destId="{33A2056D-D678-48F3-A5E7-F344706C978B}" srcOrd="0" destOrd="0" presId="urn:microsoft.com/office/officeart/2005/8/layout/cycle6"/>
    <dgm:cxn modelId="{C84A614C-7CE2-4A51-8268-2E07377112C6}" type="presOf" srcId="{5E7FDEF2-9519-41B9-AC67-A33062E14282}" destId="{8048CF95-5D88-4D02-B615-DB4D3CFCA54E}" srcOrd="0" destOrd="0" presId="urn:microsoft.com/office/officeart/2005/8/layout/cycle6"/>
    <dgm:cxn modelId="{9675904C-4F73-46C0-AAE9-D1EFB6194BB1}" type="presOf" srcId="{8ABC81AA-06CE-45E1-A63E-3A09395FEE55}" destId="{D8140E40-3C34-4C1D-9720-30DC3361AAF9}" srcOrd="0" destOrd="0" presId="urn:microsoft.com/office/officeart/2005/8/layout/cycle6"/>
    <dgm:cxn modelId="{5FBA5D50-FE25-41CD-988A-A0CA41C2A5F6}" type="presOf" srcId="{3A7FC956-D733-48AC-8009-6C2E90F1AC7B}" destId="{D0D1337F-8BA1-4F59-9373-991EB9F4EF47}" srcOrd="0" destOrd="0" presId="urn:microsoft.com/office/officeart/2005/8/layout/cycle6"/>
    <dgm:cxn modelId="{16D53574-E8A8-4F90-A8E0-611EF4FCB1B5}" type="presOf" srcId="{B8818FAA-A914-434F-9D43-29864EABFD47}" destId="{9DC749AD-88D8-4127-B835-91E709CF558A}" srcOrd="0" destOrd="0" presId="urn:microsoft.com/office/officeart/2005/8/layout/cycle6"/>
    <dgm:cxn modelId="{BB0EB2A5-05EE-4C6A-87BD-31A5FB52E22C}" type="presOf" srcId="{0287630B-ADAC-418C-9794-5C00EF17C5A4}" destId="{B88589A7-10EF-470E-AB9D-A85B6332EBCC}" srcOrd="0" destOrd="0" presId="urn:microsoft.com/office/officeart/2005/8/layout/cycle6"/>
    <dgm:cxn modelId="{81C6F5B4-98AA-4F58-9D6A-B90648298F73}" srcId="{8ABC81AA-06CE-45E1-A63E-3A09395FEE55}" destId="{2C6F97EC-F409-4476-AC99-30C05F33423D}" srcOrd="5" destOrd="0" parTransId="{7815B0CB-382E-4353-AB0F-ED8DA3FEA029}" sibTransId="{F49D197B-B31B-48D8-AA41-CFF4B79BED9C}"/>
    <dgm:cxn modelId="{710A48C2-BF61-44ED-83C1-3E0E59CBB3D1}" type="presOf" srcId="{F49D197B-B31B-48D8-AA41-CFF4B79BED9C}" destId="{73B07E74-F6AE-45EF-809F-207E7FE6CC90}" srcOrd="0" destOrd="0" presId="urn:microsoft.com/office/officeart/2005/8/layout/cycle6"/>
    <dgm:cxn modelId="{54F9C0C4-2493-4503-9CEF-0AACE605FA12}" type="presOf" srcId="{93BD163B-2F5D-492A-A55F-5BB8CA5C3D5D}" destId="{9715F099-65AA-4D55-A2E9-53E2D734C22F}" srcOrd="0" destOrd="0" presId="urn:microsoft.com/office/officeart/2005/8/layout/cycle6"/>
    <dgm:cxn modelId="{1B0D1FD2-F124-4039-BD2B-299C9884ED37}" type="presOf" srcId="{9B576069-845A-4862-85EB-236E2D3B1091}" destId="{0CC7C933-AD3A-4307-874B-80EA9BE127C1}" srcOrd="0" destOrd="0" presId="urn:microsoft.com/office/officeart/2005/8/layout/cycle6"/>
    <dgm:cxn modelId="{DC3958E6-4DB9-4D07-AA58-1CD68E937F82}" type="presOf" srcId="{1626B755-9FE3-47FF-8E3D-3727A5F2825A}" destId="{AAFCEB5C-7E40-483B-8CB3-97A5A1A30A2E}" srcOrd="0" destOrd="0" presId="urn:microsoft.com/office/officeart/2005/8/layout/cycle6"/>
    <dgm:cxn modelId="{B48626EF-6C5E-4C58-8611-765FF6835857}" srcId="{8ABC81AA-06CE-45E1-A63E-3A09395FEE55}" destId="{0287630B-ADAC-418C-9794-5C00EF17C5A4}" srcOrd="0" destOrd="0" parTransId="{AFB74926-DF78-4B8B-A1DD-A64DF927D775}" sibTransId="{B3FEEC01-9D78-47B9-9610-CE4EBC9DF77C}"/>
    <dgm:cxn modelId="{5B88ADF8-A594-4DF1-88DE-FF9268896B55}" srcId="{8ABC81AA-06CE-45E1-A63E-3A09395FEE55}" destId="{8726A9F2-6455-4BE3-90A0-84749BF038F7}" srcOrd="2" destOrd="0" parTransId="{1C4E4F47-4BDC-4F70-9F4F-FC0B8D38D16A}" sibTransId="{93BD163B-2F5D-492A-A55F-5BB8CA5C3D5D}"/>
    <dgm:cxn modelId="{96E17CFA-EECD-47CD-8389-878069E97F07}" type="presOf" srcId="{8726A9F2-6455-4BE3-90A0-84749BF038F7}" destId="{9813214A-F06D-4D80-BD34-E5C84BABEBCF}" srcOrd="0" destOrd="0" presId="urn:microsoft.com/office/officeart/2005/8/layout/cycle6"/>
    <dgm:cxn modelId="{50EF1440-DB87-4C2E-9ABF-BE228C059A18}" type="presParOf" srcId="{D8140E40-3C34-4C1D-9720-30DC3361AAF9}" destId="{B88589A7-10EF-470E-AB9D-A85B6332EBCC}" srcOrd="0" destOrd="0" presId="urn:microsoft.com/office/officeart/2005/8/layout/cycle6"/>
    <dgm:cxn modelId="{A4ED4241-F0DA-4920-851C-1ADB05AFB8DD}" type="presParOf" srcId="{D8140E40-3C34-4C1D-9720-30DC3361AAF9}" destId="{AB1CC35A-DCFF-40C8-8370-F6FBE6D1F9E7}" srcOrd="1" destOrd="0" presId="urn:microsoft.com/office/officeart/2005/8/layout/cycle6"/>
    <dgm:cxn modelId="{14DDD996-74D4-462C-97C3-5ADDA7A428BE}" type="presParOf" srcId="{D8140E40-3C34-4C1D-9720-30DC3361AAF9}" destId="{33A2056D-D678-48F3-A5E7-F344706C978B}" srcOrd="2" destOrd="0" presId="urn:microsoft.com/office/officeart/2005/8/layout/cycle6"/>
    <dgm:cxn modelId="{47C9C25D-49DA-4B3C-A222-4C9C81C4B9EE}" type="presParOf" srcId="{D8140E40-3C34-4C1D-9720-30DC3361AAF9}" destId="{D0D1337F-8BA1-4F59-9373-991EB9F4EF47}" srcOrd="3" destOrd="0" presId="urn:microsoft.com/office/officeart/2005/8/layout/cycle6"/>
    <dgm:cxn modelId="{7668E1B3-843E-467A-9F10-7C11AA5343EF}" type="presParOf" srcId="{D8140E40-3C34-4C1D-9720-30DC3361AAF9}" destId="{E1B7D67E-EE6A-40C8-9850-9A85509CB025}" srcOrd="4" destOrd="0" presId="urn:microsoft.com/office/officeart/2005/8/layout/cycle6"/>
    <dgm:cxn modelId="{90AE095F-2A37-46B6-B2FA-C19DB106AC61}" type="presParOf" srcId="{D8140E40-3C34-4C1D-9720-30DC3361AAF9}" destId="{0CC7C933-AD3A-4307-874B-80EA9BE127C1}" srcOrd="5" destOrd="0" presId="urn:microsoft.com/office/officeart/2005/8/layout/cycle6"/>
    <dgm:cxn modelId="{C7A799C3-1587-47F5-AAB3-F0416A3CC087}" type="presParOf" srcId="{D8140E40-3C34-4C1D-9720-30DC3361AAF9}" destId="{9813214A-F06D-4D80-BD34-E5C84BABEBCF}" srcOrd="6" destOrd="0" presId="urn:microsoft.com/office/officeart/2005/8/layout/cycle6"/>
    <dgm:cxn modelId="{4CAD860E-9364-4618-9664-7F01CF3928BF}" type="presParOf" srcId="{D8140E40-3C34-4C1D-9720-30DC3361AAF9}" destId="{627F96C1-D247-4178-A95F-A40EF12DAC7D}" srcOrd="7" destOrd="0" presId="urn:microsoft.com/office/officeart/2005/8/layout/cycle6"/>
    <dgm:cxn modelId="{A4BFC339-EECB-455A-AF78-B268D50B0624}" type="presParOf" srcId="{D8140E40-3C34-4C1D-9720-30DC3361AAF9}" destId="{9715F099-65AA-4D55-A2E9-53E2D734C22F}" srcOrd="8" destOrd="0" presId="urn:microsoft.com/office/officeart/2005/8/layout/cycle6"/>
    <dgm:cxn modelId="{0A2B1347-D239-4E77-81D5-A64FDDC5621A}" type="presParOf" srcId="{D8140E40-3C34-4C1D-9720-30DC3361AAF9}" destId="{8048CF95-5D88-4D02-B615-DB4D3CFCA54E}" srcOrd="9" destOrd="0" presId="urn:microsoft.com/office/officeart/2005/8/layout/cycle6"/>
    <dgm:cxn modelId="{009EBA08-3B99-45F9-98A1-7D2A4B5A457E}" type="presParOf" srcId="{D8140E40-3C34-4C1D-9720-30DC3361AAF9}" destId="{13A6CB7B-BC07-4E64-8E77-57D13CAEFE46}" srcOrd="10" destOrd="0" presId="urn:microsoft.com/office/officeart/2005/8/layout/cycle6"/>
    <dgm:cxn modelId="{3805F947-B363-4926-A2B1-59D27E864700}" type="presParOf" srcId="{D8140E40-3C34-4C1D-9720-30DC3361AAF9}" destId="{9DC749AD-88D8-4127-B835-91E709CF558A}" srcOrd="11" destOrd="0" presId="urn:microsoft.com/office/officeart/2005/8/layout/cycle6"/>
    <dgm:cxn modelId="{F904D6E1-40A9-4884-A932-EE89AE36F4D6}" type="presParOf" srcId="{D8140E40-3C34-4C1D-9720-30DC3361AAF9}" destId="{AAFCEB5C-7E40-483B-8CB3-97A5A1A30A2E}" srcOrd="12" destOrd="0" presId="urn:microsoft.com/office/officeart/2005/8/layout/cycle6"/>
    <dgm:cxn modelId="{D1D48C53-7C5B-4A0F-AA5B-EE2007E0824B}" type="presParOf" srcId="{D8140E40-3C34-4C1D-9720-30DC3361AAF9}" destId="{4EB6DC51-0CFA-4256-895C-B2A97EF61FFA}" srcOrd="13" destOrd="0" presId="urn:microsoft.com/office/officeart/2005/8/layout/cycle6"/>
    <dgm:cxn modelId="{4B7B6250-0D54-4E12-92C7-1D5CAE483502}" type="presParOf" srcId="{D8140E40-3C34-4C1D-9720-30DC3361AAF9}" destId="{0CA70BF5-DFC9-4353-B4CD-C2B36ABB0B4E}" srcOrd="14" destOrd="0" presId="urn:microsoft.com/office/officeart/2005/8/layout/cycle6"/>
    <dgm:cxn modelId="{09D98192-BFF6-4AE8-B4C3-A3467F2C70AA}" type="presParOf" srcId="{D8140E40-3C34-4C1D-9720-30DC3361AAF9}" destId="{9CD7D3B2-7D44-442B-A560-C8B014B1CC05}" srcOrd="15" destOrd="0" presId="urn:microsoft.com/office/officeart/2005/8/layout/cycle6"/>
    <dgm:cxn modelId="{1B8DEC10-740B-418D-8BE7-0900E51F70A9}" type="presParOf" srcId="{D8140E40-3C34-4C1D-9720-30DC3361AAF9}" destId="{B4494790-524F-40DD-BD4B-F50A59EAB2D6}" srcOrd="16" destOrd="0" presId="urn:microsoft.com/office/officeart/2005/8/layout/cycle6"/>
    <dgm:cxn modelId="{161C2CB9-0531-4413-9D08-5419AF8957C3}" type="presParOf" srcId="{D8140E40-3C34-4C1D-9720-30DC3361AAF9}" destId="{73B07E74-F6AE-45EF-809F-207E7FE6CC90}"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F0BF6F-F731-4B8C-9170-83F6E44B1D40}" type="doc">
      <dgm:prSet loTypeId="urn:microsoft.com/office/officeart/2005/8/layout/vList5" loCatId="list" qsTypeId="urn:microsoft.com/office/officeart/2005/8/quickstyle/simple2" qsCatId="simple" csTypeId="urn:microsoft.com/office/officeart/2005/8/colors/accent3_2" csCatId="accent3" phldr="1"/>
      <dgm:spPr/>
      <dgm:t>
        <a:bodyPr/>
        <a:lstStyle/>
        <a:p>
          <a:endParaRPr lang="en-US"/>
        </a:p>
      </dgm:t>
    </dgm:pt>
    <dgm:pt modelId="{1999ADEC-A0A8-409F-A6B2-0428F92F963B}">
      <dgm:prSet custT="1"/>
      <dgm:spPr>
        <a:solidFill>
          <a:srgbClr val="0070BB"/>
        </a:solidFill>
      </dgm:spPr>
      <dgm:t>
        <a:bodyPr/>
        <a:lstStyle/>
        <a:p>
          <a:r>
            <a:rPr lang="en-GB" sz="1800"/>
            <a:t>Run in collaboration with </a:t>
          </a:r>
          <a:r>
            <a:rPr lang="en-GB" sz="1800" err="1"/>
            <a:t>WaterWorX</a:t>
          </a:r>
          <a:r>
            <a:rPr lang="en-GB" sz="1800"/>
            <a:t> </a:t>
          </a:r>
          <a:endParaRPr lang="en-US" sz="1800"/>
        </a:p>
      </dgm:t>
    </dgm:pt>
    <dgm:pt modelId="{AA6BBD2B-C9FF-41B1-8647-C6B2CF125C6E}" type="parTrans" cxnId="{EFD52D33-C0C7-40F7-8A7A-2CEBF66EFD42}">
      <dgm:prSet/>
      <dgm:spPr/>
      <dgm:t>
        <a:bodyPr/>
        <a:lstStyle/>
        <a:p>
          <a:endParaRPr lang="en-US"/>
        </a:p>
      </dgm:t>
    </dgm:pt>
    <dgm:pt modelId="{67CC68FE-362B-4507-8225-001399FC9CCB}" type="sibTrans" cxnId="{EFD52D33-C0C7-40F7-8A7A-2CEBF66EFD42}">
      <dgm:prSet/>
      <dgm:spPr/>
      <dgm:t>
        <a:bodyPr/>
        <a:lstStyle/>
        <a:p>
          <a:endParaRPr lang="en-US"/>
        </a:p>
      </dgm:t>
    </dgm:pt>
    <dgm:pt modelId="{BD4E4BC9-2791-49D7-A462-8D9DB509AF2B}">
      <dgm:prSet custT="1"/>
      <dgm:spPr>
        <a:solidFill>
          <a:srgbClr val="008E77"/>
        </a:solidFill>
      </dgm:spPr>
      <dgm:t>
        <a:bodyPr/>
        <a:lstStyle/>
        <a:p>
          <a:r>
            <a:rPr lang="en-US" sz="1800" dirty="0"/>
            <a:t>Moderation support</a:t>
          </a:r>
        </a:p>
      </dgm:t>
    </dgm:pt>
    <dgm:pt modelId="{3CC4B348-E690-47FE-8F76-4E83F98FF4C0}" type="parTrans" cxnId="{4F949306-EDED-4EF0-9DED-2B62BCCD606F}">
      <dgm:prSet/>
      <dgm:spPr/>
      <dgm:t>
        <a:bodyPr/>
        <a:lstStyle/>
        <a:p>
          <a:endParaRPr lang="en-US"/>
        </a:p>
      </dgm:t>
    </dgm:pt>
    <dgm:pt modelId="{465D08A5-5364-40FD-B6F2-AF3E7C3122F9}" type="sibTrans" cxnId="{4F949306-EDED-4EF0-9DED-2B62BCCD606F}">
      <dgm:prSet/>
      <dgm:spPr/>
      <dgm:t>
        <a:bodyPr/>
        <a:lstStyle/>
        <a:p>
          <a:endParaRPr lang="en-US"/>
        </a:p>
      </dgm:t>
    </dgm:pt>
    <dgm:pt modelId="{DD34C06F-8A3C-4B61-B4D5-71981D0764A5}">
      <dgm:prSet custT="1"/>
      <dgm:spPr>
        <a:solidFill>
          <a:srgbClr val="9E3958"/>
        </a:solidFill>
      </dgm:spPr>
      <dgm:t>
        <a:bodyPr/>
        <a:lstStyle/>
        <a:p>
          <a:r>
            <a:rPr lang="en-US" sz="1800" dirty="0"/>
            <a:t>Joint</a:t>
          </a:r>
          <a:r>
            <a:rPr lang="en-US" sz="1800" baseline="0" dirty="0"/>
            <a:t> webinars and trainings</a:t>
          </a:r>
          <a:endParaRPr lang="en-US" sz="1800" dirty="0"/>
        </a:p>
      </dgm:t>
    </dgm:pt>
    <dgm:pt modelId="{B8073E7E-9EDD-421F-8059-AC926632FC65}" type="parTrans" cxnId="{CA32DD45-2C0D-400A-915B-E21321B4D1E0}">
      <dgm:prSet/>
      <dgm:spPr/>
      <dgm:t>
        <a:bodyPr/>
        <a:lstStyle/>
        <a:p>
          <a:endParaRPr lang="en-US"/>
        </a:p>
      </dgm:t>
    </dgm:pt>
    <dgm:pt modelId="{53878B2E-AD18-43FB-A217-C86A420FE70E}" type="sibTrans" cxnId="{CA32DD45-2C0D-400A-915B-E21321B4D1E0}">
      <dgm:prSet/>
      <dgm:spPr/>
      <dgm:t>
        <a:bodyPr/>
        <a:lstStyle/>
        <a:p>
          <a:endParaRPr lang="en-US"/>
        </a:p>
      </dgm:t>
    </dgm:pt>
    <dgm:pt modelId="{54891DBB-175B-4D03-98D2-4AD468CF01DF}">
      <dgm:prSet custT="1"/>
      <dgm:spPr>
        <a:solidFill>
          <a:srgbClr val="00B0F0"/>
        </a:solidFill>
      </dgm:spPr>
      <dgm:t>
        <a:bodyPr/>
        <a:lstStyle/>
        <a:p>
          <a:r>
            <a:rPr lang="en-GB" sz="1800" dirty="0"/>
            <a:t>Creating an inclusive, open space</a:t>
          </a:r>
          <a:endParaRPr lang="en-US" sz="1800" dirty="0"/>
        </a:p>
      </dgm:t>
    </dgm:pt>
    <dgm:pt modelId="{47C6EFF5-93DA-418E-A87C-334B092509A5}" type="parTrans" cxnId="{AB8D1C37-7345-445A-9A70-6606B2392BF7}">
      <dgm:prSet/>
      <dgm:spPr/>
      <dgm:t>
        <a:bodyPr/>
        <a:lstStyle/>
        <a:p>
          <a:endParaRPr lang="en-US"/>
        </a:p>
      </dgm:t>
    </dgm:pt>
    <dgm:pt modelId="{93631F01-F5AA-4BE7-957D-503892E98AFF}" type="sibTrans" cxnId="{AB8D1C37-7345-445A-9A70-6606B2392BF7}">
      <dgm:prSet/>
      <dgm:spPr/>
      <dgm:t>
        <a:bodyPr/>
        <a:lstStyle/>
        <a:p>
          <a:endParaRPr lang="en-US"/>
        </a:p>
      </dgm:t>
    </dgm:pt>
    <dgm:pt modelId="{2866C60D-A4CB-4C84-A7B2-E1485C3CB08A}">
      <dgm:prSet custT="1"/>
      <dgm:spPr>
        <a:solidFill>
          <a:srgbClr val="F9C1BE"/>
        </a:solidFill>
      </dgm:spPr>
      <dgm:t>
        <a:bodyPr/>
        <a:lstStyle/>
        <a:p>
          <a:r>
            <a:rPr lang="en-GB" sz="1800"/>
            <a:t>Accessible to all</a:t>
          </a:r>
          <a:endParaRPr lang="en-US" sz="1800"/>
        </a:p>
      </dgm:t>
    </dgm:pt>
    <dgm:pt modelId="{340C1407-4B63-4130-A1C0-603FBD0B9464}" type="parTrans" cxnId="{FE7A7BF0-F1F3-4966-948D-517F9C35B456}">
      <dgm:prSet/>
      <dgm:spPr/>
      <dgm:t>
        <a:bodyPr/>
        <a:lstStyle/>
        <a:p>
          <a:endParaRPr lang="en-US"/>
        </a:p>
      </dgm:t>
    </dgm:pt>
    <dgm:pt modelId="{93C5E428-AA35-463D-AEF1-1EA33D04F7F8}" type="sibTrans" cxnId="{FE7A7BF0-F1F3-4966-948D-517F9C35B456}">
      <dgm:prSet/>
      <dgm:spPr/>
      <dgm:t>
        <a:bodyPr/>
        <a:lstStyle/>
        <a:p>
          <a:endParaRPr lang="en-US"/>
        </a:p>
      </dgm:t>
    </dgm:pt>
    <dgm:pt modelId="{0212ACD4-600A-4E20-98E3-D24040F02104}" type="pres">
      <dgm:prSet presAssocID="{D8F0BF6F-F731-4B8C-9170-83F6E44B1D40}" presName="Name0" presStyleCnt="0">
        <dgm:presLayoutVars>
          <dgm:dir/>
          <dgm:animLvl val="lvl"/>
          <dgm:resizeHandles val="exact"/>
        </dgm:presLayoutVars>
      </dgm:prSet>
      <dgm:spPr/>
    </dgm:pt>
    <dgm:pt modelId="{9AD09945-2B6F-4023-9158-B7C48613E545}" type="pres">
      <dgm:prSet presAssocID="{1999ADEC-A0A8-409F-A6B2-0428F92F963B}" presName="linNode" presStyleCnt="0"/>
      <dgm:spPr/>
    </dgm:pt>
    <dgm:pt modelId="{4B50AC4D-5DDB-467F-BEC2-3965CCCE3D24}" type="pres">
      <dgm:prSet presAssocID="{1999ADEC-A0A8-409F-A6B2-0428F92F963B}" presName="parentText" presStyleLbl="node1" presStyleIdx="0" presStyleCnt="5">
        <dgm:presLayoutVars>
          <dgm:chMax val="1"/>
          <dgm:bulletEnabled val="1"/>
        </dgm:presLayoutVars>
      </dgm:prSet>
      <dgm:spPr/>
    </dgm:pt>
    <dgm:pt modelId="{3AE8FB6A-BD42-4C4C-AD98-558FD8659876}" type="pres">
      <dgm:prSet presAssocID="{67CC68FE-362B-4507-8225-001399FC9CCB}" presName="sp" presStyleCnt="0"/>
      <dgm:spPr/>
    </dgm:pt>
    <dgm:pt modelId="{C2BC9964-24F6-47CF-B5CD-B860230CEFD9}" type="pres">
      <dgm:prSet presAssocID="{BD4E4BC9-2791-49D7-A462-8D9DB509AF2B}" presName="linNode" presStyleCnt="0"/>
      <dgm:spPr/>
    </dgm:pt>
    <dgm:pt modelId="{5086087A-460B-450E-ACE3-5DC16C496B6E}" type="pres">
      <dgm:prSet presAssocID="{BD4E4BC9-2791-49D7-A462-8D9DB509AF2B}" presName="parentText" presStyleLbl="node1" presStyleIdx="1" presStyleCnt="5">
        <dgm:presLayoutVars>
          <dgm:chMax val="1"/>
          <dgm:bulletEnabled val="1"/>
        </dgm:presLayoutVars>
      </dgm:prSet>
      <dgm:spPr/>
    </dgm:pt>
    <dgm:pt modelId="{795293E4-8EB5-4BF1-AF01-8DE099E1378D}" type="pres">
      <dgm:prSet presAssocID="{465D08A5-5364-40FD-B6F2-AF3E7C3122F9}" presName="sp" presStyleCnt="0"/>
      <dgm:spPr/>
    </dgm:pt>
    <dgm:pt modelId="{EC3A47BC-8128-41B4-A8D8-661731CD98C4}" type="pres">
      <dgm:prSet presAssocID="{DD34C06F-8A3C-4B61-B4D5-71981D0764A5}" presName="linNode" presStyleCnt="0"/>
      <dgm:spPr/>
    </dgm:pt>
    <dgm:pt modelId="{CA68EB6D-4A41-43A9-AD09-9B7D03884DA8}" type="pres">
      <dgm:prSet presAssocID="{DD34C06F-8A3C-4B61-B4D5-71981D0764A5}" presName="parentText" presStyleLbl="node1" presStyleIdx="2" presStyleCnt="5">
        <dgm:presLayoutVars>
          <dgm:chMax val="1"/>
          <dgm:bulletEnabled val="1"/>
        </dgm:presLayoutVars>
      </dgm:prSet>
      <dgm:spPr/>
    </dgm:pt>
    <dgm:pt modelId="{8A1E66BF-7597-4362-B75D-A668A9891153}" type="pres">
      <dgm:prSet presAssocID="{53878B2E-AD18-43FB-A217-C86A420FE70E}" presName="sp" presStyleCnt="0"/>
      <dgm:spPr/>
    </dgm:pt>
    <dgm:pt modelId="{006947CE-E561-416F-949A-87279C84F00F}" type="pres">
      <dgm:prSet presAssocID="{54891DBB-175B-4D03-98D2-4AD468CF01DF}" presName="linNode" presStyleCnt="0"/>
      <dgm:spPr/>
    </dgm:pt>
    <dgm:pt modelId="{1723D501-DE46-45C1-A768-ABB44FA693AA}" type="pres">
      <dgm:prSet presAssocID="{54891DBB-175B-4D03-98D2-4AD468CF01DF}" presName="parentText" presStyleLbl="node1" presStyleIdx="3" presStyleCnt="5">
        <dgm:presLayoutVars>
          <dgm:chMax val="1"/>
          <dgm:bulletEnabled val="1"/>
        </dgm:presLayoutVars>
      </dgm:prSet>
      <dgm:spPr/>
    </dgm:pt>
    <dgm:pt modelId="{439B422D-11B0-48DC-8A9E-6545B7639D8D}" type="pres">
      <dgm:prSet presAssocID="{93631F01-F5AA-4BE7-957D-503892E98AFF}" presName="sp" presStyleCnt="0"/>
      <dgm:spPr/>
    </dgm:pt>
    <dgm:pt modelId="{62500936-1A81-41B7-AC37-E2AAF401DFC1}" type="pres">
      <dgm:prSet presAssocID="{2866C60D-A4CB-4C84-A7B2-E1485C3CB08A}" presName="linNode" presStyleCnt="0"/>
      <dgm:spPr/>
    </dgm:pt>
    <dgm:pt modelId="{1FFB1FA7-61D2-4E13-B64B-1C1EE3397C97}" type="pres">
      <dgm:prSet presAssocID="{2866C60D-A4CB-4C84-A7B2-E1485C3CB08A}" presName="parentText" presStyleLbl="node1" presStyleIdx="4" presStyleCnt="5">
        <dgm:presLayoutVars>
          <dgm:chMax val="1"/>
          <dgm:bulletEnabled val="1"/>
        </dgm:presLayoutVars>
      </dgm:prSet>
      <dgm:spPr/>
    </dgm:pt>
  </dgm:ptLst>
  <dgm:cxnLst>
    <dgm:cxn modelId="{4F949306-EDED-4EF0-9DED-2B62BCCD606F}" srcId="{D8F0BF6F-F731-4B8C-9170-83F6E44B1D40}" destId="{BD4E4BC9-2791-49D7-A462-8D9DB509AF2B}" srcOrd="1" destOrd="0" parTransId="{3CC4B348-E690-47FE-8F76-4E83F98FF4C0}" sibTransId="{465D08A5-5364-40FD-B6F2-AF3E7C3122F9}"/>
    <dgm:cxn modelId="{EFD52D33-C0C7-40F7-8A7A-2CEBF66EFD42}" srcId="{D8F0BF6F-F731-4B8C-9170-83F6E44B1D40}" destId="{1999ADEC-A0A8-409F-A6B2-0428F92F963B}" srcOrd="0" destOrd="0" parTransId="{AA6BBD2B-C9FF-41B1-8647-C6B2CF125C6E}" sibTransId="{67CC68FE-362B-4507-8225-001399FC9CCB}"/>
    <dgm:cxn modelId="{AB8D1C37-7345-445A-9A70-6606B2392BF7}" srcId="{D8F0BF6F-F731-4B8C-9170-83F6E44B1D40}" destId="{54891DBB-175B-4D03-98D2-4AD468CF01DF}" srcOrd="3" destOrd="0" parTransId="{47C6EFF5-93DA-418E-A87C-334B092509A5}" sibTransId="{93631F01-F5AA-4BE7-957D-503892E98AFF}"/>
    <dgm:cxn modelId="{CA32DD45-2C0D-400A-915B-E21321B4D1E0}" srcId="{D8F0BF6F-F731-4B8C-9170-83F6E44B1D40}" destId="{DD34C06F-8A3C-4B61-B4D5-71981D0764A5}" srcOrd="2" destOrd="0" parTransId="{B8073E7E-9EDD-421F-8059-AC926632FC65}" sibTransId="{53878B2E-AD18-43FB-A217-C86A420FE70E}"/>
    <dgm:cxn modelId="{40D27466-BA2E-4EBF-B17D-5A52A048A3C2}" type="presOf" srcId="{1999ADEC-A0A8-409F-A6B2-0428F92F963B}" destId="{4B50AC4D-5DDB-467F-BEC2-3965CCCE3D24}" srcOrd="0" destOrd="0" presId="urn:microsoft.com/office/officeart/2005/8/layout/vList5"/>
    <dgm:cxn modelId="{6BD8424E-F0F6-4D92-BF39-B3A8A032BD75}" type="presOf" srcId="{D8F0BF6F-F731-4B8C-9170-83F6E44B1D40}" destId="{0212ACD4-600A-4E20-98E3-D24040F02104}" srcOrd="0" destOrd="0" presId="urn:microsoft.com/office/officeart/2005/8/layout/vList5"/>
    <dgm:cxn modelId="{618F80BD-2BAE-4A09-AF9B-FA9ADD30E663}" type="presOf" srcId="{DD34C06F-8A3C-4B61-B4D5-71981D0764A5}" destId="{CA68EB6D-4A41-43A9-AD09-9B7D03884DA8}" srcOrd="0" destOrd="0" presId="urn:microsoft.com/office/officeart/2005/8/layout/vList5"/>
    <dgm:cxn modelId="{BBA330C9-22D1-4F6E-9E4A-17B032D17036}" type="presOf" srcId="{54891DBB-175B-4D03-98D2-4AD468CF01DF}" destId="{1723D501-DE46-45C1-A768-ABB44FA693AA}" srcOrd="0" destOrd="0" presId="urn:microsoft.com/office/officeart/2005/8/layout/vList5"/>
    <dgm:cxn modelId="{AD02E5C9-BCA2-4435-BD3E-BD1379A4DC21}" type="presOf" srcId="{BD4E4BC9-2791-49D7-A462-8D9DB509AF2B}" destId="{5086087A-460B-450E-ACE3-5DC16C496B6E}" srcOrd="0" destOrd="0" presId="urn:microsoft.com/office/officeart/2005/8/layout/vList5"/>
    <dgm:cxn modelId="{609C0FD9-1000-4359-A5F1-6955469755F2}" type="presOf" srcId="{2866C60D-A4CB-4C84-A7B2-E1485C3CB08A}" destId="{1FFB1FA7-61D2-4E13-B64B-1C1EE3397C97}" srcOrd="0" destOrd="0" presId="urn:microsoft.com/office/officeart/2005/8/layout/vList5"/>
    <dgm:cxn modelId="{FE7A7BF0-F1F3-4966-948D-517F9C35B456}" srcId="{D8F0BF6F-F731-4B8C-9170-83F6E44B1D40}" destId="{2866C60D-A4CB-4C84-A7B2-E1485C3CB08A}" srcOrd="4" destOrd="0" parTransId="{340C1407-4B63-4130-A1C0-603FBD0B9464}" sibTransId="{93C5E428-AA35-463D-AEF1-1EA33D04F7F8}"/>
    <dgm:cxn modelId="{954A1996-35C8-40FE-9B52-611BF0B63A0F}" type="presParOf" srcId="{0212ACD4-600A-4E20-98E3-D24040F02104}" destId="{9AD09945-2B6F-4023-9158-B7C48613E545}" srcOrd="0" destOrd="0" presId="urn:microsoft.com/office/officeart/2005/8/layout/vList5"/>
    <dgm:cxn modelId="{4D101A47-5339-46CA-8C1F-C79CAC2C547F}" type="presParOf" srcId="{9AD09945-2B6F-4023-9158-B7C48613E545}" destId="{4B50AC4D-5DDB-467F-BEC2-3965CCCE3D24}" srcOrd="0" destOrd="0" presId="urn:microsoft.com/office/officeart/2005/8/layout/vList5"/>
    <dgm:cxn modelId="{2A9EA7EF-9BDB-4B46-AB92-45C046AFFB06}" type="presParOf" srcId="{0212ACD4-600A-4E20-98E3-D24040F02104}" destId="{3AE8FB6A-BD42-4C4C-AD98-558FD8659876}" srcOrd="1" destOrd="0" presId="urn:microsoft.com/office/officeart/2005/8/layout/vList5"/>
    <dgm:cxn modelId="{139FE1BA-8E18-414A-AA9D-C9AD8626ABDF}" type="presParOf" srcId="{0212ACD4-600A-4E20-98E3-D24040F02104}" destId="{C2BC9964-24F6-47CF-B5CD-B860230CEFD9}" srcOrd="2" destOrd="0" presId="urn:microsoft.com/office/officeart/2005/8/layout/vList5"/>
    <dgm:cxn modelId="{72241AEA-41C7-4ADD-958C-67C63C4299DA}" type="presParOf" srcId="{C2BC9964-24F6-47CF-B5CD-B860230CEFD9}" destId="{5086087A-460B-450E-ACE3-5DC16C496B6E}" srcOrd="0" destOrd="0" presId="urn:microsoft.com/office/officeart/2005/8/layout/vList5"/>
    <dgm:cxn modelId="{08B33F0D-0F03-4F2A-BF71-8ADBC42A2709}" type="presParOf" srcId="{0212ACD4-600A-4E20-98E3-D24040F02104}" destId="{795293E4-8EB5-4BF1-AF01-8DE099E1378D}" srcOrd="3" destOrd="0" presId="urn:microsoft.com/office/officeart/2005/8/layout/vList5"/>
    <dgm:cxn modelId="{1B953C31-B74B-4F9C-9F2D-D7EF3FAC06B7}" type="presParOf" srcId="{0212ACD4-600A-4E20-98E3-D24040F02104}" destId="{EC3A47BC-8128-41B4-A8D8-661731CD98C4}" srcOrd="4" destOrd="0" presId="urn:microsoft.com/office/officeart/2005/8/layout/vList5"/>
    <dgm:cxn modelId="{DD582BD3-8EE3-4462-8545-37BB633EA3AF}" type="presParOf" srcId="{EC3A47BC-8128-41B4-A8D8-661731CD98C4}" destId="{CA68EB6D-4A41-43A9-AD09-9B7D03884DA8}" srcOrd="0" destOrd="0" presId="urn:microsoft.com/office/officeart/2005/8/layout/vList5"/>
    <dgm:cxn modelId="{FEC8A627-F23B-4EA7-8635-E59393CEA5C3}" type="presParOf" srcId="{0212ACD4-600A-4E20-98E3-D24040F02104}" destId="{8A1E66BF-7597-4362-B75D-A668A9891153}" srcOrd="5" destOrd="0" presId="urn:microsoft.com/office/officeart/2005/8/layout/vList5"/>
    <dgm:cxn modelId="{5BDFF80D-8B8F-484B-BAAA-25FC1080202E}" type="presParOf" srcId="{0212ACD4-600A-4E20-98E3-D24040F02104}" destId="{006947CE-E561-416F-949A-87279C84F00F}" srcOrd="6" destOrd="0" presId="urn:microsoft.com/office/officeart/2005/8/layout/vList5"/>
    <dgm:cxn modelId="{79B02906-3DDD-4255-B6E7-88B56223D0B8}" type="presParOf" srcId="{006947CE-E561-416F-949A-87279C84F00F}" destId="{1723D501-DE46-45C1-A768-ABB44FA693AA}" srcOrd="0" destOrd="0" presId="urn:microsoft.com/office/officeart/2005/8/layout/vList5"/>
    <dgm:cxn modelId="{1766F9B7-841A-429C-8464-408E5824FEC4}" type="presParOf" srcId="{0212ACD4-600A-4E20-98E3-D24040F02104}" destId="{439B422D-11B0-48DC-8A9E-6545B7639D8D}" srcOrd="7" destOrd="0" presId="urn:microsoft.com/office/officeart/2005/8/layout/vList5"/>
    <dgm:cxn modelId="{B68E4197-063F-4C81-8366-C5590A7E856E}" type="presParOf" srcId="{0212ACD4-600A-4E20-98E3-D24040F02104}" destId="{62500936-1A81-41B7-AC37-E2AAF401DFC1}" srcOrd="8" destOrd="0" presId="urn:microsoft.com/office/officeart/2005/8/layout/vList5"/>
    <dgm:cxn modelId="{8A12F043-0D73-48A3-ADCC-C4D0AF6EEB55}" type="presParOf" srcId="{62500936-1A81-41B7-AC37-E2AAF401DFC1}" destId="{1FFB1FA7-61D2-4E13-B64B-1C1EE3397C97}" srcOrd="0" destOrd="0" presId="urn:microsoft.com/office/officeart/2005/8/layout/vList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589A7-10EF-470E-AB9D-A85B6332EBCC}">
      <dsp:nvSpPr>
        <dsp:cNvPr id="0" name=""/>
        <dsp:cNvSpPr/>
      </dsp:nvSpPr>
      <dsp:spPr>
        <a:xfrm>
          <a:off x="2827862" y="1085"/>
          <a:ext cx="1467564" cy="741545"/>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 Monitor &amp; Track</a:t>
          </a:r>
        </a:p>
      </dsp:txBody>
      <dsp:txXfrm>
        <a:off x="2864061" y="37284"/>
        <a:ext cx="1395166" cy="669147"/>
      </dsp:txXfrm>
    </dsp:sp>
    <dsp:sp modelId="{33A2056D-D678-48F3-A5E7-F344706C978B}">
      <dsp:nvSpPr>
        <dsp:cNvPr id="0" name=""/>
        <dsp:cNvSpPr/>
      </dsp:nvSpPr>
      <dsp:spPr>
        <a:xfrm>
          <a:off x="1812602" y="371857"/>
          <a:ext cx="3498084" cy="3498084"/>
        </a:xfrm>
        <a:custGeom>
          <a:avLst/>
          <a:gdLst/>
          <a:ahLst/>
          <a:cxnLst/>
          <a:rect l="0" t="0" r="0" b="0"/>
          <a:pathLst>
            <a:path>
              <a:moveTo>
                <a:pt x="2488278" y="163899"/>
              </a:moveTo>
              <a:arcTo wR="1749042" hR="1749042" stAng="17700129" swAng="1164247"/>
            </a:path>
          </a:pathLst>
        </a:custGeom>
        <a:noFill/>
        <a:ln w="6350" cap="flat" cmpd="sng" algn="ctr">
          <a:solidFill>
            <a:schemeClr val="accent6">
              <a:shade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D1337F-8BA1-4F59-9373-991EB9F4EF47}">
      <dsp:nvSpPr>
        <dsp:cNvPr id="0" name=""/>
        <dsp:cNvSpPr/>
      </dsp:nvSpPr>
      <dsp:spPr>
        <a:xfrm>
          <a:off x="4505939" y="875606"/>
          <a:ext cx="1140839" cy="741545"/>
        </a:xfrm>
        <a:prstGeom prst="roundRect">
          <a:avLst/>
        </a:prstGeom>
        <a:solidFill>
          <a:schemeClr val="accent6">
            <a:shade val="50000"/>
            <a:hueOff val="122808"/>
            <a:satOff val="-5368"/>
            <a:lumOff val="14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Research &amp; Review</a:t>
          </a:r>
        </a:p>
      </dsp:txBody>
      <dsp:txXfrm>
        <a:off x="4542138" y="911805"/>
        <a:ext cx="1068441" cy="669147"/>
      </dsp:txXfrm>
    </dsp:sp>
    <dsp:sp modelId="{0CC7C933-AD3A-4307-874B-80EA9BE127C1}">
      <dsp:nvSpPr>
        <dsp:cNvPr id="0" name=""/>
        <dsp:cNvSpPr/>
      </dsp:nvSpPr>
      <dsp:spPr>
        <a:xfrm>
          <a:off x="1812602" y="371857"/>
          <a:ext cx="3498084" cy="3498084"/>
        </a:xfrm>
        <a:custGeom>
          <a:avLst/>
          <a:gdLst/>
          <a:ahLst/>
          <a:cxnLst/>
          <a:rect l="0" t="0" r="0" b="0"/>
          <a:pathLst>
            <a:path>
              <a:moveTo>
                <a:pt x="3426844" y="1254950"/>
              </a:moveTo>
              <a:arcTo wR="1749042" hR="1749042" stAng="20615457" swAng="1969085"/>
            </a:path>
          </a:pathLst>
        </a:custGeom>
        <a:noFill/>
        <a:ln w="6350" cap="flat" cmpd="sng" algn="ctr">
          <a:solidFill>
            <a:schemeClr val="accent6">
              <a:shade val="90000"/>
              <a:hueOff val="126623"/>
              <a:satOff val="-5058"/>
              <a:lumOff val="1173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813214A-F06D-4D80-BD34-E5C84BABEBCF}">
      <dsp:nvSpPr>
        <dsp:cNvPr id="0" name=""/>
        <dsp:cNvSpPr/>
      </dsp:nvSpPr>
      <dsp:spPr>
        <a:xfrm>
          <a:off x="4505939" y="2624648"/>
          <a:ext cx="1140839" cy="741545"/>
        </a:xfrm>
        <a:prstGeom prst="roundRect">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Analyze &amp; Draft</a:t>
          </a:r>
        </a:p>
      </dsp:txBody>
      <dsp:txXfrm>
        <a:off x="4542138" y="2660847"/>
        <a:ext cx="1068441" cy="669147"/>
      </dsp:txXfrm>
    </dsp:sp>
    <dsp:sp modelId="{9715F099-65AA-4D55-A2E9-53E2D734C22F}">
      <dsp:nvSpPr>
        <dsp:cNvPr id="0" name=""/>
        <dsp:cNvSpPr/>
      </dsp:nvSpPr>
      <dsp:spPr>
        <a:xfrm>
          <a:off x="1812602" y="371857"/>
          <a:ext cx="3498084" cy="3498084"/>
        </a:xfrm>
        <a:custGeom>
          <a:avLst/>
          <a:gdLst/>
          <a:ahLst/>
          <a:cxnLst/>
          <a:rect l="0" t="0" r="0" b="0"/>
          <a:pathLst>
            <a:path>
              <a:moveTo>
                <a:pt x="2971684" y="2999759"/>
              </a:moveTo>
              <a:arcTo wR="1749042" hR="1749042" stAng="2739019" swAng="1503714"/>
            </a:path>
          </a:pathLst>
        </a:custGeom>
        <a:noFill/>
        <a:ln w="6350" cap="flat" cmpd="sng" algn="ctr">
          <a:solidFill>
            <a:schemeClr val="accent6">
              <a:shade val="90000"/>
              <a:hueOff val="253246"/>
              <a:satOff val="-10115"/>
              <a:lumOff val="23461"/>
              <a:alphaOff val="0"/>
            </a:schemeClr>
          </a:solidFill>
          <a:prstDash val="solid"/>
          <a:miter lim="800000"/>
        </a:ln>
        <a:effectLst/>
      </dsp:spPr>
      <dsp:style>
        <a:lnRef idx="1">
          <a:scrgbClr r="0" g="0" b="0"/>
        </a:lnRef>
        <a:fillRef idx="0">
          <a:scrgbClr r="0" g="0" b="0"/>
        </a:fillRef>
        <a:effectRef idx="0">
          <a:scrgbClr r="0" g="0" b="0"/>
        </a:effectRef>
        <a:fontRef idx="minor"/>
      </dsp:style>
    </dsp:sp>
    <dsp:sp modelId="{8048CF95-5D88-4D02-B615-DB4D3CFCA54E}">
      <dsp:nvSpPr>
        <dsp:cNvPr id="0" name=""/>
        <dsp:cNvSpPr/>
      </dsp:nvSpPr>
      <dsp:spPr>
        <a:xfrm>
          <a:off x="2991224" y="3499169"/>
          <a:ext cx="1140839" cy="741545"/>
        </a:xfrm>
        <a:prstGeom prst="roundRect">
          <a:avLst/>
        </a:prstGeom>
        <a:solidFill>
          <a:schemeClr val="accent6">
            <a:shade val="50000"/>
            <a:hueOff val="368424"/>
            <a:satOff val="-16105"/>
            <a:lumOff val="43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Consult</a:t>
          </a:r>
        </a:p>
      </dsp:txBody>
      <dsp:txXfrm>
        <a:off x="3027423" y="3535368"/>
        <a:ext cx="1068441" cy="669147"/>
      </dsp:txXfrm>
    </dsp:sp>
    <dsp:sp modelId="{9DC749AD-88D8-4127-B835-91E709CF558A}">
      <dsp:nvSpPr>
        <dsp:cNvPr id="0" name=""/>
        <dsp:cNvSpPr/>
      </dsp:nvSpPr>
      <dsp:spPr>
        <a:xfrm>
          <a:off x="1812602" y="371857"/>
          <a:ext cx="3498084" cy="3498084"/>
        </a:xfrm>
        <a:custGeom>
          <a:avLst/>
          <a:gdLst/>
          <a:ahLst/>
          <a:cxnLst/>
          <a:rect l="0" t="0" r="0" b="0"/>
          <a:pathLst>
            <a:path>
              <a:moveTo>
                <a:pt x="1171310" y="3399913"/>
              </a:moveTo>
              <a:arcTo wR="1749042" hR="1749042" stAng="6557267" swAng="1503714"/>
            </a:path>
          </a:pathLst>
        </a:custGeom>
        <a:noFill/>
        <a:ln w="6350" cap="flat" cmpd="sng" algn="ctr">
          <a:solidFill>
            <a:schemeClr val="accent6">
              <a:shade val="90000"/>
              <a:hueOff val="379870"/>
              <a:satOff val="-15173"/>
              <a:lumOff val="35191"/>
              <a:alphaOff val="0"/>
            </a:schemeClr>
          </a:solidFill>
          <a:prstDash val="solid"/>
          <a:miter lim="800000"/>
        </a:ln>
        <a:effectLst/>
      </dsp:spPr>
      <dsp:style>
        <a:lnRef idx="1">
          <a:scrgbClr r="0" g="0" b="0"/>
        </a:lnRef>
        <a:fillRef idx="0">
          <a:scrgbClr r="0" g="0" b="0"/>
        </a:fillRef>
        <a:effectRef idx="0">
          <a:scrgbClr r="0" g="0" b="0"/>
        </a:effectRef>
        <a:fontRef idx="minor"/>
      </dsp:style>
    </dsp:sp>
    <dsp:sp modelId="{AAFCEB5C-7E40-483B-8CB3-97A5A1A30A2E}">
      <dsp:nvSpPr>
        <dsp:cNvPr id="0" name=""/>
        <dsp:cNvSpPr/>
      </dsp:nvSpPr>
      <dsp:spPr>
        <a:xfrm>
          <a:off x="1476509" y="2624648"/>
          <a:ext cx="1140839" cy="741545"/>
        </a:xfrm>
        <a:prstGeom prst="roundRect">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Finalize</a:t>
          </a:r>
        </a:p>
      </dsp:txBody>
      <dsp:txXfrm>
        <a:off x="1512708" y="2660847"/>
        <a:ext cx="1068441" cy="669147"/>
      </dsp:txXfrm>
    </dsp:sp>
    <dsp:sp modelId="{0CA70BF5-DFC9-4353-B4CD-C2B36ABB0B4E}">
      <dsp:nvSpPr>
        <dsp:cNvPr id="0" name=""/>
        <dsp:cNvSpPr/>
      </dsp:nvSpPr>
      <dsp:spPr>
        <a:xfrm>
          <a:off x="1812602" y="371857"/>
          <a:ext cx="3498084" cy="3498084"/>
        </a:xfrm>
        <a:custGeom>
          <a:avLst/>
          <a:gdLst/>
          <a:ahLst/>
          <a:cxnLst/>
          <a:rect l="0" t="0" r="0" b="0"/>
          <a:pathLst>
            <a:path>
              <a:moveTo>
                <a:pt x="71239" y="2243134"/>
              </a:moveTo>
              <a:arcTo wR="1749042" hR="1749042" stAng="9815457" swAng="1969085"/>
            </a:path>
          </a:pathLst>
        </a:custGeom>
        <a:noFill/>
        <a:ln w="6350" cap="flat" cmpd="sng" algn="ctr">
          <a:solidFill>
            <a:schemeClr val="accent6">
              <a:shade val="90000"/>
              <a:hueOff val="253246"/>
              <a:satOff val="-10115"/>
              <a:lumOff val="23461"/>
              <a:alphaOff val="0"/>
            </a:schemeClr>
          </a:solidFill>
          <a:prstDash val="solid"/>
          <a:miter lim="800000"/>
        </a:ln>
        <a:effectLst/>
      </dsp:spPr>
      <dsp:style>
        <a:lnRef idx="1">
          <a:scrgbClr r="0" g="0" b="0"/>
        </a:lnRef>
        <a:fillRef idx="0">
          <a:scrgbClr r="0" g="0" b="0"/>
        </a:fillRef>
        <a:effectRef idx="0">
          <a:scrgbClr r="0" g="0" b="0"/>
        </a:effectRef>
        <a:fontRef idx="minor"/>
      </dsp:style>
    </dsp:sp>
    <dsp:sp modelId="{9CD7D3B2-7D44-442B-A560-C8B014B1CC05}">
      <dsp:nvSpPr>
        <dsp:cNvPr id="0" name=""/>
        <dsp:cNvSpPr/>
      </dsp:nvSpPr>
      <dsp:spPr>
        <a:xfrm>
          <a:off x="1476509" y="875606"/>
          <a:ext cx="1140839" cy="741545"/>
        </a:xfrm>
        <a:prstGeom prst="roundRect">
          <a:avLst/>
        </a:prstGeom>
        <a:solidFill>
          <a:schemeClr val="accent6">
            <a:shade val="50000"/>
            <a:hueOff val="122808"/>
            <a:satOff val="-5368"/>
            <a:lumOff val="14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Measure Impact</a:t>
          </a:r>
        </a:p>
      </dsp:txBody>
      <dsp:txXfrm>
        <a:off x="1512708" y="911805"/>
        <a:ext cx="1068441" cy="669147"/>
      </dsp:txXfrm>
    </dsp:sp>
    <dsp:sp modelId="{73B07E74-F6AE-45EF-809F-207E7FE6CC90}">
      <dsp:nvSpPr>
        <dsp:cNvPr id="0" name=""/>
        <dsp:cNvSpPr/>
      </dsp:nvSpPr>
      <dsp:spPr>
        <a:xfrm>
          <a:off x="1812602" y="371857"/>
          <a:ext cx="3498084" cy="3498084"/>
        </a:xfrm>
        <a:custGeom>
          <a:avLst/>
          <a:gdLst/>
          <a:ahLst/>
          <a:cxnLst/>
          <a:rect l="0" t="0" r="0" b="0"/>
          <a:pathLst>
            <a:path>
              <a:moveTo>
                <a:pt x="525165" y="499532"/>
              </a:moveTo>
              <a:arcTo wR="1749042" hR="1749042" stAng="13535625" swAng="1164247"/>
            </a:path>
          </a:pathLst>
        </a:custGeom>
        <a:noFill/>
        <a:ln w="6350" cap="flat" cmpd="sng" algn="ctr">
          <a:solidFill>
            <a:schemeClr val="accent6">
              <a:shade val="90000"/>
              <a:hueOff val="126623"/>
              <a:satOff val="-5058"/>
              <a:lumOff val="1173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0AC4D-5DDB-467F-BEC2-3965CCCE3D24}">
      <dsp:nvSpPr>
        <dsp:cNvPr id="0" name=""/>
        <dsp:cNvSpPr/>
      </dsp:nvSpPr>
      <dsp:spPr>
        <a:xfrm>
          <a:off x="3081367" y="1037"/>
          <a:ext cx="3466537" cy="453792"/>
        </a:xfrm>
        <a:prstGeom prst="roundRect">
          <a:avLst/>
        </a:prstGeom>
        <a:solidFill>
          <a:srgbClr val="0070BB"/>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Run in collaboration with </a:t>
          </a:r>
          <a:r>
            <a:rPr lang="en-GB" sz="1800" kern="1200" err="1"/>
            <a:t>WaterWorX</a:t>
          </a:r>
          <a:r>
            <a:rPr lang="en-GB" sz="1800" kern="1200"/>
            <a:t> </a:t>
          </a:r>
          <a:endParaRPr lang="en-US" sz="1800" kern="1200"/>
        </a:p>
      </dsp:txBody>
      <dsp:txXfrm>
        <a:off x="3103519" y="23189"/>
        <a:ext cx="3422233" cy="409488"/>
      </dsp:txXfrm>
    </dsp:sp>
    <dsp:sp modelId="{5086087A-460B-450E-ACE3-5DC16C496B6E}">
      <dsp:nvSpPr>
        <dsp:cNvPr id="0" name=""/>
        <dsp:cNvSpPr/>
      </dsp:nvSpPr>
      <dsp:spPr>
        <a:xfrm>
          <a:off x="3081367" y="477520"/>
          <a:ext cx="3466537" cy="453792"/>
        </a:xfrm>
        <a:prstGeom prst="roundRect">
          <a:avLst/>
        </a:prstGeom>
        <a:solidFill>
          <a:srgbClr val="008E7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Moderation support</a:t>
          </a:r>
        </a:p>
      </dsp:txBody>
      <dsp:txXfrm>
        <a:off x="3103519" y="499672"/>
        <a:ext cx="3422233" cy="409488"/>
      </dsp:txXfrm>
    </dsp:sp>
    <dsp:sp modelId="{CA68EB6D-4A41-43A9-AD09-9B7D03884DA8}">
      <dsp:nvSpPr>
        <dsp:cNvPr id="0" name=""/>
        <dsp:cNvSpPr/>
      </dsp:nvSpPr>
      <dsp:spPr>
        <a:xfrm>
          <a:off x="3081367" y="954002"/>
          <a:ext cx="3466537" cy="453792"/>
        </a:xfrm>
        <a:prstGeom prst="roundRect">
          <a:avLst/>
        </a:prstGeom>
        <a:solidFill>
          <a:srgbClr val="9E395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Joint</a:t>
          </a:r>
          <a:r>
            <a:rPr lang="en-US" sz="1800" kern="1200" baseline="0" dirty="0"/>
            <a:t> webinars and trainings</a:t>
          </a:r>
          <a:endParaRPr lang="en-US" sz="1800" kern="1200" dirty="0"/>
        </a:p>
      </dsp:txBody>
      <dsp:txXfrm>
        <a:off x="3103519" y="976154"/>
        <a:ext cx="3422233" cy="409488"/>
      </dsp:txXfrm>
    </dsp:sp>
    <dsp:sp modelId="{1723D501-DE46-45C1-A768-ABB44FA693AA}">
      <dsp:nvSpPr>
        <dsp:cNvPr id="0" name=""/>
        <dsp:cNvSpPr/>
      </dsp:nvSpPr>
      <dsp:spPr>
        <a:xfrm>
          <a:off x="3081367" y="1430484"/>
          <a:ext cx="3466537" cy="453792"/>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dirty="0"/>
            <a:t>Creating an inclusive, open space</a:t>
          </a:r>
          <a:endParaRPr lang="en-US" sz="1800" kern="1200" dirty="0"/>
        </a:p>
      </dsp:txBody>
      <dsp:txXfrm>
        <a:off x="3103519" y="1452636"/>
        <a:ext cx="3422233" cy="409488"/>
      </dsp:txXfrm>
    </dsp:sp>
    <dsp:sp modelId="{1FFB1FA7-61D2-4E13-B64B-1C1EE3397C97}">
      <dsp:nvSpPr>
        <dsp:cNvPr id="0" name=""/>
        <dsp:cNvSpPr/>
      </dsp:nvSpPr>
      <dsp:spPr>
        <a:xfrm>
          <a:off x="3081367" y="1906966"/>
          <a:ext cx="3466537" cy="453792"/>
        </a:xfrm>
        <a:prstGeom prst="roundRect">
          <a:avLst/>
        </a:prstGeom>
        <a:solidFill>
          <a:srgbClr val="F9C1BE"/>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Accessible to all</a:t>
          </a:r>
          <a:endParaRPr lang="en-US" sz="1800" kern="1200"/>
        </a:p>
      </dsp:txBody>
      <dsp:txXfrm>
        <a:off x="3103519" y="1929118"/>
        <a:ext cx="3422233" cy="409488"/>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68610-B5D4-40F9-9771-D027DCA59B8A}" type="datetimeFigureOut">
              <a:rPr lang="en-US" smtClean="0"/>
              <a:t>04/05/2025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ED24C1-E7B5-4DB1-8B4C-CECCAB5AF44E}" type="slidenum">
              <a:rPr lang="en-US" smtClean="0"/>
              <a:t>‹#›</a:t>
            </a:fld>
            <a:endParaRPr lang="en-US"/>
          </a:p>
        </p:txBody>
      </p:sp>
    </p:spTree>
    <p:extLst>
      <p:ext uri="{BB962C8B-B14F-4D97-AF65-F5344CB8AC3E}">
        <p14:creationId xmlns:p14="http://schemas.microsoft.com/office/powerpoint/2010/main" val="2588002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536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"Jordan's unique position as a water-scarce nation makes it particularly susceptible to the adverse effects of climate change. These challenges are not gender-neutral; women often face disproportionate impacts due to existing social and economic inequalities. Recognizing and addressing these gender-specific vulnerabilities is crucial. By mainstreaming gender considerations into our climate policies and actions, we can enhance the resilience of our communities and ensure that both women and men contribute to and benefit from climate solutions."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678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2551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"Jordan's National Adaptation Plan is a testament to our commitment to inclusive climate action. By embedding gender considerations into the very fabric of our adaptation strategies, we ensure that our responses to climate change are equitable and effective. This approach not only addresses the unique vulnerabilities faced by women and youth but also leverages their strengths and capacities, fostering a more resilient and adaptive society."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463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0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"Jordan’s National Climate Change Policy sets a clear direction for inclusive climate action. Gender is not treated as a standalone topic, but as a cross-cutting element integrated throughout all sectors and at all levels. The policy emphasizes equitable access to climate finance, building institutional capacity, and ensuring women’s participation in decision-making. With gender-specific indicators and alignment to global commitments, this policy reinforces our belief that climate resilience can only be achieved when it is inclusive, just, and responsive to the needs of all segments of society."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912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323F2-4A61-4692-B95C-474A929B4C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403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1348AB3-ED35-406C-AC92-95C6BCBDA16A}" type="slidenum">
              <a:rPr lang="en-DE" smtClean="0"/>
              <a:t>16</a:t>
            </a:fld>
            <a:endParaRPr lang="en-DE"/>
          </a:p>
        </p:txBody>
      </p:sp>
    </p:spTree>
    <p:extLst>
      <p:ext uri="{BB962C8B-B14F-4D97-AF65-F5344CB8AC3E}">
        <p14:creationId xmlns:p14="http://schemas.microsoft.com/office/powerpoint/2010/main" val="691699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92E2F2-8418-5541-9FAD-26DED7068B70}" type="slidenum">
              <a:rPr lang="en-US" smtClean="0"/>
              <a:t>17</a:t>
            </a:fld>
            <a:endParaRPr lang="en-US"/>
          </a:p>
        </p:txBody>
      </p:sp>
    </p:spTree>
    <p:extLst>
      <p:ext uri="{BB962C8B-B14F-4D97-AF65-F5344CB8AC3E}">
        <p14:creationId xmlns:p14="http://schemas.microsoft.com/office/powerpoint/2010/main" val="1589835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1E73BDF4-330F-764D-B9EF-A9593D36E268}" type="slidenum">
              <a:rPr lang="en-GB" smtClean="0"/>
              <a:t>18</a:t>
            </a:fld>
            <a:endParaRPr lang="en-GB"/>
          </a:p>
        </p:txBody>
      </p:sp>
    </p:spTree>
    <p:extLst>
      <p:ext uri="{BB962C8B-B14F-4D97-AF65-F5344CB8AC3E}">
        <p14:creationId xmlns:p14="http://schemas.microsoft.com/office/powerpoint/2010/main" val="276920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sz="2800" dirty="0"/>
          </a:p>
        </p:txBody>
      </p:sp>
      <p:sp>
        <p:nvSpPr>
          <p:cNvPr id="4" name="Slide Number Placeholder 3"/>
          <p:cNvSpPr>
            <a:spLocks noGrp="1"/>
          </p:cNvSpPr>
          <p:nvPr>
            <p:ph type="sldNum" sz="quarter" idx="5"/>
          </p:nvPr>
        </p:nvSpPr>
        <p:spPr/>
        <p:txBody>
          <a:bodyPr/>
          <a:lstStyle/>
          <a:p>
            <a:fld id="{C0EC863C-16D6-4E99-8249-339931D796B5}" type="slidenum">
              <a:rPr lang="en-US" smtClean="0"/>
              <a:t>19</a:t>
            </a:fld>
            <a:endParaRPr lang="en-US"/>
          </a:p>
        </p:txBody>
      </p:sp>
    </p:spTree>
    <p:extLst>
      <p:ext uri="{BB962C8B-B14F-4D97-AF65-F5344CB8AC3E}">
        <p14:creationId xmlns:p14="http://schemas.microsoft.com/office/powerpoint/2010/main" val="2797947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0EC863C-16D6-4E99-8249-339931D796B5}" type="slidenum">
              <a:rPr lang="en-US" smtClean="0"/>
              <a:t>20</a:t>
            </a:fld>
            <a:endParaRPr lang="en-US"/>
          </a:p>
        </p:txBody>
      </p:sp>
    </p:spTree>
    <p:extLst>
      <p:ext uri="{BB962C8B-B14F-4D97-AF65-F5344CB8AC3E}">
        <p14:creationId xmlns:p14="http://schemas.microsoft.com/office/powerpoint/2010/main" val="1565194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7C208-CFFF-F0FC-9B3B-900891CCC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68ED7-E6B9-2928-7097-7DEF8F4BE8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74329-C404-7E85-9A7E-A32FFB0D83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FD8683-28F8-0D7C-112C-3F498EBC69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3BDF4-330F-764D-B9EF-A9593D36E26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3335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4FF8-5952-728A-A873-D6933A54C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ACF41-3A64-FB8F-E319-24CA68F3D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F865E-46DB-283B-995C-F476A8F07EF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C88062-8607-50CC-65FF-FCDEED13A0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3BDF4-330F-764D-B9EF-A9593D36E26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7133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D1348AB3-ED35-406C-AC92-95C6BCBDA16A}" type="slidenum">
              <a:rPr lang="en-DE" smtClean="0"/>
              <a:t>23</a:t>
            </a:fld>
            <a:endParaRPr lang="en-DE"/>
          </a:p>
        </p:txBody>
      </p:sp>
    </p:spTree>
    <p:extLst>
      <p:ext uri="{BB962C8B-B14F-4D97-AF65-F5344CB8AC3E}">
        <p14:creationId xmlns:p14="http://schemas.microsoft.com/office/powerpoint/2010/main" val="1441009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54632-D297-9F4F-9775-39D04B5EB9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8564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fld id="{38763816-ABB5-3845-9E89-9EB4922FAA09}" type="slidenum">
              <a:rPr kumimoji="0" lang="en-KE" sz="1800" b="0" i="0" u="none" strike="noStrike" kern="0" cap="none" spc="0" normalizeH="0" baseline="0" noProof="0" smtClean="0">
                <a:ln>
                  <a:noFill/>
                </a:ln>
                <a:solidFill>
                  <a:srgbClr val="000000"/>
                </a:solidFill>
                <a:effectLst/>
                <a:uLnTx/>
                <a:uFillTx/>
                <a:latin typeface="Calibri"/>
                <a:cs typeface="Calibri"/>
                <a:sym typeface="Calibri"/>
              </a:rPr>
              <a:pPr marL="0" marR="0" lvl="0" indent="0" algn="l" defTabSz="914400" rtl="0" eaLnBrk="1" fontAlgn="auto" latinLnBrk="0" hangingPunct="0">
                <a:lnSpc>
                  <a:spcPct val="100000"/>
                </a:lnSpc>
                <a:spcBef>
                  <a:spcPts val="0"/>
                </a:spcBef>
                <a:spcAft>
                  <a:spcPts val="0"/>
                </a:spcAft>
                <a:buClrTx/>
                <a:buSzTx/>
                <a:buFontTx/>
                <a:buNone/>
                <a:tabLst/>
                <a:defRPr/>
              </a:pPr>
              <a:t>26</a:t>
            </a:fld>
            <a:endParaRPr kumimoji="0" lang="en-KE" sz="1800" b="0" i="0" u="none" strike="noStrike" kern="0" cap="none" spc="0" normalizeH="0" baseline="0" noProof="0">
              <a:ln>
                <a:noFill/>
              </a:ln>
              <a:solidFill>
                <a:srgbClr val="000000"/>
              </a:solidFill>
              <a:effectLst/>
              <a:uLnTx/>
              <a:uFillTx/>
              <a:latin typeface="Calibri"/>
              <a:cs typeface="Calibri"/>
              <a:sym typeface="Calibri"/>
            </a:endParaRPr>
          </a:p>
        </p:txBody>
      </p:sp>
    </p:spTree>
    <p:extLst>
      <p:ext uri="{BB962C8B-B14F-4D97-AF65-F5344CB8AC3E}">
        <p14:creationId xmlns:p14="http://schemas.microsoft.com/office/powerpoint/2010/main" val="1363641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27</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3088988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29</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2361844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30</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3665136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31</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706146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32</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244388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40162"/>
          </a:xfrm>
        </p:spPr>
      </p:sp>
      <p:sp>
        <p:nvSpPr>
          <p:cNvPr id="3" name="Notes Placeholder 2"/>
          <p:cNvSpPr>
            <a:spLocks noGrp="1"/>
          </p:cNvSpPr>
          <p:nvPr>
            <p:ph type="body" idx="1"/>
          </p:nvPr>
        </p:nvSpPr>
        <p:spPr/>
        <p:txBody>
          <a:bodyPr/>
          <a:lstStyle/>
          <a:p>
            <a:endParaRPr lang="en-US" dirty="0"/>
          </a:p>
          <a:p>
            <a:r>
              <a:rPr lang="en-US" dirty="0"/>
              <a:t>Share complete video</a:t>
            </a:r>
          </a:p>
        </p:txBody>
      </p:sp>
      <p:sp>
        <p:nvSpPr>
          <p:cNvPr id="4" name="Slide Number Placeholder 3"/>
          <p:cNvSpPr>
            <a:spLocks noGrp="1"/>
          </p:cNvSpPr>
          <p:nvPr>
            <p:ph type="sldNum" sz="quarter" idx="5"/>
          </p:nvPr>
        </p:nvSpPr>
        <p:spPr/>
        <p:txBody>
          <a:bodyPr lIns="97219" tIns="48610" rIns="97219" bIns="48610"/>
          <a:lstStyle/>
          <a:p>
            <a:pPr algn="r" defTabSz="972190" hangingPunct="1">
              <a:defRPr/>
            </a:pPr>
            <a:fld id="{FB27F49A-4A76-8648-9A37-132247F598C3}" type="slidenum">
              <a:rPr lang="en-US" sz="1300" kern="1200">
                <a:solidFill>
                  <a:prstClr val="black"/>
                </a:solidFill>
                <a:latin typeface="Calibri" panose="020F0502020204030204"/>
              </a:rPr>
              <a:pPr algn="r" defTabSz="972190" hangingPunct="1">
                <a:defRPr/>
              </a:pPr>
              <a:t>33</a:t>
            </a:fld>
            <a:endParaRPr lang="en-US" sz="1300" kern="1200">
              <a:solidFill>
                <a:prstClr val="black"/>
              </a:solidFill>
              <a:latin typeface="Calibri" panose="020F0502020204030204"/>
            </a:endParaRPr>
          </a:p>
        </p:txBody>
      </p:sp>
    </p:spTree>
    <p:extLst>
      <p:ext uri="{BB962C8B-B14F-4D97-AF65-F5344CB8AC3E}">
        <p14:creationId xmlns:p14="http://schemas.microsoft.com/office/powerpoint/2010/main" val="4025528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3641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5807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238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9231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8030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8820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2370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8176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115831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851877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63816-ABB5-3845-9E89-9EB4922FAA09}" type="slidenum">
              <a:rPr kumimoji="0" lang="en-K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K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5666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F3B5-D484-7B7D-F0CC-8075F29AE5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570310-719B-6E87-C99D-9CA60605B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9754C6-11CF-5E16-9EAD-7C3827833449}"/>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554AEB96-1791-858A-9475-0475BA1CC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969E1D-C931-A4A4-C477-1375B1E8AD91}"/>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2928027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7E3A-C265-21DC-570B-E9EC86F0F8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C734CF-E6C8-3835-FE15-30E8AF9C0E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C6C816-36D7-C920-18F3-F4DDBDF9F9FD}"/>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A6E3FE47-20E6-59D1-9CB9-1CCF8E10B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0D2E96-D509-F2E8-1CB2-A7F948D960DA}"/>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424827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2181-56AA-A75E-E471-3AD5DEC4D3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2803D8-E1B7-FE5B-7BA9-16BB74D3A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9CF06A-9099-E68B-4C7A-BB49684F983E}"/>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E7920302-D64E-37A7-C3A0-00495494D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D655D-9E15-FEF3-B68F-4E8C53704CF0}"/>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3222565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8D25-7222-CB98-496C-3265089531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519C14-5D4F-6155-9A65-EEC9DED779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7A186F-F74D-51DA-FAB6-EE6B8860C0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1F287E-F1D4-0F03-BB83-A40C6A886A07}"/>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6" name="Footer Placeholder 5">
            <a:extLst>
              <a:ext uri="{FF2B5EF4-FFF2-40B4-BE49-F238E27FC236}">
                <a16:creationId xmlns:a16="http://schemas.microsoft.com/office/drawing/2014/main" id="{2DBB8ADA-A297-80BA-52FD-A84034156E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6648C-E6E5-E895-5B2C-F2721821C2A5}"/>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318876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BDEBC-66EF-7545-50D7-0669F8C10A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C06230-CA6D-E9D2-65AC-130EDC38C7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7952F3-A222-2479-1DBF-BF5A8A1CDE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7EA74A-5619-8E0E-1113-1E913EB987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ECDF3-51B7-C989-DCCA-DE0536DCD9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90DA84-B17E-EDBF-61C2-F35EE2847127}"/>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8" name="Footer Placeholder 7">
            <a:extLst>
              <a:ext uri="{FF2B5EF4-FFF2-40B4-BE49-F238E27FC236}">
                <a16:creationId xmlns:a16="http://schemas.microsoft.com/office/drawing/2014/main" id="{969954B8-278A-46BC-BC65-D8568E2928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A23702-D7C0-8F13-40B4-3119603B503E}"/>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632298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AFE3-FAF0-06CA-BA93-3AAB782D31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A054D2-E756-4BD4-A159-15AA3227E74E}"/>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4" name="Footer Placeholder 3">
            <a:extLst>
              <a:ext uri="{FF2B5EF4-FFF2-40B4-BE49-F238E27FC236}">
                <a16:creationId xmlns:a16="http://schemas.microsoft.com/office/drawing/2014/main" id="{4E7DC4CA-609D-B345-C5F8-BFC34311B2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4CC6D2-1FE6-DD24-0FB3-53A8E746B034}"/>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2817265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66E9AB-0A87-2603-E03C-4611D631D70E}"/>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3" name="Footer Placeholder 2">
            <a:extLst>
              <a:ext uri="{FF2B5EF4-FFF2-40B4-BE49-F238E27FC236}">
                <a16:creationId xmlns:a16="http://schemas.microsoft.com/office/drawing/2014/main" id="{340863FE-7741-3B77-B3ED-36E3DA59D9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8CCD30-7BCE-2FD1-1455-7E911190EE1B}"/>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3392363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4BBC-80E3-7703-1E2D-311931AB6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AE87A6-DE38-5198-770F-19F1AE15BD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CBDC18-BD9B-23F4-4EDA-FAE85D4D8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062C2E-72B5-ED81-90DF-E8A09764C0ED}"/>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6" name="Footer Placeholder 5">
            <a:extLst>
              <a:ext uri="{FF2B5EF4-FFF2-40B4-BE49-F238E27FC236}">
                <a16:creationId xmlns:a16="http://schemas.microsoft.com/office/drawing/2014/main" id="{F830E656-6627-DA3D-9D5C-9A58F24FE2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A36B59-E807-4BA1-3BF9-7821CA30AEEE}"/>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149797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2D9A-429E-8241-4F45-7483162169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1306F3-DF0F-0014-8EA3-98F98B8987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8D7C97-7686-573B-58C8-6FD02E7DB6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DB958-68B1-2868-FF3A-A8A6D0396AF2}"/>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6" name="Footer Placeholder 5">
            <a:extLst>
              <a:ext uri="{FF2B5EF4-FFF2-40B4-BE49-F238E27FC236}">
                <a16:creationId xmlns:a16="http://schemas.microsoft.com/office/drawing/2014/main" id="{EFA0A6B4-E290-C29A-540F-E3481E9420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FB717B-1018-202F-342E-3DC6D5D0DD81}"/>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16039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E83D0-8527-93E0-8EDB-B3C9834E53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DE1A40-2903-64DD-1884-69A90602AD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E6575-62E9-EFD3-EED2-3DA7B772EBE0}"/>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DB6A574A-DEDC-4ED1-C28F-3874569D1D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2D6801-2844-F77D-F1A8-58B5ED4A2955}"/>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4169081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F2BF4-F21C-B5F3-33FE-8C78A87B32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E3C3E8-7AD7-080C-5DBD-5C073D9382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B76C33-54A9-B431-4633-4F7BDB628D06}"/>
              </a:ext>
            </a:extLst>
          </p:cNvPr>
          <p:cNvSpPr>
            <a:spLocks noGrp="1"/>
          </p:cNvSpPr>
          <p:nvPr>
            <p:ph type="dt" sz="half" idx="10"/>
          </p:nvPr>
        </p:nvSpPr>
        <p:spPr/>
        <p:txBody>
          <a:body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F15DA9D1-B951-C146-0B24-447E3321F5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A5BCF4-7B82-4DEA-67D4-4606900C09E4}"/>
              </a:ext>
            </a:extLst>
          </p:cNvPr>
          <p:cNvSpPr>
            <a:spLocks noGrp="1"/>
          </p:cNvSpPr>
          <p:nvPr>
            <p:ph type="sldNum" sz="quarter" idx="12"/>
          </p:nvPr>
        </p:nvSpPr>
        <p:spPr/>
        <p:txBody>
          <a:bodyPr/>
          <a:lstStyle/>
          <a:p>
            <a:fld id="{21B85A14-399D-4261-AEEC-592E4FAF0CA6}" type="slidenum">
              <a:rPr lang="en-US" smtClean="0"/>
              <a:t>‹#›</a:t>
            </a:fld>
            <a:endParaRPr lang="en-US"/>
          </a:p>
        </p:txBody>
      </p:sp>
    </p:spTree>
    <p:extLst>
      <p:ext uri="{BB962C8B-B14F-4D97-AF65-F5344CB8AC3E}">
        <p14:creationId xmlns:p14="http://schemas.microsoft.com/office/powerpoint/2010/main" val="4105470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3"/>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8"/>
            <a:ext cx="9144000" cy="1655763"/>
          </a:xfrm>
          <a:prstGeom prst="rect">
            <a:avLst/>
          </a:prstGeom>
        </p:spPr>
        <p:txBody>
          <a:bodyPr/>
          <a:lstStyle>
            <a:lvl1pPr marL="0" indent="0" algn="ctr">
              <a:buSzTx/>
              <a:buFontTx/>
              <a:buNone/>
              <a:defRPr sz="2400"/>
            </a:lvl1pPr>
            <a:lvl2pPr marL="0" indent="457223" algn="ctr">
              <a:buSzTx/>
              <a:buFontTx/>
              <a:buNone/>
              <a:defRPr sz="2400"/>
            </a:lvl2pPr>
            <a:lvl3pPr marL="0" indent="914446" algn="ctr">
              <a:buSzTx/>
              <a:buFontTx/>
              <a:buNone/>
              <a:defRPr sz="2400"/>
            </a:lvl3pPr>
            <a:lvl4pPr marL="0" indent="1371669" algn="ctr">
              <a:buSzTx/>
              <a:buFontTx/>
              <a:buNone/>
              <a:defRPr sz="2400"/>
            </a:lvl4pPr>
            <a:lvl5pPr marL="0" indent="1828891"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3637010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wo Content 0">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half" idx="1"/>
          </p:nvPr>
        </p:nvSpPr>
        <p:spPr>
          <a:xfrm>
            <a:off x="838200" y="1825626"/>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3165171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6" name="Title Text"/>
          <p:cNvSpPr txBox="1">
            <a:spLocks noGrp="1"/>
          </p:cNvSpPr>
          <p:nvPr>
            <p:ph type="title"/>
          </p:nvPr>
        </p:nvSpPr>
        <p:spPr>
          <a:xfrm>
            <a:off x="839788" y="365126"/>
            <a:ext cx="10515601" cy="1325563"/>
          </a:xfrm>
          <a:prstGeom prst="rect">
            <a:avLst/>
          </a:prstGeom>
        </p:spPr>
        <p:txBody>
          <a:bodyPr/>
          <a:lstStyle/>
          <a:p>
            <a:r>
              <a:t>Title Text</a:t>
            </a:r>
          </a:p>
        </p:txBody>
      </p:sp>
      <p:sp>
        <p:nvSpPr>
          <p:cNvPr id="57" name="Body Level One…"/>
          <p:cNvSpPr txBox="1">
            <a:spLocks noGrp="1"/>
          </p:cNvSpPr>
          <p:nvPr>
            <p:ph type="body" sz="quarter" idx="1"/>
          </p:nvPr>
        </p:nvSpPr>
        <p:spPr>
          <a:xfrm>
            <a:off x="839788" y="1681164"/>
            <a:ext cx="5157789" cy="823913"/>
          </a:xfrm>
          <a:prstGeom prst="rect">
            <a:avLst/>
          </a:prstGeom>
        </p:spPr>
        <p:txBody>
          <a:bodyPr anchor="b"/>
          <a:lstStyle>
            <a:lvl1pPr marL="0" indent="0">
              <a:buSzTx/>
              <a:buFontTx/>
              <a:buNone/>
              <a:defRPr sz="2400" b="1"/>
            </a:lvl1pPr>
            <a:lvl2pPr marL="0" indent="457223">
              <a:buSzTx/>
              <a:buFontTx/>
              <a:buNone/>
              <a:defRPr sz="2400" b="1"/>
            </a:lvl2pPr>
            <a:lvl3pPr marL="0" indent="914446">
              <a:buSzTx/>
              <a:buFontTx/>
              <a:buNone/>
              <a:defRPr sz="2400" b="1"/>
            </a:lvl3pPr>
            <a:lvl4pPr marL="0" indent="1371669">
              <a:buSzTx/>
              <a:buFontTx/>
              <a:buNone/>
              <a:defRPr sz="2400" b="1"/>
            </a:lvl4pPr>
            <a:lvl5pPr marL="0" indent="1828891">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8" name="Text Placeholder 4"/>
          <p:cNvSpPr>
            <a:spLocks noGrp="1"/>
          </p:cNvSpPr>
          <p:nvPr>
            <p:ph type="body" sz="quarter" idx="13"/>
          </p:nvPr>
        </p:nvSpPr>
        <p:spPr>
          <a:xfrm>
            <a:off x="6172200" y="1681164"/>
            <a:ext cx="5183188" cy="823913"/>
          </a:xfrm>
          <a:prstGeom prst="rect">
            <a:avLst/>
          </a:prstGeom>
        </p:spPr>
        <p:txBody>
          <a:bodyPr anchor="b"/>
          <a:lstStyle>
            <a:lvl1pPr marL="0" indent="0">
              <a:buSzTx/>
              <a:buFontTx/>
              <a:buNone/>
              <a:defRPr sz="2400" b="1"/>
            </a:lvl1pPr>
          </a:lstStyle>
          <a:p>
            <a:pPr marL="0" indent="0">
              <a:buSzTx/>
              <a:buFontTx/>
              <a:buNone/>
              <a:defRPr sz="2400" b="1"/>
            </a:pPr>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3850362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1373668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141246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1" name="Title Text"/>
          <p:cNvSpPr txBox="1">
            <a:spLocks noGrp="1"/>
          </p:cNvSpPr>
          <p:nvPr>
            <p:ph type="title"/>
          </p:nvPr>
        </p:nvSpPr>
        <p:spPr>
          <a:xfrm>
            <a:off x="839788" y="457200"/>
            <a:ext cx="3932239" cy="1600200"/>
          </a:xfrm>
          <a:prstGeom prst="rect">
            <a:avLst/>
          </a:prstGeom>
        </p:spPr>
        <p:txBody>
          <a:bodyPr anchor="b"/>
          <a:lstStyle>
            <a:lvl1pPr>
              <a:defRPr sz="3200"/>
            </a:lvl1pPr>
          </a:lstStyle>
          <a:p>
            <a:r>
              <a:t>Title Text</a:t>
            </a:r>
          </a:p>
        </p:txBody>
      </p:sp>
      <p:sp>
        <p:nvSpPr>
          <p:cNvPr id="82" name="Body Level One…"/>
          <p:cNvSpPr txBox="1">
            <a:spLocks noGrp="1"/>
          </p:cNvSpPr>
          <p:nvPr>
            <p:ph type="body" sz="half" idx="1"/>
          </p:nvPr>
        </p:nvSpPr>
        <p:spPr>
          <a:xfrm>
            <a:off x="5183187" y="987426"/>
            <a:ext cx="6172201" cy="4873625"/>
          </a:xfrm>
          <a:prstGeom prst="rect">
            <a:avLst/>
          </a:prstGeom>
        </p:spPr>
        <p:txBody>
          <a:bodyPr/>
          <a:lstStyle>
            <a:lvl1pPr>
              <a:defRPr sz="3200"/>
            </a:lvl1pPr>
            <a:lvl2pPr marL="718493" indent="-261270">
              <a:defRPr sz="3200"/>
            </a:lvl2pPr>
            <a:lvl3pPr marL="1219261" indent="-304815">
              <a:defRPr sz="3200"/>
            </a:lvl3pPr>
            <a:lvl4pPr marL="1737447" indent="-365778">
              <a:defRPr sz="3200"/>
            </a:lvl4pPr>
            <a:lvl5pPr marL="2194670" indent="-365778">
              <a:defRPr sz="3200"/>
            </a:lvl5pPr>
          </a:lstStyle>
          <a:p>
            <a:r>
              <a:t>Body Level One</a:t>
            </a:r>
          </a:p>
          <a:p>
            <a:pPr lvl="1"/>
            <a:r>
              <a:t>Body Level Two</a:t>
            </a:r>
          </a:p>
          <a:p>
            <a:pPr lvl="2"/>
            <a:r>
              <a:t>Body Level Three</a:t>
            </a:r>
          </a:p>
          <a:p>
            <a:pPr lvl="3"/>
            <a:r>
              <a:t>Body Level Four</a:t>
            </a:r>
          </a:p>
          <a:p>
            <a:pPr lvl="4"/>
            <a:r>
              <a:t>Body Level Five</a:t>
            </a:r>
          </a:p>
        </p:txBody>
      </p:sp>
      <p:sp>
        <p:nvSpPr>
          <p:cNvPr id="83" name="Text Placeholder 3"/>
          <p:cNvSpPr>
            <a:spLocks noGrp="1"/>
          </p:cNvSpPr>
          <p:nvPr>
            <p:ph type="body" sz="quarter" idx="13"/>
          </p:nvPr>
        </p:nvSpPr>
        <p:spPr>
          <a:xfrm>
            <a:off x="839788" y="2057400"/>
            <a:ext cx="3932238" cy="3811588"/>
          </a:xfrm>
          <a:prstGeom prst="rect">
            <a:avLst/>
          </a:prstGeom>
        </p:spPr>
        <p:txBody>
          <a:bodyPr/>
          <a:lstStyle>
            <a:lvl1pPr marL="0" indent="0">
              <a:buSzTx/>
              <a:buFontTx/>
              <a:buNone/>
              <a:defRPr sz="1600"/>
            </a:lvl1pPr>
          </a:lstStyle>
          <a:p>
            <a:pPr marL="0" indent="0">
              <a:buSzTx/>
              <a:buFontTx/>
              <a:buNone/>
              <a:defRPr sz="1600"/>
            </a:pPr>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4808769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1" name="Title Text"/>
          <p:cNvSpPr txBox="1">
            <a:spLocks noGrp="1"/>
          </p:cNvSpPr>
          <p:nvPr>
            <p:ph type="title"/>
          </p:nvPr>
        </p:nvSpPr>
        <p:spPr>
          <a:xfrm>
            <a:off x="839788" y="457200"/>
            <a:ext cx="3932239" cy="1600200"/>
          </a:xfrm>
          <a:prstGeom prst="rect">
            <a:avLst/>
          </a:prstGeom>
        </p:spPr>
        <p:txBody>
          <a:bodyPr anchor="b"/>
          <a:lstStyle>
            <a:lvl1pPr>
              <a:defRPr sz="3200"/>
            </a:lvl1pPr>
          </a:lstStyle>
          <a:p>
            <a:r>
              <a:t>Title Text</a:t>
            </a:r>
          </a:p>
        </p:txBody>
      </p:sp>
      <p:sp>
        <p:nvSpPr>
          <p:cNvPr id="92" name="Picture Placeholder 2"/>
          <p:cNvSpPr>
            <a:spLocks noGrp="1"/>
          </p:cNvSpPr>
          <p:nvPr>
            <p:ph type="pic" sz="half" idx="13"/>
          </p:nvPr>
        </p:nvSpPr>
        <p:spPr>
          <a:xfrm>
            <a:off x="5183187" y="987426"/>
            <a:ext cx="6172201" cy="4873625"/>
          </a:xfrm>
          <a:prstGeom prst="rect">
            <a:avLst/>
          </a:prstGeom>
        </p:spPr>
        <p:txBody>
          <a:bodyPr lIns="91439" rIns="91439">
            <a:noAutofit/>
          </a:bodyPr>
          <a:lstStyle/>
          <a:p>
            <a:endParaRPr/>
          </a:p>
        </p:txBody>
      </p:sp>
      <p:sp>
        <p:nvSpPr>
          <p:cNvPr id="93" name="Body Level One…"/>
          <p:cNvSpPr txBox="1">
            <a:spLocks noGrp="1"/>
          </p:cNvSpPr>
          <p:nvPr>
            <p:ph type="body" sz="quarter" idx="1"/>
          </p:nvPr>
        </p:nvSpPr>
        <p:spPr>
          <a:xfrm>
            <a:off x="839788" y="2057400"/>
            <a:ext cx="3932239" cy="3811588"/>
          </a:xfrm>
          <a:prstGeom prst="rect">
            <a:avLst/>
          </a:prstGeom>
        </p:spPr>
        <p:txBody>
          <a:bodyPr/>
          <a:lstStyle>
            <a:lvl1pPr marL="0" indent="0">
              <a:buSzTx/>
              <a:buFontTx/>
              <a:buNone/>
              <a:defRPr sz="1600"/>
            </a:lvl1pPr>
            <a:lvl2pPr marL="0" indent="457223">
              <a:buSzTx/>
              <a:buFontTx/>
              <a:buNone/>
              <a:defRPr sz="1600"/>
            </a:lvl2pPr>
            <a:lvl3pPr marL="0" indent="914446">
              <a:buSzTx/>
              <a:buFontTx/>
              <a:buNone/>
              <a:defRPr sz="1600"/>
            </a:lvl3pPr>
            <a:lvl4pPr marL="0" indent="1371669">
              <a:buSzTx/>
              <a:buFontTx/>
              <a:buNone/>
              <a:defRPr sz="1600"/>
            </a:lvl4pPr>
            <a:lvl5pPr marL="0" indent="1828891">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7589444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01" name="Title Text"/>
          <p:cNvSpPr txBox="1">
            <a:spLocks noGrp="1"/>
          </p:cNvSpPr>
          <p:nvPr>
            <p:ph type="title"/>
          </p:nvPr>
        </p:nvSpPr>
        <p:spPr>
          <a:prstGeom prst="rect">
            <a:avLst/>
          </a:prstGeom>
        </p:spPr>
        <p:txBody>
          <a:bodyPr/>
          <a:lstStyle/>
          <a:p>
            <a:r>
              <a:t>Title Text</a:t>
            </a:r>
          </a:p>
        </p:txBody>
      </p:sp>
      <p:sp>
        <p:nvSpPr>
          <p:cNvPr id="10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680851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8724900" y="365126"/>
            <a:ext cx="2628900" cy="5811838"/>
          </a:xfrm>
          <a:prstGeom prst="rect">
            <a:avLst/>
          </a:prstGeom>
        </p:spPr>
        <p:txBody>
          <a:bodyPr/>
          <a:lstStyle/>
          <a:p>
            <a:r>
              <a:t>Title Text</a:t>
            </a:r>
          </a:p>
        </p:txBody>
      </p:sp>
      <p:sp>
        <p:nvSpPr>
          <p:cNvPr id="111" name="Body Level One…"/>
          <p:cNvSpPr txBox="1">
            <a:spLocks noGrp="1"/>
          </p:cNvSpPr>
          <p:nvPr>
            <p:ph type="body" idx="1"/>
          </p:nvPr>
        </p:nvSpPr>
        <p:spPr>
          <a:xfrm>
            <a:off x="838200" y="365126"/>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6469943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939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9099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2777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75227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74528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8114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4617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4886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54006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408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19263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05A8D09-E9F2-488D-ABAE-1B3E790EDD2A}" type="datetimeFigureOut">
              <a:rPr lang="en-GB" smtClean="0"/>
              <a:t>04/05/2025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962151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5A8D09-E9F2-488D-ABAE-1B3E790EDD2A}" type="datetimeFigureOut">
              <a:rPr lang="en-GB" smtClean="0"/>
              <a:t>04/05/2025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34865631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A8D09-E9F2-488D-ABAE-1B3E790EDD2A}" type="datetimeFigureOut">
              <a:rPr lang="en-GB" smtClean="0"/>
              <a:t>04/05/2025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33454616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05A8D09-E9F2-488D-ABAE-1B3E790EDD2A}" type="datetimeFigureOut">
              <a:rPr lang="en-GB" smtClean="0"/>
              <a:t>04/05/2025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35215894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05A8D09-E9F2-488D-ABAE-1B3E790EDD2A}" type="datetimeFigureOut">
              <a:rPr lang="en-GB" smtClean="0"/>
              <a:t>04/05/2025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1403366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05A8D09-E9F2-488D-ABAE-1B3E790EDD2A}" type="datetimeFigureOut">
              <a:rPr lang="en-GB" smtClean="0"/>
              <a:t>04/05/2025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1427114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5A8D09-E9F2-488D-ABAE-1B3E790EDD2A}" type="datetimeFigureOut">
              <a:rPr lang="en-GB" smtClean="0"/>
              <a:t>04/05/2025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27888773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5A8D09-E9F2-488D-ABAE-1B3E790EDD2A}" type="datetimeFigureOut">
              <a:rPr lang="en-GB" smtClean="0"/>
              <a:t>04/05/2025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29181384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5A8D09-E9F2-488D-ABAE-1B3E790EDD2A}" type="datetimeFigureOut">
              <a:rPr lang="en-GB" smtClean="0"/>
              <a:t>04/05/2025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18714716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5A8D09-E9F2-488D-ABAE-1B3E790EDD2A}" type="datetimeFigureOut">
              <a:rPr lang="en-GB" smtClean="0"/>
              <a:t>04/05/2025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1376802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5A8D09-E9F2-488D-ABAE-1B3E790EDD2A}" type="datetimeFigureOut">
              <a:rPr lang="en-GB" smtClean="0"/>
              <a:t>04/05/2025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B2C63-6874-48BC-9DBD-5907873A1F0B}" type="slidenum">
              <a:rPr lang="en-GB" smtClean="0"/>
              <a:t>‹#›</a:t>
            </a:fld>
            <a:endParaRPr lang="en-GB"/>
          </a:p>
        </p:txBody>
      </p:sp>
    </p:spTree>
    <p:extLst>
      <p:ext uri="{BB962C8B-B14F-4D97-AF65-F5344CB8AC3E}">
        <p14:creationId xmlns:p14="http://schemas.microsoft.com/office/powerpoint/2010/main" val="36847212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C3D1-93A5-463D-86AC-7C407A593488}"/>
              </a:ext>
            </a:extLst>
          </p:cNvPr>
          <p:cNvSpPr>
            <a:spLocks noGrp="1"/>
          </p:cNvSpPr>
          <p:nvPr>
            <p:ph type="title"/>
          </p:nvPr>
        </p:nvSpPr>
        <p:spPr/>
        <p:txBody>
          <a:bodyPr/>
          <a:lstStyle/>
          <a:p>
            <a:r>
              <a:rPr lang="en-US"/>
              <a:t>Click to edit Master title style</a:t>
            </a:r>
            <a:endParaRPr lang="es-419"/>
          </a:p>
        </p:txBody>
      </p:sp>
      <p:sp>
        <p:nvSpPr>
          <p:cNvPr id="3" name="Content Placeholder 2">
            <a:extLst>
              <a:ext uri="{FF2B5EF4-FFF2-40B4-BE49-F238E27FC236}">
                <a16:creationId xmlns:a16="http://schemas.microsoft.com/office/drawing/2014/main" id="{56B64AAA-C993-460F-8765-4E04026AFB73}"/>
              </a:ext>
            </a:extLst>
          </p:cNvPr>
          <p:cNvSpPr>
            <a:spLocks noGrp="1"/>
          </p:cNvSpPr>
          <p:nvPr>
            <p:ph idx="1"/>
          </p:nvPr>
        </p:nvSpPr>
        <p:spPr>
          <a:xfrm>
            <a:off x="731837" y="1789907"/>
            <a:ext cx="5219701" cy="41679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Date Placeholder 3">
            <a:extLst>
              <a:ext uri="{FF2B5EF4-FFF2-40B4-BE49-F238E27FC236}">
                <a16:creationId xmlns:a16="http://schemas.microsoft.com/office/drawing/2014/main" id="{575EA117-5EBE-461E-8489-7AB901E1F78C}"/>
              </a:ext>
            </a:extLst>
          </p:cNvPr>
          <p:cNvSpPr>
            <a:spLocks noGrp="1"/>
          </p:cNvSpPr>
          <p:nvPr>
            <p:ph type="dt" sz="half" idx="10"/>
          </p:nvPr>
        </p:nvSpPr>
        <p:spPr/>
        <p:txBody>
          <a:bodyPr/>
          <a:lstStyle/>
          <a:p>
            <a:fld id="{95EF0531-1173-42A4-ACEA-425457A0C25C}" type="datetime1">
              <a:rPr lang="es-419" smtClean="0"/>
              <a:t>4/5/2025</a:t>
            </a:fld>
            <a:endParaRPr lang="es-419"/>
          </a:p>
        </p:txBody>
      </p:sp>
      <p:sp>
        <p:nvSpPr>
          <p:cNvPr id="5" name="Footer Placeholder 4">
            <a:extLst>
              <a:ext uri="{FF2B5EF4-FFF2-40B4-BE49-F238E27FC236}">
                <a16:creationId xmlns:a16="http://schemas.microsoft.com/office/drawing/2014/main" id="{CDD1D35B-C899-4C4F-A922-D3C3078574D8}"/>
              </a:ext>
            </a:extLst>
          </p:cNvPr>
          <p:cNvSpPr>
            <a:spLocks noGrp="1"/>
          </p:cNvSpPr>
          <p:nvPr>
            <p:ph type="ftr" sz="quarter" idx="11"/>
          </p:nvPr>
        </p:nvSpPr>
        <p:spPr>
          <a:xfrm>
            <a:off x="6659412" y="6292055"/>
            <a:ext cx="4114800" cy="365125"/>
          </a:xfrm>
        </p:spPr>
        <p:txBody>
          <a:bodyPr/>
          <a:lstStyle/>
          <a:p>
            <a:r>
              <a:rPr lang="es-419"/>
              <a:t>Presentation info in footer  |</a:t>
            </a:r>
          </a:p>
        </p:txBody>
      </p:sp>
      <p:sp>
        <p:nvSpPr>
          <p:cNvPr id="6" name="Slide Number Placeholder 5">
            <a:extLst>
              <a:ext uri="{FF2B5EF4-FFF2-40B4-BE49-F238E27FC236}">
                <a16:creationId xmlns:a16="http://schemas.microsoft.com/office/drawing/2014/main" id="{DE2D9652-3377-457B-8AC0-6E71AAF5DC4B}"/>
              </a:ext>
            </a:extLst>
          </p:cNvPr>
          <p:cNvSpPr>
            <a:spLocks noGrp="1"/>
          </p:cNvSpPr>
          <p:nvPr>
            <p:ph type="sldNum" sz="quarter" idx="12"/>
          </p:nvPr>
        </p:nvSpPr>
        <p:spPr/>
        <p:txBody>
          <a:bodyPr/>
          <a:lstStyle/>
          <a:p>
            <a:fld id="{DAD2AC20-ABE8-441F-92B6-B5E72D66AA5C}" type="slidenum">
              <a:rPr lang="es-419" smtClean="0"/>
              <a:t>‹#›</a:t>
            </a:fld>
            <a:endParaRPr lang="es-419"/>
          </a:p>
        </p:txBody>
      </p:sp>
      <p:sp>
        <p:nvSpPr>
          <p:cNvPr id="8" name="Text Placeholder 7">
            <a:extLst>
              <a:ext uri="{FF2B5EF4-FFF2-40B4-BE49-F238E27FC236}">
                <a16:creationId xmlns:a16="http://schemas.microsoft.com/office/drawing/2014/main" id="{AB0D2673-B688-4F07-942B-B7D0B6AD9202}"/>
              </a:ext>
            </a:extLst>
          </p:cNvPr>
          <p:cNvSpPr>
            <a:spLocks noGrp="1"/>
          </p:cNvSpPr>
          <p:nvPr>
            <p:ph type="body" sz="quarter" idx="13"/>
          </p:nvPr>
        </p:nvSpPr>
        <p:spPr>
          <a:xfrm>
            <a:off x="731838" y="1134269"/>
            <a:ext cx="10728325" cy="650875"/>
          </a:xfrm>
        </p:spPr>
        <p:txBody>
          <a:bodyPr>
            <a:noAutofit/>
          </a:bodyPr>
          <a:lstStyle>
            <a:lvl1pPr>
              <a:defRPr sz="2800" cap="all" baseline="0">
                <a:solidFill>
                  <a:schemeClr val="accent3"/>
                </a:solidFill>
              </a:defRPr>
            </a:lvl1pPr>
          </a:lstStyle>
          <a:p>
            <a:pPr lvl="0"/>
            <a:r>
              <a:rPr lang="en-US"/>
              <a:t>Edit Master text styles</a:t>
            </a:r>
          </a:p>
        </p:txBody>
      </p:sp>
      <p:sp>
        <p:nvSpPr>
          <p:cNvPr id="9" name="Content Placeholder 2">
            <a:extLst>
              <a:ext uri="{FF2B5EF4-FFF2-40B4-BE49-F238E27FC236}">
                <a16:creationId xmlns:a16="http://schemas.microsoft.com/office/drawing/2014/main" id="{D60D8A2F-4CCF-437D-91B0-BF0FB8168D9C}"/>
              </a:ext>
            </a:extLst>
          </p:cNvPr>
          <p:cNvSpPr>
            <a:spLocks noGrp="1"/>
          </p:cNvSpPr>
          <p:nvPr>
            <p:ph idx="14"/>
          </p:nvPr>
        </p:nvSpPr>
        <p:spPr>
          <a:xfrm>
            <a:off x="6240463" y="1789907"/>
            <a:ext cx="5219701" cy="41679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8193072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42952947"/>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2691576"/>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40278172"/>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2378857"/>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wo Content 0">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4884179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6"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57"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8"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5549192"/>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6661404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4302256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1"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2"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83"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842684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1"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92"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93"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4568358"/>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01" name="Title Text"/>
          <p:cNvSpPr txBox="1">
            <a:spLocks noGrp="1"/>
          </p:cNvSpPr>
          <p:nvPr>
            <p:ph type="title"/>
          </p:nvPr>
        </p:nvSpPr>
        <p:spPr>
          <a:prstGeom prst="rect">
            <a:avLst/>
          </a:prstGeom>
        </p:spPr>
        <p:txBody>
          <a:bodyPr/>
          <a:lstStyle/>
          <a:p>
            <a:r>
              <a:t>Title Text</a:t>
            </a:r>
          </a:p>
        </p:txBody>
      </p:sp>
      <p:sp>
        <p:nvSpPr>
          <p:cNvPr id="10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03273178"/>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11"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3779151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Regular-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D343C2-E4F1-7F46-A2F1-08FBA3E6E026}"/>
              </a:ext>
            </a:extLst>
          </p:cNvPr>
          <p:cNvSpPr/>
          <p:nvPr userDrawn="1"/>
        </p:nvSpPr>
        <p:spPr>
          <a:xfrm>
            <a:off x="0" y="292608"/>
            <a:ext cx="12192000" cy="1078992"/>
          </a:xfrm>
          <a:prstGeom prst="rect">
            <a:avLst/>
          </a:prstGeom>
          <a:gradFill>
            <a:gsLst>
              <a:gs pos="0">
                <a:srgbClr val="0298CA"/>
              </a:gs>
              <a:gs pos="100000">
                <a:srgbClr val="13498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069847" y="557783"/>
            <a:ext cx="10309115" cy="457201"/>
          </a:xfrm>
          <a:prstGeom prst="rect">
            <a:avLst/>
          </a:prstGeom>
        </p:spPr>
        <p:txBody>
          <a:bodyPr>
            <a:noAutofit/>
          </a:bodyPr>
          <a:lstStyle>
            <a:lvl1pPr marL="0" indent="0" algn="ctr">
              <a:spcBef>
                <a:spcPts val="0"/>
              </a:spcBef>
              <a:buNone/>
              <a:defRPr sz="3600" b="0" i="0" spc="80" baseline="0">
                <a:solidFill>
                  <a:schemeClr val="bg1"/>
                </a:solidFill>
                <a:latin typeface="Arial" panose="020B0604020202020204" pitchFamily="34" charset="0"/>
                <a:cs typeface="Arial" panose="020B060402020202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Rectangle 4">
            <a:extLst>
              <a:ext uri="{FF2B5EF4-FFF2-40B4-BE49-F238E27FC236}">
                <a16:creationId xmlns:a16="http://schemas.microsoft.com/office/drawing/2014/main" id="{D3096051-E13F-F44E-BDF1-B2B2CF790B82}"/>
              </a:ext>
            </a:extLst>
          </p:cNvPr>
          <p:cNvSpPr/>
          <p:nvPr userDrawn="1"/>
        </p:nvSpPr>
        <p:spPr>
          <a:xfrm>
            <a:off x="0" y="1900069"/>
            <a:ext cx="12192000" cy="4443984"/>
          </a:xfrm>
          <a:prstGeom prst="rect">
            <a:avLst/>
          </a:prstGeom>
          <a:solidFill>
            <a:schemeClr val="bg1">
              <a:lumMod val="95000"/>
            </a:schemeClr>
          </a:solidFill>
          <a:ln>
            <a:noFill/>
          </a:ln>
        </p:spPr>
        <p:txBody>
          <a:bodyPr vert="horz" lIns="91440" tIns="45720" rIns="91440" bIns="45720" rtlCol="0" anchor="t">
            <a:normAutofit/>
          </a:bodyPr>
          <a:lstStyle/>
          <a:p>
            <a:pPr marL="0" lvl="0" indent="0" algn="r" defTabSz="914400" rtl="1" eaLnBrk="1" latinLnBrk="0" hangingPunct="1">
              <a:lnSpc>
                <a:spcPct val="110000"/>
              </a:lnSpc>
              <a:spcBef>
                <a:spcPts val="900"/>
              </a:spcBef>
              <a:spcAft>
                <a:spcPts val="0"/>
              </a:spcAft>
              <a:buClr>
                <a:schemeClr val="tx1">
                  <a:lumMod val="85000"/>
                  <a:lumOff val="15000"/>
                </a:schemeClr>
              </a:buClr>
              <a:buFont typeface="Garamond" pitchFamily="18" charset="0"/>
              <a:buNone/>
            </a:pPr>
            <a:endParaRPr lang="en-US" sz="2000">
              <a:solidFill>
                <a:schemeClr val="tx1"/>
              </a:solidFill>
            </a:endParaRPr>
          </a:p>
        </p:txBody>
      </p:sp>
      <p:sp>
        <p:nvSpPr>
          <p:cNvPr id="8" name="Content Placeholder 3">
            <a:extLst>
              <a:ext uri="{FF2B5EF4-FFF2-40B4-BE49-F238E27FC236}">
                <a16:creationId xmlns:a16="http://schemas.microsoft.com/office/drawing/2014/main" id="{60C7FB0A-A388-BB43-9634-7DEE2E8D6BA6}"/>
              </a:ext>
            </a:extLst>
          </p:cNvPr>
          <p:cNvSpPr>
            <a:spLocks noGrp="1"/>
          </p:cNvSpPr>
          <p:nvPr>
            <p:ph sz="half" idx="2"/>
          </p:nvPr>
        </p:nvSpPr>
        <p:spPr>
          <a:xfrm>
            <a:off x="1069848" y="2176948"/>
            <a:ext cx="10309115" cy="3489241"/>
          </a:xfrm>
          <a:prstGeom prst="rect">
            <a:avLst/>
          </a:prstGeom>
        </p:spPr>
        <p:txBody>
          <a:bodyPr/>
          <a:lstStyle>
            <a:lvl1pPr marL="0" indent="0">
              <a:buClr>
                <a:schemeClr val="bg1"/>
              </a:buClr>
              <a:buFontTx/>
              <a:buNone/>
              <a:defRPr sz="2800" b="0">
                <a:solidFill>
                  <a:schemeClr val="tx1">
                    <a:lumMod val="75000"/>
                    <a:lumOff val="25000"/>
                  </a:schemeClr>
                </a:solidFill>
                <a:latin typeface="Arial" panose="020B0604020202020204" pitchFamily="34" charset="0"/>
                <a:cs typeface="Arial" panose="020B0604020202020204" pitchFamily="34" charset="0"/>
              </a:defRPr>
            </a:lvl1pPr>
            <a:lvl2pPr marL="539750" indent="-265113">
              <a:buClr>
                <a:srgbClr val="0298CA"/>
              </a:buClr>
              <a:buSzPct val="120000"/>
              <a:buFont typeface="Wingdings" pitchFamily="2" charset="2"/>
              <a:buChar char="§"/>
              <a:tabLst/>
              <a:defRPr sz="2800">
                <a:solidFill>
                  <a:schemeClr val="tx1">
                    <a:lumMod val="75000"/>
                    <a:lumOff val="25000"/>
                  </a:schemeClr>
                </a:solidFill>
                <a:latin typeface="Arial" panose="020B0604020202020204" pitchFamily="34" charset="0"/>
                <a:cs typeface="Arial" panose="020B0604020202020204" pitchFamily="34" charset="0"/>
              </a:defRPr>
            </a:lvl2pPr>
            <a:lvl3pPr marL="731520" indent="-182880">
              <a:buClr>
                <a:srgbClr val="0298CA"/>
              </a:buClr>
              <a:buFont typeface="Wingdings" pitchFamily="2" charset="2"/>
              <a:buChar char="§"/>
              <a:defRPr sz="2400">
                <a:solidFill>
                  <a:schemeClr val="tx1">
                    <a:lumMod val="75000"/>
                    <a:lumOff val="25000"/>
                  </a:schemeClr>
                </a:solidFill>
                <a:latin typeface="Arial" panose="020B0604020202020204" pitchFamily="34" charset="0"/>
                <a:cs typeface="Arial" panose="020B0604020202020204" pitchFamily="34" charset="0"/>
              </a:defRPr>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7" name="TextBox 6">
            <a:extLst>
              <a:ext uri="{FF2B5EF4-FFF2-40B4-BE49-F238E27FC236}">
                <a16:creationId xmlns:a16="http://schemas.microsoft.com/office/drawing/2014/main" id="{71D740F2-35F7-2345-83C9-E1237EDFAFE6}"/>
              </a:ext>
            </a:extLst>
          </p:cNvPr>
          <p:cNvSpPr txBox="1"/>
          <p:nvPr userDrawn="1"/>
        </p:nvSpPr>
        <p:spPr>
          <a:xfrm>
            <a:off x="2359550" y="6480289"/>
            <a:ext cx="7081838" cy="192088"/>
          </a:xfrm>
          <a:prstGeom prst="rect">
            <a:avLst/>
          </a:prstGeom>
          <a:noFill/>
        </p:spPr>
        <p:txBody>
          <a:bodyPr>
            <a:spAutoFit/>
          </a:bodyPr>
          <a:lstStyle/>
          <a:p>
            <a:pPr algn="ctr">
              <a:defRPr/>
            </a:pPr>
            <a:r>
              <a:rPr lang="en-US" sz="650" b="1" dirty="0">
                <a:solidFill>
                  <a:srgbClr val="595959"/>
                </a:solidFill>
                <a:latin typeface="Arial" pitchFamily="-110" charset="0"/>
                <a:ea typeface="ＭＳ Ｐゴシック" pitchFamily="-110" charset="-128"/>
                <a:cs typeface="ＭＳ Ｐゴシック" pitchFamily="-110" charset="-128"/>
              </a:rPr>
              <a:t>© Copyright ESCWA. All rights reserved. No part of this presentation in all its property may be used or reproduced in any form without written permission</a:t>
            </a:r>
          </a:p>
        </p:txBody>
      </p:sp>
    </p:spTree>
    <p:extLst>
      <p:ext uri="{BB962C8B-B14F-4D97-AF65-F5344CB8AC3E}">
        <p14:creationId xmlns:p14="http://schemas.microsoft.com/office/powerpoint/2010/main" val="145650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C90BDF-89A0-7D67-3DC1-71C6859E43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84B07C-93F6-5999-617C-8AA6DA0CB3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7443E-EE59-1C4F-7B47-09A13FFBCA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9BA62-B11B-40B3-A7B9-F9BDB770FB31}" type="datetimeFigureOut">
              <a:rPr lang="en-US" smtClean="0"/>
              <a:t>04/05/2025</a:t>
            </a:fld>
            <a:endParaRPr lang="en-US"/>
          </a:p>
        </p:txBody>
      </p:sp>
      <p:sp>
        <p:nvSpPr>
          <p:cNvPr id="5" name="Footer Placeholder 4">
            <a:extLst>
              <a:ext uri="{FF2B5EF4-FFF2-40B4-BE49-F238E27FC236}">
                <a16:creationId xmlns:a16="http://schemas.microsoft.com/office/drawing/2014/main" id="{15BB29F3-7863-01AB-2A46-405D3F18EA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391E05-17A0-20D8-A272-11CC986200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B85A14-399D-4261-AEEC-592E4FAF0CA6}" type="slidenum">
              <a:rPr lang="en-US" smtClean="0"/>
              <a:t>‹#›</a:t>
            </a:fld>
            <a:endParaRPr lang="en-US"/>
          </a:p>
        </p:txBody>
      </p:sp>
    </p:spTree>
    <p:extLst>
      <p:ext uri="{BB962C8B-B14F-4D97-AF65-F5344CB8AC3E}">
        <p14:creationId xmlns:p14="http://schemas.microsoft.com/office/powerpoint/2010/main" val="339218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6"/>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6"/>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78726" y="6400414"/>
            <a:ext cx="275074" cy="276999"/>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4951769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ransition spd="med"/>
  <p:txStyles>
    <p:titleStyle>
      <a:lvl1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46"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11" marR="0" indent="-228611"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36" marR="0" indent="-266713"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501" marR="0" indent="-320055"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86"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509"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732"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955"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178"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401" marR="0" indent="-355618" algn="l" defTabSz="914446"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23"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46"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69"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91"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114"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337"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560"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783" algn="r" defTabSz="91444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04/05/2025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5743047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A8D09-E9F2-488D-ABAE-1B3E790EDD2A}" type="datetimeFigureOut">
              <a:rPr lang="en-GB" smtClean="0"/>
              <a:t>04/05/2025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B2C63-6874-48BC-9DBD-5907873A1F0B}" type="slidenum">
              <a:rPr lang="en-GB" smtClean="0"/>
              <a:t>‹#›</a:t>
            </a:fld>
            <a:endParaRPr lang="en-GB"/>
          </a:p>
        </p:txBody>
      </p:sp>
    </p:spTree>
    <p:extLst>
      <p:ext uri="{BB962C8B-B14F-4D97-AF65-F5344CB8AC3E}">
        <p14:creationId xmlns:p14="http://schemas.microsoft.com/office/powerpoint/2010/main" val="368486085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38613853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33.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jp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3.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3.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sv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40.png"/><Relationship Id="rId11" Type="http://schemas.openxmlformats.org/officeDocument/2006/relationships/image" Target="../media/image45.svg"/><Relationship Id="rId5" Type="http://schemas.openxmlformats.org/officeDocument/2006/relationships/image" Target="../media/image39.sv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8.jp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61.jpeg"/><Relationship Id="rId5" Type="http://schemas.openxmlformats.org/officeDocument/2006/relationships/diagramLayout" Target="../diagrams/layout2.xml"/><Relationship Id="rId10" Type="http://schemas.openxmlformats.org/officeDocument/2006/relationships/image" Target="../media/image60.png"/><Relationship Id="rId4" Type="http://schemas.openxmlformats.org/officeDocument/2006/relationships/diagramData" Target="../diagrams/data2.xml"/><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g"/><Relationship Id="rId1" Type="http://schemas.openxmlformats.org/officeDocument/2006/relationships/slideLayout" Target="../slideLayouts/slideLayout16.xml"/><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7.xml"/><Relationship Id="rId1" Type="http://schemas.openxmlformats.org/officeDocument/2006/relationships/slideLayout" Target="../slideLayouts/slideLayout44.xml"/><Relationship Id="rId5" Type="http://schemas.openxmlformats.org/officeDocument/2006/relationships/image" Target="../media/image73.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6.xml"/><Relationship Id="rId1" Type="http://schemas.openxmlformats.org/officeDocument/2006/relationships/video" Target="https://www.youtube.com/embed/Dt9xnQeXwcQ?start=1&amp;feature=oembed" TargetMode="Externa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jpeg"/></Relationships>
</file>

<file path=ppt/slides/_rels/slide28.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1.jpg"/><Relationship Id="rId1" Type="http://schemas.openxmlformats.org/officeDocument/2006/relationships/slideLayout" Target="../slideLayouts/slideLayout44.xml"/><Relationship Id="rId6" Type="http://schemas.openxmlformats.org/officeDocument/2006/relationships/image" Target="../media/image80.svg"/><Relationship Id="rId5" Type="http://schemas.openxmlformats.org/officeDocument/2006/relationships/image" Target="../media/image79.png"/><Relationship Id="rId10" Type="http://schemas.openxmlformats.org/officeDocument/2006/relationships/image" Target="../media/image84.svg"/><Relationship Id="rId4" Type="http://schemas.openxmlformats.org/officeDocument/2006/relationships/image" Target="../media/image78.svg"/><Relationship Id="rId9" Type="http://schemas.openxmlformats.org/officeDocument/2006/relationships/image" Target="../media/image83.png"/></Relationships>
</file>

<file path=ppt/slides/_rels/slide29.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86.jpeg"/><Relationship Id="rId5" Type="http://schemas.openxmlformats.org/officeDocument/2006/relationships/image" Target="../media/image85.jp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90.jpeg"/><Relationship Id="rId2" Type="http://schemas.openxmlformats.org/officeDocument/2006/relationships/notesSlide" Target="../notesSlides/notesSlide20.xml"/><Relationship Id="rId1" Type="http://schemas.openxmlformats.org/officeDocument/2006/relationships/slideLayout" Target="../slideLayouts/slideLayout56.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5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2.xml"/><Relationship Id="rId1" Type="http://schemas.openxmlformats.org/officeDocument/2006/relationships/slideLayout" Target="../slideLayouts/slideLayout56.xml"/><Relationship Id="rId5" Type="http://schemas.openxmlformats.org/officeDocument/2006/relationships/image" Target="../media/image93.jp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3.xml"/><Relationship Id="rId1" Type="http://schemas.openxmlformats.org/officeDocument/2006/relationships/slideLayout" Target="../slideLayouts/slideLayout56.xml"/><Relationship Id="rId5" Type="http://schemas.openxmlformats.org/officeDocument/2006/relationships/image" Target="../media/image94.emf"/><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96.jpg"/></Relationships>
</file>

<file path=ppt/slides/_rels/slide3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5.xml"/><Relationship Id="rId1" Type="http://schemas.openxmlformats.org/officeDocument/2006/relationships/slideLayout" Target="../slideLayouts/slideLayout22.xml"/><Relationship Id="rId5" Type="http://schemas.openxmlformats.org/officeDocument/2006/relationships/image" Target="../media/image99.jpg"/><Relationship Id="rId4" Type="http://schemas.openxmlformats.org/officeDocument/2006/relationships/image" Target="../media/image98.jpeg"/></Relationships>
</file>

<file path=ppt/slides/_rels/slide3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3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4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9.xml"/><Relationship Id="rId1" Type="http://schemas.openxmlformats.org/officeDocument/2006/relationships/slideLayout" Target="../slideLayouts/slideLayout22.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1.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97.jpg"/><Relationship Id="rId7" Type="http://schemas.openxmlformats.org/officeDocument/2006/relationships/image" Target="../media/image112.jpeg"/><Relationship Id="rId2" Type="http://schemas.openxmlformats.org/officeDocument/2006/relationships/notesSlide" Target="../notesSlides/notesSlide30.xml"/><Relationship Id="rId1" Type="http://schemas.openxmlformats.org/officeDocument/2006/relationships/slideLayout" Target="../slideLayouts/slideLayout22.xml"/><Relationship Id="rId6" Type="http://schemas.openxmlformats.org/officeDocument/2006/relationships/image" Target="../media/image111.jfif"/><Relationship Id="rId5" Type="http://schemas.openxmlformats.org/officeDocument/2006/relationships/image" Target="../media/image110.jpeg"/><Relationship Id="rId4" Type="http://schemas.openxmlformats.org/officeDocument/2006/relationships/image" Target="../media/image109.jpg"/></Relationships>
</file>

<file path=ppt/slides/_rels/slide4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jpg"/><Relationship Id="rId3" Type="http://schemas.openxmlformats.org/officeDocument/2006/relationships/image" Target="../media/image97.jpg"/><Relationship Id="rId7" Type="http://schemas.openxmlformats.org/officeDocument/2006/relationships/image" Target="../media/image116.png"/><Relationship Id="rId12" Type="http://schemas.openxmlformats.org/officeDocument/2006/relationships/image" Target="../media/image121.jpg"/><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image" Target="../media/image115.png"/><Relationship Id="rId11" Type="http://schemas.openxmlformats.org/officeDocument/2006/relationships/image" Target="../media/image120.jpeg"/><Relationship Id="rId5" Type="http://schemas.openxmlformats.org/officeDocument/2006/relationships/image" Target="../media/image114.png"/><Relationship Id="rId10" Type="http://schemas.openxmlformats.org/officeDocument/2006/relationships/image" Target="../media/image119.jpe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jpg"/></Relationships>
</file>

<file path=ppt/slides/_rels/slide44.xml.rels><?xml version="1.0" encoding="UTF-8" standalone="yes"?>
<Relationships xmlns="http://schemas.openxmlformats.org/package/2006/relationships"><Relationship Id="rId8" Type="http://schemas.openxmlformats.org/officeDocument/2006/relationships/image" Target="../media/image127.jpg"/><Relationship Id="rId3" Type="http://schemas.openxmlformats.org/officeDocument/2006/relationships/image" Target="../media/image71.jpg"/><Relationship Id="rId7" Type="http://schemas.openxmlformats.org/officeDocument/2006/relationships/image" Target="../media/image126.jp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25.jpeg"/><Relationship Id="rId5" Type="http://schemas.openxmlformats.org/officeDocument/2006/relationships/image" Target="../media/image124.jpg"/><Relationship Id="rId4" Type="http://schemas.openxmlformats.org/officeDocument/2006/relationships/image" Target="../media/image73.png"/><Relationship Id="rId9" Type="http://schemas.openxmlformats.org/officeDocument/2006/relationships/image" Target="../media/image128.jpeg"/></Relationships>
</file>

<file path=ppt/slides/_rels/slide4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34.xml"/><Relationship Id="rId1" Type="http://schemas.openxmlformats.org/officeDocument/2006/relationships/slideLayout" Target="../slideLayouts/slideLayout22.xml"/><Relationship Id="rId5" Type="http://schemas.openxmlformats.org/officeDocument/2006/relationships/image" Target="../media/image130.jpg"/><Relationship Id="rId4" Type="http://schemas.openxmlformats.org/officeDocument/2006/relationships/image" Target="../media/image129.jpg"/></Relationships>
</file>

<file path=ppt/slides/_rels/slide4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jpg"/><Relationship Id="rId1" Type="http://schemas.openxmlformats.org/officeDocument/2006/relationships/slideLayout" Target="../slideLayouts/slideLayout16.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4EE6B-4E52-493C-FFDA-3B89ACC7613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19B6FA1-B5E1-0CC8-4B37-1C93ED0B6C2E}"/>
              </a:ext>
            </a:extLst>
          </p:cNvPr>
          <p:cNvSpPr>
            <a:spLocks noGrp="1"/>
          </p:cNvSpPr>
          <p:nvPr>
            <p:ph type="subTitle" idx="1"/>
          </p:nvPr>
        </p:nvSpPr>
        <p:spPr/>
        <p:txBody>
          <a:bodyPr/>
          <a:lstStyle/>
          <a:p>
            <a:endParaRPr lang="en-US"/>
          </a:p>
        </p:txBody>
      </p:sp>
      <p:pic>
        <p:nvPicPr>
          <p:cNvPr id="5" name="Picture 4" descr="A group of people in circles&#10;&#10;Description automatically generated">
            <a:extLst>
              <a:ext uri="{FF2B5EF4-FFF2-40B4-BE49-F238E27FC236}">
                <a16:creationId xmlns:a16="http://schemas.microsoft.com/office/drawing/2014/main" id="{3C7B8C25-CBA1-6837-1EC0-007351DF7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 y="0"/>
            <a:ext cx="12087225" cy="6858000"/>
          </a:xfrm>
          <a:prstGeom prst="rect">
            <a:avLst/>
          </a:prstGeom>
        </p:spPr>
      </p:pic>
    </p:spTree>
    <p:extLst>
      <p:ext uri="{BB962C8B-B14F-4D97-AF65-F5344CB8AC3E}">
        <p14:creationId xmlns:p14="http://schemas.microsoft.com/office/powerpoint/2010/main" val="273263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A28E73-56B6-4D9B-AEB9-0FFA5583E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2880360"/>
            <a:ext cx="12206117" cy="4064942"/>
          </a:xfrm>
          <a:prstGeom prst="rect">
            <a:avLst/>
          </a:prstGeom>
        </p:spPr>
      </p:pic>
      <p:sp>
        <p:nvSpPr>
          <p:cNvPr id="9" name="Rectangle 8">
            <a:extLst>
              <a:ext uri="{FF2B5EF4-FFF2-40B4-BE49-F238E27FC236}">
                <a16:creationId xmlns:a16="http://schemas.microsoft.com/office/drawing/2014/main" id="{BB468308-4082-49FD-BA08-A2BBE0494BF2}"/>
              </a:ext>
            </a:extLst>
          </p:cNvPr>
          <p:cNvSpPr/>
          <p:nvPr/>
        </p:nvSpPr>
        <p:spPr>
          <a:xfrm>
            <a:off x="0" y="-1"/>
            <a:ext cx="12192000" cy="3571993"/>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916789" y="836551"/>
            <a:ext cx="5716411" cy="1681163"/>
          </a:xfrm>
        </p:spPr>
        <p:txBody>
          <a:bodyPr>
            <a:noAutofit/>
          </a:bodyPr>
          <a:lstStyle/>
          <a:p>
            <a:pPr algn="l"/>
            <a:r>
              <a:rPr lang="en-GB" sz="4000" b="1" dirty="0"/>
              <a:t>Mainstreaming </a:t>
            </a:r>
            <a:r>
              <a:rPr lang="en-GB" sz="4000" b="1" dirty="0" err="1"/>
              <a:t>Cimate</a:t>
            </a:r>
            <a:r>
              <a:rPr lang="en-GB" sz="4000" b="1" dirty="0"/>
              <a:t> Change and Gender in Jordan’s National Policy Making</a:t>
            </a:r>
          </a:p>
        </p:txBody>
      </p:sp>
      <p:pic>
        <p:nvPicPr>
          <p:cNvPr id="8" name="Picture 7">
            <a:extLst>
              <a:ext uri="{FF2B5EF4-FFF2-40B4-BE49-F238E27FC236}">
                <a16:creationId xmlns:a16="http://schemas.microsoft.com/office/drawing/2014/main" id="{DC277BE3-CC0B-46C0-A4C1-56C63160C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357989" cy="3571993"/>
          </a:xfrm>
          <a:prstGeom prst="rect">
            <a:avLst/>
          </a:prstGeom>
        </p:spPr>
      </p:pic>
      <p:sp>
        <p:nvSpPr>
          <p:cNvPr id="12" name="Rectangle 11">
            <a:extLst>
              <a:ext uri="{FF2B5EF4-FFF2-40B4-BE49-F238E27FC236}">
                <a16:creationId xmlns:a16="http://schemas.microsoft.com/office/drawing/2014/main" id="{91238136-923E-45D7-B7FF-8D964973BD45}"/>
              </a:ext>
            </a:extLst>
          </p:cNvPr>
          <p:cNvSpPr/>
          <p:nvPr/>
        </p:nvSpPr>
        <p:spPr>
          <a:xfrm>
            <a:off x="0" y="3793067"/>
            <a:ext cx="12206117" cy="3152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521100" y="4827045"/>
            <a:ext cx="4074859" cy="1517904"/>
          </a:xfrm>
        </p:spPr>
        <p:txBody>
          <a:bodyPr>
            <a:normAutofit/>
          </a:bodyPr>
          <a:lstStyle/>
          <a:p>
            <a:pPr algn="l"/>
            <a:r>
              <a:rPr lang="en-GB" dirty="0" err="1"/>
              <a:t>Eng.Sara</a:t>
            </a:r>
            <a:r>
              <a:rPr lang="en-GB" dirty="0"/>
              <a:t> </a:t>
            </a:r>
            <a:r>
              <a:rPr lang="en-GB" dirty="0" err="1"/>
              <a:t>Alhaleeq</a:t>
            </a:r>
            <a:endParaRPr lang="en-GB" dirty="0"/>
          </a:p>
          <a:p>
            <a:pPr algn="l"/>
            <a:r>
              <a:rPr lang="en-GB" sz="1800" dirty="0"/>
              <a:t>Head of Adaptation Division</a:t>
            </a:r>
          </a:p>
          <a:p>
            <a:pPr algn="l"/>
            <a:r>
              <a:rPr lang="en-GB" sz="1800" b="1" dirty="0">
                <a:solidFill>
                  <a:srgbClr val="3F7050"/>
                </a:solidFill>
              </a:rPr>
              <a:t>Ministry of Environment/Jordan</a:t>
            </a:r>
          </a:p>
        </p:txBody>
      </p:sp>
      <p:sp>
        <p:nvSpPr>
          <p:cNvPr id="14" name="TextBox 13">
            <a:extLst>
              <a:ext uri="{FF2B5EF4-FFF2-40B4-BE49-F238E27FC236}">
                <a16:creationId xmlns:a16="http://schemas.microsoft.com/office/drawing/2014/main" id="{462F98A5-A265-48E6-9ECF-380059D77C63}"/>
              </a:ext>
            </a:extLst>
          </p:cNvPr>
          <p:cNvSpPr txBox="1"/>
          <p:nvPr/>
        </p:nvSpPr>
        <p:spPr>
          <a:xfrm>
            <a:off x="9524859" y="5195958"/>
            <a:ext cx="2667141"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3F7050"/>
                </a:solidFill>
                <a:effectLst/>
                <a:uLnTx/>
                <a:uFillTx/>
                <a:latin typeface="Calibri" panose="020F0502020204030204"/>
                <a:ea typeface="+mn-ea"/>
                <a:cs typeface="+mn-cs"/>
              </a:rPr>
              <a:t>Arab Water Week</a:t>
            </a:r>
            <a:b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5th May 2025</a:t>
            </a:r>
          </a:p>
        </p:txBody>
      </p:sp>
      <p:sp>
        <p:nvSpPr>
          <p:cNvPr id="15" name="Rectangle 14">
            <a:extLst>
              <a:ext uri="{FF2B5EF4-FFF2-40B4-BE49-F238E27FC236}">
                <a16:creationId xmlns:a16="http://schemas.microsoft.com/office/drawing/2014/main" id="{6870FC8A-1E0A-4DC8-BB99-0E0EF38A6693}"/>
              </a:ext>
            </a:extLst>
          </p:cNvPr>
          <p:cNvSpPr/>
          <p:nvPr/>
        </p:nvSpPr>
        <p:spPr>
          <a:xfrm>
            <a:off x="0" y="4827045"/>
            <a:ext cx="1305348" cy="1314111"/>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2F7C7C2-CC76-4090-9CE5-457BDD926028}"/>
              </a:ext>
            </a:extLst>
          </p:cNvPr>
          <p:cNvSpPr/>
          <p:nvPr/>
        </p:nvSpPr>
        <p:spPr>
          <a:xfrm>
            <a:off x="0" y="6694037"/>
            <a:ext cx="12206116" cy="251265"/>
          </a:xfrm>
          <a:prstGeom prst="rect">
            <a:avLst/>
          </a:prstGeom>
          <a:solidFill>
            <a:srgbClr val="3F7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D29CBD66-89EF-476C-85A7-45F1AA3401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6337" y="5643601"/>
            <a:ext cx="1379244" cy="103480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7989" y="2517714"/>
            <a:ext cx="6848127" cy="2457169"/>
          </a:xfrm>
          <a:prstGeom prst="rect">
            <a:avLst/>
          </a:prstGeom>
          <a:ln w="38100">
            <a:solidFill>
              <a:srgbClr val="FEF9F0"/>
            </a:solidFill>
          </a:ln>
          <a:effectLst>
            <a:outerShdw blurRad="50800" dist="38100" dir="5400000" algn="t" rotWithShape="0">
              <a:prstClr val="black">
                <a:alpha val="40000"/>
              </a:prstClr>
            </a:outerShdw>
          </a:effectLst>
        </p:spPr>
      </p:pic>
      <p:pic>
        <p:nvPicPr>
          <p:cNvPr id="4" name="Picture 2">
            <a:extLst>
              <a:ext uri="{FF2B5EF4-FFF2-40B4-BE49-F238E27FC236}">
                <a16:creationId xmlns:a16="http://schemas.microsoft.com/office/drawing/2014/main" id="{E9B968CF-CE9D-CE97-3029-1A0E972D99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2510" y="5360465"/>
            <a:ext cx="2667141" cy="111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406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2D3A6E7-D83C-4528-853C-8E87723D4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305646" y="2904187"/>
            <a:ext cx="6846724" cy="1038346"/>
          </a:xfrm>
          <a:prstGeom prst="rect">
            <a:avLst/>
          </a:prstGeom>
        </p:spPr>
      </p:pic>
      <p:sp>
        <p:nvSpPr>
          <p:cNvPr id="8" name="Rectangle 7">
            <a:extLst>
              <a:ext uri="{FF2B5EF4-FFF2-40B4-BE49-F238E27FC236}">
                <a16:creationId xmlns:a16="http://schemas.microsoft.com/office/drawing/2014/main" id="{A72987F5-E77B-4530-AB4B-13E6799B6B78}"/>
              </a:ext>
            </a:extLst>
          </p:cNvPr>
          <p:cNvSpPr/>
          <p:nvPr/>
        </p:nvSpPr>
        <p:spPr>
          <a:xfrm>
            <a:off x="0" y="1"/>
            <a:ext cx="1298222" cy="6858000"/>
          </a:xfrm>
          <a:prstGeom prst="rect">
            <a:avLst/>
          </a:prstGeom>
          <a:solidFill>
            <a:srgbClr val="3F7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7115732-4395-4826-BC87-0421515A3AA4}"/>
              </a:ext>
            </a:extLst>
          </p:cNvPr>
          <p:cNvSpPr txBox="1"/>
          <p:nvPr/>
        </p:nvSpPr>
        <p:spPr>
          <a:xfrm rot="16200000">
            <a:off x="-2407355" y="3013502"/>
            <a:ext cx="611293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Integrating Climate and Gender</a:t>
            </a:r>
            <a:b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Why It Matters</a:t>
            </a:r>
            <a:endParaRPr kumimoji="0" lang="en-GB"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EDECCA03-EC3E-4DDD-B152-0670963A30DF}"/>
              </a:ext>
            </a:extLst>
          </p:cNvPr>
          <p:cNvGrpSpPr/>
          <p:nvPr/>
        </p:nvGrpSpPr>
        <p:grpSpPr>
          <a:xfrm>
            <a:off x="1894147" y="752354"/>
            <a:ext cx="3393256" cy="2118168"/>
            <a:chOff x="2235432" y="752354"/>
            <a:chExt cx="2521763" cy="1574157"/>
          </a:xfrm>
        </p:grpSpPr>
        <p:sp>
          <p:nvSpPr>
            <p:cNvPr id="6" name="Rectangle: Rounded Corners 5">
              <a:extLst>
                <a:ext uri="{FF2B5EF4-FFF2-40B4-BE49-F238E27FC236}">
                  <a16:creationId xmlns:a16="http://schemas.microsoft.com/office/drawing/2014/main" id="{C1C0C667-89EA-4F14-B988-E5E391D30185}"/>
                </a:ext>
              </a:extLst>
            </p:cNvPr>
            <p:cNvSpPr/>
            <p:nvPr/>
          </p:nvSpPr>
          <p:spPr>
            <a:xfrm>
              <a:off x="2235432" y="752354"/>
              <a:ext cx="2521763" cy="1574157"/>
            </a:xfrm>
            <a:prstGeom prst="roundRect">
              <a:avLst/>
            </a:prstGeom>
            <a:solidFill>
              <a:srgbClr val="FEF9F0"/>
            </a:solidFill>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BC2724AE-A023-4B22-9EC8-D23B350F5C19}"/>
                </a:ext>
              </a:extLst>
            </p:cNvPr>
            <p:cNvSpPr/>
            <p:nvPr/>
          </p:nvSpPr>
          <p:spPr>
            <a:xfrm>
              <a:off x="2304879" y="879397"/>
              <a:ext cx="2382867" cy="1320069"/>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TextBox 16">
            <a:extLst>
              <a:ext uri="{FF2B5EF4-FFF2-40B4-BE49-F238E27FC236}">
                <a16:creationId xmlns:a16="http://schemas.microsoft.com/office/drawing/2014/main" id="{E2FE48F5-F244-4843-9FA1-563C536158D3}"/>
              </a:ext>
            </a:extLst>
          </p:cNvPr>
          <p:cNvSpPr txBox="1"/>
          <p:nvPr/>
        </p:nvSpPr>
        <p:spPr>
          <a:xfrm>
            <a:off x="3418793" y="1326097"/>
            <a:ext cx="33932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Jordan’s </a:t>
            </a:r>
            <a:b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Climate </a:t>
            </a:r>
            <a:b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Vulnerability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7EF576D-D6B4-47D4-9BD6-F320D2EFD836}"/>
              </a:ext>
            </a:extLst>
          </p:cNvPr>
          <p:cNvSpPr txBox="1"/>
          <p:nvPr/>
        </p:nvSpPr>
        <p:spPr>
          <a:xfrm>
            <a:off x="5544657" y="923302"/>
            <a:ext cx="5868410" cy="203132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Among the most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water-scarce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countries globally.</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Decrease in annual precipitation by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15-20%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and an increase in temperature by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1.5–2.5°C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by 2050.</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influx of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refugees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and continued stress on natural resources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9BFC60FF-9412-4CE0-844A-3635B26F6A53}"/>
              </a:ext>
            </a:extLst>
          </p:cNvPr>
          <p:cNvGrpSpPr/>
          <p:nvPr/>
        </p:nvGrpSpPr>
        <p:grpSpPr>
          <a:xfrm>
            <a:off x="1894145" y="3735508"/>
            <a:ext cx="3393256" cy="2118168"/>
            <a:chOff x="2235432" y="752354"/>
            <a:chExt cx="2521763" cy="1574157"/>
          </a:xfrm>
        </p:grpSpPr>
        <p:sp>
          <p:nvSpPr>
            <p:cNvPr id="21" name="Rectangle: Rounded Corners 20">
              <a:extLst>
                <a:ext uri="{FF2B5EF4-FFF2-40B4-BE49-F238E27FC236}">
                  <a16:creationId xmlns:a16="http://schemas.microsoft.com/office/drawing/2014/main" id="{67783594-6936-4D00-A774-77E4EA0410E1}"/>
                </a:ext>
              </a:extLst>
            </p:cNvPr>
            <p:cNvSpPr/>
            <p:nvPr/>
          </p:nvSpPr>
          <p:spPr>
            <a:xfrm>
              <a:off x="2235432" y="752354"/>
              <a:ext cx="2521763" cy="1574157"/>
            </a:xfrm>
            <a:prstGeom prst="roundRect">
              <a:avLst/>
            </a:prstGeom>
            <a:solidFill>
              <a:srgbClr val="FEF9F0"/>
            </a:solidFill>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0F8C01FA-8AE0-450C-BB63-0F010EF237E5}"/>
                </a:ext>
              </a:extLst>
            </p:cNvPr>
            <p:cNvSpPr/>
            <p:nvPr/>
          </p:nvSpPr>
          <p:spPr>
            <a:xfrm>
              <a:off x="2304879" y="879397"/>
              <a:ext cx="2382867" cy="1320069"/>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4" name="TextBox 23">
            <a:extLst>
              <a:ext uri="{FF2B5EF4-FFF2-40B4-BE49-F238E27FC236}">
                <a16:creationId xmlns:a16="http://schemas.microsoft.com/office/drawing/2014/main" id="{3BBD1B72-200E-426C-9FBA-1DA488A8AB70}"/>
              </a:ext>
            </a:extLst>
          </p:cNvPr>
          <p:cNvSpPr txBox="1"/>
          <p:nvPr/>
        </p:nvSpPr>
        <p:spPr>
          <a:xfrm>
            <a:off x="3418793" y="4244707"/>
            <a:ext cx="210128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Gender-Differentiated Impacts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8619AB1D-9920-41ED-A4D4-985E0ED056AB}"/>
              </a:ext>
            </a:extLst>
          </p:cNvPr>
          <p:cNvSpPr txBox="1"/>
          <p:nvPr/>
        </p:nvSpPr>
        <p:spPr>
          <a:xfrm>
            <a:off x="5544656" y="3761363"/>
            <a:ext cx="6048802" cy="203132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Women, particularly in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rural areas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with their roles in water collection, agriculture, and household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Water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scarcity</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Climate-induced challenges and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gender-based</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violence and hindered girls' access to education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4" name="Picture 33">
            <a:extLst>
              <a:ext uri="{FF2B5EF4-FFF2-40B4-BE49-F238E27FC236}">
                <a16:creationId xmlns:a16="http://schemas.microsoft.com/office/drawing/2014/main" id="{8D2889F0-AA68-490D-99A3-8467DF0B67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9386" y="1326097"/>
            <a:ext cx="1015663" cy="1015663"/>
          </a:xfrm>
          <a:prstGeom prst="rect">
            <a:avLst/>
          </a:prstGeom>
        </p:spPr>
      </p:pic>
      <p:pic>
        <p:nvPicPr>
          <p:cNvPr id="38" name="Picture 37">
            <a:extLst>
              <a:ext uri="{FF2B5EF4-FFF2-40B4-BE49-F238E27FC236}">
                <a16:creationId xmlns:a16="http://schemas.microsoft.com/office/drawing/2014/main" id="{D504C3B4-51AF-487A-8B5B-A4208B054169}"/>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2289386" y="4391377"/>
            <a:ext cx="1102557" cy="687189"/>
          </a:xfrm>
          <a:prstGeom prst="rect">
            <a:avLst/>
          </a:prstGeom>
        </p:spPr>
      </p:pic>
    </p:spTree>
    <p:extLst>
      <p:ext uri="{BB962C8B-B14F-4D97-AF65-F5344CB8AC3E}">
        <p14:creationId xmlns:p14="http://schemas.microsoft.com/office/powerpoint/2010/main" val="2189500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5F6C57-515B-4428-8241-111F48101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362090" y="2960631"/>
            <a:ext cx="6846724" cy="925457"/>
          </a:xfrm>
          <a:prstGeom prst="rect">
            <a:avLst/>
          </a:prstGeom>
        </p:spPr>
      </p:pic>
      <p:sp>
        <p:nvSpPr>
          <p:cNvPr id="7" name="Rectangle 6">
            <a:extLst>
              <a:ext uri="{FF2B5EF4-FFF2-40B4-BE49-F238E27FC236}">
                <a16:creationId xmlns:a16="http://schemas.microsoft.com/office/drawing/2014/main" id="{CFD80853-88D3-4FD3-ACE9-60D8D5F425CF}"/>
              </a:ext>
            </a:extLst>
          </p:cNvPr>
          <p:cNvSpPr/>
          <p:nvPr/>
        </p:nvSpPr>
        <p:spPr>
          <a:xfrm>
            <a:off x="0" y="1"/>
            <a:ext cx="1298222" cy="6858000"/>
          </a:xfrm>
          <a:prstGeom prst="rect">
            <a:avLst/>
          </a:prstGeom>
          <a:solidFill>
            <a:srgbClr val="3F7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4782E5B-4F6E-44D4-B6C0-FAE2C9AC65DB}"/>
              </a:ext>
            </a:extLst>
          </p:cNvPr>
          <p:cNvSpPr txBox="1"/>
          <p:nvPr/>
        </p:nvSpPr>
        <p:spPr>
          <a:xfrm rot="16200000">
            <a:off x="-2407355" y="3044280"/>
            <a:ext cx="611293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Integrating Climate and Gender</a:t>
            </a:r>
            <a:b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Importance of Gender-Responsive Climate Action</a:t>
            </a:r>
            <a:endParaRPr kumimoji="0" lang="en-GB"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7B76BA5-FEB6-4DD2-8CA6-CABE63D36E5A}"/>
              </a:ext>
            </a:extLst>
          </p:cNvPr>
          <p:cNvSpPr txBox="1"/>
          <p:nvPr/>
        </p:nvSpPr>
        <p:spPr>
          <a:xfrm>
            <a:off x="2569354" y="1892171"/>
            <a:ext cx="4260422"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Integrating gender perspectives into climate policies ensures that adaptation and mitigation strategies are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effective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equitable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 name="TextBox 11">
            <a:extLst>
              <a:ext uri="{FF2B5EF4-FFF2-40B4-BE49-F238E27FC236}">
                <a16:creationId xmlns:a16="http://schemas.microsoft.com/office/drawing/2014/main" id="{7A917B12-B763-4A6F-9161-ED4BA52700E9}"/>
              </a:ext>
            </a:extLst>
          </p:cNvPr>
          <p:cNvSpPr txBox="1"/>
          <p:nvPr/>
        </p:nvSpPr>
        <p:spPr>
          <a:xfrm>
            <a:off x="3242718" y="4001911"/>
            <a:ext cx="3996032"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Empowering women and involving them in climate decision-making processes can lead to more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sustainable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GB" sz="1800" b="1" i="0" u="none" strike="noStrike" kern="1200" cap="none" spc="0" normalizeH="0" baseline="0" noProof="0" dirty="0">
                <a:ln>
                  <a:noFill/>
                </a:ln>
                <a:solidFill>
                  <a:srgbClr val="ED7D31"/>
                </a:solidFill>
                <a:effectLst/>
                <a:uLnTx/>
                <a:uFillTx/>
                <a:latin typeface="Calibri" panose="020F0502020204030204"/>
                <a:ea typeface="+mn-ea"/>
                <a:cs typeface="+mn-cs"/>
              </a:rPr>
              <a:t>resilient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communities.</a:t>
            </a:r>
          </a:p>
        </p:txBody>
      </p:sp>
      <p:sp>
        <p:nvSpPr>
          <p:cNvPr id="13" name="TextBox 12">
            <a:extLst>
              <a:ext uri="{FF2B5EF4-FFF2-40B4-BE49-F238E27FC236}">
                <a16:creationId xmlns:a16="http://schemas.microsoft.com/office/drawing/2014/main" id="{3C9B9BA9-E2A5-4140-8414-D34CE2ACA974}"/>
              </a:ext>
            </a:extLst>
          </p:cNvPr>
          <p:cNvSpPr txBox="1"/>
          <p:nvPr/>
        </p:nvSpPr>
        <p:spPr>
          <a:xfrm>
            <a:off x="1632374" y="1561312"/>
            <a:ext cx="715152" cy="186204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dirty="0">
                <a:ln>
                  <a:noFill/>
                </a:ln>
                <a:solidFill>
                  <a:srgbClr val="3F7050"/>
                </a:solidFill>
                <a:effectLst/>
                <a:uLnTx/>
                <a:uFillTx/>
                <a:latin typeface="Calibri" panose="020F0502020204030204"/>
                <a:ea typeface="+mn-ea"/>
                <a:cs typeface="+mn-cs"/>
              </a:rPr>
              <a:t>1</a:t>
            </a:r>
          </a:p>
        </p:txBody>
      </p:sp>
      <p:sp>
        <p:nvSpPr>
          <p:cNvPr id="14" name="TextBox 13">
            <a:extLst>
              <a:ext uri="{FF2B5EF4-FFF2-40B4-BE49-F238E27FC236}">
                <a16:creationId xmlns:a16="http://schemas.microsoft.com/office/drawing/2014/main" id="{7D08C8DA-E0F8-450B-91E4-22F33EED0EC8}"/>
              </a:ext>
            </a:extLst>
          </p:cNvPr>
          <p:cNvSpPr txBox="1"/>
          <p:nvPr/>
        </p:nvSpPr>
        <p:spPr>
          <a:xfrm>
            <a:off x="2303270" y="3632580"/>
            <a:ext cx="688623"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rgbClr val="3F7050"/>
                </a:solidFill>
                <a:effectLst/>
                <a:uLnTx/>
                <a:uFillTx/>
                <a:latin typeface="Calibri" panose="020F0502020204030204"/>
                <a:ea typeface="+mn-ea"/>
                <a:cs typeface="+mn-cs"/>
              </a:rPr>
              <a:t>2</a:t>
            </a:r>
          </a:p>
        </p:txBody>
      </p:sp>
      <p:pic>
        <p:nvPicPr>
          <p:cNvPr id="16" name="Picture 15">
            <a:extLst>
              <a:ext uri="{FF2B5EF4-FFF2-40B4-BE49-F238E27FC236}">
                <a16:creationId xmlns:a16="http://schemas.microsoft.com/office/drawing/2014/main" id="{B5ACE1E3-5E02-4001-85E3-D2469F353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pic>
        <p:nvPicPr>
          <p:cNvPr id="1028" name="Picture 4" descr="Projects in Palest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9575" y="-346116"/>
            <a:ext cx="4702425" cy="7446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560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0F5CF0-065E-49AE-9043-B3260AFB8E52}"/>
              </a:ext>
            </a:extLst>
          </p:cNvPr>
          <p:cNvSpPr/>
          <p:nvPr/>
        </p:nvSpPr>
        <p:spPr>
          <a:xfrm>
            <a:off x="0" y="6694037"/>
            <a:ext cx="12206116" cy="251265"/>
          </a:xfrm>
          <a:prstGeom prst="rect">
            <a:avLst/>
          </a:prstGeom>
          <a:solidFill>
            <a:srgbClr val="3F7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FCE0719-8033-4D3B-82BB-FEA320D945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324616"/>
            <a:ext cx="11785600" cy="6208768"/>
          </a:xfrm>
          <a:prstGeom prst="rect">
            <a:avLst/>
          </a:prstGeom>
        </p:spPr>
      </p:pic>
      <p:pic>
        <p:nvPicPr>
          <p:cNvPr id="8" name="Picture 7">
            <a:extLst>
              <a:ext uri="{FF2B5EF4-FFF2-40B4-BE49-F238E27FC236}">
                <a16:creationId xmlns:a16="http://schemas.microsoft.com/office/drawing/2014/main" id="{9E6698D9-565E-48D9-A841-172AAAFC3959}"/>
              </a:ext>
            </a:extLst>
          </p:cNvPr>
          <p:cNvPicPr>
            <a:picLocks noChangeAspect="1"/>
          </p:cNvPicPr>
          <p:nvPr/>
        </p:nvPicPr>
        <p:blipFill rotWithShape="1">
          <a:blip r:embed="rId3">
            <a:extLst>
              <a:ext uri="{28A0092B-C50C-407E-A947-70E740481C1C}">
                <a14:useLocalDpi xmlns:a14="http://schemas.microsoft.com/office/drawing/2010/main" val="0"/>
              </a:ext>
            </a:extLst>
          </a:blip>
          <a:srcRect t="55476" b="40490"/>
          <a:stretch/>
        </p:blipFill>
        <p:spPr>
          <a:xfrm rot="10800000">
            <a:off x="-4" y="-2"/>
            <a:ext cx="12206117" cy="163965"/>
          </a:xfrm>
          <a:prstGeom prst="rect">
            <a:avLst/>
          </a:prstGeom>
        </p:spPr>
      </p:pic>
      <p:sp>
        <p:nvSpPr>
          <p:cNvPr id="2" name="Oval 1"/>
          <p:cNvSpPr/>
          <p:nvPr/>
        </p:nvSpPr>
        <p:spPr>
          <a:xfrm>
            <a:off x="7157156" y="3691467"/>
            <a:ext cx="1873955" cy="126435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859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401550" cy="1325563"/>
          </a:xfrm>
          <a:noFill/>
        </p:spPr>
        <p:txBody>
          <a:bodyPr>
            <a:normAutofit/>
          </a:bodyPr>
          <a:lstStyle/>
          <a:p>
            <a:endParaRPr lang="en-GB" dirty="0"/>
          </a:p>
        </p:txBody>
      </p:sp>
      <p:graphicFrame>
        <p:nvGraphicFramePr>
          <p:cNvPr id="9" name="Diagram 8">
            <a:extLst>
              <a:ext uri="{FF2B5EF4-FFF2-40B4-BE49-F238E27FC236}">
                <a16:creationId xmlns:a16="http://schemas.microsoft.com/office/drawing/2014/main" id="{F3492816-27AB-4FE9-9763-02264B795DD7}"/>
              </a:ext>
            </a:extLst>
          </p:cNvPr>
          <p:cNvGraphicFramePr/>
          <p:nvPr/>
        </p:nvGraphicFramePr>
        <p:xfrm>
          <a:off x="2534355" y="1986844"/>
          <a:ext cx="7123289" cy="424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 name="Picture 18">
            <a:extLst>
              <a:ext uri="{FF2B5EF4-FFF2-40B4-BE49-F238E27FC236}">
                <a16:creationId xmlns:a16="http://schemas.microsoft.com/office/drawing/2014/main" id="{6CD58D9B-11AA-4F2D-8361-4CE72F34B2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29356"/>
            <a:ext cx="12192000" cy="925457"/>
          </a:xfrm>
          <a:prstGeom prst="rect">
            <a:avLst/>
          </a:prstGeom>
        </p:spPr>
      </p:pic>
      <p:sp>
        <p:nvSpPr>
          <p:cNvPr id="20" name="Rectangle 19">
            <a:extLst>
              <a:ext uri="{FF2B5EF4-FFF2-40B4-BE49-F238E27FC236}">
                <a16:creationId xmlns:a16="http://schemas.microsoft.com/office/drawing/2014/main" id="{5DE3E7C5-AB91-4CFB-878C-FAA317FCAD87}"/>
              </a:ext>
            </a:extLst>
          </p:cNvPr>
          <p:cNvSpPr/>
          <p:nvPr/>
        </p:nvSpPr>
        <p:spPr>
          <a:xfrm rot="5400000">
            <a:off x="5446889" y="-5433219"/>
            <a:ext cx="1298222" cy="12192000"/>
          </a:xfrm>
          <a:prstGeom prst="rect">
            <a:avLst/>
          </a:prstGeom>
          <a:solidFill>
            <a:srgbClr val="3F7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      When , and Where to integrate/mainstream Gender with climate change</a:t>
            </a:r>
          </a:p>
        </p:txBody>
      </p:sp>
      <p:sp>
        <p:nvSpPr>
          <p:cNvPr id="10" name="TextBox 9">
            <a:extLst>
              <a:ext uri="{FF2B5EF4-FFF2-40B4-BE49-F238E27FC236}">
                <a16:creationId xmlns:a16="http://schemas.microsoft.com/office/drawing/2014/main" id="{07235A68-B613-4382-ABAA-A8932E2176AF}"/>
              </a:ext>
            </a:extLst>
          </p:cNvPr>
          <p:cNvSpPr txBox="1"/>
          <p:nvPr/>
        </p:nvSpPr>
        <p:spPr>
          <a:xfrm>
            <a:off x="4944532" y="4282096"/>
            <a:ext cx="23029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Policy/ Project</a:t>
            </a:r>
            <a:b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Development Cycle</a:t>
            </a:r>
          </a:p>
        </p:txBody>
      </p:sp>
      <p:pic>
        <p:nvPicPr>
          <p:cNvPr id="21" name="Picture 20">
            <a:extLst>
              <a:ext uri="{FF2B5EF4-FFF2-40B4-BE49-F238E27FC236}">
                <a16:creationId xmlns:a16="http://schemas.microsoft.com/office/drawing/2014/main" id="{71F21F15-7D91-4E1E-9378-939AEC5D2541}"/>
              </a:ext>
            </a:extLst>
          </p:cNvPr>
          <p:cNvPicPr>
            <a:picLocks noChangeAspect="1"/>
          </p:cNvPicPr>
          <p:nvPr/>
        </p:nvPicPr>
        <p:blipFill>
          <a:blip r:embed="rId8"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798347" y="3446462"/>
            <a:ext cx="804856" cy="804856"/>
          </a:xfrm>
          <a:prstGeom prst="rect">
            <a:avLst/>
          </a:prstGeom>
        </p:spPr>
      </p:pic>
      <p:sp>
        <p:nvSpPr>
          <p:cNvPr id="23" name="TextBox 22">
            <a:extLst>
              <a:ext uri="{FF2B5EF4-FFF2-40B4-BE49-F238E27FC236}">
                <a16:creationId xmlns:a16="http://schemas.microsoft.com/office/drawing/2014/main" id="{9F6031BB-5E90-4D96-8EC0-F0180D5A62EB}"/>
              </a:ext>
            </a:extLst>
          </p:cNvPr>
          <p:cNvSpPr txBox="1"/>
          <p:nvPr/>
        </p:nvSpPr>
        <p:spPr>
          <a:xfrm>
            <a:off x="1698974" y="1602695"/>
            <a:ext cx="919480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Determine need for new policy; Monitor legislative or regulatory change and changes in the environment</a:t>
            </a:r>
          </a:p>
        </p:txBody>
      </p:sp>
      <p:sp>
        <p:nvSpPr>
          <p:cNvPr id="25" name="TextBox 24">
            <a:extLst>
              <a:ext uri="{FF2B5EF4-FFF2-40B4-BE49-F238E27FC236}">
                <a16:creationId xmlns:a16="http://schemas.microsoft.com/office/drawing/2014/main" id="{56C2B6B1-F9F3-41F8-8A7A-9182BDF42EAF}"/>
              </a:ext>
            </a:extLst>
          </p:cNvPr>
          <p:cNvSpPr txBox="1"/>
          <p:nvPr/>
        </p:nvSpPr>
        <p:spPr>
          <a:xfrm>
            <a:off x="8321497" y="2945884"/>
            <a:ext cx="344875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Confirm policy is within CRTO mandate; gather evidence and information</a:t>
            </a:r>
          </a:p>
        </p:txBody>
      </p:sp>
      <p:sp>
        <p:nvSpPr>
          <p:cNvPr id="27" name="TextBox 26">
            <a:extLst>
              <a:ext uri="{FF2B5EF4-FFF2-40B4-BE49-F238E27FC236}">
                <a16:creationId xmlns:a16="http://schemas.microsoft.com/office/drawing/2014/main" id="{B1E0D69D-380D-47CC-BA46-4EC6411166E2}"/>
              </a:ext>
            </a:extLst>
          </p:cNvPr>
          <p:cNvSpPr txBox="1"/>
          <p:nvPr/>
        </p:nvSpPr>
        <p:spPr>
          <a:xfrm>
            <a:off x="8321498" y="4687752"/>
            <a:ext cx="344875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Review information gathered and develop or update the policy</a:t>
            </a:r>
          </a:p>
        </p:txBody>
      </p:sp>
      <p:sp>
        <p:nvSpPr>
          <p:cNvPr id="29" name="TextBox 28">
            <a:extLst>
              <a:ext uri="{FF2B5EF4-FFF2-40B4-BE49-F238E27FC236}">
                <a16:creationId xmlns:a16="http://schemas.microsoft.com/office/drawing/2014/main" id="{F5A08EAF-8154-4B25-8D66-423E430B8E20}"/>
              </a:ext>
            </a:extLst>
          </p:cNvPr>
          <p:cNvSpPr txBox="1"/>
          <p:nvPr/>
        </p:nvSpPr>
        <p:spPr>
          <a:xfrm>
            <a:off x="2355674" y="6259422"/>
            <a:ext cx="769020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Post policy for public consultation, review feedback, and revise document as needed</a:t>
            </a:r>
          </a:p>
        </p:txBody>
      </p:sp>
      <p:sp>
        <p:nvSpPr>
          <p:cNvPr id="31" name="TextBox 30">
            <a:extLst>
              <a:ext uri="{FF2B5EF4-FFF2-40B4-BE49-F238E27FC236}">
                <a16:creationId xmlns:a16="http://schemas.microsoft.com/office/drawing/2014/main" id="{FF4CE231-4F5A-470A-B7C3-ED33CAF13AEC}"/>
              </a:ext>
            </a:extLst>
          </p:cNvPr>
          <p:cNvSpPr txBox="1"/>
          <p:nvPr/>
        </p:nvSpPr>
        <p:spPr>
          <a:xfrm>
            <a:off x="1354266" y="4687752"/>
            <a:ext cx="312781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Present policy to Council for approval; Post publicly</a:t>
            </a:r>
          </a:p>
        </p:txBody>
      </p:sp>
      <p:sp>
        <p:nvSpPr>
          <p:cNvPr id="33" name="TextBox 32">
            <a:extLst>
              <a:ext uri="{FF2B5EF4-FFF2-40B4-BE49-F238E27FC236}">
                <a16:creationId xmlns:a16="http://schemas.microsoft.com/office/drawing/2014/main" id="{9D26D360-74A7-4B3D-8CF8-F3FE1231796C}"/>
              </a:ext>
            </a:extLst>
          </p:cNvPr>
          <p:cNvSpPr txBox="1"/>
          <p:nvPr/>
        </p:nvSpPr>
        <p:spPr>
          <a:xfrm>
            <a:off x="962731" y="2909254"/>
            <a:ext cx="290847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Monitor adherence and measure impact of policy</a:t>
            </a:r>
          </a:p>
        </p:txBody>
      </p:sp>
    </p:spTree>
    <p:extLst>
      <p:ext uri="{BB962C8B-B14F-4D97-AF65-F5344CB8AC3E}">
        <p14:creationId xmlns:p14="http://schemas.microsoft.com/office/powerpoint/2010/main" val="84993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960" y="147955"/>
            <a:ext cx="10515600" cy="1325563"/>
          </a:xfrm>
        </p:spPr>
        <p:txBody>
          <a:bodyPr>
            <a:normAutofit/>
          </a:bodyPr>
          <a:lstStyle/>
          <a:p>
            <a:r>
              <a:rPr lang="en-US" sz="3600" b="1" dirty="0">
                <a:latin typeface="+mn-lt"/>
              </a:rPr>
              <a:t>01. On the institutional level</a:t>
            </a:r>
            <a:endParaRPr lang="en-GB" sz="3600" b="1" dirty="0">
              <a:latin typeface="+mn-lt"/>
            </a:endParaRPr>
          </a:p>
        </p:txBody>
      </p:sp>
      <p:sp>
        <p:nvSpPr>
          <p:cNvPr id="3" name="Content Placeholder 2"/>
          <p:cNvSpPr>
            <a:spLocks noGrp="1"/>
          </p:cNvSpPr>
          <p:nvPr>
            <p:ph idx="1"/>
          </p:nvPr>
        </p:nvSpPr>
        <p:spPr>
          <a:xfrm>
            <a:off x="474364" y="2134690"/>
            <a:ext cx="5022196" cy="4425291"/>
          </a:xfrm>
        </p:spPr>
        <p:txBody>
          <a:bodyPr>
            <a:normAutofit/>
          </a:bodyPr>
          <a:lstStyle/>
          <a:p>
            <a:pPr algn="just"/>
            <a:r>
              <a:rPr lang="en-GB" sz="2000" b="1" dirty="0"/>
              <a:t>Climate Change Bylaw No. 79 (2019):</a:t>
            </a:r>
          </a:p>
          <a:p>
            <a:pPr marL="514350" indent="-514350" algn="just">
              <a:buFont typeface="+mj-lt"/>
              <a:buAutoNum type="arabicPeriod"/>
            </a:pPr>
            <a:r>
              <a:rPr lang="en-GB" sz="1900" dirty="0"/>
              <a:t>Stresses the need for </a:t>
            </a:r>
            <a:r>
              <a:rPr lang="en-GB" sz="1900" b="1" dirty="0">
                <a:solidFill>
                  <a:schemeClr val="accent2"/>
                </a:solidFill>
              </a:rPr>
              <a:t>transformative change </a:t>
            </a:r>
            <a:r>
              <a:rPr lang="en-GB" sz="1900" dirty="0"/>
              <a:t>toward inclusive climate governance.</a:t>
            </a:r>
          </a:p>
          <a:p>
            <a:pPr marL="514350" indent="-514350" algn="just">
              <a:buFont typeface="+mj-lt"/>
              <a:buAutoNum type="arabicPeriod"/>
            </a:pPr>
            <a:r>
              <a:rPr lang="en-GB" sz="1900" dirty="0"/>
              <a:t>Recognizes </a:t>
            </a:r>
            <a:r>
              <a:rPr lang="en-GB" sz="1900" b="1" dirty="0">
                <a:solidFill>
                  <a:schemeClr val="accent2"/>
                </a:solidFill>
              </a:rPr>
              <a:t>gender equality </a:t>
            </a:r>
            <a:r>
              <a:rPr lang="en-GB" sz="1900" dirty="0"/>
              <a:t>as a core principle in climate action</a:t>
            </a:r>
          </a:p>
          <a:p>
            <a:pPr marL="514350" indent="-514350" algn="just">
              <a:buFont typeface="+mj-lt"/>
              <a:buAutoNum type="arabicPeriod"/>
            </a:pPr>
            <a:r>
              <a:rPr lang="en-GB" sz="1900" dirty="0"/>
              <a:t>Provides </a:t>
            </a:r>
            <a:r>
              <a:rPr lang="en-GB" sz="1900" b="1" dirty="0">
                <a:solidFill>
                  <a:schemeClr val="accent2"/>
                </a:solidFill>
              </a:rPr>
              <a:t>legal foundation </a:t>
            </a:r>
            <a:r>
              <a:rPr lang="en-GB" sz="1900" dirty="0"/>
              <a:t>for integrating gender into national climate systems</a:t>
            </a:r>
          </a:p>
          <a:p>
            <a:pPr marL="514350" indent="-514350" algn="just">
              <a:buFont typeface="+mj-lt"/>
              <a:buAutoNum type="arabicPeriod"/>
            </a:pPr>
            <a:r>
              <a:rPr lang="en-GB" sz="1900" dirty="0"/>
              <a:t>Calls for </a:t>
            </a:r>
            <a:r>
              <a:rPr lang="en-GB" sz="1900" b="1" dirty="0">
                <a:solidFill>
                  <a:schemeClr val="accent2"/>
                </a:solidFill>
              </a:rPr>
              <a:t>mainstreaming gender </a:t>
            </a:r>
            <a:r>
              <a:rPr lang="en-GB" sz="1900" dirty="0"/>
              <a:t>in all climate policies, strategies, and actions</a:t>
            </a:r>
          </a:p>
        </p:txBody>
      </p:sp>
      <p:sp>
        <p:nvSpPr>
          <p:cNvPr id="7" name="Rectangle 4"/>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91EC9003-7F64-49DD-ABD2-D29423663B57}"/>
              </a:ext>
            </a:extLst>
          </p:cNvPr>
          <p:cNvSpPr/>
          <p:nvPr/>
        </p:nvSpPr>
        <p:spPr>
          <a:xfrm rot="10800000">
            <a:off x="10893778" y="0"/>
            <a:ext cx="1298222" cy="6858000"/>
          </a:xfrm>
          <a:prstGeom prst="rect">
            <a:avLst/>
          </a:prstGeom>
          <a:solidFill>
            <a:srgbClr val="3F705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10FCFF8-8CD0-47A9-9347-F3D7C7B29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3510" y="1819730"/>
            <a:ext cx="5905890" cy="3880802"/>
          </a:xfrm>
          <a:prstGeom prst="rect">
            <a:avLst/>
          </a:prstGeom>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62047262-33A5-4F29-9436-2D68BBCAD631}"/>
              </a:ext>
            </a:extLst>
          </p:cNvPr>
          <p:cNvSpPr/>
          <p:nvPr/>
        </p:nvSpPr>
        <p:spPr>
          <a:xfrm>
            <a:off x="474364" y="11574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780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764" y="414914"/>
            <a:ext cx="10488168" cy="987552"/>
          </a:xfrm>
        </p:spPr>
        <p:txBody>
          <a:bodyPr/>
          <a:lstStyle/>
          <a:p>
            <a:r>
              <a:rPr lang="en-GB" sz="3600" b="1" dirty="0">
                <a:latin typeface="+mn-lt"/>
              </a:rPr>
              <a:t>02. Gender in National Adaptation Plan (NAP)</a:t>
            </a:r>
          </a:p>
        </p:txBody>
      </p:sp>
      <p:sp>
        <p:nvSpPr>
          <p:cNvPr id="3" name="Content Placeholder 2"/>
          <p:cNvSpPr>
            <a:spLocks noGrp="1"/>
          </p:cNvSpPr>
          <p:nvPr>
            <p:ph idx="1"/>
          </p:nvPr>
        </p:nvSpPr>
        <p:spPr>
          <a:xfrm>
            <a:off x="4617355" y="2032677"/>
            <a:ext cx="7402600" cy="2955250"/>
          </a:xfrm>
        </p:spPr>
        <p:txBody>
          <a:bodyPr>
            <a:noAutofit/>
          </a:bodyPr>
          <a:lstStyle/>
          <a:p>
            <a:pPr algn="just"/>
            <a:r>
              <a:rPr lang="en-GB" sz="1600" dirty="0"/>
              <a:t>Developed with a </a:t>
            </a:r>
            <a:r>
              <a:rPr lang="en-GB" sz="1600" b="1" dirty="0">
                <a:solidFill>
                  <a:schemeClr val="accent2"/>
                </a:solidFill>
              </a:rPr>
              <a:t>gender-sensitive </a:t>
            </a:r>
            <a:r>
              <a:rPr lang="en-GB" sz="1600" dirty="0"/>
              <a:t>and participatory approach.</a:t>
            </a:r>
          </a:p>
          <a:p>
            <a:pPr algn="just"/>
            <a:endParaRPr lang="en-GB" sz="1600" dirty="0"/>
          </a:p>
          <a:p>
            <a:pPr algn="just"/>
            <a:r>
              <a:rPr lang="en-GB" sz="1600" b="1" dirty="0">
                <a:solidFill>
                  <a:schemeClr val="accent2"/>
                </a:solidFill>
              </a:rPr>
              <a:t>Gender</a:t>
            </a:r>
            <a:r>
              <a:rPr lang="en-GB" sz="1600" dirty="0"/>
              <a:t> and </a:t>
            </a:r>
            <a:r>
              <a:rPr lang="en-GB" sz="1600" b="1" dirty="0">
                <a:solidFill>
                  <a:schemeClr val="accent2"/>
                </a:solidFill>
              </a:rPr>
              <a:t>youth</a:t>
            </a:r>
            <a:r>
              <a:rPr lang="en-GB" sz="1600" dirty="0"/>
              <a:t> explicitly mainstreamed across sectors and actions.</a:t>
            </a:r>
          </a:p>
          <a:p>
            <a:pPr algn="just"/>
            <a:endParaRPr lang="en-GB" sz="1600" dirty="0"/>
          </a:p>
          <a:p>
            <a:pPr algn="just"/>
            <a:r>
              <a:rPr lang="en-GB" sz="1600" dirty="0"/>
              <a:t>Workshops/trainings held on integrating </a:t>
            </a:r>
            <a:r>
              <a:rPr lang="en-GB" sz="1600" b="1" dirty="0">
                <a:solidFill>
                  <a:schemeClr val="accent2"/>
                </a:solidFill>
              </a:rPr>
              <a:t>gender in adaptation </a:t>
            </a:r>
            <a:r>
              <a:rPr lang="en-GB" sz="1600" dirty="0"/>
              <a:t>planning.</a:t>
            </a:r>
          </a:p>
          <a:p>
            <a:pPr algn="just"/>
            <a:endParaRPr lang="en-GB" sz="1600" dirty="0"/>
          </a:p>
          <a:p>
            <a:pPr algn="just"/>
            <a:r>
              <a:rPr lang="en-GB" sz="1600" dirty="0"/>
              <a:t>Gender considered a </a:t>
            </a:r>
            <a:r>
              <a:rPr lang="en-GB" sz="1600" b="1" dirty="0">
                <a:solidFill>
                  <a:schemeClr val="accent2"/>
                </a:solidFill>
              </a:rPr>
              <a:t>cross-cutting priority </a:t>
            </a:r>
            <a:r>
              <a:rPr lang="en-GB" sz="1600" dirty="0"/>
              <a:t>for reducing vulnerability.</a:t>
            </a:r>
          </a:p>
          <a:p>
            <a:pPr algn="just"/>
            <a:endParaRPr lang="en-GB" sz="1600" dirty="0"/>
          </a:p>
          <a:p>
            <a:pPr algn="just"/>
            <a:r>
              <a:rPr lang="en-GB" sz="1600" dirty="0"/>
              <a:t>NAP includes </a:t>
            </a:r>
            <a:r>
              <a:rPr lang="en-GB" sz="1600" b="1" dirty="0">
                <a:solidFill>
                  <a:schemeClr val="accent2"/>
                </a:solidFill>
              </a:rPr>
              <a:t>gender-responsive</a:t>
            </a:r>
            <a:r>
              <a:rPr lang="en-GB" sz="1600" dirty="0"/>
              <a:t> indicators in M&amp;E framework.</a:t>
            </a:r>
          </a:p>
          <a:p>
            <a:pPr algn="just"/>
            <a:endParaRPr lang="en-GB" sz="1600" dirty="0"/>
          </a:p>
          <a:p>
            <a:pPr algn="just"/>
            <a:r>
              <a:rPr lang="en-GB" sz="1600" dirty="0"/>
              <a:t>Recognizes women and youth as </a:t>
            </a:r>
            <a:r>
              <a:rPr lang="en-GB" sz="1600" b="1" dirty="0">
                <a:solidFill>
                  <a:schemeClr val="accent2"/>
                </a:solidFill>
              </a:rPr>
              <a:t>key actors </a:t>
            </a:r>
            <a:r>
              <a:rPr lang="en-GB" sz="1600" dirty="0"/>
              <a:t>in resilience building.</a:t>
            </a:r>
          </a:p>
        </p:txBody>
      </p:sp>
      <p:sp>
        <p:nvSpPr>
          <p:cNvPr id="6" name="Rectangle 5">
            <a:extLst>
              <a:ext uri="{FF2B5EF4-FFF2-40B4-BE49-F238E27FC236}">
                <a16:creationId xmlns:a16="http://schemas.microsoft.com/office/drawing/2014/main" id="{122ECA0F-AEC6-4D9B-9F93-C9EC9E583359}"/>
              </a:ext>
            </a:extLst>
          </p:cNvPr>
          <p:cNvSpPr/>
          <p:nvPr/>
        </p:nvSpPr>
        <p:spPr>
          <a:xfrm>
            <a:off x="626764" y="1937559"/>
            <a:ext cx="2973434" cy="4248250"/>
          </a:xfrm>
          <a:prstGeom prst="rect">
            <a:avLst/>
          </a:prstGeom>
          <a:solidFill>
            <a:srgbClr val="3F7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stretch>
            <a:fillRect/>
          </a:stretch>
        </p:blipFill>
        <p:spPr>
          <a:xfrm>
            <a:off x="899914" y="1774304"/>
            <a:ext cx="2973433" cy="4097321"/>
          </a:xfrm>
          <a:prstGeom prst="rect">
            <a:avLst/>
          </a:prstGeom>
          <a:ln w="38100">
            <a:noFill/>
          </a:ln>
          <a:effectLst>
            <a:outerShdw blurRad="50800" dist="38100" dir="8100000" algn="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pic>
      <p:sp>
        <p:nvSpPr>
          <p:cNvPr id="9" name="Rectangle 8">
            <a:extLst>
              <a:ext uri="{FF2B5EF4-FFF2-40B4-BE49-F238E27FC236}">
                <a16:creationId xmlns:a16="http://schemas.microsoft.com/office/drawing/2014/main" id="{FAED6EE5-AC3B-4C53-A541-38E53D0197C7}"/>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0BB0439-A130-46CE-AB4E-52DCBF67EC08}"/>
              </a:ext>
            </a:extLst>
          </p:cNvPr>
          <p:cNvSpPr/>
          <p:nvPr/>
        </p:nvSpPr>
        <p:spPr>
          <a:xfrm>
            <a:off x="0" y="6623139"/>
            <a:ext cx="12192000" cy="251265"/>
          </a:xfrm>
          <a:prstGeom prst="rect">
            <a:avLst/>
          </a:prstGeom>
          <a:solidFill>
            <a:srgbClr val="FEF9F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02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764" y="414914"/>
            <a:ext cx="10488168" cy="987552"/>
          </a:xfrm>
        </p:spPr>
        <p:txBody>
          <a:bodyPr/>
          <a:lstStyle/>
          <a:p>
            <a:r>
              <a:rPr lang="en-GB" sz="3600" b="1" dirty="0">
                <a:latin typeface="+mn-lt"/>
              </a:rPr>
              <a:t>03. Gender in the Updated NDC (2021)</a:t>
            </a:r>
          </a:p>
        </p:txBody>
      </p:sp>
      <p:sp>
        <p:nvSpPr>
          <p:cNvPr id="3" name="Content Placeholder 2"/>
          <p:cNvSpPr>
            <a:spLocks noGrp="1"/>
          </p:cNvSpPr>
          <p:nvPr>
            <p:ph idx="1"/>
          </p:nvPr>
        </p:nvSpPr>
        <p:spPr>
          <a:xfrm>
            <a:off x="626764" y="1688012"/>
            <a:ext cx="6877605" cy="4756169"/>
          </a:xfrm>
        </p:spPr>
        <p:txBody>
          <a:bodyPr>
            <a:normAutofit lnSpcReduction="10000"/>
          </a:bodyPr>
          <a:lstStyle/>
          <a:p>
            <a:pPr algn="just"/>
            <a:r>
              <a:rPr lang="en-GB" sz="1800" dirty="0"/>
              <a:t>Aligned with </a:t>
            </a:r>
            <a:r>
              <a:rPr lang="en-GB" sz="1800" b="1" dirty="0">
                <a:solidFill>
                  <a:schemeClr val="accent2"/>
                </a:solidFill>
              </a:rPr>
              <a:t>NAP</a:t>
            </a:r>
            <a:r>
              <a:rPr lang="en-GB" sz="1800" dirty="0"/>
              <a:t> and </a:t>
            </a:r>
            <a:r>
              <a:rPr lang="en-GB" sz="1800" b="1" dirty="0">
                <a:solidFill>
                  <a:schemeClr val="accent2"/>
                </a:solidFill>
              </a:rPr>
              <a:t>Green Growth Strategy</a:t>
            </a:r>
            <a:r>
              <a:rPr lang="en-GB" sz="1800" dirty="0"/>
              <a:t>.</a:t>
            </a:r>
          </a:p>
          <a:p>
            <a:pPr algn="just"/>
            <a:endParaRPr lang="en-GB" sz="1800" dirty="0"/>
          </a:p>
          <a:p>
            <a:pPr algn="just"/>
            <a:r>
              <a:rPr lang="en-GB" sz="1800" dirty="0"/>
              <a:t>Gender listed as </a:t>
            </a:r>
            <a:r>
              <a:rPr lang="en-GB" sz="1800" b="1" dirty="0">
                <a:solidFill>
                  <a:schemeClr val="accent2"/>
                </a:solidFill>
              </a:rPr>
              <a:t>cross-cutting</a:t>
            </a:r>
            <a:r>
              <a:rPr lang="en-GB" sz="1800" dirty="0"/>
              <a:t> priority.</a:t>
            </a:r>
          </a:p>
          <a:p>
            <a:pPr algn="just"/>
            <a:endParaRPr lang="en-GB" sz="1800" dirty="0"/>
          </a:p>
          <a:p>
            <a:pPr algn="just"/>
            <a:r>
              <a:rPr lang="en-GB" sz="1800" dirty="0"/>
              <a:t>Gender focal points engaged in </a:t>
            </a:r>
            <a:r>
              <a:rPr lang="en-GB" sz="1800" b="1" dirty="0">
                <a:solidFill>
                  <a:schemeClr val="accent2"/>
                </a:solidFill>
              </a:rPr>
              <a:t>development process</a:t>
            </a:r>
            <a:r>
              <a:rPr lang="en-GB" sz="1800" dirty="0"/>
              <a:t>.</a:t>
            </a:r>
          </a:p>
          <a:p>
            <a:pPr algn="just"/>
            <a:endParaRPr lang="en-GB" sz="1800" dirty="0"/>
          </a:p>
          <a:p>
            <a:pPr algn="just"/>
            <a:r>
              <a:rPr lang="en-GB" sz="1800" dirty="0"/>
              <a:t>Commitment to </a:t>
            </a:r>
            <a:r>
              <a:rPr lang="en-GB" sz="1800" b="1" dirty="0">
                <a:solidFill>
                  <a:schemeClr val="accent2"/>
                </a:solidFill>
              </a:rPr>
              <a:t>gender equality </a:t>
            </a:r>
            <a:r>
              <a:rPr lang="en-GB" sz="1800" dirty="0"/>
              <a:t>in implementation.</a:t>
            </a:r>
          </a:p>
          <a:p>
            <a:pPr algn="just"/>
            <a:endParaRPr lang="en-GB" sz="1800" dirty="0"/>
          </a:p>
          <a:p>
            <a:pPr algn="just"/>
            <a:r>
              <a:rPr lang="en-GB" sz="1800" dirty="0"/>
              <a:t>Focus on women’s </a:t>
            </a:r>
            <a:r>
              <a:rPr lang="en-GB" sz="1800" b="1" dirty="0">
                <a:solidFill>
                  <a:schemeClr val="accent2"/>
                </a:solidFill>
              </a:rPr>
              <a:t>leadership </a:t>
            </a:r>
            <a:r>
              <a:rPr lang="en-GB" sz="1800" dirty="0"/>
              <a:t>&amp; </a:t>
            </a:r>
            <a:r>
              <a:rPr lang="en-GB" sz="1800" b="1" dirty="0">
                <a:solidFill>
                  <a:schemeClr val="accent2"/>
                </a:solidFill>
              </a:rPr>
              <a:t>capacity building</a:t>
            </a:r>
            <a:r>
              <a:rPr lang="en-GB" sz="1800" dirty="0"/>
              <a:t>.</a:t>
            </a:r>
          </a:p>
          <a:p>
            <a:pPr marL="0" indent="0" algn="just">
              <a:buNone/>
            </a:pPr>
            <a:endParaRPr lang="en-GB" sz="1800" dirty="0"/>
          </a:p>
          <a:p>
            <a:pPr algn="just"/>
            <a:r>
              <a:rPr lang="en-GB" sz="1800" dirty="0"/>
              <a:t>Gender integrated in </a:t>
            </a:r>
            <a:r>
              <a:rPr lang="en-GB" sz="1800" b="1" dirty="0">
                <a:solidFill>
                  <a:schemeClr val="accent2"/>
                </a:solidFill>
              </a:rPr>
              <a:t>key sectors </a:t>
            </a:r>
            <a:r>
              <a:rPr lang="en-GB" sz="1800" dirty="0"/>
              <a:t>(water, agriculture, energy, health).</a:t>
            </a:r>
          </a:p>
          <a:p>
            <a:pPr algn="just"/>
            <a:endParaRPr lang="en-GB" sz="1800" dirty="0"/>
          </a:p>
          <a:p>
            <a:pPr algn="just"/>
            <a:r>
              <a:rPr lang="en-GB" sz="1800" dirty="0"/>
              <a:t>Women recognized as </a:t>
            </a:r>
            <a:r>
              <a:rPr lang="en-GB" sz="1800" b="1" dirty="0">
                <a:solidFill>
                  <a:schemeClr val="accent2"/>
                </a:solidFill>
              </a:rPr>
              <a:t>key climate stakeholders.</a:t>
            </a:r>
          </a:p>
        </p:txBody>
      </p:sp>
      <p:sp>
        <p:nvSpPr>
          <p:cNvPr id="7" name="Rectangle 6">
            <a:extLst>
              <a:ext uri="{FF2B5EF4-FFF2-40B4-BE49-F238E27FC236}">
                <a16:creationId xmlns:a16="http://schemas.microsoft.com/office/drawing/2014/main" id="{C7C880BB-E14D-4C22-926C-2FA4B69BF38A}"/>
              </a:ext>
            </a:extLst>
          </p:cNvPr>
          <p:cNvSpPr/>
          <p:nvPr/>
        </p:nvSpPr>
        <p:spPr>
          <a:xfrm>
            <a:off x="8141498" y="1937559"/>
            <a:ext cx="2973434" cy="4248250"/>
          </a:xfrm>
          <a:prstGeom prst="rect">
            <a:avLst/>
          </a:prstGeom>
          <a:solidFill>
            <a:srgbClr val="3F7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832A505-2BD4-4565-BCA6-23A7D84BCC9C}"/>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7504369" y="1675725"/>
            <a:ext cx="3398571" cy="4248250"/>
          </a:xfrm>
          <a:prstGeom prst="rect">
            <a:avLst/>
          </a:prstGeom>
          <a:ln w="38100">
            <a:no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9D3AEA94-352A-4216-A212-2BEAA09D493F}"/>
              </a:ext>
            </a:extLst>
          </p:cNvPr>
          <p:cNvSpPr/>
          <p:nvPr/>
        </p:nvSpPr>
        <p:spPr>
          <a:xfrm>
            <a:off x="0" y="6623139"/>
            <a:ext cx="12192000" cy="251265"/>
          </a:xfrm>
          <a:prstGeom prst="rect">
            <a:avLst/>
          </a:prstGeom>
          <a:solidFill>
            <a:srgbClr val="FEF9F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884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764" y="441779"/>
            <a:ext cx="12092940" cy="987552"/>
          </a:xfrm>
        </p:spPr>
        <p:txBody>
          <a:bodyPr>
            <a:normAutofit/>
          </a:bodyPr>
          <a:lstStyle/>
          <a:p>
            <a:r>
              <a:rPr lang="en-GB" sz="3600" b="1" dirty="0">
                <a:latin typeface="+mn-lt"/>
              </a:rPr>
              <a:t>04. Gender in Jordan’s Climate Change Policy (2022–2050)</a:t>
            </a:r>
          </a:p>
        </p:txBody>
      </p:sp>
      <p:sp>
        <p:nvSpPr>
          <p:cNvPr id="3" name="Content Placeholder 2"/>
          <p:cNvSpPr>
            <a:spLocks noGrp="1"/>
          </p:cNvSpPr>
          <p:nvPr>
            <p:ph idx="1"/>
          </p:nvPr>
        </p:nvSpPr>
        <p:spPr>
          <a:xfrm>
            <a:off x="4551510" y="1885233"/>
            <a:ext cx="7239046" cy="4139856"/>
          </a:xfrm>
        </p:spPr>
        <p:txBody>
          <a:bodyPr>
            <a:normAutofit/>
          </a:bodyPr>
          <a:lstStyle/>
          <a:p>
            <a:pPr algn="just"/>
            <a:r>
              <a:rPr lang="en-GB" sz="1800" dirty="0"/>
              <a:t>Gender identified as </a:t>
            </a:r>
            <a:r>
              <a:rPr lang="en-GB" sz="1800" b="1" dirty="0">
                <a:solidFill>
                  <a:schemeClr val="accent2"/>
                </a:solidFill>
              </a:rPr>
              <a:t>cross-cutting</a:t>
            </a:r>
            <a:r>
              <a:rPr lang="en-GB" sz="1800" dirty="0"/>
              <a:t> priority.</a:t>
            </a:r>
          </a:p>
          <a:p>
            <a:pPr algn="just"/>
            <a:endParaRPr lang="en-GB" sz="1800" dirty="0"/>
          </a:p>
          <a:p>
            <a:pPr algn="just"/>
            <a:r>
              <a:rPr lang="en-GB" sz="1800" dirty="0"/>
              <a:t>Focus on </a:t>
            </a:r>
            <a:r>
              <a:rPr lang="en-GB" sz="1800" b="1" dirty="0">
                <a:solidFill>
                  <a:schemeClr val="accent2"/>
                </a:solidFill>
              </a:rPr>
              <a:t>gender-differentiated</a:t>
            </a:r>
            <a:r>
              <a:rPr lang="en-GB" sz="1800" dirty="0"/>
              <a:t> &amp; </a:t>
            </a:r>
            <a:r>
              <a:rPr lang="en-GB" sz="1800" b="1" dirty="0">
                <a:solidFill>
                  <a:schemeClr val="accent2"/>
                </a:solidFill>
              </a:rPr>
              <a:t>child-sensitive</a:t>
            </a:r>
            <a:r>
              <a:rPr lang="en-GB" sz="1800" dirty="0"/>
              <a:t> planning.</a:t>
            </a:r>
          </a:p>
          <a:p>
            <a:pPr algn="just"/>
            <a:endParaRPr lang="en-GB" sz="1800" dirty="0"/>
          </a:p>
          <a:p>
            <a:pPr algn="just"/>
            <a:r>
              <a:rPr lang="en-US" sz="1800" dirty="0"/>
              <a:t>Number of Policy measures, which:</a:t>
            </a:r>
          </a:p>
          <a:p>
            <a:pPr algn="just"/>
            <a:endParaRPr lang="en-US" sz="1800" dirty="0"/>
          </a:p>
          <a:p>
            <a:pPr marL="971550" lvl="1" indent="-514350" algn="just">
              <a:buFont typeface="+mj-lt"/>
              <a:buAutoNum type="arabicPeriod"/>
            </a:pPr>
            <a:r>
              <a:rPr lang="en-GB" sz="1800" dirty="0"/>
              <a:t>Promote </a:t>
            </a:r>
            <a:r>
              <a:rPr lang="en-GB" sz="1800" b="1" dirty="0">
                <a:solidFill>
                  <a:schemeClr val="accent2"/>
                </a:solidFill>
              </a:rPr>
              <a:t>equal access </a:t>
            </a:r>
            <a:r>
              <a:rPr lang="en-GB" sz="1800" dirty="0"/>
              <a:t>to climate finance for women and men.</a:t>
            </a:r>
          </a:p>
          <a:p>
            <a:pPr marL="971550" lvl="1" indent="-514350" algn="just">
              <a:buFont typeface="+mj-lt"/>
              <a:buAutoNum type="arabicPeriod"/>
            </a:pPr>
            <a:r>
              <a:rPr lang="en-GB" sz="1800" dirty="0"/>
              <a:t>Build </a:t>
            </a:r>
            <a:r>
              <a:rPr lang="en-GB" sz="1800" b="1" dirty="0">
                <a:solidFill>
                  <a:schemeClr val="accent2"/>
                </a:solidFill>
              </a:rPr>
              <a:t>gender-responsive</a:t>
            </a:r>
            <a:r>
              <a:rPr lang="en-GB" sz="1800" dirty="0"/>
              <a:t> institutional capacities.</a:t>
            </a:r>
          </a:p>
          <a:p>
            <a:pPr marL="971550" lvl="1" indent="-514350" algn="just">
              <a:buFont typeface="+mj-lt"/>
              <a:buAutoNum type="arabicPeriod"/>
            </a:pPr>
            <a:r>
              <a:rPr lang="en-GB" sz="1800" dirty="0"/>
              <a:t>Develop </a:t>
            </a:r>
            <a:r>
              <a:rPr lang="en-GB" sz="1800" b="1" dirty="0">
                <a:solidFill>
                  <a:schemeClr val="accent2"/>
                </a:solidFill>
              </a:rPr>
              <a:t>gender-specific</a:t>
            </a:r>
            <a:r>
              <a:rPr lang="en-GB" sz="1800" dirty="0"/>
              <a:t> indicators for M&amp;E.</a:t>
            </a:r>
          </a:p>
          <a:p>
            <a:pPr marL="971550" lvl="1" indent="-514350" algn="just">
              <a:buFont typeface="+mj-lt"/>
              <a:buAutoNum type="arabicPeriod"/>
            </a:pPr>
            <a:r>
              <a:rPr lang="en-GB" sz="1800" dirty="0"/>
              <a:t>Ensure </a:t>
            </a:r>
            <a:r>
              <a:rPr lang="en-GB" sz="1800" b="1" dirty="0">
                <a:solidFill>
                  <a:schemeClr val="accent2"/>
                </a:solidFill>
              </a:rPr>
              <a:t>inclusive participation</a:t>
            </a:r>
            <a:r>
              <a:rPr lang="en-GB" sz="1800" dirty="0"/>
              <a:t> in planning and implementation.</a:t>
            </a:r>
          </a:p>
          <a:p>
            <a:pPr marL="971550" lvl="1" indent="-514350" algn="just">
              <a:buFont typeface="+mj-lt"/>
              <a:buAutoNum type="arabicPeriod"/>
            </a:pPr>
            <a:r>
              <a:rPr lang="en-GB" sz="1800" dirty="0"/>
              <a:t>Align with </a:t>
            </a:r>
            <a:r>
              <a:rPr lang="en-GB" sz="1800" b="1" dirty="0">
                <a:solidFill>
                  <a:schemeClr val="accent2"/>
                </a:solidFill>
              </a:rPr>
              <a:t>international</a:t>
            </a:r>
            <a:r>
              <a:rPr lang="en-GB" sz="1800" dirty="0"/>
              <a:t> gender &amp; climate agreements.</a:t>
            </a:r>
            <a:r>
              <a:rPr lang="en-US" sz="1800" dirty="0"/>
              <a:t> </a:t>
            </a:r>
            <a:endParaRPr lang="en-GB" sz="1800" dirty="0"/>
          </a:p>
        </p:txBody>
      </p:sp>
      <p:sp>
        <p:nvSpPr>
          <p:cNvPr id="5" name="Rectangle 4">
            <a:extLst>
              <a:ext uri="{FF2B5EF4-FFF2-40B4-BE49-F238E27FC236}">
                <a16:creationId xmlns:a16="http://schemas.microsoft.com/office/drawing/2014/main" id="{FF37A82C-27B0-4CAF-A980-F5318B1B658E}"/>
              </a:ext>
            </a:extLst>
          </p:cNvPr>
          <p:cNvSpPr/>
          <p:nvPr/>
        </p:nvSpPr>
        <p:spPr>
          <a:xfrm>
            <a:off x="0" y="6694037"/>
            <a:ext cx="12206116" cy="251265"/>
          </a:xfrm>
          <a:prstGeom prst="rect">
            <a:avLst/>
          </a:prstGeom>
          <a:solidFill>
            <a:srgbClr val="3F705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230EE7-A2E0-4F4F-B1A2-D514CB8A7197}"/>
              </a:ext>
            </a:extLst>
          </p:cNvPr>
          <p:cNvSpPr/>
          <p:nvPr/>
        </p:nvSpPr>
        <p:spPr>
          <a:xfrm>
            <a:off x="626764" y="1937559"/>
            <a:ext cx="2973434" cy="4248250"/>
          </a:xfrm>
          <a:prstGeom prst="rect">
            <a:avLst/>
          </a:prstGeom>
          <a:solidFill>
            <a:srgbClr val="FEF9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856576" y="1653695"/>
            <a:ext cx="2973434" cy="4313974"/>
          </a:xfrm>
          <a:prstGeom prst="rect">
            <a:avLst/>
          </a:prstGeom>
          <a:ln w="57150">
            <a:noFill/>
          </a:ln>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2E995580-6176-4B3B-A4DF-9DA9D485CF64}"/>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647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17508" y="645404"/>
            <a:ext cx="57717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05. Financing Climate Action</a:t>
            </a:r>
          </a:p>
        </p:txBody>
      </p:sp>
      <p:pic>
        <p:nvPicPr>
          <p:cNvPr id="8"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6764" y="1741404"/>
            <a:ext cx="2000330" cy="2369884"/>
          </a:xfrm>
          <a:prstGeom prst="rect">
            <a:avLst/>
          </a:prstGeom>
          <a:ln w="38100" cap="sq">
            <a:solidFill>
              <a:schemeClr val="bg1"/>
            </a:solidFill>
            <a:prstDash val="solid"/>
            <a:miter lim="800000"/>
          </a:ln>
          <a:effec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343" y="1741404"/>
            <a:ext cx="2135951" cy="2369884"/>
          </a:xfrm>
          <a:prstGeom prst="rect">
            <a:avLst/>
          </a:prstGeom>
          <a:ln>
            <a:solidFill>
              <a:schemeClr val="bg1"/>
            </a:solidFill>
          </a:ln>
        </p:spPr>
      </p:pic>
      <p:pic>
        <p:nvPicPr>
          <p:cNvPr id="11" name="Content Placeholder 9"/>
          <p:cNvPicPr>
            <a:picLocks noGrp="1" noChangeAspect="1"/>
          </p:cNvPicPr>
          <p:nvPr>
            <p:ph idx="14"/>
          </p:nvPr>
        </p:nvPicPr>
        <p:blipFill>
          <a:blip r:embed="rId4" cstate="print">
            <a:extLst>
              <a:ext uri="{28A0092B-C50C-407E-A947-70E740481C1C}">
                <a14:useLocalDpi xmlns:a14="http://schemas.microsoft.com/office/drawing/2010/main" val="0"/>
              </a:ext>
            </a:extLst>
          </a:blip>
          <a:stretch>
            <a:fillRect/>
          </a:stretch>
        </p:blipFill>
        <p:spPr>
          <a:xfrm>
            <a:off x="732162" y="4230503"/>
            <a:ext cx="1894932" cy="2029851"/>
          </a:xfrm>
          <a:prstGeom prst="rect">
            <a:avLst/>
          </a:prstGeom>
          <a:ln w="38100" cap="sq">
            <a:solidFill>
              <a:schemeClr val="bg1"/>
            </a:solidFill>
            <a:prstDash val="solid"/>
            <a:miter lim="800000"/>
          </a:ln>
          <a:effectLst/>
        </p:spPr>
      </p:pic>
      <p:pic>
        <p:nvPicPr>
          <p:cNvPr id="12" name="Picture 11"/>
          <p:cNvPicPr>
            <a:picLocks noChangeAspect="1"/>
          </p:cNvPicPr>
          <p:nvPr/>
        </p:nvPicPr>
        <p:blipFill rotWithShape="1">
          <a:blip r:embed="rId5"/>
          <a:srcRect l="2552" t="1788" r="3540" b="3282"/>
          <a:stretch/>
        </p:blipFill>
        <p:spPr>
          <a:xfrm>
            <a:off x="2803917" y="4230503"/>
            <a:ext cx="2062377" cy="2031595"/>
          </a:xfrm>
          <a:prstGeom prst="rect">
            <a:avLst/>
          </a:prstGeom>
          <a:ln>
            <a:solidFill>
              <a:schemeClr val="bg1"/>
            </a:solidFill>
          </a:ln>
          <a:effectLst/>
        </p:spPr>
      </p:pic>
      <p:sp>
        <p:nvSpPr>
          <p:cNvPr id="14" name="Rectangle 13">
            <a:extLst>
              <a:ext uri="{FF2B5EF4-FFF2-40B4-BE49-F238E27FC236}">
                <a16:creationId xmlns:a16="http://schemas.microsoft.com/office/drawing/2014/main" id="{ADD3969B-04AA-4E87-98E7-EC8878498F5C}"/>
              </a:ext>
            </a:extLst>
          </p:cNvPr>
          <p:cNvSpPr/>
          <p:nvPr/>
        </p:nvSpPr>
        <p:spPr>
          <a:xfrm>
            <a:off x="0" y="6694037"/>
            <a:ext cx="12206116" cy="251265"/>
          </a:xfrm>
          <a:prstGeom prst="rect">
            <a:avLst/>
          </a:prstGeom>
          <a:solidFill>
            <a:srgbClr val="3F705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3BCC949-A156-4F35-85A9-8BA8995966AD}"/>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0044285B-69B6-4155-8924-4431C14F4F03}"/>
              </a:ext>
            </a:extLst>
          </p:cNvPr>
          <p:cNvSpPr txBox="1"/>
          <p:nvPr/>
        </p:nvSpPr>
        <p:spPr>
          <a:xfrm>
            <a:off x="5365768" y="1741404"/>
            <a:ext cx="6370961" cy="3594317"/>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Mobilize Funding: Secure domestic and international resources for climate projects.</a:t>
            </a: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endPar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Promote Partnerships (PPPs): Foster collaboration between public and private sectors.</a:t>
            </a: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endPar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Access Global Funds: Leverage mechanisms like the Green Climate Fund (GCF).</a:t>
            </a: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endPar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800"/>
              </a:spcAft>
              <a:buClrTx/>
              <a:buSzPts val="1000"/>
              <a:buFont typeface="Wingdings" panose="05000000000000000000" pitchFamily="2" charset="2"/>
              <a:buChar char="q"/>
              <a:tabLst>
                <a:tab pos="457200" algn="l"/>
              </a:tabLst>
              <a:defRPr sz="1400"/>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Encourage Green Investment: Support low-carbon and sustainable technologies.</a:t>
            </a:r>
          </a:p>
        </p:txBody>
      </p:sp>
    </p:spTree>
    <p:extLst>
      <p:ext uri="{BB962C8B-B14F-4D97-AF65-F5344CB8AC3E}">
        <p14:creationId xmlns:p14="http://schemas.microsoft.com/office/powerpoint/2010/main" val="23351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3815" y="627652"/>
            <a:ext cx="549573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06. Equity and Inclusivity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8" name="TextBox 7"/>
          <p:cNvSpPr txBox="1"/>
          <p:nvPr/>
        </p:nvSpPr>
        <p:spPr>
          <a:xfrm>
            <a:off x="4831079" y="1908002"/>
            <a:ext cx="6188020"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Prioritize Vulnerable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Ensure climate actions are inclusive and address the needs of those most at risk.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Promote Gender-Responsive &amp; Youth-Led Strategies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Empower women and youth as key actors in climate policy and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In Progress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Citizen Engagement Roadmap</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Gender Strategy 2030</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p:cNvPicPr>
            <a:picLocks noChangeAspect="1"/>
          </p:cNvPicPr>
          <p:nvPr/>
        </p:nvPicPr>
        <p:blipFill rotWithShape="1">
          <a:blip r:embed="rId2"/>
          <a:srcRect l="3206" t="1391" r="4774" b="2803"/>
          <a:stretch/>
        </p:blipFill>
        <p:spPr>
          <a:xfrm>
            <a:off x="626764" y="3943397"/>
            <a:ext cx="1820417" cy="2462635"/>
          </a:xfrm>
          <a:prstGeom prst="rect">
            <a:avLst/>
          </a:prstGeom>
          <a:ln>
            <a:solidFill>
              <a:schemeClr val="bg1"/>
            </a:solidFill>
          </a:ln>
        </p:spPr>
      </p:pic>
      <p:pic>
        <p:nvPicPr>
          <p:cNvPr id="10" name="Picture 9"/>
          <p:cNvPicPr>
            <a:picLocks noChangeAspect="1"/>
          </p:cNvPicPr>
          <p:nvPr/>
        </p:nvPicPr>
        <p:blipFill rotWithShape="1">
          <a:blip r:embed="rId3"/>
          <a:srcRect l="2235" t="1410" r="3850" b="2872"/>
          <a:stretch/>
        </p:blipFill>
        <p:spPr>
          <a:xfrm>
            <a:off x="1403134" y="3069637"/>
            <a:ext cx="1847811" cy="2462635"/>
          </a:xfrm>
          <a:prstGeom prst="rect">
            <a:avLst/>
          </a:prstGeom>
        </p:spPr>
      </p:pic>
      <p:pic>
        <p:nvPicPr>
          <p:cNvPr id="19" name="Content Placeholder 1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06898" y="1908002"/>
            <a:ext cx="1820417" cy="2206079"/>
          </a:xfrm>
        </p:spPr>
      </p:pic>
      <p:sp>
        <p:nvSpPr>
          <p:cNvPr id="13" name="Rectangle 12">
            <a:extLst>
              <a:ext uri="{FF2B5EF4-FFF2-40B4-BE49-F238E27FC236}">
                <a16:creationId xmlns:a16="http://schemas.microsoft.com/office/drawing/2014/main" id="{88B6B1B6-8638-4B31-989E-A06F0B0E360C}"/>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BD7E453-A28F-42B4-8F39-CB370811887D}"/>
              </a:ext>
            </a:extLst>
          </p:cNvPr>
          <p:cNvSpPr/>
          <p:nvPr/>
        </p:nvSpPr>
        <p:spPr>
          <a:xfrm>
            <a:off x="0" y="6694037"/>
            <a:ext cx="12206116" cy="251265"/>
          </a:xfrm>
          <a:prstGeom prst="rect">
            <a:avLst/>
          </a:prstGeom>
          <a:solidFill>
            <a:srgbClr val="3F705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999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8911DB9-13BD-4189-AF59-7CDDB9EE7A3C}"/>
              </a:ext>
            </a:extLst>
          </p:cNvPr>
          <p:cNvSpPr/>
          <p:nvPr/>
        </p:nvSpPr>
        <p:spPr>
          <a:xfrm>
            <a:off x="626765" y="1931182"/>
            <a:ext cx="11565236" cy="2246035"/>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107" y="251671"/>
            <a:ext cx="10515600" cy="1325563"/>
          </a:xfrm>
        </p:spPr>
        <p:txBody>
          <a:bodyPr>
            <a:normAutofit/>
          </a:bodyPr>
          <a:lstStyle/>
          <a:p>
            <a:r>
              <a:rPr lang="en-US" sz="3600" b="1" dirty="0">
                <a:latin typeface="+mn-lt"/>
              </a:rPr>
              <a:t>07.1 On the implementation phase:</a:t>
            </a:r>
            <a:endParaRPr lang="en-GB" sz="3600" b="1" dirty="0">
              <a:latin typeface="+mn-lt"/>
            </a:endParaRPr>
          </a:p>
        </p:txBody>
      </p:sp>
      <p:pic>
        <p:nvPicPr>
          <p:cNvPr id="10242" name="Picture 2" descr="Commercial Greenhouses | GrowSp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4740" y="1931183"/>
            <a:ext cx="3767810" cy="22460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43506" y="4763930"/>
            <a:ext cx="4152900" cy="1200329"/>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Building resilience to cope with climate change in Jordan through improving water use efficiency in the agriculture sector (BRCCJ)</a:t>
            </a:r>
          </a:p>
        </p:txBody>
      </p:sp>
      <p:pic>
        <p:nvPicPr>
          <p:cNvPr id="10246" name="Picture 6" descr="Increasing the resilience of poor and vulnerable communities to climat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8641" y="1931183"/>
            <a:ext cx="4054109" cy="22460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89071" y="4761483"/>
            <a:ext cx="4759423" cy="1477328"/>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Increasing the resilience of poor and vulnerable communities to climate change impacts in Jordan through implementing innovative projects in water and agriculture in support of adaptation to climate change" Programme"</a:t>
            </a:r>
          </a:p>
        </p:txBody>
      </p:sp>
      <p:sp>
        <p:nvSpPr>
          <p:cNvPr id="7" name="Rectangle 6">
            <a:extLst>
              <a:ext uri="{FF2B5EF4-FFF2-40B4-BE49-F238E27FC236}">
                <a16:creationId xmlns:a16="http://schemas.microsoft.com/office/drawing/2014/main" id="{4859C415-DEE4-45C0-A756-3A1234481890}"/>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A1C20EA-15B7-4A69-9CD8-3C4BB12BDD61}"/>
              </a:ext>
            </a:extLst>
          </p:cNvPr>
          <p:cNvSpPr/>
          <p:nvPr/>
        </p:nvSpPr>
        <p:spPr>
          <a:xfrm>
            <a:off x="0" y="6694037"/>
            <a:ext cx="12206116" cy="251265"/>
          </a:xfrm>
          <a:prstGeom prst="rect">
            <a:avLst/>
          </a:prstGeom>
          <a:solidFill>
            <a:srgbClr val="3F705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1EB1D03-35C1-490C-803C-5D71E7B73C57}"/>
              </a:ext>
            </a:extLst>
          </p:cNvPr>
          <p:cNvPicPr>
            <a:picLocks noChangeAspect="1"/>
          </p:cNvPicPr>
          <p:nvPr/>
        </p:nvPicPr>
        <p:blipFill rotWithShape="1">
          <a:blip r:embed="rId4">
            <a:extLst>
              <a:ext uri="{28A0092B-C50C-407E-A947-70E740481C1C}">
                <a14:useLocalDpi xmlns:a14="http://schemas.microsoft.com/office/drawing/2010/main" val="0"/>
              </a:ext>
            </a:extLst>
          </a:blip>
          <a:srcRect t="80477"/>
          <a:stretch/>
        </p:blipFill>
        <p:spPr>
          <a:xfrm rot="10800000">
            <a:off x="0" y="6513362"/>
            <a:ext cx="12192000" cy="180675"/>
          </a:xfrm>
          <a:prstGeom prst="rect">
            <a:avLst/>
          </a:prstGeom>
        </p:spPr>
      </p:pic>
    </p:spTree>
    <p:extLst>
      <p:ext uri="{BB962C8B-B14F-4D97-AF65-F5344CB8AC3E}">
        <p14:creationId xmlns:p14="http://schemas.microsoft.com/office/powerpoint/2010/main" val="421875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8911DB9-13BD-4189-AF59-7CDDB9EE7A3C}"/>
              </a:ext>
            </a:extLst>
          </p:cNvPr>
          <p:cNvSpPr/>
          <p:nvPr/>
        </p:nvSpPr>
        <p:spPr>
          <a:xfrm>
            <a:off x="626764" y="1588876"/>
            <a:ext cx="11565236" cy="2246035"/>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106" y="251671"/>
            <a:ext cx="11058293" cy="1325563"/>
          </a:xfrm>
        </p:spPr>
        <p:txBody>
          <a:bodyPr>
            <a:normAutofit fontScale="90000"/>
          </a:bodyPr>
          <a:lstStyle/>
          <a:p>
            <a:r>
              <a:rPr lang="en-US" sz="3600" b="1" dirty="0">
                <a:latin typeface="+mn-lt"/>
              </a:rPr>
              <a:t>07.2 On the implementation phase:</a:t>
            </a:r>
            <a:br>
              <a:rPr lang="en-US" sz="3600" b="1" dirty="0">
                <a:latin typeface="+mn-lt"/>
              </a:rPr>
            </a:br>
            <a:r>
              <a:rPr lang="en-GB" sz="2700" b="1" dirty="0">
                <a:latin typeface="+mn-lt"/>
              </a:rPr>
              <a:t>“Resilient Water Solutions Against Climate Change in Jordan and Lebanon” project</a:t>
            </a:r>
            <a:br>
              <a:rPr lang="en-US" sz="3600" b="1" dirty="0">
                <a:latin typeface="+mn-lt"/>
              </a:rPr>
            </a:br>
            <a:endParaRPr lang="en-GB" sz="3600" b="1" dirty="0">
              <a:latin typeface="+mn-lt"/>
            </a:endParaRPr>
          </a:p>
        </p:txBody>
      </p:sp>
      <p:sp>
        <p:nvSpPr>
          <p:cNvPr id="7" name="Rectangle 6">
            <a:extLst>
              <a:ext uri="{FF2B5EF4-FFF2-40B4-BE49-F238E27FC236}">
                <a16:creationId xmlns:a16="http://schemas.microsoft.com/office/drawing/2014/main" id="{4859C415-DEE4-45C0-A756-3A1234481890}"/>
              </a:ext>
            </a:extLst>
          </p:cNvPr>
          <p:cNvSpPr/>
          <p:nvPr/>
        </p:nvSpPr>
        <p:spPr>
          <a:xfrm>
            <a:off x="626764" y="1309868"/>
            <a:ext cx="2870720" cy="92598"/>
          </a:xfrm>
          <a:prstGeom prst="rect">
            <a:avLst/>
          </a:prstGeom>
          <a:solidFill>
            <a:srgbClr val="FEF9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A1C20EA-15B7-4A69-9CD8-3C4BB12BDD61}"/>
              </a:ext>
            </a:extLst>
          </p:cNvPr>
          <p:cNvSpPr/>
          <p:nvPr/>
        </p:nvSpPr>
        <p:spPr>
          <a:xfrm>
            <a:off x="0" y="6694037"/>
            <a:ext cx="12206116" cy="251265"/>
          </a:xfrm>
          <a:prstGeom prst="rect">
            <a:avLst/>
          </a:prstGeom>
          <a:solidFill>
            <a:srgbClr val="3F705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1EB1D03-35C1-490C-803C-5D71E7B73C57}"/>
              </a:ext>
            </a:extLst>
          </p:cNvPr>
          <p:cNvPicPr>
            <a:picLocks noChangeAspect="1"/>
          </p:cNvPicPr>
          <p:nvPr/>
        </p:nvPicPr>
        <p:blipFill rotWithShape="1">
          <a:blip r:embed="rId2">
            <a:extLst>
              <a:ext uri="{28A0092B-C50C-407E-A947-70E740481C1C}">
                <a14:useLocalDpi xmlns:a14="http://schemas.microsoft.com/office/drawing/2010/main" val="0"/>
              </a:ext>
            </a:extLst>
          </a:blip>
          <a:srcRect t="80477"/>
          <a:stretch/>
        </p:blipFill>
        <p:spPr>
          <a:xfrm rot="10800000">
            <a:off x="0" y="6513362"/>
            <a:ext cx="12192000" cy="180675"/>
          </a:xfrm>
          <a:prstGeom prst="rect">
            <a:avLst/>
          </a:prstGeom>
        </p:spPr>
      </p:pic>
      <p:sp>
        <p:nvSpPr>
          <p:cNvPr id="3" name="Content Placeholder 2"/>
          <p:cNvSpPr>
            <a:spLocks noGrp="1"/>
          </p:cNvSpPr>
          <p:nvPr>
            <p:ph idx="1"/>
          </p:nvPr>
        </p:nvSpPr>
        <p:spPr>
          <a:xfrm>
            <a:off x="524107" y="4255685"/>
            <a:ext cx="11205049" cy="2438351"/>
          </a:xfrm>
        </p:spPr>
        <p:txBody>
          <a:bodyPr>
            <a:normAutofit lnSpcReduction="10000"/>
          </a:bodyPr>
          <a:lstStyle/>
          <a:p>
            <a:r>
              <a:rPr lang="en-GB" sz="2400" dirty="0"/>
              <a:t>The selection of schools for the installation of rainwater harvesting and greywater treatment systems considered gender mainstreaming during the assessment and site selection phases.</a:t>
            </a:r>
          </a:p>
          <a:p>
            <a:r>
              <a:rPr lang="en-GB" sz="2400" dirty="0"/>
              <a:t>The selection of residential buildings for the installation of rainwater harvesting considered gender mainstreaming during the assessment and site selection phases. </a:t>
            </a:r>
          </a:p>
          <a:p>
            <a:r>
              <a:rPr lang="en-GB" sz="2400" dirty="0"/>
              <a:t>Practical and theoretical permaculture workshops promoted women’s participation by engaging local women’s NGOs in </a:t>
            </a:r>
            <a:r>
              <a:rPr lang="en-GB" sz="2400" dirty="0" err="1"/>
              <a:t>Jerash</a:t>
            </a:r>
            <a:r>
              <a:rPr lang="en-GB" sz="2400" dirty="0"/>
              <a:t>.</a:t>
            </a:r>
          </a:p>
        </p:txBody>
      </p:sp>
      <p:pic>
        <p:nvPicPr>
          <p:cNvPr id="2052" name="Picture 4" descr="https://rws-ccaf.com/sites/default/files/2023-05/ab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085" y="1332954"/>
            <a:ext cx="9327092" cy="2666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447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65A0E84-BC76-4778-962C-8E462AD29314}"/>
              </a:ext>
            </a:extLst>
          </p:cNvPr>
          <p:cNvSpPr txBox="1">
            <a:spLocks/>
          </p:cNvSpPr>
          <p:nvPr/>
        </p:nvSpPr>
        <p:spPr>
          <a:xfrm>
            <a:off x="4856593" y="2717484"/>
            <a:ext cx="5716411" cy="16811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000" b="1" i="0" u="none" strike="noStrike" kern="1200" cap="none" spc="0" normalizeH="0" baseline="0" noProof="0" dirty="0">
                <a:ln>
                  <a:noFill/>
                </a:ln>
                <a:solidFill>
                  <a:prstClr val="black"/>
                </a:solidFill>
                <a:effectLst/>
                <a:uLnTx/>
                <a:uFillTx/>
                <a:latin typeface="Calibri" panose="020F0502020204030204"/>
                <a:ea typeface="+mj-ea"/>
                <a:cs typeface="+mj-cs"/>
              </a:rPr>
              <a:t>THANK YOU !</a:t>
            </a:r>
          </a:p>
        </p:txBody>
      </p:sp>
      <p:pic>
        <p:nvPicPr>
          <p:cNvPr id="10" name="Picture 9">
            <a:extLst>
              <a:ext uri="{FF2B5EF4-FFF2-40B4-BE49-F238E27FC236}">
                <a16:creationId xmlns:a16="http://schemas.microsoft.com/office/drawing/2014/main" id="{5DD65944-3CD5-4D1D-B1E8-1E7593292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7" y="0"/>
            <a:ext cx="4572000" cy="6858000"/>
          </a:xfrm>
          <a:prstGeom prst="rect">
            <a:avLst/>
          </a:prstGeom>
        </p:spPr>
      </p:pic>
      <p:sp>
        <p:nvSpPr>
          <p:cNvPr id="11" name="Rectangle 10">
            <a:extLst>
              <a:ext uri="{FF2B5EF4-FFF2-40B4-BE49-F238E27FC236}">
                <a16:creationId xmlns:a16="http://schemas.microsoft.com/office/drawing/2014/main" id="{9EDA2773-9A30-43A7-92E8-E01E437EF633}"/>
              </a:ext>
            </a:extLst>
          </p:cNvPr>
          <p:cNvSpPr/>
          <p:nvPr/>
        </p:nvSpPr>
        <p:spPr>
          <a:xfrm>
            <a:off x="1481559" y="5097559"/>
            <a:ext cx="2395960" cy="1639399"/>
          </a:xfrm>
          <a:prstGeom prst="rect">
            <a:avLst/>
          </a:prstGeom>
          <a:solidFill>
            <a:srgbClr val="FFF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F9B45E8-9905-4C38-89D6-847B608608AB}"/>
              </a:ext>
            </a:extLst>
          </p:cNvPr>
          <p:cNvSpPr/>
          <p:nvPr/>
        </p:nvSpPr>
        <p:spPr>
          <a:xfrm rot="10800000">
            <a:off x="10922012" y="0"/>
            <a:ext cx="1298222" cy="6945302"/>
          </a:xfrm>
          <a:prstGeom prst="rect">
            <a:avLst/>
          </a:prstGeom>
          <a:solidFill>
            <a:srgbClr val="3F705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461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holding hands&#10;&#10;Description automatically generated">
            <a:extLst>
              <a:ext uri="{FF2B5EF4-FFF2-40B4-BE49-F238E27FC236}">
                <a16:creationId xmlns:a16="http://schemas.microsoft.com/office/drawing/2014/main" id="{19D17CCD-3557-17FE-22D3-8216B488B970}"/>
              </a:ext>
            </a:extLst>
          </p:cNvPr>
          <p:cNvPicPr>
            <a:picLocks noChangeAspect="1"/>
          </p:cNvPicPr>
          <p:nvPr/>
        </p:nvPicPr>
        <p:blipFill rotWithShape="1">
          <a:blip r:embed="rId3"/>
          <a:srcRect l="2205" t="23391" r="6886"/>
          <a:stretch/>
        </p:blipFill>
        <p:spPr>
          <a:xfrm>
            <a:off x="20" y="10"/>
            <a:ext cx="12191981" cy="6857990"/>
          </a:xfrm>
          <a:prstGeom prst="rect">
            <a:avLst/>
          </a:prstGeom>
          <a:noFill/>
        </p:spPr>
      </p:pic>
      <p:sp>
        <p:nvSpPr>
          <p:cNvPr id="10" name="TextBox 9">
            <a:extLst>
              <a:ext uri="{FF2B5EF4-FFF2-40B4-BE49-F238E27FC236}">
                <a16:creationId xmlns:a16="http://schemas.microsoft.com/office/drawing/2014/main" id="{6F433F54-68C4-5CB7-1E76-5B8FF0653102}"/>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100">
                <a:solidFill>
                  <a:schemeClr val="bg1"/>
                </a:solidFill>
                <a:effectLst>
                  <a:outerShdw blurRad="50800" dist="38100" dir="2700000" algn="tl" rotWithShape="0">
                    <a:prstClr val="black">
                      <a:alpha val="40000"/>
                    </a:prstClr>
                  </a:outerShdw>
                </a:effectLst>
                <a:latin typeface="+mj-lt"/>
                <a:ea typeface="+mj-ea"/>
                <a:cs typeface="+mj-cs"/>
              </a:rPr>
              <a:t>The Global Water Operators’ Partnerships Alliance (GWOPA)</a:t>
            </a:r>
          </a:p>
        </p:txBody>
      </p:sp>
      <p:sp>
        <p:nvSpPr>
          <p:cNvPr id="3" name="Rectangle 2">
            <a:extLst>
              <a:ext uri="{FF2B5EF4-FFF2-40B4-BE49-F238E27FC236}">
                <a16:creationId xmlns:a16="http://schemas.microsoft.com/office/drawing/2014/main" id="{8ADF9D22-7722-D03D-DA42-2E33961727EA}"/>
              </a:ext>
            </a:extLst>
          </p:cNvPr>
          <p:cNvSpPr/>
          <p:nvPr/>
        </p:nvSpPr>
        <p:spPr>
          <a:xfrm>
            <a:off x="-2" y="5575039"/>
            <a:ext cx="9785897" cy="721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24755C3-1510-2DC9-3980-90BC4E907F08}"/>
              </a:ext>
            </a:extLst>
          </p:cNvPr>
          <p:cNvSpPr txBox="1"/>
          <p:nvPr/>
        </p:nvSpPr>
        <p:spPr>
          <a:xfrm>
            <a:off x="404553" y="5639082"/>
            <a:ext cx="9078562" cy="592975"/>
          </a:xfrm>
          <a:prstGeom prst="rect">
            <a:avLst/>
          </a:prstGeom>
        </p:spPr>
        <p:txBody>
          <a:bodyPr vert="horz" lIns="91440" tIns="45720" rIns="91440" bIns="45720" rtlCol="0" anchor="ctr">
            <a:normAutofit/>
          </a:bodyPr>
          <a:lstStyle/>
          <a:p>
            <a:pPr>
              <a:lnSpc>
                <a:spcPct val="90000"/>
              </a:lnSpc>
              <a:spcBef>
                <a:spcPts val="1000"/>
              </a:spcBef>
            </a:pPr>
            <a:r>
              <a:rPr lang="en-US" sz="1700" dirty="0">
                <a:solidFill>
                  <a:schemeClr val="bg1"/>
                </a:solidFill>
                <a:effectLst/>
              </a:rPr>
              <a:t>Leveraging Solidarity to Mainstream Gender and Climate Action in Water Utilities through WOPs</a:t>
            </a:r>
            <a:endParaRPr lang="en-US" sz="1700" dirty="0">
              <a:solidFill>
                <a:schemeClr val="bg1"/>
              </a:solidFill>
            </a:endParaRPr>
          </a:p>
        </p:txBody>
      </p:sp>
      <p:pic>
        <p:nvPicPr>
          <p:cNvPr id="8" name="Picture 7" descr="A black and white logo&#10;&#10;Description automatically generated">
            <a:extLst>
              <a:ext uri="{FF2B5EF4-FFF2-40B4-BE49-F238E27FC236}">
                <a16:creationId xmlns:a16="http://schemas.microsoft.com/office/drawing/2014/main" id="{6F93C29C-3AD4-C94B-DA0F-06A02E60B2A8}"/>
              </a:ext>
            </a:extLst>
          </p:cNvPr>
          <p:cNvPicPr>
            <a:picLocks noChangeAspect="1"/>
          </p:cNvPicPr>
          <p:nvPr/>
        </p:nvPicPr>
        <p:blipFill>
          <a:blip r:embed="rId4"/>
          <a:stretch>
            <a:fillRect/>
          </a:stretch>
        </p:blipFill>
        <p:spPr>
          <a:xfrm>
            <a:off x="9902363" y="5193549"/>
            <a:ext cx="2173167" cy="1448779"/>
          </a:xfrm>
          <a:prstGeom prst="rect">
            <a:avLst/>
          </a:prstGeom>
        </p:spPr>
      </p:pic>
      <p:pic>
        <p:nvPicPr>
          <p:cNvPr id="9" name="Picture 8" descr="A group of white circles&#10;&#10;Description automatically generated">
            <a:extLst>
              <a:ext uri="{FF2B5EF4-FFF2-40B4-BE49-F238E27FC236}">
                <a16:creationId xmlns:a16="http://schemas.microsoft.com/office/drawing/2014/main" id="{970861BD-7A87-C44C-E2F8-CFE97B20837F}"/>
              </a:ext>
            </a:extLst>
          </p:cNvPr>
          <p:cNvPicPr>
            <a:picLocks noChangeAspect="1"/>
          </p:cNvPicPr>
          <p:nvPr/>
        </p:nvPicPr>
        <p:blipFill>
          <a:blip r:embed="rId5"/>
          <a:stretch>
            <a:fillRect/>
          </a:stretch>
        </p:blipFill>
        <p:spPr>
          <a:xfrm rot="5400000">
            <a:off x="8484790" y="3825104"/>
            <a:ext cx="573402" cy="921248"/>
          </a:xfrm>
          <a:prstGeom prst="rect">
            <a:avLst/>
          </a:prstGeom>
        </p:spPr>
      </p:pic>
    </p:spTree>
    <p:extLst>
      <p:ext uri="{BB962C8B-B14F-4D97-AF65-F5344CB8AC3E}">
        <p14:creationId xmlns:p14="http://schemas.microsoft.com/office/powerpoint/2010/main" val="3793274926"/>
      </p:ext>
    </p:extLst>
  </p:cSld>
  <p:clrMapOvr>
    <a:masterClrMapping/>
  </p:clrMapOvr>
  <mc:AlternateContent xmlns:mc="http://schemas.openxmlformats.org/markup-compatibility/2006" xmlns:p14="http://schemas.microsoft.com/office/powerpoint/2010/main">
    <mc:Choice Requires="p14">
      <p:transition spd="slow" p14:dur="3400" advClick="0" advTm="20000">
        <p14:reveal/>
      </p:transition>
    </mc:Choice>
    <mc:Fallback xmlns="">
      <p:transition spd="slow" advClick="0" advTm="2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91073" y="3311200"/>
            <a:ext cx="1375873" cy="1264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16DEA279-41B9-4014-9398-2D4142CA71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54011" y="1088260"/>
            <a:ext cx="5031978" cy="2843180"/>
          </a:xfrm>
          <a:prstGeom prst="rect">
            <a:avLst/>
          </a:prstGeom>
        </p:spPr>
      </p:pic>
      <p:sp>
        <p:nvSpPr>
          <p:cNvPr id="6" name="Rectangle 5"/>
          <p:cNvSpPr/>
          <p:nvPr/>
        </p:nvSpPr>
        <p:spPr>
          <a:xfrm>
            <a:off x="8565487" y="2805632"/>
            <a:ext cx="1820254" cy="1358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p:ph type="title"/>
          </p:nvPr>
        </p:nvSpPr>
        <p:spPr>
          <a:xfrm>
            <a:off x="414728" y="-245491"/>
            <a:ext cx="10800417" cy="1167490"/>
          </a:xfrm>
        </p:spPr>
        <p:txBody>
          <a:bodyPr>
            <a:noAutofit/>
          </a:bodyPr>
          <a:lstStyle/>
          <a:p>
            <a:r>
              <a:rPr lang="en-US" b="1" dirty="0">
                <a:latin typeface="Avenir Next Condensed" panose="020B0506020202020204" pitchFamily="34" charset="0"/>
              </a:rPr>
              <a:t>A brief history</a:t>
            </a: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33552" y="4539233"/>
            <a:ext cx="1479335" cy="1485739"/>
          </a:xfrm>
          <a:prstGeom prst="rect">
            <a:avLst/>
          </a:prstGeom>
        </p:spPr>
      </p:pic>
      <p:pic>
        <p:nvPicPr>
          <p:cNvPr id="14" name="Content Placeholder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36407" y="4367571"/>
            <a:ext cx="1923658" cy="1851020"/>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3752" y="2488334"/>
            <a:ext cx="1531254" cy="1738888"/>
          </a:xfrm>
          <a:prstGeom prst="rect">
            <a:avLst/>
          </a:prstGeom>
        </p:spPr>
      </p:pic>
      <p:sp>
        <p:nvSpPr>
          <p:cNvPr id="19" name="Speech Bubble: Oval 18">
            <a:extLst>
              <a:ext uri="{FF2B5EF4-FFF2-40B4-BE49-F238E27FC236}">
                <a16:creationId xmlns:a16="http://schemas.microsoft.com/office/drawing/2014/main" id="{76E1EFFF-A0B7-4144-A496-14E88DE1169A}"/>
              </a:ext>
            </a:extLst>
          </p:cNvPr>
          <p:cNvSpPr/>
          <p:nvPr/>
        </p:nvSpPr>
        <p:spPr>
          <a:xfrm>
            <a:off x="1434351" y="713153"/>
            <a:ext cx="4747492" cy="2438805"/>
          </a:xfrm>
          <a:prstGeom prst="wedgeEllipseCallou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2"/>
                </a:solidFill>
              </a:rPr>
              <a:t>Modest improvements in public water operators will have immense impacts on global provision of services. </a:t>
            </a:r>
          </a:p>
          <a:p>
            <a:pPr algn="ctr"/>
            <a:endParaRPr lang="en-US" sz="1600">
              <a:solidFill>
                <a:schemeClr val="tx2"/>
              </a:solidFill>
            </a:endParaRPr>
          </a:p>
          <a:p>
            <a:pPr algn="ctr"/>
            <a:r>
              <a:rPr lang="en-US" sz="1600">
                <a:solidFill>
                  <a:schemeClr val="tx2"/>
                </a:solidFill>
              </a:rPr>
              <a:t>Operators are effective at Helping one another improve. Let’s scale this up!</a:t>
            </a:r>
          </a:p>
        </p:txBody>
      </p:sp>
      <p:cxnSp>
        <p:nvCxnSpPr>
          <p:cNvPr id="22" name="Straight Arrow Connector 21">
            <a:extLst>
              <a:ext uri="{FF2B5EF4-FFF2-40B4-BE49-F238E27FC236}">
                <a16:creationId xmlns:a16="http://schemas.microsoft.com/office/drawing/2014/main" id="{0B945BA3-8537-4980-94B2-844746D8C599}"/>
              </a:ext>
            </a:extLst>
          </p:cNvPr>
          <p:cNvCxnSpPr/>
          <p:nvPr/>
        </p:nvCxnSpPr>
        <p:spPr>
          <a:xfrm>
            <a:off x="538425" y="4409862"/>
            <a:ext cx="1105592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F6ABF8F-050C-45B8-9A90-54301FE5D659}"/>
              </a:ext>
            </a:extLst>
          </p:cNvPr>
          <p:cNvSpPr txBox="1"/>
          <p:nvPr/>
        </p:nvSpPr>
        <p:spPr>
          <a:xfrm>
            <a:off x="1138788" y="4732790"/>
            <a:ext cx="787395" cy="584775"/>
          </a:xfrm>
          <a:prstGeom prst="rect">
            <a:avLst/>
          </a:prstGeom>
          <a:noFill/>
        </p:spPr>
        <p:txBody>
          <a:bodyPr wrap="none" rtlCol="0">
            <a:spAutoFit/>
          </a:bodyPr>
          <a:lstStyle/>
          <a:p>
            <a:r>
              <a:rPr lang="en-US" sz="3200">
                <a:latin typeface="Tw Cen MT Condensed" panose="020B0606020104020203" pitchFamily="34" charset="0"/>
              </a:rPr>
              <a:t>2006</a:t>
            </a:r>
          </a:p>
        </p:txBody>
      </p:sp>
      <p:sp>
        <p:nvSpPr>
          <p:cNvPr id="25" name="TextBox 24">
            <a:extLst>
              <a:ext uri="{FF2B5EF4-FFF2-40B4-BE49-F238E27FC236}">
                <a16:creationId xmlns:a16="http://schemas.microsoft.com/office/drawing/2014/main" id="{B48E90FD-44DA-472C-924C-610A69A72D7E}"/>
              </a:ext>
            </a:extLst>
          </p:cNvPr>
          <p:cNvSpPr txBox="1"/>
          <p:nvPr/>
        </p:nvSpPr>
        <p:spPr>
          <a:xfrm>
            <a:off x="7321602" y="3836267"/>
            <a:ext cx="787395" cy="584775"/>
          </a:xfrm>
          <a:prstGeom prst="rect">
            <a:avLst/>
          </a:prstGeom>
          <a:noFill/>
        </p:spPr>
        <p:txBody>
          <a:bodyPr wrap="none" rtlCol="0">
            <a:spAutoFit/>
          </a:bodyPr>
          <a:lstStyle/>
          <a:p>
            <a:r>
              <a:rPr lang="en-US" sz="3200" dirty="0">
                <a:latin typeface="Tw Cen MT Condensed" panose="020B0606020104020203" pitchFamily="34" charset="0"/>
              </a:rPr>
              <a:t>2015</a:t>
            </a:r>
          </a:p>
        </p:txBody>
      </p:sp>
      <p:sp>
        <p:nvSpPr>
          <p:cNvPr id="26" name="TextBox 25">
            <a:extLst>
              <a:ext uri="{FF2B5EF4-FFF2-40B4-BE49-F238E27FC236}">
                <a16:creationId xmlns:a16="http://schemas.microsoft.com/office/drawing/2014/main" id="{B3075616-1590-4D0D-A6E4-6826D13B5086}"/>
              </a:ext>
            </a:extLst>
          </p:cNvPr>
          <p:cNvSpPr txBox="1"/>
          <p:nvPr/>
        </p:nvSpPr>
        <p:spPr>
          <a:xfrm>
            <a:off x="3490684" y="3760601"/>
            <a:ext cx="787395" cy="584775"/>
          </a:xfrm>
          <a:prstGeom prst="rect">
            <a:avLst/>
          </a:prstGeom>
          <a:noFill/>
        </p:spPr>
        <p:txBody>
          <a:bodyPr wrap="none" rtlCol="0">
            <a:spAutoFit/>
          </a:bodyPr>
          <a:lstStyle/>
          <a:p>
            <a:r>
              <a:rPr lang="en-US" sz="3200">
                <a:latin typeface="Tw Cen MT Condensed" panose="020B0606020104020203" pitchFamily="34" charset="0"/>
              </a:rPr>
              <a:t>2009</a:t>
            </a:r>
          </a:p>
        </p:txBody>
      </p:sp>
      <p:sp>
        <p:nvSpPr>
          <p:cNvPr id="27" name="TextBox 26">
            <a:extLst>
              <a:ext uri="{FF2B5EF4-FFF2-40B4-BE49-F238E27FC236}">
                <a16:creationId xmlns:a16="http://schemas.microsoft.com/office/drawing/2014/main" id="{A5CC1109-E7E5-4898-A27C-C60EC08657E7}"/>
              </a:ext>
            </a:extLst>
          </p:cNvPr>
          <p:cNvSpPr txBox="1"/>
          <p:nvPr/>
        </p:nvSpPr>
        <p:spPr>
          <a:xfrm>
            <a:off x="5814937" y="4539233"/>
            <a:ext cx="787395" cy="584775"/>
          </a:xfrm>
          <a:prstGeom prst="rect">
            <a:avLst/>
          </a:prstGeom>
          <a:noFill/>
        </p:spPr>
        <p:txBody>
          <a:bodyPr wrap="none" rtlCol="0">
            <a:spAutoFit/>
          </a:bodyPr>
          <a:lstStyle/>
          <a:p>
            <a:r>
              <a:rPr lang="en-US" sz="3200">
                <a:latin typeface="Tw Cen MT Condensed" panose="020B0606020104020203" pitchFamily="34" charset="0"/>
              </a:rPr>
              <a:t>2013</a:t>
            </a:r>
          </a:p>
        </p:txBody>
      </p:sp>
      <p:sp>
        <p:nvSpPr>
          <p:cNvPr id="28" name="TextBox 27">
            <a:extLst>
              <a:ext uri="{FF2B5EF4-FFF2-40B4-BE49-F238E27FC236}">
                <a16:creationId xmlns:a16="http://schemas.microsoft.com/office/drawing/2014/main" id="{01976BEF-8238-433B-ACD7-1F53BD05BE42}"/>
              </a:ext>
            </a:extLst>
          </p:cNvPr>
          <p:cNvSpPr txBox="1"/>
          <p:nvPr/>
        </p:nvSpPr>
        <p:spPr>
          <a:xfrm>
            <a:off x="9992043" y="4487283"/>
            <a:ext cx="787395" cy="584775"/>
          </a:xfrm>
          <a:prstGeom prst="rect">
            <a:avLst/>
          </a:prstGeom>
          <a:noFill/>
        </p:spPr>
        <p:txBody>
          <a:bodyPr wrap="none" rtlCol="0">
            <a:spAutoFit/>
          </a:bodyPr>
          <a:lstStyle/>
          <a:p>
            <a:r>
              <a:rPr lang="en-US" sz="3200" dirty="0">
                <a:latin typeface="Tw Cen MT Condensed" panose="020B0606020104020203" pitchFamily="34" charset="0"/>
              </a:rPr>
              <a:t>2020</a:t>
            </a:r>
          </a:p>
        </p:txBody>
      </p:sp>
      <p:pic>
        <p:nvPicPr>
          <p:cNvPr id="4100" name="Picture 4" descr="Image result for un bonn">
            <a:extLst>
              <a:ext uri="{FF2B5EF4-FFF2-40B4-BE49-F238E27FC236}">
                <a16:creationId xmlns:a16="http://schemas.microsoft.com/office/drawing/2014/main" id="{0244D17C-1E25-43FB-9BC1-941768145C5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458047" y="4970026"/>
            <a:ext cx="2015336" cy="90458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A close up of a sign&#10;&#10;Description automatically generated">
            <a:extLst>
              <a:ext uri="{FF2B5EF4-FFF2-40B4-BE49-F238E27FC236}">
                <a16:creationId xmlns:a16="http://schemas.microsoft.com/office/drawing/2014/main" id="{B9442BCE-F01F-483A-999C-C08610EE10F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5579" y="4487283"/>
            <a:ext cx="1597878" cy="1219179"/>
          </a:xfrm>
          <a:prstGeom prst="rect">
            <a:avLst/>
          </a:prstGeom>
        </p:spPr>
      </p:pic>
      <p:sp>
        <p:nvSpPr>
          <p:cNvPr id="2" name="TextBox 1">
            <a:extLst>
              <a:ext uri="{FF2B5EF4-FFF2-40B4-BE49-F238E27FC236}">
                <a16:creationId xmlns:a16="http://schemas.microsoft.com/office/drawing/2014/main" id="{6D7F582E-BC17-53C4-0F4D-48D5BBEC96F0}"/>
              </a:ext>
            </a:extLst>
          </p:cNvPr>
          <p:cNvSpPr txBox="1"/>
          <p:nvPr/>
        </p:nvSpPr>
        <p:spPr>
          <a:xfrm>
            <a:off x="11187202" y="3847447"/>
            <a:ext cx="787395" cy="584775"/>
          </a:xfrm>
          <a:prstGeom prst="rect">
            <a:avLst/>
          </a:prstGeom>
          <a:noFill/>
        </p:spPr>
        <p:txBody>
          <a:bodyPr wrap="none" rtlCol="0">
            <a:spAutoFit/>
          </a:bodyPr>
          <a:lstStyle/>
          <a:p>
            <a:r>
              <a:rPr lang="en-US" sz="3200" dirty="0">
                <a:latin typeface="Tw Cen MT Condensed" panose="020B0606020104020203" pitchFamily="34" charset="0"/>
              </a:rPr>
              <a:t>2025</a:t>
            </a:r>
          </a:p>
        </p:txBody>
      </p:sp>
    </p:spTree>
    <p:extLst>
      <p:ext uri="{BB962C8B-B14F-4D97-AF65-F5344CB8AC3E}">
        <p14:creationId xmlns:p14="http://schemas.microsoft.com/office/powerpoint/2010/main" val="39399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Imagen que contiene Forma&#10;&#10;Descripción generada automáticamente">
            <a:extLst>
              <a:ext uri="{FF2B5EF4-FFF2-40B4-BE49-F238E27FC236}">
                <a16:creationId xmlns:a16="http://schemas.microsoft.com/office/drawing/2014/main" id="{620A9DDE-21D5-4A35-564E-ED0C72CFBA13}"/>
              </a:ext>
            </a:extLst>
          </p:cNvPr>
          <p:cNvPicPr>
            <a:picLocks noChangeAspect="1"/>
          </p:cNvPicPr>
          <p:nvPr/>
        </p:nvPicPr>
        <p:blipFill>
          <a:blip r:embed="rId3"/>
          <a:stretch>
            <a:fillRect/>
          </a:stretch>
        </p:blipFill>
        <p:spPr>
          <a:xfrm>
            <a:off x="-15890" y="5270"/>
            <a:ext cx="12282854" cy="6878922"/>
          </a:xfrm>
          <a:prstGeom prst="rect">
            <a:avLst/>
          </a:prstGeom>
        </p:spPr>
      </p:pic>
      <p:sp>
        <p:nvSpPr>
          <p:cNvPr id="34" name="Título 33">
            <a:extLst>
              <a:ext uri="{FF2B5EF4-FFF2-40B4-BE49-F238E27FC236}">
                <a16:creationId xmlns:a16="http://schemas.microsoft.com/office/drawing/2014/main" id="{9D343A0A-EDF4-4B7E-0448-2897FCA3B50D}"/>
              </a:ext>
            </a:extLst>
          </p:cNvPr>
          <p:cNvSpPr>
            <a:spLocks noGrp="1"/>
          </p:cNvSpPr>
          <p:nvPr>
            <p:ph type="title"/>
          </p:nvPr>
        </p:nvSpPr>
        <p:spPr>
          <a:xfrm>
            <a:off x="133526" y="0"/>
            <a:ext cx="4472257" cy="1614853"/>
          </a:xfrm>
        </p:spPr>
        <p:txBody>
          <a:bodyPr/>
          <a:lstStyle/>
          <a:p>
            <a:r>
              <a:rPr lang="es-ES" err="1">
                <a:solidFill>
                  <a:schemeClr val="bg1"/>
                </a:solidFill>
                <a:latin typeface="Futura Medium" panose="020B0602020204020303" pitchFamily="34" charset="-79"/>
                <a:cs typeface="Futura Medium"/>
              </a:rPr>
              <a:t>What</a:t>
            </a:r>
            <a:r>
              <a:rPr lang="es-ES" dirty="0">
                <a:solidFill>
                  <a:schemeClr val="bg1"/>
                </a:solidFill>
                <a:latin typeface="Futura Medium" panose="020B0602020204020303" pitchFamily="34" charset="-79"/>
                <a:cs typeface="Futura Medium"/>
              </a:rPr>
              <a:t> </a:t>
            </a:r>
            <a:r>
              <a:rPr lang="es-ES" err="1">
                <a:solidFill>
                  <a:schemeClr val="bg1"/>
                </a:solidFill>
                <a:latin typeface="Futura Medium" panose="020B0602020204020303" pitchFamily="34" charset="-79"/>
                <a:cs typeface="Futura Medium"/>
              </a:rPr>
              <a:t>is</a:t>
            </a:r>
            <a:r>
              <a:rPr lang="es-ES" dirty="0">
                <a:solidFill>
                  <a:schemeClr val="bg1"/>
                </a:solidFill>
                <a:latin typeface="Futura Medium" panose="020B0602020204020303" pitchFamily="34" charset="-79"/>
                <a:cs typeface="Futura Medium"/>
              </a:rPr>
              <a:t> </a:t>
            </a:r>
            <a:r>
              <a:rPr lang="es-ES" err="1">
                <a:solidFill>
                  <a:schemeClr val="bg1"/>
                </a:solidFill>
                <a:latin typeface="Futura Medium" panose="020B0602020204020303" pitchFamily="34" charset="-79"/>
                <a:cs typeface="Futura Medium"/>
              </a:rPr>
              <a:t>WOPs</a:t>
            </a:r>
            <a:r>
              <a:rPr lang="es-ES" dirty="0">
                <a:solidFill>
                  <a:schemeClr val="bg1"/>
                </a:solidFill>
                <a:latin typeface="Futura Medium" panose="020B0602020204020303" pitchFamily="34" charset="-79"/>
                <a:cs typeface="Futura Medium"/>
              </a:rPr>
              <a:t>?</a:t>
            </a:r>
            <a:br>
              <a:rPr lang="es-ES" dirty="0">
                <a:latin typeface="Futura Medium" panose="020B0602020204020303" pitchFamily="34" charset="-79"/>
                <a:cs typeface="Futura Medium" panose="020B0602020204020303" pitchFamily="34" charset="-79"/>
              </a:rPr>
            </a:br>
            <a:r>
              <a:rPr lang="es-ES" sz="2000" dirty="0">
                <a:solidFill>
                  <a:schemeClr val="bg1"/>
                </a:solidFill>
                <a:latin typeface="Futura Medium" panose="020B0602020204020303" pitchFamily="34" charset="-79"/>
                <a:cs typeface="Futura Medium"/>
              </a:rPr>
              <a:t>(</a:t>
            </a:r>
            <a:r>
              <a:rPr lang="en-GB" sz="2000" dirty="0">
                <a:solidFill>
                  <a:schemeClr val="bg2"/>
                </a:solidFill>
              </a:rPr>
              <a:t>Water Operators’ Partnerships</a:t>
            </a:r>
            <a:r>
              <a:rPr lang="en-GB" sz="2000" dirty="0">
                <a:solidFill>
                  <a:schemeClr val="bg1"/>
                </a:solidFill>
                <a:cs typeface="Futura Medium"/>
              </a:rPr>
              <a:t>)</a:t>
            </a:r>
            <a:endParaRPr lang="es-ES" sz="2000">
              <a:solidFill>
                <a:schemeClr val="bg1"/>
              </a:solidFill>
              <a:ea typeface="Calibri Light"/>
              <a:cs typeface="Futura Medium"/>
            </a:endParaRPr>
          </a:p>
        </p:txBody>
      </p:sp>
      <p:sp>
        <p:nvSpPr>
          <p:cNvPr id="38" name="Marcador de texto 37">
            <a:extLst>
              <a:ext uri="{FF2B5EF4-FFF2-40B4-BE49-F238E27FC236}">
                <a16:creationId xmlns:a16="http://schemas.microsoft.com/office/drawing/2014/main" id="{A51754BA-8BB6-1179-AB37-CFBEDB24C70D}"/>
              </a:ext>
            </a:extLst>
          </p:cNvPr>
          <p:cNvSpPr>
            <a:spLocks noGrp="1"/>
          </p:cNvSpPr>
          <p:nvPr>
            <p:ph type="body" sz="half" idx="2"/>
          </p:nvPr>
        </p:nvSpPr>
        <p:spPr>
          <a:xfrm>
            <a:off x="282942" y="2079382"/>
            <a:ext cx="3390045" cy="3840895"/>
          </a:xfrm>
        </p:spPr>
        <p:txBody>
          <a:bodyPr>
            <a:normAutofit/>
          </a:bodyPr>
          <a:lstStyle/>
          <a:p>
            <a:pPr>
              <a:lnSpc>
                <a:spcPct val="150000"/>
              </a:lnSpc>
            </a:pPr>
            <a:r>
              <a:rPr lang="en-US" sz="1800" dirty="0">
                <a:solidFill>
                  <a:schemeClr val="bg1"/>
                </a:solidFill>
                <a:latin typeface="FUTURA LIGHT BT" panose="020B0402020204020303" pitchFamily="34" charset="0"/>
                <a:ea typeface="Roboto" panose="02000000000000000000" pitchFamily="2" charset="0"/>
                <a:cs typeface="Roboto" panose="02000000000000000000" pitchFamily="2" charset="0"/>
              </a:rPr>
              <a:t>Water Operators’ Partnerships (WOPs) are peer-support partnerships between water and sanitation service providers</a:t>
            </a:r>
          </a:p>
        </p:txBody>
      </p:sp>
      <p:sp>
        <p:nvSpPr>
          <p:cNvPr id="16" name="Rectangle 15">
            <a:extLst>
              <a:ext uri="{FF2B5EF4-FFF2-40B4-BE49-F238E27FC236}">
                <a16:creationId xmlns:a16="http://schemas.microsoft.com/office/drawing/2014/main" id="{D9694151-A38D-895F-C5F5-3786C7FE0CA6}"/>
              </a:ext>
            </a:extLst>
          </p:cNvPr>
          <p:cNvSpPr/>
          <p:nvPr/>
        </p:nvSpPr>
        <p:spPr>
          <a:xfrm>
            <a:off x="6265283" y="1099552"/>
            <a:ext cx="4678488" cy="1446648"/>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prstClr val="black"/>
                </a:solidFill>
                <a:effectLst/>
                <a:uLnTx/>
                <a:uFillTx/>
                <a:latin typeface="FUTURA LIGHT BT"/>
                <a:ea typeface="+mn-ea"/>
                <a:cs typeface="+mn-cs"/>
              </a:rPr>
              <a:t>Focus on </a:t>
            </a:r>
            <a:r>
              <a:rPr kumimoji="0" lang="en-US" sz="2400" b="1" i="0" u="none" strike="noStrike" kern="1200" cap="none" spc="0" normalizeH="0" baseline="0" noProof="0">
                <a:ln>
                  <a:noFill/>
                </a:ln>
                <a:solidFill>
                  <a:prstClr val="black"/>
                </a:solidFill>
                <a:effectLst/>
                <a:uLnTx/>
                <a:uFillTx/>
                <a:latin typeface="FUTURA LIGHT BT"/>
                <a:ea typeface="+mn-ea"/>
                <a:cs typeface="+mn-cs"/>
              </a:rPr>
              <a:t>building capacity </a:t>
            </a:r>
            <a:r>
              <a:rPr kumimoji="0" lang="en-US" sz="2400" i="0" u="none" strike="noStrike" kern="1200" cap="none" spc="0" normalizeH="0" baseline="0" noProof="0">
                <a:ln>
                  <a:noFill/>
                </a:ln>
                <a:solidFill>
                  <a:prstClr val="black"/>
                </a:solidFill>
                <a:effectLst/>
                <a:uLnTx/>
                <a:uFillTx/>
                <a:latin typeface="FUTURA LIGHT BT"/>
                <a:ea typeface="+mn-ea"/>
                <a:cs typeface="+mn-cs"/>
              </a:rPr>
              <a:t>of resident operator staff, rather than “doing it for them”. This way, the benefits last.</a:t>
            </a:r>
          </a:p>
        </p:txBody>
      </p:sp>
      <p:sp>
        <p:nvSpPr>
          <p:cNvPr id="17" name="Rectangle 16">
            <a:extLst>
              <a:ext uri="{FF2B5EF4-FFF2-40B4-BE49-F238E27FC236}">
                <a16:creationId xmlns:a16="http://schemas.microsoft.com/office/drawing/2014/main" id="{09667655-2402-2311-82FE-EF6B8D2ADAD5}"/>
              </a:ext>
            </a:extLst>
          </p:cNvPr>
          <p:cNvSpPr/>
          <p:nvPr/>
        </p:nvSpPr>
        <p:spPr>
          <a:xfrm>
            <a:off x="6348848" y="4651122"/>
            <a:ext cx="5180367" cy="1528564"/>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FUTURA LIGHT BT" panose="020B0402020204020303" pitchFamily="34" charset="0"/>
                <a:ea typeface="+mn-ea"/>
                <a:cs typeface="+mn-cs"/>
              </a:rPr>
              <a:t>WOPs as a peer support exchange and carried out on a </a:t>
            </a:r>
            <a:r>
              <a:rPr kumimoji="0" lang="en-US" sz="2400" b="1" i="0" u="none" strike="noStrike" kern="1200" cap="none" spc="0" normalizeH="0" baseline="0" noProof="0">
                <a:ln>
                  <a:noFill/>
                </a:ln>
                <a:solidFill>
                  <a:prstClr val="black"/>
                </a:solidFill>
                <a:effectLst/>
                <a:uLnTx/>
                <a:uFillTx/>
                <a:latin typeface="FUTURA LIGHT BT" panose="020B0402020204020303" pitchFamily="34" charset="0"/>
                <a:ea typeface="+mn-ea"/>
                <a:cs typeface="+mn-cs"/>
              </a:rPr>
              <a:t>not-for-profit basis </a:t>
            </a:r>
            <a:endParaRPr kumimoji="0" lang="en-TH" sz="2400" b="1" i="0" u="none" strike="noStrike" kern="1200" cap="none" spc="0" normalizeH="0" baseline="0" noProof="0">
              <a:ln>
                <a:noFill/>
              </a:ln>
              <a:solidFill>
                <a:prstClr val="black"/>
              </a:solidFill>
              <a:effectLst/>
              <a:uLnTx/>
              <a:uFillTx/>
              <a:latin typeface="FUTURA LIGHT BT" panose="020B0402020204020303" pitchFamily="34" charset="0"/>
              <a:ea typeface="+mn-ea"/>
              <a:cs typeface="+mn-cs"/>
            </a:endParaRPr>
          </a:p>
        </p:txBody>
      </p:sp>
      <p:sp>
        <p:nvSpPr>
          <p:cNvPr id="18" name="Rectangle 17">
            <a:extLst>
              <a:ext uri="{FF2B5EF4-FFF2-40B4-BE49-F238E27FC236}">
                <a16:creationId xmlns:a16="http://schemas.microsoft.com/office/drawing/2014/main" id="{1F71CE3C-80D6-BA49-4D54-0B5B2D9DA194}"/>
              </a:ext>
            </a:extLst>
          </p:cNvPr>
          <p:cNvSpPr/>
          <p:nvPr/>
        </p:nvSpPr>
        <p:spPr>
          <a:xfrm>
            <a:off x="6271989" y="3113039"/>
            <a:ext cx="4962066" cy="1123298"/>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FUTURA LIGHT BT"/>
                <a:ea typeface="Calibri"/>
                <a:cs typeface="Calibri"/>
              </a:rPr>
              <a:t>Peer partnerships</a:t>
            </a:r>
            <a:r>
              <a:rPr kumimoji="0" lang="en-US" sz="2400" b="0" i="0" u="none" strike="noStrike" kern="1200" cap="none" spc="0" normalizeH="0" baseline="0" noProof="0">
                <a:ln>
                  <a:noFill/>
                </a:ln>
                <a:solidFill>
                  <a:prstClr val="black"/>
                </a:solidFill>
                <a:effectLst/>
                <a:uLnTx/>
                <a:uFillTx/>
                <a:latin typeface="FUTURA LIGHT BT"/>
                <a:ea typeface="Calibri"/>
                <a:cs typeface="Calibri"/>
              </a:rPr>
              <a:t>, meaning that the support comes from professional counterparts with hands-on experience.</a:t>
            </a:r>
          </a:p>
        </p:txBody>
      </p:sp>
      <p:grpSp>
        <p:nvGrpSpPr>
          <p:cNvPr id="22" name="Group 21">
            <a:extLst>
              <a:ext uri="{FF2B5EF4-FFF2-40B4-BE49-F238E27FC236}">
                <a16:creationId xmlns:a16="http://schemas.microsoft.com/office/drawing/2014/main" id="{B0E50D76-B70F-8592-7ABC-0F75935632C1}"/>
              </a:ext>
            </a:extLst>
          </p:cNvPr>
          <p:cNvGrpSpPr/>
          <p:nvPr/>
        </p:nvGrpSpPr>
        <p:grpSpPr>
          <a:xfrm>
            <a:off x="4598201" y="3107326"/>
            <a:ext cx="1527336" cy="1237197"/>
            <a:chOff x="806775" y="3509684"/>
            <a:chExt cx="1527336" cy="1237197"/>
          </a:xfrm>
        </p:grpSpPr>
        <p:grpSp>
          <p:nvGrpSpPr>
            <p:cNvPr id="23" name="Group 22">
              <a:extLst>
                <a:ext uri="{FF2B5EF4-FFF2-40B4-BE49-F238E27FC236}">
                  <a16:creationId xmlns:a16="http://schemas.microsoft.com/office/drawing/2014/main" id="{EEA31ED9-C8CC-7DC4-F047-05DECFAB8EED}"/>
                </a:ext>
              </a:extLst>
            </p:cNvPr>
            <p:cNvGrpSpPr/>
            <p:nvPr/>
          </p:nvGrpSpPr>
          <p:grpSpPr>
            <a:xfrm>
              <a:off x="806775" y="3509684"/>
              <a:ext cx="1527336" cy="916334"/>
              <a:chOff x="893274" y="3509684"/>
              <a:chExt cx="1527336" cy="916334"/>
            </a:xfrm>
          </p:grpSpPr>
          <p:pic>
            <p:nvPicPr>
              <p:cNvPr id="25" name="Graphic 24" descr="Construction worker female outline">
                <a:extLst>
                  <a:ext uri="{FF2B5EF4-FFF2-40B4-BE49-F238E27FC236}">
                    <a16:creationId xmlns:a16="http://schemas.microsoft.com/office/drawing/2014/main" id="{0EAA5A2D-66B0-2FD9-9E0F-EF65C3078E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3274" y="3509684"/>
                <a:ext cx="914400" cy="914400"/>
              </a:xfrm>
              <a:prstGeom prst="rect">
                <a:avLst/>
              </a:prstGeom>
            </p:spPr>
          </p:pic>
          <p:pic>
            <p:nvPicPr>
              <p:cNvPr id="26" name="Graphic 25" descr="Construction worker male outline">
                <a:extLst>
                  <a:ext uri="{FF2B5EF4-FFF2-40B4-BE49-F238E27FC236}">
                    <a16:creationId xmlns:a16="http://schemas.microsoft.com/office/drawing/2014/main" id="{47A0CDB3-6693-C2DE-5A38-2156251124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06210" y="3511618"/>
                <a:ext cx="914400" cy="914400"/>
              </a:xfrm>
              <a:prstGeom prst="rect">
                <a:avLst/>
              </a:prstGeom>
            </p:spPr>
          </p:pic>
        </p:grpSp>
        <p:sp>
          <p:nvSpPr>
            <p:cNvPr id="24" name="TextBox 23">
              <a:extLst>
                <a:ext uri="{FF2B5EF4-FFF2-40B4-BE49-F238E27FC236}">
                  <a16:creationId xmlns:a16="http://schemas.microsoft.com/office/drawing/2014/main" id="{78B41BEF-9D98-FC36-D1A8-395FFD14C868}"/>
                </a:ext>
              </a:extLst>
            </p:cNvPr>
            <p:cNvSpPr txBox="1"/>
            <p:nvPr/>
          </p:nvSpPr>
          <p:spPr>
            <a:xfrm>
              <a:off x="875489" y="4377549"/>
              <a:ext cx="144142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ysClr val="windowText" lastClr="000000"/>
                  </a:solidFill>
                  <a:latin typeface="FUTURA LIGHT BT" panose="020B0402020204020303" pitchFamily="34" charset="0"/>
                </a:rPr>
                <a:t>partnership</a:t>
              </a:r>
              <a:endParaRPr kumimoji="0" lang="en-TH" sz="1800" b="0" i="0" u="none" strike="noStrike" kern="1200" cap="none" spc="0" normalizeH="0" baseline="0" noProof="0">
                <a:ln>
                  <a:noFill/>
                </a:ln>
                <a:solidFill>
                  <a:sysClr val="windowText" lastClr="000000"/>
                </a:solidFill>
                <a:effectLst/>
                <a:uLnTx/>
                <a:uFillTx/>
                <a:latin typeface="FUTURA LIGHT BT" panose="020B0402020204020303" pitchFamily="34" charset="0"/>
                <a:ea typeface="+mn-ea"/>
                <a:cs typeface="+mn-cs"/>
              </a:endParaRPr>
            </a:p>
          </p:txBody>
        </p:sp>
      </p:grpSp>
      <p:grpSp>
        <p:nvGrpSpPr>
          <p:cNvPr id="19" name="Group 18">
            <a:extLst>
              <a:ext uri="{FF2B5EF4-FFF2-40B4-BE49-F238E27FC236}">
                <a16:creationId xmlns:a16="http://schemas.microsoft.com/office/drawing/2014/main" id="{5D7E339D-1441-E1A8-A3BE-16D4B8EF916D}"/>
              </a:ext>
            </a:extLst>
          </p:cNvPr>
          <p:cNvGrpSpPr/>
          <p:nvPr/>
        </p:nvGrpSpPr>
        <p:grpSpPr>
          <a:xfrm>
            <a:off x="4755199" y="1177802"/>
            <a:ext cx="1179613" cy="1285705"/>
            <a:chOff x="825144" y="1821647"/>
            <a:chExt cx="1179613" cy="1285705"/>
          </a:xfrm>
        </p:grpSpPr>
        <p:pic>
          <p:nvPicPr>
            <p:cNvPr id="20" name="Graphic 19" descr="Connections outline">
              <a:extLst>
                <a:ext uri="{FF2B5EF4-FFF2-40B4-BE49-F238E27FC236}">
                  <a16:creationId xmlns:a16="http://schemas.microsoft.com/office/drawing/2014/main" id="{DFAF2203-C6D4-F37F-24DB-1B30C3127F6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5144" y="1821647"/>
              <a:ext cx="1179613" cy="1179613"/>
            </a:xfrm>
            <a:prstGeom prst="rect">
              <a:avLst/>
            </a:prstGeom>
          </p:spPr>
        </p:pic>
        <p:sp>
          <p:nvSpPr>
            <p:cNvPr id="21" name="TextBox 20">
              <a:extLst>
                <a:ext uri="{FF2B5EF4-FFF2-40B4-BE49-F238E27FC236}">
                  <a16:creationId xmlns:a16="http://schemas.microsoft.com/office/drawing/2014/main" id="{05E135A5-4F23-B947-F091-048FF6B04A9B}"/>
                </a:ext>
              </a:extLst>
            </p:cNvPr>
            <p:cNvSpPr txBox="1"/>
            <p:nvPr/>
          </p:nvSpPr>
          <p:spPr>
            <a:xfrm>
              <a:off x="1214151" y="2738020"/>
              <a:ext cx="788806"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TH" sz="1800" b="0" i="0" u="none" strike="noStrike" kern="1200" cap="none" spc="0" normalizeH="0" baseline="0" noProof="0">
                  <a:ln>
                    <a:noFill/>
                  </a:ln>
                  <a:solidFill>
                    <a:sysClr val="windowText" lastClr="000000"/>
                  </a:solidFill>
                  <a:effectLst/>
                  <a:uLnTx/>
                  <a:uFillTx/>
                  <a:latin typeface="FUTURA LIGHT BT" panose="020B0402020204020303" pitchFamily="34" charset="0"/>
                  <a:ea typeface="+mn-ea"/>
                  <a:cs typeface="+mn-cs"/>
                </a:rPr>
                <a:t>WOPs</a:t>
              </a:r>
            </a:p>
          </p:txBody>
        </p:sp>
      </p:grpSp>
      <p:grpSp>
        <p:nvGrpSpPr>
          <p:cNvPr id="27" name="Group 26">
            <a:extLst>
              <a:ext uri="{FF2B5EF4-FFF2-40B4-BE49-F238E27FC236}">
                <a16:creationId xmlns:a16="http://schemas.microsoft.com/office/drawing/2014/main" id="{2590FF8C-269D-7BE7-8ADD-2F7595DAD743}"/>
              </a:ext>
            </a:extLst>
          </p:cNvPr>
          <p:cNvGrpSpPr/>
          <p:nvPr/>
        </p:nvGrpSpPr>
        <p:grpSpPr>
          <a:xfrm>
            <a:off x="4660414" y="4651122"/>
            <a:ext cx="1444178" cy="1165814"/>
            <a:chOff x="834189" y="5052400"/>
            <a:chExt cx="1444178" cy="1165814"/>
          </a:xfrm>
        </p:grpSpPr>
        <p:pic>
          <p:nvPicPr>
            <p:cNvPr id="28" name="Graphic 27" descr="Open hand with plant outline">
              <a:extLst>
                <a:ext uri="{FF2B5EF4-FFF2-40B4-BE49-F238E27FC236}">
                  <a16:creationId xmlns:a16="http://schemas.microsoft.com/office/drawing/2014/main" id="{9118FAD4-2FFA-6C08-8547-0700F8189C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8445" y="5052400"/>
              <a:ext cx="914400" cy="914400"/>
            </a:xfrm>
            <a:prstGeom prst="rect">
              <a:avLst/>
            </a:prstGeom>
          </p:spPr>
        </p:pic>
        <p:sp>
          <p:nvSpPr>
            <p:cNvPr id="29" name="TextBox 28">
              <a:extLst>
                <a:ext uri="{FF2B5EF4-FFF2-40B4-BE49-F238E27FC236}">
                  <a16:creationId xmlns:a16="http://schemas.microsoft.com/office/drawing/2014/main" id="{19F8698F-B7B8-1AE9-EB35-671B074BE7EF}"/>
                </a:ext>
              </a:extLst>
            </p:cNvPr>
            <p:cNvSpPr txBox="1"/>
            <p:nvPr/>
          </p:nvSpPr>
          <p:spPr>
            <a:xfrm>
              <a:off x="834189" y="5848882"/>
              <a:ext cx="144417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H" sz="1800" b="0" i="0" u="none" strike="noStrike" kern="1200" cap="none" spc="0" normalizeH="0" baseline="0" noProof="0">
                  <a:ln>
                    <a:noFill/>
                  </a:ln>
                  <a:solidFill>
                    <a:sysClr val="windowText" lastClr="000000"/>
                  </a:solidFill>
                  <a:effectLst/>
                  <a:uLnTx/>
                  <a:uFillTx/>
                  <a:latin typeface="FUTURA LIGHT BT" panose="020B0402020204020303" pitchFamily="34" charset="0"/>
                  <a:ea typeface="+mn-ea"/>
                  <a:cs typeface="+mn-cs"/>
                </a:rPr>
                <a:t>Not-for-profit</a:t>
              </a:r>
            </a:p>
          </p:txBody>
        </p:sp>
      </p:grpSp>
      <p:sp>
        <p:nvSpPr>
          <p:cNvPr id="30" name="Slide Number Placeholder 29">
            <a:extLst>
              <a:ext uri="{FF2B5EF4-FFF2-40B4-BE49-F238E27FC236}">
                <a16:creationId xmlns:a16="http://schemas.microsoft.com/office/drawing/2014/main" id="{18A47750-BABA-D6E2-44F1-EA02773F23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8C68C4C-5A08-9899-5F7E-DBD3B6249C33}"/>
              </a:ext>
            </a:extLst>
          </p:cNvPr>
          <p:cNvPicPr>
            <a:picLocks noChangeAspect="1"/>
          </p:cNvPicPr>
          <p:nvPr/>
        </p:nvPicPr>
        <p:blipFill>
          <a:blip r:embed="rId12"/>
          <a:stretch>
            <a:fillRect/>
          </a:stretch>
        </p:blipFill>
        <p:spPr>
          <a:xfrm>
            <a:off x="1111553" y="4782440"/>
            <a:ext cx="1732822" cy="1699659"/>
          </a:xfrm>
          <a:prstGeom prst="rect">
            <a:avLst/>
          </a:prstGeom>
        </p:spPr>
      </p:pic>
    </p:spTree>
    <p:extLst>
      <p:ext uri="{BB962C8B-B14F-4D97-AF65-F5344CB8AC3E}">
        <p14:creationId xmlns:p14="http://schemas.microsoft.com/office/powerpoint/2010/main" val="1550489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a:extLst>
              <a:ext uri="{FF2B5EF4-FFF2-40B4-BE49-F238E27FC236}">
                <a16:creationId xmlns:a16="http://schemas.microsoft.com/office/drawing/2014/main" id="{BF60A99D-068A-7320-71FC-9064509CA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257" y="1076325"/>
            <a:ext cx="9906000" cy="47053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6EF9E927-DC68-1E48-303C-1CB574BFC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6994" y="-414678"/>
            <a:ext cx="2982006" cy="298200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65AFF3DA-7315-4ADB-8745-33290E5FE118}"/>
              </a:ext>
            </a:extLst>
          </p:cNvPr>
          <p:cNvSpPr/>
          <p:nvPr/>
        </p:nvSpPr>
        <p:spPr>
          <a:xfrm>
            <a:off x="28303" y="5170170"/>
            <a:ext cx="1234440" cy="1223010"/>
          </a:xfrm>
          <a:prstGeom prst="ellipse">
            <a:avLst/>
          </a:prstGeom>
          <a:solidFill>
            <a:srgbClr val="39C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t>164+</a:t>
            </a:r>
          </a:p>
          <a:p>
            <a:pPr algn="ctr"/>
            <a:r>
              <a:rPr lang="en-US" sz="1350" dirty="0"/>
              <a:t>utilities</a:t>
            </a:r>
            <a:endParaRPr lang="en-US" dirty="0"/>
          </a:p>
        </p:txBody>
      </p:sp>
      <p:sp>
        <p:nvSpPr>
          <p:cNvPr id="3" name="Oval 2">
            <a:extLst>
              <a:ext uri="{FF2B5EF4-FFF2-40B4-BE49-F238E27FC236}">
                <a16:creationId xmlns:a16="http://schemas.microsoft.com/office/drawing/2014/main" id="{B3E75D7F-7BDB-4338-8A0F-E33FA2781D05}"/>
              </a:ext>
            </a:extLst>
          </p:cNvPr>
          <p:cNvSpPr/>
          <p:nvPr/>
        </p:nvSpPr>
        <p:spPr>
          <a:xfrm>
            <a:off x="903514" y="5475923"/>
            <a:ext cx="1234440" cy="1223010"/>
          </a:xfrm>
          <a:prstGeom prst="ellipse">
            <a:avLst/>
          </a:prstGeom>
          <a:solidFill>
            <a:srgbClr val="39C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t>45 </a:t>
            </a:r>
            <a:r>
              <a:rPr lang="en-US" sz="1200" dirty="0"/>
              <a:t>countries</a:t>
            </a:r>
          </a:p>
        </p:txBody>
      </p:sp>
      <p:pic>
        <p:nvPicPr>
          <p:cNvPr id="5" name="Picture 4">
            <a:extLst>
              <a:ext uri="{FF2B5EF4-FFF2-40B4-BE49-F238E27FC236}">
                <a16:creationId xmlns:a16="http://schemas.microsoft.com/office/drawing/2014/main" id="{710CE249-DCAC-5B8A-FDBC-5B09E5C00E30}"/>
              </a:ext>
            </a:extLst>
          </p:cNvPr>
          <p:cNvPicPr>
            <a:picLocks noChangeAspect="1"/>
          </p:cNvPicPr>
          <p:nvPr/>
        </p:nvPicPr>
        <p:blipFill>
          <a:blip r:embed="rId5"/>
          <a:stretch>
            <a:fillRect/>
          </a:stretch>
        </p:blipFill>
        <p:spPr>
          <a:xfrm>
            <a:off x="6077509" y="159067"/>
            <a:ext cx="2091528" cy="1600367"/>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48137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rt&#10;&#10;Description automatically generated with medium confidence">
            <a:extLst>
              <a:ext uri="{FF2B5EF4-FFF2-40B4-BE49-F238E27FC236}">
                <a16:creationId xmlns:a16="http://schemas.microsoft.com/office/drawing/2014/main" id="{D4256BD2-3B0B-7043-56CA-F5B212A31C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2473" y="95010"/>
            <a:ext cx="2347179" cy="11975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t, diagram&#10;&#10;Description automatically generated with medium confidence">
            <a:extLst>
              <a:ext uri="{FF2B5EF4-FFF2-40B4-BE49-F238E27FC236}">
                <a16:creationId xmlns:a16="http://schemas.microsoft.com/office/drawing/2014/main" id="{FEAE083E-A68C-6CDA-CEFE-A340506599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3187" y="113537"/>
            <a:ext cx="2258784" cy="11524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54C1EF-6887-0B54-659A-58347960378B}"/>
              </a:ext>
            </a:extLst>
          </p:cNvPr>
          <p:cNvSpPr txBox="1"/>
          <p:nvPr/>
        </p:nvSpPr>
        <p:spPr>
          <a:xfrm>
            <a:off x="304800" y="510639"/>
            <a:ext cx="6923313" cy="461665"/>
          </a:xfrm>
          <a:prstGeom prst="rect">
            <a:avLst/>
          </a:prstGeom>
          <a:noFill/>
        </p:spPr>
        <p:txBody>
          <a:bodyPr wrap="square" rtlCol="0">
            <a:spAutoFit/>
          </a:bodyPr>
          <a:lstStyle/>
          <a:p>
            <a:r>
              <a:rPr lang="en-GB" sz="2400" b="1" dirty="0">
                <a:solidFill>
                  <a:schemeClr val="tx2">
                    <a:lumMod val="75000"/>
                    <a:lumOff val="25000"/>
                  </a:schemeClr>
                </a:solidFill>
              </a:rPr>
              <a:t>How GWOPA and WOPs tackle the gender issue</a:t>
            </a:r>
            <a:endParaRPr lang="en-DE" sz="2400" b="1" dirty="0">
              <a:solidFill>
                <a:schemeClr val="tx2">
                  <a:lumMod val="75000"/>
                  <a:lumOff val="25000"/>
                </a:schemeClr>
              </a:solidFill>
            </a:endParaRPr>
          </a:p>
        </p:txBody>
      </p:sp>
      <p:sp>
        <p:nvSpPr>
          <p:cNvPr id="5" name="TextBox 4">
            <a:extLst>
              <a:ext uri="{FF2B5EF4-FFF2-40B4-BE49-F238E27FC236}">
                <a16:creationId xmlns:a16="http://schemas.microsoft.com/office/drawing/2014/main" id="{1729D696-F660-7237-75DC-67ACCF6FF047}"/>
              </a:ext>
            </a:extLst>
          </p:cNvPr>
          <p:cNvSpPr txBox="1"/>
          <p:nvPr/>
        </p:nvSpPr>
        <p:spPr>
          <a:xfrm>
            <a:off x="620485" y="1107884"/>
            <a:ext cx="1287084" cy="369332"/>
          </a:xfrm>
          <a:prstGeom prst="rect">
            <a:avLst/>
          </a:prstGeom>
          <a:noFill/>
        </p:spPr>
        <p:txBody>
          <a:bodyPr wrap="none" rtlCol="0">
            <a:spAutoFit/>
          </a:bodyPr>
          <a:lstStyle/>
          <a:p>
            <a:r>
              <a:rPr lang="en-GB" b="1" dirty="0"/>
              <a:t>1. GWOPA </a:t>
            </a:r>
            <a:endParaRPr lang="en-DE" b="1" dirty="0"/>
          </a:p>
        </p:txBody>
      </p:sp>
      <p:sp>
        <p:nvSpPr>
          <p:cNvPr id="6" name="TextBox 5">
            <a:extLst>
              <a:ext uri="{FF2B5EF4-FFF2-40B4-BE49-F238E27FC236}">
                <a16:creationId xmlns:a16="http://schemas.microsoft.com/office/drawing/2014/main" id="{777C31AA-F229-0D55-9DF8-E53EC1AD23C4}"/>
              </a:ext>
            </a:extLst>
          </p:cNvPr>
          <p:cNvSpPr txBox="1"/>
          <p:nvPr/>
        </p:nvSpPr>
        <p:spPr>
          <a:xfrm>
            <a:off x="355233" y="1524546"/>
            <a:ext cx="6945085" cy="2893100"/>
          </a:xfrm>
          <a:prstGeom prst="rect">
            <a:avLst/>
          </a:prstGeom>
          <a:noFill/>
        </p:spPr>
        <p:txBody>
          <a:bodyPr wrap="square" rtlCol="0">
            <a:spAutoFit/>
          </a:bodyPr>
          <a:lstStyle/>
          <a:p>
            <a:r>
              <a:rPr lang="en-US" b="1" dirty="0"/>
              <a:t>Amplifying the Voices of Women: </a:t>
            </a:r>
            <a:r>
              <a:rPr lang="en-US" sz="1600" dirty="0"/>
              <a:t>conferences, webinars, campaigns and publications, showcase success stories of women leaders, professionals, and innovators</a:t>
            </a:r>
          </a:p>
          <a:p>
            <a:endParaRPr lang="en-GB" sz="1000" dirty="0"/>
          </a:p>
          <a:p>
            <a:r>
              <a:rPr lang="en-GB" b="1" dirty="0"/>
              <a:t>Knowledge Sharing Initiatives:</a:t>
            </a:r>
            <a:r>
              <a:rPr lang="en-US" sz="1600" dirty="0"/>
              <a:t>workshops, training sessions and online forums</a:t>
            </a:r>
            <a:endParaRPr lang="en-GB" sz="1600" dirty="0"/>
          </a:p>
          <a:p>
            <a:endParaRPr lang="en-GB" sz="1000" dirty="0"/>
          </a:p>
          <a:p>
            <a:r>
              <a:rPr lang="en-US" b="1" dirty="0"/>
              <a:t>Networking and Mentorship:</a:t>
            </a:r>
            <a:r>
              <a:rPr lang="en-US" dirty="0"/>
              <a:t> </a:t>
            </a:r>
            <a:r>
              <a:rPr lang="en-US" sz="1600" dirty="0"/>
              <a:t>connecting aspiring women professionals with experienced mentors and peers who can provide guidance, advice, and encouragement in their career development journey. </a:t>
            </a:r>
            <a:endParaRPr lang="en-GB" sz="1600" dirty="0"/>
          </a:p>
          <a:p>
            <a:endParaRPr lang="en-GB" sz="1000" dirty="0"/>
          </a:p>
          <a:p>
            <a:r>
              <a:rPr lang="en-GB" b="1" dirty="0"/>
              <a:t>Thematic focus encouraged: </a:t>
            </a:r>
            <a:r>
              <a:rPr lang="en-GB" dirty="0"/>
              <a:t>EU WOP I and II</a:t>
            </a:r>
            <a:endParaRPr lang="en-DE" dirty="0"/>
          </a:p>
        </p:txBody>
      </p:sp>
      <p:sp>
        <p:nvSpPr>
          <p:cNvPr id="7" name="TextBox 6">
            <a:extLst>
              <a:ext uri="{FF2B5EF4-FFF2-40B4-BE49-F238E27FC236}">
                <a16:creationId xmlns:a16="http://schemas.microsoft.com/office/drawing/2014/main" id="{9CA02377-0253-E99D-FFA9-62964C1FB2B4}"/>
              </a:ext>
            </a:extLst>
          </p:cNvPr>
          <p:cNvSpPr txBox="1"/>
          <p:nvPr/>
        </p:nvSpPr>
        <p:spPr>
          <a:xfrm>
            <a:off x="620485" y="4969888"/>
            <a:ext cx="4136572" cy="369332"/>
          </a:xfrm>
          <a:prstGeom prst="rect">
            <a:avLst/>
          </a:prstGeom>
          <a:noFill/>
        </p:spPr>
        <p:txBody>
          <a:bodyPr wrap="square" rtlCol="0">
            <a:spAutoFit/>
          </a:bodyPr>
          <a:lstStyle/>
          <a:p>
            <a:r>
              <a:rPr lang="en-GB" b="1" dirty="0"/>
              <a:t>2. GENDER LENSE in WOPS</a:t>
            </a:r>
            <a:endParaRPr lang="en-DE" b="1" dirty="0"/>
          </a:p>
        </p:txBody>
      </p:sp>
      <p:sp>
        <p:nvSpPr>
          <p:cNvPr id="8" name="TextBox 7">
            <a:extLst>
              <a:ext uri="{FF2B5EF4-FFF2-40B4-BE49-F238E27FC236}">
                <a16:creationId xmlns:a16="http://schemas.microsoft.com/office/drawing/2014/main" id="{44048388-D48E-2916-50ED-5B02C63A739C}"/>
              </a:ext>
            </a:extLst>
          </p:cNvPr>
          <p:cNvSpPr txBox="1"/>
          <p:nvPr/>
        </p:nvSpPr>
        <p:spPr>
          <a:xfrm>
            <a:off x="4408323" y="5608164"/>
            <a:ext cx="2710543" cy="923330"/>
          </a:xfrm>
          <a:prstGeom prst="rect">
            <a:avLst/>
          </a:prstGeom>
          <a:noFill/>
        </p:spPr>
        <p:txBody>
          <a:bodyPr wrap="square" rtlCol="0">
            <a:spAutoFit/>
          </a:bodyPr>
          <a:lstStyle/>
          <a:p>
            <a:endParaRPr lang="en-GB" dirty="0"/>
          </a:p>
          <a:p>
            <a:r>
              <a:rPr lang="en-GB" dirty="0"/>
              <a:t>Women as service users</a:t>
            </a:r>
          </a:p>
          <a:p>
            <a:endParaRPr lang="en-DE" dirty="0"/>
          </a:p>
        </p:txBody>
      </p:sp>
      <p:cxnSp>
        <p:nvCxnSpPr>
          <p:cNvPr id="10" name="Straight Arrow Connector 9">
            <a:extLst>
              <a:ext uri="{FF2B5EF4-FFF2-40B4-BE49-F238E27FC236}">
                <a16:creationId xmlns:a16="http://schemas.microsoft.com/office/drawing/2014/main" id="{159DB88C-13FE-67C8-E631-7AF5C0476EC8}"/>
              </a:ext>
            </a:extLst>
          </p:cNvPr>
          <p:cNvCxnSpPr/>
          <p:nvPr/>
        </p:nvCxnSpPr>
        <p:spPr>
          <a:xfrm flipV="1">
            <a:off x="4063445" y="4818395"/>
            <a:ext cx="413657" cy="184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3FB3B184-83B7-045A-E471-3D82BFD1673F}"/>
              </a:ext>
            </a:extLst>
          </p:cNvPr>
          <p:cNvSpPr txBox="1"/>
          <p:nvPr/>
        </p:nvSpPr>
        <p:spPr>
          <a:xfrm>
            <a:off x="4574725" y="4613902"/>
            <a:ext cx="6096000" cy="369332"/>
          </a:xfrm>
          <a:prstGeom prst="rect">
            <a:avLst/>
          </a:prstGeom>
          <a:noFill/>
        </p:spPr>
        <p:txBody>
          <a:bodyPr wrap="square">
            <a:spAutoFit/>
          </a:bodyPr>
          <a:lstStyle/>
          <a:p>
            <a:r>
              <a:rPr lang="en-GB" dirty="0"/>
              <a:t>Women as utility staff</a:t>
            </a:r>
          </a:p>
        </p:txBody>
      </p:sp>
      <p:cxnSp>
        <p:nvCxnSpPr>
          <p:cNvPr id="13" name="Straight Arrow Connector 12">
            <a:extLst>
              <a:ext uri="{FF2B5EF4-FFF2-40B4-BE49-F238E27FC236}">
                <a16:creationId xmlns:a16="http://schemas.microsoft.com/office/drawing/2014/main" id="{F3FF9E56-F461-DF17-8128-0448FB21CBA5}"/>
              </a:ext>
            </a:extLst>
          </p:cNvPr>
          <p:cNvCxnSpPr>
            <a:cxnSpLocks/>
          </p:cNvCxnSpPr>
          <p:nvPr/>
        </p:nvCxnSpPr>
        <p:spPr>
          <a:xfrm>
            <a:off x="4090658" y="5427271"/>
            <a:ext cx="359229" cy="2570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Left Brace 14">
            <a:extLst>
              <a:ext uri="{FF2B5EF4-FFF2-40B4-BE49-F238E27FC236}">
                <a16:creationId xmlns:a16="http://schemas.microsoft.com/office/drawing/2014/main" id="{732E3344-1E12-6605-80F1-9120078B24E8}"/>
              </a:ext>
            </a:extLst>
          </p:cNvPr>
          <p:cNvSpPr/>
          <p:nvPr/>
        </p:nvSpPr>
        <p:spPr>
          <a:xfrm>
            <a:off x="6912427" y="4356730"/>
            <a:ext cx="315686" cy="92333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DE"/>
          </a:p>
        </p:txBody>
      </p:sp>
      <p:sp>
        <p:nvSpPr>
          <p:cNvPr id="16" name="TextBox 15">
            <a:extLst>
              <a:ext uri="{FF2B5EF4-FFF2-40B4-BE49-F238E27FC236}">
                <a16:creationId xmlns:a16="http://schemas.microsoft.com/office/drawing/2014/main" id="{E20350CB-B9E5-80E3-1238-7956252915D2}"/>
              </a:ext>
            </a:extLst>
          </p:cNvPr>
          <p:cNvSpPr txBox="1"/>
          <p:nvPr/>
        </p:nvSpPr>
        <p:spPr>
          <a:xfrm>
            <a:off x="7228114" y="4570704"/>
            <a:ext cx="2204359" cy="830997"/>
          </a:xfrm>
          <a:prstGeom prst="rect">
            <a:avLst/>
          </a:prstGeom>
          <a:noFill/>
        </p:spPr>
        <p:txBody>
          <a:bodyPr wrap="square" rtlCol="0">
            <a:spAutoFit/>
          </a:bodyPr>
          <a:lstStyle/>
          <a:p>
            <a:r>
              <a:rPr lang="en-GB" sz="1600" dirty="0"/>
              <a:t>Gender policy development and implementation</a:t>
            </a:r>
            <a:endParaRPr lang="en-DE" sz="1600" dirty="0"/>
          </a:p>
        </p:txBody>
      </p:sp>
      <p:pic>
        <p:nvPicPr>
          <p:cNvPr id="1030" name="Picture 6">
            <a:extLst>
              <a:ext uri="{FF2B5EF4-FFF2-40B4-BE49-F238E27FC236}">
                <a16:creationId xmlns:a16="http://schemas.microsoft.com/office/drawing/2014/main" id="{245CE190-0D8C-F870-A41F-3D5EC3573F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7300" y="5022459"/>
            <a:ext cx="2278982" cy="1709830"/>
          </a:xfrm>
          <a:prstGeom prst="rect">
            <a:avLst/>
          </a:prstGeom>
          <a:noFill/>
          <a:extLst>
            <a:ext uri="{909E8E84-426E-40DD-AFC4-6F175D3DCCD1}">
              <a14:hiddenFill xmlns:a14="http://schemas.microsoft.com/office/drawing/2010/main">
                <a:solidFill>
                  <a:srgbClr val="FFFFFF"/>
                </a:solidFill>
              </a14:hiddenFill>
            </a:ext>
          </a:extLst>
        </p:spPr>
      </p:pic>
      <p:sp>
        <p:nvSpPr>
          <p:cNvPr id="17" name="Left Brace 16">
            <a:extLst>
              <a:ext uri="{FF2B5EF4-FFF2-40B4-BE49-F238E27FC236}">
                <a16:creationId xmlns:a16="http://schemas.microsoft.com/office/drawing/2014/main" id="{46656020-90C0-5582-2500-8C18167A3DFD}"/>
              </a:ext>
            </a:extLst>
          </p:cNvPr>
          <p:cNvSpPr/>
          <p:nvPr/>
        </p:nvSpPr>
        <p:spPr>
          <a:xfrm>
            <a:off x="6983187" y="5571547"/>
            <a:ext cx="244927" cy="103195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DE"/>
          </a:p>
        </p:txBody>
      </p:sp>
      <p:sp>
        <p:nvSpPr>
          <p:cNvPr id="18" name="TextBox 17">
            <a:extLst>
              <a:ext uri="{FF2B5EF4-FFF2-40B4-BE49-F238E27FC236}">
                <a16:creationId xmlns:a16="http://schemas.microsoft.com/office/drawing/2014/main" id="{4065D020-9540-82D0-4473-38326B22A1F9}"/>
              </a:ext>
            </a:extLst>
          </p:cNvPr>
          <p:cNvSpPr txBox="1"/>
          <p:nvPr/>
        </p:nvSpPr>
        <p:spPr>
          <a:xfrm>
            <a:off x="7228114" y="5493096"/>
            <a:ext cx="2547257" cy="1323439"/>
          </a:xfrm>
          <a:prstGeom prst="rect">
            <a:avLst/>
          </a:prstGeom>
          <a:noFill/>
        </p:spPr>
        <p:txBody>
          <a:bodyPr wrap="square" rtlCol="0">
            <a:spAutoFit/>
          </a:bodyPr>
          <a:lstStyle/>
          <a:p>
            <a:r>
              <a:rPr lang="en-GB" sz="1600" dirty="0"/>
              <a:t>Women entrepreneurs</a:t>
            </a:r>
          </a:p>
          <a:p>
            <a:r>
              <a:rPr lang="en-GB" sz="1600" dirty="0"/>
              <a:t>Leading behaviour changes</a:t>
            </a:r>
          </a:p>
          <a:p>
            <a:r>
              <a:rPr lang="en-GB" sz="1600" dirty="0"/>
              <a:t>Empowered/decision-making processes</a:t>
            </a:r>
            <a:endParaRPr lang="en-DE" sz="1600" dirty="0"/>
          </a:p>
        </p:txBody>
      </p:sp>
      <p:sp>
        <p:nvSpPr>
          <p:cNvPr id="19" name="TextBox 18">
            <a:extLst>
              <a:ext uri="{FF2B5EF4-FFF2-40B4-BE49-F238E27FC236}">
                <a16:creationId xmlns:a16="http://schemas.microsoft.com/office/drawing/2014/main" id="{831BE2DC-4DBE-1D30-EBBB-73861F2A4A32}"/>
              </a:ext>
            </a:extLst>
          </p:cNvPr>
          <p:cNvSpPr txBox="1"/>
          <p:nvPr/>
        </p:nvSpPr>
        <p:spPr>
          <a:xfrm>
            <a:off x="7228113" y="4279310"/>
            <a:ext cx="2495550" cy="338554"/>
          </a:xfrm>
          <a:prstGeom prst="rect">
            <a:avLst/>
          </a:prstGeom>
          <a:noFill/>
        </p:spPr>
        <p:txBody>
          <a:bodyPr wrap="square" rtlCol="0">
            <a:spAutoFit/>
          </a:bodyPr>
          <a:lstStyle/>
          <a:p>
            <a:r>
              <a:rPr lang="en-GB" sz="1600" dirty="0"/>
              <a:t>Gender Gap diagnosis</a:t>
            </a:r>
            <a:endParaRPr lang="en-DE" sz="1600" dirty="0"/>
          </a:p>
        </p:txBody>
      </p:sp>
      <p:pic>
        <p:nvPicPr>
          <p:cNvPr id="1032" name="Picture 8" descr="A picture containing person, sky, person, posing&#10;&#10;Description automatically generated">
            <a:extLst>
              <a:ext uri="{FF2B5EF4-FFF2-40B4-BE49-F238E27FC236}">
                <a16:creationId xmlns:a16="http://schemas.microsoft.com/office/drawing/2014/main" id="{F8326F2D-2F14-9EC0-B52A-6D63EAF97A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1500932"/>
            <a:ext cx="1596458" cy="22342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ogo&#10;&#10;Description automatically generated">
            <a:extLst>
              <a:ext uri="{FF2B5EF4-FFF2-40B4-BE49-F238E27FC236}">
                <a16:creationId xmlns:a16="http://schemas.microsoft.com/office/drawing/2014/main" id="{BCC979C4-E912-DC0A-B288-F2BCB283CF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4350" y="2618072"/>
            <a:ext cx="1596457" cy="153354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20558EE-B781-51EE-8B72-D1508A10779D}"/>
              </a:ext>
            </a:extLst>
          </p:cNvPr>
          <p:cNvSpPr txBox="1"/>
          <p:nvPr/>
        </p:nvSpPr>
        <p:spPr>
          <a:xfrm>
            <a:off x="9246001" y="1550062"/>
            <a:ext cx="2533651" cy="1815882"/>
          </a:xfrm>
          <a:prstGeom prst="rect">
            <a:avLst/>
          </a:prstGeom>
          <a:noFill/>
        </p:spPr>
        <p:txBody>
          <a:bodyPr wrap="square">
            <a:spAutoFit/>
          </a:bodyPr>
          <a:lstStyle/>
          <a:p>
            <a:r>
              <a:rPr lang="en-US" sz="1400" dirty="0"/>
              <a:t>“</a:t>
            </a:r>
            <a:r>
              <a:rPr lang="en-US" sz="1400" i="1" dirty="0"/>
              <a:t>Water and sanitation operators are critical players in the efforts to achieve sustainable, equitable, and universal access to services, and I believe that women have a central to play as powerful agents of change.”</a:t>
            </a:r>
            <a:r>
              <a:rPr lang="en-US" sz="1400" dirty="0"/>
              <a:t> </a:t>
            </a:r>
            <a:endParaRPr lang="en-DE" sz="1400" dirty="0"/>
          </a:p>
        </p:txBody>
      </p:sp>
      <p:sp>
        <p:nvSpPr>
          <p:cNvPr id="23" name="TextBox 22">
            <a:extLst>
              <a:ext uri="{FF2B5EF4-FFF2-40B4-BE49-F238E27FC236}">
                <a16:creationId xmlns:a16="http://schemas.microsoft.com/office/drawing/2014/main" id="{4184E146-0855-72D1-CB4B-E7CE32FBF9F5}"/>
              </a:ext>
            </a:extLst>
          </p:cNvPr>
          <p:cNvSpPr txBox="1"/>
          <p:nvPr/>
        </p:nvSpPr>
        <p:spPr>
          <a:xfrm>
            <a:off x="9168321" y="3326862"/>
            <a:ext cx="2611331" cy="646331"/>
          </a:xfrm>
          <a:prstGeom prst="rect">
            <a:avLst/>
          </a:prstGeom>
          <a:noFill/>
        </p:spPr>
        <p:txBody>
          <a:bodyPr wrap="square">
            <a:spAutoFit/>
          </a:bodyPr>
          <a:lstStyle/>
          <a:p>
            <a:r>
              <a:rPr lang="en-GB" dirty="0">
                <a:effectLst/>
              </a:rPr>
              <a:t>Faustina Boachie </a:t>
            </a:r>
          </a:p>
          <a:p>
            <a:r>
              <a:rPr lang="en-GB" dirty="0">
                <a:effectLst/>
              </a:rPr>
              <a:t>Chief Manager, GWCL</a:t>
            </a:r>
          </a:p>
        </p:txBody>
      </p:sp>
    </p:spTree>
    <p:extLst>
      <p:ext uri="{BB962C8B-B14F-4D97-AF65-F5344CB8AC3E}">
        <p14:creationId xmlns:p14="http://schemas.microsoft.com/office/powerpoint/2010/main" val="2616899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08888-5927-975D-3745-1DA97F5B60F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E99A73-9780-C17B-B551-716DE57B3DD3}"/>
              </a:ext>
            </a:extLst>
          </p:cNvPr>
          <p:cNvSpPr>
            <a:spLocks noGrp="1"/>
          </p:cNvSpPr>
          <p:nvPr>
            <p:ph type="title"/>
          </p:nvPr>
        </p:nvSpPr>
        <p:spPr>
          <a:xfrm>
            <a:off x="428027" y="114553"/>
            <a:ext cx="11631765" cy="1182689"/>
          </a:xfrm>
        </p:spPr>
        <p:txBody>
          <a:bodyPr>
            <a:noAutofit/>
          </a:bodyPr>
          <a:lstStyle/>
          <a:p>
            <a:r>
              <a:rPr lang="en-US" sz="3200" b="1" dirty="0">
                <a:cs typeface="Calibri Light"/>
              </a:rPr>
              <a:t>Example of a WOP for Climate Resilience and Gender</a:t>
            </a:r>
          </a:p>
          <a:p>
            <a:r>
              <a:rPr lang="en-US" sz="2800" b="1" dirty="0">
                <a:solidFill>
                  <a:srgbClr val="0070C0"/>
                </a:solidFill>
                <a:cs typeface="Calibri Light"/>
              </a:rPr>
              <a:t>ENACTING DDG6: Société </a:t>
            </a:r>
            <a:r>
              <a:rPr lang="en-US" sz="2800" b="1" dirty="0" err="1">
                <a:solidFill>
                  <a:srgbClr val="0070C0"/>
                </a:solidFill>
                <a:cs typeface="Calibri Light"/>
              </a:rPr>
              <a:t>nationale</a:t>
            </a:r>
            <a:r>
              <a:rPr lang="en-US" sz="2800" b="1" dirty="0">
                <a:solidFill>
                  <a:srgbClr val="0070C0"/>
                </a:solidFill>
                <a:cs typeface="Calibri Light"/>
              </a:rPr>
              <a:t> </a:t>
            </a:r>
            <a:r>
              <a:rPr lang="en-US" sz="2800" b="1" dirty="0" err="1">
                <a:solidFill>
                  <a:srgbClr val="0070C0"/>
                </a:solidFill>
                <a:cs typeface="Calibri Light"/>
              </a:rPr>
              <a:t>d’exploitation</a:t>
            </a:r>
            <a:r>
              <a:rPr lang="en-US" sz="2800" b="1" dirty="0">
                <a:solidFill>
                  <a:srgbClr val="0070C0"/>
                </a:solidFill>
                <a:cs typeface="Calibri Light"/>
              </a:rPr>
              <a:t> et de distribution des eaux (SONEDE), Tunisia, Municipality of </a:t>
            </a:r>
            <a:r>
              <a:rPr lang="en-US" sz="2800" b="1" dirty="0" err="1">
                <a:solidFill>
                  <a:srgbClr val="0070C0"/>
                </a:solidFill>
                <a:cs typeface="Calibri Light"/>
              </a:rPr>
              <a:t>Gabes</a:t>
            </a:r>
            <a:r>
              <a:rPr lang="en-US" sz="2800" b="1" dirty="0">
                <a:solidFill>
                  <a:srgbClr val="0070C0"/>
                </a:solidFill>
                <a:cs typeface="Calibri Light"/>
              </a:rPr>
              <a:t>, Tunisia</a:t>
            </a:r>
            <a:endParaRPr lang="en-US" sz="2800" b="1" dirty="0">
              <a:solidFill>
                <a:srgbClr val="0070C0"/>
              </a:solidFill>
              <a:ea typeface="Calibri Light"/>
              <a:cs typeface="Calibri Light"/>
            </a:endParaRPr>
          </a:p>
        </p:txBody>
      </p:sp>
      <p:sp>
        <p:nvSpPr>
          <p:cNvPr id="19" name="Slide Number Placeholder 18">
            <a:extLst>
              <a:ext uri="{FF2B5EF4-FFF2-40B4-BE49-F238E27FC236}">
                <a16:creationId xmlns:a16="http://schemas.microsoft.com/office/drawing/2014/main" id="{D5A5B885-5B73-A15D-275F-67D03B27DE7D}"/>
              </a:ext>
            </a:extLst>
          </p:cNvPr>
          <p:cNvSpPr>
            <a:spLocks noGrp="1"/>
          </p:cNvSpPr>
          <p:nvPr>
            <p:ph type="sldNum" sz="quarter" idx="12"/>
          </p:nvPr>
        </p:nvSpPr>
        <p:spPr>
          <a:xfrm>
            <a:off x="7988808" y="793826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7F5B90B7-6923-1FF6-91D1-3556B5486D9C}"/>
              </a:ext>
            </a:extLst>
          </p:cNvPr>
          <p:cNvSpPr txBox="1"/>
          <p:nvPr/>
        </p:nvSpPr>
        <p:spPr>
          <a:xfrm>
            <a:off x="339658" y="2897624"/>
            <a:ext cx="7915560" cy="3139321"/>
          </a:xfrm>
          <a:prstGeom prst="rect">
            <a:avLst/>
          </a:prstGeom>
          <a:noFill/>
        </p:spPr>
        <p:txBody>
          <a:bodyPr wrap="square" lIns="91440" tIns="45720" rIns="91440" bIns="45720" rtlCol="0" anchor="t">
            <a:spAutoFit/>
          </a:bodyPr>
          <a:lstStyle/>
          <a:p>
            <a:pPr>
              <a:buNone/>
            </a:pPr>
            <a:r>
              <a:rPr lang="en-US" b="1" u="sng" dirty="0"/>
              <a:t>Workstream:</a:t>
            </a:r>
          </a:p>
          <a:p>
            <a:pPr marL="285750" indent="-285750">
              <a:buFont typeface="Arial" panose="020B0604020202020204" pitchFamily="34" charset="0"/>
              <a:buChar char="•"/>
            </a:pPr>
            <a:r>
              <a:rPr lang="en-US" dirty="0"/>
              <a:t> </a:t>
            </a:r>
            <a:r>
              <a:rPr lang="en-US" b="1" dirty="0"/>
              <a:t>A WOP Advancing Climate Resilience and National Water Goals</a:t>
            </a:r>
            <a:endParaRPr lang="en-US" dirty="0"/>
          </a:p>
          <a:p>
            <a:pPr marL="285750" indent="-285750">
              <a:buFont typeface="Arial" panose="020B0604020202020204" pitchFamily="34" charset="0"/>
              <a:buChar char="•"/>
            </a:pPr>
            <a:r>
              <a:rPr lang="en-US" b="1" dirty="0"/>
              <a:t>Improved efficiency</a:t>
            </a:r>
            <a:r>
              <a:rPr lang="en-US" dirty="0"/>
              <a:t> through GIS mapping &amp; leak detection – cutting water loss and climate risk.</a:t>
            </a:r>
          </a:p>
          <a:p>
            <a:pPr marL="285750" indent="-285750">
              <a:buFont typeface="Arial" panose="020B0604020202020204" pitchFamily="34" charset="0"/>
              <a:buChar char="•"/>
            </a:pPr>
            <a:r>
              <a:rPr lang="en-US" b="1" dirty="0"/>
              <a:t>SUDS for flood control</a:t>
            </a:r>
            <a:r>
              <a:rPr lang="en-US" dirty="0"/>
              <a:t> and rainwater reuse – adapting to intense rainfall.</a:t>
            </a:r>
          </a:p>
          <a:p>
            <a:pPr marL="285750" indent="-285750">
              <a:buFont typeface="Arial" panose="020B0604020202020204" pitchFamily="34" charset="0"/>
              <a:buChar char="•"/>
            </a:pPr>
            <a:r>
              <a:rPr lang="en-US" b="1" dirty="0"/>
              <a:t>Gender-responsive planning</a:t>
            </a:r>
            <a:r>
              <a:rPr lang="en-US" dirty="0"/>
              <a:t> – engaging and empowering women in water leadership and decision-making.</a:t>
            </a:r>
          </a:p>
          <a:p>
            <a:pPr marL="285750" indent="-285750">
              <a:buFont typeface="Arial" panose="020B0604020202020204" pitchFamily="34" charset="0"/>
              <a:buChar char="•"/>
            </a:pPr>
            <a:r>
              <a:rPr lang="en-US" b="1" dirty="0"/>
              <a:t>Capacity-building for local teams</a:t>
            </a:r>
            <a:r>
              <a:rPr lang="en-US" dirty="0"/>
              <a:t> – sustainable, peer-to-peer knowledge exchange.</a:t>
            </a:r>
          </a:p>
          <a:p>
            <a:pPr marL="285750" indent="-285750">
              <a:buFont typeface="Arial" panose="020B0604020202020204" pitchFamily="34" charset="0"/>
              <a:buChar char="•"/>
            </a:pPr>
            <a:r>
              <a:rPr lang="en-US" b="1" dirty="0"/>
              <a:t>Aligned with Tunisia’s Water 2050 strategy</a:t>
            </a:r>
            <a:r>
              <a:rPr lang="en-US" dirty="0"/>
              <a:t> – supporting national goals on resource optimization and regional balance.</a:t>
            </a:r>
            <a:endParaRPr lang="en-US" dirty="0">
              <a:ea typeface="Calibri"/>
              <a:cs typeface="Calibri"/>
            </a:endParaRPr>
          </a:p>
        </p:txBody>
      </p:sp>
      <p:sp>
        <p:nvSpPr>
          <p:cNvPr id="24" name="TextBox 23">
            <a:extLst>
              <a:ext uri="{FF2B5EF4-FFF2-40B4-BE49-F238E27FC236}">
                <a16:creationId xmlns:a16="http://schemas.microsoft.com/office/drawing/2014/main" id="{11E0B77F-88A7-3C89-0145-DF4E99182021}"/>
              </a:ext>
            </a:extLst>
          </p:cNvPr>
          <p:cNvSpPr txBox="1"/>
          <p:nvPr/>
        </p:nvSpPr>
        <p:spPr>
          <a:xfrm>
            <a:off x="428027" y="1251943"/>
            <a:ext cx="6631992" cy="1138773"/>
          </a:xfrm>
          <a:prstGeom prst="rect">
            <a:avLst/>
          </a:prstGeom>
          <a:noFill/>
        </p:spPr>
        <p:txBody>
          <a:bodyPr wrap="square" lIns="91440" tIns="45720" rIns="91440" bIns="45720" anchor="t">
            <a:spAutoFit/>
          </a:bodyPr>
          <a:lstStyle/>
          <a:p>
            <a:r>
              <a:rPr lang="en-US" sz="1700" b="1" dirty="0">
                <a:latin typeface="Arial"/>
                <a:cs typeface="Arial"/>
              </a:rPr>
              <a:t>Supporting Partner:</a:t>
            </a:r>
            <a:r>
              <a:rPr lang="en-US" sz="1700" dirty="0">
                <a:latin typeface="Arial"/>
                <a:cs typeface="Arial"/>
              </a:rPr>
              <a:t> MM Spa, Milan, Italy</a:t>
            </a:r>
            <a:endParaRPr lang="en-US" sz="1700" dirty="0">
              <a:latin typeface="Calibri"/>
              <a:ea typeface="Calibri"/>
              <a:cs typeface="Calibri"/>
            </a:endParaRPr>
          </a:p>
          <a:p>
            <a:r>
              <a:rPr lang="en-US" sz="1700" b="1" dirty="0">
                <a:latin typeface="Arial"/>
                <a:cs typeface="Arial"/>
              </a:rPr>
              <a:t>Co-Supporting Partners</a:t>
            </a:r>
            <a:r>
              <a:rPr lang="en-US" sz="1700" dirty="0">
                <a:latin typeface="Arial"/>
                <a:cs typeface="Arial"/>
              </a:rPr>
              <a:t>: Municipality of Milan, Milan, Italy/ AVSI Foundation/ Union </a:t>
            </a:r>
            <a:r>
              <a:rPr lang="en-US" sz="1700" dirty="0" err="1">
                <a:latin typeface="Arial"/>
                <a:cs typeface="Arial"/>
              </a:rPr>
              <a:t>Tunisienne</a:t>
            </a:r>
            <a:r>
              <a:rPr lang="en-US" sz="1700" dirty="0">
                <a:latin typeface="Arial"/>
                <a:cs typeface="Arial"/>
              </a:rPr>
              <a:t> de </a:t>
            </a:r>
            <a:r>
              <a:rPr lang="en-US" sz="1700" dirty="0" err="1">
                <a:latin typeface="Arial"/>
                <a:cs typeface="Arial"/>
              </a:rPr>
              <a:t>Solidarité</a:t>
            </a:r>
            <a:r>
              <a:rPr lang="en-US" sz="1700" dirty="0">
                <a:latin typeface="Arial"/>
                <a:cs typeface="Arial"/>
              </a:rPr>
              <a:t> </a:t>
            </a:r>
            <a:r>
              <a:rPr lang="en-US" sz="1700" dirty="0" err="1">
                <a:latin typeface="Arial"/>
                <a:cs typeface="Arial"/>
              </a:rPr>
              <a:t>Sociale</a:t>
            </a:r>
            <a:r>
              <a:rPr lang="en-US" sz="1700" dirty="0">
                <a:latin typeface="Arial"/>
                <a:cs typeface="Arial"/>
              </a:rPr>
              <a:t> (UTSS)</a:t>
            </a:r>
          </a:p>
          <a:p>
            <a:r>
              <a:rPr lang="en-US" sz="1700" b="1" dirty="0">
                <a:latin typeface="Arial"/>
                <a:cs typeface="Arial"/>
              </a:rPr>
              <a:t>Key data: </a:t>
            </a:r>
            <a:r>
              <a:rPr lang="en-US" sz="1700" dirty="0">
                <a:latin typeface="Arial"/>
                <a:cs typeface="Arial"/>
              </a:rPr>
              <a:t>Duration: February 24, 2022 – February 23, 2025. </a:t>
            </a:r>
          </a:p>
        </p:txBody>
      </p:sp>
      <p:pic>
        <p:nvPicPr>
          <p:cNvPr id="3" name="Picture 2" descr="A diagram of different colored squares&#10;&#10;AI-generated content may be incorrect.">
            <a:extLst>
              <a:ext uri="{FF2B5EF4-FFF2-40B4-BE49-F238E27FC236}">
                <a16:creationId xmlns:a16="http://schemas.microsoft.com/office/drawing/2014/main" id="{49C8CE92-DE81-031C-E806-38F88F033234}"/>
              </a:ext>
            </a:extLst>
          </p:cNvPr>
          <p:cNvPicPr>
            <a:picLocks noChangeAspect="1"/>
          </p:cNvPicPr>
          <p:nvPr/>
        </p:nvPicPr>
        <p:blipFill>
          <a:blip r:embed="rId3"/>
          <a:stretch>
            <a:fillRect/>
          </a:stretch>
        </p:blipFill>
        <p:spPr>
          <a:xfrm>
            <a:off x="7033782" y="1240664"/>
            <a:ext cx="5052248" cy="3217334"/>
          </a:xfrm>
          <a:prstGeom prst="rect">
            <a:avLst/>
          </a:prstGeom>
        </p:spPr>
      </p:pic>
      <p:sp>
        <p:nvSpPr>
          <p:cNvPr id="7" name="TextBox 6">
            <a:extLst>
              <a:ext uri="{FF2B5EF4-FFF2-40B4-BE49-F238E27FC236}">
                <a16:creationId xmlns:a16="http://schemas.microsoft.com/office/drawing/2014/main" id="{F414EF4F-391E-A9C3-526C-8B1AF89DE86C}"/>
              </a:ext>
            </a:extLst>
          </p:cNvPr>
          <p:cNvSpPr txBox="1"/>
          <p:nvPr/>
        </p:nvSpPr>
        <p:spPr>
          <a:xfrm>
            <a:off x="565813" y="6212458"/>
            <a:ext cx="8254226" cy="923330"/>
          </a:xfrm>
          <a:prstGeom prst="rect">
            <a:avLst/>
          </a:prstGeom>
          <a:noFill/>
        </p:spPr>
        <p:txBody>
          <a:bodyPr wrap="square" lIns="91440" tIns="45720" rIns="91440" bIns="45720" rtlCol="0" anchor="t">
            <a:spAutoFit/>
          </a:bodyPr>
          <a:lstStyle/>
          <a:p>
            <a:pPr algn="just"/>
            <a:r>
              <a:rPr lang="en-GB" b="1" dirty="0">
                <a:latin typeface="Arial"/>
                <a:cs typeface="Arial"/>
              </a:rPr>
              <a:t>Contribution to SDGs Targets:</a:t>
            </a:r>
            <a:r>
              <a:rPr lang="en-GB" b="1" dirty="0">
                <a:latin typeface="Arial"/>
                <a:ea typeface="Roboto"/>
                <a:cs typeface="Arial"/>
              </a:rPr>
              <a:t> </a:t>
            </a:r>
            <a:r>
              <a:rPr lang="en-GB" dirty="0">
                <a:latin typeface="Arial"/>
                <a:ea typeface="Roboto"/>
                <a:cs typeface="Arial"/>
              </a:rPr>
              <a:t>6.1, 4.4 and 6.5</a:t>
            </a:r>
            <a:endParaRPr lang="en-US" dirty="0">
              <a:latin typeface="Arial"/>
              <a:ea typeface="Roboto"/>
              <a:cs typeface="Arial"/>
            </a:endParaRPr>
          </a:p>
          <a:p>
            <a:pPr algn="just"/>
            <a:br>
              <a:rPr lang="en-US" dirty="0"/>
            </a:br>
            <a:endParaRPr lang="en-US" dirty="0"/>
          </a:p>
        </p:txBody>
      </p:sp>
      <p:pic>
        <p:nvPicPr>
          <p:cNvPr id="6" name="Picture 5">
            <a:extLst>
              <a:ext uri="{FF2B5EF4-FFF2-40B4-BE49-F238E27FC236}">
                <a16:creationId xmlns:a16="http://schemas.microsoft.com/office/drawing/2014/main" id="{DA95AB10-DB20-5655-32DE-30DC5E80A797}"/>
              </a:ext>
            </a:extLst>
          </p:cNvPr>
          <p:cNvPicPr>
            <a:picLocks noChangeAspect="1"/>
          </p:cNvPicPr>
          <p:nvPr/>
        </p:nvPicPr>
        <p:blipFill>
          <a:blip r:embed="rId4"/>
          <a:stretch>
            <a:fillRect/>
          </a:stretch>
        </p:blipFill>
        <p:spPr>
          <a:xfrm>
            <a:off x="10732008" y="4457998"/>
            <a:ext cx="1120334" cy="2155744"/>
          </a:xfrm>
          <a:prstGeom prst="rect">
            <a:avLst/>
          </a:prstGeom>
        </p:spPr>
      </p:pic>
    </p:spTree>
    <p:extLst>
      <p:ext uri="{BB962C8B-B14F-4D97-AF65-F5344CB8AC3E}">
        <p14:creationId xmlns:p14="http://schemas.microsoft.com/office/powerpoint/2010/main" val="827638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20B7-53E6-219D-72C5-2E9B8D8B8F9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A4AD1CC-ADAE-9845-DF6C-B9C71C80EDDC}"/>
              </a:ext>
            </a:extLst>
          </p:cNvPr>
          <p:cNvSpPr>
            <a:spLocks noGrp="1"/>
          </p:cNvSpPr>
          <p:nvPr>
            <p:ph type="title"/>
          </p:nvPr>
        </p:nvSpPr>
        <p:spPr>
          <a:xfrm>
            <a:off x="428027" y="114553"/>
            <a:ext cx="11631765" cy="1182689"/>
          </a:xfrm>
        </p:spPr>
        <p:txBody>
          <a:bodyPr>
            <a:noAutofit/>
          </a:bodyPr>
          <a:lstStyle/>
          <a:p>
            <a:r>
              <a:rPr lang="en-US" sz="3200" b="1" dirty="0">
                <a:cs typeface="Calibri Light"/>
              </a:rPr>
              <a:t>Example of a Partnership </a:t>
            </a:r>
          </a:p>
          <a:p>
            <a:r>
              <a:rPr lang="en-US" sz="2800" b="1" dirty="0">
                <a:solidFill>
                  <a:srgbClr val="0070C0"/>
                </a:solidFill>
                <a:cs typeface="Calibri Light"/>
              </a:rPr>
              <a:t>Improving water service delivery to low income urban communities through turning data into actionable insights  (GWCL-GVWC) </a:t>
            </a:r>
          </a:p>
        </p:txBody>
      </p:sp>
      <p:sp>
        <p:nvSpPr>
          <p:cNvPr id="19" name="Slide Number Placeholder 18">
            <a:extLst>
              <a:ext uri="{FF2B5EF4-FFF2-40B4-BE49-F238E27FC236}">
                <a16:creationId xmlns:a16="http://schemas.microsoft.com/office/drawing/2014/main" id="{DA151B66-B0AB-C97C-8199-9905BEEF034A}"/>
              </a:ext>
            </a:extLst>
          </p:cNvPr>
          <p:cNvSpPr>
            <a:spLocks noGrp="1"/>
          </p:cNvSpPr>
          <p:nvPr>
            <p:ph type="sldNum" sz="quarter" idx="12"/>
          </p:nvPr>
        </p:nvSpPr>
        <p:spPr>
          <a:xfrm>
            <a:off x="7988808" y="793826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D2D3E60-6AF2-0110-0E7A-89E4C418EB21}"/>
              </a:ext>
            </a:extLst>
          </p:cNvPr>
          <p:cNvSpPr txBox="1"/>
          <p:nvPr/>
        </p:nvSpPr>
        <p:spPr>
          <a:xfrm>
            <a:off x="430315" y="3003316"/>
            <a:ext cx="7316206" cy="1815882"/>
          </a:xfrm>
          <a:prstGeom prst="rect">
            <a:avLst/>
          </a:prstGeom>
          <a:noFill/>
        </p:spPr>
        <p:txBody>
          <a:bodyPr wrap="square" lIns="91440" tIns="45720" rIns="91440" bIns="45720" rtlCol="0" anchor="t">
            <a:spAutoFit/>
          </a:bodyPr>
          <a:lstStyle/>
          <a:p>
            <a:pPr algn="l" rtl="0" fontAlgn="base">
              <a:buFont typeface="Arial" panose="020B0604020202020204" pitchFamily="34" charset="0"/>
              <a:buChar char="•"/>
            </a:pPr>
            <a:r>
              <a:rPr lang="en-GB" sz="1600" b="1" dirty="0">
                <a:latin typeface="Arial" panose="020B0604020202020204" pitchFamily="34" charset="0"/>
                <a:cs typeface="Arial" panose="020B0604020202020204" pitchFamily="34" charset="0"/>
              </a:rPr>
              <a:t>Work Streams:</a:t>
            </a:r>
            <a:r>
              <a:rPr lang="en-GB" sz="1600" b="1" dirty="0">
                <a:latin typeface="Arial" panose="020B0604020202020204" pitchFamily="34" charset="0"/>
                <a:ea typeface="Roboto"/>
                <a:cs typeface="Arial" panose="020B0604020202020204" pitchFamily="34" charset="0"/>
              </a:rPr>
              <a:t> </a:t>
            </a:r>
            <a:r>
              <a:rPr lang="en-US" sz="1600" b="0" i="0" dirty="0">
                <a:solidFill>
                  <a:srgbClr val="000000"/>
                </a:solidFill>
                <a:effectLst/>
                <a:latin typeface="Arial" panose="020B0604020202020204" pitchFamily="34" charset="0"/>
                <a:cs typeface="Arial" panose="020B0604020202020204" pitchFamily="34" charset="0"/>
              </a:rPr>
              <a:t>Customer Relations and Billing   </a:t>
            </a:r>
          </a:p>
          <a:p>
            <a:pPr algn="l" rtl="0"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Human Resources Management  </a:t>
            </a:r>
          </a:p>
          <a:p>
            <a:pPr algn="l" rtl="0"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Low-income Area Management   </a:t>
            </a:r>
          </a:p>
          <a:p>
            <a:pPr algn="l" rtl="0"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Enabling Environment/Governance   </a:t>
            </a:r>
          </a:p>
          <a:p>
            <a:pPr algn="l" rtl="0"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Gender Mainstreaming and Social Inclusion: Diagnosing gender, diversity and inclusion in Ghana Water Company Limited</a:t>
            </a:r>
            <a:br>
              <a:rPr lang="en-US" sz="1600" dirty="0">
                <a:latin typeface="Arial" panose="020B0604020202020204" pitchFamily="34" charset="0"/>
                <a:cs typeface="Arial" panose="020B0604020202020204" pitchFamily="34" charset="0"/>
              </a:rPr>
            </a:br>
            <a:endParaRPr lang="en-US" sz="1600" dirty="0">
              <a:latin typeface="Arial" panose="020B0604020202020204" pitchFamily="34" charset="0"/>
              <a:ea typeface="Calibri"/>
              <a:cs typeface="Arial" panose="020B0604020202020204" pitchFamily="34" charset="0"/>
            </a:endParaRPr>
          </a:p>
        </p:txBody>
      </p:sp>
      <p:sp>
        <p:nvSpPr>
          <p:cNvPr id="24" name="TextBox 23">
            <a:extLst>
              <a:ext uri="{FF2B5EF4-FFF2-40B4-BE49-F238E27FC236}">
                <a16:creationId xmlns:a16="http://schemas.microsoft.com/office/drawing/2014/main" id="{F10F4A4A-F075-2897-9CDD-D3E5DC4CD31B}"/>
              </a:ext>
            </a:extLst>
          </p:cNvPr>
          <p:cNvSpPr txBox="1"/>
          <p:nvPr/>
        </p:nvSpPr>
        <p:spPr>
          <a:xfrm>
            <a:off x="428026" y="1552750"/>
            <a:ext cx="7045325" cy="1400383"/>
          </a:xfrm>
          <a:prstGeom prst="rect">
            <a:avLst/>
          </a:prstGeom>
          <a:noFill/>
        </p:spPr>
        <p:txBody>
          <a:bodyPr wrap="square" lIns="91440" tIns="45720" rIns="91440" bIns="45720" anchor="t">
            <a:spAutoFit/>
          </a:bodyPr>
          <a:lstStyle/>
          <a:p>
            <a:pPr algn="l" rtl="0" fontAlgn="base">
              <a:buNone/>
            </a:pPr>
            <a:r>
              <a:rPr lang="en-US" sz="1700" b="1" i="0" dirty="0">
                <a:solidFill>
                  <a:srgbClr val="000000"/>
                </a:solidFill>
                <a:effectLst/>
                <a:latin typeface="Arial" panose="020B0604020202020204" pitchFamily="34" charset="0"/>
                <a:cs typeface="Arial" panose="020B0604020202020204" pitchFamily="34" charset="0"/>
              </a:rPr>
              <a:t>Beneficiary partner(s): </a:t>
            </a:r>
            <a:r>
              <a:rPr lang="en-US" sz="1700" b="0" i="0" dirty="0">
                <a:solidFill>
                  <a:srgbClr val="000000"/>
                </a:solidFill>
                <a:effectLst/>
                <a:latin typeface="Arial" panose="020B0604020202020204" pitchFamily="34" charset="0"/>
                <a:cs typeface="Arial" panose="020B0604020202020204" pitchFamily="34" charset="0"/>
              </a:rPr>
              <a:t>Guma Valley Water Company (GVWC), Freetown, Sierra Leone  </a:t>
            </a:r>
          </a:p>
          <a:p>
            <a:pPr algn="l" rtl="0" fontAlgn="base">
              <a:buNone/>
            </a:pPr>
            <a:r>
              <a:rPr lang="en-US" sz="1700" b="1" i="0" dirty="0">
                <a:solidFill>
                  <a:srgbClr val="000000"/>
                </a:solidFill>
                <a:effectLst/>
                <a:latin typeface="Arial" panose="020B0604020202020204" pitchFamily="34" charset="0"/>
                <a:cs typeface="Arial" panose="020B0604020202020204" pitchFamily="34" charset="0"/>
              </a:rPr>
              <a:t>Lead partner: </a:t>
            </a:r>
            <a:r>
              <a:rPr lang="en-US" sz="1700" b="0" i="0" dirty="0">
                <a:solidFill>
                  <a:srgbClr val="000000"/>
                </a:solidFill>
                <a:effectLst/>
                <a:latin typeface="Arial" panose="020B0604020202020204" pitchFamily="34" charset="0"/>
                <a:cs typeface="Arial" panose="020B0604020202020204" pitchFamily="34" charset="0"/>
              </a:rPr>
              <a:t>Ghana Water Company Limited (GWCL), Accra, Ghana  </a:t>
            </a:r>
            <a:endParaRPr lang="en-US" sz="1700" b="1" dirty="0">
              <a:solidFill>
                <a:srgbClr val="000000"/>
              </a:solidFill>
              <a:latin typeface="Arial" panose="020B0604020202020204" pitchFamily="34" charset="0"/>
              <a:cs typeface="Arial" panose="020B0604020202020204" pitchFamily="34" charset="0"/>
            </a:endParaRPr>
          </a:p>
          <a:p>
            <a:pPr algn="l" rtl="0" fontAlgn="base">
              <a:buNone/>
            </a:pPr>
            <a:r>
              <a:rPr lang="en-US" sz="1700" b="1" i="0" dirty="0">
                <a:solidFill>
                  <a:srgbClr val="000000"/>
                </a:solidFill>
                <a:effectLst/>
                <a:latin typeface="Arial" panose="020B0604020202020204" pitchFamily="34" charset="0"/>
                <a:cs typeface="Arial" panose="020B0604020202020204" pitchFamily="34" charset="0"/>
              </a:rPr>
              <a:t>Additional partner(s): </a:t>
            </a:r>
            <a:r>
              <a:rPr lang="en-US" sz="1700" b="0" i="0" dirty="0">
                <a:solidFill>
                  <a:srgbClr val="000000"/>
                </a:solidFill>
                <a:effectLst/>
                <a:latin typeface="Arial" panose="020B0604020202020204" pitchFamily="34" charset="0"/>
                <a:cs typeface="Arial" panose="020B0604020202020204" pitchFamily="34" charset="0"/>
              </a:rPr>
              <a:t>VEI B.V., Utrecht, The Netherlands</a:t>
            </a:r>
            <a:r>
              <a:rPr lang="en-US" sz="1700" b="1" i="0" dirty="0">
                <a:solidFill>
                  <a:srgbClr val="000000"/>
                </a:solidFill>
                <a:effectLst/>
                <a:latin typeface="Arial" panose="020B0604020202020204" pitchFamily="34" charset="0"/>
                <a:cs typeface="Arial" panose="020B0604020202020204" pitchFamily="34" charset="0"/>
              </a:rPr>
              <a:t> </a:t>
            </a:r>
            <a:r>
              <a:rPr lang="en-US" sz="1700" b="0" i="0" dirty="0">
                <a:solidFill>
                  <a:srgbClr val="000000"/>
                </a:solidFill>
                <a:effectLst/>
                <a:latin typeface="Arial" panose="020B0604020202020204" pitchFamily="34" charset="0"/>
                <a:cs typeface="Arial" panose="020B0604020202020204" pitchFamily="34" charset="0"/>
              </a:rPr>
              <a:t> </a:t>
            </a:r>
          </a:p>
          <a:p>
            <a:r>
              <a:rPr lang="en-US" sz="1700" b="1" dirty="0">
                <a:latin typeface="Arial" panose="020B0604020202020204" pitchFamily="34" charset="0"/>
                <a:cs typeface="Arial" panose="020B0604020202020204" pitchFamily="34" charset="0"/>
              </a:rPr>
              <a:t>Key data: </a:t>
            </a:r>
            <a:r>
              <a:rPr lang="en-US" sz="1700" dirty="0">
                <a:latin typeface="Arial" panose="020B0604020202020204" pitchFamily="34" charset="0"/>
                <a:cs typeface="Arial" panose="020B0604020202020204" pitchFamily="34" charset="0"/>
              </a:rPr>
              <a:t>Duration: February 24, 2022 – February 23, 2025. </a:t>
            </a:r>
          </a:p>
        </p:txBody>
      </p:sp>
      <p:sp>
        <p:nvSpPr>
          <p:cNvPr id="4" name="TextBox 3">
            <a:extLst>
              <a:ext uri="{FF2B5EF4-FFF2-40B4-BE49-F238E27FC236}">
                <a16:creationId xmlns:a16="http://schemas.microsoft.com/office/drawing/2014/main" id="{DAEF571D-A7C1-0466-0352-20202CC704E6}"/>
              </a:ext>
            </a:extLst>
          </p:cNvPr>
          <p:cNvSpPr txBox="1"/>
          <p:nvPr/>
        </p:nvSpPr>
        <p:spPr>
          <a:xfrm>
            <a:off x="428026" y="4777000"/>
            <a:ext cx="11607843" cy="1938992"/>
          </a:xfrm>
          <a:prstGeom prst="rect">
            <a:avLst/>
          </a:prstGeom>
          <a:noFill/>
        </p:spPr>
        <p:txBody>
          <a:bodyPr wrap="square" lIns="91440" tIns="45720" rIns="91440" bIns="45720" anchor="t">
            <a:spAutoFit/>
          </a:bodyPr>
          <a:lstStyle/>
          <a:p>
            <a:pPr algn="just"/>
            <a:r>
              <a:rPr lang="en-GB" b="1" dirty="0">
                <a:latin typeface="Arial"/>
                <a:cs typeface="Arial"/>
              </a:rPr>
              <a:t>Key achievements</a:t>
            </a:r>
            <a:r>
              <a:rPr lang="en-US" b="1" dirty="0">
                <a:latin typeface="Arial"/>
                <a:cs typeface="Arial"/>
              </a:rPr>
              <a:t>:</a:t>
            </a:r>
            <a:endParaRPr lang="en-US" dirty="0"/>
          </a:p>
          <a:p>
            <a:pPr marL="285750" indent="-285750" algn="just">
              <a:buFont typeface="Arial" panose="020B0604020202020204" pitchFamily="34" charset="0"/>
              <a:buChar char="•"/>
            </a:pPr>
            <a:r>
              <a:rPr lang="en-US" sz="1700" b="1" dirty="0">
                <a:latin typeface="Arial"/>
                <a:cs typeface="Arial"/>
              </a:rPr>
              <a:t>Strategic Collaborations</a:t>
            </a:r>
          </a:p>
          <a:p>
            <a:pPr algn="just"/>
            <a:r>
              <a:rPr lang="en-US" sz="1700" dirty="0">
                <a:latin typeface="Arial"/>
                <a:cs typeface="Arial"/>
              </a:rPr>
              <a:t>Established partnerships with UNICEF and the EU Mission in Africa, leveraging these collaborations for climate resilience and water service improvements.</a:t>
            </a:r>
          </a:p>
          <a:p>
            <a:pPr marL="285750" indent="-285750" algn="just">
              <a:buFont typeface="Arial" panose="020B0604020202020204" pitchFamily="34" charset="0"/>
              <a:buChar char="•"/>
            </a:pPr>
            <a:r>
              <a:rPr lang="en-US" sz="1700" b="1" dirty="0">
                <a:latin typeface="Arial"/>
                <a:cs typeface="Arial"/>
              </a:rPr>
              <a:t>Pro-Poor Department Establishment:</a:t>
            </a:r>
          </a:p>
          <a:p>
            <a:pPr algn="just"/>
            <a:r>
              <a:rPr lang="en-US" sz="1700" dirty="0">
                <a:latin typeface="Arial"/>
                <a:cs typeface="Arial"/>
              </a:rPr>
              <a:t>Fully approved and structured, focusing on improving service delivery for low-income populations, with a strong emphasis on gender equity and inclusive practices.</a:t>
            </a:r>
            <a:endParaRPr lang="en-US" dirty="0">
              <a:latin typeface="Arial"/>
              <a:cs typeface="Arial"/>
            </a:endParaRPr>
          </a:p>
        </p:txBody>
      </p:sp>
      <p:pic>
        <p:nvPicPr>
          <p:cNvPr id="1026" name="Picture 2">
            <a:extLst>
              <a:ext uri="{FF2B5EF4-FFF2-40B4-BE49-F238E27FC236}">
                <a16:creationId xmlns:a16="http://schemas.microsoft.com/office/drawing/2014/main" id="{2CF22B11-A652-868F-C173-6355427CB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9871" y="1297242"/>
            <a:ext cx="4329023" cy="326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505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5B08650C-E901-3B6B-1802-33992E094EEA}"/>
              </a:ext>
            </a:extLst>
          </p:cNvPr>
          <p:cNvSpPr txBox="1">
            <a:spLocks/>
          </p:cNvSpPr>
          <p:nvPr/>
        </p:nvSpPr>
        <p:spPr>
          <a:xfrm>
            <a:off x="541369" y="4587886"/>
            <a:ext cx="3861960" cy="190523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solidFill>
                  <a:schemeClr val="tx2">
                    <a:lumMod val="75000"/>
                    <a:lumOff val="25000"/>
                  </a:schemeClr>
                </a:solidFill>
              </a:rPr>
              <a:t>The Global WOPs Community</a:t>
            </a:r>
          </a:p>
          <a:p>
            <a:pPr>
              <a:spcAft>
                <a:spcPts val="600"/>
              </a:spcAft>
            </a:pPr>
            <a:r>
              <a:rPr lang="en-US" sz="3200" dirty="0"/>
              <a:t>Co-creating and sharing knowledge on WOPs</a:t>
            </a:r>
          </a:p>
        </p:txBody>
      </p:sp>
      <p:pic>
        <p:nvPicPr>
          <p:cNvPr id="5" name="Picture 4">
            <a:extLst>
              <a:ext uri="{FF2B5EF4-FFF2-40B4-BE49-F238E27FC236}">
                <a16:creationId xmlns:a16="http://schemas.microsoft.com/office/drawing/2014/main" id="{649959A9-D732-2D49-DD83-A93EAD1AAEDB}"/>
              </a:ext>
            </a:extLst>
          </p:cNvPr>
          <p:cNvPicPr>
            <a:picLocks noChangeAspect="1"/>
          </p:cNvPicPr>
          <p:nvPr/>
        </p:nvPicPr>
        <p:blipFill>
          <a:blip r:embed="rId3">
            <a:extLst>
              <a:ext uri="{28A0092B-C50C-407E-A947-70E740481C1C}">
                <a14:useLocalDpi xmlns:a14="http://schemas.microsoft.com/office/drawing/2010/main" val="0"/>
              </a:ext>
            </a:extLst>
          </a:blip>
          <a:srcRect l="10476" t="20446" r="12161" b="21795"/>
          <a:stretch/>
        </p:blipFill>
        <p:spPr>
          <a:xfrm>
            <a:off x="4767918" y="364144"/>
            <a:ext cx="6981716" cy="3674859"/>
          </a:xfrm>
          <a:prstGeom prst="rect">
            <a:avLst/>
          </a:prstGeom>
        </p:spPr>
      </p:pic>
      <p:sp>
        <p:nvSpPr>
          <p:cNvPr id="11" name="TextBox 10">
            <a:extLst>
              <a:ext uri="{FF2B5EF4-FFF2-40B4-BE49-F238E27FC236}">
                <a16:creationId xmlns:a16="http://schemas.microsoft.com/office/drawing/2014/main" id="{BCF6299A-3B34-8F58-6862-753863403E22}"/>
              </a:ext>
            </a:extLst>
          </p:cNvPr>
          <p:cNvSpPr txBox="1"/>
          <p:nvPr/>
        </p:nvSpPr>
        <p:spPr>
          <a:xfrm>
            <a:off x="6491413" y="3165877"/>
            <a:ext cx="6586915" cy="1905232"/>
          </a:xfrm>
          <a:prstGeom prst="rect">
            <a:avLst/>
          </a:prstGeom>
        </p:spPr>
        <p:txBody>
          <a:bodyPr vert="horz" lIns="91440" tIns="45720" rIns="91440" bIns="45720" rtlCol="0" anchor="ctr">
            <a:normAutofit/>
          </a:bodyPr>
          <a:lstStyle/>
          <a:p>
            <a:pPr marL="57150">
              <a:lnSpc>
                <a:spcPct val="90000"/>
              </a:lnSpc>
              <a:spcAft>
                <a:spcPts val="600"/>
              </a:spcAft>
              <a:buClr>
                <a:srgbClr val="006FBA"/>
              </a:buClr>
            </a:pPr>
            <a:r>
              <a:rPr lang="en-US" dirty="0"/>
              <a:t>To Lauch </a:t>
            </a:r>
            <a:r>
              <a:rPr lang="en-US" b="1" dirty="0"/>
              <a:t>CoP-MENA</a:t>
            </a:r>
            <a:r>
              <a:rPr lang="en-US" dirty="0"/>
              <a:t> in October</a:t>
            </a:r>
          </a:p>
          <a:p>
            <a:pPr indent="-228600">
              <a:lnSpc>
                <a:spcPct val="90000"/>
              </a:lnSpc>
              <a:spcAft>
                <a:spcPts val="600"/>
              </a:spcAft>
              <a:buClr>
                <a:srgbClr val="006FBA"/>
              </a:buCl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C8A92C4-E18A-B6AA-AB4D-D1F3003AA8F8}"/>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48F63A3B-78C7-47BE-AE5E-E10140E04643}" type="slidenum">
              <a:rPr kumimoji="0" lang="en-US" b="0" i="0" u="none" strike="noStrike" cap="none" spc="0" normalizeH="0" baseline="0" noProof="0" smtClean="0">
                <a:ln>
                  <a:noFill/>
                </a:ln>
                <a:solidFill>
                  <a:schemeClr val="tx1">
                    <a:tint val="75000"/>
                  </a:schemeClr>
                </a:solidFill>
                <a:effectLst/>
                <a:uLnTx/>
                <a:uFillTx/>
              </a:rPr>
              <a:pPr marR="0" lvl="0" indent="0" fontAlgn="auto">
                <a:spcBef>
                  <a:spcPts val="0"/>
                </a:spcBef>
                <a:spcAft>
                  <a:spcPts val="600"/>
                </a:spcAft>
                <a:buClrTx/>
                <a:buSzTx/>
                <a:buFontTx/>
                <a:buNone/>
                <a:tabLst/>
                <a:defRPr/>
              </a:pPr>
              <a:t>23</a:t>
            </a:fld>
            <a:endParaRPr kumimoji="0" lang="en-US" b="0" i="0" u="none" strike="noStrike" cap="none" spc="0" normalizeH="0" baseline="0" noProof="0">
              <a:ln>
                <a:noFill/>
              </a:ln>
              <a:solidFill>
                <a:schemeClr val="tx1">
                  <a:tint val="75000"/>
                </a:schemeClr>
              </a:solidFill>
              <a:effectLst/>
              <a:uLnTx/>
              <a:uFillTx/>
            </a:endParaRPr>
          </a:p>
        </p:txBody>
      </p:sp>
      <p:graphicFrame>
        <p:nvGraphicFramePr>
          <p:cNvPr id="2" name="Content Placeholder 32">
            <a:extLst>
              <a:ext uri="{FF2B5EF4-FFF2-40B4-BE49-F238E27FC236}">
                <a16:creationId xmlns:a16="http://schemas.microsoft.com/office/drawing/2014/main" id="{3DC61C8D-63A5-3FF6-3F22-F9DDB7C80FF2}"/>
              </a:ext>
            </a:extLst>
          </p:cNvPr>
          <p:cNvGraphicFramePr>
            <a:graphicFrameLocks noGrp="1"/>
          </p:cNvGraphicFramePr>
          <p:nvPr/>
        </p:nvGraphicFramePr>
        <p:xfrm>
          <a:off x="1724528" y="4302169"/>
          <a:ext cx="9629272" cy="23617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qr code on a white background&#10;&#10;AI-generated content may be incorrect.">
            <a:extLst>
              <a:ext uri="{FF2B5EF4-FFF2-40B4-BE49-F238E27FC236}">
                <a16:creationId xmlns:a16="http://schemas.microsoft.com/office/drawing/2014/main" id="{9C9788F3-AC73-14F1-8C4D-AD4167703F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96391" y="4320586"/>
            <a:ext cx="1784170" cy="2382390"/>
          </a:xfrm>
          <a:prstGeom prst="rect">
            <a:avLst/>
          </a:prstGeom>
        </p:spPr>
      </p:pic>
      <p:pic>
        <p:nvPicPr>
          <p:cNvPr id="9" name="Picture 8" descr="A qr code on a white background&#10;&#10;AI-generated content may be incorrect.">
            <a:extLst>
              <a:ext uri="{FF2B5EF4-FFF2-40B4-BE49-F238E27FC236}">
                <a16:creationId xmlns:a16="http://schemas.microsoft.com/office/drawing/2014/main" id="{924DB03D-0182-D0AD-29A2-1869311012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94733" y="4320584"/>
            <a:ext cx="1784170" cy="2382392"/>
          </a:xfrm>
          <a:prstGeom prst="rect">
            <a:avLst/>
          </a:prstGeom>
        </p:spPr>
      </p:pic>
      <p:pic>
        <p:nvPicPr>
          <p:cNvPr id="1030" name="Picture 6">
            <a:extLst>
              <a:ext uri="{FF2B5EF4-FFF2-40B4-BE49-F238E27FC236}">
                <a16:creationId xmlns:a16="http://schemas.microsoft.com/office/drawing/2014/main" id="{FEFE00F3-3BBA-6D5A-FF41-343452B410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6317" y="626301"/>
            <a:ext cx="4236308" cy="304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915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25" descr="Imagen que contiene Forma&#10;&#10;Descripción generada automáticamente">
            <a:extLst>
              <a:ext uri="{FF2B5EF4-FFF2-40B4-BE49-F238E27FC236}">
                <a16:creationId xmlns:a16="http://schemas.microsoft.com/office/drawing/2014/main" id="{417ECEE8-91C4-A85A-1C02-F3C4946C451A}"/>
              </a:ext>
            </a:extLst>
          </p:cNvPr>
          <p:cNvPicPr>
            <a:picLocks noChangeAspect="1"/>
          </p:cNvPicPr>
          <p:nvPr/>
        </p:nvPicPr>
        <p:blipFill rotWithShape="1">
          <a:blip r:embed="rId3"/>
          <a:srcRect l="54726" t="9851"/>
          <a:stretch/>
        </p:blipFill>
        <p:spPr>
          <a:xfrm>
            <a:off x="0" y="0"/>
            <a:ext cx="6096000" cy="6858000"/>
          </a:xfrm>
          <a:prstGeom prst="rect">
            <a:avLst/>
          </a:prstGeom>
        </p:spPr>
      </p:pic>
      <p:sp>
        <p:nvSpPr>
          <p:cNvPr id="9" name="Title 8">
            <a:extLst>
              <a:ext uri="{FF2B5EF4-FFF2-40B4-BE49-F238E27FC236}">
                <a16:creationId xmlns:a16="http://schemas.microsoft.com/office/drawing/2014/main" id="{EC931D54-86A4-D219-CF58-6BCFADF480EA}"/>
              </a:ext>
            </a:extLst>
          </p:cNvPr>
          <p:cNvSpPr>
            <a:spLocks noGrp="1"/>
          </p:cNvSpPr>
          <p:nvPr>
            <p:ph type="title"/>
          </p:nvPr>
        </p:nvSpPr>
        <p:spPr>
          <a:xfrm>
            <a:off x="412531" y="392667"/>
            <a:ext cx="3555125" cy="1325563"/>
          </a:xfrm>
        </p:spPr>
        <p:txBody>
          <a:bodyPr/>
          <a:lstStyle/>
          <a:p>
            <a:r>
              <a:rPr lang="en-ES" sz="3600">
                <a:latin typeface="Futura Medium" panose="020B0602020204020303" pitchFamily="34" charset="-79"/>
                <a:ea typeface="+mj-ea"/>
                <a:cs typeface="Futura Medium" panose="020B0602020204020303" pitchFamily="34" charset="-79"/>
              </a:rPr>
              <a:t>Save</a:t>
            </a:r>
            <a:r>
              <a:rPr lang="en-ES" sz="4400">
                <a:solidFill>
                  <a:srgbClr val="009CE2"/>
                </a:solidFill>
                <a:latin typeface="Futura Medium" panose="020B0602020204020303" pitchFamily="34" charset="-79"/>
                <a:cs typeface="Futura Medium" panose="020B0602020204020303" pitchFamily="34" charset="-79"/>
              </a:rPr>
              <a:t> </a:t>
            </a:r>
            <a:r>
              <a:rPr lang="en-ES" sz="4400">
                <a:solidFill>
                  <a:srgbClr val="179CD8"/>
                </a:solidFill>
                <a:latin typeface="Futura Medium" panose="020B0602020204020303" pitchFamily="34" charset="-79"/>
                <a:cs typeface="Futura Medium" panose="020B0602020204020303" pitchFamily="34" charset="-79"/>
              </a:rPr>
              <a:t>the date</a:t>
            </a:r>
            <a:endParaRPr lang="en-US">
              <a:solidFill>
                <a:srgbClr val="179CD8"/>
              </a:solidFill>
            </a:endParaRPr>
          </a:p>
        </p:txBody>
      </p:sp>
      <p:sp>
        <p:nvSpPr>
          <p:cNvPr id="11" name="TextBox 10">
            <a:extLst>
              <a:ext uri="{FF2B5EF4-FFF2-40B4-BE49-F238E27FC236}">
                <a16:creationId xmlns:a16="http://schemas.microsoft.com/office/drawing/2014/main" id="{ACF70CC8-94A2-9CA7-762D-A0FDD2D0B26E}"/>
              </a:ext>
            </a:extLst>
          </p:cNvPr>
          <p:cNvSpPr txBox="1"/>
          <p:nvPr/>
        </p:nvSpPr>
        <p:spPr>
          <a:xfrm>
            <a:off x="753534" y="3036537"/>
            <a:ext cx="5212823" cy="193899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Calibri"/>
                <a:ea typeface="+mn-ea"/>
                <a:cs typeface="Calibri"/>
              </a:rPr>
              <a:t>The 6</a:t>
            </a:r>
            <a:r>
              <a:rPr kumimoji="0" lang="en-GB" sz="4000" b="0" i="0" u="none" strike="noStrike" kern="1200" cap="none" spc="0" normalizeH="0" baseline="30000" noProof="0">
                <a:ln>
                  <a:noFill/>
                </a:ln>
                <a:solidFill>
                  <a:prstClr val="black"/>
                </a:solidFill>
                <a:effectLst/>
                <a:uLnTx/>
                <a:uFillTx/>
                <a:latin typeface="Calibri"/>
                <a:ea typeface="+mn-ea"/>
                <a:cs typeface="Calibri"/>
              </a:rPr>
              <a:t>th</a:t>
            </a:r>
            <a:r>
              <a:rPr kumimoji="0" lang="en-GB" sz="4000" b="0" i="0" u="none" strike="noStrike" kern="1200" cap="none" spc="0" normalizeH="0" baseline="0" noProof="0">
                <a:ln>
                  <a:noFill/>
                </a:ln>
                <a:solidFill>
                  <a:prstClr val="black"/>
                </a:solidFill>
                <a:effectLst/>
                <a:uLnTx/>
                <a:uFillTx/>
                <a:latin typeface="Calibri"/>
                <a:ea typeface="+mn-ea"/>
                <a:cs typeface="Calibri"/>
              </a:rPr>
              <a:t> WOP Congress 27-29 October 2025, Bonn, Germany</a:t>
            </a:r>
          </a:p>
        </p:txBody>
      </p:sp>
      <p:sp>
        <p:nvSpPr>
          <p:cNvPr id="12" name="Half Frame 6">
            <a:extLst>
              <a:ext uri="{FF2B5EF4-FFF2-40B4-BE49-F238E27FC236}">
                <a16:creationId xmlns:a16="http://schemas.microsoft.com/office/drawing/2014/main" id="{A69BA0A6-DD0E-F799-B624-2217B895EE1C}"/>
              </a:ext>
            </a:extLst>
          </p:cNvPr>
          <p:cNvSpPr/>
          <p:nvPr/>
        </p:nvSpPr>
        <p:spPr>
          <a:xfrm>
            <a:off x="584468" y="1937300"/>
            <a:ext cx="1036525" cy="569590"/>
          </a:xfrm>
          <a:prstGeom prst="halfFrame">
            <a:avLst/>
          </a:prstGeom>
          <a:solidFill>
            <a:srgbClr val="179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9CE2"/>
              </a:solidFill>
              <a:effectLst/>
              <a:uLnTx/>
              <a:uFillTx/>
              <a:latin typeface="Calibri" panose="020F0502020204030204"/>
              <a:ea typeface="+mn-ea"/>
              <a:cs typeface="+mn-cs"/>
            </a:endParaRPr>
          </a:p>
        </p:txBody>
      </p:sp>
      <p:sp>
        <p:nvSpPr>
          <p:cNvPr id="13" name="Half Frame 23">
            <a:extLst>
              <a:ext uri="{FF2B5EF4-FFF2-40B4-BE49-F238E27FC236}">
                <a16:creationId xmlns:a16="http://schemas.microsoft.com/office/drawing/2014/main" id="{0FC7AF28-20EB-A3B7-3270-D6428BECFF52}"/>
              </a:ext>
            </a:extLst>
          </p:cNvPr>
          <p:cNvSpPr/>
          <p:nvPr/>
        </p:nvSpPr>
        <p:spPr>
          <a:xfrm rot="10800000">
            <a:off x="4749301" y="5287522"/>
            <a:ext cx="965343" cy="516033"/>
          </a:xfrm>
          <a:prstGeom prst="halfFrame">
            <a:avLst/>
          </a:prstGeom>
          <a:solidFill>
            <a:srgbClr val="179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4">
            <a:extLst>
              <a:ext uri="{FF2B5EF4-FFF2-40B4-BE49-F238E27FC236}">
                <a16:creationId xmlns:a16="http://schemas.microsoft.com/office/drawing/2014/main" id="{8B64E7AF-33F7-481E-5746-8671F325BBFB}"/>
              </a:ext>
            </a:extLst>
          </p:cNvPr>
          <p:cNvSpPr>
            <a:spLocks noChangeArrowheads="1"/>
          </p:cNvSpPr>
          <p:nvPr/>
        </p:nvSpPr>
        <p:spPr bwMode="auto">
          <a:xfrm>
            <a:off x="6635491" y="388634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BA398E3-EF71-EDA9-8354-2ACC67EC02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2F88D4-FAF5-4F73-95AA-55B4B83A8B6C}" type="slidenum">
              <a:rPr kumimoji="0" lang="LID4096"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LID4096"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descr="A group of blue circles&#10;&#10;Description automatically generated">
            <a:extLst>
              <a:ext uri="{FF2B5EF4-FFF2-40B4-BE49-F238E27FC236}">
                <a16:creationId xmlns:a16="http://schemas.microsoft.com/office/drawing/2014/main" id="{546B3419-9535-DE7A-EB31-85FF3782E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9530" y="787466"/>
            <a:ext cx="385923" cy="620038"/>
          </a:xfrm>
          <a:prstGeom prst="rect">
            <a:avLst/>
          </a:prstGeom>
        </p:spPr>
      </p:pic>
      <p:sp>
        <p:nvSpPr>
          <p:cNvPr id="8" name="Rectangle 3">
            <a:extLst>
              <a:ext uri="{FF2B5EF4-FFF2-40B4-BE49-F238E27FC236}">
                <a16:creationId xmlns:a16="http://schemas.microsoft.com/office/drawing/2014/main" id="{34878E99-FAB6-01BF-0911-65F45269815E}"/>
              </a:ext>
            </a:extLst>
          </p:cNvPr>
          <p:cNvSpPr>
            <a:spLocks noChangeArrowheads="1"/>
          </p:cNvSpPr>
          <p:nvPr/>
        </p:nvSpPr>
        <p:spPr bwMode="auto">
          <a:xfrm>
            <a:off x="0" y="2466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descr="A group of people outside a building&#10;&#10;Description automatically generated">
            <a:extLst>
              <a:ext uri="{FF2B5EF4-FFF2-40B4-BE49-F238E27FC236}">
                <a16:creationId xmlns:a16="http://schemas.microsoft.com/office/drawing/2014/main" id="{D4E23C8D-655F-4BCD-DF97-2D8E33C5C5E5}"/>
              </a:ext>
            </a:extLst>
          </p:cNvPr>
          <p:cNvPicPr>
            <a:picLocks noChangeAspect="1"/>
          </p:cNvPicPr>
          <p:nvPr/>
        </p:nvPicPr>
        <p:blipFill>
          <a:blip r:embed="rId5">
            <a:extLst>
              <a:ext uri="{28A0092B-C50C-407E-A947-70E740481C1C}">
                <a14:useLocalDpi xmlns:a14="http://schemas.microsoft.com/office/drawing/2010/main" val="0"/>
              </a:ext>
            </a:extLst>
          </a:blip>
          <a:srcRect t="6498" r="2587" b="26171"/>
          <a:stretch/>
        </p:blipFill>
        <p:spPr>
          <a:xfrm>
            <a:off x="6236626" y="2375440"/>
            <a:ext cx="5839462" cy="2691627"/>
          </a:xfrm>
          <a:prstGeom prst="rect">
            <a:avLst/>
          </a:prstGeom>
        </p:spPr>
      </p:pic>
      <p:sp>
        <p:nvSpPr>
          <p:cNvPr id="18" name="Content Placeholder 2">
            <a:extLst>
              <a:ext uri="{FF2B5EF4-FFF2-40B4-BE49-F238E27FC236}">
                <a16:creationId xmlns:a16="http://schemas.microsoft.com/office/drawing/2014/main" id="{67A89FE4-BD95-80E5-285E-E1A2EF36D59E}"/>
              </a:ext>
            </a:extLst>
          </p:cNvPr>
          <p:cNvSpPr txBox="1">
            <a:spLocks/>
          </p:cNvSpPr>
          <p:nvPr/>
        </p:nvSpPr>
        <p:spPr>
          <a:xfrm>
            <a:off x="7683819" y="5468527"/>
            <a:ext cx="3161481" cy="918174"/>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60000"/>
              </a:lnSpc>
              <a:buNone/>
            </a:pPr>
            <a:r>
              <a:rPr lang="en-US" sz="1800" b="1" dirty="0">
                <a:solidFill>
                  <a:schemeClr val="tx1">
                    <a:lumMod val="95000"/>
                    <a:lumOff val="5000"/>
                  </a:schemeClr>
                </a:solidFill>
                <a:latin typeface="Roboto" panose="02000000000000000000" pitchFamily="2" charset="0"/>
                <a:ea typeface="Roboto" panose="02000000000000000000" pitchFamily="2" charset="0"/>
              </a:rPr>
              <a:t>Find out more about GWOPA</a:t>
            </a:r>
          </a:p>
          <a:p>
            <a:pPr marL="0" indent="0" algn="r">
              <a:lnSpc>
                <a:spcPct val="160000"/>
              </a:lnSpc>
              <a:buNone/>
            </a:pPr>
            <a:r>
              <a:rPr lang="en-US" sz="1600" dirty="0">
                <a:solidFill>
                  <a:schemeClr val="tx1">
                    <a:lumMod val="95000"/>
                    <a:lumOff val="5000"/>
                  </a:schemeClr>
                </a:solidFill>
                <a:latin typeface="Roboto" panose="02000000000000000000" pitchFamily="2" charset="0"/>
                <a:ea typeface="Roboto" panose="02000000000000000000" pitchFamily="2" charset="0"/>
              </a:rPr>
              <a:t>gwopa.org l www.un-habitat.org</a:t>
            </a:r>
            <a:endParaRPr lang="en-TH" sz="900" dirty="0">
              <a:solidFill>
                <a:schemeClr val="tx1">
                  <a:lumMod val="95000"/>
                  <a:lumOff val="5000"/>
                </a:schemeClr>
              </a:solidFill>
              <a:latin typeface="Roboto" panose="02000000000000000000" pitchFamily="2" charset="0"/>
              <a:ea typeface="Roboto" panose="02000000000000000000" pitchFamily="2" charset="0"/>
            </a:endParaRPr>
          </a:p>
        </p:txBody>
      </p:sp>
      <p:pic>
        <p:nvPicPr>
          <p:cNvPr id="19" name="Picture 18">
            <a:extLst>
              <a:ext uri="{FF2B5EF4-FFF2-40B4-BE49-F238E27FC236}">
                <a16:creationId xmlns:a16="http://schemas.microsoft.com/office/drawing/2014/main" id="{A5C00967-9803-2FF0-2007-170A5D52929E}"/>
              </a:ext>
            </a:extLst>
          </p:cNvPr>
          <p:cNvPicPr>
            <a:picLocks noChangeAspect="1"/>
          </p:cNvPicPr>
          <p:nvPr/>
        </p:nvPicPr>
        <p:blipFill rotWithShape="1">
          <a:blip r:embed="rId6"/>
          <a:srcRect l="5922" t="7601" r="7523"/>
          <a:stretch/>
        </p:blipFill>
        <p:spPr>
          <a:xfrm>
            <a:off x="6475384" y="5346872"/>
            <a:ext cx="1163458" cy="1163887"/>
          </a:xfrm>
          <a:prstGeom prst="rect">
            <a:avLst/>
          </a:prstGeom>
        </p:spPr>
      </p:pic>
      <p:pic>
        <p:nvPicPr>
          <p:cNvPr id="7" name="Picture 6" descr="A qr code on a white background&#10;&#10;AI-generated content may be incorrect.">
            <a:extLst>
              <a:ext uri="{FF2B5EF4-FFF2-40B4-BE49-F238E27FC236}">
                <a16:creationId xmlns:a16="http://schemas.microsoft.com/office/drawing/2014/main" id="{EEBBCFC3-9383-30FA-04C7-7E3DC5984056}"/>
              </a:ext>
            </a:extLst>
          </p:cNvPr>
          <p:cNvPicPr>
            <a:picLocks noChangeAspect="1"/>
          </p:cNvPicPr>
          <p:nvPr/>
        </p:nvPicPr>
        <p:blipFill>
          <a:blip r:embed="rId7"/>
          <a:stretch>
            <a:fillRect/>
          </a:stretch>
        </p:blipFill>
        <p:spPr>
          <a:xfrm>
            <a:off x="9574703" y="0"/>
            <a:ext cx="2466975" cy="2466975"/>
          </a:xfrm>
          <a:prstGeom prst="rect">
            <a:avLst/>
          </a:prstGeom>
        </p:spPr>
      </p:pic>
      <p:pic>
        <p:nvPicPr>
          <p:cNvPr id="10" name="Picture 9" descr="A person in yellow coveralls and a helmet&#10;&#10;AI-generated content may be incorrect.">
            <a:extLst>
              <a:ext uri="{FF2B5EF4-FFF2-40B4-BE49-F238E27FC236}">
                <a16:creationId xmlns:a16="http://schemas.microsoft.com/office/drawing/2014/main" id="{48C1A9D1-6D48-EAD7-3AA0-C34E577B532C}"/>
              </a:ext>
            </a:extLst>
          </p:cNvPr>
          <p:cNvPicPr>
            <a:picLocks noChangeAspect="1"/>
          </p:cNvPicPr>
          <p:nvPr/>
        </p:nvPicPr>
        <p:blipFill>
          <a:blip r:embed="rId8"/>
          <a:stretch>
            <a:fillRect/>
          </a:stretch>
        </p:blipFill>
        <p:spPr>
          <a:xfrm>
            <a:off x="6475383" y="77433"/>
            <a:ext cx="3037615" cy="2348988"/>
          </a:xfrm>
          <a:prstGeom prst="rect">
            <a:avLst/>
          </a:prstGeom>
        </p:spPr>
      </p:pic>
    </p:spTree>
    <p:extLst>
      <p:ext uri="{BB962C8B-B14F-4D97-AF65-F5344CB8AC3E}">
        <p14:creationId xmlns:p14="http://schemas.microsoft.com/office/powerpoint/2010/main" val="121150850"/>
      </p:ext>
    </p:extLst>
  </p:cSld>
  <p:clrMapOvr>
    <a:masterClrMapping/>
  </p:clrMapOvr>
  <mc:AlternateContent xmlns:mc="http://schemas.openxmlformats.org/markup-compatibility/2006" xmlns:p14="http://schemas.microsoft.com/office/powerpoint/2010/main">
    <mc:Choice Requires="p14">
      <p:transition spd="slow" p14:dur="3400" advClick="0" advTm="20000">
        <p14:reveal/>
      </p:transition>
    </mc:Choice>
    <mc:Fallback xmlns="">
      <p:transition spd="slow" advClick="0" advTm="2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8">
            <a:extLst>
              <a:ext uri="{FF2B5EF4-FFF2-40B4-BE49-F238E27FC236}">
                <a16:creationId xmlns:a16="http://schemas.microsoft.com/office/drawing/2014/main" id="{BAA53A49-3D8B-4E63-8FFC-36182523390E}"/>
              </a:ext>
            </a:extLst>
          </p:cNvPr>
          <p:cNvSpPr txBox="1"/>
          <p:nvPr/>
        </p:nvSpPr>
        <p:spPr>
          <a:xfrm>
            <a:off x="7159559" y="2791553"/>
            <a:ext cx="4633049"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defTabSz="914446" hangingPunct="0">
              <a:defRPr sz="1900">
                <a:latin typeface="Jost Regular Regular"/>
                <a:ea typeface="Jost Regular Regular"/>
                <a:cs typeface="Jost Regular Regular"/>
                <a:sym typeface="Jost Regular Regular"/>
              </a:defRPr>
            </a:pPr>
            <a:r>
              <a:rPr lang="en-GB" sz="1900" b="1" kern="0" dirty="0">
                <a:solidFill>
                  <a:srgbClr val="FFF8F2"/>
                </a:solidFill>
                <a:latin typeface="Jost" pitchFamily="2" charset="0"/>
                <a:ea typeface="Jost" pitchFamily="2" charset="0"/>
                <a:cs typeface="Calibri" panose="020F0502020204030204" pitchFamily="34" charset="0"/>
                <a:sym typeface="Jost Regular Regular"/>
              </a:rPr>
              <a:t>Arab Water Week 2025 – Dead Sea, Jordan</a:t>
            </a:r>
          </a:p>
        </p:txBody>
      </p:sp>
      <p:sp>
        <p:nvSpPr>
          <p:cNvPr id="7" name="Rectangle 6">
            <a:extLst>
              <a:ext uri="{FF2B5EF4-FFF2-40B4-BE49-F238E27FC236}">
                <a16:creationId xmlns:a16="http://schemas.microsoft.com/office/drawing/2014/main" id="{1DB869B1-3668-4325-898A-ADDFBF3B991C}"/>
              </a:ext>
            </a:extLst>
          </p:cNvPr>
          <p:cNvSpPr/>
          <p:nvPr/>
        </p:nvSpPr>
        <p:spPr>
          <a:xfrm>
            <a:off x="6716110" y="3839760"/>
            <a:ext cx="5475890" cy="369330"/>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en-GB" kern="0">
              <a:solidFill>
                <a:srgbClr val="000000"/>
              </a:solidFill>
              <a:latin typeface="Calibri"/>
              <a:cs typeface="Calibri"/>
              <a:sym typeface="Calibri"/>
            </a:endParaRPr>
          </a:p>
        </p:txBody>
      </p:sp>
      <p:sp>
        <p:nvSpPr>
          <p:cNvPr id="8" name="TextBox 8">
            <a:extLst>
              <a:ext uri="{FF2B5EF4-FFF2-40B4-BE49-F238E27FC236}">
                <a16:creationId xmlns:a16="http://schemas.microsoft.com/office/drawing/2014/main" id="{540B9F05-B351-456C-AD40-B9856E411393}"/>
              </a:ext>
            </a:extLst>
          </p:cNvPr>
          <p:cNvSpPr txBox="1"/>
          <p:nvPr/>
        </p:nvSpPr>
        <p:spPr>
          <a:xfrm>
            <a:off x="7159558" y="3796632"/>
            <a:ext cx="4759174" cy="12618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defTabSz="914446" hangingPunct="0">
              <a:defRPr sz="1900">
                <a:latin typeface="Jost Regular Regular"/>
                <a:ea typeface="Jost Regular Regular"/>
                <a:cs typeface="Jost Regular Regular"/>
                <a:sym typeface="Jost Regular Regular"/>
              </a:defRPr>
            </a:pPr>
            <a:r>
              <a:rPr lang="en-GB" sz="1900" kern="0" dirty="0">
                <a:solidFill>
                  <a:srgbClr val="085544"/>
                </a:solidFill>
                <a:latin typeface="Jost" pitchFamily="2" charset="0"/>
                <a:ea typeface="Jost" pitchFamily="2" charset="0"/>
                <a:cs typeface="Calibri" panose="020F0502020204030204" pitchFamily="34" charset="0"/>
                <a:sym typeface="Jost Regular Regular"/>
              </a:rPr>
              <a:t>Presented by: Sara Hess</a:t>
            </a:r>
          </a:p>
          <a:p>
            <a:pPr defTabSz="914446" hangingPunct="0">
              <a:defRPr sz="1900">
                <a:latin typeface="Jost Regular Regular"/>
                <a:ea typeface="Jost Regular Regular"/>
                <a:cs typeface="Jost Regular Regular"/>
                <a:sym typeface="Jost Regular Regular"/>
              </a:defRPr>
            </a:pPr>
            <a:r>
              <a:rPr lang="en-GB" sz="1900" kern="0" dirty="0">
                <a:solidFill>
                  <a:srgbClr val="085544"/>
                </a:solidFill>
                <a:latin typeface="Jost" pitchFamily="2" charset="0"/>
                <a:ea typeface="Jost" pitchFamily="2" charset="0"/>
                <a:cs typeface="Calibri" panose="020F0502020204030204" pitchFamily="34" charset="0"/>
                <a:sym typeface="Jost Regular Regular"/>
              </a:rPr>
              <a:t>Associate Economic Affairs Officer</a:t>
            </a:r>
          </a:p>
          <a:p>
            <a:pPr defTabSz="914446" hangingPunct="0">
              <a:defRPr sz="1900">
                <a:latin typeface="Jost Regular Regular"/>
                <a:ea typeface="Jost Regular Regular"/>
                <a:cs typeface="Jost Regular Regular"/>
                <a:sym typeface="Jost Regular Regular"/>
              </a:defRPr>
            </a:pPr>
            <a:r>
              <a:rPr lang="en-GB" sz="1900" kern="0" dirty="0">
                <a:solidFill>
                  <a:srgbClr val="085544"/>
                </a:solidFill>
                <a:latin typeface="Jost" pitchFamily="2" charset="0"/>
                <a:ea typeface="Jost" pitchFamily="2" charset="0"/>
                <a:cs typeface="Calibri" panose="020F0502020204030204" pitchFamily="34" charset="0"/>
                <a:sym typeface="Jost Regular Regular"/>
              </a:rPr>
              <a:t>ESCWA, Lebanon</a:t>
            </a:r>
          </a:p>
          <a:p>
            <a:pPr defTabSz="914446" hangingPunct="0">
              <a:defRPr sz="1900">
                <a:latin typeface="Jost Regular Regular"/>
                <a:ea typeface="Jost Regular Regular"/>
                <a:cs typeface="Jost Regular Regular"/>
                <a:sym typeface="Jost Regular Regular"/>
              </a:defRPr>
            </a:pPr>
            <a:r>
              <a:rPr lang="en-GB" sz="1900" kern="0" dirty="0">
                <a:solidFill>
                  <a:srgbClr val="085544"/>
                </a:solidFill>
                <a:latin typeface="Jost" pitchFamily="2" charset="0"/>
                <a:ea typeface="Jost" pitchFamily="2" charset="0"/>
                <a:cs typeface="Calibri" panose="020F0502020204030204" pitchFamily="34" charset="0"/>
                <a:sym typeface="Jost Regular Regular"/>
              </a:rPr>
              <a:t>Date: 05 May 2025</a:t>
            </a:r>
          </a:p>
        </p:txBody>
      </p:sp>
      <p:sp>
        <p:nvSpPr>
          <p:cNvPr id="11" name="Rectangle 10">
            <a:extLst>
              <a:ext uri="{FF2B5EF4-FFF2-40B4-BE49-F238E27FC236}">
                <a16:creationId xmlns:a16="http://schemas.microsoft.com/office/drawing/2014/main" id="{AC82CA08-A896-4B76-962C-FF6111E19063}"/>
              </a:ext>
            </a:extLst>
          </p:cNvPr>
          <p:cNvSpPr/>
          <p:nvPr/>
        </p:nvSpPr>
        <p:spPr>
          <a:xfrm>
            <a:off x="7253145" y="5244088"/>
            <a:ext cx="2286000" cy="369330"/>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en-GB" kern="0" dirty="0">
              <a:solidFill>
                <a:srgbClr val="000000"/>
              </a:solidFill>
              <a:latin typeface="Calibri"/>
              <a:cs typeface="Calibri"/>
              <a:sym typeface="Calibri"/>
            </a:endParaRPr>
          </a:p>
        </p:txBody>
      </p:sp>
      <p:pic>
        <p:nvPicPr>
          <p:cNvPr id="4" name="Picture 3">
            <a:extLst>
              <a:ext uri="{FF2B5EF4-FFF2-40B4-BE49-F238E27FC236}">
                <a16:creationId xmlns:a16="http://schemas.microsoft.com/office/drawing/2014/main" id="{3F8B1F17-DC03-7DF2-6C8C-E643806CAE2A}"/>
              </a:ext>
            </a:extLst>
          </p:cNvPr>
          <p:cNvPicPr>
            <a:picLocks noChangeAspect="1"/>
          </p:cNvPicPr>
          <p:nvPr/>
        </p:nvPicPr>
        <p:blipFill>
          <a:blip r:embed="rId3"/>
          <a:stretch>
            <a:fillRect/>
          </a:stretch>
        </p:blipFill>
        <p:spPr>
          <a:xfrm>
            <a:off x="895363" y="4903686"/>
            <a:ext cx="3848087" cy="1689961"/>
          </a:xfrm>
          <a:prstGeom prst="rect">
            <a:avLst/>
          </a:prstGeom>
        </p:spPr>
      </p:pic>
      <p:pic>
        <p:nvPicPr>
          <p:cNvPr id="9" name="Picture 8">
            <a:extLst>
              <a:ext uri="{FF2B5EF4-FFF2-40B4-BE49-F238E27FC236}">
                <a16:creationId xmlns:a16="http://schemas.microsoft.com/office/drawing/2014/main" id="{9CB01EBF-6FA7-C49A-62A8-0641CB105A2D}"/>
              </a:ext>
            </a:extLst>
          </p:cNvPr>
          <p:cNvPicPr>
            <a:picLocks noChangeAspect="1"/>
          </p:cNvPicPr>
          <p:nvPr/>
        </p:nvPicPr>
        <p:blipFill>
          <a:blip r:embed="rId4"/>
          <a:stretch>
            <a:fillRect/>
          </a:stretch>
        </p:blipFill>
        <p:spPr>
          <a:xfrm>
            <a:off x="4734909" y="5244088"/>
            <a:ext cx="2526321" cy="966971"/>
          </a:xfrm>
          <a:prstGeom prst="rect">
            <a:avLst/>
          </a:prstGeom>
        </p:spPr>
      </p:pic>
    </p:spTree>
    <p:extLst>
      <p:ext uri="{BB962C8B-B14F-4D97-AF65-F5344CB8AC3E}">
        <p14:creationId xmlns:p14="http://schemas.microsoft.com/office/powerpoint/2010/main" val="209005766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4D860515-59B5-4F98-B079-BD22FDF5C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4" y="0"/>
            <a:ext cx="12187066" cy="6858000"/>
          </a:xfrm>
          <a:prstGeom prst="rect">
            <a:avLst/>
          </a:prstGeom>
        </p:spPr>
      </p:pic>
      <p:sp>
        <p:nvSpPr>
          <p:cNvPr id="12" name="TextBox 11">
            <a:extLst>
              <a:ext uri="{FF2B5EF4-FFF2-40B4-BE49-F238E27FC236}">
                <a16:creationId xmlns:a16="http://schemas.microsoft.com/office/drawing/2014/main" id="{3F78B0FD-B338-4C44-8FA0-AE948A27E50E}"/>
              </a:ext>
            </a:extLst>
          </p:cNvPr>
          <p:cNvSpPr txBox="1"/>
          <p:nvPr/>
        </p:nvSpPr>
        <p:spPr>
          <a:xfrm>
            <a:off x="984309" y="1932504"/>
            <a:ext cx="10715460" cy="677108"/>
          </a:xfrm>
          <a:prstGeom prst="rect">
            <a:avLst/>
          </a:prstGeom>
          <a:noFill/>
        </p:spPr>
        <p:txBody>
          <a:bodyPr wrap="square">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Project Title: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Increasing the resilience of both displaced persons and host communities to climate change-related water challenges in Jordan and Lebanon</a:t>
            </a:r>
          </a:p>
        </p:txBody>
      </p:sp>
      <p:pic>
        <p:nvPicPr>
          <p:cNvPr id="17" name="Picture 2">
            <a:extLst>
              <a:ext uri="{FF2B5EF4-FFF2-40B4-BE49-F238E27FC236}">
                <a16:creationId xmlns:a16="http://schemas.microsoft.com/office/drawing/2014/main" id="{92073A9E-767D-48A8-84A4-1FDD5B4E47C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778" t="2384" r="14362" b="4401"/>
          <a:stretch/>
        </p:blipFill>
        <p:spPr bwMode="auto">
          <a:xfrm>
            <a:off x="7550727" y="2792555"/>
            <a:ext cx="4084765" cy="2841246"/>
          </a:xfrm>
          <a:prstGeom prst="rect">
            <a:avLst/>
          </a:prstGeom>
          <a:noFill/>
          <a:ln>
            <a:solidFill>
              <a:srgbClr val="92B8E2"/>
            </a:solidFill>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A31B004-8BF2-4557-8F2E-9655CEE7F0BB}"/>
              </a:ext>
            </a:extLst>
          </p:cNvPr>
          <p:cNvSpPr txBox="1"/>
          <p:nvPr/>
        </p:nvSpPr>
        <p:spPr>
          <a:xfrm>
            <a:off x="984310" y="2736174"/>
            <a:ext cx="6483290" cy="3062377"/>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Project Duration: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4 years (Oct. 2021 – Oct. 2025)</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Donor: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Adaptation Fund (AF)</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Implementing entity</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 UN-Habitat</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National Designated Authority: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Ministry of Environment  </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Implementing partners: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UNICEF, ESCWA, MORES/SETEC</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Project Budget: </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USD 13,973,509</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Target areas: </a:t>
            </a:r>
            <a:r>
              <a:rPr kumimoji="0" lang="en-US" sz="1900" b="0" i="0" u="none" strike="noStrike" kern="0" cap="none" spc="0" normalizeH="0" baseline="0" noProof="0" dirty="0" err="1">
                <a:ln>
                  <a:noFill/>
                </a:ln>
                <a:solidFill>
                  <a:srgbClr val="5B9BD5">
                    <a:lumMod val="50000"/>
                  </a:srgbClr>
                </a:solidFill>
                <a:effectLst/>
                <a:uLnTx/>
                <a:uFillTx/>
                <a:latin typeface="Jost" pitchFamily="2" charset="0"/>
                <a:ea typeface="Jost" pitchFamily="2" charset="0"/>
                <a:cs typeface="Calibri"/>
                <a:sym typeface="Calibri"/>
              </a:rPr>
              <a:t>Zahle</a:t>
            </a:r>
            <a:r>
              <a:rPr kumimoji="0" lang="en-US" sz="1900" b="0" i="0" u="none" strike="noStrike" kern="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 in Lebanon; Irbid and Mafraq in Jordan</a:t>
            </a:r>
          </a:p>
        </p:txBody>
      </p:sp>
      <p:sp>
        <p:nvSpPr>
          <p:cNvPr id="4" name="Title 1">
            <a:extLst>
              <a:ext uri="{FF2B5EF4-FFF2-40B4-BE49-F238E27FC236}">
                <a16:creationId xmlns:a16="http://schemas.microsoft.com/office/drawing/2014/main" id="{109D3388-C753-5060-1789-260EF100D971}"/>
              </a:ext>
            </a:extLst>
          </p:cNvPr>
          <p:cNvSpPr txBox="1">
            <a:spLocks/>
          </p:cNvSpPr>
          <p:nvPr/>
        </p:nvSpPr>
        <p:spPr>
          <a:xfrm>
            <a:off x="1159328" y="138158"/>
            <a:ext cx="10592059"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85544"/>
                </a:solidFill>
                <a:effectLst/>
                <a:uLnTx/>
                <a:uFillTx/>
                <a:latin typeface="Calibri"/>
                <a:cs typeface="Helvetica"/>
                <a:sym typeface="Calibri"/>
              </a:rPr>
              <a:t>Introduction</a:t>
            </a:r>
            <a:endParaRPr kumimoji="0" lang="en-KE" sz="4000" b="1" i="0" u="none" strike="noStrike" kern="1200" cap="none" spc="0" normalizeH="0" baseline="0" noProof="0" dirty="0">
              <a:ln>
                <a:noFill/>
              </a:ln>
              <a:solidFill>
                <a:srgbClr val="085544"/>
              </a:solidFill>
              <a:effectLst/>
              <a:uLnTx/>
              <a:uFillTx/>
              <a:latin typeface="Calibri"/>
              <a:cs typeface="Helvetica"/>
              <a:sym typeface="Calibri"/>
            </a:endParaRPr>
          </a:p>
        </p:txBody>
      </p:sp>
      <p:grpSp>
        <p:nvGrpSpPr>
          <p:cNvPr id="2" name="Group 1">
            <a:extLst>
              <a:ext uri="{FF2B5EF4-FFF2-40B4-BE49-F238E27FC236}">
                <a16:creationId xmlns:a16="http://schemas.microsoft.com/office/drawing/2014/main" id="{E2311F5E-388A-2499-83B5-B19EC089F5BD}"/>
              </a:ext>
            </a:extLst>
          </p:cNvPr>
          <p:cNvGrpSpPr/>
          <p:nvPr/>
        </p:nvGrpSpPr>
        <p:grpSpPr>
          <a:xfrm>
            <a:off x="9546167" y="5710961"/>
            <a:ext cx="2159000" cy="902138"/>
            <a:chOff x="9546167" y="6007294"/>
            <a:chExt cx="2159000" cy="902138"/>
          </a:xfrm>
        </p:grpSpPr>
        <p:sp>
          <p:nvSpPr>
            <p:cNvPr id="5" name="Rectangle 4">
              <a:extLst>
                <a:ext uri="{FF2B5EF4-FFF2-40B4-BE49-F238E27FC236}">
                  <a16:creationId xmlns:a16="http://schemas.microsoft.com/office/drawing/2014/main" id="{7871FAC1-64E7-D374-65BC-1872B44C836E}"/>
                </a:ext>
              </a:extLst>
            </p:cNvPr>
            <p:cNvSpPr/>
            <p:nvPr/>
          </p:nvSpPr>
          <p:spPr>
            <a:xfrm>
              <a:off x="9546167" y="6052035"/>
              <a:ext cx="2159000" cy="812656"/>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mn-ea"/>
                <a:cs typeface="Calibri"/>
                <a:sym typeface="Calibri"/>
              </a:endParaRPr>
            </a:p>
          </p:txBody>
        </p:sp>
        <p:pic>
          <p:nvPicPr>
            <p:cNvPr id="6" name="Picture 5" descr="A picture containing graphics, font, symbol, logo&#10;&#10;Description automatically generated">
              <a:extLst>
                <a:ext uri="{FF2B5EF4-FFF2-40B4-BE49-F238E27FC236}">
                  <a16:creationId xmlns:a16="http://schemas.microsoft.com/office/drawing/2014/main" id="{86BCA807-CB96-4AB0-23A5-9E8CB26954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554" y="6007294"/>
              <a:ext cx="920227" cy="902138"/>
            </a:xfrm>
            <a:prstGeom prst="rect">
              <a:avLst/>
            </a:prstGeom>
          </p:spPr>
        </p:pic>
      </p:grpSp>
    </p:spTree>
    <p:extLst>
      <p:ext uri="{BB962C8B-B14F-4D97-AF65-F5344CB8AC3E}">
        <p14:creationId xmlns:p14="http://schemas.microsoft.com/office/powerpoint/2010/main" val="243366006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11" name="Online Media 10" title="حلول مائية مبتكرة لمواجهة تغير المناخ في الأردن ولبنان">
            <a:hlinkClick r:id="" action="ppaction://media"/>
            <a:extLst>
              <a:ext uri="{FF2B5EF4-FFF2-40B4-BE49-F238E27FC236}">
                <a16:creationId xmlns:a16="http://schemas.microsoft.com/office/drawing/2014/main" id="{0815341D-2C39-9553-5A6A-C550B4D05263}"/>
              </a:ext>
            </a:extLst>
          </p:cNvPr>
          <p:cNvPicPr>
            <a:picLocks noGrp="1" noRot="1" noChangeAspect="1"/>
          </p:cNvPicPr>
          <p:nvPr>
            <p:ph sz="half" idx="2"/>
            <a:videoFile r:link="rId1"/>
          </p:nvPr>
        </p:nvPicPr>
        <p:blipFill>
          <a:blip r:embed="rId6"/>
          <a:stretch>
            <a:fillRect/>
          </a:stretch>
        </p:blipFill>
        <p:spPr>
          <a:xfrm>
            <a:off x="1771650" y="1266550"/>
            <a:ext cx="7791736" cy="4399238"/>
          </a:xfrm>
          <a:prstGeom prst="rect">
            <a:avLst/>
          </a:prstGeom>
        </p:spPr>
      </p:pic>
    </p:spTree>
    <p:extLst>
      <p:ext uri="{BB962C8B-B14F-4D97-AF65-F5344CB8AC3E}">
        <p14:creationId xmlns:p14="http://schemas.microsoft.com/office/powerpoint/2010/main" val="245626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E3DDF512-1287-4FD1-A703-7A9AEAA63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sp>
        <p:nvSpPr>
          <p:cNvPr id="2" name="Title 1">
            <a:extLst>
              <a:ext uri="{FF2B5EF4-FFF2-40B4-BE49-F238E27FC236}">
                <a16:creationId xmlns:a16="http://schemas.microsoft.com/office/drawing/2014/main" id="{9A27BA73-2D67-4447-430B-7C212123C4CD}"/>
              </a:ext>
            </a:extLst>
          </p:cNvPr>
          <p:cNvSpPr txBox="1">
            <a:spLocks/>
          </p:cNvSpPr>
          <p:nvPr/>
        </p:nvSpPr>
        <p:spPr>
          <a:xfrm>
            <a:off x="1159328" y="138158"/>
            <a:ext cx="10592059"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85544"/>
                </a:solidFill>
                <a:effectLst/>
                <a:uLnTx/>
                <a:uFillTx/>
                <a:latin typeface="Calibri"/>
                <a:cs typeface="Helvetica"/>
                <a:sym typeface="Calibri"/>
              </a:rPr>
              <a:t>Project components</a:t>
            </a:r>
            <a:endParaRPr kumimoji="0" lang="en-KE" sz="4000" b="1" i="0" u="none" strike="noStrike" kern="1200" cap="none" spc="0" normalizeH="0" baseline="0" noProof="0" dirty="0">
              <a:ln>
                <a:noFill/>
              </a:ln>
              <a:solidFill>
                <a:srgbClr val="085544"/>
              </a:solidFill>
              <a:effectLst/>
              <a:uLnTx/>
              <a:uFillTx/>
              <a:latin typeface="Calibri"/>
              <a:cs typeface="Helvetica"/>
              <a:sym typeface="Calibri"/>
            </a:endParaRPr>
          </a:p>
        </p:txBody>
      </p:sp>
      <p:sp>
        <p:nvSpPr>
          <p:cNvPr id="11" name="Rectangle 10">
            <a:extLst>
              <a:ext uri="{FF2B5EF4-FFF2-40B4-BE49-F238E27FC236}">
                <a16:creationId xmlns:a16="http://schemas.microsoft.com/office/drawing/2014/main" id="{4FABC992-F7C0-1BF4-CEBC-F02F939B4DB5}"/>
              </a:ext>
            </a:extLst>
          </p:cNvPr>
          <p:cNvSpPr/>
          <p:nvPr/>
        </p:nvSpPr>
        <p:spPr>
          <a:xfrm>
            <a:off x="9546167" y="5755702"/>
            <a:ext cx="2159000" cy="812656"/>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mn-ea"/>
              <a:cs typeface="Calibri"/>
              <a:sym typeface="Calibri"/>
            </a:endParaRPr>
          </a:p>
        </p:txBody>
      </p:sp>
      <p:grpSp>
        <p:nvGrpSpPr>
          <p:cNvPr id="17" name="Group 16">
            <a:extLst>
              <a:ext uri="{FF2B5EF4-FFF2-40B4-BE49-F238E27FC236}">
                <a16:creationId xmlns:a16="http://schemas.microsoft.com/office/drawing/2014/main" id="{F8AE066F-FDB7-9497-7305-75B1B17A9C35}"/>
              </a:ext>
            </a:extLst>
          </p:cNvPr>
          <p:cNvGrpSpPr/>
          <p:nvPr/>
        </p:nvGrpSpPr>
        <p:grpSpPr>
          <a:xfrm>
            <a:off x="1005340" y="952499"/>
            <a:ext cx="10722167" cy="5072430"/>
            <a:chOff x="1005340" y="952499"/>
            <a:chExt cx="10722167" cy="5072430"/>
          </a:xfrm>
        </p:grpSpPr>
        <p:sp>
          <p:nvSpPr>
            <p:cNvPr id="12" name="Content Placeholder 2">
              <a:extLst>
                <a:ext uri="{FF2B5EF4-FFF2-40B4-BE49-F238E27FC236}">
                  <a16:creationId xmlns:a16="http://schemas.microsoft.com/office/drawing/2014/main" id="{1B912104-5E11-47C3-B5BF-817E89D330EF}"/>
                </a:ext>
              </a:extLst>
            </p:cNvPr>
            <p:cNvSpPr txBox="1">
              <a:spLocks/>
            </p:cNvSpPr>
            <p:nvPr/>
          </p:nvSpPr>
          <p:spPr>
            <a:xfrm>
              <a:off x="1005340" y="3148757"/>
              <a:ext cx="2117845" cy="2211375"/>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900" b="1"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COMPONENT 1 </a:t>
              </a:r>
            </a:p>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Manage urban risks and vulnerabilities in the context of climate change, especially water scarcity challenges, and urban (population) growth, incl. DPs migration</a:t>
              </a:r>
              <a:endParaRPr kumimoji="0" lang="en-KE" sz="1600" b="1"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endParaRPr>
            </a:p>
          </p:txBody>
        </p:sp>
        <p:pic>
          <p:nvPicPr>
            <p:cNvPr id="13" name="Graphic 12">
              <a:extLst>
                <a:ext uri="{FF2B5EF4-FFF2-40B4-BE49-F238E27FC236}">
                  <a16:creationId xmlns:a16="http://schemas.microsoft.com/office/drawing/2014/main" id="{BD8BAAE3-BA6D-41AD-A1B6-ECDE566D89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4119" y="1560752"/>
              <a:ext cx="1480289" cy="1480289"/>
            </a:xfrm>
            <a:prstGeom prst="rect">
              <a:avLst/>
            </a:prstGeom>
          </p:spPr>
        </p:pic>
        <p:pic>
          <p:nvPicPr>
            <p:cNvPr id="14" name="Graphic 13">
              <a:extLst>
                <a:ext uri="{FF2B5EF4-FFF2-40B4-BE49-F238E27FC236}">
                  <a16:creationId xmlns:a16="http://schemas.microsoft.com/office/drawing/2014/main" id="{DAB78E27-EA2C-45EC-8A18-6ED719C56C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23893" y="1549401"/>
              <a:ext cx="1485524" cy="1485524"/>
            </a:xfrm>
            <a:prstGeom prst="rect">
              <a:avLst/>
            </a:prstGeom>
          </p:spPr>
        </p:pic>
        <p:pic>
          <p:nvPicPr>
            <p:cNvPr id="16" name="Graphic 15">
              <a:extLst>
                <a:ext uri="{FF2B5EF4-FFF2-40B4-BE49-F238E27FC236}">
                  <a16:creationId xmlns:a16="http://schemas.microsoft.com/office/drawing/2014/main" id="{8200D0FF-71A5-4CA3-89DE-C5DE1EAEBC4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57878" y="1549402"/>
              <a:ext cx="1480288" cy="1480288"/>
            </a:xfrm>
            <a:prstGeom prst="rect">
              <a:avLst/>
            </a:prstGeom>
          </p:spPr>
        </p:pic>
        <p:pic>
          <p:nvPicPr>
            <p:cNvPr id="20" name="Graphic 19">
              <a:extLst>
                <a:ext uri="{FF2B5EF4-FFF2-40B4-BE49-F238E27FC236}">
                  <a16:creationId xmlns:a16="http://schemas.microsoft.com/office/drawing/2014/main" id="{B711B2F8-2713-4FCF-B05B-072C63B9406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90135" y="1560752"/>
              <a:ext cx="1480289" cy="1480289"/>
            </a:xfrm>
            <a:prstGeom prst="rect">
              <a:avLst/>
            </a:prstGeom>
          </p:spPr>
        </p:pic>
        <p:sp>
          <p:nvSpPr>
            <p:cNvPr id="24" name="Rectangle 23">
              <a:extLst>
                <a:ext uri="{FF2B5EF4-FFF2-40B4-BE49-F238E27FC236}">
                  <a16:creationId xmlns:a16="http://schemas.microsoft.com/office/drawing/2014/main" id="{8F9EBBB6-2526-4D29-85E0-2933B687DF21}"/>
                </a:ext>
              </a:extLst>
            </p:cNvPr>
            <p:cNvSpPr/>
            <p:nvPr/>
          </p:nvSpPr>
          <p:spPr>
            <a:xfrm>
              <a:off x="9368589" y="952499"/>
              <a:ext cx="2358918" cy="5072430"/>
            </a:xfrm>
            <a:prstGeom prst="rect">
              <a:avLst/>
            </a:prstGeom>
            <a:noFill/>
            <a:ln w="28575">
              <a:solidFill>
                <a:srgbClr val="04534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25" name="object 26">
              <a:extLst>
                <a:ext uri="{FF2B5EF4-FFF2-40B4-BE49-F238E27FC236}">
                  <a16:creationId xmlns:a16="http://schemas.microsoft.com/office/drawing/2014/main" id="{978F28A9-65A2-4702-8FFB-40C71049269E}"/>
                </a:ext>
              </a:extLst>
            </p:cNvPr>
            <p:cNvSpPr txBox="1"/>
            <p:nvPr/>
          </p:nvSpPr>
          <p:spPr>
            <a:xfrm>
              <a:off x="9368588" y="1026022"/>
              <a:ext cx="2358919" cy="289823"/>
            </a:xfrm>
            <a:prstGeom prst="rect">
              <a:avLst/>
            </a:prstGeom>
          </p:spPr>
          <p:txBody>
            <a:bodyPr vert="horz" wrap="square" lIns="0" tIns="12700" rIns="0" bIns="0" rtlCol="0">
              <a:spAutoFit/>
            </a:bodyPr>
            <a:lstStyle/>
            <a:p>
              <a:pPr marL="12700" marR="5080" lvl="0" indent="0" algn="ctr" defTabSz="914400" rtl="0" eaLnBrk="1" fontAlgn="base" latinLnBrk="0" hangingPunct="1">
                <a:lnSpc>
                  <a:spcPct val="100000"/>
                </a:lnSpc>
                <a:spcBef>
                  <a:spcPts val="100"/>
                </a:spcBef>
                <a:spcAft>
                  <a:spcPct val="0"/>
                </a:spcAft>
                <a:buClrTx/>
                <a:buSzTx/>
                <a:buFontTx/>
                <a:buNone/>
                <a:tabLst/>
                <a:defRPr/>
              </a:pPr>
              <a:r>
                <a:rPr kumimoji="0" lang="en-GB" sz="1800" b="0" i="1" u="none" strike="noStrike" kern="1200" cap="none" spc="-5" normalizeH="0" baseline="0" noProof="0" dirty="0">
                  <a:ln>
                    <a:noFill/>
                  </a:ln>
                  <a:solidFill>
                    <a:srgbClr val="085544"/>
                  </a:solidFill>
                  <a:effectLst/>
                  <a:uLnTx/>
                  <a:uFillTx/>
                  <a:latin typeface="Roboto" panose="02000000000000000000" pitchFamily="2" charset="0"/>
                  <a:ea typeface="Roboto" panose="02000000000000000000" pitchFamily="2" charset="0"/>
                  <a:cs typeface="Arial"/>
                  <a:sym typeface="Calibri"/>
                </a:rPr>
                <a:t>Regional Component</a:t>
              </a:r>
              <a:endParaRPr kumimoji="0" sz="1800" b="0" i="1" u="none" strike="noStrike" kern="1200" cap="none" spc="0" normalizeH="0" baseline="0" noProof="0" dirty="0">
                <a:ln>
                  <a:noFill/>
                </a:ln>
                <a:solidFill>
                  <a:srgbClr val="085544"/>
                </a:solidFill>
                <a:effectLst/>
                <a:uLnTx/>
                <a:uFillTx/>
                <a:latin typeface="Roboto" panose="02000000000000000000" pitchFamily="2" charset="0"/>
                <a:ea typeface="Roboto" panose="02000000000000000000" pitchFamily="2" charset="0"/>
                <a:cs typeface="Arial"/>
                <a:sym typeface="Calibri"/>
              </a:endParaRPr>
            </a:p>
          </p:txBody>
        </p:sp>
        <p:sp>
          <p:nvSpPr>
            <p:cNvPr id="3" name="Content Placeholder 2">
              <a:extLst>
                <a:ext uri="{FF2B5EF4-FFF2-40B4-BE49-F238E27FC236}">
                  <a16:creationId xmlns:a16="http://schemas.microsoft.com/office/drawing/2014/main" id="{AAEA7F4C-812F-B14B-AB62-609276832A11}"/>
                </a:ext>
              </a:extLst>
            </p:cNvPr>
            <p:cNvSpPr txBox="1">
              <a:spLocks/>
            </p:cNvSpPr>
            <p:nvPr/>
          </p:nvSpPr>
          <p:spPr>
            <a:xfrm>
              <a:off x="3826591" y="3148757"/>
              <a:ext cx="2117845" cy="243297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900" b="1"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COMPONENT 2 </a:t>
              </a:r>
            </a:p>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Improve awareness, ownership and capacities to respond to climate change, incl. to operate, maintain and replicate resilient water harvesting, supply and irrigation systems</a:t>
              </a:r>
            </a:p>
          </p:txBody>
        </p:sp>
        <p:sp>
          <p:nvSpPr>
            <p:cNvPr id="5" name="Content Placeholder 2">
              <a:extLst>
                <a:ext uri="{FF2B5EF4-FFF2-40B4-BE49-F238E27FC236}">
                  <a16:creationId xmlns:a16="http://schemas.microsoft.com/office/drawing/2014/main" id="{62916066-DF68-F488-B787-988F1D82D858}"/>
                </a:ext>
              </a:extLst>
            </p:cNvPr>
            <p:cNvSpPr txBox="1">
              <a:spLocks/>
            </p:cNvSpPr>
            <p:nvPr/>
          </p:nvSpPr>
          <p:spPr>
            <a:xfrm>
              <a:off x="6671356" y="3148757"/>
              <a:ext cx="2117845" cy="176817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900" b="1"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COMPONENT 3 </a:t>
              </a:r>
            </a:p>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Expand unconventional water harvesting and supply options, using innovative and replicable techniques</a:t>
              </a:r>
            </a:p>
          </p:txBody>
        </p:sp>
        <p:sp>
          <p:nvSpPr>
            <p:cNvPr id="6" name="Content Placeholder 2">
              <a:extLst>
                <a:ext uri="{FF2B5EF4-FFF2-40B4-BE49-F238E27FC236}">
                  <a16:creationId xmlns:a16="http://schemas.microsoft.com/office/drawing/2014/main" id="{668E35C8-2C0B-FEF4-880D-2A855D8ECC25}"/>
                </a:ext>
              </a:extLst>
            </p:cNvPr>
            <p:cNvSpPr txBox="1">
              <a:spLocks/>
            </p:cNvSpPr>
            <p:nvPr/>
          </p:nvSpPr>
          <p:spPr>
            <a:xfrm>
              <a:off x="9489124" y="3148757"/>
              <a:ext cx="2117845" cy="287617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900" b="1"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COMPONENT 4 </a:t>
              </a:r>
            </a:p>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5B9BD5">
                      <a:lumMod val="50000"/>
                    </a:srgbClr>
                  </a:solidFill>
                  <a:effectLst/>
                  <a:uLnTx/>
                  <a:uFillTx/>
                  <a:latin typeface="Jost" pitchFamily="2" charset="0"/>
                  <a:ea typeface="Jost" pitchFamily="2" charset="0"/>
                  <a:cs typeface="Calibri"/>
                  <a:sym typeface="Calibri"/>
                </a:rPr>
                <a:t>Project knowledge management and replication, incl. dev. of regional urban risks and vulnerabilities management model in the context of climate change and urban (population) growth (incl. from DPs migration)</a:t>
              </a:r>
            </a:p>
          </p:txBody>
        </p:sp>
      </p:grpSp>
    </p:spTree>
    <p:extLst>
      <p:ext uri="{BB962C8B-B14F-4D97-AF65-F5344CB8AC3E}">
        <p14:creationId xmlns:p14="http://schemas.microsoft.com/office/powerpoint/2010/main" val="374426495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5" name="Picture 4" descr="A group of people standing next to a large black tank&#10;&#10;Description automatically generated">
            <a:extLst>
              <a:ext uri="{FF2B5EF4-FFF2-40B4-BE49-F238E27FC236}">
                <a16:creationId xmlns:a16="http://schemas.microsoft.com/office/drawing/2014/main" id="{7B5FB3CE-B74E-369B-D54B-DBF929624D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8080" y="1163111"/>
            <a:ext cx="3252470" cy="4336626"/>
          </a:xfrm>
          <a:prstGeom prst="rect">
            <a:avLst/>
          </a:prstGeom>
        </p:spPr>
      </p:pic>
      <p:pic>
        <p:nvPicPr>
          <p:cNvPr id="8" name="Picture 2">
            <a:extLst>
              <a:ext uri="{FF2B5EF4-FFF2-40B4-BE49-F238E27FC236}">
                <a16:creationId xmlns:a16="http://schemas.microsoft.com/office/drawing/2014/main" id="{408ABFAD-899D-C81C-EB6D-674C2615C2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3660" y="1163110"/>
            <a:ext cx="3252471" cy="433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8EB61DE-BC3F-4B25-670B-F0210B002438}"/>
              </a:ext>
            </a:extLst>
          </p:cNvPr>
          <p:cNvPicPr>
            <a:picLocks noChangeAspect="1"/>
          </p:cNvPicPr>
          <p:nvPr/>
        </p:nvPicPr>
        <p:blipFill>
          <a:blip r:embed="rId7"/>
          <a:stretch>
            <a:fillRect/>
          </a:stretch>
        </p:blipFill>
        <p:spPr>
          <a:xfrm>
            <a:off x="8358528" y="1163110"/>
            <a:ext cx="3254161" cy="4336627"/>
          </a:xfrm>
          <a:prstGeom prst="rect">
            <a:avLst/>
          </a:prstGeom>
        </p:spPr>
      </p:pic>
    </p:spTree>
    <p:extLst>
      <p:ext uri="{BB962C8B-B14F-4D97-AF65-F5344CB8AC3E}">
        <p14:creationId xmlns:p14="http://schemas.microsoft.com/office/powerpoint/2010/main" val="945842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2" name="Picture 1">
            <a:extLst>
              <a:ext uri="{FF2B5EF4-FFF2-40B4-BE49-F238E27FC236}">
                <a16:creationId xmlns:a16="http://schemas.microsoft.com/office/drawing/2014/main" id="{AE8E7EEB-22E4-648B-05A2-5B9D6132167F}"/>
              </a:ext>
            </a:extLst>
          </p:cNvPr>
          <p:cNvPicPr>
            <a:picLocks noChangeAspect="1"/>
          </p:cNvPicPr>
          <p:nvPr/>
        </p:nvPicPr>
        <p:blipFill>
          <a:blip r:embed="rId5"/>
          <a:stretch>
            <a:fillRect/>
          </a:stretch>
        </p:blipFill>
        <p:spPr>
          <a:xfrm>
            <a:off x="1148080" y="1319880"/>
            <a:ext cx="3165325" cy="4218240"/>
          </a:xfrm>
          <a:prstGeom prst="rect">
            <a:avLst/>
          </a:prstGeom>
        </p:spPr>
      </p:pic>
      <p:pic>
        <p:nvPicPr>
          <p:cNvPr id="2050" name="Picture 2">
            <a:extLst>
              <a:ext uri="{FF2B5EF4-FFF2-40B4-BE49-F238E27FC236}">
                <a16:creationId xmlns:a16="http://schemas.microsoft.com/office/drawing/2014/main" id="{75D1ED92-D837-AC66-B21A-288550F097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4333" y="1319880"/>
            <a:ext cx="3165325" cy="4220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E1297F90-7AA0-7BAE-84E9-05C8195742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34388" y="1317685"/>
            <a:ext cx="3165327" cy="42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436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12" name="Picture 11">
            <a:extLst>
              <a:ext uri="{FF2B5EF4-FFF2-40B4-BE49-F238E27FC236}">
                <a16:creationId xmlns:a16="http://schemas.microsoft.com/office/drawing/2014/main" id="{B4338533-B076-FE3D-1F52-F43252381B90}"/>
              </a:ext>
            </a:extLst>
          </p:cNvPr>
          <p:cNvPicPr>
            <a:picLocks noChangeAspect="1"/>
          </p:cNvPicPr>
          <p:nvPr/>
        </p:nvPicPr>
        <p:blipFill>
          <a:blip r:embed="rId5"/>
          <a:stretch>
            <a:fillRect/>
          </a:stretch>
        </p:blipFill>
        <p:spPr>
          <a:xfrm>
            <a:off x="980953" y="1082765"/>
            <a:ext cx="4848347" cy="4463868"/>
          </a:xfrm>
          <a:prstGeom prst="rect">
            <a:avLst/>
          </a:prstGeom>
        </p:spPr>
      </p:pic>
      <p:pic>
        <p:nvPicPr>
          <p:cNvPr id="14" name="Picture 13">
            <a:extLst>
              <a:ext uri="{FF2B5EF4-FFF2-40B4-BE49-F238E27FC236}">
                <a16:creationId xmlns:a16="http://schemas.microsoft.com/office/drawing/2014/main" id="{923A2012-F251-9D88-8295-E0AD8B448BC9}"/>
              </a:ext>
            </a:extLst>
          </p:cNvPr>
          <p:cNvPicPr>
            <a:picLocks noChangeAspect="1"/>
          </p:cNvPicPr>
          <p:nvPr/>
        </p:nvPicPr>
        <p:blipFill>
          <a:blip r:embed="rId6"/>
          <a:stretch>
            <a:fillRect/>
          </a:stretch>
        </p:blipFill>
        <p:spPr>
          <a:xfrm>
            <a:off x="6093533" y="1082765"/>
            <a:ext cx="4671489" cy="4463868"/>
          </a:xfrm>
          <a:prstGeom prst="rect">
            <a:avLst/>
          </a:prstGeom>
        </p:spPr>
      </p:pic>
      <p:sp>
        <p:nvSpPr>
          <p:cNvPr id="15" name="TextBox 14">
            <a:extLst>
              <a:ext uri="{FF2B5EF4-FFF2-40B4-BE49-F238E27FC236}">
                <a16:creationId xmlns:a16="http://schemas.microsoft.com/office/drawing/2014/main" id="{161C3754-99C4-B9FA-75E9-A6F41D7BADF5}"/>
              </a:ext>
            </a:extLst>
          </p:cNvPr>
          <p:cNvSpPr txBox="1"/>
          <p:nvPr/>
        </p:nvSpPr>
        <p:spPr>
          <a:xfrm>
            <a:off x="1676400" y="457200"/>
            <a:ext cx="44171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000000"/>
                </a:solidFill>
                <a:effectLst/>
                <a:uFillTx/>
                <a:latin typeface="+mn-lt"/>
                <a:ea typeface="+mn-ea"/>
                <a:cs typeface="+mn-cs"/>
                <a:sym typeface="Calibri"/>
              </a:rPr>
              <a:t>www.rws-ccaf.com</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822180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3" name="Picture 2">
            <a:extLst>
              <a:ext uri="{FF2B5EF4-FFF2-40B4-BE49-F238E27FC236}">
                <a16:creationId xmlns:a16="http://schemas.microsoft.com/office/drawing/2014/main" id="{C763F072-56BE-8703-6DE7-30C774F363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775" y="542312"/>
            <a:ext cx="6896100" cy="5022511"/>
          </a:xfrm>
          <a:prstGeom prst="rect">
            <a:avLst/>
          </a:prstGeom>
        </p:spPr>
      </p:pic>
      <p:sp>
        <p:nvSpPr>
          <p:cNvPr id="8" name="TextBox 7">
            <a:extLst>
              <a:ext uri="{FF2B5EF4-FFF2-40B4-BE49-F238E27FC236}">
                <a16:creationId xmlns:a16="http://schemas.microsoft.com/office/drawing/2014/main" id="{91B1239C-E1DC-D50E-56FA-3F86E0FCD116}"/>
              </a:ext>
            </a:extLst>
          </p:cNvPr>
          <p:cNvSpPr txBox="1"/>
          <p:nvPr/>
        </p:nvSpPr>
        <p:spPr>
          <a:xfrm>
            <a:off x="2607468" y="5753100"/>
            <a:ext cx="7222331" cy="2654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gn="just">
              <a:lnSpc>
                <a:spcPct val="107000"/>
              </a:lnSpc>
              <a:spcBef>
                <a:spcPts val="0"/>
              </a:spcBef>
              <a:spcAft>
                <a:spcPts val="800"/>
              </a:spcAft>
            </a:pPr>
            <a:r>
              <a:rPr lang="en-US" sz="1100" kern="100" dirty="0">
                <a:effectLst/>
                <a:latin typeface="Calibri" panose="020F0502020204030204" pitchFamily="34" charset="0"/>
                <a:ea typeface="Calibri" panose="020F0502020204030204" pitchFamily="34" charset="0"/>
                <a:cs typeface="Arial" panose="020B0604020202020204" pitchFamily="34" charset="0"/>
              </a:rPr>
              <a:t>Source: </a:t>
            </a:r>
            <a:r>
              <a:rPr lang="en-US" sz="1100" kern="100" dirty="0">
                <a:latin typeface="Calibri" panose="020F0502020204030204" pitchFamily="34" charset="0"/>
                <a:ea typeface="Calibri" panose="020F0502020204030204" pitchFamily="34" charset="0"/>
                <a:cs typeface="Arial" panose="020B0604020202020204" pitchFamily="34" charset="0"/>
              </a:rPr>
              <a:t>ESCWA</a:t>
            </a:r>
            <a:r>
              <a:rPr lang="en-US" sz="1100" kern="100" dirty="0">
                <a:effectLst/>
                <a:latin typeface="Calibri" panose="020F0502020204030204" pitchFamily="34" charset="0"/>
                <a:ea typeface="Calibri" panose="020F0502020204030204" pitchFamily="34" charset="0"/>
                <a:cs typeface="Arial" panose="020B0604020202020204" pitchFamily="34" charset="0"/>
              </a:rPr>
              <a:t> using data compiled from Ministry websites, LinkedIn, FAO and news reports. </a:t>
            </a:r>
          </a:p>
        </p:txBody>
      </p:sp>
    </p:spTree>
    <p:extLst>
      <p:ext uri="{BB962C8B-B14F-4D97-AF65-F5344CB8AC3E}">
        <p14:creationId xmlns:p14="http://schemas.microsoft.com/office/powerpoint/2010/main" val="1520796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pic>
        <p:nvPicPr>
          <p:cNvPr id="6" name="Picture 5">
            <a:extLst>
              <a:ext uri="{FF2B5EF4-FFF2-40B4-BE49-F238E27FC236}">
                <a16:creationId xmlns:a16="http://schemas.microsoft.com/office/drawing/2014/main" id="{DCC3D36A-F6FD-4731-B726-C4027A3F67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10356" y="56222"/>
            <a:ext cx="1908481" cy="607645"/>
          </a:xfrm>
          <a:prstGeom prst="rect">
            <a:avLst/>
          </a:prstGeom>
          <a:noFill/>
          <a:ln>
            <a:noFill/>
          </a:ln>
        </p:spPr>
      </p:pic>
      <p:sp>
        <p:nvSpPr>
          <p:cNvPr id="7" name="Rectangle 6">
            <a:extLst>
              <a:ext uri="{FF2B5EF4-FFF2-40B4-BE49-F238E27FC236}">
                <a16:creationId xmlns:a16="http://schemas.microsoft.com/office/drawing/2014/main" id="{71A6E992-71A6-49C9-9EBF-C7F43A7A7334}"/>
              </a:ext>
            </a:extLst>
          </p:cNvPr>
          <p:cNvSpPr/>
          <p:nvPr/>
        </p:nvSpPr>
        <p:spPr>
          <a:xfrm>
            <a:off x="1148080" y="6319520"/>
            <a:ext cx="2753360" cy="243840"/>
          </a:xfrm>
          <a:prstGeom prst="rect">
            <a:avLst/>
          </a:prstGeom>
          <a:solidFill>
            <a:srgbClr val="FF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lawik Light" panose="02020404030301010803"/>
              <a:ea typeface="+mn-ea"/>
              <a:cs typeface="+mn-cs"/>
            </a:endParaRPr>
          </a:p>
        </p:txBody>
      </p:sp>
      <p:pic>
        <p:nvPicPr>
          <p:cNvPr id="9" name="Picture 8">
            <a:extLst>
              <a:ext uri="{FF2B5EF4-FFF2-40B4-BE49-F238E27FC236}">
                <a16:creationId xmlns:a16="http://schemas.microsoft.com/office/drawing/2014/main" id="{47D2C648-8953-17DC-BC12-57333E40F3F9}"/>
              </a:ext>
            </a:extLst>
          </p:cNvPr>
          <p:cNvPicPr>
            <a:picLocks noChangeAspect="1"/>
          </p:cNvPicPr>
          <p:nvPr/>
        </p:nvPicPr>
        <p:blipFill>
          <a:blip r:embed="rId5"/>
          <a:stretch>
            <a:fillRect/>
          </a:stretch>
        </p:blipFill>
        <p:spPr>
          <a:xfrm>
            <a:off x="2204719" y="1169234"/>
            <a:ext cx="8234681" cy="4300021"/>
          </a:xfrm>
          <a:prstGeom prst="rect">
            <a:avLst/>
          </a:prstGeom>
        </p:spPr>
      </p:pic>
    </p:spTree>
    <p:extLst>
      <p:ext uri="{BB962C8B-B14F-4D97-AF65-F5344CB8AC3E}">
        <p14:creationId xmlns:p14="http://schemas.microsoft.com/office/powerpoint/2010/main" val="2596232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close-up of a logo&#10;&#10;Description automatically generated">
            <a:extLst>
              <a:ext uri="{FF2B5EF4-FFF2-40B4-BE49-F238E27FC236}">
                <a16:creationId xmlns:a16="http://schemas.microsoft.com/office/drawing/2014/main" id="{65F9131A-989D-C89F-81BB-A301685623BE}"/>
              </a:ext>
            </a:extLst>
          </p:cNvPr>
          <p:cNvPicPr>
            <a:picLocks noGrp="1" noChangeAspect="1"/>
          </p:cNvPicPr>
          <p:nvPr>
            <p:ph idx="1"/>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821925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4D860515-59B5-4F98-B079-BD22FDF5C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00"/>
            <a:ext cx="12187066" cy="6858000"/>
          </a:xfrm>
          <a:prstGeom prst="rect">
            <a:avLst/>
          </a:prstGeom>
        </p:spPr>
      </p:pic>
      <p:sp>
        <p:nvSpPr>
          <p:cNvPr id="4" name="Title 1">
            <a:extLst>
              <a:ext uri="{FF2B5EF4-FFF2-40B4-BE49-F238E27FC236}">
                <a16:creationId xmlns:a16="http://schemas.microsoft.com/office/drawing/2014/main" id="{109D3388-C753-5060-1789-260EF100D971}"/>
              </a:ext>
            </a:extLst>
          </p:cNvPr>
          <p:cNvSpPr txBox="1">
            <a:spLocks/>
          </p:cNvSpPr>
          <p:nvPr/>
        </p:nvSpPr>
        <p:spPr>
          <a:xfrm>
            <a:off x="443169" y="2949545"/>
            <a:ext cx="5241471" cy="3778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09630"/>
            <a:r>
              <a:rPr lang="en-US" sz="2400" spc="37" dirty="0">
                <a:solidFill>
                  <a:srgbClr val="085544"/>
                </a:solidFill>
                <a:latin typeface="Roboto Bold"/>
              </a:rPr>
              <a:t>Context and Study Area</a:t>
            </a:r>
          </a:p>
        </p:txBody>
      </p:sp>
      <p:sp>
        <p:nvSpPr>
          <p:cNvPr id="12" name="Rectangle: Rounded Corners 11">
            <a:extLst>
              <a:ext uri="{FF2B5EF4-FFF2-40B4-BE49-F238E27FC236}">
                <a16:creationId xmlns:a16="http://schemas.microsoft.com/office/drawing/2014/main" id="{E5ABBB4D-D146-3BC5-A742-C7BD84BE6984}"/>
              </a:ext>
            </a:extLst>
          </p:cNvPr>
          <p:cNvSpPr/>
          <p:nvPr/>
        </p:nvSpPr>
        <p:spPr>
          <a:xfrm>
            <a:off x="443168" y="935483"/>
            <a:ext cx="6059232" cy="1883634"/>
          </a:xfrm>
          <a:prstGeom prst="roundRect">
            <a:avLst/>
          </a:prstGeom>
          <a:solidFill>
            <a:srgbClr val="32716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defTabSz="609630"/>
            <a:r>
              <a:rPr lang="en-US" sz="1333" b="1" dirty="0">
                <a:solidFill>
                  <a:srgbClr val="FFF8F2"/>
                </a:solidFill>
                <a:latin typeface="Roboto" panose="02000000000000000000" pitchFamily="2" charset="0"/>
                <a:ea typeface="Roboto" panose="02000000000000000000" pitchFamily="2" charset="0"/>
                <a:cs typeface="Segoe UI"/>
              </a:rPr>
              <a:t>Project duration: </a:t>
            </a:r>
            <a:r>
              <a:rPr lang="en-US" sz="1333" dirty="0">
                <a:solidFill>
                  <a:srgbClr val="FFF8F2"/>
                </a:solidFill>
                <a:latin typeface="Roboto" panose="02000000000000000000" pitchFamily="2" charset="0"/>
                <a:ea typeface="Roboto" panose="02000000000000000000" pitchFamily="2" charset="0"/>
                <a:cs typeface="Roboto" panose="02000000000000000000" pitchFamily="2" charset="0"/>
              </a:rPr>
              <a:t>4 years (October 2021–October 2025)</a:t>
            </a:r>
            <a:endParaRPr lang="en-US" sz="1333" b="1" dirty="0">
              <a:solidFill>
                <a:srgbClr val="FFF8F2"/>
              </a:solidFill>
              <a:latin typeface="Roboto" panose="02000000000000000000" pitchFamily="2" charset="0"/>
              <a:ea typeface="Roboto" panose="02000000000000000000" pitchFamily="2" charset="0"/>
              <a:cs typeface="Roboto" panose="02000000000000000000" pitchFamily="2" charset="0"/>
            </a:endParaRPr>
          </a:p>
          <a:p>
            <a:pPr defTabSz="609630"/>
            <a:r>
              <a:rPr lang="en-US" sz="1333" b="1" dirty="0">
                <a:solidFill>
                  <a:srgbClr val="FFF8F2"/>
                </a:solidFill>
                <a:latin typeface="Roboto" panose="02000000000000000000" pitchFamily="2" charset="0"/>
                <a:ea typeface="Roboto" panose="02000000000000000000" pitchFamily="2" charset="0"/>
                <a:cs typeface="Segoe UI"/>
              </a:rPr>
              <a:t>Donor: </a:t>
            </a:r>
            <a:r>
              <a:rPr lang="en-US" sz="1333" dirty="0">
                <a:solidFill>
                  <a:srgbClr val="FFF8F2"/>
                </a:solidFill>
                <a:latin typeface="Roboto" panose="02000000000000000000" pitchFamily="2" charset="0"/>
                <a:ea typeface="Roboto" panose="02000000000000000000" pitchFamily="2" charset="0"/>
                <a:cs typeface="Roboto" panose="02000000000000000000" pitchFamily="2" charset="0"/>
              </a:rPr>
              <a:t>Adaptation Fund </a:t>
            </a:r>
          </a:p>
          <a:p>
            <a:pPr defTabSz="609630"/>
            <a:r>
              <a:rPr lang="en-US" sz="1333" b="1" dirty="0">
                <a:solidFill>
                  <a:srgbClr val="FFF8F2"/>
                </a:solidFill>
                <a:latin typeface="Roboto" panose="02000000000000000000" pitchFamily="2" charset="0"/>
                <a:ea typeface="Roboto" panose="02000000000000000000" pitchFamily="2" charset="0"/>
                <a:cs typeface="Roboto" panose="02000000000000000000" pitchFamily="2" charset="0"/>
              </a:rPr>
              <a:t>In Lebanon, implemented by</a:t>
            </a:r>
            <a:r>
              <a:rPr lang="en-US" sz="1333" b="1" dirty="0">
                <a:solidFill>
                  <a:srgbClr val="FFF8F2"/>
                </a:solidFill>
                <a:latin typeface="Roboto" panose="02000000000000000000" pitchFamily="2" charset="0"/>
                <a:ea typeface="Roboto" panose="02000000000000000000" pitchFamily="2" charset="0"/>
                <a:cs typeface="Segoe UI"/>
              </a:rPr>
              <a:t>: </a:t>
            </a:r>
            <a:r>
              <a:rPr lang="en-US" sz="1333" dirty="0">
                <a:solidFill>
                  <a:srgbClr val="FFF8F2"/>
                </a:solidFill>
                <a:latin typeface="Roboto" panose="02000000000000000000" pitchFamily="2" charset="0"/>
                <a:ea typeface="Roboto" panose="02000000000000000000" pitchFamily="2" charset="0"/>
                <a:cs typeface="Segoe UI"/>
              </a:rPr>
              <a:t>UN-Habitat Lebanon, ESCWA, </a:t>
            </a:r>
            <a:r>
              <a:rPr lang="en-US" sz="1333" dirty="0">
                <a:solidFill>
                  <a:srgbClr val="FFF8F2"/>
                </a:solidFill>
                <a:latin typeface="Roboto" panose="02000000000000000000" pitchFamily="2" charset="0"/>
                <a:ea typeface="Roboto" panose="02000000000000000000" pitchFamily="2" charset="0"/>
                <a:cs typeface="Roboto" panose="02000000000000000000" pitchFamily="2" charset="0"/>
              </a:rPr>
              <a:t>MORES/SETEC, </a:t>
            </a:r>
            <a:endParaRPr lang="en-US" sz="1333" dirty="0">
              <a:solidFill>
                <a:srgbClr val="FFF8F2"/>
              </a:solidFill>
              <a:latin typeface="Roboto" panose="02000000000000000000" pitchFamily="2" charset="0"/>
              <a:ea typeface="Roboto" panose="02000000000000000000" pitchFamily="2" charset="0"/>
              <a:cs typeface="Calibri"/>
            </a:endParaRPr>
          </a:p>
          <a:p>
            <a:pPr defTabSz="609630"/>
            <a:r>
              <a:rPr lang="en-US" sz="1333" dirty="0">
                <a:solidFill>
                  <a:srgbClr val="FFF8F2"/>
                </a:solidFill>
                <a:latin typeface="Roboto" panose="02000000000000000000" pitchFamily="2" charset="0"/>
                <a:ea typeface="Roboto" panose="02000000000000000000" pitchFamily="2" charset="0"/>
                <a:cs typeface="Segoe UI"/>
              </a:rPr>
              <a:t>UNICEF.</a:t>
            </a:r>
          </a:p>
          <a:p>
            <a:pPr defTabSz="609630"/>
            <a:r>
              <a:rPr lang="en-US" sz="1333" b="1" dirty="0">
                <a:solidFill>
                  <a:srgbClr val="FFF8F2"/>
                </a:solidFill>
                <a:latin typeface="Roboto" panose="02000000000000000000" pitchFamily="2" charset="0"/>
                <a:ea typeface="Roboto" panose="02000000000000000000" pitchFamily="2" charset="0"/>
                <a:cs typeface="Segoe UI"/>
              </a:rPr>
              <a:t>Target areas: </a:t>
            </a:r>
            <a:r>
              <a:rPr lang="en-US" sz="1333" dirty="0" err="1">
                <a:solidFill>
                  <a:srgbClr val="FFF8F2"/>
                </a:solidFill>
                <a:latin typeface="Roboto" panose="02000000000000000000" pitchFamily="2" charset="0"/>
                <a:ea typeface="Roboto" panose="02000000000000000000" pitchFamily="2" charset="0"/>
                <a:cs typeface="Roboto" panose="02000000000000000000" pitchFamily="2" charset="0"/>
              </a:rPr>
              <a:t>Zahleh</a:t>
            </a:r>
            <a:r>
              <a:rPr lang="en-US" sz="1333" dirty="0">
                <a:solidFill>
                  <a:srgbClr val="FFF8F2"/>
                </a:solidFill>
                <a:latin typeface="Roboto" panose="02000000000000000000" pitchFamily="2" charset="0"/>
                <a:ea typeface="Roboto" panose="02000000000000000000" pitchFamily="2" charset="0"/>
                <a:cs typeface="Roboto" panose="02000000000000000000" pitchFamily="2" charset="0"/>
              </a:rPr>
              <a:t> in Lebanon; (Irbid and Mafraq in Jordan)</a:t>
            </a:r>
            <a:r>
              <a:rPr lang="en-US" sz="1333" dirty="0">
                <a:solidFill>
                  <a:srgbClr val="FFF8F2"/>
                </a:solidFill>
                <a:latin typeface="Roboto" panose="02000000000000000000" pitchFamily="2" charset="0"/>
                <a:ea typeface="Roboto" panose="02000000000000000000" pitchFamily="2" charset="0"/>
                <a:cs typeface="Calibri"/>
              </a:rPr>
              <a:t> </a:t>
            </a:r>
          </a:p>
          <a:p>
            <a:pPr marL="8467" algn="just" defTabSz="609630">
              <a:buClr>
                <a:srgbClr val="B97DB6"/>
              </a:buClr>
            </a:pPr>
            <a:r>
              <a:rPr lang="en-US" sz="1333" b="1" dirty="0">
                <a:solidFill>
                  <a:srgbClr val="FFF8F2"/>
                </a:solidFill>
                <a:latin typeface="Roboto" panose="02000000000000000000" pitchFamily="2" charset="0"/>
                <a:ea typeface="Roboto" panose="02000000000000000000" pitchFamily="2" charset="0"/>
                <a:cs typeface="Roboto" panose="02000000000000000000" pitchFamily="2" charset="0"/>
              </a:rPr>
              <a:t>Overall objective: </a:t>
            </a:r>
            <a:r>
              <a:rPr lang="en-US" sz="1333" spc="3" dirty="0">
                <a:solidFill>
                  <a:srgbClr val="FFF8F2"/>
                </a:solidFill>
                <a:latin typeface="Roboto" pitchFamily="2" charset="0"/>
                <a:ea typeface="Roboto" pitchFamily="2" charset="0"/>
                <a:cs typeface="Segoe UI Semibold" panose="020B0702040204020203" pitchFamily="34" charset="0"/>
              </a:rPr>
              <a:t>The project aims to better respond to climate change impacts and vulnerabilities in Lebanon and Jordan, with a focus on water challenges.</a:t>
            </a:r>
          </a:p>
        </p:txBody>
      </p:sp>
      <p:sp>
        <p:nvSpPr>
          <p:cNvPr id="14" name="TextBox 6">
            <a:extLst>
              <a:ext uri="{FF2B5EF4-FFF2-40B4-BE49-F238E27FC236}">
                <a16:creationId xmlns:a16="http://schemas.microsoft.com/office/drawing/2014/main" id="{95A4BBB0-EB5E-61C9-0C71-D1EB4ADC56B7}"/>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Resilient Water Solutions against Climate Change in Jordan and Lebanon </a:t>
            </a:r>
            <a:endParaRPr lang="en-US" sz="2400" spc="37" dirty="0">
              <a:solidFill>
                <a:srgbClr val="085544"/>
              </a:solidFill>
              <a:highlight>
                <a:srgbClr val="FFFF00"/>
              </a:highlight>
              <a:latin typeface="Roboto Bold"/>
            </a:endParaRPr>
          </a:p>
        </p:txBody>
      </p:sp>
      <p:sp>
        <p:nvSpPr>
          <p:cNvPr id="16" name="TextBox 15">
            <a:extLst>
              <a:ext uri="{FF2B5EF4-FFF2-40B4-BE49-F238E27FC236}">
                <a16:creationId xmlns:a16="http://schemas.microsoft.com/office/drawing/2014/main" id="{229EB4E1-B5CE-CAAE-C921-4DAD169519FD}"/>
              </a:ext>
            </a:extLst>
          </p:cNvPr>
          <p:cNvSpPr txBox="1"/>
          <p:nvPr/>
        </p:nvSpPr>
        <p:spPr>
          <a:xfrm>
            <a:off x="508000" y="3360815"/>
            <a:ext cx="5994400" cy="3267687"/>
          </a:xfrm>
          <a:prstGeom prst="rect">
            <a:avLst/>
          </a:prstGeom>
          <a:solidFill>
            <a:srgbClr val="FFF8F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609630">
              <a:lnSpc>
                <a:spcPct val="107000"/>
              </a:lnSpc>
              <a:spcAft>
                <a:spcPts val="800"/>
              </a:spcAft>
            </a:pPr>
            <a:r>
              <a:rPr lang="en-US" sz="1333" b="1" dirty="0">
                <a:solidFill>
                  <a:srgbClr val="327162"/>
                </a:solidFill>
                <a:latin typeface="Roboto" panose="02000000000000000000" pitchFamily="2" charset="0"/>
                <a:ea typeface="Roboto" panose="02000000000000000000" pitchFamily="2" charset="0"/>
                <a:cs typeface="Roboto" panose="02000000000000000000" pitchFamily="2" charset="0"/>
              </a:rPr>
              <a:t>ZAHLEH DISTRICT  (</a:t>
            </a:r>
            <a:r>
              <a:rPr lang="en-US" sz="1333" b="1" dirty="0" err="1">
                <a:solidFill>
                  <a:srgbClr val="327162"/>
                </a:solidFill>
                <a:latin typeface="Roboto" panose="02000000000000000000" pitchFamily="2" charset="0"/>
                <a:ea typeface="Roboto" panose="02000000000000000000" pitchFamily="2" charset="0"/>
                <a:cs typeface="Roboto" panose="02000000000000000000" pitchFamily="2" charset="0"/>
              </a:rPr>
              <a:t>Bekaa</a:t>
            </a:r>
            <a:r>
              <a:rPr lang="en-US" sz="1333" b="1" dirty="0">
                <a:solidFill>
                  <a:srgbClr val="327162"/>
                </a:solidFill>
                <a:latin typeface="Roboto" panose="02000000000000000000" pitchFamily="2" charset="0"/>
                <a:ea typeface="Roboto" panose="02000000000000000000" pitchFamily="2" charset="0"/>
                <a:cs typeface="Roboto" panose="02000000000000000000" pitchFamily="2" charset="0"/>
              </a:rPr>
              <a:t> Governorate, Lebanon) </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It covers an approximate area of 437 km2. </a:t>
            </a:r>
            <a:r>
              <a:rPr lang="en-GB" sz="1333" dirty="0">
                <a:solidFill>
                  <a:srgbClr val="000000"/>
                </a:solidFill>
                <a:latin typeface="Roboto" panose="02000000000000000000" pitchFamily="2" charset="0"/>
                <a:ea typeface="Roboto" panose="02000000000000000000" pitchFamily="2" charset="0"/>
                <a:cs typeface="Roboto" panose="02000000000000000000" pitchFamily="2" charset="0"/>
              </a:rPr>
              <a:t>It is located in a valley between two mountain </a:t>
            </a: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ranges at an elevation of 850 m above sea level.</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Its agricultural plains are classified by the National Physical Master Plan of the Lebanese Territory  </a:t>
            </a:r>
            <a:r>
              <a:rPr lang="en-GB" sz="1333">
                <a:solidFill>
                  <a:prstClr val="black"/>
                </a:solidFill>
                <a:latin typeface="Roboto" panose="02000000000000000000" pitchFamily="2" charset="0"/>
                <a:ea typeface="Roboto" panose="02000000000000000000" pitchFamily="2" charset="0"/>
                <a:cs typeface="Roboto" panose="02000000000000000000" pitchFamily="2" charset="0"/>
              </a:rPr>
              <a:t>(NPMPLT) of </a:t>
            </a: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high national importance. </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Rich in water resources but facing many water related challenges due to poor management.</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Highly vulnerable to climate hazards and effects. </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Has 29 municipalities and several 16 small localities without municipal councils.</a:t>
            </a:r>
          </a:p>
          <a:p>
            <a:pPr marL="285764" indent="-285764" defTabSz="609630">
              <a:lnSpc>
                <a:spcPct val="107000"/>
              </a:lnSpc>
              <a:buFont typeface="Arial" panose="020B0604020202020204" pitchFamily="34" charset="0"/>
              <a:buChar char="•"/>
            </a:pPr>
            <a:r>
              <a:rPr lang="en-GB" sz="1333" dirty="0">
                <a:solidFill>
                  <a:prstClr val="black"/>
                </a:solidFill>
                <a:latin typeface="Roboto" panose="02000000000000000000" pitchFamily="2" charset="0"/>
                <a:ea typeface="Roboto" panose="02000000000000000000" pitchFamily="2" charset="0"/>
                <a:cs typeface="Roboto" panose="02000000000000000000" pitchFamily="2" charset="0"/>
              </a:rPr>
              <a:t>Overall population increased dramatically since 2011 due to the influx of displaced Syrians.</a:t>
            </a:r>
          </a:p>
          <a:p>
            <a:pPr marL="285764" indent="-285764" defTabSz="609630">
              <a:lnSpc>
                <a:spcPct val="107000"/>
              </a:lnSpc>
              <a:buFont typeface="Arial" panose="020B0604020202020204" pitchFamily="34" charset="0"/>
              <a:buChar char="•"/>
            </a:pPr>
            <a:r>
              <a:rPr lang="en-US" sz="1333" dirty="0">
                <a:solidFill>
                  <a:prstClr val="black"/>
                </a:solidFill>
                <a:latin typeface="Roboto" panose="02000000000000000000" pitchFamily="2" charset="0"/>
                <a:ea typeface="Roboto" panose="02000000000000000000" pitchFamily="2" charset="0"/>
                <a:cs typeface="Roboto" panose="02000000000000000000" pitchFamily="2" charset="0"/>
              </a:rPr>
              <a:t>Total population around 263,000 residents (2020 estimates), around half of which are Syrians. </a:t>
            </a:r>
            <a:endParaRPr lang="en-GB" sz="1333" dirty="0">
              <a:solidFill>
                <a:prstClr val="black"/>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DC49F4E3-DC45-65C2-5E26-B8643D6C6729}"/>
              </a:ext>
            </a:extLst>
          </p:cNvPr>
          <p:cNvSpPr/>
          <p:nvPr/>
        </p:nvSpPr>
        <p:spPr>
          <a:xfrm>
            <a:off x="6611133" y="5918200"/>
            <a:ext cx="5072867" cy="598683"/>
          </a:xfrm>
          <a:prstGeom prst="rect">
            <a:avLst/>
          </a:prstGeom>
          <a:solidFill>
            <a:srgbClr val="FF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18" name="Picture 17">
            <a:extLst>
              <a:ext uri="{FF2B5EF4-FFF2-40B4-BE49-F238E27FC236}">
                <a16:creationId xmlns:a16="http://schemas.microsoft.com/office/drawing/2014/main" id="{B42A9D50-DD3A-F0C5-FC58-126B22463BDC}"/>
              </a:ext>
            </a:extLst>
          </p:cNvPr>
          <p:cNvPicPr>
            <a:picLocks noChangeAspect="1"/>
          </p:cNvPicPr>
          <p:nvPr/>
        </p:nvPicPr>
        <p:blipFill>
          <a:blip r:embed="rId4">
            <a:extLst>
              <a:ext uri="{28A0092B-C50C-407E-A947-70E740481C1C}">
                <a14:useLocalDpi xmlns:a14="http://schemas.microsoft.com/office/drawing/2010/main" val="0"/>
              </a:ext>
            </a:extLst>
          </a:blip>
          <a:srcRect l="484" r="484"/>
          <a:stretch/>
        </p:blipFill>
        <p:spPr>
          <a:xfrm>
            <a:off x="6632301" y="949582"/>
            <a:ext cx="5072867" cy="5392065"/>
          </a:xfrm>
          <a:prstGeom prst="rect">
            <a:avLst/>
          </a:prstGeom>
        </p:spPr>
      </p:pic>
      <p:sp>
        <p:nvSpPr>
          <p:cNvPr id="10" name="TextBox 9">
            <a:extLst>
              <a:ext uri="{FF2B5EF4-FFF2-40B4-BE49-F238E27FC236}">
                <a16:creationId xmlns:a16="http://schemas.microsoft.com/office/drawing/2014/main" id="{78048828-7C6A-D52C-602A-4A995774AEB6}"/>
              </a:ext>
            </a:extLst>
          </p:cNvPr>
          <p:cNvSpPr txBox="1"/>
          <p:nvPr/>
        </p:nvSpPr>
        <p:spPr>
          <a:xfrm>
            <a:off x="6654800" y="6375400"/>
            <a:ext cx="3533253" cy="2974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333" dirty="0" err="1">
                <a:solidFill>
                  <a:srgbClr val="085544"/>
                </a:solidFill>
                <a:latin typeface="Roboto" panose="02000000000000000000" pitchFamily="2" charset="0"/>
                <a:ea typeface="Roboto" panose="02000000000000000000" pitchFamily="2" charset="0"/>
                <a:cs typeface="Roboto" panose="02000000000000000000" pitchFamily="2" charset="0"/>
                <a:sym typeface="Calibri"/>
              </a:rPr>
              <a:t>Zahleh</a:t>
            </a:r>
            <a:r>
              <a:rPr lang="en-US"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 District within </a:t>
            </a:r>
            <a:r>
              <a:rPr lang="en-US" sz="1333" dirty="0" err="1">
                <a:solidFill>
                  <a:srgbClr val="085544"/>
                </a:solidFill>
                <a:latin typeface="Roboto" panose="02000000000000000000" pitchFamily="2" charset="0"/>
                <a:ea typeface="Roboto" panose="02000000000000000000" pitchFamily="2" charset="0"/>
                <a:cs typeface="Roboto" panose="02000000000000000000" pitchFamily="2" charset="0"/>
                <a:sym typeface="Calibri"/>
              </a:rPr>
              <a:t>Litani</a:t>
            </a:r>
            <a:r>
              <a:rPr lang="en-US"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 river Basin </a:t>
            </a:r>
            <a:endParaRPr lang="en-LB"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endParaRPr>
          </a:p>
        </p:txBody>
      </p:sp>
    </p:spTree>
    <p:extLst>
      <p:ext uri="{BB962C8B-B14F-4D97-AF65-F5344CB8AC3E}">
        <p14:creationId xmlns:p14="http://schemas.microsoft.com/office/powerpoint/2010/main" val="332844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sp>
        <p:nvSpPr>
          <p:cNvPr id="21" name="TextBox 20">
            <a:extLst>
              <a:ext uri="{FF2B5EF4-FFF2-40B4-BE49-F238E27FC236}">
                <a16:creationId xmlns:a16="http://schemas.microsoft.com/office/drawing/2014/main" id="{0832594D-8E75-CBCC-66C3-76B978D2BB87}"/>
              </a:ext>
            </a:extLst>
          </p:cNvPr>
          <p:cNvSpPr txBox="1"/>
          <p:nvPr/>
        </p:nvSpPr>
        <p:spPr>
          <a:xfrm>
            <a:off x="448616" y="889000"/>
            <a:ext cx="4783784" cy="1605502"/>
          </a:xfrm>
          <a:prstGeom prst="rect">
            <a:avLst/>
          </a:prstGeom>
          <a:solidFill>
            <a:srgbClr val="085544">
              <a:alpha val="69804"/>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a:lnSpc>
                <a:spcPct val="150000"/>
              </a:lnSpc>
              <a:spcBef>
                <a:spcPts val="133"/>
              </a:spcBef>
              <a:spcAft>
                <a:spcPts val="133"/>
              </a:spcAft>
            </a:pPr>
            <a:r>
              <a:rPr lang="en-US" sz="1333" b="1" u="sng" dirty="0">
                <a:solidFill>
                  <a:prstClr val="black"/>
                </a:solidFill>
                <a:latin typeface="Roboto" panose="02000000000000000000" pitchFamily="2" charset="0"/>
                <a:ea typeface="Roboto" panose="02000000000000000000" pitchFamily="2" charset="0"/>
                <a:cs typeface="Roboto" panose="02000000000000000000" pitchFamily="2" charset="0"/>
              </a:rPr>
              <a:t>Phase 1: District Assessment  </a:t>
            </a:r>
            <a:endParaRPr lang="en-LB" sz="1333" b="1" u="sng"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A</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desk review </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of relevant studies and reports</a:t>
            </a:r>
            <a:endParaRPr lang="en-GB" sz="12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F</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ield investigations (including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FGDs, KIIs, and surveys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a:t>
            </a:r>
          </a:p>
          <a:p>
            <a:pPr marL="190510" indent="-190510" defTabSz="609630">
              <a:lnSpc>
                <a:spcPct val="150000"/>
              </a:lnSpc>
              <a:spcBef>
                <a:spcPts val="133"/>
              </a:spcBef>
              <a:spcAft>
                <a:spcPts val="133"/>
              </a:spcAft>
              <a:buFont typeface="Arial" panose="020B0604020202020204" pitchFamily="34" charset="0"/>
              <a:buChar char="•"/>
            </a:pP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GIS mapping and analysis </a:t>
            </a:r>
            <a:endParaRPr lang="en-GB" sz="1200" b="1"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takeholder engagement workshops</a:t>
            </a:r>
          </a:p>
        </p:txBody>
      </p:sp>
      <p:sp>
        <p:nvSpPr>
          <p:cNvPr id="23" name="TextBox 22">
            <a:extLst>
              <a:ext uri="{FF2B5EF4-FFF2-40B4-BE49-F238E27FC236}">
                <a16:creationId xmlns:a16="http://schemas.microsoft.com/office/drawing/2014/main" id="{5615A371-CA26-E13B-BAF1-B78FB500A545}"/>
              </a:ext>
            </a:extLst>
          </p:cNvPr>
          <p:cNvSpPr txBox="1"/>
          <p:nvPr/>
        </p:nvSpPr>
        <p:spPr>
          <a:xfrm>
            <a:off x="448616" y="2733031"/>
            <a:ext cx="4783785" cy="1579854"/>
          </a:xfrm>
          <a:prstGeom prst="rect">
            <a:avLst/>
          </a:prstGeom>
          <a:solidFill>
            <a:srgbClr val="53867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a:lnSpc>
                <a:spcPct val="150000"/>
              </a:lnSpc>
              <a:spcBef>
                <a:spcPts val="133"/>
              </a:spcBef>
              <a:spcAft>
                <a:spcPts val="133"/>
              </a:spcAft>
            </a:pPr>
            <a:r>
              <a:rPr lang="en-US" sz="1333" b="1" u="sng" dirty="0">
                <a:solidFill>
                  <a:prstClr val="black"/>
                </a:solidFill>
                <a:latin typeface="Roboto" panose="02000000000000000000" pitchFamily="2" charset="0"/>
                <a:ea typeface="Roboto" panose="02000000000000000000" pitchFamily="2" charset="0"/>
                <a:cs typeface="Roboto" panose="02000000000000000000" pitchFamily="2" charset="0"/>
              </a:rPr>
              <a:t>Phase 2: Climate Risk Assessment and Scenario Planning </a:t>
            </a:r>
          </a:p>
          <a:p>
            <a:pPr marL="190510" indent="-190510" defTabSz="609630">
              <a:lnSpc>
                <a:spcPct val="150000"/>
              </a:lnSpc>
              <a:spcBef>
                <a:spcPts val="133"/>
              </a:spcBef>
              <a:spcAft>
                <a:spcPts val="133"/>
              </a:spcAft>
              <a:buFont typeface="Arial" panose="020B0604020202020204" pitchFamily="34" charset="0"/>
              <a:buChar char="•"/>
            </a:pP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GIS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modelling to map climate hazards and risks</a:t>
            </a:r>
            <a:endParaRPr lang="en-GB" sz="1200" b="1"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lnSpc>
                <a:spcPct val="150000"/>
              </a:lnSpc>
              <a:spcBef>
                <a:spcPts val="133"/>
              </a:spcBef>
              <a:spcAft>
                <a:spcPts val="133"/>
              </a:spcAft>
              <a:buFont typeface="Arial" panose="020B0604020202020204" pitchFamily="34" charset="0"/>
              <a:buChar char="•"/>
            </a:pP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Stakeholder engagement workshops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 to foster a shared understanding of climate risks and possible adaptation measures. </a:t>
            </a: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D</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eveloping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territorial planning scenarios </a:t>
            </a:r>
            <a:endParaRPr lang="en-GB" sz="12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a:extLst>
              <a:ext uri="{FF2B5EF4-FFF2-40B4-BE49-F238E27FC236}">
                <a16:creationId xmlns:a16="http://schemas.microsoft.com/office/drawing/2014/main" id="{79089A8E-BBF4-C601-23FA-0BB9977CF17A}"/>
              </a:ext>
            </a:extLst>
          </p:cNvPr>
          <p:cNvSpPr txBox="1"/>
          <p:nvPr/>
        </p:nvSpPr>
        <p:spPr>
          <a:xfrm>
            <a:off x="448616" y="4542864"/>
            <a:ext cx="4783784" cy="2133852"/>
          </a:xfrm>
          <a:prstGeom prst="rect">
            <a:avLst/>
          </a:prstGeom>
          <a:solidFill>
            <a:srgbClr val="53867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a:lnSpc>
                <a:spcPct val="150000"/>
              </a:lnSpc>
              <a:spcBef>
                <a:spcPts val="133"/>
              </a:spcBef>
              <a:spcAft>
                <a:spcPts val="133"/>
              </a:spcAft>
            </a:pPr>
            <a:r>
              <a:rPr lang="en-US" sz="1333" b="1" u="sng" dirty="0">
                <a:solidFill>
                  <a:prstClr val="black"/>
                </a:solidFill>
                <a:latin typeface="Roboto" panose="02000000000000000000" pitchFamily="2" charset="0"/>
                <a:ea typeface="Roboto" panose="02000000000000000000" pitchFamily="2" charset="0"/>
                <a:cs typeface="Roboto" panose="02000000000000000000" pitchFamily="2" charset="0"/>
              </a:rPr>
              <a:t>Phase 3: District strategy </a:t>
            </a: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A</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rticulating a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development vision </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for the district with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guiding principles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 and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goals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 </a:t>
            </a:r>
          </a:p>
          <a:p>
            <a:pPr marL="190510" indent="-190510" defTabSz="609630">
              <a:lnSpc>
                <a:spcPct val="150000"/>
              </a:lnSpc>
              <a:spcBef>
                <a:spcPts val="133"/>
              </a:spcBef>
              <a:spcAft>
                <a:spcPts val="133"/>
              </a:spcAft>
              <a:buFont typeface="Arial" panose="020B0604020202020204" pitchFamily="34" charset="0"/>
              <a:buChar char="•"/>
            </a:pP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Setting </a:t>
            </a:r>
            <a:r>
              <a:rPr lang="en-GB" sz="1200" b="1" dirty="0">
                <a:solidFill>
                  <a:srgbClr val="000000"/>
                </a:solidFill>
                <a:latin typeface="Roboto" panose="02000000000000000000" pitchFamily="2" charset="0"/>
                <a:ea typeface="Roboto" panose="02000000000000000000" pitchFamily="2" charset="0"/>
                <a:cs typeface="Roboto" panose="02000000000000000000" pitchFamily="2" charset="0"/>
              </a:rPr>
              <a:t>objectives and interventions</a:t>
            </a:r>
            <a:r>
              <a:rPr lang="en-GB" sz="1200" dirty="0">
                <a:solidFill>
                  <a:srgbClr val="000000"/>
                </a:solidFill>
                <a:latin typeface="Roboto" panose="02000000000000000000" pitchFamily="2" charset="0"/>
                <a:ea typeface="Roboto" panose="02000000000000000000" pitchFamily="2" charset="0"/>
                <a:cs typeface="Roboto" panose="02000000000000000000" pitchFamily="2" charset="0"/>
              </a:rPr>
              <a:t> that address land and natural resources management, CC adaptation, and opportunities for territorial development. </a:t>
            </a:r>
          </a:p>
          <a:p>
            <a:pPr marL="190510" indent="-190510" defTabSz="609630">
              <a:lnSpc>
                <a:spcPct val="150000"/>
              </a:lnSpc>
              <a:spcBef>
                <a:spcPts val="133"/>
              </a:spcBef>
              <a:spcAft>
                <a:spcPts val="133"/>
              </a:spcAft>
              <a:buFont typeface="Arial" panose="020B0604020202020204" pitchFamily="34" charset="0"/>
              <a:buChar char="•"/>
            </a:pP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Producing a </a:t>
            </a:r>
            <a:r>
              <a:rPr lang="en-GB" sz="1200" b="1" dirty="0">
                <a:solidFill>
                  <a:prstClr val="black"/>
                </a:solidFill>
                <a:latin typeface="Roboto" panose="02000000000000000000" pitchFamily="2" charset="0"/>
                <a:ea typeface="Roboto" panose="02000000000000000000" pitchFamily="2" charset="0"/>
                <a:cs typeface="Roboto" panose="02000000000000000000" pitchFamily="2" charset="0"/>
              </a:rPr>
              <a:t>preliminary territorial development map</a:t>
            </a:r>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a:t>
            </a:r>
            <a:endParaRPr lang="en-GB" sz="12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grpSp>
        <p:nvGrpSpPr>
          <p:cNvPr id="29" name="Group 28">
            <a:extLst>
              <a:ext uri="{FF2B5EF4-FFF2-40B4-BE49-F238E27FC236}">
                <a16:creationId xmlns:a16="http://schemas.microsoft.com/office/drawing/2014/main" id="{D150806F-441A-74B9-98DD-A2CAE9485134}"/>
              </a:ext>
            </a:extLst>
          </p:cNvPr>
          <p:cNvGrpSpPr/>
          <p:nvPr/>
        </p:nvGrpSpPr>
        <p:grpSpPr>
          <a:xfrm>
            <a:off x="6488083" y="284063"/>
            <a:ext cx="5500717" cy="3496305"/>
            <a:chOff x="11110689" y="1044392"/>
            <a:chExt cx="8251076" cy="5244458"/>
          </a:xfrm>
        </p:grpSpPr>
        <p:pic>
          <p:nvPicPr>
            <p:cNvPr id="25" name="Picture 24">
              <a:extLst>
                <a:ext uri="{FF2B5EF4-FFF2-40B4-BE49-F238E27FC236}">
                  <a16:creationId xmlns:a16="http://schemas.microsoft.com/office/drawing/2014/main" id="{F51E0A52-B564-E0F4-6576-7DE32E477A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10689" y="1044392"/>
              <a:ext cx="8180748" cy="4717406"/>
            </a:xfrm>
            <a:prstGeom prst="rect">
              <a:avLst/>
            </a:prstGeom>
          </p:spPr>
        </p:pic>
        <p:sp>
          <p:nvSpPr>
            <p:cNvPr id="27" name="TextBox 26">
              <a:extLst>
                <a:ext uri="{FF2B5EF4-FFF2-40B4-BE49-F238E27FC236}">
                  <a16:creationId xmlns:a16="http://schemas.microsoft.com/office/drawing/2014/main" id="{4717EC7C-45B7-D960-4D4B-C4279DB227DA}"/>
                </a:ext>
              </a:extLst>
            </p:cNvPr>
            <p:cNvSpPr txBox="1"/>
            <p:nvPr/>
          </p:nvSpPr>
          <p:spPr>
            <a:xfrm>
              <a:off x="11208365" y="5675558"/>
              <a:ext cx="4120673" cy="6059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a:lnSpc>
                  <a:spcPct val="107000"/>
                </a:lnSpc>
                <a:spcBef>
                  <a:spcPts val="533"/>
                </a:spcBef>
                <a:spcAft>
                  <a:spcPts val="800"/>
                </a:spcAft>
              </a:pPr>
              <a:r>
                <a:rPr lang="en-GB" sz="1067" i="1" dirty="0" err="1">
                  <a:solidFill>
                    <a:prstClr val="black"/>
                  </a:solidFill>
                  <a:latin typeface="Roboto" panose="02000000000000000000" pitchFamily="2" charset="0"/>
                  <a:ea typeface="Roboto" panose="02000000000000000000" pitchFamily="2" charset="0"/>
                  <a:cs typeface="Roboto" panose="02000000000000000000" pitchFamily="2" charset="0"/>
                </a:rPr>
                <a:t>Zahleh</a:t>
              </a:r>
              <a:r>
                <a:rPr lang="en-GB" sz="1067" i="1" dirty="0">
                  <a:solidFill>
                    <a:prstClr val="black"/>
                  </a:solidFill>
                  <a:latin typeface="Roboto" panose="02000000000000000000" pitchFamily="2" charset="0"/>
                  <a:ea typeface="Roboto" panose="02000000000000000000" pitchFamily="2" charset="0"/>
                  <a:cs typeface="Roboto" panose="02000000000000000000" pitchFamily="2" charset="0"/>
                </a:rPr>
                <a:t> landcover 1998</a:t>
              </a:r>
              <a:endParaRPr lang="en-GB" sz="1067" i="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28" name="TextBox 27">
              <a:extLst>
                <a:ext uri="{FF2B5EF4-FFF2-40B4-BE49-F238E27FC236}">
                  <a16:creationId xmlns:a16="http://schemas.microsoft.com/office/drawing/2014/main" id="{FC7F2216-B6CC-FF99-8999-A82E13296220}"/>
                </a:ext>
              </a:extLst>
            </p:cNvPr>
            <p:cNvSpPr txBox="1"/>
            <p:nvPr/>
          </p:nvSpPr>
          <p:spPr>
            <a:xfrm>
              <a:off x="15241092" y="5682917"/>
              <a:ext cx="4120673" cy="6059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a:lnSpc>
                  <a:spcPct val="107000"/>
                </a:lnSpc>
                <a:spcBef>
                  <a:spcPts val="533"/>
                </a:spcBef>
                <a:spcAft>
                  <a:spcPts val="800"/>
                </a:spcAft>
              </a:pPr>
              <a:r>
                <a:rPr lang="en-GB" sz="1067" i="1" dirty="0" err="1">
                  <a:solidFill>
                    <a:prstClr val="black"/>
                  </a:solidFill>
                  <a:latin typeface="Roboto" panose="02000000000000000000" pitchFamily="2" charset="0"/>
                  <a:ea typeface="Roboto" panose="02000000000000000000" pitchFamily="2" charset="0"/>
                  <a:cs typeface="Roboto" panose="02000000000000000000" pitchFamily="2" charset="0"/>
                </a:rPr>
                <a:t>Zahleh</a:t>
              </a:r>
              <a:r>
                <a:rPr lang="en-GB" sz="1067" i="1" dirty="0">
                  <a:solidFill>
                    <a:prstClr val="black"/>
                  </a:solidFill>
                  <a:latin typeface="Roboto" panose="02000000000000000000" pitchFamily="2" charset="0"/>
                  <a:ea typeface="Roboto" panose="02000000000000000000" pitchFamily="2" charset="0"/>
                  <a:cs typeface="Roboto" panose="02000000000000000000" pitchFamily="2" charset="0"/>
                </a:rPr>
                <a:t> landcover 2023 </a:t>
              </a:r>
              <a:endParaRPr lang="en-GB" sz="1067" i="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grpSp>
      <p:sp>
        <p:nvSpPr>
          <p:cNvPr id="5" name="TextBox 4">
            <a:extLst>
              <a:ext uri="{FF2B5EF4-FFF2-40B4-BE49-F238E27FC236}">
                <a16:creationId xmlns:a16="http://schemas.microsoft.com/office/drawing/2014/main" id="{020346E0-75A5-ED9E-48E4-466EFACBF9EC}"/>
              </a:ext>
            </a:extLst>
          </p:cNvPr>
          <p:cNvSpPr txBox="1"/>
          <p:nvPr/>
        </p:nvSpPr>
        <p:spPr>
          <a:xfrm>
            <a:off x="4458113" y="1479909"/>
            <a:ext cx="1688687" cy="882612"/>
          </a:xfrm>
          <a:prstGeom prst="rect">
            <a:avLst/>
          </a:prstGeom>
          <a:ln>
            <a:solidFill>
              <a:srgbClr val="085544"/>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30479" tIns="30479" rIns="30479" bIns="30479" numCol="1" spcCol="38100" rtlCol="0" anchor="t">
            <a:spAutoFit/>
          </a:bodyPr>
          <a:lstStyle/>
          <a:p>
            <a:pPr marL="190510" indent="-190510" defTabSz="609630" hangingPunct="0">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District Overview</a:t>
            </a:r>
          </a:p>
          <a:p>
            <a:pPr marL="190510" indent="-190510" defTabSz="609630" hangingPunct="0">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Climate Dynamics</a:t>
            </a:r>
          </a:p>
          <a:p>
            <a:pPr marL="190510" indent="-190510" defTabSz="609630" hangingPunct="0">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Urbanization Dynamics</a:t>
            </a:r>
          </a:p>
          <a:p>
            <a:pPr marL="190510" indent="-190510" defTabSz="609630" hangingPunct="0">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Agricultural Dynamics</a:t>
            </a:r>
          </a:p>
          <a:p>
            <a:pPr marL="190510" indent="-190510" defTabSz="609630" hangingPunct="0">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Water and Soil </a:t>
            </a: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I</a:t>
            </a: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ssues</a:t>
            </a:r>
          </a:p>
        </p:txBody>
      </p:sp>
      <p:pic>
        <p:nvPicPr>
          <p:cNvPr id="6" name="Picture 5">
            <a:extLst>
              <a:ext uri="{FF2B5EF4-FFF2-40B4-BE49-F238E27FC236}">
                <a16:creationId xmlns:a16="http://schemas.microsoft.com/office/drawing/2014/main" id="{EA16ADDA-EC14-A20D-F9B6-CA79BBC11E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3808" y="3715430"/>
            <a:ext cx="5466593" cy="3073897"/>
          </a:xfrm>
          <a:prstGeom prst="rect">
            <a:avLst/>
          </a:prstGeom>
        </p:spPr>
      </p:pic>
      <p:sp>
        <p:nvSpPr>
          <p:cNvPr id="7" name="TextBox 6">
            <a:extLst>
              <a:ext uri="{FF2B5EF4-FFF2-40B4-BE49-F238E27FC236}">
                <a16:creationId xmlns:a16="http://schemas.microsoft.com/office/drawing/2014/main" id="{0E778EE3-5410-4579-6572-D07C7350AEA7}"/>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Project Methodology</a:t>
            </a:r>
          </a:p>
        </p:txBody>
      </p:sp>
    </p:spTree>
    <p:extLst>
      <p:ext uri="{BB962C8B-B14F-4D97-AF65-F5344CB8AC3E}">
        <p14:creationId xmlns:p14="http://schemas.microsoft.com/office/powerpoint/2010/main" val="2945571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sp>
        <p:nvSpPr>
          <p:cNvPr id="7" name="TextBox 6">
            <a:extLst>
              <a:ext uri="{FF2B5EF4-FFF2-40B4-BE49-F238E27FC236}">
                <a16:creationId xmlns:a16="http://schemas.microsoft.com/office/drawing/2014/main" id="{0E778EE3-5410-4579-6572-D07C7350AEA7}"/>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1- District Assessment Datasets</a:t>
            </a:r>
          </a:p>
        </p:txBody>
      </p:sp>
      <p:graphicFrame>
        <p:nvGraphicFramePr>
          <p:cNvPr id="4" name="Table 3">
            <a:extLst>
              <a:ext uri="{FF2B5EF4-FFF2-40B4-BE49-F238E27FC236}">
                <a16:creationId xmlns:a16="http://schemas.microsoft.com/office/drawing/2014/main" id="{54DAE188-25C3-881C-AC9D-DAC1F850610A}"/>
              </a:ext>
            </a:extLst>
          </p:cNvPr>
          <p:cNvGraphicFramePr>
            <a:graphicFrameLocks noGrp="1"/>
          </p:cNvGraphicFramePr>
          <p:nvPr/>
        </p:nvGraphicFramePr>
        <p:xfrm>
          <a:off x="863600" y="1244600"/>
          <a:ext cx="2404445" cy="3840480"/>
        </p:xfrm>
        <a:graphic>
          <a:graphicData uri="http://schemas.openxmlformats.org/drawingml/2006/table">
            <a:tbl>
              <a:tblPr>
                <a:tableStyleId>{5940675A-B579-460E-94D1-54222C63F5DA}</a:tableStyleId>
              </a:tblPr>
              <a:tblGrid>
                <a:gridCol w="2404445">
                  <a:extLst>
                    <a:ext uri="{9D8B030D-6E8A-4147-A177-3AD203B41FA5}">
                      <a16:colId xmlns:a16="http://schemas.microsoft.com/office/drawing/2014/main" val="4032315705"/>
                    </a:ext>
                  </a:extLst>
                </a:gridCol>
              </a:tblGrid>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Geology</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090360889"/>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Soil</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816675632"/>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Landuse / Landcover</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281309258"/>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DEM</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647267140"/>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Contour lines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026509557"/>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Rivers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015955380"/>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Buildings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826429799"/>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Roads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387983514"/>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Springs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483124366"/>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Wells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833334051"/>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Dams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476081105"/>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Dumps / Landfills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159774767"/>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Reserves, IBAs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660476219"/>
                  </a:ext>
                </a:extLst>
              </a:tr>
              <a:tr h="213360">
                <a:tc>
                  <a:txBody>
                    <a:bodyPr/>
                    <a:lstStyle/>
                    <a:p>
                      <a:pPr lvl="0" algn="l" fontAlgn="b"/>
                      <a:r>
                        <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WWTPs</a:t>
                      </a: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813521560"/>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Ponds / Lakes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537907242"/>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Earthquake</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940448557"/>
                  </a:ext>
                </a:extLst>
              </a:tr>
              <a:tr h="213360">
                <a:tc>
                  <a:txBody>
                    <a:bodyPr/>
                    <a:lstStyle/>
                    <a:p>
                      <a:pPr lvl="0"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Syrian Camps / Clusters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324416104"/>
                  </a:ext>
                </a:extLst>
              </a:tr>
              <a:tr h="21336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latin typeface="Roboto" panose="02000000000000000000" pitchFamily="2" charset="0"/>
                          <a:ea typeface="Roboto" panose="02000000000000000000" pitchFamily="2" charset="0"/>
                          <a:cs typeface="Roboto" panose="02000000000000000000" pitchFamily="2" charset="0"/>
                        </a:rPr>
                        <a:t>Historical Disasters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154064527"/>
                  </a:ext>
                </a:extLst>
              </a:tr>
            </a:tbl>
          </a:graphicData>
        </a:graphic>
      </p:graphicFrame>
      <p:graphicFrame>
        <p:nvGraphicFramePr>
          <p:cNvPr id="2" name="Table 1">
            <a:extLst>
              <a:ext uri="{FF2B5EF4-FFF2-40B4-BE49-F238E27FC236}">
                <a16:creationId xmlns:a16="http://schemas.microsoft.com/office/drawing/2014/main" id="{D12F88A3-AF1F-508D-E98B-B994AC01FF45}"/>
              </a:ext>
            </a:extLst>
          </p:cNvPr>
          <p:cNvGraphicFramePr>
            <a:graphicFrameLocks noGrp="1"/>
          </p:cNvGraphicFramePr>
          <p:nvPr/>
        </p:nvGraphicFramePr>
        <p:xfrm>
          <a:off x="3838737" y="1244600"/>
          <a:ext cx="2631430" cy="3840480"/>
        </p:xfrm>
        <a:graphic>
          <a:graphicData uri="http://schemas.openxmlformats.org/drawingml/2006/table">
            <a:tbl>
              <a:tblPr>
                <a:tableStyleId>{5940675A-B579-460E-94D1-54222C63F5DA}</a:tableStyleId>
              </a:tblPr>
              <a:tblGrid>
                <a:gridCol w="2631430">
                  <a:extLst>
                    <a:ext uri="{9D8B030D-6E8A-4147-A177-3AD203B41FA5}">
                      <a16:colId xmlns:a16="http://schemas.microsoft.com/office/drawing/2014/main" val="3496765368"/>
                    </a:ext>
                  </a:extLst>
                </a:gridCol>
              </a:tblGrid>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Erosion Risk</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09472070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Landslide Risk</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487402841"/>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Fire risk</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84995442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Seismic Risk</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80427792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Flooding Risk</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878968425"/>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Mass Movement</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266437860"/>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Drought / Desertification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67724818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Quarries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773653988"/>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Industrial Areas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855894234"/>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Schools / Universities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65186008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Hospitals / Healthcare centers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81591257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Solid Treatment Facilities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59313124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Landfills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980724548"/>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Population counts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594493789"/>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Caves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452288091"/>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Historical Sites / Archaeological</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312255350"/>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Satellite Imagery</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474099060"/>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Meteorological Stations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724534527"/>
                  </a:ext>
                </a:extLst>
              </a:tr>
            </a:tbl>
          </a:graphicData>
        </a:graphic>
      </p:graphicFrame>
      <p:graphicFrame>
        <p:nvGraphicFramePr>
          <p:cNvPr id="3" name="Table 2">
            <a:extLst>
              <a:ext uri="{FF2B5EF4-FFF2-40B4-BE49-F238E27FC236}">
                <a16:creationId xmlns:a16="http://schemas.microsoft.com/office/drawing/2014/main" id="{2E4C88D7-3133-436F-025F-B8400A2F6C0E}"/>
              </a:ext>
            </a:extLst>
          </p:cNvPr>
          <p:cNvGraphicFramePr>
            <a:graphicFrameLocks noGrp="1"/>
          </p:cNvGraphicFramePr>
          <p:nvPr/>
        </p:nvGraphicFramePr>
        <p:xfrm>
          <a:off x="7040859" y="1244600"/>
          <a:ext cx="2404444" cy="3840480"/>
        </p:xfrm>
        <a:graphic>
          <a:graphicData uri="http://schemas.openxmlformats.org/drawingml/2006/table">
            <a:tbl>
              <a:tblPr>
                <a:tableStyleId>{5940675A-B579-460E-94D1-54222C63F5DA}</a:tableStyleId>
              </a:tblPr>
              <a:tblGrid>
                <a:gridCol w="2404444">
                  <a:extLst>
                    <a:ext uri="{9D8B030D-6E8A-4147-A177-3AD203B41FA5}">
                      <a16:colId xmlns:a16="http://schemas.microsoft.com/office/drawing/2014/main" val="1764989776"/>
                    </a:ext>
                  </a:extLst>
                </a:gridCol>
              </a:tblGrid>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Temperature</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780265461"/>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Humidity</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02243004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Evaporation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80222916"/>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Precipitation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3688641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Wind</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03077488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Pressure</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43180283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Snow</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114911755"/>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River / Spring Gauges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272600765"/>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Air Pollution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935370614"/>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Water Pollution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426136848"/>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Major Water Tanks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25012461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Water Networks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731494672"/>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Waste Water Networks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4001355607"/>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SDTAL Data</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2419830603"/>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Zoning</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293793184"/>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Parcelization</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1905332444"/>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Public Lands + waqfs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520501962"/>
                  </a:ext>
                </a:extLst>
              </a:tr>
              <a:tr h="213360">
                <a:tc>
                  <a:txBody>
                    <a:bodyPr/>
                    <a:lstStyle/>
                    <a:p>
                      <a:pPr algn="l" fontAlgn="b"/>
                      <a:r>
                        <a:rPr lang="en-US" sz="1400" u="none" strike="noStrike" dirty="0">
                          <a:effectLst/>
                          <a:latin typeface="Roboto" panose="02000000000000000000" pitchFamily="2" charset="0"/>
                          <a:ea typeface="Roboto" panose="02000000000000000000" pitchFamily="2" charset="0"/>
                          <a:cs typeface="Roboto" panose="02000000000000000000" pitchFamily="2" charset="0"/>
                        </a:rPr>
                        <a:t>Agriculture Lands</a:t>
                      </a:r>
                      <a:endParaRPr lang="en-US" sz="14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1519" marR="0" marT="0" marB="0" anchor="b">
                    <a:lnL w="12700" cap="flat" cmpd="sng" algn="ctr">
                      <a:solidFill>
                        <a:srgbClr val="365DA8"/>
                      </a:solidFill>
                      <a:prstDash val="solid"/>
                      <a:round/>
                      <a:headEnd type="none" w="med" len="med"/>
                      <a:tailEnd type="none" w="med" len="med"/>
                    </a:lnL>
                    <a:lnR w="12700" cap="flat" cmpd="sng" algn="ctr">
                      <a:solidFill>
                        <a:srgbClr val="365DA8"/>
                      </a:solidFill>
                      <a:prstDash val="solid"/>
                      <a:round/>
                      <a:headEnd type="none" w="med" len="med"/>
                      <a:tailEnd type="none" w="med" len="med"/>
                    </a:lnR>
                    <a:lnT w="12700" cap="flat" cmpd="sng" algn="ctr">
                      <a:solidFill>
                        <a:srgbClr val="365DA8"/>
                      </a:solidFill>
                      <a:prstDash val="solid"/>
                      <a:round/>
                      <a:headEnd type="none" w="med" len="med"/>
                      <a:tailEnd type="none" w="med" len="med"/>
                    </a:lnT>
                    <a:lnB w="12700" cap="flat" cmpd="sng" algn="ctr">
                      <a:solidFill>
                        <a:srgbClr val="365DA8"/>
                      </a:solidFill>
                      <a:prstDash val="solid"/>
                      <a:round/>
                      <a:headEnd type="none" w="med" len="med"/>
                      <a:tailEnd type="none" w="med" len="med"/>
                    </a:lnB>
                    <a:solidFill>
                      <a:srgbClr val="B1CFE9"/>
                    </a:solidFill>
                  </a:tcPr>
                </a:tc>
                <a:extLst>
                  <a:ext uri="{0D108BD9-81ED-4DB2-BD59-A6C34878D82A}">
                    <a16:rowId xmlns:a16="http://schemas.microsoft.com/office/drawing/2014/main" val="3962704308"/>
                  </a:ext>
                </a:extLst>
              </a:tr>
            </a:tbl>
          </a:graphicData>
        </a:graphic>
      </p:graphicFrame>
      <p:sp>
        <p:nvSpPr>
          <p:cNvPr id="8" name="TextBox 7">
            <a:extLst>
              <a:ext uri="{FF2B5EF4-FFF2-40B4-BE49-F238E27FC236}">
                <a16:creationId xmlns:a16="http://schemas.microsoft.com/office/drawing/2014/main" id="{AD86FDDA-896F-E357-3028-73C7045CC0F9}"/>
              </a:ext>
            </a:extLst>
          </p:cNvPr>
          <p:cNvSpPr txBox="1"/>
          <p:nvPr/>
        </p:nvSpPr>
        <p:spPr>
          <a:xfrm>
            <a:off x="9804401" y="1244600"/>
            <a:ext cx="1688687" cy="264687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30479" tIns="30479" rIns="30479" bIns="30479" numCol="1" spcCol="38100" rtlCol="0" anchor="t">
            <a:spAutoFit/>
          </a:bodyPr>
          <a:lstStyle/>
          <a:p>
            <a:pPr defTabSz="609630" hangingPunct="0"/>
            <a:r>
              <a:rPr lang="en-US" sz="1400" b="1" dirty="0">
                <a:solidFill>
                  <a:srgbClr val="00B2E3"/>
                </a:solidFill>
                <a:latin typeface="Roboto" panose="02000000000000000000" pitchFamily="2" charset="0"/>
                <a:ea typeface="Roboto" panose="02000000000000000000" pitchFamily="2" charset="0"/>
                <a:cs typeface="Roboto" panose="02000000000000000000" pitchFamily="2" charset="0"/>
                <a:sym typeface="Calibri"/>
              </a:rPr>
              <a:t>Major data sources:</a:t>
            </a:r>
          </a:p>
          <a:p>
            <a:pPr defTabSz="609630" hangingPunct="0"/>
            <a:endPar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endParaRP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CNRS</a:t>
            </a: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LRA</a:t>
            </a: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LARI</a:t>
            </a:r>
          </a:p>
          <a:p>
            <a:pPr marL="228611" indent="-228611" defTabSz="609630" hangingPunct="0">
              <a:buClr>
                <a:srgbClr val="00B2E3"/>
              </a:buClr>
              <a:buFont typeface="Arial" panose="020B0604020202020204" pitchFamily="34" charset="0"/>
              <a:buChar char="•"/>
            </a:pPr>
            <a:r>
              <a:rPr lang="en-US" sz="14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MoEW</a:t>
            </a:r>
            <a:endPar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endParaRPr>
          </a:p>
          <a:p>
            <a:pPr marL="228611" indent="-228611" defTabSz="609630" hangingPunct="0">
              <a:buClr>
                <a:srgbClr val="00B2E3"/>
              </a:buClr>
              <a:buFont typeface="Arial" panose="020B0604020202020204" pitchFamily="34" charset="0"/>
              <a:buChar char="•"/>
            </a:pPr>
            <a:r>
              <a:rPr lang="en-US" sz="14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MoA</a:t>
            </a:r>
            <a:endPar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endParaRPr>
          </a:p>
          <a:p>
            <a:pPr marL="228611" indent="-228611" defTabSz="609630" hangingPunct="0">
              <a:buClr>
                <a:srgbClr val="00B2E3"/>
              </a:buClr>
              <a:buFont typeface="Arial" panose="020B0604020202020204" pitchFamily="34" charset="0"/>
              <a:buChar char="•"/>
            </a:pPr>
            <a:r>
              <a:rPr lang="en-US" sz="14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MoE</a:t>
            </a:r>
            <a:endPar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endParaRP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GDLRC</a:t>
            </a: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DGUP</a:t>
            </a: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AUB</a:t>
            </a:r>
          </a:p>
          <a:p>
            <a:pPr marL="228611" indent="-228611" defTabSz="609630" hangingPunct="0">
              <a:buClr>
                <a:srgbClr val="00B2E3"/>
              </a:buClr>
              <a:buFont typeface="Arial" panose="020B0604020202020204" pitchFamily="34" charset="0"/>
              <a:buChar char="•"/>
            </a:pPr>
            <a:r>
              <a:rPr lang="en-US" sz="14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UNOSAT</a:t>
            </a:r>
          </a:p>
        </p:txBody>
      </p:sp>
    </p:spTree>
    <p:extLst>
      <p:ext uri="{BB962C8B-B14F-4D97-AF65-F5344CB8AC3E}">
        <p14:creationId xmlns:p14="http://schemas.microsoft.com/office/powerpoint/2010/main" val="206269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pic>
        <p:nvPicPr>
          <p:cNvPr id="13" name="Picture 12" descr="A map of a region&#10;&#10;Description automatically generated">
            <a:extLst>
              <a:ext uri="{FF2B5EF4-FFF2-40B4-BE49-F238E27FC236}">
                <a16:creationId xmlns:a16="http://schemas.microsoft.com/office/drawing/2014/main" id="{C53B8ED7-F489-CA73-98A1-7CB14BE764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648" y="1635801"/>
            <a:ext cx="3578352" cy="3614043"/>
          </a:xfrm>
          <a:prstGeom prst="rect">
            <a:avLst/>
          </a:prstGeom>
        </p:spPr>
      </p:pic>
      <p:pic>
        <p:nvPicPr>
          <p:cNvPr id="15" name="Picture 14" descr="A map of a mountain range&#10;&#10;Description automatically generated">
            <a:extLst>
              <a:ext uri="{FF2B5EF4-FFF2-40B4-BE49-F238E27FC236}">
                <a16:creationId xmlns:a16="http://schemas.microsoft.com/office/drawing/2014/main" id="{A3820267-7253-B848-8B35-9BA528A381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607" y="1635131"/>
            <a:ext cx="3578352" cy="3614043"/>
          </a:xfrm>
          <a:prstGeom prst="rect">
            <a:avLst/>
          </a:prstGeom>
        </p:spPr>
      </p:pic>
      <p:pic>
        <p:nvPicPr>
          <p:cNvPr id="17" name="Picture 16" descr="A map of a region&#10;&#10;Description automatically generated">
            <a:extLst>
              <a:ext uri="{FF2B5EF4-FFF2-40B4-BE49-F238E27FC236}">
                <a16:creationId xmlns:a16="http://schemas.microsoft.com/office/drawing/2014/main" id="{668BA838-1184-AF31-6231-29E3FB9C09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1627" y="1635131"/>
            <a:ext cx="3578352" cy="3614043"/>
          </a:xfrm>
          <a:prstGeom prst="rect">
            <a:avLst/>
          </a:prstGeom>
        </p:spPr>
      </p:pic>
      <p:sp>
        <p:nvSpPr>
          <p:cNvPr id="2" name="TextBox 1">
            <a:extLst>
              <a:ext uri="{FF2B5EF4-FFF2-40B4-BE49-F238E27FC236}">
                <a16:creationId xmlns:a16="http://schemas.microsoft.com/office/drawing/2014/main" id="{9741D7F0-0DF5-75EB-5D06-1F5AD5323581}"/>
              </a:ext>
            </a:extLst>
          </p:cNvPr>
          <p:cNvSpPr txBox="1"/>
          <p:nvPr/>
        </p:nvSpPr>
        <p:spPr>
          <a:xfrm>
            <a:off x="508001" y="4902200"/>
            <a:ext cx="1001399" cy="646331"/>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kern="0" dirty="0">
                <a:solidFill>
                  <a:prstClr val="white"/>
                </a:solidFill>
                <a:latin typeface="Calibri"/>
                <a:ea typeface="Roboto" panose="02000000000000000000" pitchFamily="2" charset="0"/>
                <a:cs typeface="Roboto" panose="02000000000000000000" pitchFamily="2" charset="0"/>
              </a:rPr>
              <a:t>ITS, 2023</a:t>
            </a:r>
            <a:endParaRPr lang="en-US" b="1" dirty="0">
              <a:solidFill>
                <a:prstClr val="white"/>
              </a:solidFill>
              <a:latin typeface="Calibri"/>
            </a:endParaRPr>
          </a:p>
        </p:txBody>
      </p:sp>
      <p:sp>
        <p:nvSpPr>
          <p:cNvPr id="3" name="TextBox 2">
            <a:extLst>
              <a:ext uri="{FF2B5EF4-FFF2-40B4-BE49-F238E27FC236}">
                <a16:creationId xmlns:a16="http://schemas.microsoft.com/office/drawing/2014/main" id="{887DAEF8-3AFC-882B-2099-7014DE0AC9C8}"/>
              </a:ext>
            </a:extLst>
          </p:cNvPr>
          <p:cNvSpPr txBox="1"/>
          <p:nvPr/>
        </p:nvSpPr>
        <p:spPr>
          <a:xfrm>
            <a:off x="4318000" y="4902200"/>
            <a:ext cx="1734881" cy="646331"/>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kern="0" dirty="0">
                <a:solidFill>
                  <a:prstClr val="white"/>
                </a:solidFill>
                <a:latin typeface="Calibri"/>
                <a:ea typeface="Roboto" panose="02000000000000000000" pitchFamily="2" charset="0"/>
                <a:cs typeface="Roboto" panose="02000000000000000000" pitchFamily="2" charset="0"/>
              </a:rPr>
              <a:t>Population, 2023</a:t>
            </a:r>
            <a:endParaRPr lang="en-US" b="1" dirty="0">
              <a:solidFill>
                <a:prstClr val="white"/>
              </a:solidFill>
              <a:latin typeface="Calibri"/>
            </a:endParaRPr>
          </a:p>
        </p:txBody>
      </p:sp>
      <p:sp>
        <p:nvSpPr>
          <p:cNvPr id="4" name="TextBox 3">
            <a:extLst>
              <a:ext uri="{FF2B5EF4-FFF2-40B4-BE49-F238E27FC236}">
                <a16:creationId xmlns:a16="http://schemas.microsoft.com/office/drawing/2014/main" id="{B0C5D9D7-275D-AC5D-23C6-1D90E7A29755}"/>
              </a:ext>
            </a:extLst>
          </p:cNvPr>
          <p:cNvSpPr txBox="1"/>
          <p:nvPr/>
        </p:nvSpPr>
        <p:spPr>
          <a:xfrm>
            <a:off x="8077200" y="4902200"/>
            <a:ext cx="2439785" cy="369332"/>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kern="0" dirty="0">
                <a:solidFill>
                  <a:prstClr val="white"/>
                </a:solidFill>
                <a:latin typeface="Calibri"/>
                <a:ea typeface="Roboto" panose="02000000000000000000" pitchFamily="2" charset="0"/>
                <a:cs typeface="Roboto" panose="02000000000000000000" pitchFamily="2" charset="0"/>
              </a:rPr>
              <a:t>Public lands, 2023</a:t>
            </a:r>
            <a:endParaRPr lang="en-US" b="1" dirty="0">
              <a:solidFill>
                <a:prstClr val="white"/>
              </a:solidFill>
              <a:latin typeface="Calibri"/>
            </a:endParaRPr>
          </a:p>
        </p:txBody>
      </p:sp>
      <p:sp>
        <p:nvSpPr>
          <p:cNvPr id="5" name="TextBox 4">
            <a:extLst>
              <a:ext uri="{FF2B5EF4-FFF2-40B4-BE49-F238E27FC236}">
                <a16:creationId xmlns:a16="http://schemas.microsoft.com/office/drawing/2014/main" id="{B61FE823-2F5E-EC74-B669-1EBD76F18008}"/>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1- District Assessment Data Mapping</a:t>
            </a:r>
          </a:p>
        </p:txBody>
      </p:sp>
    </p:spTree>
    <p:extLst>
      <p:ext uri="{BB962C8B-B14F-4D97-AF65-F5344CB8AC3E}">
        <p14:creationId xmlns:p14="http://schemas.microsoft.com/office/powerpoint/2010/main" val="1424763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pic>
        <p:nvPicPr>
          <p:cNvPr id="3" name="Picture 2" descr="A map of the mountains&#10;&#10;Description automatically generated">
            <a:extLst>
              <a:ext uri="{FF2B5EF4-FFF2-40B4-BE49-F238E27FC236}">
                <a16:creationId xmlns:a16="http://schemas.microsoft.com/office/drawing/2014/main" id="{A32F58F0-B2EB-9BFF-51C8-0098E95FF4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648" y="1635131"/>
            <a:ext cx="3578352" cy="3614043"/>
          </a:xfrm>
          <a:prstGeom prst="rect">
            <a:avLst/>
          </a:prstGeom>
        </p:spPr>
      </p:pic>
      <p:pic>
        <p:nvPicPr>
          <p:cNvPr id="5" name="Picture 4" descr="A map of a mountain range&#10;&#10;Description automatically generated">
            <a:extLst>
              <a:ext uri="{FF2B5EF4-FFF2-40B4-BE49-F238E27FC236}">
                <a16:creationId xmlns:a16="http://schemas.microsoft.com/office/drawing/2014/main" id="{C5D96560-A5F2-3C7C-F12A-9095C2B73D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74051" y="1652397"/>
            <a:ext cx="3579228" cy="3614928"/>
          </a:xfrm>
          <a:prstGeom prst="rect">
            <a:avLst/>
          </a:prstGeom>
        </p:spPr>
      </p:pic>
      <p:pic>
        <p:nvPicPr>
          <p:cNvPr id="7" name="Picture 6" descr="A map of a mountain range&#10;&#10;Description automatically generated">
            <a:extLst>
              <a:ext uri="{FF2B5EF4-FFF2-40B4-BE49-F238E27FC236}">
                <a16:creationId xmlns:a16="http://schemas.microsoft.com/office/drawing/2014/main" id="{C3C38101-551D-6A11-4136-C762A94ED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5367" y="1635129"/>
            <a:ext cx="3579228" cy="3614928"/>
          </a:xfrm>
          <a:prstGeom prst="rect">
            <a:avLst/>
          </a:prstGeom>
        </p:spPr>
      </p:pic>
      <p:sp>
        <p:nvSpPr>
          <p:cNvPr id="2" name="TextBox 1">
            <a:extLst>
              <a:ext uri="{FF2B5EF4-FFF2-40B4-BE49-F238E27FC236}">
                <a16:creationId xmlns:a16="http://schemas.microsoft.com/office/drawing/2014/main" id="{6AF14DDF-13F7-5F84-3910-8FFC09B047EE}"/>
              </a:ext>
            </a:extLst>
          </p:cNvPr>
          <p:cNvSpPr txBox="1"/>
          <p:nvPr/>
        </p:nvSpPr>
        <p:spPr>
          <a:xfrm>
            <a:off x="510574" y="4902200"/>
            <a:ext cx="1518471" cy="646331"/>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kern="0" dirty="0" err="1">
                <a:solidFill>
                  <a:prstClr val="white"/>
                </a:solidFill>
                <a:latin typeface="Calibri"/>
                <a:ea typeface="Roboto" panose="02000000000000000000" pitchFamily="2" charset="0"/>
                <a:cs typeface="Roboto" panose="02000000000000000000" pitchFamily="2" charset="0"/>
              </a:rPr>
              <a:t>Subwatershed</a:t>
            </a:r>
            <a:endParaRPr lang="en-US" b="1" dirty="0">
              <a:solidFill>
                <a:prstClr val="white"/>
              </a:solidFill>
              <a:latin typeface="Calibri"/>
            </a:endParaRPr>
          </a:p>
        </p:txBody>
      </p:sp>
      <p:sp>
        <p:nvSpPr>
          <p:cNvPr id="4" name="TextBox 3">
            <a:extLst>
              <a:ext uri="{FF2B5EF4-FFF2-40B4-BE49-F238E27FC236}">
                <a16:creationId xmlns:a16="http://schemas.microsoft.com/office/drawing/2014/main" id="{E8B93757-F688-1A80-E225-89F8E9E8C819}"/>
              </a:ext>
            </a:extLst>
          </p:cNvPr>
          <p:cNvSpPr txBox="1"/>
          <p:nvPr/>
        </p:nvSpPr>
        <p:spPr>
          <a:xfrm>
            <a:off x="4274052" y="4642247"/>
            <a:ext cx="1567949" cy="646331"/>
          </a:xfrm>
          <a:prstGeom prst="rect">
            <a:avLst/>
          </a:prstGeom>
          <a:solidFill>
            <a:schemeClr val="tx1">
              <a:alpha val="30196"/>
            </a:scheme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dirty="0">
                <a:solidFill>
                  <a:prstClr val="white"/>
                </a:solidFill>
                <a:latin typeface="Calibri"/>
                <a:ea typeface="Roboto" panose="02000000000000000000" pitchFamily="2" charset="0"/>
                <a:cs typeface="Roboto" panose="02000000000000000000" pitchFamily="2" charset="0"/>
              </a:rPr>
              <a:t>Wastewater infrastructure</a:t>
            </a:r>
            <a:endParaRPr lang="en-GB" b="1" kern="0" dirty="0">
              <a:solidFill>
                <a:prstClr val="white"/>
              </a:solidFill>
              <a:latin typeface="Calibri"/>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27BF0B8B-0E3C-2F9D-C5FF-EAA6D8CBB80A}"/>
              </a:ext>
            </a:extLst>
          </p:cNvPr>
          <p:cNvSpPr txBox="1"/>
          <p:nvPr/>
        </p:nvSpPr>
        <p:spPr>
          <a:xfrm>
            <a:off x="8077200" y="4902200"/>
            <a:ext cx="1930400" cy="369332"/>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GB" b="1" kern="0" dirty="0">
                <a:solidFill>
                  <a:prstClr val="white"/>
                </a:solidFill>
                <a:latin typeface="Calibri"/>
                <a:ea typeface="Roboto" panose="02000000000000000000" pitchFamily="2" charset="0"/>
                <a:cs typeface="Roboto" panose="02000000000000000000" pitchFamily="2" charset="0"/>
              </a:rPr>
              <a:t>Rivers and springs</a:t>
            </a:r>
            <a:endParaRPr lang="en-US" b="1" dirty="0">
              <a:solidFill>
                <a:prstClr val="white"/>
              </a:solidFill>
              <a:latin typeface="Calibri"/>
            </a:endParaRPr>
          </a:p>
        </p:txBody>
      </p:sp>
      <p:sp>
        <p:nvSpPr>
          <p:cNvPr id="8" name="TextBox 7">
            <a:extLst>
              <a:ext uri="{FF2B5EF4-FFF2-40B4-BE49-F238E27FC236}">
                <a16:creationId xmlns:a16="http://schemas.microsoft.com/office/drawing/2014/main" id="{D1C28212-C6E3-7EC2-4D46-09FABC3FB1E7}"/>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1- District Assessment Data Mapping</a:t>
            </a:r>
          </a:p>
        </p:txBody>
      </p:sp>
    </p:spTree>
    <p:extLst>
      <p:ext uri="{BB962C8B-B14F-4D97-AF65-F5344CB8AC3E}">
        <p14:creationId xmlns:p14="http://schemas.microsoft.com/office/powerpoint/2010/main" val="2051333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pic>
        <p:nvPicPr>
          <p:cNvPr id="8" name="Picture 7">
            <a:extLst>
              <a:ext uri="{FF2B5EF4-FFF2-40B4-BE49-F238E27FC236}">
                <a16:creationId xmlns:a16="http://schemas.microsoft.com/office/drawing/2014/main" id="{FC28E959-F432-7CE9-F90C-ACC3B6EA4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457200" y="784226"/>
            <a:ext cx="3575397" cy="4084345"/>
          </a:xfrm>
          <a:prstGeom prst="rect">
            <a:avLst/>
          </a:prstGeom>
          <a:noFill/>
          <a:ln>
            <a:noFill/>
          </a:ln>
        </p:spPr>
      </p:pic>
      <p:pic>
        <p:nvPicPr>
          <p:cNvPr id="9" name="Picture 8">
            <a:extLst>
              <a:ext uri="{FF2B5EF4-FFF2-40B4-BE49-F238E27FC236}">
                <a16:creationId xmlns:a16="http://schemas.microsoft.com/office/drawing/2014/main" id="{B25FDFBA-60F7-7670-BD87-27FAC0B987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3135" y="784225"/>
            <a:ext cx="3575115" cy="4084320"/>
          </a:xfrm>
          <a:prstGeom prst="rect">
            <a:avLst/>
          </a:prstGeom>
        </p:spPr>
      </p:pic>
      <p:pic>
        <p:nvPicPr>
          <p:cNvPr id="10" name="Picture 9">
            <a:extLst>
              <a:ext uri="{FF2B5EF4-FFF2-40B4-BE49-F238E27FC236}">
                <a16:creationId xmlns:a16="http://schemas.microsoft.com/office/drawing/2014/main" id="{5454310B-0C70-F579-5C39-013EAC394A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08788" y="790575"/>
            <a:ext cx="3575213" cy="4084320"/>
          </a:xfrm>
          <a:prstGeom prst="rect">
            <a:avLst/>
          </a:prstGeom>
        </p:spPr>
      </p:pic>
      <p:sp>
        <p:nvSpPr>
          <p:cNvPr id="2" name="TextBox 1">
            <a:extLst>
              <a:ext uri="{FF2B5EF4-FFF2-40B4-BE49-F238E27FC236}">
                <a16:creationId xmlns:a16="http://schemas.microsoft.com/office/drawing/2014/main" id="{D62C881C-97C0-468A-7734-103E0F199EC1}"/>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2- Scenario Planning</a:t>
            </a:r>
          </a:p>
        </p:txBody>
      </p:sp>
      <p:sp>
        <p:nvSpPr>
          <p:cNvPr id="3" name="Rectangle 2">
            <a:extLst>
              <a:ext uri="{FF2B5EF4-FFF2-40B4-BE49-F238E27FC236}">
                <a16:creationId xmlns:a16="http://schemas.microsoft.com/office/drawing/2014/main" id="{328A034F-5B1C-FC82-F3D8-81186491EF6B}"/>
              </a:ext>
            </a:extLst>
          </p:cNvPr>
          <p:cNvSpPr/>
          <p:nvPr/>
        </p:nvSpPr>
        <p:spPr>
          <a:xfrm>
            <a:off x="401667" y="5733205"/>
            <a:ext cx="11434733" cy="997795"/>
          </a:xfrm>
          <a:prstGeom prst="rect">
            <a:avLst/>
          </a:prstGeom>
          <a:solidFill>
            <a:srgbClr val="FF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4" name="TextBox 13">
            <a:extLst>
              <a:ext uri="{FF2B5EF4-FFF2-40B4-BE49-F238E27FC236}">
                <a16:creationId xmlns:a16="http://schemas.microsoft.com/office/drawing/2014/main" id="{9843D6FA-311D-B277-DB63-74D9060DDEFB}"/>
              </a:ext>
            </a:extLst>
          </p:cNvPr>
          <p:cNvSpPr txBox="1"/>
          <p:nvPr/>
        </p:nvSpPr>
        <p:spPr>
          <a:xfrm>
            <a:off x="8152211" y="4933405"/>
            <a:ext cx="3531789" cy="1870064"/>
          </a:xfrm>
          <a:prstGeom prst="rect">
            <a:avLst/>
          </a:prstGeom>
          <a:noFill/>
        </p:spPr>
        <p:txBody>
          <a:bodyPr wrap="square">
            <a:spAutoFit/>
          </a:bodyPr>
          <a:lstStyle/>
          <a:p>
            <a:pPr marL="381019" indent="-342917" defTabSz="609630">
              <a:lnSpc>
                <a:spcPct val="107000"/>
              </a:lnSpc>
            </a:pPr>
            <a:r>
              <a:rPr lang="it-IT" sz="1333" b="1" dirty="0">
                <a:solidFill>
                  <a:srgbClr val="085544"/>
                </a:solidFill>
                <a:latin typeface="Roboto" panose="02000000000000000000" pitchFamily="2" charset="0"/>
                <a:ea typeface="Roboto" panose="02000000000000000000" pitchFamily="2" charset="0"/>
              </a:rPr>
              <a:t>Scenario 3: Perfectly green </a:t>
            </a:r>
            <a:endParaRPr lang="en-US" sz="1333" b="1" dirty="0">
              <a:solidFill>
                <a:srgbClr val="085544"/>
              </a:solidFill>
              <a:latin typeface="Roboto" panose="02000000000000000000" pitchFamily="2" charset="0"/>
              <a:ea typeface="Roboto" panose="02000000000000000000" pitchFamily="2" charset="0"/>
            </a:endParaRPr>
          </a:p>
          <a:p>
            <a:pPr marL="228611" indent="-228611" defTabSz="609630">
              <a:lnSpc>
                <a:spcPct val="107000"/>
              </a:lnSpc>
              <a:buFont typeface="Arial" panose="020B0604020202020204" pitchFamily="34" charset="0"/>
              <a:buChar char="•"/>
            </a:pP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rPr>
              <a:t>Promote </a:t>
            </a:r>
            <a:r>
              <a:rPr lang="en-US" sz="1067" b="1" dirty="0">
                <a:solidFill>
                  <a:srgbClr val="000000"/>
                </a:solidFill>
                <a:latin typeface="Roboto" panose="02000000000000000000" pitchFamily="2" charset="0"/>
                <a:ea typeface="Roboto" panose="02000000000000000000" pitchFamily="2" charset="0"/>
                <a:cs typeface="Roboto" panose="02000000000000000000" pitchFamily="2" charset="0"/>
              </a:rPr>
              <a:t>sustainable and planned urbanization</a:t>
            </a:r>
            <a:r>
              <a:rPr lang="en-US" sz="1067"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restoration of degraded land, agriculture reclamation,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demolition of encroachments </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on public land communal lands, and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protection of natural and cultural landscapes</a:t>
            </a:r>
          </a:p>
          <a:p>
            <a:pPr marL="228611" indent="-228611" defTabSz="609630">
              <a:lnSpc>
                <a:spcPct val="107000"/>
              </a:lnSpc>
              <a:buFont typeface="Arial" panose="020B0604020202020204" pitchFamily="34" charset="0"/>
              <a:buChar char="•"/>
            </a:pP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Implement green infrastructure and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nature-based solutions </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to mitigate climate risks </a:t>
            </a:r>
            <a:endParaRPr lang="en-US" sz="1067"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228611" indent="-228611" defTabSz="609630">
              <a:buFont typeface="Arial" panose="020B0604020202020204" pitchFamily="34" charset="0"/>
              <a:buChar char="•"/>
            </a:pP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Stronger community resilience </a:t>
            </a:r>
          </a:p>
          <a:p>
            <a:pPr marL="228611" indent="-228611" defTabSz="609630">
              <a:buFont typeface="Arial" panose="020B0604020202020204" pitchFamily="34" charset="0"/>
              <a:buChar char="•"/>
            </a:pP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Improved agricultural adaptation </a:t>
            </a:r>
            <a:endParaRPr lang="en-US" sz="1067" b="1" dirty="0">
              <a:solidFill>
                <a:prstClr val="black"/>
              </a:solidFill>
              <a:latin typeface="Calibri"/>
            </a:endParaRPr>
          </a:p>
        </p:txBody>
      </p:sp>
      <p:sp>
        <p:nvSpPr>
          <p:cNvPr id="13" name="TextBox 12">
            <a:extLst>
              <a:ext uri="{FF2B5EF4-FFF2-40B4-BE49-F238E27FC236}">
                <a16:creationId xmlns:a16="http://schemas.microsoft.com/office/drawing/2014/main" id="{D69FAA58-E193-D7F7-02E4-1A7121FD009F}"/>
              </a:ext>
            </a:extLst>
          </p:cNvPr>
          <p:cNvSpPr txBox="1"/>
          <p:nvPr/>
        </p:nvSpPr>
        <p:spPr>
          <a:xfrm>
            <a:off x="4276784" y="4933405"/>
            <a:ext cx="3749616" cy="1838901"/>
          </a:xfrm>
          <a:prstGeom prst="rect">
            <a:avLst/>
          </a:prstGeom>
          <a:noFill/>
        </p:spPr>
        <p:txBody>
          <a:bodyPr wrap="square">
            <a:spAutoFit/>
          </a:bodyPr>
          <a:lstStyle/>
          <a:p>
            <a:pPr marL="381019" indent="-342917" defTabSz="609630">
              <a:lnSpc>
                <a:spcPct val="107000"/>
              </a:lnSpc>
            </a:pPr>
            <a:r>
              <a:rPr lang="en-US" sz="1333" b="1" dirty="0">
                <a:solidFill>
                  <a:srgbClr val="085544"/>
                </a:solidFill>
                <a:latin typeface="Roboto Black" panose="02000000000000000000" pitchFamily="2" charset="0"/>
                <a:ea typeface="Roboto Black" panose="02000000000000000000" pitchFamily="2" charset="0"/>
                <a:cs typeface="Roboto Black" panose="02000000000000000000" pitchFamily="2" charset="0"/>
              </a:rPr>
              <a:t>Scenario 2: Strategic equilibrium  </a:t>
            </a: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Respects the principles  of NPMPLT </a:t>
            </a:r>
            <a:endParaRPr lang="en-US" sz="1067" dirty="0">
              <a:solidFill>
                <a:prstClr val="black"/>
              </a:solidFill>
              <a:highlight>
                <a:srgbClr val="FFFF00"/>
              </a:highlight>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Assumes moderate population growth, </a:t>
            </a:r>
            <a:r>
              <a:rPr lang="en-US" sz="1067" b="1" dirty="0">
                <a:solidFill>
                  <a:prstClr val="black"/>
                </a:solidFill>
                <a:latin typeface="Roboto" panose="02000000000000000000" pitchFamily="2" charset="0"/>
                <a:ea typeface="Roboto" panose="02000000000000000000" pitchFamily="2" charset="0"/>
                <a:cs typeface="Roboto" panose="02000000000000000000" pitchFamily="2" charset="0"/>
              </a:rPr>
              <a:t>guided urbanization</a:t>
            </a: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 and adequate land and natural resources management</a:t>
            </a:r>
          </a:p>
          <a:p>
            <a:pPr marL="190510" indent="-190510" defTabSz="609630">
              <a:lnSpc>
                <a:spcPct val="107000"/>
              </a:lnSpc>
              <a:buFont typeface="Arial" panose="020B0604020202020204" pitchFamily="34" charset="0"/>
              <a:buChar char="•"/>
            </a:pP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Establishment of buffer zones,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urban forestry</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 and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green infrastructure </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will bolster biodiversity and ecological continuity, while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simultaneously acting as adaptive measures against climate change</a:t>
            </a:r>
          </a:p>
          <a:p>
            <a:pPr marL="190510" indent="-190510" defTabSz="609630">
              <a:lnSpc>
                <a:spcPct val="107000"/>
              </a:lnSpc>
              <a:spcAft>
                <a:spcPts val="533"/>
              </a:spcAft>
              <a:buFont typeface="Arial" panose="020B0604020202020204" pitchFamily="34" charset="0"/>
              <a:buChar char="•"/>
            </a:pPr>
            <a:r>
              <a:rPr lang="en-US" sz="1067" b="1" dirty="0">
                <a:solidFill>
                  <a:prstClr val="black"/>
                </a:solidFill>
                <a:latin typeface="Roboto" panose="02000000000000000000" pitchFamily="2" charset="0"/>
                <a:ea typeface="Roboto" panose="02000000000000000000" pitchFamily="2" charset="0"/>
                <a:cs typeface="Roboto" panose="02000000000000000000" pitchFamily="2" charset="0"/>
              </a:rPr>
              <a:t>Optimization of agricultural productivity</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 </a:t>
            </a:r>
            <a:endParaRPr lang="en-US" sz="1067" b="1" dirty="0">
              <a:solidFill>
                <a:prstClr val="black"/>
              </a:solidFill>
              <a:latin typeface="Calibri"/>
            </a:endParaRPr>
          </a:p>
        </p:txBody>
      </p:sp>
      <p:sp>
        <p:nvSpPr>
          <p:cNvPr id="12" name="TextBox 11">
            <a:extLst>
              <a:ext uri="{FF2B5EF4-FFF2-40B4-BE49-F238E27FC236}">
                <a16:creationId xmlns:a16="http://schemas.microsoft.com/office/drawing/2014/main" id="{C9E92B83-A268-2E73-41BE-5C818EF0AC8B}"/>
              </a:ext>
            </a:extLst>
          </p:cNvPr>
          <p:cNvSpPr txBox="1"/>
          <p:nvPr/>
        </p:nvSpPr>
        <p:spPr>
          <a:xfrm>
            <a:off x="457200" y="4933405"/>
            <a:ext cx="3708400" cy="2118144"/>
          </a:xfrm>
          <a:prstGeom prst="rect">
            <a:avLst/>
          </a:prstGeom>
          <a:noFill/>
        </p:spPr>
        <p:txBody>
          <a:bodyPr wrap="square">
            <a:spAutoFit/>
          </a:bodyPr>
          <a:lstStyle/>
          <a:p>
            <a:pPr marL="381019" indent="-342917" defTabSz="609630">
              <a:lnSpc>
                <a:spcPct val="107000"/>
              </a:lnSpc>
            </a:pPr>
            <a:r>
              <a:rPr lang="en-US" sz="1333" b="1" dirty="0">
                <a:solidFill>
                  <a:srgbClr val="085544"/>
                </a:solidFill>
                <a:latin typeface="Roboto" panose="02000000000000000000" pitchFamily="2" charset="0"/>
                <a:ea typeface="Roboto" panose="02000000000000000000" pitchFamily="2" charset="0"/>
                <a:cs typeface="Roboto" panose="02000000000000000000" pitchFamily="2" charset="0"/>
              </a:rPr>
              <a:t>Scenario 1: The cemented plain</a:t>
            </a:r>
            <a:endParaRPr lang="en-US" sz="1333"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C</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ontinuation of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current urban planning and development trends</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 high population growth, economic pressures, resource extraction, weak land governance, and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poor management of natural resources</a:t>
            </a:r>
            <a:endParaRPr lang="en-US" sz="1067" b="1"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Further encroachment of </a:t>
            </a:r>
            <a:r>
              <a:rPr lang="en-US" sz="1067" b="1" dirty="0">
                <a:solidFill>
                  <a:prstClr val="black"/>
                </a:solidFill>
                <a:latin typeface="Roboto" panose="02000000000000000000" pitchFamily="2" charset="0"/>
                <a:ea typeface="Roboto" panose="02000000000000000000" pitchFamily="2" charset="0"/>
                <a:cs typeface="Roboto" panose="02000000000000000000" pitchFamily="2" charset="0"/>
              </a:rPr>
              <a:t>construction on agricultural lands</a:t>
            </a: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 state-owned lands, the public domain, and flood-prone areas</a:t>
            </a:r>
          </a:p>
          <a:p>
            <a:pPr marL="190510" indent="-190510" defTabSz="609630">
              <a:buFont typeface="Arial" panose="020B0604020202020204" pitchFamily="34" charset="0"/>
              <a:buChar char="•"/>
            </a:pP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Increased conversion of agricultural lands to other land uses</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 leading to loss of fertile soil and land productivity</a:t>
            </a:r>
          </a:p>
          <a:p>
            <a:pPr marL="190510" indent="-190510" defTabSz="609630">
              <a:buFont typeface="Arial" panose="020B0604020202020204" pitchFamily="34" charset="0"/>
              <a:buChar char="•"/>
            </a:pPr>
            <a:endParaRPr lang="en-US" sz="1067" dirty="0">
              <a:solidFill>
                <a:prstClr val="black"/>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7296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pic>
        <p:nvPicPr>
          <p:cNvPr id="2" name="Picture 1" descr="A group of people sitting in chairs&#10;&#10;Description automatically generated">
            <a:extLst>
              <a:ext uri="{FF2B5EF4-FFF2-40B4-BE49-F238E27FC236}">
                <a16:creationId xmlns:a16="http://schemas.microsoft.com/office/drawing/2014/main" id="{FBCF673F-01DA-A155-2896-9E2A7960AA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201" y="968375"/>
            <a:ext cx="3318931" cy="2489200"/>
          </a:xfrm>
          <a:prstGeom prst="rect">
            <a:avLst/>
          </a:prstGeom>
        </p:spPr>
      </p:pic>
      <p:pic>
        <p:nvPicPr>
          <p:cNvPr id="3" name="Picture 6" descr="Image preview">
            <a:extLst>
              <a:ext uri="{FF2B5EF4-FFF2-40B4-BE49-F238E27FC236}">
                <a16:creationId xmlns:a16="http://schemas.microsoft.com/office/drawing/2014/main" id="{93153C8D-7B77-70F3-9D8B-72193615A00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26" r="4785"/>
          <a:stretch/>
        </p:blipFill>
        <p:spPr bwMode="auto">
          <a:xfrm flipH="1">
            <a:off x="8105648" y="968375"/>
            <a:ext cx="3575114" cy="24891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A08005D-D203-2D29-6E91-0C43C83725FD}"/>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2- Scenario Planning</a:t>
            </a:r>
          </a:p>
        </p:txBody>
      </p:sp>
      <p:sp>
        <p:nvSpPr>
          <p:cNvPr id="6" name="Rectangle 5">
            <a:extLst>
              <a:ext uri="{FF2B5EF4-FFF2-40B4-BE49-F238E27FC236}">
                <a16:creationId xmlns:a16="http://schemas.microsoft.com/office/drawing/2014/main" id="{1C172595-B0DC-28AB-F5F4-247FDF909E1B}"/>
              </a:ext>
            </a:extLst>
          </p:cNvPr>
          <p:cNvSpPr/>
          <p:nvPr/>
        </p:nvSpPr>
        <p:spPr>
          <a:xfrm>
            <a:off x="401667" y="5682405"/>
            <a:ext cx="11434733" cy="997795"/>
          </a:xfrm>
          <a:prstGeom prst="rect">
            <a:avLst/>
          </a:prstGeom>
          <a:solidFill>
            <a:srgbClr val="FF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7" name="Picture 6" descr="A group of people sitting in chairs in front of a presentation&#10;&#10;Description automatically generated">
            <a:extLst>
              <a:ext uri="{FF2B5EF4-FFF2-40B4-BE49-F238E27FC236}">
                <a16:creationId xmlns:a16="http://schemas.microsoft.com/office/drawing/2014/main" id="{D55047A5-7748-1070-E3EA-2FFAB9C68FC5}"/>
              </a:ext>
            </a:extLst>
          </p:cNvPr>
          <p:cNvPicPr>
            <a:picLocks noChangeAspect="1"/>
          </p:cNvPicPr>
          <p:nvPr/>
        </p:nvPicPr>
        <p:blipFill>
          <a:blip r:embed="rId6">
            <a:extLst>
              <a:ext uri="{28A0092B-C50C-407E-A947-70E740481C1C}">
                <a14:useLocalDpi xmlns:a14="http://schemas.microsoft.com/office/drawing/2010/main" val="0"/>
              </a:ext>
            </a:extLst>
          </a:blip>
          <a:srcRect t="22592" b="17852"/>
          <a:stretch/>
        </p:blipFill>
        <p:spPr>
          <a:xfrm>
            <a:off x="8105648" y="3599443"/>
            <a:ext cx="3578352" cy="2841477"/>
          </a:xfrm>
          <a:prstGeom prst="rect">
            <a:avLst/>
          </a:prstGeom>
        </p:spPr>
      </p:pic>
      <p:pic>
        <p:nvPicPr>
          <p:cNvPr id="4" name="Picture 4" descr="Image preview">
            <a:extLst>
              <a:ext uri="{FF2B5EF4-FFF2-40B4-BE49-F238E27FC236}">
                <a16:creationId xmlns:a16="http://schemas.microsoft.com/office/drawing/2014/main" id="{D10F8A0E-6B30-D2D1-5735-991B96108E5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1201" y="3599443"/>
            <a:ext cx="3318931" cy="29065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D61C9B8-95BE-38D6-15D3-85E0D85EC2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83135" y="784225"/>
            <a:ext cx="3575115" cy="4084320"/>
          </a:xfrm>
          <a:prstGeom prst="rect">
            <a:avLst/>
          </a:prstGeom>
        </p:spPr>
      </p:pic>
      <p:sp>
        <p:nvSpPr>
          <p:cNvPr id="12" name="TextBox 11">
            <a:extLst>
              <a:ext uri="{FF2B5EF4-FFF2-40B4-BE49-F238E27FC236}">
                <a16:creationId xmlns:a16="http://schemas.microsoft.com/office/drawing/2014/main" id="{9E815C5B-FE4B-C9BA-3F6E-77B6FB453602}"/>
              </a:ext>
            </a:extLst>
          </p:cNvPr>
          <p:cNvSpPr txBox="1"/>
          <p:nvPr/>
        </p:nvSpPr>
        <p:spPr>
          <a:xfrm>
            <a:off x="4276784" y="4933405"/>
            <a:ext cx="3749616" cy="1838901"/>
          </a:xfrm>
          <a:prstGeom prst="rect">
            <a:avLst/>
          </a:prstGeom>
          <a:noFill/>
        </p:spPr>
        <p:txBody>
          <a:bodyPr wrap="square">
            <a:spAutoFit/>
          </a:bodyPr>
          <a:lstStyle/>
          <a:p>
            <a:pPr marL="381019" indent="-342917" defTabSz="609630">
              <a:lnSpc>
                <a:spcPct val="107000"/>
              </a:lnSpc>
            </a:pPr>
            <a:r>
              <a:rPr lang="en-US" sz="1333" b="1" dirty="0">
                <a:solidFill>
                  <a:srgbClr val="085544"/>
                </a:solidFill>
                <a:latin typeface="Roboto Black" panose="02000000000000000000" pitchFamily="2" charset="0"/>
                <a:ea typeface="Roboto Black" panose="02000000000000000000" pitchFamily="2" charset="0"/>
                <a:cs typeface="Roboto Black" panose="02000000000000000000" pitchFamily="2" charset="0"/>
              </a:rPr>
              <a:t>Scenario 2: Strategic equilibrium  </a:t>
            </a: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Respects the principles  of NPMPLT </a:t>
            </a:r>
            <a:endParaRPr lang="en-US" sz="1067" dirty="0">
              <a:solidFill>
                <a:prstClr val="black"/>
              </a:solidFill>
              <a:highlight>
                <a:srgbClr val="FFFF00"/>
              </a:highlight>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Arial" panose="020B0604020202020204" pitchFamily="34" charset="0"/>
              <a:buChar char="•"/>
            </a:pP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Assumes moderate population growth, </a:t>
            </a:r>
            <a:r>
              <a:rPr lang="en-US" sz="1067" b="1" dirty="0">
                <a:solidFill>
                  <a:prstClr val="black"/>
                </a:solidFill>
                <a:latin typeface="Roboto" panose="02000000000000000000" pitchFamily="2" charset="0"/>
                <a:ea typeface="Roboto" panose="02000000000000000000" pitchFamily="2" charset="0"/>
                <a:cs typeface="Roboto" panose="02000000000000000000" pitchFamily="2" charset="0"/>
              </a:rPr>
              <a:t>guided urbanization</a:t>
            </a:r>
            <a:r>
              <a:rPr lang="en-US" sz="1067" dirty="0">
                <a:solidFill>
                  <a:prstClr val="black"/>
                </a:solidFill>
                <a:latin typeface="Roboto" panose="02000000000000000000" pitchFamily="2" charset="0"/>
                <a:ea typeface="Roboto" panose="02000000000000000000" pitchFamily="2" charset="0"/>
                <a:cs typeface="Roboto" panose="02000000000000000000" pitchFamily="2" charset="0"/>
              </a:rPr>
              <a:t>, and adequate land and natural resources management</a:t>
            </a:r>
          </a:p>
          <a:p>
            <a:pPr marL="190510" indent="-190510" defTabSz="609630">
              <a:lnSpc>
                <a:spcPct val="107000"/>
              </a:lnSpc>
              <a:buFont typeface="Arial" panose="020B0604020202020204" pitchFamily="34" charset="0"/>
              <a:buChar char="•"/>
            </a:pP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Establishment of buffer zones,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urban forestry</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 and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green infrastructure </a:t>
            </a:r>
            <a:r>
              <a:rPr lang="en-US" sz="1067" kern="0" dirty="0">
                <a:solidFill>
                  <a:srgbClr val="000000"/>
                </a:solidFill>
                <a:latin typeface="Roboto" panose="02000000000000000000" pitchFamily="2" charset="0"/>
                <a:ea typeface="Roboto" panose="02000000000000000000" pitchFamily="2" charset="0"/>
                <a:cs typeface="Roboto" panose="02000000000000000000" pitchFamily="2" charset="0"/>
              </a:rPr>
              <a:t>will bolster biodiversity and ecological continuity, while </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simultaneously acting as adaptive measures against climate change</a:t>
            </a:r>
          </a:p>
          <a:p>
            <a:pPr marL="190510" indent="-190510" defTabSz="609630">
              <a:lnSpc>
                <a:spcPct val="107000"/>
              </a:lnSpc>
              <a:spcAft>
                <a:spcPts val="533"/>
              </a:spcAft>
              <a:buFont typeface="Arial" panose="020B0604020202020204" pitchFamily="34" charset="0"/>
              <a:buChar char="•"/>
            </a:pPr>
            <a:r>
              <a:rPr lang="en-US" sz="1067" b="1" dirty="0">
                <a:solidFill>
                  <a:prstClr val="black"/>
                </a:solidFill>
                <a:latin typeface="Roboto" panose="02000000000000000000" pitchFamily="2" charset="0"/>
                <a:ea typeface="Roboto" panose="02000000000000000000" pitchFamily="2" charset="0"/>
                <a:cs typeface="Roboto" panose="02000000000000000000" pitchFamily="2" charset="0"/>
              </a:rPr>
              <a:t>Optimization of agricultural productivity</a:t>
            </a:r>
            <a:r>
              <a:rPr lang="en-US" sz="1067" b="1" kern="0" dirty="0">
                <a:solidFill>
                  <a:srgbClr val="000000"/>
                </a:solidFill>
                <a:latin typeface="Roboto" panose="02000000000000000000" pitchFamily="2" charset="0"/>
                <a:ea typeface="Roboto" panose="02000000000000000000" pitchFamily="2" charset="0"/>
                <a:cs typeface="Roboto" panose="02000000000000000000" pitchFamily="2" charset="0"/>
              </a:rPr>
              <a:t> </a:t>
            </a:r>
            <a:endParaRPr lang="en-US" sz="1067" b="1" dirty="0">
              <a:solidFill>
                <a:prstClr val="black"/>
              </a:solidFill>
              <a:latin typeface="Calibri"/>
            </a:endParaRPr>
          </a:p>
        </p:txBody>
      </p:sp>
    </p:spTree>
    <p:extLst>
      <p:ext uri="{BB962C8B-B14F-4D97-AF65-F5344CB8AC3E}">
        <p14:creationId xmlns:p14="http://schemas.microsoft.com/office/powerpoint/2010/main" val="1938467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graphicFrame>
        <p:nvGraphicFramePr>
          <p:cNvPr id="8" name="Table 7">
            <a:extLst>
              <a:ext uri="{FF2B5EF4-FFF2-40B4-BE49-F238E27FC236}">
                <a16:creationId xmlns:a16="http://schemas.microsoft.com/office/drawing/2014/main" id="{6295740F-EFCE-E144-B751-2EABBD39F6B9}"/>
              </a:ext>
            </a:extLst>
          </p:cNvPr>
          <p:cNvGraphicFramePr>
            <a:graphicFrameLocks noGrp="1"/>
          </p:cNvGraphicFramePr>
          <p:nvPr/>
        </p:nvGraphicFramePr>
        <p:xfrm>
          <a:off x="711200" y="990600"/>
          <a:ext cx="5404942" cy="5414757"/>
        </p:xfrm>
        <a:graphic>
          <a:graphicData uri="http://schemas.openxmlformats.org/drawingml/2006/table">
            <a:tbl>
              <a:tblPr firstRow="1" firstCol="1" bandRow="1">
                <a:tableStyleId>{5940675A-B579-460E-94D1-54222C63F5DA}</a:tableStyleId>
              </a:tblPr>
              <a:tblGrid>
                <a:gridCol w="914400">
                  <a:extLst>
                    <a:ext uri="{9D8B030D-6E8A-4147-A177-3AD203B41FA5}">
                      <a16:colId xmlns:a16="http://schemas.microsoft.com/office/drawing/2014/main" val="3209604699"/>
                    </a:ext>
                  </a:extLst>
                </a:gridCol>
                <a:gridCol w="1231953">
                  <a:extLst>
                    <a:ext uri="{9D8B030D-6E8A-4147-A177-3AD203B41FA5}">
                      <a16:colId xmlns:a16="http://schemas.microsoft.com/office/drawing/2014/main" val="2309555074"/>
                    </a:ext>
                  </a:extLst>
                </a:gridCol>
                <a:gridCol w="748146">
                  <a:extLst>
                    <a:ext uri="{9D8B030D-6E8A-4147-A177-3AD203B41FA5}">
                      <a16:colId xmlns:a16="http://schemas.microsoft.com/office/drawing/2014/main" val="1178367195"/>
                    </a:ext>
                  </a:extLst>
                </a:gridCol>
                <a:gridCol w="933717">
                  <a:extLst>
                    <a:ext uri="{9D8B030D-6E8A-4147-A177-3AD203B41FA5}">
                      <a16:colId xmlns:a16="http://schemas.microsoft.com/office/drawing/2014/main" val="250087448"/>
                    </a:ext>
                  </a:extLst>
                </a:gridCol>
                <a:gridCol w="896442">
                  <a:extLst>
                    <a:ext uri="{9D8B030D-6E8A-4147-A177-3AD203B41FA5}">
                      <a16:colId xmlns:a16="http://schemas.microsoft.com/office/drawing/2014/main" val="1293510806"/>
                    </a:ext>
                  </a:extLst>
                </a:gridCol>
                <a:gridCol w="680284">
                  <a:extLst>
                    <a:ext uri="{9D8B030D-6E8A-4147-A177-3AD203B41FA5}">
                      <a16:colId xmlns:a16="http://schemas.microsoft.com/office/drawing/2014/main" val="61546249"/>
                    </a:ext>
                  </a:extLst>
                </a:gridCol>
              </a:tblGrid>
              <a:tr h="674243">
                <a:tc>
                  <a:txBody>
                    <a:bodyPr/>
                    <a:lstStyle/>
                    <a:p>
                      <a:pPr marL="0" marR="0" indent="0" algn="ctr" defTabSz="914400" rtl="0" latinLnBrk="0">
                        <a:lnSpc>
                          <a:spcPct val="107000"/>
                        </a:lnSpc>
                        <a:spcBef>
                          <a:spcPts val="0"/>
                        </a:spcBef>
                        <a:spcAft>
                          <a:spcPts val="800"/>
                        </a:spcAft>
                        <a:buClrTx/>
                        <a:buSzTx/>
                        <a:buFontTx/>
                        <a:buNone/>
                        <a:tabLst/>
                      </a:pPr>
                      <a:r>
                        <a:rPr lang="en-US" sz="1400" b="1" i="0" u="none" strike="noStrike" kern="100" cap="none" spc="0" baseline="0" dirty="0">
                          <a:ln>
                            <a:noFill/>
                          </a:ln>
                          <a:solidFill>
                            <a:schemeClr val="bg1"/>
                          </a:solidFill>
                          <a:effectLst/>
                          <a:uFillTx/>
                          <a:latin typeface="+mn-lt"/>
                          <a:ea typeface="+mn-ea"/>
                          <a:cs typeface="+mn-cs"/>
                          <a:sym typeface="Calibri"/>
                        </a:rPr>
                        <a:t>Hazards </a:t>
                      </a:r>
                    </a:p>
                  </a:txBody>
                  <a:tcPr marL="20853" marR="20853" marT="0" marB="0" anchor="ctr">
                    <a:solidFill>
                      <a:srgbClr val="085544"/>
                    </a:solidFill>
                  </a:tcPr>
                </a:tc>
                <a:tc>
                  <a:txBody>
                    <a:bodyPr/>
                    <a:lstStyle/>
                    <a:p>
                      <a:pPr marL="0" marR="0" indent="0" algn="ctr" defTabSz="914400" rtl="0" latinLnBrk="0">
                        <a:lnSpc>
                          <a:spcPct val="107000"/>
                        </a:lnSpc>
                        <a:spcBef>
                          <a:spcPts val="0"/>
                        </a:spcBef>
                        <a:spcAft>
                          <a:spcPts val="800"/>
                        </a:spcAft>
                        <a:buClrTx/>
                        <a:buSzTx/>
                        <a:buFontTx/>
                        <a:buNone/>
                        <a:tabLst/>
                      </a:pPr>
                      <a:r>
                        <a:rPr lang="en-US" sz="1400" b="1" i="0" u="none" strike="noStrike" kern="100" cap="none" spc="0" baseline="0" dirty="0">
                          <a:ln>
                            <a:noFill/>
                          </a:ln>
                          <a:solidFill>
                            <a:schemeClr val="bg1"/>
                          </a:solidFill>
                          <a:effectLst/>
                          <a:uFillTx/>
                          <a:latin typeface="+mn-lt"/>
                          <a:ea typeface="+mn-ea"/>
                          <a:cs typeface="+mn-cs"/>
                          <a:sym typeface="Calibri"/>
                        </a:rPr>
                        <a:t>Considered indicators</a:t>
                      </a:r>
                    </a:p>
                  </a:txBody>
                  <a:tcPr marL="20853" marR="20853" marT="0" marB="0" anchor="ctr">
                    <a:solidFill>
                      <a:srgbClr val="085544"/>
                    </a:solidFill>
                  </a:tcPr>
                </a:tc>
                <a:tc>
                  <a:txBody>
                    <a:bodyPr/>
                    <a:lstStyle/>
                    <a:p>
                      <a:pPr marL="0" marR="0" algn="ctr">
                        <a:lnSpc>
                          <a:spcPct val="107000"/>
                        </a:lnSpc>
                        <a:spcBef>
                          <a:spcPts val="0"/>
                        </a:spcBef>
                        <a:spcAft>
                          <a:spcPts val="800"/>
                        </a:spcAft>
                      </a:pPr>
                      <a:r>
                        <a:rPr lang="en-US" sz="1400" b="1" kern="100" dirty="0">
                          <a:solidFill>
                            <a:schemeClr val="bg1"/>
                          </a:solidFill>
                          <a:effectLst/>
                        </a:rPr>
                        <a:t>Baseline value</a:t>
                      </a: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085544"/>
                    </a:solidFill>
                  </a:tcPr>
                </a:tc>
                <a:tc>
                  <a:txBody>
                    <a:bodyPr/>
                    <a:lstStyle/>
                    <a:p>
                      <a:pPr marL="0" marR="0" algn="ctr">
                        <a:lnSpc>
                          <a:spcPct val="107000"/>
                        </a:lnSpc>
                        <a:spcBef>
                          <a:spcPts val="0"/>
                        </a:spcBef>
                        <a:spcAft>
                          <a:spcPts val="800"/>
                        </a:spcAft>
                      </a:pPr>
                      <a:r>
                        <a:rPr lang="en-US" sz="1400" b="1" kern="100" dirty="0">
                          <a:solidFill>
                            <a:schemeClr val="bg1"/>
                          </a:solidFill>
                          <a:effectLst/>
                        </a:rPr>
                        <a:t>Hazard evolution  RCP 4.5 </a:t>
                      </a: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085544"/>
                    </a:solidFill>
                  </a:tcPr>
                </a:tc>
                <a:tc>
                  <a:txBody>
                    <a:bodyPr/>
                    <a:lstStyle/>
                    <a:p>
                      <a:pPr marL="0" marR="0" algn="ctr">
                        <a:lnSpc>
                          <a:spcPct val="107000"/>
                        </a:lnSpc>
                        <a:spcBef>
                          <a:spcPts val="0"/>
                        </a:spcBef>
                        <a:spcAft>
                          <a:spcPts val="800"/>
                        </a:spcAft>
                      </a:pPr>
                      <a:r>
                        <a:rPr lang="en-US" sz="1400" b="1" kern="100" dirty="0">
                          <a:solidFill>
                            <a:schemeClr val="bg1"/>
                          </a:solidFill>
                          <a:effectLst/>
                        </a:rPr>
                        <a:t>Hazard evolution  RCP 8.5 </a:t>
                      </a: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085544"/>
                    </a:solidFill>
                  </a:tcPr>
                </a:tc>
                <a:tc>
                  <a:txBody>
                    <a:bodyPr/>
                    <a:lstStyle/>
                    <a:p>
                      <a:pPr marL="0" marR="0" algn="ctr">
                        <a:lnSpc>
                          <a:spcPct val="107000"/>
                        </a:lnSpc>
                        <a:spcBef>
                          <a:spcPts val="0"/>
                        </a:spcBef>
                        <a:spcAft>
                          <a:spcPts val="800"/>
                        </a:spcAft>
                      </a:pPr>
                      <a:r>
                        <a:rPr lang="en-US" sz="1400" b="1" kern="100" dirty="0">
                          <a:solidFill>
                            <a:schemeClr val="bg1"/>
                          </a:solidFill>
                          <a:effectLst/>
                        </a:rPr>
                        <a:t>Source of data</a:t>
                      </a: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085544"/>
                    </a:solidFill>
                  </a:tcPr>
                </a:tc>
                <a:extLst>
                  <a:ext uri="{0D108BD9-81ED-4DB2-BD59-A6C34878D82A}">
                    <a16:rowId xmlns:a16="http://schemas.microsoft.com/office/drawing/2014/main" val="1992517831"/>
                  </a:ext>
                </a:extLst>
              </a:tr>
              <a:tr h="513673">
                <a:tc rowSpan="2">
                  <a:txBody>
                    <a:bodyPr/>
                    <a:lstStyle/>
                    <a:p>
                      <a:pPr marL="0" marR="0" algn="l">
                        <a:lnSpc>
                          <a:spcPct val="107000"/>
                        </a:lnSpc>
                        <a:spcBef>
                          <a:spcPts val="0"/>
                        </a:spcBef>
                        <a:spcAft>
                          <a:spcPts val="800"/>
                        </a:spcAft>
                      </a:pPr>
                      <a:r>
                        <a:rPr lang="en-US" sz="1100" b="1" kern="100" dirty="0">
                          <a:effectLst/>
                        </a:rPr>
                        <a:t>Heat waves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l">
                        <a:lnSpc>
                          <a:spcPct val="107000"/>
                        </a:lnSpc>
                        <a:spcBef>
                          <a:spcPts val="0"/>
                        </a:spcBef>
                        <a:spcAft>
                          <a:spcPts val="800"/>
                        </a:spcAft>
                      </a:pPr>
                      <a:r>
                        <a:rPr lang="en-US" sz="1100" kern="100">
                          <a:effectLst/>
                        </a:rPr>
                        <a:t>Days with temperatures exceeding 30 degrees</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dirty="0">
                          <a:effectLst/>
                        </a:rPr>
                        <a:t>33 </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97.32 days (293%)</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a:effectLst/>
                        </a:rPr>
                        <a:t>143 days (433%)</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rowSpan="8">
                  <a:txBody>
                    <a:bodyPr/>
                    <a:lstStyle/>
                    <a:p>
                      <a:pPr marL="0" marR="0" algn="l">
                        <a:lnSpc>
                          <a:spcPct val="107000"/>
                        </a:lnSpc>
                        <a:spcBef>
                          <a:spcPts val="0"/>
                        </a:spcBef>
                        <a:spcAft>
                          <a:spcPts val="800"/>
                        </a:spcAft>
                      </a:pPr>
                      <a:r>
                        <a:rPr lang="en-US" sz="1100" kern="100" dirty="0">
                          <a:effectLst/>
                        </a:rPr>
                        <a:t>World Bank – Climate Knowledge Portal (2024)</a:t>
                      </a:r>
                    </a:p>
                    <a:p>
                      <a:pPr marL="0" marR="0" algn="l">
                        <a:lnSpc>
                          <a:spcPct val="107000"/>
                        </a:lnSpc>
                        <a:spcBef>
                          <a:spcPts val="0"/>
                        </a:spcBef>
                        <a:spcAft>
                          <a:spcPts val="800"/>
                        </a:spcAft>
                      </a:pPr>
                      <a:r>
                        <a:rPr lang="en-US" sz="1100" kern="1200" dirty="0">
                          <a:solidFill>
                            <a:schemeClr val="tx1"/>
                          </a:solidFill>
                          <a:effectLst/>
                          <a:latin typeface="+mn-lt"/>
                          <a:ea typeface="+mn-ea"/>
                          <a:cs typeface="+mn-cs"/>
                        </a:rPr>
                        <a:t>Climate mean projections (model: CMIP6)</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extLst>
                  <a:ext uri="{0D108BD9-81ED-4DB2-BD59-A6C34878D82A}">
                    <a16:rowId xmlns:a16="http://schemas.microsoft.com/office/drawing/2014/main" val="2536852010"/>
                  </a:ext>
                </a:extLst>
              </a:tr>
              <a:tr h="369852">
                <a:tc vMerge="1">
                  <a:txBody>
                    <a:bodyPr/>
                    <a:lstStyle/>
                    <a:p>
                      <a:endParaRPr lang="en-US"/>
                    </a:p>
                  </a:txBody>
                  <a:tcPr/>
                </a:tc>
                <a:tc>
                  <a:txBody>
                    <a:bodyPr/>
                    <a:lstStyle/>
                    <a:p>
                      <a:pPr marL="0" marR="0" algn="l">
                        <a:lnSpc>
                          <a:spcPct val="107000"/>
                        </a:lnSpc>
                        <a:spcBef>
                          <a:spcPts val="0"/>
                        </a:spcBef>
                        <a:spcAft>
                          <a:spcPts val="800"/>
                        </a:spcAft>
                      </a:pPr>
                      <a:r>
                        <a:rPr lang="en-US" sz="1100" kern="100">
                          <a:effectLst/>
                        </a:rPr>
                        <a:t>Number of tropical nights &gt; 20*C </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dirty="0">
                          <a:effectLst/>
                        </a:rPr>
                        <a:t>1 day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23 days (2300%)</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100 days (10000%)</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748877167"/>
                  </a:ext>
                </a:extLst>
              </a:tr>
              <a:tr h="339725">
                <a:tc>
                  <a:txBody>
                    <a:bodyPr/>
                    <a:lstStyle/>
                    <a:p>
                      <a:pPr marL="0" marR="0" algn="l">
                        <a:lnSpc>
                          <a:spcPct val="107000"/>
                        </a:lnSpc>
                        <a:spcBef>
                          <a:spcPts val="0"/>
                        </a:spcBef>
                        <a:spcAft>
                          <a:spcPts val="800"/>
                        </a:spcAft>
                      </a:pPr>
                      <a:r>
                        <a:rPr lang="en-US" sz="1100" b="1" kern="100" dirty="0">
                          <a:effectLst/>
                        </a:rPr>
                        <a:t>Cold waves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l">
                        <a:lnSpc>
                          <a:spcPct val="107000"/>
                        </a:lnSpc>
                        <a:spcBef>
                          <a:spcPts val="0"/>
                        </a:spcBef>
                        <a:spcAft>
                          <a:spcPts val="800"/>
                        </a:spcAft>
                      </a:pPr>
                      <a:r>
                        <a:rPr lang="en-US" sz="1100" kern="100">
                          <a:effectLst/>
                        </a:rPr>
                        <a:t>Number of frost days</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dirty="0">
                          <a:effectLst/>
                        </a:rPr>
                        <a:t>30 days</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15 days (-50%)</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a:effectLst/>
                        </a:rPr>
                        <a:t>2.33 days (-94%)</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666068817"/>
                  </a:ext>
                </a:extLst>
              </a:tr>
              <a:tr h="369852">
                <a:tc>
                  <a:txBody>
                    <a:bodyPr/>
                    <a:lstStyle/>
                    <a:p>
                      <a:pPr marL="0" marR="0" algn="l">
                        <a:lnSpc>
                          <a:spcPct val="107000"/>
                        </a:lnSpc>
                        <a:spcBef>
                          <a:spcPts val="0"/>
                        </a:spcBef>
                        <a:spcAft>
                          <a:spcPts val="800"/>
                        </a:spcAft>
                      </a:pPr>
                      <a:r>
                        <a:rPr lang="en-US" sz="1100" b="1" kern="100" dirty="0">
                          <a:effectLst/>
                        </a:rPr>
                        <a:t>Precipitation</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l">
                        <a:lnSpc>
                          <a:spcPct val="107000"/>
                        </a:lnSpc>
                        <a:spcBef>
                          <a:spcPts val="0"/>
                        </a:spcBef>
                        <a:spcAft>
                          <a:spcPts val="800"/>
                        </a:spcAft>
                      </a:pPr>
                      <a:r>
                        <a:rPr lang="en-US" sz="1100" kern="100">
                          <a:effectLst/>
                        </a:rPr>
                        <a:t>Precipitation percent change</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dirty="0">
                          <a:effectLst/>
                        </a:rPr>
                        <a:t>80 %</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72.65 % (-8%)</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a:effectLst/>
                        </a:rPr>
                        <a:t>58.46% (-22%)</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3556426720"/>
                  </a:ext>
                </a:extLst>
              </a:tr>
              <a:tr h="513673">
                <a:tc rowSpan="2">
                  <a:txBody>
                    <a:bodyPr/>
                    <a:lstStyle/>
                    <a:p>
                      <a:pPr marL="0" marR="0" algn="l">
                        <a:lnSpc>
                          <a:spcPct val="107000"/>
                        </a:lnSpc>
                        <a:spcBef>
                          <a:spcPts val="0"/>
                        </a:spcBef>
                        <a:spcAft>
                          <a:spcPts val="800"/>
                        </a:spcAft>
                      </a:pPr>
                      <a:r>
                        <a:rPr lang="en-US" sz="1100" b="1" kern="100" dirty="0">
                          <a:effectLst/>
                        </a:rPr>
                        <a:t>Wildfire risk</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Days with temperatures exceeding 30 degrees</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a:effectLst/>
                        </a:rPr>
                        <a:t>33 </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97.32 days (293%)</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a:effectLst/>
                        </a:rPr>
                        <a:t>143 days (433%)</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3383075026"/>
                  </a:ext>
                </a:extLst>
              </a:tr>
              <a:tr h="369852">
                <a:tc vMerge="1">
                  <a:txBody>
                    <a:bodyPr/>
                    <a:lstStyle/>
                    <a:p>
                      <a:endParaRPr lang="en-US"/>
                    </a:p>
                  </a:txBody>
                  <a:tcPr/>
                </a:tc>
                <a:tc>
                  <a:txBody>
                    <a:bodyPr/>
                    <a:lstStyle/>
                    <a:p>
                      <a:pPr marL="0" marR="0" algn="l">
                        <a:lnSpc>
                          <a:spcPct val="107000"/>
                        </a:lnSpc>
                        <a:spcBef>
                          <a:spcPts val="0"/>
                        </a:spcBef>
                        <a:spcAft>
                          <a:spcPts val="800"/>
                        </a:spcAft>
                      </a:pPr>
                      <a:r>
                        <a:rPr lang="en-US" sz="1100" kern="100">
                          <a:effectLst/>
                        </a:rPr>
                        <a:t>Precipitation percent change</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a:txBody>
                    <a:bodyPr/>
                    <a:lstStyle/>
                    <a:p>
                      <a:pPr marL="0" marR="0" algn="ctr">
                        <a:lnSpc>
                          <a:spcPct val="107000"/>
                        </a:lnSpc>
                        <a:spcBef>
                          <a:spcPts val="0"/>
                        </a:spcBef>
                        <a:spcAft>
                          <a:spcPts val="800"/>
                        </a:spcAft>
                      </a:pPr>
                      <a:r>
                        <a:rPr lang="en-US" sz="1100" kern="100">
                          <a:effectLst/>
                        </a:rPr>
                        <a:t>80 %</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72.65 % (-8%)</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a:txBody>
                    <a:bodyPr/>
                    <a:lstStyle/>
                    <a:p>
                      <a:pPr marL="0" marR="0" algn="ctr">
                        <a:lnSpc>
                          <a:spcPct val="107000"/>
                        </a:lnSpc>
                        <a:spcBef>
                          <a:spcPts val="0"/>
                        </a:spcBef>
                        <a:spcAft>
                          <a:spcPts val="800"/>
                        </a:spcAft>
                      </a:pPr>
                      <a:r>
                        <a:rPr lang="en-US" sz="1100" kern="100" dirty="0">
                          <a:effectLst/>
                        </a:rPr>
                        <a:t>58.46% (-22%)</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3801027373"/>
                  </a:ext>
                </a:extLst>
              </a:tr>
              <a:tr h="165777">
                <a:tc>
                  <a:txBody>
                    <a:bodyPr/>
                    <a:lstStyle/>
                    <a:p>
                      <a:pPr marL="0" marR="0" algn="l">
                        <a:lnSpc>
                          <a:spcPct val="107000"/>
                        </a:lnSpc>
                        <a:spcBef>
                          <a:spcPts val="0"/>
                        </a:spcBef>
                        <a:spcAft>
                          <a:spcPts val="800"/>
                        </a:spcAft>
                      </a:pPr>
                      <a:r>
                        <a:rPr lang="en-US" sz="1100" b="1" kern="100" dirty="0">
                          <a:effectLst/>
                        </a:rPr>
                        <a:t>Droughts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rowSpan="2">
                  <a:txBody>
                    <a:bodyPr/>
                    <a:lstStyle/>
                    <a:p>
                      <a:pPr marL="0" marR="0" algn="l">
                        <a:lnSpc>
                          <a:spcPct val="107000"/>
                        </a:lnSpc>
                        <a:spcBef>
                          <a:spcPts val="0"/>
                        </a:spcBef>
                        <a:spcAft>
                          <a:spcPts val="800"/>
                        </a:spcAft>
                      </a:pPr>
                      <a:r>
                        <a:rPr lang="en-US" sz="1100" kern="100">
                          <a:effectLst/>
                        </a:rPr>
                        <a:t>Precipitation percent change</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rowSpan="2">
                  <a:txBody>
                    <a:bodyPr/>
                    <a:lstStyle/>
                    <a:p>
                      <a:pPr marL="0" marR="0" algn="ctr">
                        <a:lnSpc>
                          <a:spcPct val="107000"/>
                        </a:lnSpc>
                        <a:spcBef>
                          <a:spcPts val="0"/>
                        </a:spcBef>
                        <a:spcAft>
                          <a:spcPts val="800"/>
                        </a:spcAft>
                      </a:pPr>
                      <a:r>
                        <a:rPr lang="en-US" sz="1100" kern="100" dirty="0">
                          <a:effectLst/>
                        </a:rPr>
                        <a:t>80 %</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rowSpan="2">
                  <a:txBody>
                    <a:bodyPr/>
                    <a:lstStyle/>
                    <a:p>
                      <a:pPr marL="0" marR="0" algn="ctr">
                        <a:lnSpc>
                          <a:spcPct val="107000"/>
                        </a:lnSpc>
                        <a:spcBef>
                          <a:spcPts val="0"/>
                        </a:spcBef>
                        <a:spcAft>
                          <a:spcPts val="800"/>
                        </a:spcAft>
                      </a:pPr>
                      <a:r>
                        <a:rPr lang="en-US" sz="1100" kern="100">
                          <a:effectLst/>
                        </a:rPr>
                        <a:t>72.65 % (-8%)</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rowSpan="2">
                  <a:txBody>
                    <a:bodyPr/>
                    <a:lstStyle/>
                    <a:p>
                      <a:pPr marL="0" marR="0" algn="ctr">
                        <a:lnSpc>
                          <a:spcPct val="107000"/>
                        </a:lnSpc>
                        <a:spcBef>
                          <a:spcPts val="0"/>
                        </a:spcBef>
                        <a:spcAft>
                          <a:spcPts val="800"/>
                        </a:spcAft>
                      </a:pPr>
                      <a:r>
                        <a:rPr lang="en-US" sz="1100" kern="100" dirty="0">
                          <a:effectLst/>
                        </a:rPr>
                        <a:t>58.46% (-22%)</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extLst>
                  <a:ext uri="{0D108BD9-81ED-4DB2-BD59-A6C34878D82A}">
                    <a16:rowId xmlns:a16="http://schemas.microsoft.com/office/drawing/2014/main" val="1906427869"/>
                  </a:ext>
                </a:extLst>
              </a:tr>
              <a:tr h="281268">
                <a:tc>
                  <a:txBody>
                    <a:bodyPr/>
                    <a:lstStyle/>
                    <a:p>
                      <a:pPr marL="0" marR="0" algn="l">
                        <a:lnSpc>
                          <a:spcPct val="107000"/>
                        </a:lnSpc>
                        <a:spcBef>
                          <a:spcPts val="0"/>
                        </a:spcBef>
                        <a:spcAft>
                          <a:spcPts val="800"/>
                        </a:spcAft>
                      </a:pPr>
                      <a:r>
                        <a:rPr lang="en-US" sz="1100" b="1" kern="100" dirty="0">
                          <a:effectLst/>
                        </a:rPr>
                        <a:t>Desertification</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036681886"/>
                  </a:ext>
                </a:extLst>
              </a:tr>
              <a:tr h="513673">
                <a:tc>
                  <a:txBody>
                    <a:bodyPr/>
                    <a:lstStyle/>
                    <a:p>
                      <a:pPr marL="0" marR="0" algn="l">
                        <a:lnSpc>
                          <a:spcPct val="107000"/>
                        </a:lnSpc>
                        <a:spcBef>
                          <a:spcPts val="0"/>
                        </a:spcBef>
                        <a:spcAft>
                          <a:spcPts val="800"/>
                        </a:spcAft>
                      </a:pPr>
                      <a:r>
                        <a:rPr lang="en-US" sz="1100" b="1" kern="100" dirty="0">
                          <a:effectLst/>
                        </a:rPr>
                        <a:t>Flood</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gridSpan="4">
                  <a:txBody>
                    <a:bodyPr/>
                    <a:lstStyle/>
                    <a:p>
                      <a:pPr marL="0" marR="0" algn="l">
                        <a:lnSpc>
                          <a:spcPct val="107000"/>
                        </a:lnSpc>
                        <a:spcBef>
                          <a:spcPts val="0"/>
                        </a:spcBef>
                        <a:spcAft>
                          <a:spcPts val="800"/>
                        </a:spcAft>
                      </a:pPr>
                      <a:r>
                        <a:rPr lang="en-US" sz="1100" kern="100" dirty="0">
                          <a:effectLst/>
                        </a:rPr>
                        <a:t>The flood risk map we are using already corresponds to 100 years projection under a worst-case scenario, used for sewer design. Map was made in 2014</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lnSpc>
                          <a:spcPct val="107000"/>
                        </a:lnSpc>
                        <a:spcBef>
                          <a:spcPts val="0"/>
                        </a:spcBef>
                        <a:spcAft>
                          <a:spcPts val="800"/>
                        </a:spcAft>
                      </a:pPr>
                      <a:r>
                        <a:rPr lang="en-US" sz="1100" kern="100" dirty="0">
                          <a:effectLst/>
                        </a:rPr>
                        <a:t>NCRS</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extLst>
                  <a:ext uri="{0D108BD9-81ED-4DB2-BD59-A6C34878D82A}">
                    <a16:rowId xmlns:a16="http://schemas.microsoft.com/office/drawing/2014/main" val="1203107370"/>
                  </a:ext>
                </a:extLst>
              </a:tr>
              <a:tr h="369852">
                <a:tc>
                  <a:txBody>
                    <a:bodyPr/>
                    <a:lstStyle/>
                    <a:p>
                      <a:pPr marL="0" marR="0" algn="l">
                        <a:lnSpc>
                          <a:spcPct val="107000"/>
                        </a:lnSpc>
                        <a:spcBef>
                          <a:spcPts val="0"/>
                        </a:spcBef>
                        <a:spcAft>
                          <a:spcPts val="800"/>
                        </a:spcAft>
                      </a:pPr>
                      <a:r>
                        <a:rPr lang="en-US" sz="1100" b="1" kern="100" dirty="0">
                          <a:effectLst/>
                        </a:rPr>
                        <a:t>Landslide</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gridSpan="5">
                  <a:txBody>
                    <a:bodyPr/>
                    <a:lstStyle/>
                    <a:p>
                      <a:pPr marL="0" marR="0" algn="l">
                        <a:lnSpc>
                          <a:spcPct val="107000"/>
                        </a:lnSpc>
                        <a:spcBef>
                          <a:spcPts val="0"/>
                        </a:spcBef>
                        <a:spcAft>
                          <a:spcPts val="800"/>
                        </a:spcAft>
                      </a:pPr>
                      <a:r>
                        <a:rPr lang="en-US" sz="1100" kern="100" dirty="0">
                          <a:effectLst/>
                        </a:rPr>
                        <a:t>Landslide is a hazard that depends very indirectly on available climate variables. In the absence of more specific modelling, it is hard to describe its evolution.</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4305429"/>
                  </a:ext>
                </a:extLst>
              </a:tr>
              <a:tr h="339725">
                <a:tc>
                  <a:txBody>
                    <a:bodyPr/>
                    <a:lstStyle/>
                    <a:p>
                      <a:pPr marL="0" marR="0" algn="l">
                        <a:lnSpc>
                          <a:spcPct val="107000"/>
                        </a:lnSpc>
                        <a:spcBef>
                          <a:spcPts val="0"/>
                        </a:spcBef>
                        <a:spcAft>
                          <a:spcPts val="800"/>
                        </a:spcAft>
                      </a:pPr>
                      <a:r>
                        <a:rPr lang="en-US" sz="1100" b="1" kern="100" dirty="0">
                          <a:effectLst/>
                        </a:rPr>
                        <a:t>Seismic risk</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nchor="ctr">
                    <a:solidFill>
                      <a:srgbClr val="FFF8F2"/>
                    </a:solidFill>
                  </a:tcPr>
                </a:tc>
                <a:tc gridSpan="5">
                  <a:txBody>
                    <a:bodyPr/>
                    <a:lstStyle/>
                    <a:p>
                      <a:pPr marL="0" marR="0" algn="l">
                        <a:lnSpc>
                          <a:spcPct val="107000"/>
                        </a:lnSpc>
                        <a:spcBef>
                          <a:spcPts val="0"/>
                        </a:spcBef>
                        <a:spcAft>
                          <a:spcPts val="800"/>
                        </a:spcAft>
                      </a:pPr>
                      <a:r>
                        <a:rPr lang="en-US" sz="1100" kern="100" dirty="0">
                          <a:effectLst/>
                        </a:rPr>
                        <a:t>Seismic risk is not a climate change related risk. It varies at a geological time scale (1000s of years at least).</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20853" marR="20853" marT="0" marB="0">
                    <a:solidFill>
                      <a:srgbClr val="FFF8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2104286"/>
                  </a:ext>
                </a:extLst>
              </a:tr>
            </a:tbl>
          </a:graphicData>
        </a:graphic>
      </p:graphicFrame>
      <p:graphicFrame>
        <p:nvGraphicFramePr>
          <p:cNvPr id="9" name="Table 8">
            <a:extLst>
              <a:ext uri="{FF2B5EF4-FFF2-40B4-BE49-F238E27FC236}">
                <a16:creationId xmlns:a16="http://schemas.microsoft.com/office/drawing/2014/main" id="{18E18652-E7F9-C309-6D4A-3C1F4EFF9F44}"/>
              </a:ext>
            </a:extLst>
          </p:cNvPr>
          <p:cNvGraphicFramePr>
            <a:graphicFrameLocks noGrp="1"/>
          </p:cNvGraphicFramePr>
          <p:nvPr/>
        </p:nvGraphicFramePr>
        <p:xfrm>
          <a:off x="6313617" y="990600"/>
          <a:ext cx="5106044" cy="4946973"/>
        </p:xfrm>
        <a:graphic>
          <a:graphicData uri="http://schemas.openxmlformats.org/drawingml/2006/table">
            <a:tbl>
              <a:tblPr firstRow="1" firstCol="1" bandRow="1">
                <a:tableStyleId>{5940675A-B579-460E-94D1-54222C63F5DA}</a:tableStyleId>
              </a:tblPr>
              <a:tblGrid>
                <a:gridCol w="1703346">
                  <a:extLst>
                    <a:ext uri="{9D8B030D-6E8A-4147-A177-3AD203B41FA5}">
                      <a16:colId xmlns:a16="http://schemas.microsoft.com/office/drawing/2014/main" val="2070095072"/>
                    </a:ext>
                  </a:extLst>
                </a:gridCol>
                <a:gridCol w="3402698">
                  <a:extLst>
                    <a:ext uri="{9D8B030D-6E8A-4147-A177-3AD203B41FA5}">
                      <a16:colId xmlns:a16="http://schemas.microsoft.com/office/drawing/2014/main" val="3037822827"/>
                    </a:ext>
                  </a:extLst>
                </a:gridCol>
              </a:tblGrid>
              <a:tr h="511725">
                <a:tc>
                  <a:txBody>
                    <a:bodyPr/>
                    <a:lstStyle/>
                    <a:p>
                      <a:pPr marL="0" marR="0" algn="ctr">
                        <a:lnSpc>
                          <a:spcPct val="107000"/>
                        </a:lnSpc>
                        <a:spcBef>
                          <a:spcPts val="0"/>
                        </a:spcBef>
                        <a:spcAft>
                          <a:spcPts val="800"/>
                        </a:spcAft>
                      </a:pPr>
                      <a:r>
                        <a:rPr lang="en-US" sz="1400" b="1" kern="100" dirty="0">
                          <a:solidFill>
                            <a:schemeClr val="bg1"/>
                          </a:solidFill>
                          <a:effectLst/>
                        </a:rPr>
                        <a:t>Vulnerability</a:t>
                      </a:r>
                    </a:p>
                    <a:p>
                      <a:pPr marL="0" marR="0" algn="ctr">
                        <a:lnSpc>
                          <a:spcPct val="107000"/>
                        </a:lnSpc>
                        <a:spcBef>
                          <a:spcPts val="0"/>
                        </a:spcBef>
                        <a:spcAft>
                          <a:spcPts val="800"/>
                        </a:spcAft>
                      </a:pP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085544"/>
                    </a:solidFill>
                  </a:tcPr>
                </a:tc>
                <a:tc>
                  <a:txBody>
                    <a:bodyPr/>
                    <a:lstStyle/>
                    <a:p>
                      <a:pPr marL="0" marR="0" algn="ctr">
                        <a:lnSpc>
                          <a:spcPct val="107000"/>
                        </a:lnSpc>
                        <a:spcBef>
                          <a:spcPts val="0"/>
                        </a:spcBef>
                        <a:spcAft>
                          <a:spcPts val="800"/>
                        </a:spcAft>
                      </a:pPr>
                      <a:r>
                        <a:rPr lang="en-US" sz="1400" b="1" kern="100" dirty="0">
                          <a:solidFill>
                            <a:schemeClr val="bg1"/>
                          </a:solidFill>
                          <a:effectLst/>
                        </a:rPr>
                        <a:t>Score calculation method</a:t>
                      </a:r>
                      <a:endParaRPr lang="en-US" sz="1400" b="1" kern="1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085544"/>
                    </a:solidFill>
                  </a:tcPr>
                </a:tc>
                <a:extLst>
                  <a:ext uri="{0D108BD9-81ED-4DB2-BD59-A6C34878D82A}">
                    <a16:rowId xmlns:a16="http://schemas.microsoft.com/office/drawing/2014/main" val="2055611231"/>
                  </a:ext>
                </a:extLst>
              </a:tr>
              <a:tr h="186627">
                <a:tc>
                  <a:txBody>
                    <a:bodyPr/>
                    <a:lstStyle/>
                    <a:p>
                      <a:pPr marL="0" marR="0" algn="l">
                        <a:lnSpc>
                          <a:spcPct val="107000"/>
                        </a:lnSpc>
                        <a:spcBef>
                          <a:spcPts val="0"/>
                        </a:spcBef>
                        <a:spcAft>
                          <a:spcPts val="800"/>
                        </a:spcAft>
                      </a:pPr>
                      <a:r>
                        <a:rPr lang="en-US" sz="1100" b="1" kern="100" dirty="0">
                          <a:effectLst/>
                        </a:rPr>
                        <a:t>Population</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Population density per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3673697730"/>
                  </a:ext>
                </a:extLst>
              </a:tr>
              <a:tr h="186627">
                <a:tc>
                  <a:txBody>
                    <a:bodyPr/>
                    <a:lstStyle/>
                    <a:p>
                      <a:pPr marL="0" marR="0" algn="l">
                        <a:lnSpc>
                          <a:spcPct val="107000"/>
                        </a:lnSpc>
                        <a:spcBef>
                          <a:spcPts val="0"/>
                        </a:spcBef>
                        <a:spcAft>
                          <a:spcPts val="800"/>
                        </a:spcAft>
                      </a:pPr>
                      <a:r>
                        <a:rPr lang="en-US" sz="1100" b="1" kern="100" dirty="0">
                          <a:effectLst/>
                        </a:rPr>
                        <a:t>Urban area</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 of built land / total surface area of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2360954709"/>
                  </a:ext>
                </a:extLst>
              </a:tr>
              <a:tr h="186627">
                <a:tc>
                  <a:txBody>
                    <a:bodyPr/>
                    <a:lstStyle/>
                    <a:p>
                      <a:pPr marL="0" marR="0" algn="l">
                        <a:lnSpc>
                          <a:spcPct val="107000"/>
                        </a:lnSpc>
                        <a:spcBef>
                          <a:spcPts val="0"/>
                        </a:spcBef>
                        <a:spcAft>
                          <a:spcPts val="800"/>
                        </a:spcAft>
                      </a:pPr>
                      <a:r>
                        <a:rPr lang="en-US" sz="1100" b="1" kern="100" dirty="0">
                          <a:effectLst/>
                        </a:rPr>
                        <a:t>DPs and ITS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 of refugees / total population of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845340672"/>
                  </a:ext>
                </a:extLst>
              </a:tr>
              <a:tr h="382334">
                <a:tc>
                  <a:txBody>
                    <a:bodyPr/>
                    <a:lstStyle/>
                    <a:p>
                      <a:pPr marL="0" marR="0" algn="l">
                        <a:lnSpc>
                          <a:spcPct val="107000"/>
                        </a:lnSpc>
                        <a:spcBef>
                          <a:spcPts val="0"/>
                        </a:spcBef>
                        <a:spcAft>
                          <a:spcPts val="800"/>
                        </a:spcAft>
                      </a:pPr>
                      <a:r>
                        <a:rPr lang="en-US" sz="1100" b="1" kern="100" dirty="0">
                          <a:effectLst/>
                        </a:rPr>
                        <a:t>Roads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decreasing buffer around roads, average value per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2294238494"/>
                  </a:ext>
                </a:extLst>
              </a:tr>
              <a:tr h="382334">
                <a:tc>
                  <a:txBody>
                    <a:bodyPr/>
                    <a:lstStyle/>
                    <a:p>
                      <a:pPr marL="0" marR="0" algn="l">
                        <a:lnSpc>
                          <a:spcPct val="107000"/>
                        </a:lnSpc>
                        <a:spcBef>
                          <a:spcPts val="0"/>
                        </a:spcBef>
                        <a:spcAft>
                          <a:spcPts val="800"/>
                        </a:spcAft>
                      </a:pPr>
                      <a:r>
                        <a:rPr lang="en-US" sz="1100" b="1" kern="100" dirty="0">
                          <a:effectLst/>
                        </a:rPr>
                        <a:t>Agricultural lands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 of agricultural land / total surface area of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1792701864"/>
                  </a:ext>
                </a:extLst>
              </a:tr>
              <a:tr h="382334">
                <a:tc>
                  <a:txBody>
                    <a:bodyPr/>
                    <a:lstStyle/>
                    <a:p>
                      <a:pPr marL="0" marR="0" algn="l">
                        <a:lnSpc>
                          <a:spcPct val="107000"/>
                        </a:lnSpc>
                        <a:spcBef>
                          <a:spcPts val="0"/>
                        </a:spcBef>
                        <a:spcAft>
                          <a:spcPts val="800"/>
                        </a:spcAft>
                      </a:pPr>
                      <a:r>
                        <a:rPr lang="en-US" sz="1100" b="1" kern="100" dirty="0">
                          <a:effectLst/>
                        </a:rPr>
                        <a:t>Industrial areas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a:effectLst/>
                        </a:rPr>
                        <a:t>% of industrial areas / total surface area of municipality</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2151633479"/>
                  </a:ext>
                </a:extLst>
              </a:tr>
              <a:tr h="382334">
                <a:tc>
                  <a:txBody>
                    <a:bodyPr/>
                    <a:lstStyle/>
                    <a:p>
                      <a:pPr marL="0" marR="0" algn="l">
                        <a:lnSpc>
                          <a:spcPct val="107000"/>
                        </a:lnSpc>
                        <a:spcBef>
                          <a:spcPts val="0"/>
                        </a:spcBef>
                        <a:spcAft>
                          <a:spcPts val="800"/>
                        </a:spcAft>
                      </a:pPr>
                      <a:r>
                        <a:rPr lang="en-US" sz="1100" b="1" kern="100">
                          <a:effectLst/>
                        </a:rPr>
                        <a:t>Hospitals</a:t>
                      </a:r>
                      <a:endParaRPr lang="en-US" sz="1100" b="1" kern="10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a:effectLst/>
                        </a:rPr>
                        <a:t>decreasing buffer around hospitals, average value per municipality</a:t>
                      </a:r>
                      <a:endParaRPr lang="en-US" sz="1100" kern="10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1750578071"/>
                  </a:ext>
                </a:extLst>
              </a:tr>
              <a:tr h="382334">
                <a:tc>
                  <a:txBody>
                    <a:bodyPr/>
                    <a:lstStyle/>
                    <a:p>
                      <a:pPr marL="0" marR="0" algn="l">
                        <a:lnSpc>
                          <a:spcPct val="107000"/>
                        </a:lnSpc>
                        <a:spcBef>
                          <a:spcPts val="0"/>
                        </a:spcBef>
                        <a:spcAft>
                          <a:spcPts val="800"/>
                        </a:spcAft>
                      </a:pPr>
                      <a:r>
                        <a:rPr lang="en-US" sz="1100" b="1" kern="100" dirty="0">
                          <a:effectLst/>
                        </a:rPr>
                        <a:t>Education</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decreasing buffer around schools, average value per municipality</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756640996"/>
                  </a:ext>
                </a:extLst>
              </a:tr>
              <a:tr h="382334">
                <a:tc>
                  <a:txBody>
                    <a:bodyPr/>
                    <a:lstStyle/>
                    <a:p>
                      <a:pPr marL="0" marR="0" algn="l">
                        <a:lnSpc>
                          <a:spcPct val="107000"/>
                        </a:lnSpc>
                        <a:spcBef>
                          <a:spcPts val="0"/>
                        </a:spcBef>
                        <a:spcAft>
                          <a:spcPts val="800"/>
                        </a:spcAft>
                      </a:pPr>
                      <a:r>
                        <a:rPr lang="en-US" sz="1100" b="1" kern="100" dirty="0">
                          <a:effectLst/>
                        </a:rPr>
                        <a:t>Water distribution networks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rowSpan="2">
                  <a:txBody>
                    <a:bodyPr/>
                    <a:lstStyle/>
                    <a:p>
                      <a:pPr marL="0" marR="0" algn="l">
                        <a:lnSpc>
                          <a:spcPct val="107000"/>
                        </a:lnSpc>
                        <a:spcBef>
                          <a:spcPts val="0"/>
                        </a:spcBef>
                        <a:spcAft>
                          <a:spcPts val="800"/>
                        </a:spcAft>
                      </a:pPr>
                      <a:r>
                        <a:rPr lang="en-US" sz="1100" kern="100" dirty="0">
                          <a:effectLst/>
                        </a:rPr>
                        <a:t>Questionnaire to municipalities with qualitative questions regarding network existence, age, and condition (USAID-BWE study, 2015). For municipalities not covered by this study, this indicator is disregarded.</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3590627559"/>
                  </a:ext>
                </a:extLst>
              </a:tr>
              <a:tr h="587121">
                <a:tc>
                  <a:txBody>
                    <a:bodyPr/>
                    <a:lstStyle/>
                    <a:p>
                      <a:pPr marL="0" marR="0" algn="l">
                        <a:lnSpc>
                          <a:spcPct val="107000"/>
                        </a:lnSpc>
                        <a:spcBef>
                          <a:spcPts val="0"/>
                        </a:spcBef>
                        <a:spcAft>
                          <a:spcPts val="800"/>
                        </a:spcAft>
                      </a:pPr>
                      <a:r>
                        <a:rPr lang="en-US" sz="1100" b="1" kern="100" dirty="0">
                          <a:effectLst/>
                        </a:rPr>
                        <a:t>Wastewater networks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vMerge="1">
                  <a:txBody>
                    <a:bodyPr/>
                    <a:lstStyle/>
                    <a:p>
                      <a:endParaRPr lang="en-US"/>
                    </a:p>
                  </a:txBody>
                  <a:tcPr/>
                </a:tc>
                <a:extLst>
                  <a:ext uri="{0D108BD9-81ED-4DB2-BD59-A6C34878D82A}">
                    <a16:rowId xmlns:a16="http://schemas.microsoft.com/office/drawing/2014/main" val="368626249"/>
                  </a:ext>
                </a:extLst>
              </a:tr>
              <a:tr h="382334">
                <a:tc>
                  <a:txBody>
                    <a:bodyPr/>
                    <a:lstStyle/>
                    <a:p>
                      <a:pPr marL="0" marR="0" algn="l">
                        <a:lnSpc>
                          <a:spcPct val="107000"/>
                        </a:lnSpc>
                        <a:spcBef>
                          <a:spcPts val="0"/>
                        </a:spcBef>
                        <a:spcAft>
                          <a:spcPts val="800"/>
                        </a:spcAft>
                      </a:pPr>
                      <a:r>
                        <a:rPr lang="en-US" sz="1100" b="1" kern="100" dirty="0">
                          <a:effectLst/>
                        </a:rPr>
                        <a:t>Electricity supply</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Whether the municipality is serviced by EDZ (data collected during interview with EDZ, 2024)</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4263723198"/>
                  </a:ext>
                </a:extLst>
              </a:tr>
              <a:tr h="578041">
                <a:tc>
                  <a:txBody>
                    <a:bodyPr/>
                    <a:lstStyle/>
                    <a:p>
                      <a:pPr marL="0" marR="0" algn="l">
                        <a:lnSpc>
                          <a:spcPct val="107000"/>
                        </a:lnSpc>
                        <a:spcBef>
                          <a:spcPts val="0"/>
                        </a:spcBef>
                        <a:spcAft>
                          <a:spcPts val="800"/>
                        </a:spcAft>
                      </a:pPr>
                      <a:r>
                        <a:rPr lang="en-US" sz="1100" b="1" kern="100" dirty="0">
                          <a:effectLst/>
                        </a:rPr>
                        <a:t>Disadvantaged populations</a:t>
                      </a:r>
                      <a:endParaRPr lang="en-US" sz="1100" b="1"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tc>
                  <a:txBody>
                    <a:bodyPr/>
                    <a:lstStyle/>
                    <a:p>
                      <a:pPr marL="0" marR="0" algn="l">
                        <a:lnSpc>
                          <a:spcPct val="107000"/>
                        </a:lnSpc>
                        <a:spcBef>
                          <a:spcPts val="0"/>
                        </a:spcBef>
                        <a:spcAft>
                          <a:spcPts val="800"/>
                        </a:spcAft>
                      </a:pPr>
                      <a:r>
                        <a:rPr lang="en-US" sz="1100" kern="100" dirty="0">
                          <a:effectLst/>
                        </a:rPr>
                        <a:t>Ranking calculated by UNHCR (2022) based on numbers of displaced Syrians, Palestinian refugees, and deprived Lebanese populations.</a:t>
                      </a:r>
                      <a:endParaRPr lang="en-US" sz="1100" kern="100" dirty="0">
                        <a:effectLst/>
                        <a:latin typeface="Roboto" panose="02000000000000000000" pitchFamily="2" charset="0"/>
                        <a:ea typeface="Roboto" panose="02000000000000000000" pitchFamily="2" charset="0"/>
                        <a:cs typeface="Roboto" panose="02000000000000000000" pitchFamily="2" charset="0"/>
                      </a:endParaRPr>
                    </a:p>
                  </a:txBody>
                  <a:tcPr marL="44243" marR="44243" marT="0" marB="0" anchor="ctr">
                    <a:solidFill>
                      <a:srgbClr val="FFF8F2"/>
                    </a:solidFill>
                  </a:tcPr>
                </a:tc>
                <a:extLst>
                  <a:ext uri="{0D108BD9-81ED-4DB2-BD59-A6C34878D82A}">
                    <a16:rowId xmlns:a16="http://schemas.microsoft.com/office/drawing/2014/main" val="2991165674"/>
                  </a:ext>
                </a:extLst>
              </a:tr>
            </a:tbl>
          </a:graphicData>
        </a:graphic>
      </p:graphicFrame>
      <p:sp>
        <p:nvSpPr>
          <p:cNvPr id="2" name="TextBox 1">
            <a:extLst>
              <a:ext uri="{FF2B5EF4-FFF2-40B4-BE49-F238E27FC236}">
                <a16:creationId xmlns:a16="http://schemas.microsoft.com/office/drawing/2014/main" id="{405C78DB-969C-3D31-6921-6BCA3ED2CEAE}"/>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2- Climate Risk Assessment</a:t>
            </a:r>
          </a:p>
        </p:txBody>
      </p:sp>
    </p:spTree>
    <p:extLst>
      <p:ext uri="{BB962C8B-B14F-4D97-AF65-F5344CB8AC3E}">
        <p14:creationId xmlns:p14="http://schemas.microsoft.com/office/powerpoint/2010/main" val="2781806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white surface with a black border&#10;&#10;Description automatically generated with medium confidence">
            <a:extLst>
              <a:ext uri="{FF2B5EF4-FFF2-40B4-BE49-F238E27FC236}">
                <a16:creationId xmlns:a16="http://schemas.microsoft.com/office/drawing/2014/main" id="{80787472-AEE6-ED2D-7E8B-0E951B616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pic>
        <p:nvPicPr>
          <p:cNvPr id="17" name="Image 16">
            <a:extLst>
              <a:ext uri="{FF2B5EF4-FFF2-40B4-BE49-F238E27FC236}">
                <a16:creationId xmlns:a16="http://schemas.microsoft.com/office/drawing/2014/main" id="{AFE7C20A-03A1-06BC-96DB-C4394866DB3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509305" y="4611331"/>
            <a:ext cx="2053533" cy="2073215"/>
          </a:xfrm>
          <a:prstGeom prst="rect">
            <a:avLst/>
          </a:prstGeom>
          <a:noFill/>
          <a:ln>
            <a:noFill/>
          </a:ln>
        </p:spPr>
      </p:pic>
      <p:pic>
        <p:nvPicPr>
          <p:cNvPr id="18" name="Image 17">
            <a:extLst>
              <a:ext uri="{FF2B5EF4-FFF2-40B4-BE49-F238E27FC236}">
                <a16:creationId xmlns:a16="http://schemas.microsoft.com/office/drawing/2014/main" id="{C02D0E19-075D-548C-D891-B070EDD6839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bwMode="auto">
          <a:xfrm>
            <a:off x="1455634" y="4222193"/>
            <a:ext cx="2053534" cy="2073216"/>
          </a:xfrm>
          <a:prstGeom prst="rect">
            <a:avLst/>
          </a:prstGeom>
          <a:noFill/>
          <a:ln>
            <a:noFill/>
          </a:ln>
        </p:spPr>
      </p:pic>
      <p:pic>
        <p:nvPicPr>
          <p:cNvPr id="22" name="Image 21">
            <a:extLst>
              <a:ext uri="{FF2B5EF4-FFF2-40B4-BE49-F238E27FC236}">
                <a16:creationId xmlns:a16="http://schemas.microsoft.com/office/drawing/2014/main" id="{1B68CB61-CB7F-694D-296C-BDF0DBBA5AA4}"/>
              </a:ext>
            </a:extLst>
          </p:cNvPr>
          <p:cNvPicPr>
            <a:picLocks noChangeAspect="1"/>
          </p:cNvPicPr>
          <p:nvPr/>
        </p:nvPicPr>
        <p:blipFill>
          <a:blip r:embed="rId6"/>
          <a:stretch>
            <a:fillRect/>
          </a:stretch>
        </p:blipFill>
        <p:spPr>
          <a:xfrm>
            <a:off x="509304" y="1854201"/>
            <a:ext cx="4892520" cy="1398979"/>
          </a:xfrm>
          <a:prstGeom prst="rect">
            <a:avLst/>
          </a:prstGeom>
        </p:spPr>
      </p:pic>
      <p:sp>
        <p:nvSpPr>
          <p:cNvPr id="23" name="Flèche : courbe vers la droite 22">
            <a:extLst>
              <a:ext uri="{FF2B5EF4-FFF2-40B4-BE49-F238E27FC236}">
                <a16:creationId xmlns:a16="http://schemas.microsoft.com/office/drawing/2014/main" id="{E9648011-E09B-858A-B95F-7084BE4BCE8C}"/>
              </a:ext>
            </a:extLst>
          </p:cNvPr>
          <p:cNvSpPr/>
          <p:nvPr/>
        </p:nvSpPr>
        <p:spPr>
          <a:xfrm>
            <a:off x="72428" y="3295136"/>
            <a:ext cx="384772" cy="369330"/>
          </a:xfrm>
          <a:prstGeom prst="curvedRightArrow">
            <a:avLst>
              <a:gd name="adj1" fmla="val 25000"/>
              <a:gd name="adj2" fmla="val 50000"/>
              <a:gd name="adj3" fmla="val 25000"/>
            </a:avLst>
          </a:prstGeom>
          <a:solidFill>
            <a:srgbClr val="FFFFFF"/>
          </a:solidFill>
          <a:ln w="12700" cap="flat">
            <a:solidFill>
              <a:srgbClr val="08554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fr-FR" dirty="0">
              <a:solidFill>
                <a:srgbClr val="000000"/>
              </a:solidFill>
              <a:latin typeface="Calibri"/>
              <a:sym typeface="Calibri"/>
            </a:endParaRPr>
          </a:p>
        </p:txBody>
      </p:sp>
      <p:sp>
        <p:nvSpPr>
          <p:cNvPr id="26" name="ZoneTexte 25">
            <a:extLst>
              <a:ext uri="{FF2B5EF4-FFF2-40B4-BE49-F238E27FC236}">
                <a16:creationId xmlns:a16="http://schemas.microsoft.com/office/drawing/2014/main" id="{0741FF57-0D33-6C99-B98D-57D6568A3FE8}"/>
              </a:ext>
            </a:extLst>
          </p:cNvPr>
          <p:cNvSpPr txBox="1"/>
          <p:nvPr/>
        </p:nvSpPr>
        <p:spPr>
          <a:xfrm>
            <a:off x="528423" y="1549400"/>
            <a:ext cx="1200043" cy="2974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Scoring</a:t>
            </a:r>
            <a:r>
              <a:rPr lang="fr-FR"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 table:</a:t>
            </a:r>
          </a:p>
        </p:txBody>
      </p:sp>
      <p:sp>
        <p:nvSpPr>
          <p:cNvPr id="30" name="ZoneTexte 29">
            <a:extLst>
              <a:ext uri="{FF2B5EF4-FFF2-40B4-BE49-F238E27FC236}">
                <a16:creationId xmlns:a16="http://schemas.microsoft.com/office/drawing/2014/main" id="{23AEE2EF-CF5F-6687-2307-77EB92A55412}"/>
              </a:ext>
            </a:extLst>
          </p:cNvPr>
          <p:cNvSpPr txBox="1"/>
          <p:nvPr/>
        </p:nvSpPr>
        <p:spPr>
          <a:xfrm>
            <a:off x="5620075" y="1498600"/>
            <a:ext cx="2159000" cy="2974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fr-FR"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Final Risk Index </a:t>
            </a:r>
            <a:r>
              <a:rPr lang="en-US"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maps</a:t>
            </a:r>
            <a:r>
              <a:rPr lang="fr-FR"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a:t>
            </a:r>
          </a:p>
        </p:txBody>
      </p:sp>
      <p:sp>
        <p:nvSpPr>
          <p:cNvPr id="32" name="ZoneTexte 31">
            <a:extLst>
              <a:ext uri="{FF2B5EF4-FFF2-40B4-BE49-F238E27FC236}">
                <a16:creationId xmlns:a16="http://schemas.microsoft.com/office/drawing/2014/main" id="{8EA0F978-6767-AA91-5A82-17AB66C85808}"/>
              </a:ext>
            </a:extLst>
          </p:cNvPr>
          <p:cNvSpPr txBox="1"/>
          <p:nvPr/>
        </p:nvSpPr>
        <p:spPr>
          <a:xfrm>
            <a:off x="509305" y="4611036"/>
            <a:ext cx="946329" cy="307775"/>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fr-FR" sz="1400" b="1" dirty="0">
                <a:solidFill>
                  <a:prstClr val="white"/>
                </a:solidFill>
                <a:latin typeface="Calibri"/>
              </a:rPr>
              <a:t>Heat </a:t>
            </a:r>
            <a:r>
              <a:rPr lang="en-US" sz="1400" b="1" dirty="0">
                <a:solidFill>
                  <a:prstClr val="white"/>
                </a:solidFill>
                <a:latin typeface="Calibri"/>
              </a:rPr>
              <a:t>waves</a:t>
            </a:r>
            <a:endParaRPr lang="en-US" sz="1400" b="1" dirty="0">
              <a:solidFill>
                <a:prstClr val="white"/>
              </a:solidFill>
              <a:latin typeface="Calibri"/>
              <a:sym typeface="Calibri"/>
            </a:endParaRPr>
          </a:p>
        </p:txBody>
      </p:sp>
      <p:sp>
        <p:nvSpPr>
          <p:cNvPr id="33" name="ZoneTexte 32">
            <a:extLst>
              <a:ext uri="{FF2B5EF4-FFF2-40B4-BE49-F238E27FC236}">
                <a16:creationId xmlns:a16="http://schemas.microsoft.com/office/drawing/2014/main" id="{0039FB7F-857D-E9CE-F12A-933DCCB5918A}"/>
              </a:ext>
            </a:extLst>
          </p:cNvPr>
          <p:cNvSpPr txBox="1"/>
          <p:nvPr/>
        </p:nvSpPr>
        <p:spPr>
          <a:xfrm>
            <a:off x="1459651" y="4224142"/>
            <a:ext cx="942311" cy="307775"/>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400" b="1" dirty="0">
                <a:solidFill>
                  <a:prstClr val="white"/>
                </a:solidFill>
                <a:latin typeface="Calibri"/>
              </a:rPr>
              <a:t>Droughts</a:t>
            </a:r>
            <a:endParaRPr lang="en-US" sz="1400" b="1" dirty="0">
              <a:solidFill>
                <a:prstClr val="white"/>
              </a:solidFill>
              <a:latin typeface="Calibri"/>
              <a:sym typeface="Calibri"/>
            </a:endParaRPr>
          </a:p>
        </p:txBody>
      </p:sp>
      <p:pic>
        <p:nvPicPr>
          <p:cNvPr id="5" name="Image 4" descr="Une image contenant texte, Caractère coloré, mémoire flash&#10;&#10;Description générée automatiquement">
            <a:extLst>
              <a:ext uri="{FF2B5EF4-FFF2-40B4-BE49-F238E27FC236}">
                <a16:creationId xmlns:a16="http://schemas.microsoft.com/office/drawing/2014/main" id="{94814512-A7D8-3C3A-9496-D869CE7959B6}"/>
              </a:ext>
            </a:extLst>
          </p:cNvPr>
          <p:cNvPicPr>
            <a:picLocks noChangeAspect="1"/>
          </p:cNvPicPr>
          <p:nvPr/>
        </p:nvPicPr>
        <p:blipFill>
          <a:blip r:embed="rId7"/>
          <a:stretch>
            <a:fillRect/>
          </a:stretch>
        </p:blipFill>
        <p:spPr>
          <a:xfrm>
            <a:off x="446343" y="745463"/>
            <a:ext cx="4359389" cy="823633"/>
          </a:xfrm>
          <a:prstGeom prst="rect">
            <a:avLst/>
          </a:prstGeom>
        </p:spPr>
      </p:pic>
      <p:sp>
        <p:nvSpPr>
          <p:cNvPr id="8" name="TextBox 7">
            <a:extLst>
              <a:ext uri="{FF2B5EF4-FFF2-40B4-BE49-F238E27FC236}">
                <a16:creationId xmlns:a16="http://schemas.microsoft.com/office/drawing/2014/main" id="{D00B6E7F-C93C-F9ED-CB35-27AC2D6B0D40}"/>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2- Climate Risk Assessment</a:t>
            </a:r>
          </a:p>
        </p:txBody>
      </p:sp>
      <p:sp>
        <p:nvSpPr>
          <p:cNvPr id="9" name="ZoneTexte 25">
            <a:extLst>
              <a:ext uri="{FF2B5EF4-FFF2-40B4-BE49-F238E27FC236}">
                <a16:creationId xmlns:a16="http://schemas.microsoft.com/office/drawing/2014/main" id="{87E33A59-950D-0E1B-A6F0-176EE1050441}"/>
              </a:ext>
            </a:extLst>
          </p:cNvPr>
          <p:cNvSpPr txBox="1"/>
          <p:nvPr/>
        </p:nvSpPr>
        <p:spPr>
          <a:xfrm>
            <a:off x="443169" y="3697445"/>
            <a:ext cx="1200043" cy="2974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fr-FR"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Risk </a:t>
            </a:r>
            <a:r>
              <a:rPr lang="en-US" sz="1333"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maps</a:t>
            </a:r>
            <a:r>
              <a:rPr lang="fr-FR" sz="1333"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a:t>
            </a: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26DE73E-695E-35AA-919E-EAED3249D6D4}"/>
                  </a:ext>
                </a:extLst>
              </p:cNvPr>
              <p:cNvSpPr txBox="1"/>
              <p:nvPr/>
            </p:nvSpPr>
            <p:spPr>
              <a:xfrm>
                <a:off x="7680212" y="318001"/>
                <a:ext cx="4359389" cy="868058"/>
              </a:xfrm>
              <a:prstGeom prst="rect">
                <a:avLst/>
              </a:prstGeom>
              <a:noFill/>
              <a:ln w="28575" cap="flat">
                <a:solidFill>
                  <a:srgbClr val="085544"/>
                </a:solid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14:m>
                  <m:oMathPara xmlns:m="http://schemas.openxmlformats.org/officeDocument/2006/math">
                    <m:oMathParaPr>
                      <m:jc m:val="left"/>
                    </m:oMathParaPr>
                    <m:oMath xmlns:m="http://schemas.openxmlformats.org/officeDocument/2006/math">
                      <m:r>
                        <a:rPr lang="en-US" sz="1200" i="1">
                          <a:solidFill>
                            <a:prstClr val="black"/>
                          </a:solidFill>
                          <a:latin typeface="Cambria Math" panose="02040503050406030204" pitchFamily="18" charset="0"/>
                        </a:rPr>
                        <m:t>𝑅𝑖𝑠𝑘</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𝑡𝑜</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𝐻𝑎𝑧𝑎𝑟𝑑</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𝑓𝑜𝑟</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𝑚𝑢𝑛𝑖𝑐𝑖𝑝𝑎𝑙𝑖𝑡𝑦</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𝑌</m:t>
                      </m:r>
                      <m:r>
                        <a:rPr lang="en-US" sz="1200">
                          <a:solidFill>
                            <a:prstClr val="black"/>
                          </a:solidFill>
                          <a:latin typeface="Cambria Math" panose="02040503050406030204" pitchFamily="18" charset="0"/>
                        </a:rPr>
                        <m:t>=</m:t>
                      </m:r>
                      <m:r>
                        <a:rPr lang="en-US" sz="1200" i="1">
                          <a:solidFill>
                            <a:prstClr val="black"/>
                          </a:solidFill>
                          <a:latin typeface="Cambria Math" panose="02040503050406030204" pitchFamily="18" charset="0"/>
                        </a:rPr>
                        <m:t>𝐻𝑎𝑧𝑎𝑟𝑑</m:t>
                      </m:r>
                      <m:r>
                        <a:rPr lang="en-US" sz="1200">
                          <a:solidFill>
                            <a:prstClr val="black"/>
                          </a:solidFill>
                          <a:latin typeface="Cambria Math" panose="02040503050406030204" pitchFamily="18" charset="0"/>
                        </a:rPr>
                        <m:t> </m:t>
                      </m:r>
                      <m:sSub>
                        <m:sSubPr>
                          <m:ctrlPr>
                            <a:rPr lang="en-US" sz="1200" i="1">
                              <a:solidFill>
                                <a:srgbClr val="836967"/>
                              </a:solidFill>
                              <a:latin typeface="Cambria Math" panose="02040503050406030204" pitchFamily="18" charset="0"/>
                            </a:rPr>
                          </m:ctrlPr>
                        </m:sSubPr>
                        <m:e>
                          <m:r>
                            <a:rPr lang="en-US" sz="1200" i="1">
                              <a:solidFill>
                                <a:prstClr val="black"/>
                              </a:solidFill>
                              <a:latin typeface="Cambria Math" panose="02040503050406030204" pitchFamily="18" charset="0"/>
                            </a:rPr>
                            <m:t>𝑠𝑐𝑜𝑟𝑖𝑛𝑔</m:t>
                          </m:r>
                          <m:r>
                            <a:rPr lang="en-US" sz="1200">
                              <a:solidFill>
                                <a:prstClr val="black"/>
                              </a:solidFill>
                              <a:latin typeface="Cambria Math" panose="02040503050406030204" pitchFamily="18" charset="0"/>
                            </a:rPr>
                            <m:t> </m:t>
                          </m:r>
                        </m:e>
                        <m:sub>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m:t>
                          </m:r>
                          <m:r>
                            <a:rPr lang="en-US" sz="1200" i="1">
                              <a:solidFill>
                                <a:prstClr val="black"/>
                              </a:solidFill>
                              <a:latin typeface="Cambria Math" panose="02040503050406030204" pitchFamily="18" charset="0"/>
                            </a:rPr>
                            <m:t>𝑌</m:t>
                          </m:r>
                        </m:sub>
                      </m:sSub>
                      <m:r>
                        <a:rPr lang="en-US" sz="1200">
                          <a:solidFill>
                            <a:prstClr val="black"/>
                          </a:solidFill>
                          <a:latin typeface="Cambria Math" panose="02040503050406030204" pitchFamily="18" charset="0"/>
                        </a:rPr>
                        <m:t>× </m:t>
                      </m:r>
                      <m:f>
                        <m:fPr>
                          <m:ctrlPr>
                            <a:rPr lang="en-US" sz="1200" i="1">
                              <a:solidFill>
                                <a:srgbClr val="836967"/>
                              </a:solidFill>
                              <a:latin typeface="Cambria Math" panose="02040503050406030204" pitchFamily="18" charset="0"/>
                            </a:rPr>
                          </m:ctrlPr>
                        </m:fPr>
                        <m:num>
                          <m:nary>
                            <m:naryPr>
                              <m:chr m:val="∑"/>
                              <m:limLoc m:val="undOvr"/>
                              <m:supHide m:val="on"/>
                              <m:ctrlPr>
                                <a:rPr lang="en-US" sz="1200" i="1">
                                  <a:solidFill>
                                    <a:prstClr val="black"/>
                                  </a:solidFill>
                                  <a:latin typeface="Cambria Math" panose="02040503050406030204" pitchFamily="18" charset="0"/>
                                </a:rPr>
                              </m:ctrlPr>
                            </m:naryPr>
                            <m:sub>
                              <m:r>
                                <a:rPr lang="en-US" sz="1200" i="1">
                                  <a:solidFill>
                                    <a:prstClr val="black"/>
                                  </a:solidFill>
                                  <a:latin typeface="Cambria Math" panose="02040503050406030204" pitchFamily="18" charset="0"/>
                                </a:rPr>
                                <m:t>𝑖</m:t>
                              </m:r>
                            </m:sub>
                            <m:sup/>
                            <m:e>
                              <m:sSub>
                                <m:sSubPr>
                                  <m:ctrlPr>
                                    <a:rPr lang="en-US" sz="1200" i="1">
                                      <a:solidFill>
                                        <a:srgbClr val="836967"/>
                                      </a:solidFill>
                                      <a:latin typeface="Cambria Math" panose="02040503050406030204" pitchFamily="18" charset="0"/>
                                    </a:rPr>
                                  </m:ctrlPr>
                                </m:sSubPr>
                                <m:e>
                                  <m:r>
                                    <a:rPr lang="en-US" sz="1200" i="1">
                                      <a:solidFill>
                                        <a:prstClr val="black"/>
                                      </a:solidFill>
                                      <a:latin typeface="Cambria Math" panose="02040503050406030204" pitchFamily="18" charset="0"/>
                                    </a:rPr>
                                    <m:t>𝑤𝑒𝑖𝑔h𝑡</m:t>
                                  </m:r>
                                  <m:r>
                                    <a:rPr lang="en-US" sz="1200">
                                      <a:solidFill>
                                        <a:prstClr val="black"/>
                                      </a:solidFill>
                                      <a:latin typeface="Cambria Math" panose="02040503050406030204" pitchFamily="18" charset="0"/>
                                    </a:rPr>
                                    <m:t> </m:t>
                                  </m:r>
                                </m:e>
                                <m:sub>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𝑖</m:t>
                                  </m:r>
                                </m:sub>
                              </m:sSub>
                              <m:r>
                                <a:rPr lang="en-US" sz="1200">
                                  <a:solidFill>
                                    <a:prstClr val="black"/>
                                  </a:solidFill>
                                  <a:latin typeface="Cambria Math" panose="02040503050406030204" pitchFamily="18" charset="0"/>
                                </a:rPr>
                                <m:t>×</m:t>
                              </m:r>
                              <m:r>
                                <a:rPr lang="en-US" sz="1200" i="1">
                                  <a:solidFill>
                                    <a:prstClr val="black"/>
                                  </a:solidFill>
                                  <a:latin typeface="Cambria Math" panose="02040503050406030204" pitchFamily="18" charset="0"/>
                                </a:rPr>
                                <m:t>𝑣𝑢𝑙𝑛𝑒</m:t>
                              </m:r>
                              <m:sSub>
                                <m:sSubPr>
                                  <m:ctrlPr>
                                    <a:rPr lang="en-US" sz="1200" i="1">
                                      <a:solidFill>
                                        <a:srgbClr val="836967"/>
                                      </a:solidFill>
                                      <a:latin typeface="Cambria Math" panose="02040503050406030204" pitchFamily="18" charset="0"/>
                                    </a:rPr>
                                  </m:ctrlPr>
                                </m:sSubPr>
                                <m:e>
                                  <m:r>
                                    <a:rPr lang="en-US" sz="1200" i="1">
                                      <a:solidFill>
                                        <a:prstClr val="black"/>
                                      </a:solidFill>
                                      <a:latin typeface="Cambria Math" panose="02040503050406030204" pitchFamily="18" charset="0"/>
                                    </a:rPr>
                                    <m:t>𝑟𝑎𝑏𝑖𝑙𝑖𝑡𝑦</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𝑓𝑎𝑐𝑡𝑜𝑟</m:t>
                                  </m:r>
                                </m:e>
                                <m:sub>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m:t>
                                  </m:r>
                                  <m:r>
                                    <a:rPr lang="en-US" sz="1200" i="1">
                                      <a:solidFill>
                                        <a:prstClr val="black"/>
                                      </a:solidFill>
                                      <a:latin typeface="Cambria Math" panose="02040503050406030204" pitchFamily="18" charset="0"/>
                                    </a:rPr>
                                    <m:t>𝑖</m:t>
                                  </m:r>
                                </m:sub>
                              </m:sSub>
                            </m:e>
                          </m:nary>
                        </m:num>
                        <m:den>
                          <m:nary>
                            <m:naryPr>
                              <m:chr m:val="∑"/>
                              <m:limLoc m:val="subSup"/>
                              <m:supHide m:val="on"/>
                              <m:ctrlPr>
                                <a:rPr lang="en-US" sz="1200" i="1">
                                  <a:solidFill>
                                    <a:prstClr val="black"/>
                                  </a:solidFill>
                                  <a:latin typeface="Cambria Math" panose="02040503050406030204" pitchFamily="18" charset="0"/>
                                </a:rPr>
                              </m:ctrlPr>
                            </m:naryPr>
                            <m:sub>
                              <m:r>
                                <a:rPr lang="en-US" sz="1200" i="1">
                                  <a:solidFill>
                                    <a:prstClr val="black"/>
                                  </a:solidFill>
                                  <a:latin typeface="Cambria Math" panose="02040503050406030204" pitchFamily="18" charset="0"/>
                                </a:rPr>
                                <m:t>𝑖</m:t>
                              </m:r>
                            </m:sub>
                            <m:sup/>
                            <m:e>
                              <m:sSub>
                                <m:sSubPr>
                                  <m:ctrlPr>
                                    <a:rPr lang="en-US" sz="1200" i="1">
                                      <a:solidFill>
                                        <a:srgbClr val="836967"/>
                                      </a:solidFill>
                                      <a:latin typeface="Cambria Math" panose="02040503050406030204" pitchFamily="18" charset="0"/>
                                    </a:rPr>
                                  </m:ctrlPr>
                                </m:sSubPr>
                                <m:e>
                                  <m:r>
                                    <a:rPr lang="en-US" sz="1200" i="1">
                                      <a:solidFill>
                                        <a:prstClr val="black"/>
                                      </a:solidFill>
                                      <a:latin typeface="Cambria Math" panose="02040503050406030204" pitchFamily="18" charset="0"/>
                                    </a:rPr>
                                    <m:t>𝑤𝑒𝑖𝑔h𝑡</m:t>
                                  </m:r>
                                  <m:r>
                                    <a:rPr lang="en-US" sz="1200">
                                      <a:solidFill>
                                        <a:prstClr val="black"/>
                                      </a:solidFill>
                                      <a:latin typeface="Cambria Math" panose="02040503050406030204" pitchFamily="18" charset="0"/>
                                    </a:rPr>
                                    <m:t> </m:t>
                                  </m:r>
                                </m:e>
                                <m:sub>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𝑖</m:t>
                                  </m:r>
                                </m:sub>
                              </m:sSub>
                            </m:e>
                          </m:nary>
                        </m:den>
                      </m:f>
                    </m:oMath>
                  </m:oMathPara>
                </a14:m>
                <a:endParaRPr lang="en-US" sz="1200" dirty="0">
                  <a:solidFill>
                    <a:prstClr val="black"/>
                  </a:solidFill>
                  <a:latin typeface="Calibri"/>
                </a:endParaRPr>
              </a:p>
            </p:txBody>
          </p:sp>
        </mc:Choice>
        <mc:Fallback>
          <p:sp>
            <p:nvSpPr>
              <p:cNvPr id="15" name="TextBox 14">
                <a:extLst>
                  <a:ext uri="{FF2B5EF4-FFF2-40B4-BE49-F238E27FC236}">
                    <a16:creationId xmlns:a16="http://schemas.microsoft.com/office/drawing/2014/main" id="{126DE73E-695E-35AA-919E-EAED3249D6D4}"/>
                  </a:ext>
                </a:extLst>
              </p:cNvPr>
              <p:cNvSpPr txBox="1">
                <a:spLocks noRot="1" noChangeAspect="1" noMove="1" noResize="1" noEditPoints="1" noAdjustHandles="1" noChangeArrowheads="1" noChangeShapeType="1" noTextEdit="1"/>
              </p:cNvSpPr>
              <p:nvPr/>
            </p:nvSpPr>
            <p:spPr>
              <a:xfrm>
                <a:off x="7680212" y="318001"/>
                <a:ext cx="4359389" cy="868058"/>
              </a:xfrm>
              <a:prstGeom prst="rect">
                <a:avLst/>
              </a:prstGeom>
              <a:blipFill>
                <a:blip r:embed="rId8"/>
                <a:stretch>
                  <a:fillRect l="-139" b="-45270"/>
                </a:stretch>
              </a:blipFill>
              <a:ln w="28575" cap="flat">
                <a:solidFill>
                  <a:srgbClr val="085544"/>
                </a:solid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6EBDDB63-382A-3002-2C9E-96C1A95F3F33}"/>
                  </a:ext>
                </a:extLst>
              </p:cNvPr>
              <p:cNvSpPr txBox="1"/>
              <p:nvPr/>
            </p:nvSpPr>
            <p:spPr>
              <a:xfrm>
                <a:off x="8991601" y="1041400"/>
                <a:ext cx="3035959" cy="662169"/>
              </a:xfrm>
              <a:prstGeom prst="rect">
                <a:avLst/>
              </a:prstGeom>
              <a:noFill/>
              <a:ln w="28575" cap="flat">
                <a:solidFill>
                  <a:srgbClr val="085544"/>
                </a:solid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14:m>
                  <m:oMathPara xmlns:m="http://schemas.openxmlformats.org/officeDocument/2006/math">
                    <m:oMathParaPr>
                      <m:jc m:val="left"/>
                    </m:oMathParaPr>
                    <m:oMath xmlns:m="http://schemas.openxmlformats.org/officeDocument/2006/math">
                      <m:r>
                        <a:rPr lang="en-US" sz="1200" i="1">
                          <a:solidFill>
                            <a:prstClr val="black"/>
                          </a:solidFill>
                          <a:latin typeface="Cambria Math" panose="02040503050406030204" pitchFamily="18" charset="0"/>
                        </a:rPr>
                        <m:t>𝑅𝑖𝑠𝑘</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𝐼𝑛𝑑𝑒𝑥</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𝑓𝑜𝑟</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𝑚𝑢𝑛𝑖𝑐𝑖𝑝𝑎𝑙𝑖𝑡𝑦</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𝑌</m:t>
                      </m:r>
                      <m:r>
                        <a:rPr lang="en-US" sz="1200">
                          <a:solidFill>
                            <a:prstClr val="black"/>
                          </a:solidFill>
                          <a:latin typeface="Cambria Math" panose="02040503050406030204" pitchFamily="18" charset="0"/>
                        </a:rPr>
                        <m:t>= </m:t>
                      </m:r>
                      <m:f>
                        <m:fPr>
                          <m:ctrlPr>
                            <a:rPr lang="en-US" sz="1200" i="1">
                              <a:solidFill>
                                <a:srgbClr val="836967"/>
                              </a:solidFill>
                              <a:latin typeface="Cambria Math" panose="02040503050406030204" pitchFamily="18" charset="0"/>
                            </a:rPr>
                          </m:ctrlPr>
                        </m:fPr>
                        <m:num>
                          <m:nary>
                            <m:naryPr>
                              <m:chr m:val="∑"/>
                              <m:limLoc m:val="undOvr"/>
                              <m:supHide m:val="on"/>
                              <m:ctrlPr>
                                <a:rPr lang="en-US" sz="1200" i="1">
                                  <a:solidFill>
                                    <a:prstClr val="black"/>
                                  </a:solidFill>
                                  <a:latin typeface="Cambria Math" panose="02040503050406030204" pitchFamily="18" charset="0"/>
                                </a:rPr>
                              </m:ctrlPr>
                            </m:naryPr>
                            <m:sub>
                              <m:r>
                                <a:rPr lang="en-US" sz="1200" i="1">
                                  <a:solidFill>
                                    <a:prstClr val="black"/>
                                  </a:solidFill>
                                  <a:latin typeface="Cambria Math" panose="02040503050406030204" pitchFamily="18" charset="0"/>
                                </a:rPr>
                                <m:t>𝑋</m:t>
                              </m:r>
                            </m:sub>
                            <m:sup/>
                            <m:e>
                              <m:r>
                                <a:rPr lang="en-US" sz="1200" i="1">
                                  <a:solidFill>
                                    <a:prstClr val="black"/>
                                  </a:solidFill>
                                  <a:latin typeface="Cambria Math" panose="02040503050406030204" pitchFamily="18" charset="0"/>
                                </a:rPr>
                                <m:t>𝑅𝑖𝑠𝑘</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𝑡𝑜</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h𝑎𝑧𝑎𝑟𝑑</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𝑋</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𝑓𝑜𝑟</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𝑚𝑢𝑛𝑖𝑐𝑖𝑝𝑎𝑙𝑖𝑡𝑦</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𝑌</m:t>
                              </m:r>
                            </m:e>
                          </m:nary>
                        </m:num>
                        <m:den>
                          <m:r>
                            <a:rPr lang="en-US" sz="1200" i="1">
                              <a:solidFill>
                                <a:prstClr val="black"/>
                              </a:solidFill>
                              <a:latin typeface="Cambria Math" panose="02040503050406030204" pitchFamily="18" charset="0"/>
                            </a:rPr>
                            <m:t>𝑁𝑢𝑚𝑏𝑒𝑟</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𝑜𝑓</m:t>
                          </m:r>
                          <m:r>
                            <a:rPr lang="en-US" sz="1200">
                              <a:solidFill>
                                <a:prstClr val="black"/>
                              </a:solidFill>
                              <a:latin typeface="Cambria Math" panose="02040503050406030204" pitchFamily="18" charset="0"/>
                            </a:rPr>
                            <m:t> </m:t>
                          </m:r>
                          <m:r>
                            <a:rPr lang="en-US" sz="1200" i="1">
                              <a:solidFill>
                                <a:prstClr val="black"/>
                              </a:solidFill>
                              <a:latin typeface="Cambria Math" panose="02040503050406030204" pitchFamily="18" charset="0"/>
                            </a:rPr>
                            <m:t>h𝑎𝑧𝑎𝑟𝑑𝑠</m:t>
                          </m:r>
                        </m:den>
                      </m:f>
                    </m:oMath>
                  </m:oMathPara>
                </a14:m>
                <a:endParaRPr lang="en-US" sz="1200" dirty="0">
                  <a:solidFill>
                    <a:prstClr val="black"/>
                  </a:solidFill>
                  <a:latin typeface="Calibri"/>
                </a:endParaRPr>
              </a:p>
            </p:txBody>
          </p:sp>
        </mc:Choice>
        <mc:Fallback>
          <p:sp>
            <p:nvSpPr>
              <p:cNvPr id="16" name="TextBox 15">
                <a:extLst>
                  <a:ext uri="{FF2B5EF4-FFF2-40B4-BE49-F238E27FC236}">
                    <a16:creationId xmlns:a16="http://schemas.microsoft.com/office/drawing/2014/main" id="{6EBDDB63-382A-3002-2C9E-96C1A95F3F33}"/>
                  </a:ext>
                </a:extLst>
              </p:cNvPr>
              <p:cNvSpPr txBox="1">
                <a:spLocks noRot="1" noChangeAspect="1" noMove="1" noResize="1" noEditPoints="1" noAdjustHandles="1" noChangeArrowheads="1" noChangeShapeType="1" noTextEdit="1"/>
              </p:cNvSpPr>
              <p:nvPr/>
            </p:nvSpPr>
            <p:spPr>
              <a:xfrm>
                <a:off x="8991601" y="1041400"/>
                <a:ext cx="3035959" cy="662169"/>
              </a:xfrm>
              <a:prstGeom prst="rect">
                <a:avLst/>
              </a:prstGeom>
              <a:blipFill>
                <a:blip r:embed="rId9"/>
                <a:stretch>
                  <a:fillRect t="-13274" b="-30088"/>
                </a:stretch>
              </a:blipFill>
              <a:ln w="28575" cap="flat">
                <a:solidFill>
                  <a:srgbClr val="085544"/>
                </a:solidFill>
                <a:miter lim="400000"/>
              </a:ln>
              <a:effectLst/>
            </p:spPr>
            <p:txBody>
              <a:bodyPr/>
              <a:lstStyle/>
              <a:p>
                <a:r>
                  <a:rPr lang="en-US">
                    <a:noFill/>
                  </a:rPr>
                  <a:t> </a:t>
                </a:r>
              </a:p>
            </p:txBody>
          </p:sp>
        </mc:Fallback>
      </mc:AlternateContent>
      <p:pic>
        <p:nvPicPr>
          <p:cNvPr id="2" name="Picture 1" descr="A map of a mountain range&#10;&#10;Description automatically generated">
            <a:extLst>
              <a:ext uri="{FF2B5EF4-FFF2-40B4-BE49-F238E27FC236}">
                <a16:creationId xmlns:a16="http://schemas.microsoft.com/office/drawing/2014/main" id="{7E0826AB-4CB6-C02F-1730-F625749A93F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7600" y="3835400"/>
            <a:ext cx="2054352" cy="2074843"/>
          </a:xfrm>
          <a:prstGeom prst="rect">
            <a:avLst/>
          </a:prstGeom>
        </p:spPr>
      </p:pic>
      <p:sp>
        <p:nvSpPr>
          <p:cNvPr id="34" name="ZoneTexte 33">
            <a:extLst>
              <a:ext uri="{FF2B5EF4-FFF2-40B4-BE49-F238E27FC236}">
                <a16:creationId xmlns:a16="http://schemas.microsoft.com/office/drawing/2014/main" id="{EAF02F07-2DED-7BFF-37F5-CF97019215C1}"/>
              </a:ext>
            </a:extLst>
          </p:cNvPr>
          <p:cNvSpPr txBox="1"/>
          <p:nvPr/>
        </p:nvSpPr>
        <p:spPr>
          <a:xfrm>
            <a:off x="2401964" y="3832762"/>
            <a:ext cx="952431" cy="307775"/>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400" b="1" dirty="0">
                <a:solidFill>
                  <a:prstClr val="white"/>
                </a:solidFill>
                <a:latin typeface="Calibri"/>
              </a:rPr>
              <a:t>Floods</a:t>
            </a:r>
            <a:endParaRPr lang="en-US" sz="1400" b="1" dirty="0">
              <a:solidFill>
                <a:prstClr val="white"/>
              </a:solidFill>
              <a:latin typeface="Calibri"/>
              <a:sym typeface="Calibri"/>
            </a:endParaRPr>
          </a:p>
        </p:txBody>
      </p:sp>
      <p:pic>
        <p:nvPicPr>
          <p:cNvPr id="3" name="Picture 2" descr="A map of a forest&#10;&#10;Description automatically generated">
            <a:extLst>
              <a:ext uri="{FF2B5EF4-FFF2-40B4-BE49-F238E27FC236}">
                <a16:creationId xmlns:a16="http://schemas.microsoft.com/office/drawing/2014/main" id="{D03878A3-C26F-5E24-1F9C-54C76376548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52800" y="3487757"/>
            <a:ext cx="2054352" cy="2074843"/>
          </a:xfrm>
          <a:prstGeom prst="rect">
            <a:avLst/>
          </a:prstGeom>
        </p:spPr>
      </p:pic>
      <p:sp>
        <p:nvSpPr>
          <p:cNvPr id="35" name="ZoneTexte 34">
            <a:extLst>
              <a:ext uri="{FF2B5EF4-FFF2-40B4-BE49-F238E27FC236}">
                <a16:creationId xmlns:a16="http://schemas.microsoft.com/office/drawing/2014/main" id="{2917EFBC-C57C-5516-43FB-826D00491CEF}"/>
              </a:ext>
            </a:extLst>
          </p:cNvPr>
          <p:cNvSpPr txBox="1"/>
          <p:nvPr/>
        </p:nvSpPr>
        <p:spPr>
          <a:xfrm>
            <a:off x="3354395" y="3477120"/>
            <a:ext cx="952431" cy="307775"/>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400" b="1" dirty="0">
                <a:solidFill>
                  <a:prstClr val="white"/>
                </a:solidFill>
                <a:latin typeface="Calibri"/>
                <a:sym typeface="Calibri"/>
              </a:rPr>
              <a:t>Wildfire</a:t>
            </a:r>
          </a:p>
        </p:txBody>
      </p:sp>
      <p:sp>
        <p:nvSpPr>
          <p:cNvPr id="4" name="Flèche : courbe vers la droite 22">
            <a:extLst>
              <a:ext uri="{FF2B5EF4-FFF2-40B4-BE49-F238E27FC236}">
                <a16:creationId xmlns:a16="http://schemas.microsoft.com/office/drawing/2014/main" id="{2AC47FBD-339C-3BE1-8DD2-8FB68919B064}"/>
              </a:ext>
            </a:extLst>
          </p:cNvPr>
          <p:cNvSpPr/>
          <p:nvPr/>
        </p:nvSpPr>
        <p:spPr>
          <a:xfrm rot="16200000">
            <a:off x="5406355" y="5754007"/>
            <a:ext cx="523219" cy="369330"/>
          </a:xfrm>
          <a:prstGeom prst="curvedRightArrow">
            <a:avLst/>
          </a:prstGeom>
          <a:solidFill>
            <a:srgbClr val="FFFFFF"/>
          </a:solidFill>
          <a:ln w="12700" cap="flat">
            <a:solidFill>
              <a:srgbClr val="08554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fr-FR" dirty="0">
              <a:solidFill>
                <a:srgbClr val="000000"/>
              </a:solidFill>
              <a:latin typeface="Calibri"/>
              <a:sym typeface="Calibri"/>
            </a:endParaRPr>
          </a:p>
        </p:txBody>
      </p:sp>
      <p:pic>
        <p:nvPicPr>
          <p:cNvPr id="7" name="Picture 6" descr="A map of a country&#10;&#10;Description automatically generated">
            <a:extLst>
              <a:ext uri="{FF2B5EF4-FFF2-40B4-BE49-F238E27FC236}">
                <a16:creationId xmlns:a16="http://schemas.microsoft.com/office/drawing/2014/main" id="{0B391D97-149C-2BAF-8595-44419BB6827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77408" y="1806273"/>
            <a:ext cx="3517392" cy="3553127"/>
          </a:xfrm>
          <a:prstGeom prst="rect">
            <a:avLst/>
          </a:prstGeom>
        </p:spPr>
      </p:pic>
      <p:sp>
        <p:nvSpPr>
          <p:cNvPr id="10" name="ZoneTexte 34">
            <a:extLst>
              <a:ext uri="{FF2B5EF4-FFF2-40B4-BE49-F238E27FC236}">
                <a16:creationId xmlns:a16="http://schemas.microsoft.com/office/drawing/2014/main" id="{D1C52E75-5E4E-5196-131D-3092EDD8589E}"/>
              </a:ext>
            </a:extLst>
          </p:cNvPr>
          <p:cNvSpPr txBox="1"/>
          <p:nvPr/>
        </p:nvSpPr>
        <p:spPr>
          <a:xfrm>
            <a:off x="5664708" y="4851400"/>
            <a:ext cx="1168739" cy="523218"/>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en-US" sz="1400" b="1" dirty="0">
                <a:solidFill>
                  <a:prstClr val="white"/>
                </a:solidFill>
                <a:latin typeface="Calibri"/>
                <a:sym typeface="Calibri"/>
              </a:rPr>
              <a:t>Current situation</a:t>
            </a:r>
          </a:p>
        </p:txBody>
      </p:sp>
      <p:pic>
        <p:nvPicPr>
          <p:cNvPr id="6" name="Picture 5" descr="A map of a region&#10;&#10;Description automatically generated">
            <a:extLst>
              <a:ext uri="{FF2B5EF4-FFF2-40B4-BE49-F238E27FC236}">
                <a16:creationId xmlns:a16="http://schemas.microsoft.com/office/drawing/2014/main" id="{A977A4C9-CABB-2673-118C-1655008A223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908800" y="2517473"/>
            <a:ext cx="3517392" cy="3553127"/>
          </a:xfrm>
          <a:prstGeom prst="rect">
            <a:avLst/>
          </a:prstGeom>
        </p:spPr>
      </p:pic>
      <p:sp>
        <p:nvSpPr>
          <p:cNvPr id="11" name="ZoneTexte 34">
            <a:extLst>
              <a:ext uri="{FF2B5EF4-FFF2-40B4-BE49-F238E27FC236}">
                <a16:creationId xmlns:a16="http://schemas.microsoft.com/office/drawing/2014/main" id="{AEAF8F1A-C34E-3211-5365-01A1DC168977}"/>
              </a:ext>
            </a:extLst>
          </p:cNvPr>
          <p:cNvSpPr txBox="1"/>
          <p:nvPr/>
        </p:nvSpPr>
        <p:spPr>
          <a:xfrm>
            <a:off x="6908801" y="5547382"/>
            <a:ext cx="1168739" cy="523218"/>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fr-FR" sz="1400" b="1" dirty="0">
                <a:solidFill>
                  <a:prstClr val="white"/>
                </a:solidFill>
                <a:latin typeface="Calibri"/>
                <a:sym typeface="Calibri"/>
              </a:rPr>
              <a:t>SSP2-4.5 (2100)</a:t>
            </a:r>
          </a:p>
        </p:txBody>
      </p:sp>
      <p:pic>
        <p:nvPicPr>
          <p:cNvPr id="14" name="Picture 13" descr="A map of a region&#10;&#10;Description automatically generated">
            <a:extLst>
              <a:ext uri="{FF2B5EF4-FFF2-40B4-BE49-F238E27FC236}">
                <a16:creationId xmlns:a16="http://schemas.microsoft.com/office/drawing/2014/main" id="{B4B89F06-0413-0BFF-2326-B893E02AF80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17408" y="3076273"/>
            <a:ext cx="3517392" cy="3553127"/>
          </a:xfrm>
          <a:prstGeom prst="rect">
            <a:avLst/>
          </a:prstGeom>
        </p:spPr>
      </p:pic>
      <p:sp>
        <p:nvSpPr>
          <p:cNvPr id="12" name="ZoneTexte 34">
            <a:extLst>
              <a:ext uri="{FF2B5EF4-FFF2-40B4-BE49-F238E27FC236}">
                <a16:creationId xmlns:a16="http://schemas.microsoft.com/office/drawing/2014/main" id="{62A05330-EEEC-BEF5-9074-BB0FB5AC71DF}"/>
              </a:ext>
            </a:extLst>
          </p:cNvPr>
          <p:cNvSpPr txBox="1"/>
          <p:nvPr/>
        </p:nvSpPr>
        <p:spPr>
          <a:xfrm>
            <a:off x="8231081" y="6106182"/>
            <a:ext cx="1168739" cy="523218"/>
          </a:xfrm>
          <a:prstGeom prst="rect">
            <a:avLst/>
          </a:prstGeom>
          <a:solidFill>
            <a:srgbClr val="000000">
              <a:alpha val="3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914446" hangingPunct="0"/>
            <a:r>
              <a:rPr lang="fr-FR" sz="1400" b="1" dirty="0">
                <a:solidFill>
                  <a:prstClr val="white"/>
                </a:solidFill>
                <a:latin typeface="Calibri"/>
                <a:sym typeface="Calibri"/>
              </a:rPr>
              <a:t>SSP5-8.5 (2100)</a:t>
            </a:r>
          </a:p>
        </p:txBody>
      </p:sp>
    </p:spTree>
    <p:extLst>
      <p:ext uri="{BB962C8B-B14F-4D97-AF65-F5344CB8AC3E}">
        <p14:creationId xmlns:p14="http://schemas.microsoft.com/office/powerpoint/2010/main" val="24759002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3237EF5C-D6F9-4BE0-8C9C-4C7FC689F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2" name="Group 1">
            <a:extLst>
              <a:ext uri="{FF2B5EF4-FFF2-40B4-BE49-F238E27FC236}">
                <a16:creationId xmlns:a16="http://schemas.microsoft.com/office/drawing/2014/main" id="{4A48EE57-0605-E465-CA7D-C776D58B70AB}"/>
              </a:ext>
            </a:extLst>
          </p:cNvPr>
          <p:cNvGrpSpPr/>
          <p:nvPr/>
        </p:nvGrpSpPr>
        <p:grpSpPr>
          <a:xfrm>
            <a:off x="9546167" y="5879662"/>
            <a:ext cx="2159000" cy="902138"/>
            <a:chOff x="9546167" y="6007294"/>
            <a:chExt cx="2159000" cy="902138"/>
          </a:xfrm>
        </p:grpSpPr>
        <p:sp>
          <p:nvSpPr>
            <p:cNvPr id="6" name="Rectangle 5">
              <a:extLst>
                <a:ext uri="{FF2B5EF4-FFF2-40B4-BE49-F238E27FC236}">
                  <a16:creationId xmlns:a16="http://schemas.microsoft.com/office/drawing/2014/main" id="{5870820B-203F-02D6-7E62-CFBEEA443EDD}"/>
                </a:ext>
              </a:extLst>
            </p:cNvPr>
            <p:cNvSpPr/>
            <p:nvPr/>
          </p:nvSpPr>
          <p:spPr>
            <a:xfrm>
              <a:off x="9546167" y="6273698"/>
              <a:ext cx="2159000" cy="369330"/>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en-GB" kern="0">
                <a:solidFill>
                  <a:srgbClr val="000000"/>
                </a:solidFill>
                <a:latin typeface="Calibri"/>
                <a:cs typeface="Calibri"/>
                <a:sym typeface="Calibri"/>
              </a:endParaRPr>
            </a:p>
          </p:txBody>
        </p:sp>
        <p:pic>
          <p:nvPicPr>
            <p:cNvPr id="7" name="Picture 6" descr="A picture containing graphics, font, symbol, logo&#10;&#10;Description automatically generated">
              <a:extLst>
                <a:ext uri="{FF2B5EF4-FFF2-40B4-BE49-F238E27FC236}">
                  <a16:creationId xmlns:a16="http://schemas.microsoft.com/office/drawing/2014/main" id="{7C927DEC-D505-017D-522C-EA98E6FE8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5554" y="6007294"/>
              <a:ext cx="920227" cy="902138"/>
            </a:xfrm>
            <a:prstGeom prst="rect">
              <a:avLst/>
            </a:prstGeom>
          </p:spPr>
        </p:pic>
      </p:grpSp>
      <p:sp>
        <p:nvSpPr>
          <p:cNvPr id="13" name="TextBox 12">
            <a:extLst>
              <a:ext uri="{FF2B5EF4-FFF2-40B4-BE49-F238E27FC236}">
                <a16:creationId xmlns:a16="http://schemas.microsoft.com/office/drawing/2014/main" id="{AB4D59D0-0D17-7E94-45F2-4933653BA1C5}"/>
              </a:ext>
            </a:extLst>
          </p:cNvPr>
          <p:cNvSpPr txBox="1"/>
          <p:nvPr/>
        </p:nvSpPr>
        <p:spPr>
          <a:xfrm>
            <a:off x="739649" y="4536631"/>
            <a:ext cx="3984751" cy="276999"/>
          </a:xfrm>
          <a:prstGeom prst="rect">
            <a:avLst/>
          </a:prstGeom>
          <a:noFill/>
        </p:spPr>
        <p:txBody>
          <a:bodyPr wrap="square">
            <a:spAutoFit/>
          </a:bodyPr>
          <a:lstStyle/>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Predicted future LULC 2050 (SSP5/Business as Usual)</a:t>
            </a:r>
            <a:endParaRPr lang="en-US" sz="12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pic>
        <p:nvPicPr>
          <p:cNvPr id="16" name="Picture 15" descr="A map of a region&#10;&#10;Description automatically generated">
            <a:extLst>
              <a:ext uri="{FF2B5EF4-FFF2-40B4-BE49-F238E27FC236}">
                <a16:creationId xmlns:a16="http://schemas.microsoft.com/office/drawing/2014/main" id="{416D1091-B3FD-F1CA-EBC5-0C142594C0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838200"/>
            <a:ext cx="3657600" cy="3689709"/>
          </a:xfrm>
          <a:prstGeom prst="rect">
            <a:avLst/>
          </a:prstGeom>
        </p:spPr>
      </p:pic>
      <p:sp>
        <p:nvSpPr>
          <p:cNvPr id="17" name="TextBox 16">
            <a:extLst>
              <a:ext uri="{FF2B5EF4-FFF2-40B4-BE49-F238E27FC236}">
                <a16:creationId xmlns:a16="http://schemas.microsoft.com/office/drawing/2014/main" id="{1EBC6956-A461-49FD-AD94-8D6E3B4D9D1D}"/>
              </a:ext>
            </a:extLst>
          </p:cNvPr>
          <p:cNvSpPr txBox="1"/>
          <p:nvPr/>
        </p:nvSpPr>
        <p:spPr>
          <a:xfrm>
            <a:off x="4754335" y="4536631"/>
            <a:ext cx="3352800" cy="279051"/>
          </a:xfrm>
          <a:prstGeom prst="rect">
            <a:avLst/>
          </a:prstGeom>
          <a:noFill/>
        </p:spPr>
        <p:txBody>
          <a:bodyPr wrap="square">
            <a:spAutoFit/>
          </a:bodyPr>
          <a:lstStyle/>
          <a:p>
            <a:pPr defTabSz="609630">
              <a:lnSpc>
                <a:spcPct val="107000"/>
              </a:lnSpc>
              <a:spcAft>
                <a:spcPts val="533"/>
              </a:spcAft>
            </a:pPr>
            <a:r>
              <a:rPr lang="en-US" sz="1200" dirty="0">
                <a:solidFill>
                  <a:srgbClr val="000000"/>
                </a:solidFill>
                <a:latin typeface="Roboto" panose="02000000000000000000" pitchFamily="2" charset="0"/>
                <a:ea typeface="Roboto" panose="02000000000000000000" pitchFamily="2" charset="0"/>
                <a:cs typeface="Roboto" panose="02000000000000000000" pitchFamily="2" charset="0"/>
              </a:rPr>
              <a:t>Final Risk Index for SSP5-8.5, 2050</a:t>
            </a:r>
          </a:p>
        </p:txBody>
      </p:sp>
      <p:pic>
        <p:nvPicPr>
          <p:cNvPr id="21" name="Picture 20" descr="A map of a mountain range&#10;&#10;Description automatically generated">
            <a:extLst>
              <a:ext uri="{FF2B5EF4-FFF2-40B4-BE49-F238E27FC236}">
                <a16:creationId xmlns:a16="http://schemas.microsoft.com/office/drawing/2014/main" id="{24116C38-0B7B-621A-99CD-ED192DD5B3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3970" y="845488"/>
            <a:ext cx="3657600" cy="3692990"/>
          </a:xfrm>
          <a:prstGeom prst="rect">
            <a:avLst/>
          </a:prstGeom>
        </p:spPr>
      </p:pic>
      <p:sp>
        <p:nvSpPr>
          <p:cNvPr id="23" name="TextBox 22">
            <a:extLst>
              <a:ext uri="{FF2B5EF4-FFF2-40B4-BE49-F238E27FC236}">
                <a16:creationId xmlns:a16="http://schemas.microsoft.com/office/drawing/2014/main" id="{BE814914-07F2-6E13-ABA0-C3F858513B8C}"/>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cs typeface="Calibri"/>
              </a:rPr>
              <a:t>Phase 2- Climate Risk Assessment – Modelling LULC 2050</a:t>
            </a:r>
          </a:p>
        </p:txBody>
      </p:sp>
      <p:pic>
        <p:nvPicPr>
          <p:cNvPr id="31" name="Picture 30">
            <a:extLst>
              <a:ext uri="{FF2B5EF4-FFF2-40B4-BE49-F238E27FC236}">
                <a16:creationId xmlns:a16="http://schemas.microsoft.com/office/drawing/2014/main" id="{0728BEAC-9635-A155-4CA6-45A2D5261C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40800" y="96520"/>
            <a:ext cx="2900451" cy="2926080"/>
          </a:xfrm>
          <a:prstGeom prst="rect">
            <a:avLst/>
          </a:prstGeom>
        </p:spPr>
      </p:pic>
      <p:sp>
        <p:nvSpPr>
          <p:cNvPr id="34" name="Rectangle 33">
            <a:extLst>
              <a:ext uri="{FF2B5EF4-FFF2-40B4-BE49-F238E27FC236}">
                <a16:creationId xmlns:a16="http://schemas.microsoft.com/office/drawing/2014/main" id="{10BC88CF-36B3-116C-1EB4-6136D8D7FACA}"/>
              </a:ext>
            </a:extLst>
          </p:cNvPr>
          <p:cNvSpPr/>
          <p:nvPr/>
        </p:nvSpPr>
        <p:spPr>
          <a:xfrm>
            <a:off x="498153" y="5688008"/>
            <a:ext cx="10566399" cy="1143000"/>
          </a:xfrm>
          <a:prstGeom prst="rect">
            <a:avLst/>
          </a:prstGeom>
          <a:solidFill>
            <a:srgbClr val="FF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srgbClr val="FFFFFF"/>
              </a:solidFill>
              <a:latin typeface="Calibri"/>
              <a:cs typeface="Calibri"/>
            </a:endParaRPr>
          </a:p>
        </p:txBody>
      </p:sp>
      <p:pic>
        <p:nvPicPr>
          <p:cNvPr id="33" name="Picture 32">
            <a:extLst>
              <a:ext uri="{FF2B5EF4-FFF2-40B4-BE49-F238E27FC236}">
                <a16:creationId xmlns:a16="http://schemas.microsoft.com/office/drawing/2014/main" id="{4128831E-1423-5AA3-627E-863A7493CE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40800" y="3479800"/>
            <a:ext cx="2900450" cy="2926080"/>
          </a:xfrm>
          <a:prstGeom prst="rect">
            <a:avLst/>
          </a:prstGeom>
        </p:spPr>
      </p:pic>
      <p:sp>
        <p:nvSpPr>
          <p:cNvPr id="36" name="TextBox 35">
            <a:extLst>
              <a:ext uri="{FF2B5EF4-FFF2-40B4-BE49-F238E27FC236}">
                <a16:creationId xmlns:a16="http://schemas.microsoft.com/office/drawing/2014/main" id="{D5788A87-1D09-195C-A881-222E7A8F750A}"/>
              </a:ext>
            </a:extLst>
          </p:cNvPr>
          <p:cNvSpPr txBox="1"/>
          <p:nvPr/>
        </p:nvSpPr>
        <p:spPr>
          <a:xfrm>
            <a:off x="8940801" y="3022600"/>
            <a:ext cx="2661843"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Vulnerability of urban areas obtained </a:t>
            </a:r>
          </a:p>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via land use modelling (SSP5-8.5) </a:t>
            </a:r>
            <a:endParaRPr lang="en-US" sz="1200" dirty="0">
              <a:solidFill>
                <a:srgbClr val="000000"/>
              </a:solidFill>
              <a:latin typeface="Calibri"/>
              <a:cs typeface="Calibri"/>
            </a:endParaRPr>
          </a:p>
        </p:txBody>
      </p:sp>
      <p:sp>
        <p:nvSpPr>
          <p:cNvPr id="37" name="TextBox 36">
            <a:extLst>
              <a:ext uri="{FF2B5EF4-FFF2-40B4-BE49-F238E27FC236}">
                <a16:creationId xmlns:a16="http://schemas.microsoft.com/office/drawing/2014/main" id="{86596C59-51F8-7B0A-4640-2EF100B3356F}"/>
              </a:ext>
            </a:extLst>
          </p:cNvPr>
          <p:cNvSpPr txBox="1"/>
          <p:nvPr/>
        </p:nvSpPr>
        <p:spPr>
          <a:xfrm>
            <a:off x="8940800" y="6411873"/>
            <a:ext cx="3001693"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Vulnerability of agricultural lands obtained </a:t>
            </a:r>
          </a:p>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via land use modelling (SSP5-8.5) </a:t>
            </a:r>
            <a:endParaRPr lang="en-US" sz="1200" dirty="0">
              <a:solidFill>
                <a:srgbClr val="000000"/>
              </a:solidFill>
              <a:latin typeface="Calibri"/>
              <a:cs typeface="Calibri"/>
            </a:endParaRPr>
          </a:p>
        </p:txBody>
      </p:sp>
      <p:pic>
        <p:nvPicPr>
          <p:cNvPr id="5" name="Picture 4">
            <a:extLst>
              <a:ext uri="{FF2B5EF4-FFF2-40B4-BE49-F238E27FC236}">
                <a16:creationId xmlns:a16="http://schemas.microsoft.com/office/drawing/2014/main" id="{1A2CF20E-8249-2C79-E47E-1479650D5AE9}"/>
              </a:ext>
            </a:extLst>
          </p:cNvPr>
          <p:cNvPicPr>
            <a:picLocks noChangeAspect="1"/>
          </p:cNvPicPr>
          <p:nvPr/>
        </p:nvPicPr>
        <p:blipFill>
          <a:blip r:embed="rId9" cstate="print">
            <a:extLst>
              <a:ext uri="{28A0092B-C50C-407E-A947-70E740481C1C}">
                <a14:useLocalDpi xmlns:a14="http://schemas.microsoft.com/office/drawing/2010/main" val="0"/>
              </a:ext>
            </a:extLst>
          </a:blip>
          <a:srcRect b="12257"/>
          <a:stretch/>
        </p:blipFill>
        <p:spPr>
          <a:xfrm>
            <a:off x="762000" y="4778770"/>
            <a:ext cx="3657600" cy="1850630"/>
          </a:xfrm>
          <a:prstGeom prst="rect">
            <a:avLst/>
          </a:prstGeom>
        </p:spPr>
      </p:pic>
      <p:sp>
        <p:nvSpPr>
          <p:cNvPr id="3" name="TextBox 2">
            <a:extLst>
              <a:ext uri="{FF2B5EF4-FFF2-40B4-BE49-F238E27FC236}">
                <a16:creationId xmlns:a16="http://schemas.microsoft.com/office/drawing/2014/main" id="{A872F624-62ED-8550-8768-D778C499627D}"/>
              </a:ext>
            </a:extLst>
          </p:cNvPr>
          <p:cNvSpPr txBox="1"/>
          <p:nvPr/>
        </p:nvSpPr>
        <p:spPr>
          <a:xfrm>
            <a:off x="708294" y="6611779"/>
            <a:ext cx="3984751" cy="276999"/>
          </a:xfrm>
          <a:prstGeom prst="rect">
            <a:avLst/>
          </a:prstGeom>
          <a:noFill/>
        </p:spPr>
        <p:txBody>
          <a:bodyPr wrap="square">
            <a:spAutoFit/>
          </a:bodyPr>
          <a:lstStyle/>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 LULC 1998 and 2023</a:t>
            </a:r>
            <a:endParaRPr lang="en-US" sz="12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091A1847-B706-26FE-3ED3-BC4CF7861D9C}"/>
              </a:ext>
            </a:extLst>
          </p:cNvPr>
          <p:cNvSpPr txBox="1"/>
          <p:nvPr/>
        </p:nvSpPr>
        <p:spPr>
          <a:xfrm>
            <a:off x="4693045" y="4938118"/>
            <a:ext cx="3763390" cy="1569660"/>
          </a:xfrm>
          <a:prstGeom prst="rect">
            <a:avLst/>
          </a:prstGeom>
          <a:no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The LULC (2050) is the result of the AI training model. It reflects the SSP5 which describes the future world based on fossil-fueled development.</a:t>
            </a:r>
          </a:p>
          <a:p>
            <a:pPr defTabSz="609630"/>
            <a:endPar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defTabSz="609630"/>
            <a:r>
              <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rPr>
              <a:t>The risk map shows a global risk strongly concentrated around the riverbeds, which are privileged areas for both agricultural activity and urban settlements.</a:t>
            </a:r>
            <a:endParaRPr lang="en-US" sz="1200" dirty="0">
              <a:solidFill>
                <a:srgbClr val="000000"/>
              </a:solidFill>
              <a:latin typeface="Calibri"/>
              <a:cs typeface="Calibri"/>
            </a:endParaRPr>
          </a:p>
        </p:txBody>
      </p:sp>
      <p:sp>
        <p:nvSpPr>
          <p:cNvPr id="14" name="TextBox 13">
            <a:extLst>
              <a:ext uri="{FF2B5EF4-FFF2-40B4-BE49-F238E27FC236}">
                <a16:creationId xmlns:a16="http://schemas.microsoft.com/office/drawing/2014/main" id="{E0F7CBB8-BCD2-7136-1C28-A67DA45200D5}"/>
              </a:ext>
            </a:extLst>
          </p:cNvPr>
          <p:cNvSpPr txBox="1"/>
          <p:nvPr/>
        </p:nvSpPr>
        <p:spPr>
          <a:xfrm>
            <a:off x="4609996" y="5715178"/>
            <a:ext cx="3711419"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09630"/>
            <a:r>
              <a:rPr lang="en-US" sz="1200" dirty="0">
                <a:solidFill>
                  <a:srgbClr val="000000"/>
                </a:solidFill>
                <a:latin typeface="Calibri" panose="020F0502020204030204" pitchFamily="34" charset="0"/>
                <a:ea typeface="Times New Roman" panose="02020603050405020304" pitchFamily="18" charset="0"/>
                <a:cs typeface="Calibri"/>
              </a:rPr>
              <a:t> </a:t>
            </a:r>
            <a:endParaRPr lang="en-US" sz="1200" kern="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80877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white surface with a black border&#10;&#10;Description automatically generated with medium confidence">
            <a:extLst>
              <a:ext uri="{FF2B5EF4-FFF2-40B4-BE49-F238E27FC236}">
                <a16:creationId xmlns:a16="http://schemas.microsoft.com/office/drawing/2014/main" id="{F3848E17-C833-AF75-5888-2A315F9C3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 y="0"/>
            <a:ext cx="12187066" cy="6858000"/>
          </a:xfrm>
          <a:prstGeom prst="rect">
            <a:avLst/>
          </a:prstGeom>
        </p:spPr>
      </p:pic>
      <p:sp>
        <p:nvSpPr>
          <p:cNvPr id="2" name="TextBox 1">
            <a:extLst>
              <a:ext uri="{FF2B5EF4-FFF2-40B4-BE49-F238E27FC236}">
                <a16:creationId xmlns:a16="http://schemas.microsoft.com/office/drawing/2014/main" id="{405C78DB-969C-3D31-6921-6BCA3ED2CEAE}"/>
              </a:ext>
            </a:extLst>
          </p:cNvPr>
          <p:cNvSpPr txBox="1"/>
          <p:nvPr/>
        </p:nvSpPr>
        <p:spPr>
          <a:xfrm>
            <a:off x="443168" y="341118"/>
            <a:ext cx="10353813" cy="375103"/>
          </a:xfrm>
          <a:prstGeom prst="rect">
            <a:avLst/>
          </a:prstGeom>
        </p:spPr>
        <p:txBody>
          <a:bodyPr wrap="square" lIns="0" tIns="0" rIns="0" bIns="0" rtlCol="0" anchor="t">
            <a:spAutoFit/>
          </a:bodyPr>
          <a:lstStyle/>
          <a:p>
            <a:pPr defTabSz="609630">
              <a:lnSpc>
                <a:spcPts val="3083"/>
              </a:lnSpc>
            </a:pPr>
            <a:r>
              <a:rPr lang="en-US" sz="2400" spc="37" dirty="0">
                <a:solidFill>
                  <a:srgbClr val="085544"/>
                </a:solidFill>
                <a:latin typeface="Roboto Bold"/>
              </a:rPr>
              <a:t>Phase 3- District Strategy</a:t>
            </a:r>
          </a:p>
        </p:txBody>
      </p:sp>
      <p:pic>
        <p:nvPicPr>
          <p:cNvPr id="6" name="Picture 5" descr="A map of the area&#10;&#10;Description automatically generated with medium confidence">
            <a:extLst>
              <a:ext uri="{FF2B5EF4-FFF2-40B4-BE49-F238E27FC236}">
                <a16:creationId xmlns:a16="http://schemas.microsoft.com/office/drawing/2014/main" id="{1BC0FE4E-1AA4-59F5-8600-F4D8F8B1DB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4049" y="9839"/>
            <a:ext cx="5827951" cy="6848161"/>
          </a:xfrm>
          <a:prstGeom prst="rect">
            <a:avLst/>
          </a:prstGeom>
        </p:spPr>
      </p:pic>
      <p:pic>
        <p:nvPicPr>
          <p:cNvPr id="4" name="Picture 3" descr="A diagram of a vision&#10;&#10;Description automatically generated">
            <a:extLst>
              <a:ext uri="{FF2B5EF4-FFF2-40B4-BE49-F238E27FC236}">
                <a16:creationId xmlns:a16="http://schemas.microsoft.com/office/drawing/2014/main" id="{2C893E9F-53EC-B607-9CB6-094E7750D8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1100085"/>
            <a:ext cx="2997200" cy="2894950"/>
          </a:xfrm>
          <a:prstGeom prst="rect">
            <a:avLst/>
          </a:prstGeom>
        </p:spPr>
      </p:pic>
      <p:sp>
        <p:nvSpPr>
          <p:cNvPr id="15" name="TextBox 14">
            <a:extLst>
              <a:ext uri="{FF2B5EF4-FFF2-40B4-BE49-F238E27FC236}">
                <a16:creationId xmlns:a16="http://schemas.microsoft.com/office/drawing/2014/main" id="{C6575B96-6940-55B1-E647-C42C2DDD013F}"/>
              </a:ext>
            </a:extLst>
          </p:cNvPr>
          <p:cNvSpPr txBox="1"/>
          <p:nvPr/>
        </p:nvSpPr>
        <p:spPr>
          <a:xfrm>
            <a:off x="203200" y="4640104"/>
            <a:ext cx="2918299" cy="2247538"/>
          </a:xfrm>
          <a:prstGeom prst="rect">
            <a:avLst/>
          </a:prstGeom>
          <a:solidFill>
            <a:srgbClr val="CCEFFC"/>
          </a:solid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defTabSz="609630"/>
            <a:r>
              <a:rPr lang="en-US" sz="1200" b="1" dirty="0">
                <a:solidFill>
                  <a:srgbClr val="00B2E3"/>
                </a:solidFill>
                <a:latin typeface="Roboto" panose="02000000000000000000" pitchFamily="2" charset="0"/>
                <a:ea typeface="Roboto" panose="02000000000000000000" pitchFamily="2" charset="0"/>
                <a:cs typeface="Roboto" panose="02000000000000000000" pitchFamily="2" charset="0"/>
              </a:rPr>
              <a:t>The </a:t>
            </a:r>
            <a:r>
              <a:rPr lang="en-US" sz="1200" b="1">
                <a:solidFill>
                  <a:srgbClr val="00B2E3"/>
                </a:solidFill>
                <a:latin typeface="Roboto" panose="02000000000000000000" pitchFamily="2" charset="0"/>
                <a:ea typeface="Roboto" panose="02000000000000000000" pitchFamily="2" charset="0"/>
                <a:cs typeface="Roboto" panose="02000000000000000000" pitchFamily="2" charset="0"/>
              </a:rPr>
              <a:t>goals focus </a:t>
            </a:r>
            <a:r>
              <a:rPr lang="en-US" sz="1200" b="1" dirty="0">
                <a:solidFill>
                  <a:srgbClr val="00B2E3"/>
                </a:solidFill>
                <a:latin typeface="Roboto" panose="02000000000000000000" pitchFamily="2" charset="0"/>
                <a:ea typeface="Roboto" panose="02000000000000000000" pitchFamily="2" charset="0"/>
                <a:cs typeface="Roboto" panose="02000000000000000000" pitchFamily="2" charset="0"/>
              </a:rPr>
              <a:t>on:</a:t>
            </a:r>
          </a:p>
          <a:p>
            <a:pPr defTabSz="609630"/>
            <a:endParaRPr lang="en-US" sz="1067" b="1" dirty="0">
              <a:solidFill>
                <a:srgbClr val="00B2E3"/>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GOAL 1: Attain sustainable territorial development</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GOAL 2: Protect and restore natural habitats </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GOAL 3: Strengthen the resilience of farmers and rural communities to the impacts of CC</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 GOAL 4: Ensure sustainable water management to meet rising demand while tackling the new CC-related challenges</a:t>
            </a:r>
          </a:p>
          <a:p>
            <a:pPr marL="190510" indent="-190510" defTabSz="609630">
              <a:buFont typeface="Wingdings" panose="05000000000000000000" pitchFamily="2" charset="2"/>
              <a:buChar char="§"/>
            </a:pPr>
            <a:endParaRPr lang="en-US" sz="1067" i="1" dirty="0">
              <a:solidFill>
                <a:prstClr val="black"/>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8B9AFAF0-7861-DACF-1726-B639F55B8ACF}"/>
              </a:ext>
            </a:extLst>
          </p:cNvPr>
          <p:cNvSpPr txBox="1"/>
          <p:nvPr/>
        </p:nvSpPr>
        <p:spPr>
          <a:xfrm>
            <a:off x="3279301" y="4640104"/>
            <a:ext cx="2918299" cy="189866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defTabSz="609630"/>
            <a:r>
              <a:rPr lang="en-US" sz="1067" b="1" dirty="0">
                <a:solidFill>
                  <a:srgbClr val="00B2E3"/>
                </a:solidFill>
                <a:latin typeface="Roboto" panose="02000000000000000000" pitchFamily="2" charset="0"/>
                <a:ea typeface="Roboto" panose="02000000000000000000" pitchFamily="2" charset="0"/>
                <a:cs typeface="Roboto" panose="02000000000000000000" pitchFamily="2" charset="0"/>
              </a:rPr>
              <a:t>The vision for </a:t>
            </a:r>
            <a:r>
              <a:rPr lang="en-US" sz="1067" b="1" dirty="0" err="1">
                <a:solidFill>
                  <a:srgbClr val="00B2E3"/>
                </a:solidFill>
                <a:latin typeface="Roboto" panose="02000000000000000000" pitchFamily="2" charset="0"/>
                <a:ea typeface="Roboto" panose="02000000000000000000" pitchFamily="2" charset="0"/>
                <a:cs typeface="Roboto" panose="02000000000000000000" pitchFamily="2" charset="0"/>
              </a:rPr>
              <a:t>Zahleh</a:t>
            </a:r>
            <a:r>
              <a:rPr lang="en-US" sz="1067" b="1" dirty="0">
                <a:solidFill>
                  <a:srgbClr val="00B2E3"/>
                </a:solidFill>
                <a:latin typeface="Roboto" panose="02000000000000000000" pitchFamily="2" charset="0"/>
                <a:ea typeface="Roboto" panose="02000000000000000000" pitchFamily="2" charset="0"/>
                <a:cs typeface="Roboto" panose="02000000000000000000" pitchFamily="2" charset="0"/>
              </a:rPr>
              <a:t> focuses on:</a:t>
            </a:r>
          </a:p>
          <a:p>
            <a:pPr defTabSz="609630"/>
            <a:endParaRPr lang="en-US" sz="1067" b="1" dirty="0">
              <a:solidFill>
                <a:srgbClr val="00B2E3"/>
              </a:solidFill>
              <a:latin typeface="Roboto" panose="02000000000000000000" pitchFamily="2" charset="0"/>
              <a:ea typeface="Roboto" panose="02000000000000000000" pitchFamily="2" charset="0"/>
              <a:cs typeface="Roboto" panose="02000000000000000000" pitchFamily="2" charset="0"/>
            </a:endParaRP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Preserving its rich heritage and natural wealth</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Promoting its diversity and unique character of plains and mountains</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Addressing environmental and CC challenges with resilience and innovation</a:t>
            </a:r>
          </a:p>
          <a:p>
            <a:pPr marL="190510" indent="-190510" defTabSz="609630">
              <a:buFont typeface="Wingdings" panose="05000000000000000000" pitchFamily="2" charset="2"/>
              <a:buChar char="§"/>
            </a:pPr>
            <a:r>
              <a:rPr lang="en-US" sz="1067" i="1" dirty="0">
                <a:solidFill>
                  <a:prstClr val="black"/>
                </a:solidFill>
                <a:latin typeface="Roboto" panose="02000000000000000000" pitchFamily="2" charset="0"/>
                <a:ea typeface="Roboto" panose="02000000000000000000" pitchFamily="2" charset="0"/>
                <a:cs typeface="Roboto" panose="02000000000000000000" pitchFamily="2" charset="0"/>
              </a:rPr>
              <a:t>Becoming a leading example of unity, social cohesion and environmental stewardship worldwide.</a:t>
            </a:r>
          </a:p>
        </p:txBody>
      </p:sp>
      <p:sp>
        <p:nvSpPr>
          <p:cNvPr id="3" name="TextBox 2">
            <a:extLst>
              <a:ext uri="{FF2B5EF4-FFF2-40B4-BE49-F238E27FC236}">
                <a16:creationId xmlns:a16="http://schemas.microsoft.com/office/drawing/2014/main" id="{AC2D6B11-E3A7-9BC8-5C2D-D279B49BE45B}"/>
              </a:ext>
            </a:extLst>
          </p:cNvPr>
          <p:cNvSpPr txBox="1"/>
          <p:nvPr/>
        </p:nvSpPr>
        <p:spPr>
          <a:xfrm>
            <a:off x="2001429" y="838200"/>
            <a:ext cx="2355502"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defTabSz="609630" hangingPunct="0"/>
            <a:r>
              <a:rPr lang="en-US" sz="1200" b="1" dirty="0">
                <a:solidFill>
                  <a:srgbClr val="085544"/>
                </a:solidFill>
                <a:latin typeface="Roboto" panose="02000000000000000000" pitchFamily="2" charset="0"/>
                <a:ea typeface="Roboto" panose="02000000000000000000" pitchFamily="2" charset="0"/>
                <a:cs typeface="Roboto" panose="02000000000000000000" pitchFamily="2" charset="0"/>
                <a:sym typeface="Calibri"/>
              </a:rPr>
              <a:t>District Development Strategy</a:t>
            </a:r>
            <a:endParaRPr lang="en-LB" sz="1200" b="1" dirty="0">
              <a:solidFill>
                <a:srgbClr val="085544"/>
              </a:solidFill>
              <a:latin typeface="Roboto" panose="02000000000000000000" pitchFamily="2" charset="0"/>
              <a:ea typeface="Roboto" panose="02000000000000000000" pitchFamily="2" charset="0"/>
              <a:cs typeface="Roboto" panose="02000000000000000000" pitchFamily="2" charset="0"/>
              <a:sym typeface="Calibri"/>
            </a:endParaRPr>
          </a:p>
        </p:txBody>
      </p:sp>
      <p:sp>
        <p:nvSpPr>
          <p:cNvPr id="12" name="Rectangle 11">
            <a:extLst>
              <a:ext uri="{FF2B5EF4-FFF2-40B4-BE49-F238E27FC236}">
                <a16:creationId xmlns:a16="http://schemas.microsoft.com/office/drawing/2014/main" id="{3DAC4275-2899-1F7A-1F23-2BC57C412C35}"/>
              </a:ext>
            </a:extLst>
          </p:cNvPr>
          <p:cNvSpPr/>
          <p:nvPr/>
        </p:nvSpPr>
        <p:spPr>
          <a:xfrm>
            <a:off x="1473200" y="4122650"/>
            <a:ext cx="3149600" cy="32235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en-US" sz="800" b="1"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Recommendations</a:t>
            </a:r>
            <a:r>
              <a:rPr lang="en-US" sz="8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 to key concerned stakeholders   </a:t>
            </a:r>
          </a:p>
          <a:p>
            <a:pPr algn="ctr" defTabSz="609630"/>
            <a:r>
              <a:rPr lang="en-US" sz="8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(DGUP, </a:t>
            </a:r>
            <a:r>
              <a:rPr lang="en-US" sz="8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MoEW</a:t>
            </a:r>
            <a:r>
              <a:rPr lang="en-US" sz="8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 BWE, </a:t>
            </a:r>
            <a:r>
              <a:rPr lang="en-US" sz="8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MoA</a:t>
            </a:r>
            <a:r>
              <a:rPr lang="en-US" sz="8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 and </a:t>
            </a:r>
            <a:r>
              <a:rPr lang="en-US" sz="800" dirty="0" err="1">
                <a:solidFill>
                  <a:srgbClr val="000000"/>
                </a:solidFill>
                <a:latin typeface="Roboto" panose="02000000000000000000" pitchFamily="2" charset="0"/>
                <a:ea typeface="Roboto" panose="02000000000000000000" pitchFamily="2" charset="0"/>
                <a:cs typeface="Roboto" panose="02000000000000000000" pitchFamily="2" charset="0"/>
                <a:sym typeface="Calibri"/>
              </a:rPr>
              <a:t>MoE</a:t>
            </a:r>
            <a:r>
              <a:rPr lang="en-US" sz="800" dirty="0">
                <a:solidFill>
                  <a:srgbClr val="000000"/>
                </a:solidFill>
                <a:latin typeface="Roboto" panose="02000000000000000000" pitchFamily="2" charset="0"/>
                <a:ea typeface="Roboto" panose="02000000000000000000" pitchFamily="2" charset="0"/>
                <a:cs typeface="Roboto" panose="02000000000000000000" pitchFamily="2" charset="0"/>
                <a:sym typeface="Calibri"/>
              </a:rPr>
              <a:t>)  </a:t>
            </a:r>
          </a:p>
        </p:txBody>
      </p:sp>
      <p:sp>
        <p:nvSpPr>
          <p:cNvPr id="13" name="Arrow: Down 12">
            <a:extLst>
              <a:ext uri="{FF2B5EF4-FFF2-40B4-BE49-F238E27FC236}">
                <a16:creationId xmlns:a16="http://schemas.microsoft.com/office/drawing/2014/main" id="{5649D6F1-C653-79AD-0F89-09BF0AC13A2B}"/>
              </a:ext>
            </a:extLst>
          </p:cNvPr>
          <p:cNvSpPr/>
          <p:nvPr/>
        </p:nvSpPr>
        <p:spPr>
          <a:xfrm>
            <a:off x="2997200" y="3987800"/>
            <a:ext cx="101600" cy="101600"/>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Tree>
    <p:extLst>
      <p:ext uri="{BB962C8B-B14F-4D97-AF65-F5344CB8AC3E}">
        <p14:creationId xmlns:p14="http://schemas.microsoft.com/office/powerpoint/2010/main" val="2776724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34C24E-09C9-9408-A903-FE3023B58386}"/>
              </a:ext>
            </a:extLst>
          </p:cNvPr>
          <p:cNvPicPr>
            <a:picLocks noChangeAspect="1"/>
          </p:cNvPicPr>
          <p:nvPr/>
        </p:nvPicPr>
        <p:blipFill>
          <a:blip r:embed="rId3"/>
          <a:stretch>
            <a:fillRect/>
          </a:stretch>
        </p:blipFill>
        <p:spPr>
          <a:xfrm>
            <a:off x="501474" y="2978871"/>
            <a:ext cx="2471420" cy="1033249"/>
          </a:xfrm>
          <a:prstGeom prst="rect">
            <a:avLst/>
          </a:prstGeom>
        </p:spPr>
      </p:pic>
      <p:grpSp>
        <p:nvGrpSpPr>
          <p:cNvPr id="3" name="Group 2">
            <a:extLst>
              <a:ext uri="{FF2B5EF4-FFF2-40B4-BE49-F238E27FC236}">
                <a16:creationId xmlns:a16="http://schemas.microsoft.com/office/drawing/2014/main" id="{30BC70C3-E373-184E-3199-44EE5BA7346E}"/>
              </a:ext>
            </a:extLst>
          </p:cNvPr>
          <p:cNvGrpSpPr/>
          <p:nvPr/>
        </p:nvGrpSpPr>
        <p:grpSpPr>
          <a:xfrm>
            <a:off x="9546167" y="5879662"/>
            <a:ext cx="2159000" cy="902138"/>
            <a:chOff x="9546167" y="6007294"/>
            <a:chExt cx="2159000" cy="902138"/>
          </a:xfrm>
        </p:grpSpPr>
        <p:sp>
          <p:nvSpPr>
            <p:cNvPr id="4" name="Rectangle 3">
              <a:extLst>
                <a:ext uri="{FF2B5EF4-FFF2-40B4-BE49-F238E27FC236}">
                  <a16:creationId xmlns:a16="http://schemas.microsoft.com/office/drawing/2014/main" id="{051A6090-F1C2-48E3-8458-502055134C46}"/>
                </a:ext>
              </a:extLst>
            </p:cNvPr>
            <p:cNvSpPr/>
            <p:nvPr/>
          </p:nvSpPr>
          <p:spPr>
            <a:xfrm>
              <a:off x="9546167" y="6273698"/>
              <a:ext cx="2159000" cy="369330"/>
            </a:xfrm>
            <a:prstGeom prst="rect">
              <a:avLst/>
            </a:prstGeom>
            <a:solidFill>
              <a:srgbClr val="FFF8F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914446" hangingPunct="0"/>
              <a:endParaRPr lang="en-GB" kern="0">
                <a:solidFill>
                  <a:srgbClr val="000000"/>
                </a:solidFill>
                <a:latin typeface="Calibri"/>
                <a:cs typeface="Calibri"/>
                <a:sym typeface="Calibri"/>
              </a:endParaRPr>
            </a:p>
          </p:txBody>
        </p:sp>
        <p:pic>
          <p:nvPicPr>
            <p:cNvPr id="5" name="Picture 4" descr="A picture containing graphics, font, symbol, logo&#10;&#10;Description automatically generated">
              <a:extLst>
                <a:ext uri="{FF2B5EF4-FFF2-40B4-BE49-F238E27FC236}">
                  <a16:creationId xmlns:a16="http://schemas.microsoft.com/office/drawing/2014/main" id="{2D042B66-6991-02C2-6B1E-14CB0AD6E2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5554" y="6007294"/>
              <a:ext cx="920227" cy="902138"/>
            </a:xfrm>
            <a:prstGeom prst="rect">
              <a:avLst/>
            </a:prstGeom>
          </p:spPr>
        </p:pic>
      </p:grpSp>
      <p:sp>
        <p:nvSpPr>
          <p:cNvPr id="6" name="TextBox 5">
            <a:extLst>
              <a:ext uri="{FF2B5EF4-FFF2-40B4-BE49-F238E27FC236}">
                <a16:creationId xmlns:a16="http://schemas.microsoft.com/office/drawing/2014/main" id="{E884AB17-E4D6-2436-64B2-806BF08195D9}"/>
              </a:ext>
            </a:extLst>
          </p:cNvPr>
          <p:cNvSpPr txBox="1"/>
          <p:nvPr/>
        </p:nvSpPr>
        <p:spPr>
          <a:xfrm>
            <a:off x="406400" y="4800600"/>
            <a:ext cx="3048000" cy="426399"/>
          </a:xfrm>
          <a:prstGeom prst="rect">
            <a:avLst/>
          </a:prstGeom>
        </p:spPr>
        <p:txBody>
          <a:bodyPr wrap="square" lIns="0" tIns="0" rIns="0" bIns="0" rtlCol="0" anchor="t">
            <a:spAutoFit/>
          </a:bodyPr>
          <a:lstStyle/>
          <a:p>
            <a:pPr defTabSz="609630">
              <a:lnSpc>
                <a:spcPts val="3083"/>
              </a:lnSpc>
            </a:pPr>
            <a:r>
              <a:rPr lang="en-US" sz="4000" spc="37" dirty="0">
                <a:solidFill>
                  <a:srgbClr val="085544"/>
                </a:solidFill>
                <a:latin typeface="Roboto Bold"/>
                <a:cs typeface="Calibri"/>
              </a:rPr>
              <a:t>Thank you!</a:t>
            </a:r>
          </a:p>
        </p:txBody>
      </p:sp>
    </p:spTree>
    <p:extLst>
      <p:ext uri="{BB962C8B-B14F-4D97-AF65-F5344CB8AC3E}">
        <p14:creationId xmlns:p14="http://schemas.microsoft.com/office/powerpoint/2010/main" val="170327537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otalTime>93</TotalTime>
  <Words>3502</Words>
  <Application>Microsoft Office PowerPoint</Application>
  <PresentationFormat>Widescreen</PresentationFormat>
  <Paragraphs>532</Paragraphs>
  <Slides>46</Slides>
  <Notes>34</Notes>
  <HiddenSlides>0</HiddenSlides>
  <MMClips>1</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46</vt:i4>
      </vt:variant>
    </vt:vector>
  </HeadingPairs>
  <TitlesOfParts>
    <vt:vector size="67" baseType="lpstr">
      <vt:lpstr>Aptos</vt:lpstr>
      <vt:lpstr>Arial</vt:lpstr>
      <vt:lpstr>Avenir Next Condensed</vt:lpstr>
      <vt:lpstr>Calibri</vt:lpstr>
      <vt:lpstr>Calibri Light</vt:lpstr>
      <vt:lpstr>Cambria Math</vt:lpstr>
      <vt:lpstr>FUTURA LIGHT BT</vt:lpstr>
      <vt:lpstr>Futura Medium</vt:lpstr>
      <vt:lpstr>Garamond</vt:lpstr>
      <vt:lpstr>Jost</vt:lpstr>
      <vt:lpstr>Roboto</vt:lpstr>
      <vt:lpstr>Roboto Black</vt:lpstr>
      <vt:lpstr>Roboto Bold</vt:lpstr>
      <vt:lpstr>Selawik Light</vt:lpstr>
      <vt:lpstr>Tw Cen MT Condensed</vt:lpstr>
      <vt:lpstr>Wingdings</vt:lpstr>
      <vt:lpstr>Office Theme</vt:lpstr>
      <vt:lpstr>1_Office Theme</vt:lpstr>
      <vt:lpstr>2_Office Theme</vt:lpstr>
      <vt:lpstr>3_Office Theme</vt:lpstr>
      <vt:lpstr>4_Office Theme</vt:lpstr>
      <vt:lpstr>PowerPoint Presentation</vt:lpstr>
      <vt:lpstr>Mainstreaming Cimate Change and Gender in Jordan’s National Policy Making</vt:lpstr>
      <vt:lpstr>PowerPoint Presentation</vt:lpstr>
      <vt:lpstr>PowerPoint Presentation</vt:lpstr>
      <vt:lpstr>PowerPoint Presentation</vt:lpstr>
      <vt:lpstr>PowerPoint Presentation</vt:lpstr>
      <vt:lpstr>01. On the institutional level</vt:lpstr>
      <vt:lpstr>02. Gender in National Adaptation Plan (NAP)</vt:lpstr>
      <vt:lpstr>03. Gender in the Updated NDC (2021)</vt:lpstr>
      <vt:lpstr>04. Gender in Jordan’s Climate Change Policy (2022–2050)</vt:lpstr>
      <vt:lpstr>PowerPoint Presentation</vt:lpstr>
      <vt:lpstr>PowerPoint Presentation</vt:lpstr>
      <vt:lpstr>07.1 On the implementation phase:</vt:lpstr>
      <vt:lpstr>07.2 On the implementation phase: “Resilient Water Solutions Against Climate Change in Jordan and Lebanon” project </vt:lpstr>
      <vt:lpstr>PowerPoint Presentation</vt:lpstr>
      <vt:lpstr>PowerPoint Presentation</vt:lpstr>
      <vt:lpstr>A brief history</vt:lpstr>
      <vt:lpstr>What is WOPs? (Water Operators’ Partnerships)</vt:lpstr>
      <vt:lpstr>PowerPoint Presentation</vt:lpstr>
      <vt:lpstr>PowerPoint Presentation</vt:lpstr>
      <vt:lpstr>Example of a WOP for Climate Resilience and Gender ENACTING DDG6: Société nationale d’exploitation et de distribution des eaux (SONEDE), Tunisia, Municipality of Gabes, Tunisia</vt:lpstr>
      <vt:lpstr>Example of a Partnership  Improving water service delivery to low income urban communities through turning data into actionable insights  (GWCL-GVWC) </vt:lpstr>
      <vt:lpstr>PowerPoint Presentation</vt:lpstr>
      <vt:lpstr>Save the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Hess</dc:creator>
  <cp:lastModifiedBy>Sara Hess</cp:lastModifiedBy>
  <cp:revision>1</cp:revision>
  <dcterms:created xsi:type="dcterms:W3CDTF">2025-05-04T19:40:17Z</dcterms:created>
  <dcterms:modified xsi:type="dcterms:W3CDTF">2025-05-04T21:13:41Z</dcterms:modified>
</cp:coreProperties>
</file>