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0"/>
  </p:notesMasterIdLst>
  <p:sldIdLst>
    <p:sldId id="256" r:id="rId5"/>
    <p:sldId id="272" r:id="rId6"/>
    <p:sldId id="307" r:id="rId7"/>
    <p:sldId id="349" r:id="rId8"/>
    <p:sldId id="271" r:id="rId9"/>
    <p:sldId id="345" r:id="rId10"/>
    <p:sldId id="348" r:id="rId11"/>
    <p:sldId id="274" r:id="rId12"/>
    <p:sldId id="344" r:id="rId13"/>
    <p:sldId id="346" r:id="rId14"/>
    <p:sldId id="286" r:id="rId15"/>
    <p:sldId id="351" r:id="rId16"/>
    <p:sldId id="352" r:id="rId17"/>
    <p:sldId id="343" r:id="rId18"/>
    <p:sldId id="33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CFC59D2-5B38-3167-DF06-E463624E66DE}" name="Piotr Źrołka" initials="PŹ" userId="S::piotr@kinaole.onmicrosoft.com::5d4a00a2-d2cd-4e85-bca7-7f41ce0fb8f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B5E3"/>
    <a:srgbClr val="009ADE"/>
    <a:srgbClr val="00205C"/>
    <a:srgbClr val="DDEFF9"/>
    <a:srgbClr val="F16829"/>
    <a:srgbClr val="C9DD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09"/>
    <p:restoredTop sz="94653"/>
  </p:normalViewPr>
  <p:slideViewPr>
    <p:cSldViewPr snapToGrid="0">
      <p:cViewPr varScale="1">
        <p:scale>
          <a:sx n="104" d="100"/>
          <a:sy n="104" d="100"/>
        </p:scale>
        <p:origin x="9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B25686-C135-714D-ADAE-A031C4BC0204}" type="datetimeFigureOut">
              <a:rPr lang="en-US" smtClean="0"/>
              <a:t>5/3/2025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85B747-18E9-E746-A276-B387773C2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771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85B747-18E9-E746-A276-B387773C2AC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508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85B747-18E9-E746-A276-B387773C2AC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168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DAF62-5717-5DAE-F350-6256E7DF0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68935C-BDD6-C2E5-0DCE-7AB8900FC5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161F05-628C-610E-27CD-124A690054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975A48-A260-E0A8-3146-0315405354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85B747-18E9-E746-A276-B387773C2AC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9697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85B747-18E9-E746-A276-B387773C2AC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4753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85B747-18E9-E746-A276-B387773C2AC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7932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85B747-18E9-E746-A276-B387773C2AC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957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3A934-A744-5DAD-D535-07D746B34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BC5970-4CF6-260C-A489-0AC243A667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00B783-13F7-4822-1704-39B07D807B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1BC935-C67D-25AA-4222-5B1DB5ADD7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85B747-18E9-E746-A276-B387773C2AC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6769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0400D-6B90-F0C0-4DAD-F73D7882F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82056E-F436-DA76-3AA6-B461C7D8D8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FC7BDE-4C46-84EC-37F8-3DA912EF00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76F87D-91BF-DC46-4497-080339BB03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85B747-18E9-E746-A276-B387773C2AC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1656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85B747-18E9-E746-A276-B387773C2AC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4947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85B747-18E9-E746-A276-B387773C2AC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095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_navy background"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1483D-923E-144D-9141-59E56DC79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685419"/>
            <a:ext cx="5638800" cy="2387600"/>
          </a:xfrm>
        </p:spPr>
        <p:txBody>
          <a:bodyPr anchor="t" anchorCtr="0"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9D2BC0-3B2B-2444-BFD2-05B4702116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3200400"/>
            <a:ext cx="56388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0CB99A3-E1BC-0B46-9A11-79A3F59F9B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World Health Organization logo ">
            <a:extLst>
              <a:ext uri="{FF2B5EF4-FFF2-40B4-BE49-F238E27FC236}">
                <a16:creationId xmlns:a16="http://schemas.microsoft.com/office/drawing/2014/main" id="{522893C7-C83B-014A-8B5D-560C13D798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1" y="5852984"/>
            <a:ext cx="2314640" cy="704736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C6BBDF4-255F-DE1B-9706-7A7A930734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00172" y="6397384"/>
            <a:ext cx="5154592" cy="32409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04E82C0-6E0F-00EB-4712-502CE30A17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4764" y="6397384"/>
            <a:ext cx="380035" cy="32067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948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_navy with pattern background"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AD99E1C-D74E-374D-8800-FB673CA412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2000"/>
          </a:blip>
          <a:stretch>
            <a:fillRect/>
          </a:stretch>
        </p:blipFill>
        <p:spPr>
          <a:xfrm>
            <a:off x="0" y="63736"/>
            <a:ext cx="12192000" cy="6730528"/>
          </a:xfrm>
          <a:prstGeom prst="rect">
            <a:avLst/>
          </a:prstGeom>
          <a:solidFill>
            <a:srgbClr val="00208A">
              <a:alpha val="0"/>
            </a:srgbClr>
          </a:solidFill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41483D-923E-144D-9141-59E56DC79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685419"/>
            <a:ext cx="5638800" cy="2387600"/>
          </a:xfrm>
        </p:spPr>
        <p:txBody>
          <a:bodyPr anchor="t" anchorCtr="0"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9D2BC0-3B2B-2444-BFD2-05B4702116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3200400"/>
            <a:ext cx="56388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0CB99A3-E1BC-0B46-9A11-79A3F59F9B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World Health Organization logo ">
            <a:extLst>
              <a:ext uri="{FF2B5EF4-FFF2-40B4-BE49-F238E27FC236}">
                <a16:creationId xmlns:a16="http://schemas.microsoft.com/office/drawing/2014/main" id="{522893C7-C83B-014A-8B5D-560C13D798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1" y="5852984"/>
            <a:ext cx="2314640" cy="704736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4706F60-D920-20AC-2ECD-53232044E9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4764" y="6397384"/>
            <a:ext cx="380035" cy="32067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55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_navy + blue logo"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1483D-923E-144D-9141-59E56DC79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685419"/>
            <a:ext cx="5638800" cy="2387600"/>
          </a:xfrm>
        </p:spPr>
        <p:txBody>
          <a:bodyPr anchor="t" anchorCtr="0"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9D2BC0-3B2B-2444-BFD2-05B4702116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3200400"/>
            <a:ext cx="56388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0CB99A3-E1BC-0B46-9A11-79A3F59F9B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rgbClr val="009AD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World Health Organization logo ">
            <a:extLst>
              <a:ext uri="{FF2B5EF4-FFF2-40B4-BE49-F238E27FC236}">
                <a16:creationId xmlns:a16="http://schemas.microsoft.com/office/drawing/2014/main" id="{522893C7-C83B-014A-8B5D-560C13D798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2" y="5852984"/>
            <a:ext cx="2314637" cy="704735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9CC8919-662B-B3FF-7C3F-B7449EFD52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4764" y="6397384"/>
            <a:ext cx="380035" cy="32067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559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_light 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0C07BE4-5AF9-FF47-B682-ABA70C1652CA}"/>
              </a:ext>
            </a:extLst>
          </p:cNvPr>
          <p:cNvSpPr/>
          <p:nvPr userDrawn="1"/>
        </p:nvSpPr>
        <p:spPr>
          <a:xfrm>
            <a:off x="0" y="0"/>
            <a:ext cx="12192000" cy="5347504"/>
          </a:xfrm>
          <a:prstGeom prst="rect">
            <a:avLst/>
          </a:prstGeom>
          <a:solidFill>
            <a:srgbClr val="DDEF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41483D-923E-144D-9141-59E56DC79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685419"/>
            <a:ext cx="5638800" cy="2387600"/>
          </a:xfrm>
        </p:spPr>
        <p:txBody>
          <a:bodyPr anchor="t" anchorCtr="0">
            <a:normAutofit/>
          </a:bodyPr>
          <a:lstStyle>
            <a:lvl1pPr algn="l">
              <a:defRPr sz="4800"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9D2BC0-3B2B-2444-BFD2-05B4702116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3200400"/>
            <a:ext cx="56388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00205C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0CB99A3-E1BC-0B46-9A11-79A3F59F9B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rgbClr val="002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World Health Organization logo ">
            <a:extLst>
              <a:ext uri="{FF2B5EF4-FFF2-40B4-BE49-F238E27FC236}">
                <a16:creationId xmlns:a16="http://schemas.microsoft.com/office/drawing/2014/main" id="{807A3732-E7A9-B344-8DAE-D56547DA56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2" y="5852984"/>
            <a:ext cx="2314637" cy="704736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F093C36-97F6-C926-9CB5-87B624BAF5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4764" y="6397384"/>
            <a:ext cx="380035" cy="32067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929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navy+blue"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7EC86-78C9-4D4A-AF51-6E9B47179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1"/>
            <a:ext cx="5638800" cy="2743200"/>
          </a:xfrm>
        </p:spPr>
        <p:txBody>
          <a:bodyPr anchor="t" anchorCtr="0">
            <a:normAutofit/>
          </a:bodyPr>
          <a:lstStyle>
            <a:lvl1pPr>
              <a:defRPr sz="4200">
                <a:solidFill>
                  <a:srgbClr val="009ADE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851D9-B58C-E14B-8E26-15AD7279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00172" y="6397384"/>
            <a:ext cx="5154592" cy="32409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5BC04-F0CE-8849-A980-148AB3F0D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44C24D-3004-F049-AA07-7BC498D28F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World Health Organization logo ">
            <a:extLst>
              <a:ext uri="{FF2B5EF4-FFF2-40B4-BE49-F238E27FC236}">
                <a16:creationId xmlns:a16="http://schemas.microsoft.com/office/drawing/2014/main" id="{41AFBD7E-873F-FC49-A840-08A744808D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2" y="5852984"/>
            <a:ext cx="2314637" cy="704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920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navy"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7EC86-78C9-4D4A-AF51-6E9B47179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1"/>
            <a:ext cx="5638800" cy="2743200"/>
          </a:xfrm>
        </p:spPr>
        <p:txBody>
          <a:bodyPr anchor="t" anchorCtr="0">
            <a:normAutofit/>
          </a:bodyPr>
          <a:lstStyle>
            <a:lvl1pPr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851D9-B58C-E14B-8E26-15AD7279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00172" y="6397384"/>
            <a:ext cx="5154592" cy="32409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5BC04-F0CE-8849-A980-148AB3F0D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44C24D-3004-F049-AA07-7BC498D28F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World Health Organization logo ">
            <a:extLst>
              <a:ext uri="{FF2B5EF4-FFF2-40B4-BE49-F238E27FC236}">
                <a16:creationId xmlns:a16="http://schemas.microsoft.com/office/drawing/2014/main" id="{DF07AB91-D215-9B41-9808-46FFB4D275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3" y="6000906"/>
            <a:ext cx="1828798" cy="55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244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tion Header_navy with bullets"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2964F-381C-7B4D-833B-E524C7882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799"/>
            <a:ext cx="5638800" cy="3075869"/>
          </a:xfrm>
        </p:spPr>
        <p:txBody>
          <a:bodyPr>
            <a:normAutofit/>
          </a:bodyPr>
          <a:lstStyle>
            <a:lvl1pPr>
              <a:defRPr sz="4200">
                <a:solidFill>
                  <a:srgbClr val="009ADE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81B538-2004-A148-91A7-DDAD8DCB0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7084" y="685800"/>
            <a:ext cx="3817716" cy="54609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EB427A-B671-5046-997C-FBCC440F9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00172" y="6397384"/>
            <a:ext cx="5154592" cy="32409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F5830-4E1F-5A49-AE5A-AC956905C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7586040-0D3B-0A43-AF9D-DF0628A080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World Health Organization logo ">
            <a:extLst>
              <a:ext uri="{FF2B5EF4-FFF2-40B4-BE49-F238E27FC236}">
                <a16:creationId xmlns:a16="http://schemas.microsoft.com/office/drawing/2014/main" id="{1A501AEF-ABA1-5B46-9DF6-FA16A49F32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3" y="6000906"/>
            <a:ext cx="1828798" cy="55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663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light blue">
    <p:bg>
      <p:bgPr>
        <a:solidFill>
          <a:srgbClr val="DD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7EC86-78C9-4D4A-AF51-6E9B47179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1"/>
            <a:ext cx="5638800" cy="2743200"/>
          </a:xfrm>
        </p:spPr>
        <p:txBody>
          <a:bodyPr anchor="t" anchorCtr="0">
            <a:normAutofit/>
          </a:bodyPr>
          <a:lstStyle>
            <a:lvl1pPr>
              <a:defRPr sz="4200"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851D9-B58C-E14B-8E26-15AD7279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00172" y="6397384"/>
            <a:ext cx="5154592" cy="32409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5BC04-F0CE-8849-A980-148AB3F0D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44C24D-3004-F049-AA07-7BC498D28F53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rgbClr val="002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World Health Organization logo ">
            <a:extLst>
              <a:ext uri="{FF2B5EF4-FFF2-40B4-BE49-F238E27FC236}">
                <a16:creationId xmlns:a16="http://schemas.microsoft.com/office/drawing/2014/main" id="{8D1B0992-9F08-4D46-9772-C6DCA591D5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3" y="6000906"/>
            <a:ext cx="1828798" cy="55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912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light blue+image">
    <p:bg>
      <p:bgPr>
        <a:solidFill>
          <a:srgbClr val="DD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7EC86-78C9-4D4A-AF51-6E9B47179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1"/>
            <a:ext cx="5638800" cy="2743200"/>
          </a:xfrm>
        </p:spPr>
        <p:txBody>
          <a:bodyPr anchor="t" anchorCtr="0">
            <a:normAutofit/>
          </a:bodyPr>
          <a:lstStyle>
            <a:lvl1pPr>
              <a:defRPr sz="4200"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851D9-B58C-E14B-8E26-15AD7279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00172" y="6397384"/>
            <a:ext cx="5154592" cy="32409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5BC04-F0CE-8849-A980-148AB3F0D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44C24D-3004-F049-AA07-7BC498D28F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rgbClr val="002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358AE12E-C068-CD44-A709-794E11A2B7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9499" y="-51762"/>
            <a:ext cx="11102500" cy="6909762"/>
          </a:xfrm>
          <a:prstGeom prst="rect">
            <a:avLst/>
          </a:prstGeom>
        </p:spPr>
      </p:pic>
      <p:pic>
        <p:nvPicPr>
          <p:cNvPr id="9" name="Picture 8" descr="World Health Organization logo ">
            <a:extLst>
              <a:ext uri="{FF2B5EF4-FFF2-40B4-BE49-F238E27FC236}">
                <a16:creationId xmlns:a16="http://schemas.microsoft.com/office/drawing/2014/main" id="{185721B3-1393-424A-8F5B-131AC862532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3" y="6000906"/>
            <a:ext cx="1828798" cy="55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22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Header_photo"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CD3ED49-EBD8-B24A-AA9F-F66408900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90053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A7EC86-78C9-4D4A-AF51-6E9B47179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1"/>
            <a:ext cx="5638800" cy="1669460"/>
          </a:xfrm>
          <a:solidFill>
            <a:srgbClr val="C9DDF3">
              <a:alpha val="80000"/>
            </a:srgbClr>
          </a:solidFill>
        </p:spPr>
        <p:txBody>
          <a:bodyPr lIns="144000" anchor="t" anchorCtr="0">
            <a:sp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851D9-B58C-E14B-8E26-15AD7279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00172" y="6397384"/>
            <a:ext cx="5154592" cy="32409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5BC04-F0CE-8849-A980-148AB3F0D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44C24D-3004-F049-AA07-7BC498D28F53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World Health Organization logo ">
            <a:extLst>
              <a:ext uri="{FF2B5EF4-FFF2-40B4-BE49-F238E27FC236}">
                <a16:creationId xmlns:a16="http://schemas.microsoft.com/office/drawing/2014/main" id="{9F263B6D-8996-474F-BAA8-575C05E66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3" y="6000906"/>
            <a:ext cx="1828798" cy="55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053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 Header_photo"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CD3ED49-EBD8-B24A-AA9F-F66408900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A7EC86-78C9-4D4A-AF51-6E9B47179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1"/>
            <a:ext cx="5638800" cy="1661993"/>
          </a:xfrm>
          <a:solidFill>
            <a:srgbClr val="DDEFF9">
              <a:alpha val="80000"/>
            </a:srgbClr>
          </a:solidFill>
        </p:spPr>
        <p:txBody>
          <a:bodyPr wrap="square" lIns="144000" anchor="t" anchorCtr="0">
            <a:spAutoFit/>
          </a:bodyPr>
          <a:lstStyle>
            <a:lvl1pPr>
              <a:defRPr sz="6000"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851D9-B58C-E14B-8E26-15AD7279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00172" y="6397384"/>
            <a:ext cx="5154592" cy="32409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5BC04-F0CE-8849-A980-148AB3F0D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44C24D-3004-F049-AA07-7BC498D28F53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World Health Organization logo ">
            <a:extLst>
              <a:ext uri="{FF2B5EF4-FFF2-40B4-BE49-F238E27FC236}">
                <a16:creationId xmlns:a16="http://schemas.microsoft.com/office/drawing/2014/main" id="{C31A47E6-021F-C944-BAE1-D55D61F608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3" y="6000906"/>
            <a:ext cx="1828798" cy="55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2163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ection Header_photo"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CD3ED49-EBD8-B24A-AA9F-F66408900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t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A7EC86-78C9-4D4A-AF51-6E9B47179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1"/>
            <a:ext cx="5638800" cy="1661993"/>
          </a:xfrm>
          <a:solidFill>
            <a:srgbClr val="C9DDF3">
              <a:alpha val="80000"/>
            </a:srgbClr>
          </a:solidFill>
        </p:spPr>
        <p:txBody>
          <a:bodyPr lIns="144000" anchor="t" anchorCtr="0">
            <a:spAutoFit/>
          </a:bodyPr>
          <a:lstStyle>
            <a:lvl1pPr>
              <a:defRPr sz="6000"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851D9-B58C-E14B-8E26-15AD7279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00172" y="6397384"/>
            <a:ext cx="5154592" cy="32409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5BC04-F0CE-8849-A980-148AB3F0D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44C24D-3004-F049-AA07-7BC498D28F53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World Health Organization logo ">
            <a:extLst>
              <a:ext uri="{FF2B5EF4-FFF2-40B4-BE49-F238E27FC236}">
                <a16:creationId xmlns:a16="http://schemas.microsoft.com/office/drawing/2014/main" id="{D8591945-98AC-6ECD-0960-38810276F9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4" y="6000906"/>
            <a:ext cx="1828795" cy="55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239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ection Header_photo"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CD3ED49-EBD8-B24A-AA9F-F66408900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88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A7EC86-78C9-4D4A-AF51-6E9B47179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1"/>
            <a:ext cx="5638800" cy="1661993"/>
          </a:xfrm>
          <a:solidFill>
            <a:srgbClr val="C9DDF3">
              <a:alpha val="80000"/>
            </a:srgbClr>
          </a:solidFill>
        </p:spPr>
        <p:txBody>
          <a:bodyPr lIns="144000" anchor="t" anchorCtr="0">
            <a:spAutoFit/>
          </a:bodyPr>
          <a:lstStyle>
            <a:lvl1pPr>
              <a:defRPr sz="6000"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851D9-B58C-E14B-8E26-15AD7279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00172" y="6397384"/>
            <a:ext cx="5154592" cy="32409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5BC04-F0CE-8849-A980-148AB3F0D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44C24D-3004-F049-AA07-7BC498D28F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World Health Organization logo ">
            <a:extLst>
              <a:ext uri="{FF2B5EF4-FFF2-40B4-BE49-F238E27FC236}">
                <a16:creationId xmlns:a16="http://schemas.microsoft.com/office/drawing/2014/main" id="{0C9FB247-3197-0943-93E9-189420DEBD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3" y="6000906"/>
            <a:ext cx="1828798" cy="55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9055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Section Header_photo"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CD3ED49-EBD8-B24A-AA9F-F66408900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A7EC86-78C9-4D4A-AF51-6E9B47179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1"/>
            <a:ext cx="5638800" cy="1661993"/>
          </a:xfrm>
          <a:solidFill>
            <a:srgbClr val="C9DDF3">
              <a:alpha val="80000"/>
            </a:srgbClr>
          </a:solidFill>
        </p:spPr>
        <p:txBody>
          <a:bodyPr lIns="144000" anchor="t" anchorCtr="0">
            <a:spAutoFit/>
          </a:bodyPr>
          <a:lstStyle>
            <a:lvl1pPr>
              <a:defRPr sz="6000"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851D9-B58C-E14B-8E26-15AD7279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00172" y="6397384"/>
            <a:ext cx="5154592" cy="32409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5BC04-F0CE-8849-A980-148AB3F0D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44C24D-3004-F049-AA07-7BC498D28F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World Health Organization logo ">
            <a:extLst>
              <a:ext uri="{FF2B5EF4-FFF2-40B4-BE49-F238E27FC236}">
                <a16:creationId xmlns:a16="http://schemas.microsoft.com/office/drawing/2014/main" id="{69980E6F-8A3C-16B6-F34B-10A38190A99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4" y="6000906"/>
            <a:ext cx="1828795" cy="55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4848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Section Header_photo"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CD3ED49-EBD8-B24A-AA9F-F66408900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A7EC86-78C9-4D4A-AF51-6E9B47179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685801"/>
            <a:ext cx="6982691" cy="1669470"/>
          </a:xfrm>
          <a:solidFill>
            <a:srgbClr val="C9DDF3">
              <a:alpha val="80000"/>
            </a:srgbClr>
          </a:solidFill>
        </p:spPr>
        <p:txBody>
          <a:bodyPr lIns="144000" anchor="t" anchorCtr="0">
            <a:spAutoFit/>
          </a:bodyPr>
          <a:lstStyle>
            <a:lvl1pPr>
              <a:defRPr sz="6000"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851D9-B58C-E14B-8E26-15AD7279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00172" y="6397384"/>
            <a:ext cx="5154592" cy="32409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5BC04-F0CE-8849-A980-148AB3F0D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44C24D-3004-F049-AA07-7BC498D28F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World Health Organization logo ">
            <a:extLst>
              <a:ext uri="{FF2B5EF4-FFF2-40B4-BE49-F238E27FC236}">
                <a16:creationId xmlns:a16="http://schemas.microsoft.com/office/drawing/2014/main" id="{DCEB4C6A-ABE1-CC43-80D7-96BB3E6B03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3" y="6000906"/>
            <a:ext cx="1828798" cy="55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327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Section Header_photo"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AD15AB5-9F8B-CF48-0A1A-FEDEE943A1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A7EC86-78C9-4D4A-AF51-6E9B47179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1"/>
            <a:ext cx="5638800" cy="1661993"/>
          </a:xfrm>
          <a:solidFill>
            <a:srgbClr val="C9DDF3">
              <a:alpha val="80000"/>
            </a:srgbClr>
          </a:solidFill>
        </p:spPr>
        <p:txBody>
          <a:bodyPr lIns="144000" anchor="t" anchorCtr="0">
            <a:spAutoFit/>
          </a:bodyPr>
          <a:lstStyle>
            <a:lvl1pPr>
              <a:defRPr sz="6000"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5BC04-F0CE-8849-A980-148AB3F0D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44C24D-3004-F049-AA07-7BC498D28F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World Health Organization logo ">
            <a:extLst>
              <a:ext uri="{FF2B5EF4-FFF2-40B4-BE49-F238E27FC236}">
                <a16:creationId xmlns:a16="http://schemas.microsoft.com/office/drawing/2014/main" id="{DCEB4C6A-ABE1-CC43-80D7-96BB3E6B03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3" y="6000906"/>
            <a:ext cx="1828798" cy="55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6727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ection Header_photo"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CD3ED49-EBD8-B24A-AA9F-F66408900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939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A7EC86-78C9-4D4A-AF51-6E9B47179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1"/>
            <a:ext cx="5638800" cy="1661993"/>
          </a:xfrm>
          <a:solidFill>
            <a:srgbClr val="C9DDF3">
              <a:alpha val="80000"/>
            </a:srgbClr>
          </a:solidFill>
        </p:spPr>
        <p:txBody>
          <a:bodyPr lIns="144000" anchor="t" anchorCtr="0">
            <a:spAutoFit/>
          </a:bodyPr>
          <a:lstStyle>
            <a:lvl1pPr>
              <a:defRPr sz="6000"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851D9-B58C-E14B-8E26-15AD7279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00172" y="6397384"/>
            <a:ext cx="5154592" cy="32409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5BC04-F0CE-8849-A980-148AB3F0D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44C24D-3004-F049-AA07-7BC498D28F53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rgbClr val="002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World Health Organization logo ">
            <a:extLst>
              <a:ext uri="{FF2B5EF4-FFF2-40B4-BE49-F238E27FC236}">
                <a16:creationId xmlns:a16="http://schemas.microsoft.com/office/drawing/2014/main" id="{652B58DC-A02B-F0B1-89A3-2012646CE31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4" y="6000906"/>
            <a:ext cx="1828795" cy="55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4252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ection Header_photo"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CD3ED49-EBD8-B24A-AA9F-F66408900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A7EC86-78C9-4D4A-AF51-6E9B47179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1"/>
            <a:ext cx="5638800" cy="1661993"/>
          </a:xfrm>
        </p:spPr>
        <p:txBody>
          <a:bodyPr lIns="144000" anchor="t" anchorCtr="0">
            <a:spAutoFit/>
          </a:bodyPr>
          <a:lstStyle>
            <a:lvl1pPr>
              <a:defRPr sz="6000"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851D9-B58C-E14B-8E26-15AD7279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00172" y="6397384"/>
            <a:ext cx="5154592" cy="32409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5BC04-F0CE-8849-A980-148AB3F0D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44C24D-3004-F049-AA07-7BC498D28F53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rgbClr val="002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World Health Organization logo ">
            <a:extLst>
              <a:ext uri="{FF2B5EF4-FFF2-40B4-BE49-F238E27FC236}">
                <a16:creationId xmlns:a16="http://schemas.microsoft.com/office/drawing/2014/main" id="{85FCFE85-65AF-3D40-9C08-454356D6DD2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4" y="6000906"/>
            <a:ext cx="1828795" cy="55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3545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Section Header_photo"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CD3ED49-EBD8-B24A-AA9F-F66408900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23453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A7EC86-78C9-4D4A-AF51-6E9B47179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1"/>
            <a:ext cx="5638800" cy="1661993"/>
          </a:xfrm>
          <a:solidFill>
            <a:srgbClr val="C9DDF3">
              <a:alpha val="80000"/>
            </a:srgbClr>
          </a:solidFill>
        </p:spPr>
        <p:txBody>
          <a:bodyPr lIns="144000" anchor="t" anchorCtr="0">
            <a:spAutoFit/>
          </a:bodyPr>
          <a:lstStyle>
            <a:lvl1pPr>
              <a:defRPr sz="6000"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851D9-B58C-E14B-8E26-15AD7279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00172" y="6397384"/>
            <a:ext cx="5154592" cy="32409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5BC04-F0CE-8849-A980-148AB3F0D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44C24D-3004-F049-AA07-7BC498D28F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rgbClr val="002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World Health Organization logo ">
            <a:extLst>
              <a:ext uri="{FF2B5EF4-FFF2-40B4-BE49-F238E27FC236}">
                <a16:creationId xmlns:a16="http://schemas.microsoft.com/office/drawing/2014/main" id="{85FCFE85-65AF-3D40-9C08-454356D6DD2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4" y="6000906"/>
            <a:ext cx="1828795" cy="55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127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Section Header_photo"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CD3ED49-EBD8-B24A-AA9F-F66408900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A7EC86-78C9-4D4A-AF51-6E9B47179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1"/>
            <a:ext cx="4238786" cy="2492990"/>
          </a:xfrm>
          <a:solidFill>
            <a:srgbClr val="C9DDF3">
              <a:alpha val="80000"/>
            </a:srgbClr>
          </a:solidFill>
        </p:spPr>
        <p:txBody>
          <a:bodyPr lIns="144000" anchor="t" anchorCtr="0">
            <a:spAutoFit/>
          </a:bodyPr>
          <a:lstStyle>
            <a:lvl1pPr>
              <a:defRPr sz="6000"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851D9-B58C-E14B-8E26-15AD7279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00172" y="6397384"/>
            <a:ext cx="5154592" cy="32409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5BC04-F0CE-8849-A980-148AB3F0D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44C24D-3004-F049-AA07-7BC498D28F53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rgbClr val="002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World Health Organization logo ">
            <a:extLst>
              <a:ext uri="{FF2B5EF4-FFF2-40B4-BE49-F238E27FC236}">
                <a16:creationId xmlns:a16="http://schemas.microsoft.com/office/drawing/2014/main" id="{85FCFE85-65AF-3D40-9C08-454356D6DD2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4" y="6000906"/>
            <a:ext cx="1828795" cy="55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1610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Section Header_photo"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CD3ED49-EBD8-B24A-AA9F-F66408900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A7EC86-78C9-4D4A-AF51-6E9B47179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1"/>
            <a:ext cx="4238786" cy="2743200"/>
          </a:xfrm>
          <a:solidFill>
            <a:srgbClr val="C9DDF3">
              <a:alpha val="80000"/>
            </a:srgbClr>
          </a:solidFill>
        </p:spPr>
        <p:txBody>
          <a:bodyPr lIns="144000" anchor="t" anchorCtr="0">
            <a:normAutofit/>
          </a:bodyPr>
          <a:lstStyle>
            <a:lvl1pPr>
              <a:defRPr sz="6000"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851D9-B58C-E14B-8E26-15AD7279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00172" y="6397384"/>
            <a:ext cx="5154592" cy="32409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5BC04-F0CE-8849-A980-148AB3F0D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44C24D-3004-F049-AA07-7BC498D28F53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rgbClr val="002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World Health Organization logo ">
            <a:extLst>
              <a:ext uri="{FF2B5EF4-FFF2-40B4-BE49-F238E27FC236}">
                <a16:creationId xmlns:a16="http://schemas.microsoft.com/office/drawing/2014/main" id="{85FCFE85-65AF-3D40-9C08-454356D6DD2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4" y="6000906"/>
            <a:ext cx="1828795" cy="55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9587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7EC86-78C9-4D4A-AF51-6E9B471796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1846372"/>
            <a:ext cx="9700351" cy="2743200"/>
          </a:xfrm>
        </p:spPr>
        <p:txBody>
          <a:bodyPr anchor="t" anchorCtr="0">
            <a:normAutofit/>
          </a:bodyPr>
          <a:lstStyle>
            <a:lvl1pPr marL="228600" indent="-228600">
              <a:defRPr sz="4000">
                <a:solidFill>
                  <a:srgbClr val="009ADE"/>
                </a:solidFill>
              </a:defRPr>
            </a:lvl1pPr>
          </a:lstStyle>
          <a:p>
            <a:r>
              <a:rPr lang="en-US"/>
              <a:t>Click to edit Master </a:t>
            </a:r>
            <a:br>
              <a:rPr lang="en-US"/>
            </a:br>
            <a:r>
              <a:rPr lang="en-US"/>
              <a:t>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851D9-B58C-E14B-8E26-15AD7279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00172" y="6397384"/>
            <a:ext cx="5154592" cy="32409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5BC04-F0CE-8849-A980-148AB3F0D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44C24D-3004-F049-AA07-7BC498D28F53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A20877-C6F5-D948-A95F-D08C52CB35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4734772"/>
            <a:ext cx="9700351" cy="760413"/>
          </a:xfrm>
        </p:spPr>
        <p:txBody>
          <a:bodyPr/>
          <a:lstStyle>
            <a:lvl1pPr marL="0" indent="0">
              <a:buNone/>
              <a:defRPr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 descr="World Health Organization logo ">
            <a:extLst>
              <a:ext uri="{FF2B5EF4-FFF2-40B4-BE49-F238E27FC236}">
                <a16:creationId xmlns:a16="http://schemas.microsoft.com/office/drawing/2014/main" id="{1ECEC661-474A-1A4C-9F57-9C28C3FE5F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4" y="6000906"/>
            <a:ext cx="1828795" cy="556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3091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_navy"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7EC86-78C9-4D4A-AF51-6E9B47179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39590"/>
            <a:ext cx="9700351" cy="219810"/>
          </a:xfrm>
        </p:spPr>
        <p:txBody>
          <a:bodyPr anchor="t" anchorCtr="0">
            <a:normAutofit/>
          </a:bodyPr>
          <a:lstStyle>
            <a:lvl1pPr marL="0" indent="0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851D9-B58C-E14B-8E26-15AD7279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00172" y="6397384"/>
            <a:ext cx="5154592" cy="32409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5BC04-F0CE-8849-A980-148AB3F0D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44C24D-3004-F049-AA07-7BC498D28F53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A20877-C6F5-D948-A95F-D08C52CB35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574800"/>
            <a:ext cx="9700351" cy="3920385"/>
          </a:xfrm>
        </p:spPr>
        <p:txBody>
          <a:bodyPr>
            <a:normAutofit/>
          </a:bodyPr>
          <a:lstStyle>
            <a:lvl1pPr marL="0" indent="0">
              <a:spcBef>
                <a:spcPts val="1800"/>
              </a:spcBef>
              <a:buNone/>
              <a:defRPr sz="4000" b="0" i="0">
                <a:solidFill>
                  <a:srgbClr val="009ADE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 descr="World Health Organization logo ">
            <a:extLst>
              <a:ext uri="{FF2B5EF4-FFF2-40B4-BE49-F238E27FC236}">
                <a16:creationId xmlns:a16="http://schemas.microsoft.com/office/drawing/2014/main" id="{1ECEC661-474A-1A4C-9F57-9C28C3FE5F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4" y="6000906"/>
            <a:ext cx="1828795" cy="556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166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">
    <p:bg>
      <p:bgPr>
        <a:solidFill>
          <a:srgbClr val="DD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851D9-B58C-E14B-8E26-15AD7279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00172" y="6397384"/>
            <a:ext cx="5154592" cy="32409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5BC04-F0CE-8849-A980-148AB3F0D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44C24D-3004-F049-AA07-7BC498D28F53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rgbClr val="002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A20877-C6F5-D948-A95F-D08C52CB35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4229051"/>
            <a:ext cx="7020558" cy="760413"/>
          </a:xfrm>
        </p:spPr>
        <p:txBody>
          <a:bodyPr/>
          <a:lstStyle>
            <a:lvl1pPr marL="0" indent="0">
              <a:buNone/>
              <a:defRPr b="1" i="0">
                <a:solidFill>
                  <a:srgbClr val="00205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 descr="World Health Organization logo ">
            <a:extLst>
              <a:ext uri="{FF2B5EF4-FFF2-40B4-BE49-F238E27FC236}">
                <a16:creationId xmlns:a16="http://schemas.microsoft.com/office/drawing/2014/main" id="{1ECEC661-474A-1A4C-9F57-9C28C3FE5F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5" y="6000906"/>
            <a:ext cx="1828792" cy="556811"/>
          </a:xfrm>
          <a:prstGeom prst="rect">
            <a:avLst/>
          </a:prstGeom>
        </p:spPr>
      </p:pic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9DD4EE67-57B6-3E41-9A9B-D3C3BD8E5C0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760800" y="1551943"/>
            <a:ext cx="3973999" cy="347724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DA67AD6-D8C7-B74A-B8D9-C0B4BE696ED5}"/>
              </a:ext>
            </a:extLst>
          </p:cNvPr>
          <p:cNvSpPr txBox="1">
            <a:spLocks/>
          </p:cNvSpPr>
          <p:nvPr userDrawn="1"/>
        </p:nvSpPr>
        <p:spPr>
          <a:xfrm>
            <a:off x="457201" y="1139590"/>
            <a:ext cx="7305040" cy="21981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0" i="0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>
                <a:solidFill>
                  <a:srgbClr val="00205C"/>
                </a:solidFill>
              </a:rPr>
              <a:t>Click to edit Master title style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4CB5F0B-02BD-614A-851C-63011963ECD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1" y="1574801"/>
            <a:ext cx="7020559" cy="2654250"/>
          </a:xfrm>
        </p:spPr>
        <p:txBody>
          <a:bodyPr>
            <a:normAutofit/>
          </a:bodyPr>
          <a:lstStyle>
            <a:lvl1pPr marL="0" indent="0">
              <a:spcBef>
                <a:spcPts val="1800"/>
              </a:spcBef>
              <a:buNone/>
              <a:defRPr sz="4000" b="0" i="0">
                <a:solidFill>
                  <a:srgbClr val="00205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801071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2964F-381C-7B4D-833B-E524C7882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11277600" cy="1004888"/>
          </a:xfrm>
        </p:spPr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81B538-2004-A148-91A7-DDAD8DCB0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5625"/>
            <a:ext cx="11277600" cy="38842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EB427A-B671-5046-997C-FBCC440F9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00172" y="6397384"/>
            <a:ext cx="5154592" cy="32409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F5830-4E1F-5A49-AE5A-AC956905C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BBF25AF-1AFC-F84B-8963-B94D2AEA127A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rgbClr val="002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World Health Organization logo ">
            <a:extLst>
              <a:ext uri="{FF2B5EF4-FFF2-40B4-BE49-F238E27FC236}">
                <a16:creationId xmlns:a16="http://schemas.microsoft.com/office/drawing/2014/main" id="{E3EDB005-A3A8-244D-9176-D7DF06EAD0E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4" y="6000906"/>
            <a:ext cx="1828795" cy="55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3408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hoto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2964F-381C-7B4D-833B-E524C7882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11277600" cy="563877"/>
          </a:xfrm>
        </p:spPr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81B538-2004-A148-91A7-DDAD8DCB0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4979393"/>
            <a:ext cx="3657600" cy="882921"/>
          </a:xfrm>
        </p:spPr>
        <p:txBody>
          <a:bodyPr>
            <a:normAutofit/>
          </a:bodyPr>
          <a:lstStyle>
            <a:lvl1pPr marL="0" indent="0">
              <a:buNone/>
              <a:defRPr sz="1200" b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EB427A-B671-5046-997C-FBCC440F9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00172" y="6397384"/>
            <a:ext cx="5154592" cy="32409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F5830-4E1F-5A49-AE5A-AC956905C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BBF25AF-1AFC-F84B-8963-B94D2AEA127A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rgbClr val="002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World Health Organization logo ">
            <a:extLst>
              <a:ext uri="{FF2B5EF4-FFF2-40B4-BE49-F238E27FC236}">
                <a16:creationId xmlns:a16="http://schemas.microsoft.com/office/drawing/2014/main" id="{E3EDB005-A3A8-244D-9176-D7DF06EAD0E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4" y="6000906"/>
            <a:ext cx="1828795" cy="556812"/>
          </a:xfrm>
          <a:prstGeom prst="rect">
            <a:avLst/>
          </a:prstGeom>
        </p:spPr>
      </p:pic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FE6E48B-14B1-A34F-BE35-F35F8B605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200" y="1600200"/>
            <a:ext cx="3657600" cy="3200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Picture Placeholder 11">
            <a:extLst>
              <a:ext uri="{FF2B5EF4-FFF2-40B4-BE49-F238E27FC236}">
                <a16:creationId xmlns:a16="http://schemas.microsoft.com/office/drawing/2014/main" id="{8F898B1A-280F-FE45-8D41-1CB270410E7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67200" y="1600200"/>
            <a:ext cx="3657600" cy="3200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Picture Placeholder 11">
            <a:extLst>
              <a:ext uri="{FF2B5EF4-FFF2-40B4-BE49-F238E27FC236}">
                <a16:creationId xmlns:a16="http://schemas.microsoft.com/office/drawing/2014/main" id="{30F77ACD-9F22-9B44-AE97-B98CCD01BE6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77200" y="1600200"/>
            <a:ext cx="3657600" cy="3200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224E5827-DC51-2E44-A3BF-A892FE8FADC9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267199" y="4979393"/>
            <a:ext cx="3657600" cy="882921"/>
          </a:xfrm>
        </p:spPr>
        <p:txBody>
          <a:bodyPr>
            <a:normAutofit/>
          </a:bodyPr>
          <a:lstStyle>
            <a:lvl1pPr marL="0" indent="0">
              <a:buNone/>
              <a:defRPr sz="1200" b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FF5458C-BD2E-A546-9365-90B8F7ADAED4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8077199" y="4979393"/>
            <a:ext cx="3657600" cy="882921"/>
          </a:xfrm>
        </p:spPr>
        <p:txBody>
          <a:bodyPr>
            <a:normAutofit/>
          </a:bodyPr>
          <a:lstStyle>
            <a:lvl1pPr marL="0" indent="0">
              <a:buNone/>
              <a:defRPr sz="1200" b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11287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2964F-381C-7B4D-833B-E524C7882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11277600" cy="1004888"/>
          </a:xfrm>
        </p:spPr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81B538-2004-A148-91A7-DDAD8DCB0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5625"/>
            <a:ext cx="7467600" cy="38842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EB427A-B671-5046-997C-FBCC440F9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00172" y="6397384"/>
            <a:ext cx="5154592" cy="32409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F5830-4E1F-5A49-AE5A-AC956905C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BBF25AF-1AFC-F84B-8963-B94D2AEA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rgbClr val="002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A92FD39-3BDA-A44D-BDE3-A5569FD6A0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7200" y="1828801"/>
            <a:ext cx="3657600" cy="4343400"/>
          </a:xfrm>
          <a:solidFill>
            <a:srgbClr val="DDEFF9"/>
          </a:solidFill>
        </p:spPr>
        <p:txBody>
          <a:bodyPr lIns="182880" tIns="182880" rIns="182880" bIns="182880">
            <a:normAutofit/>
          </a:bodyPr>
          <a:lstStyle>
            <a:lvl1pPr marL="0" indent="0">
              <a:buNone/>
              <a:defRPr sz="2000">
                <a:solidFill>
                  <a:srgbClr val="00205C"/>
                </a:solidFill>
              </a:defRPr>
            </a:lvl1pPr>
            <a:lvl2pPr marL="457200" indent="0">
              <a:buNone/>
              <a:defRPr sz="2000">
                <a:solidFill>
                  <a:srgbClr val="00205C"/>
                </a:solidFill>
              </a:defRPr>
            </a:lvl2pPr>
            <a:lvl3pPr marL="914400" indent="0">
              <a:buNone/>
              <a:defRPr sz="2000">
                <a:solidFill>
                  <a:srgbClr val="00205C"/>
                </a:solidFill>
              </a:defRPr>
            </a:lvl3pPr>
            <a:lvl4pPr marL="1371600" indent="0">
              <a:buNone/>
              <a:defRPr sz="2000">
                <a:solidFill>
                  <a:srgbClr val="00205C"/>
                </a:solidFill>
              </a:defRPr>
            </a:lvl4pPr>
            <a:lvl5pPr marL="1828800" indent="0">
              <a:buNone/>
              <a:defRPr sz="2000">
                <a:solidFill>
                  <a:srgbClr val="00205C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 descr="World Health Organization logo ">
            <a:extLst>
              <a:ext uri="{FF2B5EF4-FFF2-40B4-BE49-F238E27FC236}">
                <a16:creationId xmlns:a16="http://schemas.microsoft.com/office/drawing/2014/main" id="{0D77C92E-FD76-CA4F-9DDF-75EE90F0F3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4" y="6000906"/>
            <a:ext cx="1828795" cy="55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0502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A116F-33D4-214F-8363-398140754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11277600" cy="1004888"/>
          </a:xfrm>
        </p:spPr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0AB01D-7345-234E-A3DA-20878B807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00172" y="6397384"/>
            <a:ext cx="5154592" cy="32409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8F8493-D439-A54B-B38D-F16C729EB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CD24C2A-6EDC-0343-99A8-1F88C30FE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rgbClr val="002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World Health Organization logo ">
            <a:extLst>
              <a:ext uri="{FF2B5EF4-FFF2-40B4-BE49-F238E27FC236}">
                <a16:creationId xmlns:a16="http://schemas.microsoft.com/office/drawing/2014/main" id="{3B07DB3F-88D4-4949-9C4B-3D78CB2090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4" y="6000906"/>
            <a:ext cx="1828795" cy="55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3981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_navy background"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A116F-33D4-214F-8363-398140754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11277600" cy="10048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0AB01D-7345-234E-A3DA-20878B807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00172" y="6397384"/>
            <a:ext cx="5154592" cy="32409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8F8493-D439-A54B-B38D-F16C729EB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CD24C2A-6EDC-0343-99A8-1F88C30FE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World Health Organization logo ">
            <a:extLst>
              <a:ext uri="{FF2B5EF4-FFF2-40B4-BE49-F238E27FC236}">
                <a16:creationId xmlns:a16="http://schemas.microsoft.com/office/drawing/2014/main" id="{3B07DB3F-88D4-4949-9C4B-3D78CB2090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4" y="6000906"/>
            <a:ext cx="1828795" cy="556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9309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_light blue">
    <p:bg>
      <p:bgPr>
        <a:solidFill>
          <a:srgbClr val="DD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2964F-381C-7B4D-833B-E524C7882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4572000" cy="1004888"/>
          </a:xfrm>
        </p:spPr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81B538-2004-A148-91A7-DDAD8DCB0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5625"/>
            <a:ext cx="4572000" cy="3884295"/>
          </a:xfrm>
        </p:spPr>
        <p:txBody>
          <a:bodyPr/>
          <a:lstStyle>
            <a:lvl1pPr marL="0" indent="0">
              <a:buNone/>
              <a:defRPr/>
            </a:lvl1pPr>
            <a:lvl2pPr marL="0" indent="0">
              <a:spcBef>
                <a:spcPts val="0"/>
              </a:spcBef>
              <a:buNone/>
              <a:defRPr/>
            </a:lvl2pPr>
            <a:lvl3pPr marL="0" indent="0">
              <a:spcBef>
                <a:spcPts val="0"/>
              </a:spcBef>
              <a:buNone/>
              <a:defRPr/>
            </a:lvl3pPr>
            <a:lvl4pPr marL="0" indent="0">
              <a:spcBef>
                <a:spcPts val="0"/>
              </a:spcBef>
              <a:buNone/>
              <a:defRPr/>
            </a:lvl4pPr>
            <a:lvl5pPr marL="0" indent="0"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EB427A-B671-5046-997C-FBCC440F9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00172" y="6404128"/>
            <a:ext cx="5154592" cy="3206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F5830-4E1F-5A49-AE5A-AC956905C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BBF25AF-1AFC-F84B-8963-B94D2AEA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rgbClr val="002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World Health Organization logo ">
            <a:extLst>
              <a:ext uri="{FF2B5EF4-FFF2-40B4-BE49-F238E27FC236}">
                <a16:creationId xmlns:a16="http://schemas.microsoft.com/office/drawing/2014/main" id="{B0D277E7-B8AB-6149-A9B0-222EC5A514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4" y="6000906"/>
            <a:ext cx="1828795" cy="55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99370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 l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331F6-1DFC-6D42-A5DB-377B0A137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5486399" cy="1004888"/>
          </a:xfrm>
        </p:spPr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AE99C-0336-6345-BC88-F8EEF8EE1F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517751"/>
            <a:ext cx="5486398" cy="31921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043BC3-F104-1B49-9F4F-1315C3526B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8403" y="2517751"/>
            <a:ext cx="5486400" cy="31921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88FECC-C832-1C43-B845-8E730059B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00172" y="6397384"/>
            <a:ext cx="5154592" cy="32409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5C3B43-C9D7-D149-A035-216CDF583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11A4368-A5DE-FB44-8CFA-D7BBE509E18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57200" y="1828800"/>
            <a:ext cx="5486399" cy="55083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rgbClr val="00205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C429D4F-74BB-004B-AEC1-783776700C30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248404" y="1828800"/>
            <a:ext cx="5494112" cy="55083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rgbClr val="00205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D8DB0DA-065A-3D4A-881B-8C3F59254ACF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rgbClr val="002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World Health Organization logo ">
            <a:extLst>
              <a:ext uri="{FF2B5EF4-FFF2-40B4-BE49-F238E27FC236}">
                <a16:creationId xmlns:a16="http://schemas.microsoft.com/office/drawing/2014/main" id="{D6B883BC-ECF6-C547-8C20-CE0694CA25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4" y="6000906"/>
            <a:ext cx="1828795" cy="55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4512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 long_lt blue">
    <p:bg>
      <p:bgPr>
        <a:solidFill>
          <a:srgbClr val="DD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331F6-1DFC-6D42-A5DB-377B0A137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5486399" cy="1004888"/>
          </a:xfrm>
        </p:spPr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11A4368-A5DE-FB44-8CFA-D7BBE509E18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57200" y="1828800"/>
            <a:ext cx="5486399" cy="55083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rgbClr val="00205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C429D4F-74BB-004B-AEC1-783776700C30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248404" y="1828800"/>
            <a:ext cx="5494112" cy="55083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rgbClr val="00205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AE99C-0336-6345-BC88-F8EEF8EE1F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517751"/>
            <a:ext cx="5486398" cy="31921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043BC3-F104-1B49-9F4F-1315C3526B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8403" y="2517751"/>
            <a:ext cx="5486400" cy="31921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5C3B43-C9D7-D149-A035-216CDF583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D8DB0DA-065A-3D4A-881B-8C3F59254A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rgbClr val="002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World Health Organization logo ">
            <a:extLst>
              <a:ext uri="{FF2B5EF4-FFF2-40B4-BE49-F238E27FC236}">
                <a16:creationId xmlns:a16="http://schemas.microsoft.com/office/drawing/2014/main" id="{900D91A6-1DEF-C742-BB2B-4F0CE8BD17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4" y="6000906"/>
            <a:ext cx="1828795" cy="55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24506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331F6-1DFC-6D42-A5DB-377B0A137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5486399" cy="1004888"/>
          </a:xfrm>
        </p:spPr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AE99C-0336-6345-BC88-F8EEF8EE1F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517750"/>
            <a:ext cx="3657598" cy="31940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5C3B43-C9D7-D149-A035-216CDF583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11A4368-A5DE-FB44-8CFA-D7BBE509E18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57200" y="1828800"/>
            <a:ext cx="3657600" cy="55083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rgbClr val="00205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D8DB0DA-065A-3D4A-881B-8C3F59254A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rgbClr val="002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07F70BE-CB24-3442-8592-A6FFA4981F19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269036" y="2517750"/>
            <a:ext cx="3657598" cy="31940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749FC0E-0F2F-094B-8C94-48717D7C345D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4269036" y="1828800"/>
            <a:ext cx="3657600" cy="55083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rgbClr val="00205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2D1EB86-22C0-554C-8156-5D3F5DE47136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069856" y="2517750"/>
            <a:ext cx="3657598" cy="31940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7C67BFE9-FA82-8A47-87CA-56246F893F1E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8069856" y="1828800"/>
            <a:ext cx="3657600" cy="55083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rgbClr val="00205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5" name="Picture 14" descr="World Health Organization logo ">
            <a:extLst>
              <a:ext uri="{FF2B5EF4-FFF2-40B4-BE49-F238E27FC236}">
                <a16:creationId xmlns:a16="http://schemas.microsoft.com/office/drawing/2014/main" id="{E1CFAF92-E612-AE40-ABFE-2A513B425F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4" y="6000906"/>
            <a:ext cx="1828795" cy="55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3069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hree columns_lt blue">
    <p:bg>
      <p:bgPr>
        <a:solidFill>
          <a:srgbClr val="DD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331F6-1DFC-6D42-A5DB-377B0A137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5486399" cy="1004888"/>
          </a:xfrm>
        </p:spPr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AE99C-0336-6345-BC88-F8EEF8EE1F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517750"/>
            <a:ext cx="3657598" cy="31940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5C3B43-C9D7-D149-A035-216CDF583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11A4368-A5DE-FB44-8CFA-D7BBE509E18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57200" y="1828800"/>
            <a:ext cx="3657600" cy="55083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rgbClr val="00205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D8DB0DA-065A-3D4A-881B-8C3F59254A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rgbClr val="002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07F70BE-CB24-3442-8592-A6FFA4981F19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269036" y="2517750"/>
            <a:ext cx="3657598" cy="31940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749FC0E-0F2F-094B-8C94-48717D7C345D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4269036" y="1828800"/>
            <a:ext cx="3657600" cy="55083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rgbClr val="00205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2D1EB86-22C0-554C-8156-5D3F5DE47136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069856" y="2517750"/>
            <a:ext cx="3657598" cy="31940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7C67BFE9-FA82-8A47-87CA-56246F893F1E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8069856" y="1828800"/>
            <a:ext cx="3657600" cy="55083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rgbClr val="00205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5" name="Picture 14" descr="World Health Organization logo ">
            <a:extLst>
              <a:ext uri="{FF2B5EF4-FFF2-40B4-BE49-F238E27FC236}">
                <a16:creationId xmlns:a16="http://schemas.microsoft.com/office/drawing/2014/main" id="{B61AF795-8C85-814F-914D-9EBE0519A1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4" y="6000906"/>
            <a:ext cx="1828795" cy="55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99922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_ Two"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331F6-1DFC-6D42-A5DB-377B0A137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5486399" cy="10048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AE99C-0336-6345-BC88-F8EEF8EE1F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199" y="4071396"/>
            <a:ext cx="5486400" cy="168931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043BC3-F104-1B49-9F4F-1315C3526B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5352" y="4050792"/>
            <a:ext cx="5486400" cy="170588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5C3B43-C9D7-D149-A035-216CDF583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11A4368-A5DE-FB44-8CFA-D7BBE509E18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57200" y="2998280"/>
            <a:ext cx="5486399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rgbClr val="009AD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C429D4F-74BB-004B-AEC1-783776700C30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248404" y="2998280"/>
            <a:ext cx="5494112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rgbClr val="009AD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D8DB0DA-065A-3D4A-881B-8C3F59254ACF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rgbClr val="002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World Health Organization logo ">
            <a:extLst>
              <a:ext uri="{FF2B5EF4-FFF2-40B4-BE49-F238E27FC236}">
                <a16:creationId xmlns:a16="http://schemas.microsoft.com/office/drawing/2014/main" id="{A3318E81-63F9-2444-AF93-3EF243AFF1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4" y="6000906"/>
            <a:ext cx="1828795" cy="556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3393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_ Three"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638C7-E24F-E84A-8A79-2D89619AA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5638800" cy="113453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FE4183-96D7-744D-8DFD-4B5CF171B7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1" y="4051583"/>
            <a:ext cx="3657600" cy="166055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E1CDE4-68A4-444E-A1DB-6DB20F3DB1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276222" y="4051583"/>
            <a:ext cx="3648578" cy="166055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F68175-0DD6-164B-8823-0BB395D92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E81021D4-D0CA-9643-B255-9450B2B4003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061767" y="4051583"/>
            <a:ext cx="3648578" cy="166055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378C0A84-F996-E447-B5A6-E7580AB01597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267200" y="3388291"/>
            <a:ext cx="3657600" cy="527289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rgbClr val="009AD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83D59E60-2BBC-8D47-BE05-D1C3EE75C4F8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457200" y="3408116"/>
            <a:ext cx="3657600" cy="527289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rgbClr val="009AD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B6BFF59-A5AB-774C-ABAB-C052FE11D8A5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8077200" y="3408116"/>
            <a:ext cx="3657600" cy="527289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rgbClr val="009AD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4" name="Picture 13" descr="World Health Organization logo ">
            <a:extLst>
              <a:ext uri="{FF2B5EF4-FFF2-40B4-BE49-F238E27FC236}">
                <a16:creationId xmlns:a16="http://schemas.microsoft.com/office/drawing/2014/main" id="{60CC6A7D-F186-344A-AFAE-1F4FB8A6C3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4" y="6000906"/>
            <a:ext cx="1828795" cy="556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55413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D8E279F-2BBA-1D44-B270-AA9874F04DB2}"/>
              </a:ext>
            </a:extLst>
          </p:cNvPr>
          <p:cNvSpPr/>
          <p:nvPr userDrawn="1"/>
        </p:nvSpPr>
        <p:spPr>
          <a:xfrm>
            <a:off x="4259484" y="0"/>
            <a:ext cx="7932516" cy="6858000"/>
          </a:xfrm>
          <a:prstGeom prst="rect">
            <a:avLst/>
          </a:prstGeom>
          <a:solidFill>
            <a:srgbClr val="DDEF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485297-9C41-6C4E-8A84-CACB42015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435" y="685800"/>
            <a:ext cx="3335388" cy="839788"/>
          </a:xfrm>
        </p:spPr>
        <p:txBody>
          <a:bodyPr anchor="t" anchorCtr="0">
            <a:normAutofit/>
          </a:bodyPr>
          <a:lstStyle>
            <a:lvl1pPr>
              <a:defRPr sz="2400"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407C06-6CF8-2F41-BC67-54F13BB0A8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C0C6F6-8639-BE4B-BAD3-FFDBE27818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1828801"/>
            <a:ext cx="3335388" cy="3952232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F08247-7496-3348-B3C4-9BDDB676B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AE8B88C-5FF6-8C4C-B269-E15964BDCE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3338623" cy="0"/>
          </a:xfrm>
          <a:prstGeom prst="line">
            <a:avLst/>
          </a:prstGeom>
          <a:ln w="19050">
            <a:solidFill>
              <a:srgbClr val="002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World Health Organization logo ">
            <a:extLst>
              <a:ext uri="{FF2B5EF4-FFF2-40B4-BE49-F238E27FC236}">
                <a16:creationId xmlns:a16="http://schemas.microsoft.com/office/drawing/2014/main" id="{895724E3-FDE3-2149-BB91-FE058CAA94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4" y="6000906"/>
            <a:ext cx="1828795" cy="55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6981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47DDD-7B22-4B4B-AF9B-229B49A9A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3337560" cy="857150"/>
          </a:xfrm>
        </p:spPr>
        <p:txBody>
          <a:bodyPr anchor="t" anchorCtr="0">
            <a:normAutofit/>
          </a:bodyPr>
          <a:lstStyle>
            <a:lvl1pPr>
              <a:defRPr sz="2400"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010153-3787-EA4E-BC67-F986AEE886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67200" y="0"/>
            <a:ext cx="7924800" cy="68580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4C8B99-BBF3-CC4A-B7FE-B150924800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1828800"/>
            <a:ext cx="3337560" cy="3881120"/>
          </a:xfrm>
        </p:spPr>
        <p:txBody>
          <a:bodyPr>
            <a:normAutofit/>
          </a:bodyPr>
          <a:lstStyle>
            <a:lvl1pPr marL="285750" indent="-285750">
              <a:spcBef>
                <a:spcPts val="16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51B503-85CA-F24C-915F-EDB0C0315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D472D18-BE55-9E45-89BD-2847F7014D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3337560" cy="0"/>
          </a:xfrm>
          <a:prstGeom prst="line">
            <a:avLst/>
          </a:prstGeom>
          <a:ln w="19050">
            <a:solidFill>
              <a:srgbClr val="002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World Health Organization logo ">
            <a:extLst>
              <a:ext uri="{FF2B5EF4-FFF2-40B4-BE49-F238E27FC236}">
                <a16:creationId xmlns:a16="http://schemas.microsoft.com/office/drawing/2014/main" id="{42992776-3670-F24B-B4C8-03460D5C00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4" y="6000906"/>
            <a:ext cx="1828795" cy="55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87129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bg>
      <p:bgPr>
        <a:solidFill>
          <a:srgbClr val="DD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47DDD-7B22-4B4B-AF9B-229B49A9A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3337560" cy="857150"/>
          </a:xfrm>
        </p:spPr>
        <p:txBody>
          <a:bodyPr anchor="t" anchorCtr="0">
            <a:normAutofit/>
          </a:bodyPr>
          <a:lstStyle>
            <a:lvl1pPr>
              <a:defRPr sz="2400"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4C8B99-BBF3-CC4A-B7FE-B150924800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1828800"/>
            <a:ext cx="3337560" cy="388112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51B503-85CA-F24C-915F-EDB0C0315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D472D18-BE55-9E45-89BD-2847F7014D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3337560" cy="0"/>
          </a:xfrm>
          <a:prstGeom prst="line">
            <a:avLst/>
          </a:prstGeom>
          <a:ln w="19050">
            <a:solidFill>
              <a:srgbClr val="002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World Health Organization logo ">
            <a:extLst>
              <a:ext uri="{FF2B5EF4-FFF2-40B4-BE49-F238E27FC236}">
                <a16:creationId xmlns:a16="http://schemas.microsoft.com/office/drawing/2014/main" id="{1484C8C0-9FE5-7B48-A8C7-062291516A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4" y="6000906"/>
            <a:ext cx="1828795" cy="55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60235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page_navy background"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1483D-923E-144D-9141-59E56DC79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828800"/>
            <a:ext cx="5638800" cy="1325499"/>
          </a:xfrm>
        </p:spPr>
        <p:txBody>
          <a:bodyPr anchor="t" anchorCtr="0">
            <a:normAutofit/>
          </a:bodyPr>
          <a:lstStyle>
            <a:lvl1pPr algn="l">
              <a:defRPr sz="4800">
                <a:solidFill>
                  <a:srgbClr val="009ADE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9D2BC0-3B2B-2444-BFD2-05B4702116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3429000"/>
            <a:ext cx="5638800" cy="1655762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0CB99A3-E1BC-0B46-9A11-79A3F59F9B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World Health Organization logo ">
            <a:extLst>
              <a:ext uri="{FF2B5EF4-FFF2-40B4-BE49-F238E27FC236}">
                <a16:creationId xmlns:a16="http://schemas.microsoft.com/office/drawing/2014/main" id="{522893C7-C83B-014A-8B5D-560C13D798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1" y="5852984"/>
            <a:ext cx="2314640" cy="70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926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1342D1-2D03-6345-A214-DB5C9B4F3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11277600" cy="100488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3F734F-57A1-F647-8BF4-103A6F49AE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825625"/>
            <a:ext cx="11277600" cy="43465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B1056B-352D-9345-9A93-0EC73276E8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4764" y="6397384"/>
            <a:ext cx="380035" cy="32067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6FCB857-0D21-D10D-9A97-7D80B6C37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00172" y="6397384"/>
            <a:ext cx="5154592" cy="32409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773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5" r:id="rId3"/>
    <p:sldLayoutId id="2147483649" r:id="rId4"/>
    <p:sldLayoutId id="2147483658" r:id="rId5"/>
    <p:sldLayoutId id="2147483667" r:id="rId6"/>
    <p:sldLayoutId id="2147483660" r:id="rId7"/>
    <p:sldLayoutId id="2147483662" r:id="rId8"/>
    <p:sldLayoutId id="2147483673" r:id="rId9"/>
    <p:sldLayoutId id="2147483669" r:id="rId10"/>
    <p:sldLayoutId id="2147483670" r:id="rId11"/>
    <p:sldLayoutId id="2147483671" r:id="rId12"/>
    <p:sldLayoutId id="2147483678" r:id="rId13"/>
    <p:sldLayoutId id="2147483681" r:id="rId14"/>
    <p:sldLayoutId id="2147483687" r:id="rId15"/>
    <p:sldLayoutId id="2147483688" r:id="rId16"/>
    <p:sldLayoutId id="2147483680" r:id="rId17"/>
    <p:sldLayoutId id="2147483679" r:id="rId18"/>
    <p:sldLayoutId id="2147483689" r:id="rId19"/>
    <p:sldLayoutId id="2147483694" r:id="rId20"/>
    <p:sldLayoutId id="2147483695" r:id="rId21"/>
    <p:sldLayoutId id="2147483677" r:id="rId22"/>
    <p:sldLayoutId id="2147483692" r:id="rId23"/>
    <p:sldLayoutId id="2147483693" r:id="rId24"/>
    <p:sldLayoutId id="2147483650" r:id="rId25"/>
    <p:sldLayoutId id="2147483690" r:id="rId26"/>
    <p:sldLayoutId id="2147483676" r:id="rId27"/>
    <p:sldLayoutId id="2147483654" r:id="rId28"/>
    <p:sldLayoutId id="2147483691" r:id="rId29"/>
    <p:sldLayoutId id="2147483666" r:id="rId30"/>
    <p:sldLayoutId id="2147483674" r:id="rId31"/>
    <p:sldLayoutId id="2147483683" r:id="rId32"/>
    <p:sldLayoutId id="2147483675" r:id="rId33"/>
    <p:sldLayoutId id="2147483684" r:id="rId34"/>
    <p:sldLayoutId id="2147483652" r:id="rId35"/>
    <p:sldLayoutId id="2147483653" r:id="rId36"/>
    <p:sldLayoutId id="2147483656" r:id="rId37"/>
    <p:sldLayoutId id="2147483657" r:id="rId38"/>
    <p:sldLayoutId id="2147483685" r:id="rId39"/>
    <p:sldLayoutId id="2147483686" r:id="rId4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88">
          <p15:clr>
            <a:srgbClr val="F26B43"/>
          </p15:clr>
        </p15:guide>
        <p15:guide id="4" orient="horz" pos="288">
          <p15:clr>
            <a:srgbClr val="F26B43"/>
          </p15:clr>
        </p15:guide>
        <p15:guide id="5" pos="7392">
          <p15:clr>
            <a:srgbClr val="F26B43"/>
          </p15:clr>
        </p15:guide>
        <p15:guide id="6" orient="horz" pos="3888">
          <p15:clr>
            <a:srgbClr val="F26B43"/>
          </p15:clr>
        </p15:guide>
        <p15:guide id="7" orient="horz" pos="4032">
          <p15:clr>
            <a:srgbClr val="F26B43"/>
          </p15:clr>
        </p15:guide>
        <p15:guide id="8" orient="horz" pos="432">
          <p15:clr>
            <a:srgbClr val="F26B43"/>
          </p15:clr>
        </p15:guide>
        <p15:guide id="9" pos="2592">
          <p15:clr>
            <a:srgbClr val="F26B43"/>
          </p15:clr>
        </p15:guide>
        <p15:guide id="10" pos="2688">
          <p15:clr>
            <a:srgbClr val="F26B43"/>
          </p15:clr>
        </p15:guide>
        <p15:guide id="11" pos="4992">
          <p15:clr>
            <a:srgbClr val="F26B43"/>
          </p15:clr>
        </p15:guide>
        <p15:guide id="12" pos="5088">
          <p15:clr>
            <a:srgbClr val="F26B43"/>
          </p15:clr>
        </p15:guide>
        <p15:guide id="13" orient="horz" pos="115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mohd.hmaidi@wsrc.ps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19.png"/><Relationship Id="rId4" Type="http://schemas.openxmlformats.org/officeDocument/2006/relationships/hyperlink" Target="mailto:Info@wsrc.p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E9BE6-770B-E546-B856-9AE8A8AD61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697" y="1041400"/>
            <a:ext cx="10967884" cy="23876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Establishment of the ARAB Water Regulatory Forum/Association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D05776-BD58-2F49-9E15-216C84F4F9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79958" y="3229897"/>
            <a:ext cx="5820696" cy="1655762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Roadmap; Opportunities and Challenges 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BB8DAA-9792-763F-0463-7BC5C0B59CEF}"/>
              </a:ext>
            </a:extLst>
          </p:cNvPr>
          <p:cNvSpPr txBox="1"/>
          <p:nvPr/>
        </p:nvSpPr>
        <p:spPr>
          <a:xfrm>
            <a:off x="2879958" y="5413330"/>
            <a:ext cx="71882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Mohammad Said Al Hmaidi, </a:t>
            </a:r>
          </a:p>
          <a:p>
            <a:pPr algn="ctr"/>
            <a:r>
              <a:rPr lang="en-US" sz="2400" dirty="0"/>
              <a:t>Water Sector Regulatory Council, Palestine</a:t>
            </a:r>
            <a:r>
              <a:rPr lang="en-US" dirty="0"/>
              <a:t>  </a:t>
            </a:r>
          </a:p>
        </p:txBody>
      </p:sp>
      <p:pic>
        <p:nvPicPr>
          <p:cNvPr id="6" name="Picture 5" descr="A blue water droplet with white text&#10;&#10;Description automatically generated">
            <a:extLst>
              <a:ext uri="{FF2B5EF4-FFF2-40B4-BE49-F238E27FC236}">
                <a16:creationId xmlns:a16="http://schemas.microsoft.com/office/drawing/2014/main" id="{7E0E8842-D9D2-4C88-F1C9-979557E36D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7721" y="5413330"/>
            <a:ext cx="1633183" cy="15185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D1C995-FBF0-DAED-E5D5-F1AAC41BFE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381" y="5413330"/>
            <a:ext cx="1088989" cy="115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55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8AAB1-A4EC-7944-8818-C1DEC672A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5486399" cy="1004888"/>
          </a:xfrm>
        </p:spPr>
        <p:txBody>
          <a:bodyPr anchor="t">
            <a:normAutofit/>
          </a:bodyPr>
          <a:lstStyle/>
          <a:p>
            <a:r>
              <a:rPr lang="en-GB" sz="4000" dirty="0"/>
              <a:t>Outline</a:t>
            </a:r>
            <a:r>
              <a:rPr lang="en-GB" sz="4000" dirty="0">
                <a:highlight>
                  <a:srgbClr val="FFFF00"/>
                </a:highlight>
              </a:rPr>
              <a:t> </a:t>
            </a:r>
          </a:p>
        </p:txBody>
      </p:sp>
      <p:pic>
        <p:nvPicPr>
          <p:cNvPr id="9" name="Picture 8" descr="A large round tanks with water in it">
            <a:extLst>
              <a:ext uri="{FF2B5EF4-FFF2-40B4-BE49-F238E27FC236}">
                <a16:creationId xmlns:a16="http://schemas.microsoft.com/office/drawing/2014/main" id="{841CEB84-F530-B663-D111-462C5500F9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83" r="10034"/>
          <a:stretch/>
        </p:blipFill>
        <p:spPr>
          <a:xfrm>
            <a:off x="464547" y="1831950"/>
            <a:ext cx="3657598" cy="3194099"/>
          </a:xfrm>
          <a:prstGeom prst="rect">
            <a:avLst/>
          </a:prstGeom>
          <a:noFill/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AC799C-DF33-3245-A96A-F9D4964A2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4764" y="6397384"/>
            <a:ext cx="380035" cy="320675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714BF2E0-EE3B-6A4E-9FB9-82DE86E1F02F}" type="slidenum">
              <a:rPr lang="en-GB" smtClean="0"/>
              <a:pPr>
                <a:spcAft>
                  <a:spcPts val="600"/>
                </a:spcAft>
              </a:pPr>
              <a:t>2</a:t>
            </a:fld>
            <a:endParaRPr lang="en-GB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E4DA9349-63FA-E626-5B28-583FDC68359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57200" y="1828800"/>
            <a:ext cx="3657600" cy="55083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0A19CA-5071-E24C-872C-2CD229E55B63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195590" y="1858990"/>
            <a:ext cx="3657598" cy="3692065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dirty="0"/>
              <a:t>Overview of water and sanitation regulatory entities in the region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dirty="0"/>
              <a:t>Rationale for e</a:t>
            </a:r>
            <a:r>
              <a:rPr lang="en-US" sz="1800" dirty="0"/>
              <a:t>establishment of the ARAB Water Regulatory Forum/Association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Envisioned goal and objectives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Envisioned outcomes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Composition proposal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Timeline and next steps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Questions for feedback / discussion </a:t>
            </a:r>
            <a:endParaRPr lang="en-GB" sz="1800" dirty="0"/>
          </a:p>
        </p:txBody>
      </p:sp>
      <p:pic>
        <p:nvPicPr>
          <p:cNvPr id="11" name="Content Placeholder 10" descr="Water pouring out of pipes into a factory&#10;&#10;Description automatically generated">
            <a:extLst>
              <a:ext uri="{FF2B5EF4-FFF2-40B4-BE49-F238E27FC236}">
                <a16:creationId xmlns:a16="http://schemas.microsoft.com/office/drawing/2014/main" id="{8A911BDC-829D-0023-717C-822BA037977D}"/>
              </a:ext>
            </a:extLst>
          </p:cNvPr>
          <p:cNvPicPr>
            <a:picLocks noGrp="1" noChangeAspect="1"/>
          </p:cNvPicPr>
          <p:nvPr>
            <p:ph sz="half" idx="16"/>
          </p:nvPr>
        </p:nvPicPr>
        <p:blipFill>
          <a:blip r:embed="rId3"/>
          <a:stretch>
            <a:fillRect/>
          </a:stretch>
        </p:blipFill>
        <p:spPr>
          <a:xfrm>
            <a:off x="7926633" y="1819894"/>
            <a:ext cx="3999267" cy="3194098"/>
          </a:xfrm>
        </p:spPr>
      </p:pic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9B7B94C7-6B37-0827-A71B-B03FEDEEB213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8069856" y="1828800"/>
            <a:ext cx="3657600" cy="5508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649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F463BF4-7C53-294C-9666-19F9A0A8E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11277600" cy="1004888"/>
          </a:xfrm>
        </p:spPr>
        <p:txBody>
          <a:bodyPr anchor="t">
            <a:normAutofit/>
          </a:bodyPr>
          <a:lstStyle/>
          <a:p>
            <a:r>
              <a:rPr lang="en-US" dirty="0"/>
              <a:t>Water and sanitation regulatory entities in the region </a:t>
            </a:r>
            <a:endParaRPr lang="en-GB" dirty="0"/>
          </a:p>
        </p:txBody>
      </p:sp>
      <p:pic>
        <p:nvPicPr>
          <p:cNvPr id="6" name="Picture 5" descr="A satellite view of land and water&#10;&#10;Description automatically generated">
            <a:extLst>
              <a:ext uri="{FF2B5EF4-FFF2-40B4-BE49-F238E27FC236}">
                <a16:creationId xmlns:a16="http://schemas.microsoft.com/office/drawing/2014/main" id="{A44F2E2C-539D-FE78-4589-06D269561F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969" b="12511"/>
          <a:stretch/>
        </p:blipFill>
        <p:spPr>
          <a:xfrm>
            <a:off x="457200" y="1825625"/>
            <a:ext cx="7467600" cy="388429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94000"/>
              </a:srgbClr>
            </a:outerShdw>
          </a:effectLst>
        </p:spPr>
      </p:pic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BE59754F-6618-A37A-531C-91F79E3C5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00172" y="6397384"/>
            <a:ext cx="5154592" cy="32409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CCA3FC-8E0B-FF46-8B8A-E6811DD66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4764" y="6397384"/>
            <a:ext cx="380035" cy="320675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714BF2E0-EE3B-6A4E-9FB9-82DE86E1F02F}" type="slidenum">
              <a:rPr lang="en-GB" smtClean="0"/>
              <a:pPr>
                <a:spcAft>
                  <a:spcPts val="600"/>
                </a:spcAft>
              </a:pPr>
              <a:t>3</a:t>
            </a:fld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185A2D-F570-FA42-BB2D-85BE3ACB05C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7200" y="1828801"/>
            <a:ext cx="3657600" cy="4343400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dirty="0"/>
              <a:t>So far, few Arab Countries have established Regulatory entities including: 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dirty="0"/>
              <a:t>Oman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dirty="0"/>
              <a:t>Palestine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dirty="0"/>
              <a:t>Jordan (under establishment) 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dirty="0"/>
              <a:t>EUA-Abu Dhabi, 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dirty="0"/>
              <a:t>Egypt</a:t>
            </a:r>
            <a:endParaRPr lang="en-US" dirty="0"/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dirty="0"/>
              <a:t>KSA</a:t>
            </a:r>
          </a:p>
          <a:p>
            <a:pPr>
              <a:lnSpc>
                <a:spcPct val="90000"/>
              </a:lnSpc>
            </a:pP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1781221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99B441A-53C6-F870-D979-E0750C5DB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6F79220-379C-B809-068C-D79E144F3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11277600" cy="1004888"/>
          </a:xfrm>
        </p:spPr>
        <p:txBody>
          <a:bodyPr anchor="t">
            <a:normAutofit/>
          </a:bodyPr>
          <a:lstStyle/>
          <a:p>
            <a:r>
              <a:rPr lang="en-US" dirty="0"/>
              <a:t>World -Wide Regional Regulators </a:t>
            </a:r>
            <a:endParaRPr lang="en-GB" dirty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5051B890-F7A2-6590-9F6B-4F0B1F704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00172" y="6397384"/>
            <a:ext cx="5154592" cy="32409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CDC6BE-8CFB-CF21-7721-F7362DCB0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4764" y="6397384"/>
            <a:ext cx="380035" cy="320675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714BF2E0-EE3B-6A4E-9FB9-82DE86E1F02F}" type="slidenum">
              <a:rPr lang="en-GB" smtClean="0"/>
              <a:pPr>
                <a:spcAft>
                  <a:spcPts val="600"/>
                </a:spcAft>
              </a:pPr>
              <a:t>4</a:t>
            </a:fld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EEC3ED-1110-9B43-A500-E2C3963B5C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86550" y="1476376"/>
            <a:ext cx="5048250" cy="4695826"/>
          </a:xfrm>
        </p:spPr>
        <p:txBody>
          <a:bodyPr>
            <a:normAutofit/>
          </a:bodyPr>
          <a:lstStyle/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/>
              <a:t>ESAWAS: The Eastern and Southern Africa Water and Sanitation Regulators Association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/>
              <a:t>WAREG: Europe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dirty="0"/>
              <a:t>ADERASA:</a:t>
            </a:r>
            <a:r>
              <a:rPr lang="en-US" dirty="0"/>
              <a:t>Latin America and the Caribbean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/>
              <a:t>Danube water regulators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dirty="0"/>
              <a:t>Network of Asia Regulators</a:t>
            </a:r>
          </a:p>
          <a:p>
            <a:pPr>
              <a:lnSpc>
                <a:spcPct val="90000"/>
              </a:lnSpc>
            </a:pPr>
            <a:br>
              <a:rPr lang="en-GB" dirty="0"/>
            </a:b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E5C974-A93C-5CD7-35E1-D00F59FF4A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2625" y="1476376"/>
            <a:ext cx="4143375" cy="4998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787005"/>
      </p:ext>
    </p:extLst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78980B8-6F74-794B-B12B-0EAB5212D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Rationale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BDF2433-8999-8E47-890F-C9B2EC2E52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1542950"/>
            <a:ext cx="3337560" cy="4166970"/>
          </a:xfrm>
        </p:spPr>
        <p:txBody>
          <a:bodyPr/>
          <a:lstStyle/>
          <a:p>
            <a:r>
              <a:rPr lang="en-US" dirty="0">
                <a:solidFill>
                  <a:srgbClr val="00205C"/>
                </a:solidFill>
              </a:rPr>
              <a:t>Why is an ARAB Water Regulatory Forum/Association needed?</a:t>
            </a:r>
          </a:p>
          <a:p>
            <a:r>
              <a:rPr lang="en-GB" dirty="0">
                <a:solidFill>
                  <a:srgbClr val="00205C"/>
                </a:solidFill>
              </a:rPr>
              <a:t>What are the main regulatory issues that the region is facing?</a:t>
            </a:r>
          </a:p>
          <a:p>
            <a:endParaRPr lang="en-GB" dirty="0">
              <a:solidFill>
                <a:srgbClr val="00205C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52A1AA-64B8-4742-A9F7-FC7DFAD4B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BF2E0-EE3B-6A4E-9FB9-82DE86E1F02F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6501084-EACB-27DC-72DE-3AD77680C5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96697" y="383458"/>
            <a:ext cx="7750830" cy="5860026"/>
          </a:xfrm>
          <a:solidFill>
            <a:srgbClr val="79B5E3">
              <a:alpha val="25000"/>
            </a:srgbClr>
          </a:solidFill>
          <a:ln>
            <a:solidFill>
              <a:srgbClr val="009ADE"/>
            </a:solidFill>
          </a:ln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The Arab world is facing a number of challenges in the water and sanitation sector, most are common. These include: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On average, water availability is around six times less than the worldwide average.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Most MENA countries cannot sustainably meet their current water demand.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In many MENA countries, 85% of water is consumed by the agriculture sector.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Climate change is expected to bring an expected 20% reduction in rainfall and higher rates of evaporation that will make water scarcer.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Inadequately governed water resources management. With limited resources protection.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Aggressive competition from alternative providers (e.g., tanker trucks), undermining network services.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Paralysis of high-tech wastewater treatment plants.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Energy shortages and escalating energy costs of off grid generation.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Inefficient tariff structures, Low-cost recovery, limited ring fencing.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Tensions between communities. </a:t>
            </a:r>
          </a:p>
          <a:p>
            <a:endParaRPr lang="en-US" dirty="0"/>
          </a:p>
        </p:txBody>
      </p:sp>
      <p:pic>
        <p:nvPicPr>
          <p:cNvPr id="6" name="Picture 5" descr="A irrigation system spraying a field of crops&#10;&#10;Description automatically generated">
            <a:extLst>
              <a:ext uri="{FF2B5EF4-FFF2-40B4-BE49-F238E27FC236}">
                <a16:creationId xmlns:a16="http://schemas.microsoft.com/office/drawing/2014/main" id="{421E009D-800F-2AB9-930E-6169FF3BE5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474" y="2888994"/>
            <a:ext cx="3963012" cy="3057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377845"/>
      </p:ext>
    </p:extLst>
  </p:cSld>
  <p:clrMapOvr>
    <a:masterClrMapping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EE408-5FEA-6B1E-27C4-C172E27D2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2256503" cy="1004888"/>
          </a:xfrm>
        </p:spPr>
        <p:txBody>
          <a:bodyPr anchor="t">
            <a:normAutofit/>
          </a:bodyPr>
          <a:lstStyle/>
          <a:p>
            <a:r>
              <a:rPr lang="en-US" dirty="0"/>
              <a:t>Rational:</a:t>
            </a:r>
          </a:p>
        </p:txBody>
      </p:sp>
      <p:sp>
        <p:nvSpPr>
          <p:cNvPr id="34" name="Footer Placeholder 3">
            <a:extLst>
              <a:ext uri="{FF2B5EF4-FFF2-40B4-BE49-F238E27FC236}">
                <a16:creationId xmlns:a16="http://schemas.microsoft.com/office/drawing/2014/main" id="{CAF8BAD7-7A4F-CBAB-EA55-CE218B813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00172" y="6397384"/>
            <a:ext cx="5154592" cy="324091"/>
          </a:xfrm>
        </p:spPr>
        <p:txBody>
          <a:bodyPr/>
          <a:lstStyle/>
          <a:p>
            <a:endParaRPr lang="en-US"/>
          </a:p>
        </p:txBody>
      </p:sp>
      <p:sp>
        <p:nvSpPr>
          <p:cNvPr id="35" name="Slide Number Placeholder 4">
            <a:extLst>
              <a:ext uri="{FF2B5EF4-FFF2-40B4-BE49-F238E27FC236}">
                <a16:creationId xmlns:a16="http://schemas.microsoft.com/office/drawing/2014/main" id="{744B3A7D-D293-F93D-0E23-20390AF9E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4764" y="6397384"/>
            <a:ext cx="380035" cy="320675"/>
          </a:xfrm>
        </p:spPr>
        <p:txBody>
          <a:bodyPr/>
          <a:lstStyle/>
          <a:p>
            <a:pPr>
              <a:spcAft>
                <a:spcPts val="600"/>
              </a:spcAft>
            </a:pPr>
            <a:fld id="{714BF2E0-EE3B-6A4E-9FB9-82DE86E1F02F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CAF8BAD7-7A4F-CBAB-EA55-CE218B813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00172" y="6397384"/>
            <a:ext cx="5154592" cy="324091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744B3A7D-D293-F93D-0E23-20390AF9E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4764" y="6397384"/>
            <a:ext cx="380035" cy="320675"/>
          </a:xfrm>
        </p:spPr>
        <p:txBody>
          <a:bodyPr/>
          <a:lstStyle/>
          <a:p>
            <a:pPr>
              <a:spcAft>
                <a:spcPts val="600"/>
              </a:spcAft>
            </a:pPr>
            <a:fld id="{714BF2E0-EE3B-6A4E-9FB9-82DE86E1F02F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AF2F3B-1D66-A12A-B0B5-4FEBCA24613D}"/>
              </a:ext>
            </a:extLst>
          </p:cNvPr>
          <p:cNvSpPr>
            <a:spLocks/>
          </p:cNvSpPr>
          <p:nvPr/>
        </p:nvSpPr>
        <p:spPr>
          <a:xfrm>
            <a:off x="401991" y="1690688"/>
            <a:ext cx="6488336" cy="4481511"/>
          </a:xfrm>
          <a:prstGeom prst="rect">
            <a:avLst/>
          </a:prstGeom>
          <a:solidFill>
            <a:srgbClr val="79B5E3"/>
          </a:solidFill>
        </p:spPr>
        <p:txBody>
          <a:bodyPr>
            <a:normAutofit/>
          </a:bodyPr>
          <a:lstStyle/>
          <a:p>
            <a:pPr marL="219456" indent="-219456" defTabSz="585216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Brain drains and insecure access for staff.</a:t>
            </a:r>
          </a:p>
          <a:p>
            <a:pPr marL="219456" indent="-219456" defTabSz="585216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Growing urban populations and increasing water demands.</a:t>
            </a:r>
          </a:p>
          <a:p>
            <a:pPr marL="219456" indent="-219456" defTabSz="585216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High levels of non-revenue water.</a:t>
            </a:r>
          </a:p>
          <a:p>
            <a:pPr marL="219456" indent="-219456" defTabSz="585216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Little or no infrastructure investment.</a:t>
            </a:r>
          </a:p>
          <a:p>
            <a:pPr marL="219456" indent="-219456" defTabSz="585216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Limited adherence to governance principles.</a:t>
            </a:r>
          </a:p>
          <a:p>
            <a:pPr marL="219456" indent="-219456" defTabSz="585216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Limited accurate, reliable, and continuous data.</a:t>
            </a:r>
          </a:p>
          <a:p>
            <a:pPr marL="219456" indent="-219456" defTabSz="585216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Limited services targets, benchmarking reporting or operational inspections.</a:t>
            </a:r>
          </a:p>
          <a:p>
            <a:pPr marL="219456" indent="-219456" defTabSz="585216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Destruction of infrastructure.</a:t>
            </a:r>
          </a:p>
          <a:p>
            <a:pPr marL="219456" indent="-219456" defTabSz="585216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Mass movements of people.</a:t>
            </a:r>
          </a:p>
          <a:p>
            <a:pPr marL="219456" indent="-219456" defTabSz="585216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Deteriorated water quality</a:t>
            </a:r>
          </a:p>
          <a:p>
            <a:pPr marL="219456" indent="-219456" defTabSz="585216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/>
              <a:t>Limited fee collection,</a:t>
            </a:r>
          </a:p>
          <a:p>
            <a:pPr marL="219456" indent="-219456" defTabSz="585216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spcAft>
                <a:spcPts val="600"/>
              </a:spcAft>
            </a:pP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E7AA1D-135F-98FC-9CF0-320EDE315E2D}"/>
              </a:ext>
            </a:extLst>
          </p:cNvPr>
          <p:cNvSpPr>
            <a:spLocks/>
          </p:cNvSpPr>
          <p:nvPr/>
        </p:nvSpPr>
        <p:spPr>
          <a:xfrm>
            <a:off x="2892861" y="877455"/>
            <a:ext cx="7655065" cy="768561"/>
          </a:xfrm>
          <a:prstGeom prst="rect">
            <a:avLst/>
          </a:prstGeom>
        </p:spPr>
        <p:txBody>
          <a:bodyPr/>
          <a:lstStyle/>
          <a:p>
            <a:pPr defTabSz="581025">
              <a:spcAft>
                <a:spcPts val="600"/>
              </a:spcAft>
              <a:tabLst>
                <a:tab pos="4516438" algn="l"/>
              </a:tabLst>
            </a:pPr>
            <a:r>
              <a:rPr lang="en-US" sz="20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Why is an ARAB Water Regulatory Forum/Association?</a:t>
            </a:r>
          </a:p>
          <a:p>
            <a:pPr>
              <a:spcAft>
                <a:spcPts val="600"/>
              </a:spcAft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17B5E8-FA2C-2B26-83C6-812B7CBE48CC}"/>
              </a:ext>
            </a:extLst>
          </p:cNvPr>
          <p:cNvSpPr>
            <a:spLocks/>
          </p:cNvSpPr>
          <p:nvPr/>
        </p:nvSpPr>
        <p:spPr>
          <a:xfrm>
            <a:off x="7139213" y="5504685"/>
            <a:ext cx="243226" cy="205235"/>
          </a:xfrm>
          <a:prstGeom prst="rect">
            <a:avLst/>
          </a:prstGeom>
        </p:spPr>
        <p:txBody>
          <a:bodyPr/>
          <a:lstStyle/>
          <a:p>
            <a:pPr defTabSz="585216">
              <a:spcAft>
                <a:spcPts val="600"/>
              </a:spcAft>
            </a:pPr>
            <a:fld id="{714BF2E0-EE3B-6A4E-9FB9-82DE86E1F02F}" type="slidenum">
              <a:rPr lang="en-US" sz="1152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defTabSz="585216">
                <a:spcAft>
                  <a:spcPts val="600"/>
                </a:spcAft>
              </a:pPr>
              <a:t>6</a:t>
            </a:fld>
            <a:endParaRPr lang="en-US"/>
          </a:p>
        </p:txBody>
      </p:sp>
      <p:pic>
        <p:nvPicPr>
          <p:cNvPr id="9" name="Picture 8" descr="A person looking at a machine&#10;&#10;Description automatically generated">
            <a:extLst>
              <a:ext uri="{FF2B5EF4-FFF2-40B4-BE49-F238E27FC236}">
                <a16:creationId xmlns:a16="http://schemas.microsoft.com/office/drawing/2014/main" id="{99A6113D-B797-7963-175F-58E871310D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2633" y="2204687"/>
            <a:ext cx="5019367" cy="3296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73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08A63C6-D9AB-1330-C179-1733DFADE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1AC36-D6BE-F86A-0A04-58A80A45D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2256503" cy="1004888"/>
          </a:xfrm>
        </p:spPr>
        <p:txBody>
          <a:bodyPr anchor="t">
            <a:normAutofit/>
          </a:bodyPr>
          <a:lstStyle/>
          <a:p>
            <a:r>
              <a:rPr lang="en-US" dirty="0"/>
              <a:t>Rational:</a:t>
            </a:r>
          </a:p>
        </p:txBody>
      </p:sp>
      <p:sp>
        <p:nvSpPr>
          <p:cNvPr id="34" name="Footer Placeholder 3">
            <a:extLst>
              <a:ext uri="{FF2B5EF4-FFF2-40B4-BE49-F238E27FC236}">
                <a16:creationId xmlns:a16="http://schemas.microsoft.com/office/drawing/2014/main" id="{7B1D06C7-3374-C00E-BCA9-82E043D93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00172" y="6397384"/>
            <a:ext cx="5154592" cy="324091"/>
          </a:xfrm>
        </p:spPr>
        <p:txBody>
          <a:bodyPr/>
          <a:lstStyle/>
          <a:p>
            <a:endParaRPr lang="en-US"/>
          </a:p>
        </p:txBody>
      </p:sp>
      <p:sp>
        <p:nvSpPr>
          <p:cNvPr id="35" name="Slide Number Placeholder 4">
            <a:extLst>
              <a:ext uri="{FF2B5EF4-FFF2-40B4-BE49-F238E27FC236}">
                <a16:creationId xmlns:a16="http://schemas.microsoft.com/office/drawing/2014/main" id="{6266464C-9C9B-ADE2-80CA-DE675B87B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4764" y="6397384"/>
            <a:ext cx="380035" cy="320675"/>
          </a:xfrm>
        </p:spPr>
        <p:txBody>
          <a:bodyPr/>
          <a:lstStyle/>
          <a:p>
            <a:pPr>
              <a:spcAft>
                <a:spcPts val="600"/>
              </a:spcAft>
            </a:pPr>
            <a:fld id="{714BF2E0-EE3B-6A4E-9FB9-82DE86E1F02F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A2C65AC0-08C4-A6B1-A0EE-323890889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00172" y="6397384"/>
            <a:ext cx="5154592" cy="324091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D872379F-C213-CDAE-1F62-77C20E69C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4764" y="6397384"/>
            <a:ext cx="380035" cy="320675"/>
          </a:xfrm>
        </p:spPr>
        <p:txBody>
          <a:bodyPr/>
          <a:lstStyle/>
          <a:p>
            <a:pPr>
              <a:spcAft>
                <a:spcPts val="600"/>
              </a:spcAft>
            </a:pPr>
            <a:fld id="{714BF2E0-EE3B-6A4E-9FB9-82DE86E1F02F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1FBE3D-DE6C-2F7B-96E6-54DA30E04DAC}"/>
              </a:ext>
            </a:extLst>
          </p:cNvPr>
          <p:cNvSpPr>
            <a:spLocks/>
          </p:cNvSpPr>
          <p:nvPr/>
        </p:nvSpPr>
        <p:spPr>
          <a:xfrm>
            <a:off x="401991" y="2107064"/>
            <a:ext cx="6359027" cy="4065135"/>
          </a:xfrm>
          <a:prstGeom prst="rect">
            <a:avLst/>
          </a:prstGeom>
          <a:solidFill>
            <a:srgbClr val="79B5E3"/>
          </a:solidFill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800" dirty="0"/>
              <a:t>Regulators are to </a:t>
            </a:r>
            <a:r>
              <a:rPr lang="en-US" sz="2800" dirty="0">
                <a:solidFill>
                  <a:srgbClr val="FF0000"/>
                </a:solidFill>
              </a:rPr>
              <a:t>monitor </a:t>
            </a:r>
            <a:r>
              <a:rPr lang="en-US" sz="2800" dirty="0"/>
              <a:t>all matters related to the operation of water Service Providers including production, transportation distribution, consumption and wastewater management, with the aim of ensuring water and waste water service </a:t>
            </a:r>
            <a:r>
              <a:rPr lang="en-US" sz="2800" dirty="0">
                <a:solidFill>
                  <a:srgbClr val="FF0000"/>
                </a:solidFill>
              </a:rPr>
              <a:t>quality and efficiency </a:t>
            </a:r>
            <a:r>
              <a:rPr lang="en-US" sz="2800" dirty="0"/>
              <a:t>to consumers at an </a:t>
            </a:r>
            <a:r>
              <a:rPr lang="en-US" sz="2800" dirty="0">
                <a:solidFill>
                  <a:srgbClr val="FF0000"/>
                </a:solidFill>
              </a:rPr>
              <a:t>affordable prices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380CEA-4D0B-C469-EDE9-C346B475AB02}"/>
              </a:ext>
            </a:extLst>
          </p:cNvPr>
          <p:cNvSpPr>
            <a:spLocks/>
          </p:cNvSpPr>
          <p:nvPr/>
        </p:nvSpPr>
        <p:spPr>
          <a:xfrm>
            <a:off x="2892862" y="1321925"/>
            <a:ext cx="5884606" cy="2483950"/>
          </a:xfrm>
          <a:prstGeom prst="rect">
            <a:avLst/>
          </a:prstGeom>
        </p:spPr>
        <p:txBody>
          <a:bodyPr/>
          <a:lstStyle/>
          <a:p>
            <a:pPr defTabSz="585216">
              <a:spcAft>
                <a:spcPts val="600"/>
              </a:spcAft>
            </a:pPr>
            <a:r>
              <a:rPr lang="en-US" sz="2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Why Regulators?</a:t>
            </a:r>
          </a:p>
          <a:p>
            <a:pPr>
              <a:spcAft>
                <a:spcPts val="600"/>
              </a:spcAft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F988D0-FB32-3BA8-F03A-1788A417C940}"/>
              </a:ext>
            </a:extLst>
          </p:cNvPr>
          <p:cNvSpPr>
            <a:spLocks/>
          </p:cNvSpPr>
          <p:nvPr/>
        </p:nvSpPr>
        <p:spPr>
          <a:xfrm>
            <a:off x="7139212" y="1790701"/>
            <a:ext cx="3966937" cy="3919220"/>
          </a:xfrm>
          <a:prstGeom prst="rect">
            <a:avLst/>
          </a:prstGeom>
        </p:spPr>
        <p:txBody>
          <a:bodyPr/>
          <a:lstStyle/>
          <a:p>
            <a:pPr defTabSz="585216">
              <a:spcAft>
                <a:spcPts val="600"/>
              </a:spcAft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47FDB4D-9954-82A2-9FD7-C305F6E9D0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0176" y="2107064"/>
            <a:ext cx="3912456" cy="4065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107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947EC-26BD-0B4C-A067-B7AA20C30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Goal and objectives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66DFA0-6EAF-F64B-BBC0-D21EE3D524B7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57200" y="1622436"/>
            <a:ext cx="4114800" cy="550839"/>
          </a:xfrm>
          <a:solidFill>
            <a:srgbClr val="79B5E3"/>
          </a:solidFill>
        </p:spPr>
        <p:txBody>
          <a:bodyPr/>
          <a:lstStyle/>
          <a:p>
            <a:pPr algn="ctr"/>
            <a:r>
              <a:rPr lang="en-GB" dirty="0"/>
              <a:t>Goal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32D2E0-05FF-9B42-BAD7-C1083914F5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517751"/>
            <a:ext cx="4714240" cy="31921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b="1" u="sng" dirty="0"/>
              <a:t>What is the goal of the Forum/Association:</a:t>
            </a:r>
          </a:p>
          <a:p>
            <a:pPr marL="0" indent="0">
              <a:buNone/>
            </a:pPr>
            <a:r>
              <a:rPr lang="en-US" sz="1700" dirty="0"/>
              <a:t>To strengthen bilateral and multilateral cooperation among water sector regulators in the Arab region aiming at enhancement of services efficiencies to the population at an acceptable quality and affordable prices.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endParaRPr lang="en-GB" sz="24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DBDBE9A-8564-8543-8344-742077F5E70B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323840" y="1622435"/>
            <a:ext cx="5494112" cy="550839"/>
          </a:xfrm>
          <a:solidFill>
            <a:srgbClr val="79B5E3"/>
          </a:solidFill>
        </p:spPr>
        <p:txBody>
          <a:bodyPr/>
          <a:lstStyle/>
          <a:p>
            <a:pPr algn="ctr"/>
            <a:r>
              <a:rPr lang="en-GB" dirty="0"/>
              <a:t>Objectives</a:t>
            </a:r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9E7249-0E02-AF48-BFF9-B051C50139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23840" y="2379640"/>
            <a:ext cx="6410963" cy="4017744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3600" b="1" u="sng" dirty="0"/>
              <a:t>W</a:t>
            </a:r>
            <a:r>
              <a:rPr lang="en-GB" sz="3500" b="1" u="sng" dirty="0"/>
              <a:t>hat are the objectives of the Forum/Association?</a:t>
            </a:r>
          </a:p>
          <a:p>
            <a:r>
              <a:rPr lang="en-US" sz="3500" dirty="0"/>
              <a:t>Building Arab capacity in the regulation of water and sanitation services</a:t>
            </a:r>
          </a:p>
          <a:p>
            <a:r>
              <a:rPr lang="en-US" sz="3500" dirty="0"/>
              <a:t>Establishing an Arab database on operational processes, and enhance data exchange </a:t>
            </a:r>
          </a:p>
          <a:p>
            <a:r>
              <a:rPr lang="en-US" sz="3500" dirty="0"/>
              <a:t>Identify and promote the adoption of best practices.</a:t>
            </a:r>
          </a:p>
          <a:p>
            <a:r>
              <a:rPr lang="en-US" sz="3500" dirty="0"/>
              <a:t>Standardize monitoring principles and standards if possible.</a:t>
            </a:r>
          </a:p>
          <a:p>
            <a:r>
              <a:rPr lang="en-US" sz="3500" dirty="0"/>
              <a:t>Standardization of KPIs for measurements and assessments among members. </a:t>
            </a:r>
          </a:p>
          <a:p>
            <a:r>
              <a:rPr lang="en-US" sz="3500" dirty="0"/>
              <a:t>Develop training manuals.</a:t>
            </a:r>
          </a:p>
          <a:p>
            <a:r>
              <a:rPr lang="en-US" sz="3500" dirty="0"/>
              <a:t>To enhance the use of regulatory data to complement household National Statistics survey data </a:t>
            </a:r>
          </a:p>
          <a:p>
            <a:r>
              <a:rPr lang="en-US" sz="3500" dirty="0"/>
              <a:t>To support Regulators to play a supportive role in working with service providers to help to achieve the SDGs.</a:t>
            </a:r>
          </a:p>
          <a:p>
            <a:pPr marL="0" indent="0">
              <a:buNone/>
            </a:pPr>
            <a:endParaRPr lang="en-GB" sz="160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925DD04-F91B-9143-A873-FEA91951F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BF2E0-EE3B-6A4E-9FB9-82DE86E1F02F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8574805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78980B8-6F74-794B-B12B-0EAB5212D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Outcomes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BDF2433-8999-8E47-890F-C9B2EC2E52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5858" y="1006764"/>
            <a:ext cx="6908800" cy="559723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00205C"/>
                </a:solidFill>
              </a:rPr>
              <a:t>What are the expected outcomes from the establishment of the Forum/Association?</a:t>
            </a:r>
            <a:endParaRPr lang="en-GB" sz="2300" b="1" dirty="0">
              <a:solidFill>
                <a:srgbClr val="00205C"/>
              </a:solidFill>
            </a:endParaRPr>
          </a:p>
          <a:p>
            <a:r>
              <a:rPr lang="en-US" sz="2300" dirty="0">
                <a:solidFill>
                  <a:srgbClr val="00205C"/>
                </a:solidFill>
              </a:rPr>
              <a:t>Checklist of performance indicators</a:t>
            </a:r>
          </a:p>
          <a:p>
            <a:r>
              <a:rPr lang="en-US" sz="2300" dirty="0">
                <a:solidFill>
                  <a:srgbClr val="00205C"/>
                </a:solidFill>
              </a:rPr>
              <a:t>Checklist of operational process monitoring indicators</a:t>
            </a:r>
          </a:p>
          <a:p>
            <a:r>
              <a:rPr lang="en-US" sz="2300" dirty="0">
                <a:solidFill>
                  <a:srgbClr val="00205C"/>
                </a:solidFill>
              </a:rPr>
              <a:t>Checklist of indicators related to compliance with governance rules in water services</a:t>
            </a:r>
          </a:p>
          <a:p>
            <a:r>
              <a:rPr lang="en-US" sz="2300" dirty="0">
                <a:solidFill>
                  <a:srgbClr val="00205C"/>
                </a:solidFill>
              </a:rPr>
              <a:t>Performance Measurement Mechanism</a:t>
            </a:r>
          </a:p>
          <a:p>
            <a:r>
              <a:rPr lang="en-US" sz="2300" dirty="0">
                <a:solidFill>
                  <a:srgbClr val="00205C"/>
                </a:solidFill>
              </a:rPr>
              <a:t>Water Tariff Review Mechanisms</a:t>
            </a:r>
          </a:p>
          <a:p>
            <a:r>
              <a:rPr lang="en-US" sz="2300" dirty="0">
                <a:solidFill>
                  <a:srgbClr val="00205C"/>
                </a:solidFill>
              </a:rPr>
              <a:t>Mechanisms for setting annual goals for water services</a:t>
            </a:r>
          </a:p>
          <a:p>
            <a:r>
              <a:rPr lang="en-US" sz="2300" dirty="0">
                <a:solidFill>
                  <a:srgbClr val="00205C"/>
                </a:solidFill>
              </a:rPr>
              <a:t>Mechanisms of comparison in performance within the same country and between countries</a:t>
            </a:r>
          </a:p>
          <a:p>
            <a:r>
              <a:rPr lang="en-US" sz="2300" dirty="0">
                <a:solidFill>
                  <a:srgbClr val="00205C"/>
                </a:solidFill>
              </a:rPr>
              <a:t>Training Materials</a:t>
            </a:r>
          </a:p>
          <a:p>
            <a:r>
              <a:rPr lang="en-US" sz="2300" dirty="0">
                <a:solidFill>
                  <a:srgbClr val="00205C"/>
                </a:solidFill>
              </a:rPr>
              <a:t>Database</a:t>
            </a:r>
          </a:p>
          <a:p>
            <a:r>
              <a:rPr lang="en-US" sz="2300" dirty="0">
                <a:solidFill>
                  <a:srgbClr val="00205C"/>
                </a:solidFill>
              </a:rPr>
              <a:t>Annual report on the performance of service providers in the Arab world</a:t>
            </a:r>
          </a:p>
          <a:p>
            <a:endParaRPr lang="en-GB" dirty="0">
              <a:solidFill>
                <a:srgbClr val="00205C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52A1AA-64B8-4742-A9F7-FC7DFAD4B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BF2E0-EE3B-6A4E-9FB9-82DE86E1F02F}" type="slidenum">
              <a:rPr lang="en-GB" smtClean="0"/>
              <a:pPr/>
              <a:t>9</a:t>
            </a:fld>
            <a:endParaRPr lang="en-GB"/>
          </a:p>
        </p:txBody>
      </p:sp>
      <p:pic>
        <p:nvPicPr>
          <p:cNvPr id="9" name="Picture Placeholder 8" descr="A person holding a globe in their hands&#10;&#10;Description automatically generated">
            <a:extLst>
              <a:ext uri="{FF2B5EF4-FFF2-40B4-BE49-F238E27FC236}">
                <a16:creationId xmlns:a16="http://schemas.microsoft.com/office/drawing/2014/main" id="{F1F2C63F-280F-0706-7E09-A6707926ABF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18958" r="18958"/>
          <a:stretch>
            <a:fillRect/>
          </a:stretch>
        </p:blipFill>
        <p:spPr>
          <a:xfrm>
            <a:off x="7934325" y="0"/>
            <a:ext cx="4257675" cy="6858000"/>
          </a:xfrm>
        </p:spPr>
      </p:pic>
    </p:spTree>
    <p:extLst>
      <p:ext uri="{BB962C8B-B14F-4D97-AF65-F5344CB8AC3E}">
        <p14:creationId xmlns:p14="http://schemas.microsoft.com/office/powerpoint/2010/main" val="30112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91846-B530-BC30-46FA-81735C1AC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435" y="685800"/>
            <a:ext cx="3335388" cy="839788"/>
          </a:xfrm>
        </p:spPr>
        <p:txBody>
          <a:bodyPr anchor="t">
            <a:normAutofit/>
          </a:bodyPr>
          <a:lstStyle/>
          <a:p>
            <a:r>
              <a:rPr lang="en-US" dirty="0"/>
              <a:t>Composition Proposal</a:t>
            </a:r>
          </a:p>
        </p:txBody>
      </p:sp>
      <p:pic>
        <p:nvPicPr>
          <p:cNvPr id="7" name="Picture Placeholder 6" descr="A group of people standing in a circle&#10;&#10;Description automatically generated">
            <a:extLst>
              <a:ext uri="{FF2B5EF4-FFF2-40B4-BE49-F238E27FC236}">
                <a16:creationId xmlns:a16="http://schemas.microsoft.com/office/drawing/2014/main" id="{023BB306-EFB5-A90E-7E96-F3AAC5F20E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006" r="12008" b="1"/>
          <a:stretch/>
        </p:blipFill>
        <p:spPr>
          <a:xfrm>
            <a:off x="5183188" y="987425"/>
            <a:ext cx="6172200" cy="4873625"/>
          </a:xfrm>
          <a:noFill/>
          <a:effectLst>
            <a:outerShdw blurRad="50800" dist="50800" dir="3600000" sx="95000" sy="95000" algn="ctr" rotWithShape="0">
              <a:srgbClr val="000000">
                <a:alpha val="43137"/>
              </a:srgbClr>
            </a:outerShdw>
            <a:reflection stA="36000" endPos="0" dist="50800" dir="5400000" sy="-100000" algn="bl" rotWithShape="0"/>
          </a:effectLst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2A2596-284F-219D-1185-31C0CD6F61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199" y="1089891"/>
            <a:ext cx="4345709" cy="4691142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All Arab countries are members of the Forum/Association general assembly through their regulatory bodies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General assembly membership is open to observers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A board of five members will be elected from the general assembly members including Arab League representative.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391043-057B-4274-B644-4EE37A091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4764" y="6397384"/>
            <a:ext cx="380035" cy="320675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714BF2E0-EE3B-6A4E-9FB9-82DE86E1F02F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16946"/>
      </p:ext>
    </p:extLst>
  </p:cSld>
  <p:clrMapOvr>
    <a:masterClrMapping/>
  </p:clrMapOvr>
  <p:transition spd="med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15F5A-E691-E846-A580-BD338529F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833284"/>
            <a:ext cx="11277600" cy="887360"/>
          </a:xfrm>
          <a:solidFill>
            <a:srgbClr val="79B5E3"/>
          </a:solidFill>
        </p:spPr>
        <p:txBody>
          <a:bodyPr/>
          <a:lstStyle/>
          <a:p>
            <a:r>
              <a:rPr lang="en-GB" dirty="0"/>
              <a:t>Next steps and timeline (draft, for discussion only)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6A358C6A-608B-2A4B-8CF1-F8696CC50CAC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57200" y="2710544"/>
            <a:ext cx="1578427" cy="309244"/>
          </a:xfrm>
          <a:noFill/>
        </p:spPr>
        <p:txBody>
          <a:bodyPr lIns="0" tIns="0" rIns="0" bIns="0">
            <a:normAutofit/>
          </a:bodyPr>
          <a:lstStyle/>
          <a:p>
            <a:r>
              <a:rPr lang="en-GB" sz="1600" b="1" dirty="0">
                <a:latin typeface="Calibri" panose="020F0502020204030204" pitchFamily="34" charset="0"/>
                <a:cs typeface="Calibri" panose="020F0502020204030204" pitchFamily="34" charset="0"/>
              </a:rPr>
              <a:t> 2025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6BE6D1B-4194-724B-B420-8BD5F3E2D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457200" y="3169964"/>
            <a:ext cx="11277600" cy="0"/>
          </a:xfrm>
          <a:prstGeom prst="line">
            <a:avLst/>
          </a:prstGeom>
          <a:ln w="25400" cap="rnd">
            <a:solidFill>
              <a:srgbClr val="009AD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82EAF6F2-B6EC-CD4D-81AF-7B9EEA7A1C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1" y="3086935"/>
            <a:ext cx="166058" cy="166058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9A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15DE779-FF33-7E46-9956-55E4492B5E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88199" y="3086935"/>
            <a:ext cx="166058" cy="166058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9A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69D8A724-9316-8443-8E42-2C0EE3E0D6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36871" y="3086935"/>
            <a:ext cx="166058" cy="166058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9A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17754F2F-FCB3-584E-885D-4200AAEFEE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76705" y="3086935"/>
            <a:ext cx="166058" cy="166058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9A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9FB4600F-B882-544A-9CA1-9B0A2332A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16538" y="3086935"/>
            <a:ext cx="166058" cy="166058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9A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74540874-650C-0E47-858D-93ACF1A3B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156374" y="3086935"/>
            <a:ext cx="166058" cy="166058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9A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D2B1AB-6B3E-2845-B285-47BF8A066F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3429000"/>
            <a:ext cx="1578427" cy="2743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600" dirty="0"/>
              <a:t>Road Map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E6200FC8-896E-F649-AAED-D549B3AB33E5}"/>
              </a:ext>
            </a:extLst>
          </p:cNvPr>
          <p:cNvSpPr txBox="1">
            <a:spLocks/>
          </p:cNvSpPr>
          <p:nvPr/>
        </p:nvSpPr>
        <p:spPr>
          <a:xfrm>
            <a:off x="2397035" y="2710544"/>
            <a:ext cx="1578427" cy="309244"/>
          </a:xfrm>
          <a:prstGeom prst="rect">
            <a:avLst/>
          </a:prstGeom>
          <a:noFill/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00205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00205C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00205C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00205C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00205C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b="1" dirty="0">
                <a:latin typeface="Calibri" panose="020F0502020204030204" pitchFamily="34" charset="0"/>
                <a:cs typeface="Calibri" panose="020F0502020204030204" pitchFamily="34" charset="0"/>
              </a:rPr>
              <a:t>Month 1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9DA87A5-5DB0-F446-B461-F3B26843D064}"/>
              </a:ext>
            </a:extLst>
          </p:cNvPr>
          <p:cNvSpPr txBox="1">
            <a:spLocks/>
          </p:cNvSpPr>
          <p:nvPr/>
        </p:nvSpPr>
        <p:spPr>
          <a:xfrm>
            <a:off x="2133600" y="3429000"/>
            <a:ext cx="1841863" cy="2743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600" dirty="0"/>
              <a:t>Presentation of 7th the concept to the 7</a:t>
            </a:r>
            <a:r>
              <a:rPr lang="en-GB" sz="1600" baseline="30000" dirty="0"/>
              <a:t>th</a:t>
            </a:r>
            <a:r>
              <a:rPr lang="en-GB" sz="1600" dirty="0"/>
              <a:t> Arab Water Week and ACWUA GA and Board including objectives, establishment plan, proposed  governance ,  and estimated budget including proposed financial sustainability plan.</a:t>
            </a: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1413DF82-43BE-2E42-BCCA-D8659112935C}"/>
              </a:ext>
            </a:extLst>
          </p:cNvPr>
          <p:cNvSpPr txBox="1">
            <a:spLocks/>
          </p:cNvSpPr>
          <p:nvPr/>
        </p:nvSpPr>
        <p:spPr>
          <a:xfrm>
            <a:off x="4336871" y="2710544"/>
            <a:ext cx="1578427" cy="309244"/>
          </a:xfrm>
          <a:prstGeom prst="rect">
            <a:avLst/>
          </a:prstGeom>
          <a:noFill/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00205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00205C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00205C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00205C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00205C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b="1">
                <a:latin typeface="Calibri" panose="020F0502020204030204" pitchFamily="34" charset="0"/>
                <a:cs typeface="Calibri" panose="020F0502020204030204" pitchFamily="34" charset="0"/>
              </a:rPr>
              <a:t>Month 3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0A7159B-F546-314E-912A-8BD644D3EED9}"/>
              </a:ext>
            </a:extLst>
          </p:cNvPr>
          <p:cNvSpPr txBox="1">
            <a:spLocks/>
          </p:cNvSpPr>
          <p:nvPr/>
        </p:nvSpPr>
        <p:spPr>
          <a:xfrm>
            <a:off x="4336871" y="3429000"/>
            <a:ext cx="1578427" cy="274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600" dirty="0"/>
              <a:t>Dissemination of concept note and first committee meeting to distribute work and tasks among members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1600" dirty="0"/>
          </a:p>
          <a:p>
            <a:pPr marL="0" indent="0">
              <a:buFont typeface="Arial" panose="020B0604020202020204" pitchFamily="34" charset="0"/>
              <a:buNone/>
            </a:pPr>
            <a:endParaRPr lang="en-GB" sz="1050" dirty="0"/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0D31F826-9025-F347-A36A-EDCC0412CFD3}"/>
              </a:ext>
            </a:extLst>
          </p:cNvPr>
          <p:cNvSpPr txBox="1">
            <a:spLocks/>
          </p:cNvSpPr>
          <p:nvPr/>
        </p:nvSpPr>
        <p:spPr>
          <a:xfrm>
            <a:off x="6276705" y="2710544"/>
            <a:ext cx="1578427" cy="309244"/>
          </a:xfrm>
          <a:prstGeom prst="rect">
            <a:avLst/>
          </a:prstGeom>
          <a:noFill/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00205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00205C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00205C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00205C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00205C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b="1" dirty="0">
                <a:latin typeface="Calibri" panose="020F0502020204030204" pitchFamily="34" charset="0"/>
                <a:cs typeface="Calibri" panose="020F0502020204030204" pitchFamily="34" charset="0"/>
              </a:rPr>
              <a:t>Month 6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31F59F1-7183-C44A-BF55-BD69E6A64C83}"/>
              </a:ext>
            </a:extLst>
          </p:cNvPr>
          <p:cNvSpPr txBox="1">
            <a:spLocks/>
          </p:cNvSpPr>
          <p:nvPr/>
        </p:nvSpPr>
        <p:spPr>
          <a:xfrm>
            <a:off x="6276706" y="3429000"/>
            <a:ext cx="1578427" cy="2743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Establishment body is announced.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This will be engaged in the preparation of the internal bylaws, governance tools, initial information collection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 communication and coordination plans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B357B742-A563-CB44-A84F-1B3435C01C6C}"/>
              </a:ext>
            </a:extLst>
          </p:cNvPr>
          <p:cNvSpPr txBox="1">
            <a:spLocks/>
          </p:cNvSpPr>
          <p:nvPr/>
        </p:nvSpPr>
        <p:spPr>
          <a:xfrm>
            <a:off x="8216538" y="2710544"/>
            <a:ext cx="1578427" cy="309244"/>
          </a:xfrm>
          <a:prstGeom prst="rect">
            <a:avLst/>
          </a:prstGeom>
          <a:noFill/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00205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00205C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00205C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00205C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00205C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b="1" dirty="0">
                <a:latin typeface="Calibri" panose="020F0502020204030204" pitchFamily="34" charset="0"/>
                <a:cs typeface="Calibri" panose="020F0502020204030204" pitchFamily="34" charset="0"/>
              </a:rPr>
              <a:t>Month 8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121A70B-6AD2-C14B-AEB3-8AE56D22EFB4}"/>
              </a:ext>
            </a:extLst>
          </p:cNvPr>
          <p:cNvSpPr txBox="1">
            <a:spLocks/>
          </p:cNvSpPr>
          <p:nvPr/>
        </p:nvSpPr>
        <p:spPr>
          <a:xfrm>
            <a:off x="8216541" y="3429000"/>
            <a:ext cx="1578427" cy="274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600" dirty="0"/>
              <a:t>Establish technical committees and Start the technical operations process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B3C7FE15-F19E-D444-A9F3-C71972C9723A}"/>
              </a:ext>
            </a:extLst>
          </p:cNvPr>
          <p:cNvSpPr txBox="1">
            <a:spLocks/>
          </p:cNvSpPr>
          <p:nvPr/>
        </p:nvSpPr>
        <p:spPr>
          <a:xfrm>
            <a:off x="10156374" y="2710544"/>
            <a:ext cx="1578427" cy="309244"/>
          </a:xfrm>
          <a:prstGeom prst="rect">
            <a:avLst/>
          </a:prstGeom>
          <a:noFill/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00205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00205C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00205C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00205C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00205C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b="1" dirty="0">
                <a:latin typeface="Calibri" panose="020F0502020204030204" pitchFamily="34" charset="0"/>
                <a:cs typeface="Calibri" panose="020F0502020204030204" pitchFamily="34" charset="0"/>
              </a:rPr>
              <a:t>Month 12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02EC517-F168-AF4C-A0AA-FB2E2490A298}"/>
              </a:ext>
            </a:extLst>
          </p:cNvPr>
          <p:cNvSpPr txBox="1">
            <a:spLocks/>
          </p:cNvSpPr>
          <p:nvPr/>
        </p:nvSpPr>
        <p:spPr>
          <a:xfrm>
            <a:off x="10156374" y="3429000"/>
            <a:ext cx="1578427" cy="274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600" dirty="0"/>
              <a:t>have the first Board meeting for preparation review and presentation of continuation plan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2181A0-5615-C646-81FF-BC8A35DE3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BF2E0-EE3B-6A4E-9FB9-82DE86E1F02F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6762865"/>
      </p:ext>
    </p:extLst>
  </p:cSld>
  <p:clrMapOvr>
    <a:masterClrMapping/>
  </p:clrMapOvr>
  <p:transition spd="med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6EAFF6D-5BB2-E506-D059-A273B5DA74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BAE3397-FE09-F655-D390-B3A80A1C5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6987458" cy="659715"/>
          </a:xfrm>
        </p:spPr>
        <p:txBody>
          <a:bodyPr/>
          <a:lstStyle/>
          <a:p>
            <a:r>
              <a:rPr lang="en-GB" dirty="0"/>
              <a:t>Proposed Governance structure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87CCC99-13D4-6E46-7DA4-11489DF4C8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5858" y="1345515"/>
            <a:ext cx="6908800" cy="4166970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00205C"/>
                </a:solidFill>
              </a:rPr>
              <a:t>(Establishment Phase): </a:t>
            </a:r>
          </a:p>
          <a:p>
            <a:r>
              <a:rPr lang="en-US" sz="2000" dirty="0">
                <a:solidFill>
                  <a:srgbClr val="00205C"/>
                </a:solidFill>
              </a:rPr>
              <a:t>ACWUA GA approves the announcement and authorize the BOD to nominate the foundation committee.</a:t>
            </a:r>
          </a:p>
          <a:p>
            <a:r>
              <a:rPr lang="en-US" sz="2000" dirty="0">
                <a:solidFill>
                  <a:srgbClr val="00205C"/>
                </a:solidFill>
              </a:rPr>
              <a:t>The committee represents 5-7 Board members from within ACWUA Board and others, </a:t>
            </a:r>
          </a:p>
          <a:p>
            <a:r>
              <a:rPr lang="en-US" sz="2000" dirty="0">
                <a:solidFill>
                  <a:srgbClr val="00205C"/>
                </a:solidFill>
              </a:rPr>
              <a:t>The establishment committee works for a period up to 2 years, then calls for a GA meeting and an election of the Boards</a:t>
            </a:r>
          </a:p>
          <a:p>
            <a:r>
              <a:rPr lang="en-US" sz="2000" dirty="0">
                <a:solidFill>
                  <a:srgbClr val="00205C"/>
                </a:solidFill>
              </a:rPr>
              <a:t>All Arab countries are invited to join the GA, </a:t>
            </a:r>
          </a:p>
          <a:p>
            <a:endParaRPr lang="en-GB" dirty="0">
              <a:solidFill>
                <a:srgbClr val="00205C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376C65F-0AE5-FC01-90D3-68A2A34E0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BF2E0-EE3B-6A4E-9FB9-82DE86E1F02F}" type="slidenum">
              <a:rPr lang="en-GB" smtClean="0"/>
              <a:pPr/>
              <a:t>12</a:t>
            </a:fld>
            <a:endParaRPr lang="en-GB"/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1D596F04-F479-ED6D-DB8F-D799367BBBB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14320" r="14320"/>
          <a:stretch/>
        </p:blipFill>
        <p:spPr>
          <a:xfrm>
            <a:off x="7430620" y="-120072"/>
            <a:ext cx="4512434" cy="6517456"/>
          </a:xfrm>
        </p:spPr>
      </p:pic>
    </p:spTree>
    <p:extLst>
      <p:ext uri="{BB962C8B-B14F-4D97-AF65-F5344CB8AC3E}">
        <p14:creationId xmlns:p14="http://schemas.microsoft.com/office/powerpoint/2010/main" val="3900673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9F7CEC5-FEF9-388D-2B19-054D14C8F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AAF8BF9-6D28-E07C-B09E-871D02205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6987458" cy="659715"/>
          </a:xfrm>
        </p:spPr>
        <p:txBody>
          <a:bodyPr/>
          <a:lstStyle/>
          <a:p>
            <a:r>
              <a:rPr lang="en-GB" dirty="0"/>
              <a:t>Establishment committee initial works:</a:t>
            </a:r>
            <a:br>
              <a:rPr lang="en-GB" dirty="0"/>
            </a:b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B99A123-625D-21A1-D46A-7E3D22B94A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5858" y="1145310"/>
            <a:ext cx="9882760" cy="525207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1900" dirty="0"/>
              <a:t>Start farther consultation with all Arab Countries, Including existing national regulators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900" dirty="0"/>
              <a:t>Agree on forum official name and logo (Branding)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900" dirty="0"/>
              <a:t> Suggest and propose a work plan for the two years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900" dirty="0"/>
              <a:t>Suggest membership and approval mechanisms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900" dirty="0"/>
              <a:t>Suggest a financial sustainability plan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900" dirty="0"/>
              <a:t>Agree on future forum mission, vision ,objectives, structure, and mandate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900" dirty="0"/>
              <a:t>Suggest meetings frequency and periodicity.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900" dirty="0"/>
              <a:t>Discuss and suggest the legal status and draft foundational documents: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900" dirty="0"/>
              <a:t>Charter or constitution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900" dirty="0"/>
              <a:t>Internal Bylaws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900" dirty="0"/>
              <a:t>Memorandum of Understanding (MoU) among member states</a:t>
            </a:r>
            <a:r>
              <a:rPr lang="en-US" sz="1900"/>
              <a:t>/regulators</a:t>
            </a:r>
            <a:endParaRPr lang="en-US" sz="19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900" dirty="0"/>
              <a:t>Internal technical committees. </a:t>
            </a:r>
          </a:p>
          <a:p>
            <a:endParaRPr lang="en-GB" dirty="0">
              <a:solidFill>
                <a:srgbClr val="00205C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6CBE08-546C-1FF9-C55D-CB8F3BA1C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BF2E0-EE3B-6A4E-9FB9-82DE86E1F02F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8834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78980B8-6F74-794B-B12B-0EAB5212D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435" y="685800"/>
            <a:ext cx="3335388" cy="839788"/>
          </a:xfrm>
        </p:spPr>
        <p:txBody>
          <a:bodyPr anchor="t">
            <a:normAutofit/>
          </a:bodyPr>
          <a:lstStyle/>
          <a:p>
            <a:r>
              <a:rPr lang="en-GB" dirty="0"/>
              <a:t>Questions for feedback / discussion</a:t>
            </a:r>
          </a:p>
        </p:txBody>
      </p:sp>
      <p:pic>
        <p:nvPicPr>
          <p:cNvPr id="9" name="Picture Placeholder 8" descr="A blue question mark on a black background&#10;&#10;Description automatically generated">
            <a:extLst>
              <a:ext uri="{FF2B5EF4-FFF2-40B4-BE49-F238E27FC236}">
                <a16:creationId xmlns:a16="http://schemas.microsoft.com/office/drawing/2014/main" id="{A7BF9B0B-2FD4-F2F3-2CE8-30F4F6E8A1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82249" y="987425"/>
            <a:ext cx="4374077" cy="4873625"/>
          </a:xfrm>
          <a:noFill/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BDF2433-8999-8E47-890F-C9B2EC2E52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1828801"/>
            <a:ext cx="3335388" cy="3952232"/>
          </a:xfrm>
        </p:spPr>
        <p:txBody>
          <a:bodyPr anchor="t">
            <a:norm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GB" sz="1700" dirty="0"/>
              <a:t>What are the challenges being faced in similar establishments?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endParaRPr lang="en-GB" sz="1700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GB" sz="1700" dirty="0"/>
              <a:t>What financial sustainability plan was adopted?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endParaRPr lang="en-GB" sz="1700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GB" sz="1700" dirty="0"/>
              <a:t>Would a slim and smart body work?</a:t>
            </a:r>
          </a:p>
          <a:p>
            <a:pPr>
              <a:spcAft>
                <a:spcPts val="600"/>
              </a:spcAft>
            </a:pP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52A1AA-64B8-4742-A9F7-FC7DFAD4B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4764" y="6397384"/>
            <a:ext cx="380035" cy="320675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714BF2E0-EE3B-6A4E-9FB9-82DE86E1F02F}" type="slidenum">
              <a:rPr lang="en-GB" smtClean="0"/>
              <a:pPr>
                <a:spcAft>
                  <a:spcPts val="600"/>
                </a:spcAft>
              </a:pPr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6308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AFA0B16-0771-3045-BCA2-7A9CE28BCE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1496" y="1179871"/>
            <a:ext cx="5638800" cy="1325499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Thank you </a:t>
            </a:r>
            <a:endParaRPr lang="en-GB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A29CAEC4-061B-834F-AEAB-86976DCBB4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3559" y="2857187"/>
            <a:ext cx="5638800" cy="2292401"/>
          </a:xfrm>
        </p:spPr>
        <p:txBody>
          <a:bodyPr>
            <a:normAutofit fontScale="77500" lnSpcReduction="20000"/>
          </a:bodyPr>
          <a:lstStyle/>
          <a:p>
            <a:r>
              <a:rPr lang="en-GB" sz="2600" dirty="0"/>
              <a:t>For more information, please contact:</a:t>
            </a:r>
          </a:p>
          <a:p>
            <a:br>
              <a:rPr lang="en-GB" sz="2600" dirty="0"/>
            </a:br>
            <a:r>
              <a:rPr lang="en-GB" sz="2600" dirty="0"/>
              <a:t>Name: Mohammad Said Al Hmaidi </a:t>
            </a:r>
            <a:br>
              <a:rPr lang="en-GB" sz="2600" dirty="0"/>
            </a:br>
            <a:r>
              <a:rPr lang="en-GB" sz="2600" dirty="0"/>
              <a:t>Title: Chief Executive Officer, </a:t>
            </a:r>
            <a:r>
              <a:rPr lang="en-US" sz="2600" dirty="0"/>
              <a:t>C</a:t>
            </a:r>
            <a:r>
              <a:rPr lang="en-GB" sz="2600" dirty="0"/>
              <a:t>EO, </a:t>
            </a:r>
            <a:br>
              <a:rPr lang="en-GB" sz="2600" dirty="0"/>
            </a:br>
            <a:r>
              <a:rPr lang="en-GB" sz="2600" dirty="0"/>
              <a:t>Email: </a:t>
            </a:r>
            <a:r>
              <a:rPr lang="en-GB" sz="2600" dirty="0">
                <a:hlinkClick r:id="rId3"/>
              </a:rPr>
              <a:t>mohd.hmaidi@wsrc.ps</a:t>
            </a:r>
            <a:endParaRPr lang="en-GB" sz="2600" dirty="0"/>
          </a:p>
          <a:p>
            <a:r>
              <a:rPr lang="en-GB" sz="2600" dirty="0">
                <a:hlinkClick r:id="rId4"/>
              </a:rPr>
              <a:t>Info@wsrc.ps</a:t>
            </a:r>
            <a:endParaRPr lang="en-GB" sz="2600" dirty="0"/>
          </a:p>
          <a:p>
            <a:br>
              <a:rPr lang="en-GB" sz="1800" dirty="0"/>
            </a:br>
            <a:endParaRPr lang="en-GB" sz="1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0D4BBB-E675-3FAA-23BD-F025906AD619}"/>
              </a:ext>
            </a:extLst>
          </p:cNvPr>
          <p:cNvSpPr txBox="1"/>
          <p:nvPr/>
        </p:nvSpPr>
        <p:spPr>
          <a:xfrm rot="21226260">
            <a:off x="9595889" y="3955397"/>
            <a:ext cx="238658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205C"/>
                </a:solidFill>
                <a:cs typeface="Biome" panose="020B0503030204020804" pitchFamily="34" charset="0"/>
              </a:rPr>
              <a:t>This</a:t>
            </a:r>
            <a:r>
              <a:rPr lang="en-CH" sz="2000" b="1" dirty="0">
                <a:solidFill>
                  <a:srgbClr val="00205C"/>
                </a:solidFill>
                <a:cs typeface="Biome" panose="020B0503030204020804" pitchFamily="34" charset="0"/>
              </a:rPr>
              <a:t> presentation </a:t>
            </a:r>
            <a:r>
              <a:rPr lang="en-US" sz="2000" b="1" dirty="0">
                <a:solidFill>
                  <a:srgbClr val="00205C"/>
                </a:solidFill>
                <a:cs typeface="Biome" panose="020B0503030204020804" pitchFamily="34" charset="0"/>
              </a:rPr>
              <a:t>has been designed to be </a:t>
            </a:r>
            <a:r>
              <a:rPr lang="en-CH" sz="2000" b="1" dirty="0">
                <a:solidFill>
                  <a:srgbClr val="00205C"/>
                </a:solidFill>
                <a:cs typeface="Biome" panose="020B0503030204020804" pitchFamily="34" charset="0"/>
              </a:rPr>
              <a:t>ACCESSIBLE</a:t>
            </a:r>
            <a:r>
              <a:rPr lang="en-US" sz="2000" b="1" dirty="0">
                <a:solidFill>
                  <a:srgbClr val="00205C"/>
                </a:solidFill>
                <a:cs typeface="Biome" panose="020B0503030204020804" pitchFamily="34" charset="0"/>
              </a:rPr>
              <a:t>, for a positive </a:t>
            </a:r>
            <a:r>
              <a:rPr lang="en-CH" sz="2000" b="1" dirty="0">
                <a:solidFill>
                  <a:srgbClr val="00205C"/>
                </a:solidFill>
                <a:cs typeface="Biome" panose="020B0503030204020804" pitchFamily="34" charset="0"/>
              </a:rPr>
              <a:t>and </a:t>
            </a:r>
            <a:r>
              <a:rPr lang="en-US" sz="2000" b="1" dirty="0">
                <a:solidFill>
                  <a:srgbClr val="00205C"/>
                </a:solidFill>
                <a:cs typeface="Biome" panose="020B0503030204020804" pitchFamily="34" charset="0"/>
              </a:rPr>
              <a:t>inclusive user experience for all</a:t>
            </a:r>
            <a:r>
              <a:rPr lang="en-CH" sz="2000" b="1" dirty="0">
                <a:solidFill>
                  <a:srgbClr val="00205C"/>
                </a:solidFill>
                <a:cs typeface="Biome" panose="020B0503030204020804" pitchFamily="34" charset="0"/>
              </a:rPr>
              <a:t>.</a:t>
            </a:r>
            <a:endParaRPr lang="en-US" sz="2000" b="1" dirty="0">
              <a:solidFill>
                <a:srgbClr val="00205C"/>
              </a:solidFill>
              <a:cs typeface="Biome" panose="020B0503030204020804" pitchFamily="34" charset="0"/>
            </a:endParaRPr>
          </a:p>
        </p:txBody>
      </p:sp>
      <p:pic>
        <p:nvPicPr>
          <p:cNvPr id="6" name="Picture 5" descr="A blue water droplet with white text&#10;&#10;Description automatically generated">
            <a:extLst>
              <a:ext uri="{FF2B5EF4-FFF2-40B4-BE49-F238E27FC236}">
                <a16:creationId xmlns:a16="http://schemas.microsoft.com/office/drawing/2014/main" id="{09D7639E-3E35-65C4-BE91-F4B468145B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8717" y="1708412"/>
            <a:ext cx="3701065" cy="344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6144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WHO_palette">
      <a:dk1>
        <a:srgbClr val="000000"/>
      </a:dk1>
      <a:lt1>
        <a:srgbClr val="FFFFFF"/>
      </a:lt1>
      <a:dk2>
        <a:srgbClr val="00205C"/>
      </a:dk2>
      <a:lt2>
        <a:srgbClr val="E7E6E6"/>
      </a:lt2>
      <a:accent1>
        <a:srgbClr val="0099DD"/>
      </a:accent1>
      <a:accent2>
        <a:srgbClr val="F16829"/>
      </a:accent2>
      <a:accent3>
        <a:srgbClr val="F3A81C"/>
      </a:accent3>
      <a:accent4>
        <a:srgbClr val="A6228C"/>
      </a:accent4>
      <a:accent5>
        <a:srgbClr val="5B2C86"/>
      </a:accent5>
      <a:accent6>
        <a:srgbClr val="80BC5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HO_presentation_template_R1_V06" id="{1BDC1073-AB81-8147-89C3-A79EC2A6301F}" vid="{9D092595-E6B8-C345-B470-402B85CA4A4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8970ee4-cf9a-40b5-b0c7-6b714dc755c8">
      <Terms xmlns="http://schemas.microsoft.com/office/infopath/2007/PartnerControls"/>
    </lcf76f155ced4ddcb4097134ff3c332f>
    <TaxCatchAll xmlns="2a110658-28a3-4d5c-ad2d-925b9c811107" xsi:nil="true"/>
    <SharedWithUsers xmlns="2a110658-28a3-4d5c-ad2d-925b9c811107">
      <UserInfo>
        <DisplayName>RANJAN, Radhika</DisplayName>
        <AccountId>793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298138B0618C4F859B1F0BF2D8BE9E" ma:contentTypeVersion="15" ma:contentTypeDescription="Create a new document." ma:contentTypeScope="" ma:versionID="9e7b310983668ee54c85a027f7c6fdd9">
  <xsd:schema xmlns:xsd="http://www.w3.org/2001/XMLSchema" xmlns:xs="http://www.w3.org/2001/XMLSchema" xmlns:p="http://schemas.microsoft.com/office/2006/metadata/properties" xmlns:ns2="d8970ee4-cf9a-40b5-b0c7-6b714dc755c8" xmlns:ns3="2a110658-28a3-4d5c-ad2d-925b9c811107" targetNamespace="http://schemas.microsoft.com/office/2006/metadata/properties" ma:root="true" ma:fieldsID="9ec04927fe7a6fadee27d1c75e28297a" ns2:_="" ns3:_="">
    <xsd:import namespace="d8970ee4-cf9a-40b5-b0c7-6b714dc755c8"/>
    <xsd:import namespace="2a110658-28a3-4d5c-ad2d-925b9c81110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970ee4-cf9a-40b5-b0c7-6b714dc755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aa4eac88-8ae6-4a96-90c7-97bc93c844e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110658-28a3-4d5c-ad2d-925b9c81110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3f50396c-d9b1-4fce-8900-96e64b7ba067}" ma:internalName="TaxCatchAll" ma:showField="CatchAllData" ma:web="2a110658-28a3-4d5c-ad2d-925b9c81110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EAAE073-15C6-4297-9457-7C9F8A75D7C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7F73142-980B-4AF5-84F5-2B9AB6814D1B}">
  <ds:schemaRefs>
    <ds:schemaRef ds:uri="2a110658-28a3-4d5c-ad2d-925b9c811107"/>
    <ds:schemaRef ds:uri="d8970ee4-cf9a-40b5-b0c7-6b714dc755c8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8112423E-9873-457D-893D-E5AC28E48239}">
  <ds:schemaRefs>
    <ds:schemaRef ds:uri="2a110658-28a3-4d5c-ad2d-925b9c811107"/>
    <ds:schemaRef ds:uri="d8970ee4-cf9a-40b5-b0c7-6b714dc755c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WHO_presentation_template_R1_V06</Template>
  <TotalTime>618</TotalTime>
  <Words>1115</Words>
  <Application>Microsoft Office PowerPoint</Application>
  <PresentationFormat>Widescreen</PresentationFormat>
  <Paragraphs>163</Paragraphs>
  <Slides>15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Biome</vt:lpstr>
      <vt:lpstr>Calibri</vt:lpstr>
      <vt:lpstr>Wingdings</vt:lpstr>
      <vt:lpstr>Office Theme</vt:lpstr>
      <vt:lpstr>Establishment of the ARAB Water Regulatory Forum/Association</vt:lpstr>
      <vt:lpstr>Outline </vt:lpstr>
      <vt:lpstr>Water and sanitation regulatory entities in the region </vt:lpstr>
      <vt:lpstr>World -Wide Regional Regulators </vt:lpstr>
      <vt:lpstr>Rationale</vt:lpstr>
      <vt:lpstr>Rational:</vt:lpstr>
      <vt:lpstr>Rational:</vt:lpstr>
      <vt:lpstr>Goal and objectives</vt:lpstr>
      <vt:lpstr>Outcomes </vt:lpstr>
      <vt:lpstr>Composition Proposal</vt:lpstr>
      <vt:lpstr>Next steps and timeline (draft, for discussion only)</vt:lpstr>
      <vt:lpstr>Proposed Governance structure</vt:lpstr>
      <vt:lpstr>Establishment committee initial works: </vt:lpstr>
      <vt:lpstr>Questions for feedback / discussion</vt:lpstr>
      <vt:lpstr>Thank you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{Main title presentation}</dc:title>
  <dc:subject/>
  <dc:creator>{Enter autor's name}</dc:creator>
  <cp:keywords/>
  <dc:description/>
  <cp:lastModifiedBy>Mohammad Al Hmaidi</cp:lastModifiedBy>
  <cp:revision>34</cp:revision>
  <dcterms:created xsi:type="dcterms:W3CDTF">2022-05-27T09:31:14Z</dcterms:created>
  <dcterms:modified xsi:type="dcterms:W3CDTF">2025-05-03T15:37:40Z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0x0101002B298138B0618C4F859B1F0BF2D8BE9E</vt:lpwstr>
  </property>
  <property fmtid="{D5CDD505-2E9C-101B-9397-08002B2CF9AE}" pid="3" name="MediaServiceImageTags">
    <vt:lpwstr/>
  </property>
</Properties>
</file>