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media/image24.jpg" ContentType="image/jpg"/>
  <Override PartName="/ppt/media/image26.jpg" ContentType="image/jpg"/>
  <Override PartName="/ppt/media/image27.jpg" ContentType="image/jp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9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6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12F8CF-A637-4A60-93FE-F205B28AA8E5}" v="6" dt="2025-04-29T12:25:49.2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96" y="6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shdaifat, Hind GIZ JO" userId="cb7c7161-c6d2-4784-846f-d895c7e82c61" providerId="ADAL" clId="{1912F8CF-A637-4A60-93FE-F205B28AA8E5}"/>
    <pc:docChg chg="custSel addSld delSld modSld">
      <pc:chgData name="Alshdaifat, Hind GIZ JO" userId="cb7c7161-c6d2-4784-846f-d895c7e82c61" providerId="ADAL" clId="{1912F8CF-A637-4A60-93FE-F205B28AA8E5}" dt="2025-04-29T12:25:49.231" v="81" actId="1076"/>
      <pc:docMkLst>
        <pc:docMk/>
      </pc:docMkLst>
      <pc:sldChg chg="modSp del mod">
        <pc:chgData name="Alshdaifat, Hind GIZ JO" userId="cb7c7161-c6d2-4784-846f-d895c7e82c61" providerId="ADAL" clId="{1912F8CF-A637-4A60-93FE-F205B28AA8E5}" dt="2025-04-29T12:25:31.179" v="75" actId="47"/>
        <pc:sldMkLst>
          <pc:docMk/>
          <pc:sldMk cId="400368119" sldId="256"/>
        </pc:sldMkLst>
        <pc:spChg chg="mod ord">
          <ac:chgData name="Alshdaifat, Hind GIZ JO" userId="cb7c7161-c6d2-4784-846f-d895c7e82c61" providerId="ADAL" clId="{1912F8CF-A637-4A60-93FE-F205B28AA8E5}" dt="2025-04-28T21:08:10.369" v="15" actId="1076"/>
          <ac:spMkLst>
            <pc:docMk/>
            <pc:sldMk cId="400368119" sldId="256"/>
            <ac:spMk id="8" creationId="{D96161E7-6BB1-9641-008B-F7D10C908282}"/>
          </ac:spMkLst>
        </pc:spChg>
        <pc:picChg chg="mod">
          <ac:chgData name="Alshdaifat, Hind GIZ JO" userId="cb7c7161-c6d2-4784-846f-d895c7e82c61" providerId="ADAL" clId="{1912F8CF-A637-4A60-93FE-F205B28AA8E5}" dt="2025-04-28T21:07:48.692" v="9" actId="14100"/>
          <ac:picMkLst>
            <pc:docMk/>
            <pc:sldMk cId="400368119" sldId="256"/>
            <ac:picMk id="4" creationId="{C7778AE4-D2FA-05FB-BA10-82C02054F667}"/>
          </ac:picMkLst>
        </pc:picChg>
        <pc:picChg chg="mod">
          <ac:chgData name="Alshdaifat, Hind GIZ JO" userId="cb7c7161-c6d2-4784-846f-d895c7e82c61" providerId="ADAL" clId="{1912F8CF-A637-4A60-93FE-F205B28AA8E5}" dt="2025-04-28T21:07:57.571" v="12" actId="14100"/>
          <ac:picMkLst>
            <pc:docMk/>
            <pc:sldMk cId="400368119" sldId="256"/>
            <ac:picMk id="5" creationId="{70AD8863-16E9-CB90-CCF2-03FC9497A52C}"/>
          </ac:picMkLst>
        </pc:picChg>
      </pc:sldChg>
      <pc:sldChg chg="addSp delSp modSp mod">
        <pc:chgData name="Alshdaifat, Hind GIZ JO" userId="cb7c7161-c6d2-4784-846f-d895c7e82c61" providerId="ADAL" clId="{1912F8CF-A637-4A60-93FE-F205B28AA8E5}" dt="2025-04-28T20:27:17.560" v="2"/>
        <pc:sldMkLst>
          <pc:docMk/>
          <pc:sldMk cId="653602284" sldId="258"/>
        </pc:sldMkLst>
        <pc:spChg chg="mod">
          <ac:chgData name="Alshdaifat, Hind GIZ JO" userId="cb7c7161-c6d2-4784-846f-d895c7e82c61" providerId="ADAL" clId="{1912F8CF-A637-4A60-93FE-F205B28AA8E5}" dt="2025-04-28T20:27:08.983" v="1" actId="26606"/>
          <ac:spMkLst>
            <pc:docMk/>
            <pc:sldMk cId="653602284" sldId="258"/>
            <ac:spMk id="3" creationId="{EBEC8119-9220-0A8B-B08A-BD42163C51CA}"/>
          </ac:spMkLst>
        </pc:spChg>
        <pc:spChg chg="del">
          <ac:chgData name="Alshdaifat, Hind GIZ JO" userId="cb7c7161-c6d2-4784-846f-d895c7e82c61" providerId="ADAL" clId="{1912F8CF-A637-4A60-93FE-F205B28AA8E5}" dt="2025-04-28T20:27:08.983" v="1" actId="26606"/>
          <ac:spMkLst>
            <pc:docMk/>
            <pc:sldMk cId="653602284" sldId="258"/>
            <ac:spMk id="8" creationId="{F837543A-6020-4505-A233-C9DB4BF74011}"/>
          </ac:spMkLst>
        </pc:spChg>
        <pc:spChg chg="del">
          <ac:chgData name="Alshdaifat, Hind GIZ JO" userId="cb7c7161-c6d2-4784-846f-d895c7e82c61" providerId="ADAL" clId="{1912F8CF-A637-4A60-93FE-F205B28AA8E5}" dt="2025-04-28T20:27:08.983" v="1" actId="26606"/>
          <ac:spMkLst>
            <pc:docMk/>
            <pc:sldMk cId="653602284" sldId="258"/>
            <ac:spMk id="12" creationId="{C3C0D90E-074A-4F52-9B11-B52BEF4BCBE5}"/>
          </ac:spMkLst>
        </pc:spChg>
        <pc:spChg chg="del">
          <ac:chgData name="Alshdaifat, Hind GIZ JO" userId="cb7c7161-c6d2-4784-846f-d895c7e82c61" providerId="ADAL" clId="{1912F8CF-A637-4A60-93FE-F205B28AA8E5}" dt="2025-04-28T20:27:01.454" v="0" actId="478"/>
          <ac:spMkLst>
            <pc:docMk/>
            <pc:sldMk cId="653602284" sldId="258"/>
            <ac:spMk id="17" creationId="{D96161E7-6BB1-9641-008B-F7D10C908282}"/>
          </ac:spMkLst>
        </pc:spChg>
        <pc:spChg chg="add mod">
          <ac:chgData name="Alshdaifat, Hind GIZ JO" userId="cb7c7161-c6d2-4784-846f-d895c7e82c61" providerId="ADAL" clId="{1912F8CF-A637-4A60-93FE-F205B28AA8E5}" dt="2025-04-28T20:27:17.560" v="2"/>
          <ac:spMkLst>
            <pc:docMk/>
            <pc:sldMk cId="653602284" sldId="258"/>
            <ac:spMk id="19" creationId="{D96161E7-6BB1-9641-008B-F7D10C908282}"/>
          </ac:spMkLst>
        </pc:spChg>
        <pc:spChg chg="del">
          <ac:chgData name="Alshdaifat, Hind GIZ JO" userId="cb7c7161-c6d2-4784-846f-d895c7e82c61" providerId="ADAL" clId="{1912F8CF-A637-4A60-93FE-F205B28AA8E5}" dt="2025-04-28T20:27:08.983" v="1" actId="26606"/>
          <ac:spMkLst>
            <pc:docMk/>
            <pc:sldMk cId="653602284" sldId="258"/>
            <ac:spMk id="20" creationId="{88853921-7BC9-4BDE-ACAB-133C683C82D6}"/>
          </ac:spMkLst>
        </pc:spChg>
        <pc:spChg chg="del">
          <ac:chgData name="Alshdaifat, Hind GIZ JO" userId="cb7c7161-c6d2-4784-846f-d895c7e82c61" providerId="ADAL" clId="{1912F8CF-A637-4A60-93FE-F205B28AA8E5}" dt="2025-04-28T20:27:08.983" v="1" actId="26606"/>
          <ac:spMkLst>
            <pc:docMk/>
            <pc:sldMk cId="653602284" sldId="258"/>
            <ac:spMk id="22" creationId="{09192968-3AE7-4470-A61C-97294BB92731}"/>
          </ac:spMkLst>
        </pc:spChg>
        <pc:spChg chg="del">
          <ac:chgData name="Alshdaifat, Hind GIZ JO" userId="cb7c7161-c6d2-4784-846f-d895c7e82c61" providerId="ADAL" clId="{1912F8CF-A637-4A60-93FE-F205B28AA8E5}" dt="2025-04-28T20:27:08.983" v="1" actId="26606"/>
          <ac:spMkLst>
            <pc:docMk/>
            <pc:sldMk cId="653602284" sldId="258"/>
            <ac:spMk id="24" creationId="{3AB72E55-43E4-4356-BFE8-E2102CB0B505}"/>
          </ac:spMkLst>
        </pc:spChg>
        <pc:spChg chg="add">
          <ac:chgData name="Alshdaifat, Hind GIZ JO" userId="cb7c7161-c6d2-4784-846f-d895c7e82c61" providerId="ADAL" clId="{1912F8CF-A637-4A60-93FE-F205B28AA8E5}" dt="2025-04-28T20:27:08.983" v="1" actId="26606"/>
          <ac:spMkLst>
            <pc:docMk/>
            <pc:sldMk cId="653602284" sldId="258"/>
            <ac:spMk id="29" creationId="{1B15ED52-F352-441B-82BF-E0EA34836D08}"/>
          </ac:spMkLst>
        </pc:spChg>
        <pc:spChg chg="add">
          <ac:chgData name="Alshdaifat, Hind GIZ JO" userId="cb7c7161-c6d2-4784-846f-d895c7e82c61" providerId="ADAL" clId="{1912F8CF-A637-4A60-93FE-F205B28AA8E5}" dt="2025-04-28T20:27:08.983" v="1" actId="26606"/>
          <ac:spMkLst>
            <pc:docMk/>
            <pc:sldMk cId="653602284" sldId="258"/>
            <ac:spMk id="31" creationId="{3B2E3793-BFE6-45A2-9B7B-E18844431C99}"/>
          </ac:spMkLst>
        </pc:spChg>
        <pc:spChg chg="add">
          <ac:chgData name="Alshdaifat, Hind GIZ JO" userId="cb7c7161-c6d2-4784-846f-d895c7e82c61" providerId="ADAL" clId="{1912F8CF-A637-4A60-93FE-F205B28AA8E5}" dt="2025-04-28T20:27:08.983" v="1" actId="26606"/>
          <ac:spMkLst>
            <pc:docMk/>
            <pc:sldMk cId="653602284" sldId="258"/>
            <ac:spMk id="35" creationId="{375E0459-6403-40CD-989D-56A4407CA12E}"/>
          </ac:spMkLst>
        </pc:spChg>
        <pc:spChg chg="add">
          <ac:chgData name="Alshdaifat, Hind GIZ JO" userId="cb7c7161-c6d2-4784-846f-d895c7e82c61" providerId="ADAL" clId="{1912F8CF-A637-4A60-93FE-F205B28AA8E5}" dt="2025-04-28T20:27:08.983" v="1" actId="26606"/>
          <ac:spMkLst>
            <pc:docMk/>
            <pc:sldMk cId="653602284" sldId="258"/>
            <ac:spMk id="37" creationId="{53E5B1A8-3AC9-4BD1-9BBC-78CA94F2D1BA}"/>
          </ac:spMkLst>
        </pc:spChg>
      </pc:sldChg>
      <pc:sldChg chg="modSp mod">
        <pc:chgData name="Alshdaifat, Hind GIZ JO" userId="cb7c7161-c6d2-4784-846f-d895c7e82c61" providerId="ADAL" clId="{1912F8CF-A637-4A60-93FE-F205B28AA8E5}" dt="2025-04-28T21:08:28.722" v="17" actId="1076"/>
        <pc:sldMkLst>
          <pc:docMk/>
          <pc:sldMk cId="1402225463" sldId="260"/>
        </pc:sldMkLst>
        <pc:picChg chg="mod">
          <ac:chgData name="Alshdaifat, Hind GIZ JO" userId="cb7c7161-c6d2-4784-846f-d895c7e82c61" providerId="ADAL" clId="{1912F8CF-A637-4A60-93FE-F205B28AA8E5}" dt="2025-04-28T21:08:28.722" v="17" actId="1076"/>
          <ac:picMkLst>
            <pc:docMk/>
            <pc:sldMk cId="1402225463" sldId="260"/>
            <ac:picMk id="5" creationId="{D71A86FE-CA4D-F0AD-5D08-71F3166A31C1}"/>
          </ac:picMkLst>
        </pc:picChg>
      </pc:sldChg>
      <pc:sldChg chg="modSp add mod">
        <pc:chgData name="Alshdaifat, Hind GIZ JO" userId="cb7c7161-c6d2-4784-846f-d895c7e82c61" providerId="ADAL" clId="{1912F8CF-A637-4A60-93FE-F205B28AA8E5}" dt="2025-04-28T21:10:27.005" v="37" actId="1076"/>
        <pc:sldMkLst>
          <pc:docMk/>
          <pc:sldMk cId="1597184917" sldId="268"/>
        </pc:sldMkLst>
        <pc:picChg chg="mod">
          <ac:chgData name="Alshdaifat, Hind GIZ JO" userId="cb7c7161-c6d2-4784-846f-d895c7e82c61" providerId="ADAL" clId="{1912F8CF-A637-4A60-93FE-F205B28AA8E5}" dt="2025-04-28T21:10:27.005" v="37" actId="1076"/>
          <ac:picMkLst>
            <pc:docMk/>
            <pc:sldMk cId="1597184917" sldId="268"/>
            <ac:picMk id="7" creationId="{912B5EB0-A83B-43E5-6A92-33FADD4B6EEA}"/>
          </ac:picMkLst>
        </pc:picChg>
        <pc:picChg chg="mod">
          <ac:chgData name="Alshdaifat, Hind GIZ JO" userId="cb7c7161-c6d2-4784-846f-d895c7e82c61" providerId="ADAL" clId="{1912F8CF-A637-4A60-93FE-F205B28AA8E5}" dt="2025-04-28T21:10:23.053" v="36" actId="1076"/>
          <ac:picMkLst>
            <pc:docMk/>
            <pc:sldMk cId="1597184917" sldId="268"/>
            <ac:picMk id="8" creationId="{D37F1171-8860-2571-AA8F-5C2BA60AC48C}"/>
          </ac:picMkLst>
        </pc:picChg>
      </pc:sldChg>
      <pc:sldChg chg="modSp new del mod">
        <pc:chgData name="Alshdaifat, Hind GIZ JO" userId="cb7c7161-c6d2-4784-846f-d895c7e82c61" providerId="ADAL" clId="{1912F8CF-A637-4A60-93FE-F205B28AA8E5}" dt="2025-04-28T21:09:11.942" v="32" actId="2696"/>
        <pc:sldMkLst>
          <pc:docMk/>
          <pc:sldMk cId="3370941360" sldId="268"/>
        </pc:sldMkLst>
        <pc:spChg chg="mod">
          <ac:chgData name="Alshdaifat, Hind GIZ JO" userId="cb7c7161-c6d2-4784-846f-d895c7e82c61" providerId="ADAL" clId="{1912F8CF-A637-4A60-93FE-F205B28AA8E5}" dt="2025-04-28T21:08:43.174" v="31" actId="5793"/>
          <ac:spMkLst>
            <pc:docMk/>
            <pc:sldMk cId="3370941360" sldId="268"/>
            <ac:spMk id="3" creationId="{FF1697B7-783D-AF9A-8130-DBFF98E0BF86}"/>
          </ac:spMkLst>
        </pc:spChg>
      </pc:sldChg>
      <pc:sldChg chg="modSp add mod">
        <pc:chgData name="Alshdaifat, Hind GIZ JO" userId="cb7c7161-c6d2-4784-846f-d895c7e82c61" providerId="ADAL" clId="{1912F8CF-A637-4A60-93FE-F205B28AA8E5}" dt="2025-04-29T12:25:49.231" v="81" actId="1076"/>
        <pc:sldMkLst>
          <pc:docMk/>
          <pc:sldMk cId="0" sldId="269"/>
        </pc:sldMkLst>
        <pc:spChg chg="mod">
          <ac:chgData name="Alshdaifat, Hind GIZ JO" userId="cb7c7161-c6d2-4784-846f-d895c7e82c61" providerId="ADAL" clId="{1912F8CF-A637-4A60-93FE-F205B28AA8E5}" dt="2025-04-29T12:25:25.303" v="74" actId="20577"/>
          <ac:spMkLst>
            <pc:docMk/>
            <pc:sldMk cId="0" sldId="269"/>
            <ac:spMk id="8" creationId="{F861C566-132F-1125-AA73-F6AB4CC0FD69}"/>
          </ac:spMkLst>
        </pc:spChg>
        <pc:picChg chg="mod">
          <ac:chgData name="Alshdaifat, Hind GIZ JO" userId="cb7c7161-c6d2-4784-846f-d895c7e82c61" providerId="ADAL" clId="{1912F8CF-A637-4A60-93FE-F205B28AA8E5}" dt="2025-04-29T12:25:45.370" v="80" actId="1076"/>
          <ac:picMkLst>
            <pc:docMk/>
            <pc:sldMk cId="0" sldId="269"/>
            <ac:picMk id="6" creationId="{A83BE710-8420-15CA-93EA-E0B1EA1F5921}"/>
          </ac:picMkLst>
        </pc:picChg>
        <pc:picChg chg="mod">
          <ac:chgData name="Alshdaifat, Hind GIZ JO" userId="cb7c7161-c6d2-4784-846f-d895c7e82c61" providerId="ADAL" clId="{1912F8CF-A637-4A60-93FE-F205B28AA8E5}" dt="2025-04-29T12:25:49.231" v="81" actId="1076"/>
          <ac:picMkLst>
            <pc:docMk/>
            <pc:sldMk cId="0" sldId="269"/>
            <ac:picMk id="9" creationId="{C0B547F1-58E7-EAD4-ECB0-23520964509D}"/>
          </ac:picMkLst>
        </pc:picChg>
        <pc:picChg chg="mod">
          <ac:chgData name="Alshdaifat, Hind GIZ JO" userId="cb7c7161-c6d2-4784-846f-d895c7e82c61" providerId="ADAL" clId="{1912F8CF-A637-4A60-93FE-F205B28AA8E5}" dt="2025-04-29T12:25:37.910" v="77" actId="1076"/>
          <ac:picMkLst>
            <pc:docMk/>
            <pc:sldMk cId="0" sldId="269"/>
            <ac:picMk id="10" creationId="{EC26C00E-8DF9-1E98-3B4A-DB19A998402D}"/>
          </ac:picMkLst>
        </pc:picChg>
        <pc:picChg chg="mod">
          <ac:chgData name="Alshdaifat, Hind GIZ JO" userId="cb7c7161-c6d2-4784-846f-d895c7e82c61" providerId="ADAL" clId="{1912F8CF-A637-4A60-93FE-F205B28AA8E5}" dt="2025-04-29T12:25:40.073" v="78" actId="1076"/>
          <ac:picMkLst>
            <pc:docMk/>
            <pc:sldMk cId="0" sldId="269"/>
            <ac:picMk id="11" creationId="{429CE583-BDCF-1407-86A1-EAE87BAA8DB0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230D76-2229-4AE6-988A-2BBC7B9C56D5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3496A3-86EA-44FD-939F-9A30362CD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366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0F16BE-0DB2-4643-A7C5-86E84F2AB327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0325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CA36AC-3FE8-492E-B25E-7987B8492501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58877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Show aerial image to </a:t>
            </a:r>
            <a:r>
              <a:rPr lang="en-US" dirty="0" err="1" smtClean="0"/>
              <a:t>Biowin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CC0115-625F-4D19-8AC1-4D0F3C3B545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61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  <a:p>
            <a:r>
              <a:rPr b="1" i="0" dirty="0"/>
              <a:t>Figure 2. Model development chronology.</a:t>
            </a:r>
            <a:r>
              <a:rPr dirty="0"/>
              <a:t/>
            </a:r>
            <a:br>
              <a:rPr dirty="0"/>
            </a:br>
            <a:r>
              <a:rPr b="0" i="0" dirty="0"/>
              <a:t>COD, chemical oxygen demand. </a:t>
            </a:r>
          </a:p>
          <a:p>
            <a:r>
              <a:rPr b="0" i="0" dirty="0"/>
              <a:t>Shih J, </a:t>
            </a:r>
            <a:r>
              <a:rPr b="0" i="0" dirty="0" err="1"/>
              <a:t>Fanyin</a:t>
            </a:r>
            <a:r>
              <a:rPr b="0" i="0" dirty="0"/>
              <a:t>-Martin A, </a:t>
            </a:r>
            <a:r>
              <a:rPr b="0" i="0" dirty="0" err="1"/>
              <a:t>Taher</a:t>
            </a:r>
            <a:r>
              <a:rPr b="0" i="0" dirty="0"/>
              <a:t> E and Chandran K. Implementation and process analysis of pilot scale multi-phase anaerobic fermentation and digestion of </a:t>
            </a:r>
            <a:r>
              <a:rPr b="0" i="0" dirty="0" err="1"/>
              <a:t>faecal</a:t>
            </a:r>
            <a:r>
              <a:rPr b="0" i="0" dirty="0"/>
              <a:t> sludge in Ghana [version 1]. </a:t>
            </a:r>
            <a:r>
              <a:rPr b="0" i="1" dirty="0"/>
              <a:t>Gates Open Res</a:t>
            </a:r>
            <a:r>
              <a:rPr b="0" i="0" dirty="0"/>
              <a:t> 2017, </a:t>
            </a:r>
            <a:r>
              <a:rPr b="1" i="0" dirty="0"/>
              <a:t>1</a:t>
            </a:r>
            <a:r>
              <a:rPr b="0" i="0" dirty="0"/>
              <a:t>:10 (</a:t>
            </a:r>
            <a:r>
              <a:rPr b="0" i="0" dirty="0" err="1"/>
              <a:t>doi</a:t>
            </a:r>
            <a:r>
              <a:rPr b="0" i="0" dirty="0"/>
              <a:t>: 10.12688/gatesopenres.12754.1)</a:t>
            </a:r>
          </a:p>
        </p:txBody>
      </p:sp>
    </p:spTree>
    <p:extLst>
      <p:ext uri="{BB962C8B-B14F-4D97-AF65-F5344CB8AC3E}">
        <p14:creationId xmlns:p14="http://schemas.microsoft.com/office/powerpoint/2010/main" val="3384372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644710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530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Consistent</a:t>
            </a:r>
            <a:r>
              <a:rPr lang="en-US" baseline="0" dirty="0" smtClean="0"/>
              <a:t> with previous studies: high variability</a:t>
            </a:r>
          </a:p>
          <a:p>
            <a:pPr defTabSz="94530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aseline="0" dirty="0" smtClean="0"/>
          </a:p>
          <a:p>
            <a:pPr defTabSz="94530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aseline="0" dirty="0" smtClean="0"/>
              <a:t>Why variable:</a:t>
            </a:r>
          </a:p>
          <a:p>
            <a:pPr defTabSz="94530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aseline="0" dirty="0" smtClean="0"/>
              <a:t>Public toilets: latrines, </a:t>
            </a:r>
            <a:r>
              <a:rPr lang="en-US" baseline="0" dirty="0" err="1" smtClean="0"/>
              <a:t>septics</a:t>
            </a:r>
            <a:r>
              <a:rPr lang="en-US" baseline="0" dirty="0" smtClean="0"/>
              <a:t> (though still reported variability when define by toilet type)</a:t>
            </a:r>
          </a:p>
          <a:p>
            <a:pPr defTabSz="94530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aseline="0" dirty="0" smtClean="0"/>
              <a:t>Variable storage time: weeks, months, years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Influent microbes, need to characterize FS beyond conventional parameters</a:t>
            </a:r>
          </a:p>
          <a:p>
            <a:endParaRPr lang="en-US" baseline="0" dirty="0" smtClean="0"/>
          </a:p>
          <a:p>
            <a:r>
              <a:rPr lang="en-US" baseline="0" dirty="0" smtClean="0"/>
              <a:t>COD/N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B93AB-18A3-4105-876A-10F02653C03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8358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CC0115-625F-4D19-8AC1-4D0F3C3B545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382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5A9BE-8A0E-17A0-5F1F-43E965EF2C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67D5F7-1199-793F-C6AC-EEE7DC8E6F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10EB4-BB39-71D5-A91C-38E54360B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68E8E-7EF9-4835-BA44-493BD9D4B1E6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7257D-E3AE-E2D6-2A0F-BDCB230C9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6A3D88-8359-C842-26B0-905E9A7EF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70F1-F793-4869-8B9D-0DD44513C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984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2DAAF-B527-4966-7996-87B90AC0B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231E3-F135-16D3-5BF7-B5378796D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A1D8B5-C1F0-11FD-ABB9-B6318D2B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68E8E-7EF9-4835-BA44-493BD9D4B1E6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8E1E7F-981A-1C9E-A35B-847B4A516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D7E54F-2DAC-E958-9B7D-0E2316968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70F1-F793-4869-8B9D-0DD44513C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354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C9C03-D6F1-28D4-7C2B-C020E24D2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054BDB-A9E5-B053-46F6-2872801DA2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37BE68-DCE7-F74C-9ABA-CE85D66FE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68E8E-7EF9-4835-BA44-493BD9D4B1E6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1CCD7-180C-8279-256D-537FE80C9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51EB6-1BB5-041D-5DDA-BDE2C78E0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70F1-F793-4869-8B9D-0DD44513C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24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6B3CD-79EC-BF70-5C22-5BCF1444B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34A6A-1665-08B2-7D9D-493B98D1B7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64C31-2602-484E-6476-F1FDF8F60F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B3E29D-032F-51C3-235F-3A668A4D5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68E8E-7EF9-4835-BA44-493BD9D4B1E6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349173-AD1F-613B-CA22-49F3E503A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D9794-E20E-D403-484D-A16372B9E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70F1-F793-4869-8B9D-0DD44513C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947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4E11F-7CEA-142B-9FC6-6FB1E14C4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6DB45-DB76-8337-47F0-A64F2E1C1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6B29FE-4851-45B8-875C-A5E8B00BF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9EE1FE-43F1-D917-EAFC-5B9CB5B4D3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5AA08A-F3FA-9820-794D-F36BF389E7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A14004-73D7-C806-93E2-45E4F31D2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68E8E-7EF9-4835-BA44-493BD9D4B1E6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11F9A3-801B-C824-6EA4-D5F5E3E6E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1BEF1-0555-C5F7-87E7-DB5179CFF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70F1-F793-4869-8B9D-0DD44513C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923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25CA1-A064-8EA5-ED2B-D1263AB7A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A67621-07F4-0B56-2A21-1925AF1A9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68E8E-7EF9-4835-BA44-493BD9D4B1E6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764CCA-692F-03C3-8661-2F49A11EC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025666-AA27-6044-827D-DB9FCD367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70F1-F793-4869-8B9D-0DD44513C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012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C34F91-5326-1C3C-7DDE-39F21AE10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68E8E-7EF9-4835-BA44-493BD9D4B1E6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36319C-785F-EE72-4D0D-1291CBBC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5F03E1-456D-0E5A-A183-93B432C1E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70F1-F793-4869-8B9D-0DD44513C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60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600DB-39E3-5EC0-0375-7ADDCB42C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EB3B0-D61D-14F5-87A9-78A21B862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4A6F04-2B93-686C-19EF-3632F04AE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45B96E-C79D-3DC9-C905-D106755B7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68E8E-7EF9-4835-BA44-493BD9D4B1E6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05047C-E9F8-8CA4-68F4-9067824AC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5D7813-EF55-A1A2-B32A-684D53D72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70F1-F793-4869-8B9D-0DD44513C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914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44462-F966-D978-431D-589920213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C82967-4B5D-4F84-48CB-8A81F67350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6909D4-A158-F8BD-EDBD-711358922F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8C454A-97B6-AAD1-4B1A-1B288D69A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68E8E-7EF9-4835-BA44-493BD9D4B1E6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6CB350-51FF-9C6B-176D-154FC8F00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6D2FE1-B86A-F536-8DE5-B762C7A7A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70F1-F793-4869-8B9D-0DD44513C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909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4F240-3B77-FCA3-F870-C9F7B1059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CA5807-751F-6CD0-165E-FF9B3E493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65D57E-759F-88E2-BAF1-EB8515B0B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68E8E-7EF9-4835-BA44-493BD9D4B1E6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B4DEF-C1BF-12E3-D116-4C850B778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429CE-DA32-08ED-D873-DDE8A48A4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70F1-F793-4869-8B9D-0DD44513C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751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630AE7-0113-70E9-F3A4-C3C21D5E4A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78311B-D30B-E7D6-7968-A330B4A303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56525D-F9F7-E4CD-2151-BD28B1C58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68E8E-7EF9-4835-BA44-493BD9D4B1E6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13602-B0C2-8643-DFAF-78257FD5A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5A1F1D-812D-3296-BCCA-63F03C95F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70F1-F793-4869-8B9D-0DD44513C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209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, with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F0F476-FCB1-4FAD-A333-9C951E2B5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99757" y="1361293"/>
            <a:ext cx="5496243" cy="466062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/>
              <a:t>Third level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037597-8BB0-4750-8FAD-2528677210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99755" y="320283"/>
            <a:ext cx="11414444" cy="72072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22732D1C-05D1-4A5F-B576-23063E1D7B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517957" y="1361293"/>
            <a:ext cx="5496243" cy="466062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/>
              <a:t>Third level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F4E7BC60-DC17-4952-AA54-E728E1C62BD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616123A0-A869-46F1-9E20-A4CCE7F665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9EFEB5C-119E-416E-84F6-79F25273C8C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6119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284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860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EA8A98-6A68-C68C-C83E-8ACE37943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A48A68-D0CD-5D03-E03D-24939675C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968F7-89B5-CDF3-FE9E-68B23999CD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D68E8E-7EF9-4835-BA44-493BD9D4B1E6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2CF1C-8A42-9D84-BE82-A517819D94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816B0-B7B9-261D-09AA-C3561208F9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C170F1-F793-4869-8B9D-0DD44513C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48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gif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kc2288@columbia.edu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olumbia.edu/~kc2288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41527" y="23735"/>
            <a:ext cx="1954760" cy="1469637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Freeform 3"/>
          <p:cNvSpPr/>
          <p:nvPr/>
        </p:nvSpPr>
        <p:spPr>
          <a:xfrm>
            <a:off x="5384800" y="23735"/>
            <a:ext cx="913253" cy="1560883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4" name="Freeform 4"/>
          <p:cNvSpPr/>
          <p:nvPr/>
        </p:nvSpPr>
        <p:spPr>
          <a:xfrm>
            <a:off x="0" y="4699000"/>
            <a:ext cx="12192000" cy="2177355"/>
          </a:xfrm>
          <a:custGeom>
            <a:avLst/>
            <a:gdLst/>
            <a:ahLst/>
            <a:cxnLst/>
            <a:rect l="l" t="t" r="r" b="b"/>
            <a:pathLst>
              <a:path w="19079995" h="5314193">
                <a:moveTo>
                  <a:pt x="0" y="0"/>
                </a:moveTo>
                <a:lnTo>
                  <a:pt x="19079996" y="0"/>
                </a:lnTo>
                <a:lnTo>
                  <a:pt x="19079996" y="5314194"/>
                </a:lnTo>
                <a:lnTo>
                  <a:pt x="0" y="531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851" b="-17393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sz="12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E36FAB-DF32-F564-A363-ED38DC671A73}"/>
              </a:ext>
            </a:extLst>
          </p:cNvPr>
          <p:cNvSpPr txBox="1"/>
          <p:nvPr/>
        </p:nvSpPr>
        <p:spPr>
          <a:xfrm>
            <a:off x="0" y="1602701"/>
            <a:ext cx="121920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Bridging Science and Cooperation for Efficient Wastewater Management: Collaboration by Aqaba Water, Columbia University, and </a:t>
            </a:r>
            <a:r>
              <a:rPr lang="en-US" sz="2800" b="1" kern="1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GIZ</a:t>
            </a:r>
            <a:r>
              <a:rPr lang="en-US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/>
            </a:r>
            <a:br>
              <a:rPr lang="en-US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US" sz="2400" dirty="0"/>
              <a:t>Enhancing Wastewater Treatment through Science-Based Approaches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2407" y="175863"/>
            <a:ext cx="1566754" cy="11310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61C566-132F-1125-AA73-F6AB4CC0FD69}"/>
              </a:ext>
            </a:extLst>
          </p:cNvPr>
          <p:cNvSpPr txBox="1"/>
          <p:nvPr/>
        </p:nvSpPr>
        <p:spPr>
          <a:xfrm>
            <a:off x="3450867" y="3735007"/>
            <a:ext cx="6146235" cy="10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33" b="1" dirty="0" smtClean="0">
                <a:solidFill>
                  <a:srgbClr val="0070C0"/>
                </a:solidFill>
              </a:rPr>
              <a:t>Arab Water Week</a:t>
            </a:r>
          </a:p>
          <a:p>
            <a:pPr algn="ctr"/>
            <a:r>
              <a:rPr lang="en-US" sz="2133" b="1" dirty="0" smtClean="0">
                <a:solidFill>
                  <a:srgbClr val="0070C0"/>
                </a:solidFill>
              </a:rPr>
              <a:t>Kartik Chandran, Columbia University April 4</a:t>
            </a:r>
            <a:r>
              <a:rPr lang="en-US" sz="2133" b="1" baseline="30000" dirty="0" smtClean="0">
                <a:solidFill>
                  <a:srgbClr val="0070C0"/>
                </a:solidFill>
              </a:rPr>
              <a:t>th</a:t>
            </a:r>
            <a:r>
              <a:rPr lang="en-US" sz="2133" b="1" dirty="0" smtClean="0">
                <a:solidFill>
                  <a:srgbClr val="0070C0"/>
                </a:solidFill>
              </a:rPr>
              <a:t>, 2025</a:t>
            </a:r>
            <a:endParaRPr lang="en-US" sz="2133" b="1" dirty="0">
              <a:solidFill>
                <a:srgbClr val="0070C0"/>
              </a:solidFill>
            </a:endParaRPr>
          </a:p>
        </p:txBody>
      </p:sp>
      <p:pic>
        <p:nvPicPr>
          <p:cNvPr id="6" name="Picture 2" descr="Aqaba Water Company | LinkedIn">
            <a:extLst>
              <a:ext uri="{FF2B5EF4-FFF2-40B4-BE49-F238E27FC236}">
                <a16:creationId xmlns:a16="http://schemas.microsoft.com/office/drawing/2014/main" id="{A83BE710-8420-15CA-93EA-E0B1EA1F5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47314" y="5105398"/>
            <a:ext cx="1654630" cy="16546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olumbia University logo transparent PNG - StickPNG">
            <a:extLst>
              <a:ext uri="{FF2B5EF4-FFF2-40B4-BE49-F238E27FC236}">
                <a16:creationId xmlns:a16="http://schemas.microsoft.com/office/drawing/2014/main" id="{C0B547F1-58E7-EAD4-ECB0-235209645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41481" y="4925065"/>
            <a:ext cx="1654629" cy="16546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6">
            <a:extLst>
              <a:ext uri="{FF2B5EF4-FFF2-40B4-BE49-F238E27FC236}">
                <a16:creationId xmlns:a16="http://schemas.microsoft.com/office/drawing/2014/main" id="{EC26C00E-8DF9-1E98-3B4A-DB19A99840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660" y="4925065"/>
            <a:ext cx="3360207" cy="1489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Grafik 7">
            <a:extLst>
              <a:ext uri="{FF2B5EF4-FFF2-40B4-BE49-F238E27FC236}">
                <a16:creationId xmlns:a16="http://schemas.microsoft.com/office/drawing/2014/main" id="{429CE583-BDCF-1407-86A1-EAE87BAA8D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65476" y="5670017"/>
            <a:ext cx="1448239" cy="1013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057400" y="5410200"/>
            <a:ext cx="769620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indent="0">
              <a:buNone/>
            </a:pPr>
            <a:r>
              <a:rPr lang="en-US" altLang="en-US" sz="2400"/>
              <a:t>Current objectives require removal of more &amp; specific individual components with greater reliability &amp; predictability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title"/>
          </p:nvPr>
        </p:nvSpPr>
        <p:spPr>
          <a:xfrm>
            <a:off x="1752600" y="22860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altLang="en-US" sz="2800" dirty="0"/>
              <a:t>Motivation: </a:t>
            </a:r>
            <a:r>
              <a:rPr lang="en-US" altLang="en-US" sz="2800" dirty="0" smtClean="0"/>
              <a:t>Facilitate wastewater utilities to address more complex and challenging demands</a:t>
            </a:r>
            <a:endParaRPr lang="en-US" altLang="en-US" sz="2800" dirty="0"/>
          </a:p>
        </p:txBody>
      </p:sp>
      <p:pic>
        <p:nvPicPr>
          <p:cNvPr id="1730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362200"/>
            <a:ext cx="5486400" cy="185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3061" name="Oval 5"/>
          <p:cNvSpPr>
            <a:spLocks noChangeArrowheads="1"/>
          </p:cNvSpPr>
          <p:nvPr/>
        </p:nvSpPr>
        <p:spPr bwMode="auto">
          <a:xfrm>
            <a:off x="1676400" y="2057400"/>
            <a:ext cx="1066800" cy="10668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400" b="1">
                <a:solidFill>
                  <a:srgbClr val="FFFF00"/>
                </a:solidFill>
                <a:latin typeface="Arial" panose="020B0604020202020204" pitchFamily="34" charset="0"/>
              </a:rPr>
              <a:t>Domestic</a:t>
            </a:r>
          </a:p>
          <a:p>
            <a:r>
              <a:rPr lang="en-US" altLang="en-US" sz="1400" b="1">
                <a:solidFill>
                  <a:srgbClr val="FFFF00"/>
                </a:solidFill>
                <a:latin typeface="Arial" panose="020B0604020202020204" pitchFamily="34" charset="0"/>
              </a:rPr>
              <a:t>C, N, P</a:t>
            </a:r>
            <a:endParaRPr lang="en-US" altLang="en-US" sz="140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173062" name="Oval 6"/>
          <p:cNvSpPr>
            <a:spLocks noChangeArrowheads="1"/>
          </p:cNvSpPr>
          <p:nvPr/>
        </p:nvSpPr>
        <p:spPr bwMode="auto">
          <a:xfrm>
            <a:off x="8077200" y="2057401"/>
            <a:ext cx="2438400" cy="822325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400" b="1">
                <a:solidFill>
                  <a:srgbClr val="FFFF00"/>
                </a:solidFill>
                <a:latin typeface="Arial" panose="020B0604020202020204" pitchFamily="34" charset="0"/>
              </a:rPr>
              <a:t>Regulations on tCOD</a:t>
            </a:r>
          </a:p>
        </p:txBody>
      </p:sp>
      <p:sp>
        <p:nvSpPr>
          <p:cNvPr id="173063" name="AutoShape 7"/>
          <p:cNvSpPr>
            <a:spLocks noChangeArrowheads="1"/>
          </p:cNvSpPr>
          <p:nvPr/>
        </p:nvSpPr>
        <p:spPr bwMode="auto">
          <a:xfrm rot="1466209">
            <a:off x="2819400" y="2667000"/>
            <a:ext cx="681038" cy="228600"/>
          </a:xfrm>
          <a:prstGeom prst="rightArrow">
            <a:avLst>
              <a:gd name="adj1" fmla="val 50000"/>
              <a:gd name="adj2" fmla="val 74479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064" name="AutoShape 8"/>
          <p:cNvSpPr>
            <a:spLocks noChangeArrowheads="1"/>
          </p:cNvSpPr>
          <p:nvPr/>
        </p:nvSpPr>
        <p:spPr bwMode="auto">
          <a:xfrm rot="19945035">
            <a:off x="7391400" y="2667000"/>
            <a:ext cx="681038" cy="228600"/>
          </a:xfrm>
          <a:prstGeom prst="rightArrow">
            <a:avLst>
              <a:gd name="adj1" fmla="val 50000"/>
              <a:gd name="adj2" fmla="val 74479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065" name="Oval 9"/>
          <p:cNvSpPr>
            <a:spLocks noChangeArrowheads="1"/>
          </p:cNvSpPr>
          <p:nvPr/>
        </p:nvSpPr>
        <p:spPr bwMode="auto">
          <a:xfrm>
            <a:off x="1676400" y="3733801"/>
            <a:ext cx="990600" cy="1069975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400" b="1">
                <a:solidFill>
                  <a:srgbClr val="FFFF00"/>
                </a:solidFill>
                <a:latin typeface="Arial" panose="020B0604020202020204" pitchFamily="34" charset="0"/>
              </a:rPr>
              <a:t>Industrial</a:t>
            </a:r>
          </a:p>
          <a:p>
            <a:r>
              <a:rPr lang="en-US" altLang="en-US" sz="1400" b="1">
                <a:solidFill>
                  <a:srgbClr val="FFFF00"/>
                </a:solidFill>
                <a:latin typeface="Arial" panose="020B0604020202020204" pitchFamily="34" charset="0"/>
              </a:rPr>
              <a:t>SOC, M</a:t>
            </a:r>
            <a:r>
              <a:rPr lang="en-US" altLang="en-US" sz="1400" b="1" baseline="30000">
                <a:solidFill>
                  <a:srgbClr val="FFFF00"/>
                </a:solidFill>
                <a:latin typeface="Arial" panose="020B0604020202020204" pitchFamily="34" charset="0"/>
              </a:rPr>
              <a:t>n+</a:t>
            </a:r>
            <a:endParaRPr lang="en-US" altLang="en-US" sz="1400" b="1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173066" name="AutoShape 10"/>
          <p:cNvSpPr>
            <a:spLocks noChangeArrowheads="1"/>
          </p:cNvSpPr>
          <p:nvPr/>
        </p:nvSpPr>
        <p:spPr bwMode="auto">
          <a:xfrm rot="19669507">
            <a:off x="2743200" y="3886200"/>
            <a:ext cx="681038" cy="228600"/>
          </a:xfrm>
          <a:prstGeom prst="rightArrow">
            <a:avLst>
              <a:gd name="adj1" fmla="val 50000"/>
              <a:gd name="adj2" fmla="val 74479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067" name="Oval 11"/>
          <p:cNvSpPr>
            <a:spLocks noChangeArrowheads="1"/>
          </p:cNvSpPr>
          <p:nvPr/>
        </p:nvSpPr>
        <p:spPr bwMode="auto">
          <a:xfrm>
            <a:off x="8077200" y="4114801"/>
            <a:ext cx="2438400" cy="822325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400" b="1">
                <a:solidFill>
                  <a:srgbClr val="FFFF00"/>
                </a:solidFill>
                <a:latin typeface="Arial" panose="020B0604020202020204" pitchFamily="34" charset="0"/>
              </a:rPr>
              <a:t>Regulations on on tCOD, </a:t>
            </a:r>
          </a:p>
          <a:p>
            <a:r>
              <a:rPr lang="en-US" altLang="en-US" sz="1400" b="1">
                <a:solidFill>
                  <a:srgbClr val="FFFF00"/>
                </a:solidFill>
                <a:latin typeface="Arial" panose="020B0604020202020204" pitchFamily="34" charset="0"/>
              </a:rPr>
              <a:t>t-N, t-P, SOC, M</a:t>
            </a:r>
            <a:r>
              <a:rPr lang="en-US" altLang="en-US" sz="1400" b="1" baseline="30000">
                <a:solidFill>
                  <a:srgbClr val="FFFF00"/>
                </a:solidFill>
                <a:latin typeface="Arial" panose="020B0604020202020204" pitchFamily="34" charset="0"/>
              </a:rPr>
              <a:t>n+</a:t>
            </a:r>
            <a:endParaRPr lang="en-US" altLang="en-US" sz="1400" b="1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173068" name="AutoShape 12"/>
          <p:cNvSpPr>
            <a:spLocks noChangeArrowheads="1"/>
          </p:cNvSpPr>
          <p:nvPr/>
        </p:nvSpPr>
        <p:spPr bwMode="auto">
          <a:xfrm rot="1466209">
            <a:off x="7391400" y="4114800"/>
            <a:ext cx="681038" cy="228600"/>
          </a:xfrm>
          <a:prstGeom prst="rightArrow">
            <a:avLst>
              <a:gd name="adj1" fmla="val 50000"/>
              <a:gd name="adj2" fmla="val 74479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069" name="Oval 13"/>
          <p:cNvSpPr>
            <a:spLocks noChangeArrowheads="1"/>
          </p:cNvSpPr>
          <p:nvPr/>
        </p:nvSpPr>
        <p:spPr bwMode="auto">
          <a:xfrm>
            <a:off x="5029200" y="4191001"/>
            <a:ext cx="990600" cy="1069975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400" b="1">
                <a:solidFill>
                  <a:srgbClr val="FFFF00"/>
                </a:solidFill>
                <a:latin typeface="Arial" panose="020B0604020202020204" pitchFamily="34" charset="0"/>
              </a:rPr>
              <a:t>System </a:t>
            </a:r>
          </a:p>
          <a:p>
            <a:r>
              <a:rPr lang="en-US" altLang="en-US" sz="1400" b="1">
                <a:solidFill>
                  <a:srgbClr val="FFFF00"/>
                </a:solidFill>
                <a:latin typeface="Arial" panose="020B0604020202020204" pitchFamily="34" charset="0"/>
              </a:rPr>
              <a:t>insults</a:t>
            </a:r>
          </a:p>
        </p:txBody>
      </p:sp>
      <p:sp>
        <p:nvSpPr>
          <p:cNvPr id="173070" name="AutoShape 14"/>
          <p:cNvSpPr>
            <a:spLocks noChangeArrowheads="1"/>
          </p:cNvSpPr>
          <p:nvPr/>
        </p:nvSpPr>
        <p:spPr bwMode="auto">
          <a:xfrm rot="16200000" flipV="1">
            <a:off x="5295900" y="3695700"/>
            <a:ext cx="609600" cy="228600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332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AutoShape 2"/>
          <p:cNvSpPr>
            <a:spLocks noChangeArrowheads="1"/>
          </p:cNvSpPr>
          <p:nvPr/>
        </p:nvSpPr>
        <p:spPr bwMode="auto">
          <a:xfrm>
            <a:off x="4495800" y="1981200"/>
            <a:ext cx="2743200" cy="457200"/>
          </a:xfrm>
          <a:prstGeom prst="rightArrow">
            <a:avLst>
              <a:gd name="adj1" fmla="val 50000"/>
              <a:gd name="adj2" fmla="val 1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title"/>
          </p:nvPr>
        </p:nvSpPr>
        <p:spPr>
          <a:xfrm>
            <a:off x="1828801" y="0"/>
            <a:ext cx="8564563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3600"/>
              <a:t>Evolution in characterization of biochemical waste treatment processes</a:t>
            </a:r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981200" y="1371600"/>
            <a:ext cx="7772400" cy="4114800"/>
          </a:xfrm>
        </p:spPr>
        <p:txBody>
          <a:bodyPr/>
          <a:lstStyle/>
          <a:p>
            <a:r>
              <a:rPr lang="en-US" altLang="en-US" sz="2400"/>
              <a:t>Composition (Structure) + Activity (Biokinetic)</a:t>
            </a:r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4953000" y="2590800"/>
            <a:ext cx="457200" cy="12954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b="1">
              <a:solidFill>
                <a:schemeClr val="bg1"/>
              </a:solidFill>
              <a:effectLst>
                <a:outerShdw blurRad="38100" dist="38100" dir="2700000" algn="tl">
                  <a:srgbClr val="5490A8"/>
                </a:outerShdw>
              </a:effectLst>
            </a:endParaRPr>
          </a:p>
        </p:txBody>
      </p:sp>
      <p:sp>
        <p:nvSpPr>
          <p:cNvPr id="67590" name="AutoShape 6"/>
          <p:cNvSpPr>
            <a:spLocks noChangeArrowheads="1"/>
          </p:cNvSpPr>
          <p:nvPr/>
        </p:nvSpPr>
        <p:spPr bwMode="auto">
          <a:xfrm rot="726493">
            <a:off x="3124200" y="2590800"/>
            <a:ext cx="1524000" cy="228600"/>
          </a:xfrm>
          <a:prstGeom prst="rightArrow">
            <a:avLst>
              <a:gd name="adj1" fmla="val 50000"/>
              <a:gd name="adj2" fmla="val 166667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1" name="AutoShape 7"/>
          <p:cNvSpPr>
            <a:spLocks noChangeArrowheads="1"/>
          </p:cNvSpPr>
          <p:nvPr/>
        </p:nvSpPr>
        <p:spPr bwMode="auto">
          <a:xfrm>
            <a:off x="6934200" y="3200400"/>
            <a:ext cx="1066800" cy="228600"/>
          </a:xfrm>
          <a:prstGeom prst="rightArrow">
            <a:avLst>
              <a:gd name="adj1" fmla="val 50000"/>
              <a:gd name="adj2" fmla="val 116667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2" name="Oval 8"/>
          <p:cNvSpPr>
            <a:spLocks noChangeArrowheads="1"/>
          </p:cNvSpPr>
          <p:nvPr/>
        </p:nvSpPr>
        <p:spPr bwMode="auto">
          <a:xfrm>
            <a:off x="2362200" y="4648200"/>
            <a:ext cx="1828800" cy="1676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7593" name="Oval 9"/>
          <p:cNvSpPr>
            <a:spLocks noChangeArrowheads="1"/>
          </p:cNvSpPr>
          <p:nvPr/>
        </p:nvSpPr>
        <p:spPr bwMode="auto">
          <a:xfrm>
            <a:off x="4876800" y="4572000"/>
            <a:ext cx="1828800" cy="1676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000" b="1"/>
              <a:t>IAWQ-1</a:t>
            </a:r>
          </a:p>
          <a:p>
            <a:r>
              <a:rPr lang="en-US" altLang="en-US" sz="2000" b="1"/>
              <a:t>IAWQ-2</a:t>
            </a:r>
          </a:p>
          <a:p>
            <a:r>
              <a:rPr lang="en-US" altLang="en-US" sz="2000" b="1"/>
              <a:t>IAWQ-3</a:t>
            </a:r>
            <a:endParaRPr lang="en-US" altLang="en-US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7594" name="Oval 10"/>
          <p:cNvSpPr>
            <a:spLocks noChangeArrowheads="1"/>
          </p:cNvSpPr>
          <p:nvPr/>
        </p:nvSpPr>
        <p:spPr bwMode="auto">
          <a:xfrm>
            <a:off x="7391400" y="4572000"/>
            <a:ext cx="1828800" cy="1676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000" b="1"/>
              <a:t>X</a:t>
            </a:r>
            <a:r>
              <a:rPr lang="en-US" altLang="en-US" sz="2000" b="1" baseline="-25000"/>
              <a:t>nitrosomonas</a:t>
            </a:r>
            <a:endParaRPr lang="en-US" altLang="en-US" sz="2000" b="1"/>
          </a:p>
          <a:p>
            <a:r>
              <a:rPr lang="en-US" altLang="en-US" sz="2000" b="1"/>
              <a:t>X</a:t>
            </a:r>
            <a:r>
              <a:rPr lang="en-US" altLang="en-US" sz="2000" b="1" baseline="-25000"/>
              <a:t>nitrobacter</a:t>
            </a:r>
            <a:endParaRPr lang="en-US" altLang="en-US" sz="2000" b="1"/>
          </a:p>
          <a:p>
            <a:r>
              <a:rPr lang="en-US" altLang="en-US" sz="2000" b="1"/>
              <a:t>X</a:t>
            </a:r>
            <a:r>
              <a:rPr lang="en-US" altLang="en-US" sz="2000" b="1" baseline="-25000"/>
              <a:t>PAO</a:t>
            </a:r>
            <a:endParaRPr lang="en-US" altLang="en-US" sz="2000" b="1"/>
          </a:p>
          <a:p>
            <a:r>
              <a:rPr lang="en-US" altLang="en-US" sz="2000" b="1"/>
              <a:t>X</a:t>
            </a:r>
            <a:r>
              <a:rPr lang="en-US" altLang="en-US" sz="2000" b="1" baseline="-25000"/>
              <a:t>archaea</a:t>
            </a:r>
            <a:r>
              <a:rPr lang="en-US" altLang="en-US" sz="2000" b="1"/>
              <a:t> ...</a:t>
            </a:r>
            <a:endParaRPr lang="en-US" altLang="en-US"/>
          </a:p>
        </p:txBody>
      </p:sp>
      <p:graphicFrame>
        <p:nvGraphicFramePr>
          <p:cNvPr id="67595" name="Object 11"/>
          <p:cNvGraphicFramePr>
            <a:graphicFrameLocks noChangeAspect="1"/>
          </p:cNvGraphicFramePr>
          <p:nvPr/>
        </p:nvGraphicFramePr>
        <p:xfrm>
          <a:off x="2438400" y="5181600"/>
          <a:ext cx="1695450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4" imgW="1282680" imgH="444240" progId="Equation.3">
                  <p:embed/>
                </p:oleObj>
              </mc:Choice>
              <mc:Fallback>
                <p:oleObj name="Equation" r:id="rId4" imgW="1282680" imgH="444240" progId="Equation.3">
                  <p:embed/>
                  <p:pic>
                    <p:nvPicPr>
                      <p:cNvPr id="6759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181600"/>
                        <a:ext cx="1695450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96" name="AutoShape 12"/>
          <p:cNvSpPr>
            <a:spLocks noChangeArrowheads="1"/>
          </p:cNvSpPr>
          <p:nvPr/>
        </p:nvSpPr>
        <p:spPr bwMode="auto">
          <a:xfrm>
            <a:off x="4267200" y="5410200"/>
            <a:ext cx="533400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7" name="AutoShape 13"/>
          <p:cNvSpPr>
            <a:spLocks noChangeArrowheads="1"/>
          </p:cNvSpPr>
          <p:nvPr/>
        </p:nvSpPr>
        <p:spPr bwMode="auto">
          <a:xfrm>
            <a:off x="6781800" y="5334000"/>
            <a:ext cx="533400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8" name="Oval 14"/>
          <p:cNvSpPr>
            <a:spLocks noChangeArrowheads="1"/>
          </p:cNvSpPr>
          <p:nvPr/>
        </p:nvSpPr>
        <p:spPr bwMode="auto">
          <a:xfrm>
            <a:off x="1676400" y="2057400"/>
            <a:ext cx="1371600" cy="1371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Domestic</a:t>
            </a:r>
          </a:p>
          <a:p>
            <a:r>
              <a:rPr lang="en-US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C, N, P</a:t>
            </a:r>
            <a:endParaRPr lang="en-US" altLang="en-US"/>
          </a:p>
        </p:txBody>
      </p:sp>
      <p:sp>
        <p:nvSpPr>
          <p:cNvPr id="67599" name="Oval 15"/>
          <p:cNvSpPr>
            <a:spLocks noChangeArrowheads="1"/>
          </p:cNvSpPr>
          <p:nvPr/>
        </p:nvSpPr>
        <p:spPr bwMode="auto">
          <a:xfrm>
            <a:off x="1676400" y="3429000"/>
            <a:ext cx="1447800" cy="1371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Industrial</a:t>
            </a:r>
          </a:p>
          <a:p>
            <a:r>
              <a:rPr lang="en-US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SOC, M</a:t>
            </a:r>
            <a:r>
              <a:rPr lang="en-US" altLang="en-US" sz="2000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n+</a:t>
            </a:r>
            <a:endParaRPr lang="en-US" altLang="en-US" sz="2000" b="1">
              <a:effectLst>
                <a:outerShdw blurRad="38100" dist="38100" dir="2700000" algn="tl">
                  <a:srgbClr val="FFFFFF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7600" name="AutoShape 16"/>
          <p:cNvSpPr>
            <a:spLocks noChangeArrowheads="1"/>
          </p:cNvSpPr>
          <p:nvPr/>
        </p:nvSpPr>
        <p:spPr bwMode="auto">
          <a:xfrm rot="20908745">
            <a:off x="3124200" y="3581400"/>
            <a:ext cx="1524000" cy="228600"/>
          </a:xfrm>
          <a:prstGeom prst="rightArrow">
            <a:avLst>
              <a:gd name="adj1" fmla="val 50000"/>
              <a:gd name="adj2" fmla="val 166667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01" name="Oval 17"/>
          <p:cNvSpPr>
            <a:spLocks noChangeArrowheads="1"/>
          </p:cNvSpPr>
          <p:nvPr/>
        </p:nvSpPr>
        <p:spPr bwMode="auto">
          <a:xfrm>
            <a:off x="7696200" y="2057400"/>
            <a:ext cx="2819400" cy="7620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Reqs. on tCOD</a:t>
            </a:r>
            <a:endParaRPr lang="en-US" altLang="en-US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7602" name="Oval 18"/>
          <p:cNvSpPr>
            <a:spLocks noChangeArrowheads="1"/>
          </p:cNvSpPr>
          <p:nvPr/>
        </p:nvSpPr>
        <p:spPr bwMode="auto">
          <a:xfrm>
            <a:off x="7239000" y="3733800"/>
            <a:ext cx="3352800" cy="838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Reqs. on tCOD,</a:t>
            </a:r>
          </a:p>
          <a:p>
            <a:r>
              <a:rPr lang="en-US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 t-N, t-P, SOCs</a:t>
            </a:r>
          </a:p>
        </p:txBody>
      </p:sp>
      <p:sp>
        <p:nvSpPr>
          <p:cNvPr id="67603" name="AutoShape 19"/>
          <p:cNvSpPr>
            <a:spLocks noChangeArrowheads="1"/>
          </p:cNvSpPr>
          <p:nvPr/>
        </p:nvSpPr>
        <p:spPr bwMode="auto">
          <a:xfrm>
            <a:off x="8839200" y="2971800"/>
            <a:ext cx="381000" cy="685800"/>
          </a:xfrm>
          <a:prstGeom prst="downArrow">
            <a:avLst>
              <a:gd name="adj1" fmla="val 50000"/>
              <a:gd name="adj2" fmla="val 4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04" name="Rectangle 20"/>
          <p:cNvSpPr>
            <a:spLocks noChangeArrowheads="1"/>
          </p:cNvSpPr>
          <p:nvPr/>
        </p:nvSpPr>
        <p:spPr bwMode="auto">
          <a:xfrm>
            <a:off x="5410200" y="2590800"/>
            <a:ext cx="457200" cy="1295400"/>
          </a:xfrm>
          <a:prstGeom prst="rect">
            <a:avLst/>
          </a:prstGeom>
          <a:solidFill>
            <a:srgbClr val="96969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7605" name="Rectangle 21"/>
          <p:cNvSpPr>
            <a:spLocks noChangeArrowheads="1"/>
          </p:cNvSpPr>
          <p:nvPr/>
        </p:nvSpPr>
        <p:spPr bwMode="auto">
          <a:xfrm>
            <a:off x="5791200" y="2590800"/>
            <a:ext cx="457200" cy="1295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7606" name="Rectangle 22"/>
          <p:cNvSpPr>
            <a:spLocks noChangeArrowheads="1"/>
          </p:cNvSpPr>
          <p:nvPr/>
        </p:nvSpPr>
        <p:spPr bwMode="auto">
          <a:xfrm>
            <a:off x="6248400" y="2590800"/>
            <a:ext cx="457200" cy="12954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b="1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7607" name="Line 23"/>
          <p:cNvSpPr>
            <a:spLocks noChangeShapeType="1"/>
          </p:cNvSpPr>
          <p:nvPr/>
        </p:nvSpPr>
        <p:spPr bwMode="auto">
          <a:xfrm>
            <a:off x="5791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08" name="Line 24"/>
          <p:cNvSpPr>
            <a:spLocks noChangeShapeType="1"/>
          </p:cNvSpPr>
          <p:nvPr/>
        </p:nvSpPr>
        <p:spPr bwMode="auto">
          <a:xfrm>
            <a:off x="5791200" y="3429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09" name="Line 25"/>
          <p:cNvSpPr>
            <a:spLocks noChangeShapeType="1"/>
          </p:cNvSpPr>
          <p:nvPr/>
        </p:nvSpPr>
        <p:spPr bwMode="auto">
          <a:xfrm>
            <a:off x="6248400" y="27432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10" name="Line 26"/>
          <p:cNvSpPr>
            <a:spLocks noChangeShapeType="1"/>
          </p:cNvSpPr>
          <p:nvPr/>
        </p:nvSpPr>
        <p:spPr bwMode="auto">
          <a:xfrm>
            <a:off x="62484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11" name="Line 27"/>
          <p:cNvSpPr>
            <a:spLocks noChangeShapeType="1"/>
          </p:cNvSpPr>
          <p:nvPr/>
        </p:nvSpPr>
        <p:spPr bwMode="auto">
          <a:xfrm>
            <a:off x="6248400" y="3200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12" name="Line 28"/>
          <p:cNvSpPr>
            <a:spLocks noChangeShapeType="1"/>
          </p:cNvSpPr>
          <p:nvPr/>
        </p:nvSpPr>
        <p:spPr bwMode="auto">
          <a:xfrm>
            <a:off x="6248400" y="3429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13" name="Line 29"/>
          <p:cNvSpPr>
            <a:spLocks noChangeShapeType="1"/>
          </p:cNvSpPr>
          <p:nvPr/>
        </p:nvSpPr>
        <p:spPr bwMode="auto">
          <a:xfrm>
            <a:off x="6248400" y="3657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14" name="Text Box 30"/>
          <p:cNvSpPr txBox="1">
            <a:spLocks noChangeArrowheads="1"/>
          </p:cNvSpPr>
          <p:nvPr/>
        </p:nvSpPr>
        <p:spPr bwMode="auto">
          <a:xfrm>
            <a:off x="4479925" y="2030413"/>
            <a:ext cx="20915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</a:rPr>
              <a:t>Increased structure</a:t>
            </a:r>
            <a:endParaRPr lang="en-US" altLang="en-US"/>
          </a:p>
        </p:txBody>
      </p:sp>
      <p:sp>
        <p:nvSpPr>
          <p:cNvPr id="67615" name="Line 31"/>
          <p:cNvSpPr>
            <a:spLocks noChangeShapeType="1"/>
          </p:cNvSpPr>
          <p:nvPr/>
        </p:nvSpPr>
        <p:spPr bwMode="auto">
          <a:xfrm flipV="1">
            <a:off x="4114800" y="3962400"/>
            <a:ext cx="1143000" cy="838200"/>
          </a:xfrm>
          <a:prstGeom prst="line">
            <a:avLst/>
          </a:prstGeom>
          <a:noFill/>
          <a:ln w="63500">
            <a:solidFill>
              <a:schemeClr val="tx1"/>
            </a:solidFill>
            <a:prstDash val="dash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16" name="Line 32"/>
          <p:cNvSpPr>
            <a:spLocks noChangeShapeType="1"/>
          </p:cNvSpPr>
          <p:nvPr/>
        </p:nvSpPr>
        <p:spPr bwMode="auto">
          <a:xfrm>
            <a:off x="6400800" y="3962400"/>
            <a:ext cx="1143000" cy="838200"/>
          </a:xfrm>
          <a:prstGeom prst="line">
            <a:avLst/>
          </a:prstGeom>
          <a:noFill/>
          <a:ln w="63500">
            <a:solidFill>
              <a:schemeClr val="tx1"/>
            </a:solidFill>
            <a:prstDash val="dash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17" name="Line 33"/>
          <p:cNvSpPr>
            <a:spLocks noChangeShapeType="1"/>
          </p:cNvSpPr>
          <p:nvPr/>
        </p:nvSpPr>
        <p:spPr bwMode="auto">
          <a:xfrm rot="18359815" flipV="1">
            <a:off x="5638800" y="4038600"/>
            <a:ext cx="457200" cy="304800"/>
          </a:xfrm>
          <a:prstGeom prst="line">
            <a:avLst/>
          </a:prstGeom>
          <a:noFill/>
          <a:ln w="63500">
            <a:solidFill>
              <a:schemeClr val="tx1"/>
            </a:solidFill>
            <a:prstDash val="dash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18" name="Text Box 34"/>
          <p:cNvSpPr txBox="1">
            <a:spLocks noChangeArrowheads="1"/>
          </p:cNvSpPr>
          <p:nvPr/>
        </p:nvSpPr>
        <p:spPr bwMode="auto">
          <a:xfrm>
            <a:off x="4953000" y="3032126"/>
            <a:ext cx="1722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</a:rPr>
              <a:t>WWTP Model</a:t>
            </a:r>
            <a:endParaRPr lang="en-US" altLang="en-US"/>
          </a:p>
        </p:txBody>
      </p:sp>
      <p:sp>
        <p:nvSpPr>
          <p:cNvPr id="67619" name="Text Box 35"/>
          <p:cNvSpPr txBox="1">
            <a:spLocks noChangeArrowheads="1"/>
          </p:cNvSpPr>
          <p:nvPr/>
        </p:nvSpPr>
        <p:spPr bwMode="auto">
          <a:xfrm>
            <a:off x="3276601" y="3032125"/>
            <a:ext cx="106503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2000" b="1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</a:rPr>
              <a:t>Influent</a:t>
            </a:r>
          </a:p>
        </p:txBody>
      </p:sp>
      <p:sp>
        <p:nvSpPr>
          <p:cNvPr id="67620" name="Text Box 36"/>
          <p:cNvSpPr txBox="1">
            <a:spLocks noChangeArrowheads="1"/>
          </p:cNvSpPr>
          <p:nvPr/>
        </p:nvSpPr>
        <p:spPr bwMode="auto">
          <a:xfrm>
            <a:off x="6858000" y="2803525"/>
            <a:ext cx="108568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2000" b="1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</a:rPr>
              <a:t>Effluent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56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DFA9309-70DE-FE48-46E5-11656A297D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9757" y="1361293"/>
            <a:ext cx="10003588" cy="4660625"/>
          </a:xfrm>
        </p:spPr>
        <p:txBody>
          <a:bodyPr>
            <a:normAutofit fontScale="92500"/>
          </a:bodyPr>
          <a:lstStyle/>
          <a:p>
            <a:pPr marL="304792" lvl="1" indent="-304792"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rgbClr val="0070C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Contribute to the protection of the surrounding environment, especially the marine environment, and enable commitment to the policy </a:t>
            </a:r>
            <a:r>
              <a:rPr lang="en-GB" b="0" i="1" dirty="0">
                <a:solidFill>
                  <a:srgbClr val="0070C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Zero Discharge to the Aqaba Gulf</a:t>
            </a:r>
            <a:r>
              <a:rPr lang="en-GB" b="0" dirty="0">
                <a:solidFill>
                  <a:srgbClr val="0070C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signed by the Jordanian government.</a:t>
            </a:r>
            <a:endParaRPr lang="en-US" b="0" dirty="0">
              <a:solidFill>
                <a:srgbClr val="0070C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04842" lvl="1" indent="-304792">
              <a:buFont typeface="Arial" panose="020B0604020202020204" pitchFamily="34" charset="0"/>
              <a:buChar char="•"/>
            </a:pPr>
            <a:r>
              <a:rPr 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Enhance </a:t>
            </a:r>
            <a:r>
              <a:rPr lang="en-US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the plant process performance, operational stability and cost efficiency by evaluating the impact of different operating conditions, wastewater streams or pre-processing </a:t>
            </a:r>
            <a:r>
              <a:rPr 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strategies.</a:t>
            </a:r>
          </a:p>
          <a:p>
            <a:pPr marL="1104892" lvl="2" indent="-304792">
              <a:buFont typeface="Arial" panose="020B0604020202020204" pitchFamily="34" charset="0"/>
              <a:buChar char="•"/>
            </a:pPr>
            <a:r>
              <a:rPr lang="en-GB" b="0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Enable </a:t>
            </a:r>
            <a:r>
              <a:rPr lang="en-GB" b="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 fast response to adjust the treatment plant processes and prevent </a:t>
            </a:r>
            <a:r>
              <a:rPr lang="en-GB" b="0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disruption </a:t>
            </a:r>
            <a:r>
              <a:rPr lang="en-GB" b="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of treatment </a:t>
            </a:r>
            <a:r>
              <a:rPr lang="en-GB" b="0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operations</a:t>
            </a:r>
            <a:endParaRPr lang="en-US" b="0" dirty="0">
              <a:solidFill>
                <a:srgbClr val="002060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104892" lvl="2" indent="-304792"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Determine the source of the non-compliant discharge through a chemical analysis in the treatment plant laboratory.</a:t>
            </a:r>
          </a:p>
          <a:p>
            <a:pPr marL="1104892" lvl="2" indent="-304792"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Prevent manhole flooding of the main sewer line in public areas and enhance sewer preventive maintenance planning</a:t>
            </a:r>
            <a:r>
              <a:rPr lang="en-GB" b="0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b="0" dirty="0">
              <a:solidFill>
                <a:srgbClr val="002060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2930CD2-1C60-8CFD-1B72-6852DA796B7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/>
              <a:t>Proposed Project Outcomes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4123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Optimizing the operations of the </a:t>
            </a:r>
            <a:r>
              <a:rPr lang="en-US" dirty="0" err="1" smtClean="0"/>
              <a:t>aqaba</a:t>
            </a:r>
            <a:r>
              <a:rPr lang="en-US" dirty="0" smtClean="0"/>
              <a:t> wastewater treatment system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Proposed Study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88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152400" y="4818206"/>
            <a:ext cx="7010400" cy="1811194"/>
          </a:xfrm>
        </p:spPr>
        <p:txBody>
          <a:bodyPr>
            <a:normAutofit fontScale="47500" lnSpcReduction="20000"/>
          </a:bodyPr>
          <a:lstStyle/>
          <a:p>
            <a:r>
              <a:rPr lang="en-US" b="0" dirty="0" smtClean="0">
                <a:solidFill>
                  <a:srgbClr val="0070C0"/>
                </a:solidFill>
              </a:rPr>
              <a:t>Step 1: Create a digital model of the Aqaba wastewater treatment and conveyance systems</a:t>
            </a:r>
          </a:p>
          <a:p>
            <a:r>
              <a:rPr lang="en-US" b="0" dirty="0" smtClean="0">
                <a:solidFill>
                  <a:srgbClr val="0070C0"/>
                </a:solidFill>
              </a:rPr>
              <a:t>Step 2: Calibrate the model by matching measured and simulated process data </a:t>
            </a:r>
          </a:p>
          <a:p>
            <a:r>
              <a:rPr lang="en-US" b="0" dirty="0" smtClean="0">
                <a:solidFill>
                  <a:srgbClr val="0070C0"/>
                </a:solidFill>
              </a:rPr>
              <a:t>Step 2: Using the calibrated configuration, simulate different scenarios to achieve discharge standards while</a:t>
            </a:r>
          </a:p>
          <a:p>
            <a:pPr lvl="1"/>
            <a:r>
              <a:rPr 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Minimizing operating energy</a:t>
            </a:r>
          </a:p>
          <a:p>
            <a:pPr lvl="1"/>
            <a:r>
              <a:rPr 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Minimizing the potential impacts of industrial contributions</a:t>
            </a:r>
          </a:p>
          <a:p>
            <a:pPr lvl="1"/>
            <a:r>
              <a:rPr 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Other emerging considerations of importance to AW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50" r="32436" b="27327"/>
          <a:stretch/>
        </p:blipFill>
        <p:spPr>
          <a:xfrm>
            <a:off x="4343400" y="3276600"/>
            <a:ext cx="4640662" cy="1468994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5555" y="3327877"/>
            <a:ext cx="1885459" cy="10855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3313" y="1304926"/>
            <a:ext cx="2619375" cy="1743075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 bwMode="auto">
          <a:xfrm>
            <a:off x="4171313" y="2028533"/>
            <a:ext cx="704851" cy="19542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1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5290" y="1349057"/>
            <a:ext cx="2879822" cy="16199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04524" y="1349058"/>
            <a:ext cx="2549051" cy="1698943"/>
          </a:xfrm>
          <a:prstGeom prst="rect">
            <a:avLst/>
          </a:prstGeom>
        </p:spPr>
      </p:pic>
      <p:sp>
        <p:nvSpPr>
          <p:cNvPr id="13" name="Right Arrow 12"/>
          <p:cNvSpPr/>
          <p:nvPr/>
        </p:nvSpPr>
        <p:spPr bwMode="auto">
          <a:xfrm>
            <a:off x="4169180" y="2028533"/>
            <a:ext cx="704851" cy="19542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1"/>
          </a:p>
        </p:txBody>
      </p:sp>
      <p:sp>
        <p:nvSpPr>
          <p:cNvPr id="14" name="Right Arrow 13"/>
          <p:cNvSpPr/>
          <p:nvPr/>
        </p:nvSpPr>
        <p:spPr bwMode="auto">
          <a:xfrm>
            <a:off x="7600313" y="2024671"/>
            <a:ext cx="704851" cy="19542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1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9742" y="3327877"/>
            <a:ext cx="1885459" cy="1085567"/>
          </a:xfrm>
          <a:prstGeom prst="rect">
            <a:avLst/>
          </a:prstGeom>
        </p:spPr>
      </p:pic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28601" y="274638"/>
            <a:ext cx="11735018" cy="760094"/>
          </a:xfrm>
        </p:spPr>
        <p:txBody>
          <a:bodyPr/>
          <a:lstStyle/>
          <a:p>
            <a:r>
              <a:rPr lang="en-US" sz="3600" b="0" dirty="0" smtClean="0">
                <a:solidFill>
                  <a:srgbClr val="002060"/>
                </a:solidFill>
              </a:rPr>
              <a:t>Overall </a:t>
            </a:r>
            <a:r>
              <a:rPr lang="en-US" sz="3600" b="0" dirty="0">
                <a:solidFill>
                  <a:srgbClr val="002060"/>
                </a:solidFill>
              </a:rPr>
              <a:t>approach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idx="1"/>
          </p:nvPr>
        </p:nvSpPr>
        <p:spPr>
          <a:xfrm>
            <a:off x="611029" y="1735137"/>
            <a:ext cx="5385514" cy="639762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3"/>
          </p:nvPr>
        </p:nvSpPr>
        <p:spPr>
          <a:xfrm>
            <a:off x="6193342" y="1735137"/>
            <a:ext cx="5387630" cy="63976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ular Callout 6"/>
          <p:cNvSpPr/>
          <p:nvPr/>
        </p:nvSpPr>
        <p:spPr>
          <a:xfrm>
            <a:off x="7933689" y="5323114"/>
            <a:ext cx="3191512" cy="1295400"/>
          </a:xfrm>
          <a:prstGeom prst="wedgeRectCallout">
            <a:avLst>
              <a:gd name="adj1" fmla="val -88623"/>
              <a:gd name="adj2" fmla="val -51471"/>
            </a:avLst>
          </a:prstGeom>
          <a:solidFill>
            <a:schemeClr val="accent6">
              <a:lumMod val="60000"/>
              <a:lumOff val="4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Aim to build in-house capacity at Aqaba Water on modeling-based process analysis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681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igure" descr="figure.im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12976" y="583142"/>
            <a:ext cx="4988425" cy="5257800"/>
          </a:xfrm>
          <a:prstGeom prst="rect">
            <a:avLst/>
          </a:prstGeom>
        </p:spPr>
      </p:pic>
      <p:pic>
        <p:nvPicPr>
          <p:cNvPr id="5" name="F1000Research" descr="F1000Research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48242" y="5791201"/>
            <a:ext cx="1143159" cy="109553"/>
          </a:xfrm>
          <a:prstGeom prst="rect">
            <a:avLst/>
          </a:prstGeom>
        </p:spPr>
      </p:pic>
      <p:sp>
        <p:nvSpPr>
          <p:cNvPr id="2" name="TextBox 3"/>
          <p:cNvSpPr txBox="1"/>
          <p:nvPr/>
        </p:nvSpPr>
        <p:spPr>
          <a:xfrm>
            <a:off x="5825279" y="156574"/>
            <a:ext cx="57353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2000" dirty="0">
                <a:solidFill>
                  <a:srgbClr val="002060"/>
                </a:solidFill>
                <a:latin typeface="+mj-lt"/>
              </a:rPr>
              <a:t>Model development </a:t>
            </a:r>
            <a:r>
              <a:rPr lang="en-US" sz="2000" dirty="0">
                <a:solidFill>
                  <a:srgbClr val="002060"/>
                </a:solidFill>
                <a:latin typeface="+mj-lt"/>
              </a:rPr>
              <a:t>and calibration</a:t>
            </a:r>
            <a:endParaRPr sz="20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081192" y="5943601"/>
            <a:ext cx="52726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000" dirty="0">
                <a:latin typeface="+mj-lt"/>
              </a:rPr>
              <a:t>Shih J, </a:t>
            </a:r>
            <a:r>
              <a:rPr sz="1000" dirty="0" err="1">
                <a:latin typeface="+mj-lt"/>
              </a:rPr>
              <a:t>Fanyin</a:t>
            </a:r>
            <a:r>
              <a:rPr sz="1000" dirty="0">
                <a:latin typeface="+mj-lt"/>
              </a:rPr>
              <a:t>-Martin A, </a:t>
            </a:r>
            <a:r>
              <a:rPr sz="1000" dirty="0" err="1">
                <a:latin typeface="+mj-lt"/>
              </a:rPr>
              <a:t>Taher</a:t>
            </a:r>
            <a:r>
              <a:rPr sz="1000" dirty="0">
                <a:latin typeface="+mj-lt"/>
              </a:rPr>
              <a:t> E and Chandran K. Implementation and process analysis of pilot scale multi-phase anaerobic fermentation and digestion of </a:t>
            </a:r>
            <a:r>
              <a:rPr sz="1000" dirty="0" err="1">
                <a:latin typeface="+mj-lt"/>
              </a:rPr>
              <a:t>faecal</a:t>
            </a:r>
            <a:r>
              <a:rPr sz="1000" dirty="0">
                <a:latin typeface="+mj-lt"/>
              </a:rPr>
              <a:t> sludge in Ghana [version 1]. Gates Open Res 2017, 1:10 (</a:t>
            </a:r>
            <a:r>
              <a:rPr sz="1000" dirty="0" err="1">
                <a:latin typeface="+mj-lt"/>
              </a:rPr>
              <a:t>doi</a:t>
            </a:r>
            <a:r>
              <a:rPr sz="1000" dirty="0">
                <a:latin typeface="+mj-lt"/>
              </a:rPr>
              <a:t>: 10.12688/gatesopenres.12754.1)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8649" y="795909"/>
            <a:ext cx="3446032" cy="10897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5400" y="1905000"/>
            <a:ext cx="4495800" cy="1347200"/>
          </a:xfrm>
          <a:prstGeom prst="rect">
            <a:avLst/>
          </a:prstGeom>
        </p:spPr>
      </p:pic>
      <p:sp>
        <p:nvSpPr>
          <p:cNvPr id="9" name="TextBox 3"/>
          <p:cNvSpPr txBox="1"/>
          <p:nvPr/>
        </p:nvSpPr>
        <p:spPr>
          <a:xfrm>
            <a:off x="1295400" y="183031"/>
            <a:ext cx="3795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Similar related work</a:t>
            </a:r>
            <a:endParaRPr sz="2000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/>
          <a:srcRect r="19444" b="18000"/>
          <a:stretch/>
        </p:blipFill>
        <p:spPr>
          <a:xfrm>
            <a:off x="1295400" y="3352800"/>
            <a:ext cx="3292650" cy="1600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/>
          <a:srcRect r="19445" b="17041"/>
          <a:stretch/>
        </p:blipFill>
        <p:spPr>
          <a:xfrm>
            <a:off x="1494425" y="5128730"/>
            <a:ext cx="3234480" cy="15440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9906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70C0"/>
                </a:solidFill>
                <a:latin typeface="+mj-lt"/>
              </a:rPr>
              <a:t>BNR</a:t>
            </a:r>
            <a:endParaRPr lang="en-US" b="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0113" y="239393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70C0"/>
                </a:solidFill>
                <a:latin typeface="+mj-lt"/>
              </a:rPr>
              <a:t>MBR</a:t>
            </a:r>
            <a:endParaRPr lang="en-US" b="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7826" y="3797269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70C0"/>
                </a:solidFill>
                <a:latin typeface="+mj-lt"/>
              </a:rPr>
              <a:t>Water Reuse 1</a:t>
            </a:r>
            <a:endParaRPr lang="en-US" b="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5539" y="5200603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70C0"/>
                </a:solidFill>
                <a:latin typeface="+mj-lt"/>
              </a:rPr>
              <a:t>Water Reuse 2</a:t>
            </a:r>
            <a:endParaRPr lang="en-US" b="0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625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Upgrading Wastewater treatment to BNR operations in NYC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Case Study 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098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drive to meet more stringent regulatory standards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459308" y="4772181"/>
            <a:ext cx="5123092" cy="1662751"/>
          </a:xfrm>
        </p:spPr>
        <p:txBody>
          <a:bodyPr/>
          <a:lstStyle/>
          <a:p>
            <a:r>
              <a:rPr lang="en-US" dirty="0" smtClean="0"/>
              <a:t>Simulation-based process design to achieve enhanced BNR in NYC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0" y="1790700"/>
            <a:ext cx="6362700" cy="4762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9308" y="1790700"/>
            <a:ext cx="5736879" cy="298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76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63670" y="282844"/>
            <a:ext cx="6886681" cy="679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47"/>
            <a:r>
              <a:rPr sz="4416" b="1" spc="-30" dirty="0">
                <a:solidFill>
                  <a:srgbClr val="003365"/>
                </a:solidFill>
                <a:latin typeface="Garamond"/>
                <a:cs typeface="Garamond"/>
              </a:rPr>
              <a:t>NYC-DEP</a:t>
            </a:r>
            <a:r>
              <a:rPr sz="4416" b="1" spc="-20" dirty="0">
                <a:solidFill>
                  <a:srgbClr val="003365"/>
                </a:solidFill>
                <a:latin typeface="Garamond"/>
                <a:cs typeface="Garamond"/>
              </a:rPr>
              <a:t> </a:t>
            </a:r>
            <a:r>
              <a:rPr sz="4416" b="1" dirty="0">
                <a:solidFill>
                  <a:srgbClr val="003365"/>
                </a:solidFill>
                <a:latin typeface="Garamond"/>
                <a:cs typeface="Garamond"/>
              </a:rPr>
              <a:t>-</a:t>
            </a:r>
            <a:r>
              <a:rPr sz="4416" b="1" spc="-10" dirty="0">
                <a:solidFill>
                  <a:srgbClr val="003365"/>
                </a:solidFill>
                <a:latin typeface="Garamond"/>
                <a:cs typeface="Garamond"/>
              </a:rPr>
              <a:t> </a:t>
            </a:r>
            <a:r>
              <a:rPr sz="4416" b="1" spc="-25" dirty="0">
                <a:solidFill>
                  <a:srgbClr val="003365"/>
                </a:solidFill>
                <a:latin typeface="Garamond"/>
                <a:cs typeface="Garamond"/>
              </a:rPr>
              <a:t>Metcalf</a:t>
            </a:r>
            <a:r>
              <a:rPr sz="4416" b="1" spc="-15" dirty="0">
                <a:solidFill>
                  <a:srgbClr val="003365"/>
                </a:solidFill>
                <a:latin typeface="Garamond"/>
                <a:cs typeface="Garamond"/>
              </a:rPr>
              <a:t> </a:t>
            </a:r>
            <a:r>
              <a:rPr sz="4416" b="1" spc="-40" dirty="0">
                <a:solidFill>
                  <a:srgbClr val="003365"/>
                </a:solidFill>
                <a:latin typeface="Garamond"/>
                <a:cs typeface="Garamond"/>
              </a:rPr>
              <a:t>&amp;</a:t>
            </a:r>
            <a:r>
              <a:rPr sz="4416" b="1" spc="-5" dirty="0">
                <a:solidFill>
                  <a:srgbClr val="003365"/>
                </a:solidFill>
                <a:latin typeface="Garamond"/>
                <a:cs typeface="Garamond"/>
              </a:rPr>
              <a:t> </a:t>
            </a:r>
            <a:r>
              <a:rPr sz="4416" b="1" spc="-30" dirty="0">
                <a:solidFill>
                  <a:srgbClr val="003365"/>
                </a:solidFill>
                <a:latin typeface="Garamond"/>
                <a:cs typeface="Garamond"/>
              </a:rPr>
              <a:t>Eddy</a:t>
            </a:r>
            <a:endParaRPr sz="4416">
              <a:latin typeface="Garamond"/>
              <a:cs typeface="Garamond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20392" y="2170085"/>
            <a:ext cx="4413849" cy="2241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63670" y="1072314"/>
            <a:ext cx="8387665" cy="3449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47"/>
            <a:r>
              <a:rPr sz="3212" b="1" spc="-20" dirty="0">
                <a:solidFill>
                  <a:srgbClr val="003365"/>
                </a:solidFill>
                <a:latin typeface="Garamond"/>
                <a:cs typeface="Garamond"/>
              </a:rPr>
              <a:t>Applied</a:t>
            </a:r>
            <a:r>
              <a:rPr sz="3212" b="1" spc="5" dirty="0">
                <a:solidFill>
                  <a:srgbClr val="003365"/>
                </a:solidFill>
                <a:latin typeface="Garamond"/>
                <a:cs typeface="Garamond"/>
              </a:rPr>
              <a:t> </a:t>
            </a:r>
            <a:r>
              <a:rPr sz="3212" b="1" spc="-20" dirty="0">
                <a:solidFill>
                  <a:srgbClr val="003365"/>
                </a:solidFill>
                <a:latin typeface="Garamond"/>
                <a:cs typeface="Garamond"/>
              </a:rPr>
              <a:t>Research</a:t>
            </a:r>
            <a:r>
              <a:rPr sz="3212" b="1" spc="-10" dirty="0">
                <a:solidFill>
                  <a:srgbClr val="003365"/>
                </a:solidFill>
                <a:latin typeface="Garamond"/>
                <a:cs typeface="Garamond"/>
              </a:rPr>
              <a:t> </a:t>
            </a:r>
            <a:r>
              <a:rPr sz="3212" b="1" spc="-20" dirty="0">
                <a:solidFill>
                  <a:srgbClr val="003365"/>
                </a:solidFill>
                <a:latin typeface="Garamond"/>
                <a:cs typeface="Garamond"/>
              </a:rPr>
              <a:t>and</a:t>
            </a:r>
            <a:r>
              <a:rPr sz="3212" b="1" spc="-5" dirty="0">
                <a:solidFill>
                  <a:srgbClr val="003365"/>
                </a:solidFill>
                <a:latin typeface="Garamond"/>
                <a:cs typeface="Garamond"/>
              </a:rPr>
              <a:t> </a:t>
            </a:r>
            <a:r>
              <a:rPr sz="3212" b="1" spc="-20" dirty="0">
                <a:solidFill>
                  <a:srgbClr val="003365"/>
                </a:solidFill>
                <a:latin typeface="Garamond"/>
                <a:cs typeface="Garamond"/>
              </a:rPr>
              <a:t>Technology</a:t>
            </a:r>
            <a:r>
              <a:rPr sz="3212" b="1" spc="-30" dirty="0">
                <a:solidFill>
                  <a:srgbClr val="003365"/>
                </a:solidFill>
                <a:latin typeface="Garamond"/>
                <a:cs typeface="Garamond"/>
              </a:rPr>
              <a:t> </a:t>
            </a:r>
            <a:r>
              <a:rPr sz="3212" b="1" spc="-15" dirty="0">
                <a:solidFill>
                  <a:srgbClr val="003365"/>
                </a:solidFill>
                <a:latin typeface="Garamond"/>
                <a:cs typeface="Garamond"/>
              </a:rPr>
              <a:t>Partnership</a:t>
            </a:r>
            <a:endParaRPr sz="3212">
              <a:latin typeface="Garamond"/>
              <a:cs typeface="Garamond"/>
            </a:endParaRPr>
          </a:p>
          <a:p>
            <a:pPr marL="2796690">
              <a:spcBef>
                <a:spcPts val="1616"/>
              </a:spcBef>
            </a:pPr>
            <a:r>
              <a:rPr sz="2409" b="1" spc="-20" dirty="0">
                <a:latin typeface="Garamond"/>
                <a:cs typeface="Garamond"/>
              </a:rPr>
              <a:t>Ste</a:t>
            </a:r>
            <a:r>
              <a:rPr sz="2409" b="1" spc="-15" dirty="0">
                <a:latin typeface="Garamond"/>
                <a:cs typeface="Garamond"/>
              </a:rPr>
              <a:t>p</a:t>
            </a:r>
            <a:r>
              <a:rPr sz="2409" b="1" dirty="0">
                <a:latin typeface="Garamond"/>
                <a:cs typeface="Garamond"/>
              </a:rPr>
              <a:t> </a:t>
            </a:r>
            <a:r>
              <a:rPr sz="2409" b="1" spc="-15" dirty="0">
                <a:latin typeface="Garamond"/>
                <a:cs typeface="Garamond"/>
              </a:rPr>
              <a:t>Feed</a:t>
            </a:r>
            <a:r>
              <a:rPr sz="2409" b="1" spc="-10" dirty="0">
                <a:latin typeface="Garamond"/>
                <a:cs typeface="Garamond"/>
              </a:rPr>
              <a:t> </a:t>
            </a:r>
            <a:r>
              <a:rPr sz="2409" b="1" spc="-25" dirty="0">
                <a:latin typeface="Garamond"/>
                <a:cs typeface="Garamond"/>
              </a:rPr>
              <a:t>BN</a:t>
            </a:r>
            <a:r>
              <a:rPr sz="2409" b="1" spc="-20" dirty="0">
                <a:latin typeface="Garamond"/>
                <a:cs typeface="Garamond"/>
              </a:rPr>
              <a:t>R</a:t>
            </a:r>
            <a:r>
              <a:rPr sz="2409" b="1" dirty="0">
                <a:latin typeface="Garamond"/>
                <a:cs typeface="Garamond"/>
              </a:rPr>
              <a:t> </a:t>
            </a:r>
            <a:r>
              <a:rPr sz="2409" b="1" spc="-15" dirty="0">
                <a:latin typeface="Garamond"/>
                <a:cs typeface="Garamond"/>
              </a:rPr>
              <a:t>Mode</a:t>
            </a:r>
            <a:endParaRPr sz="2409">
              <a:latin typeface="Garamond"/>
              <a:cs typeface="Garamond"/>
            </a:endParaRPr>
          </a:p>
          <a:p>
            <a:pPr marL="4924800" indent="-344169">
              <a:spcBef>
                <a:spcPts val="1611"/>
              </a:spcBef>
              <a:buClr>
                <a:srgbClr val="009ACC"/>
              </a:buClr>
              <a:buSzPct val="79166"/>
              <a:buFont typeface="Microsoft Sans Serif"/>
              <a:buChar char="•"/>
              <a:tabLst>
                <a:tab pos="4925437" algn="l"/>
              </a:tabLst>
            </a:pPr>
            <a:r>
              <a:rPr sz="2409" b="1" dirty="0">
                <a:latin typeface="Garamond"/>
                <a:cs typeface="Garamond"/>
              </a:rPr>
              <a:t>Nominal</a:t>
            </a:r>
            <a:r>
              <a:rPr sz="2409" b="1" spc="-10" dirty="0">
                <a:latin typeface="Garamond"/>
                <a:cs typeface="Garamond"/>
              </a:rPr>
              <a:t> </a:t>
            </a:r>
            <a:r>
              <a:rPr sz="2409" b="1" spc="-15" dirty="0">
                <a:latin typeface="Garamond"/>
                <a:cs typeface="Garamond"/>
              </a:rPr>
              <a:t>HRT:</a:t>
            </a:r>
            <a:r>
              <a:rPr sz="2409" b="1" spc="-5" dirty="0">
                <a:latin typeface="Garamond"/>
                <a:cs typeface="Garamond"/>
              </a:rPr>
              <a:t> </a:t>
            </a:r>
            <a:r>
              <a:rPr sz="2409" b="1" spc="-15" dirty="0">
                <a:latin typeface="Garamond"/>
                <a:cs typeface="Garamond"/>
              </a:rPr>
              <a:t>4</a:t>
            </a:r>
            <a:r>
              <a:rPr sz="2409" b="1" dirty="0">
                <a:latin typeface="Garamond"/>
                <a:cs typeface="Garamond"/>
              </a:rPr>
              <a:t> -</a:t>
            </a:r>
            <a:r>
              <a:rPr sz="2409" b="1" spc="-5" dirty="0">
                <a:latin typeface="Garamond"/>
                <a:cs typeface="Garamond"/>
              </a:rPr>
              <a:t> </a:t>
            </a:r>
            <a:r>
              <a:rPr sz="2409" b="1" spc="-15" dirty="0">
                <a:latin typeface="Garamond"/>
                <a:cs typeface="Garamond"/>
              </a:rPr>
              <a:t>4</a:t>
            </a:r>
            <a:r>
              <a:rPr sz="2409" b="1" spc="-5" dirty="0">
                <a:latin typeface="Garamond"/>
                <a:cs typeface="Garamond"/>
              </a:rPr>
              <a:t>.</a:t>
            </a:r>
            <a:r>
              <a:rPr sz="2409" b="1" dirty="0">
                <a:latin typeface="Garamond"/>
                <a:cs typeface="Garamond"/>
              </a:rPr>
              <a:t>5 </a:t>
            </a:r>
            <a:r>
              <a:rPr sz="2409" b="1" spc="-20" dirty="0">
                <a:latin typeface="Garamond"/>
                <a:cs typeface="Garamond"/>
              </a:rPr>
              <a:t>hrs</a:t>
            </a:r>
            <a:endParaRPr sz="2409">
              <a:latin typeface="Garamond"/>
              <a:cs typeface="Garamond"/>
            </a:endParaRPr>
          </a:p>
          <a:p>
            <a:pPr marL="4924800" indent="-344169">
              <a:spcBef>
                <a:spcPts val="572"/>
              </a:spcBef>
              <a:buClr>
                <a:srgbClr val="009ACC"/>
              </a:buClr>
              <a:buSzPct val="79166"/>
              <a:buFont typeface="Microsoft Sans Serif"/>
              <a:buChar char="•"/>
              <a:tabLst>
                <a:tab pos="4925437" algn="l"/>
              </a:tabLst>
            </a:pPr>
            <a:r>
              <a:rPr sz="2409" b="1" spc="-20" dirty="0">
                <a:latin typeface="Garamond"/>
                <a:cs typeface="Garamond"/>
              </a:rPr>
              <a:t>Centrat</a:t>
            </a:r>
            <a:r>
              <a:rPr sz="2409" b="1" spc="-15" dirty="0">
                <a:latin typeface="Garamond"/>
                <a:cs typeface="Garamond"/>
              </a:rPr>
              <a:t>e</a:t>
            </a:r>
            <a:r>
              <a:rPr sz="2409" b="1" spc="10" dirty="0">
                <a:latin typeface="Garamond"/>
                <a:cs typeface="Garamond"/>
              </a:rPr>
              <a:t> </a:t>
            </a:r>
            <a:r>
              <a:rPr sz="2409" b="1" spc="-10" dirty="0">
                <a:latin typeface="Garamond"/>
                <a:cs typeface="Garamond"/>
              </a:rPr>
              <a:t>to</a:t>
            </a:r>
            <a:r>
              <a:rPr sz="2409" b="1" spc="-5" dirty="0">
                <a:latin typeface="Garamond"/>
                <a:cs typeface="Garamond"/>
              </a:rPr>
              <a:t> </a:t>
            </a:r>
            <a:r>
              <a:rPr sz="2409" b="1" spc="-15" dirty="0">
                <a:latin typeface="Garamond"/>
                <a:cs typeface="Garamond"/>
              </a:rPr>
              <a:t>Pass</a:t>
            </a:r>
            <a:r>
              <a:rPr sz="2409" b="1" spc="-5" dirty="0">
                <a:latin typeface="Garamond"/>
                <a:cs typeface="Garamond"/>
              </a:rPr>
              <a:t> </a:t>
            </a:r>
            <a:r>
              <a:rPr sz="2409" b="1" dirty="0">
                <a:latin typeface="Garamond"/>
                <a:cs typeface="Garamond"/>
              </a:rPr>
              <a:t>A</a:t>
            </a:r>
            <a:endParaRPr sz="2409">
              <a:latin typeface="Garamond"/>
              <a:cs typeface="Garamond"/>
            </a:endParaRPr>
          </a:p>
          <a:p>
            <a:pPr marL="4924800" indent="-344169">
              <a:spcBef>
                <a:spcPts val="572"/>
              </a:spcBef>
              <a:buClr>
                <a:srgbClr val="009ACC"/>
              </a:buClr>
              <a:buSzPct val="79166"/>
              <a:buFont typeface="Microsoft Sans Serif"/>
              <a:buChar char="•"/>
              <a:tabLst>
                <a:tab pos="4925437" algn="l"/>
              </a:tabLst>
            </a:pPr>
            <a:r>
              <a:rPr sz="2409" b="1" spc="-20" dirty="0">
                <a:latin typeface="Garamond"/>
                <a:cs typeface="Garamond"/>
              </a:rPr>
              <a:t>SRT</a:t>
            </a:r>
            <a:r>
              <a:rPr sz="2409" b="1" dirty="0">
                <a:latin typeface="Garamond"/>
                <a:cs typeface="Garamond"/>
              </a:rPr>
              <a:t> </a:t>
            </a:r>
            <a:r>
              <a:rPr sz="2409" b="1" spc="-20" dirty="0">
                <a:latin typeface="Garamond"/>
                <a:cs typeface="Garamond"/>
              </a:rPr>
              <a:t>~</a:t>
            </a:r>
            <a:r>
              <a:rPr sz="2409" b="1" dirty="0">
                <a:latin typeface="Garamond"/>
                <a:cs typeface="Garamond"/>
              </a:rPr>
              <a:t> </a:t>
            </a:r>
            <a:r>
              <a:rPr sz="2409" b="1" spc="-15" dirty="0">
                <a:latin typeface="Garamond"/>
                <a:cs typeface="Garamond"/>
              </a:rPr>
              <a:t>8</a:t>
            </a:r>
            <a:r>
              <a:rPr sz="2409" b="1" dirty="0">
                <a:latin typeface="Garamond"/>
                <a:cs typeface="Garamond"/>
              </a:rPr>
              <a:t> </a:t>
            </a:r>
            <a:r>
              <a:rPr sz="2409" b="1" spc="-20" dirty="0">
                <a:latin typeface="Garamond"/>
                <a:cs typeface="Garamond"/>
              </a:rPr>
              <a:t>days</a:t>
            </a:r>
            <a:endParaRPr sz="2409">
              <a:latin typeface="Garamond"/>
              <a:cs typeface="Garamond"/>
            </a:endParaRPr>
          </a:p>
          <a:p>
            <a:pPr marL="4924800" indent="-344169">
              <a:spcBef>
                <a:spcPts val="572"/>
              </a:spcBef>
              <a:buClr>
                <a:srgbClr val="009ACC"/>
              </a:buClr>
              <a:buSzPct val="79166"/>
              <a:buFont typeface="Microsoft Sans Serif"/>
              <a:buChar char="•"/>
              <a:tabLst>
                <a:tab pos="4925437" algn="l"/>
              </a:tabLst>
            </a:pPr>
            <a:r>
              <a:rPr sz="2409" b="1" spc="-15" dirty="0">
                <a:latin typeface="Garamond"/>
                <a:cs typeface="Garamond"/>
              </a:rPr>
              <a:t>Pass</a:t>
            </a:r>
            <a:r>
              <a:rPr sz="2409" b="1" spc="-5" dirty="0">
                <a:latin typeface="Garamond"/>
                <a:cs typeface="Garamond"/>
              </a:rPr>
              <a:t> </a:t>
            </a:r>
            <a:r>
              <a:rPr sz="2409" b="1" dirty="0">
                <a:latin typeface="Garamond"/>
                <a:cs typeface="Garamond"/>
              </a:rPr>
              <a:t>D</a:t>
            </a:r>
            <a:r>
              <a:rPr sz="2409" b="1" spc="-5" dirty="0">
                <a:latin typeface="Garamond"/>
                <a:cs typeface="Garamond"/>
              </a:rPr>
              <a:t> </a:t>
            </a:r>
            <a:r>
              <a:rPr sz="2409" b="1" dirty="0">
                <a:latin typeface="Garamond"/>
                <a:cs typeface="Garamond"/>
              </a:rPr>
              <a:t>MLSS</a:t>
            </a:r>
            <a:r>
              <a:rPr sz="2409" b="1" spc="-10" dirty="0">
                <a:latin typeface="Garamond"/>
                <a:cs typeface="Garamond"/>
              </a:rPr>
              <a:t> </a:t>
            </a:r>
            <a:r>
              <a:rPr sz="2409" b="1" spc="-20" dirty="0">
                <a:latin typeface="Garamond"/>
                <a:cs typeface="Garamond"/>
              </a:rPr>
              <a:t>≤</a:t>
            </a:r>
            <a:r>
              <a:rPr sz="2409" b="1" dirty="0">
                <a:latin typeface="Garamond"/>
                <a:cs typeface="Garamond"/>
              </a:rPr>
              <a:t> </a:t>
            </a:r>
            <a:r>
              <a:rPr sz="2409" b="1" spc="-15" dirty="0">
                <a:latin typeface="Garamond"/>
                <a:cs typeface="Garamond"/>
              </a:rPr>
              <a:t>2500</a:t>
            </a:r>
            <a:r>
              <a:rPr sz="2409" b="1" spc="-5" dirty="0">
                <a:latin typeface="Garamond"/>
                <a:cs typeface="Garamond"/>
              </a:rPr>
              <a:t> </a:t>
            </a:r>
            <a:r>
              <a:rPr sz="2409" b="1" spc="-15" dirty="0">
                <a:latin typeface="Garamond"/>
                <a:cs typeface="Garamond"/>
              </a:rPr>
              <a:t>mg/l</a:t>
            </a:r>
            <a:endParaRPr sz="2409">
              <a:latin typeface="Garamond"/>
              <a:cs typeface="Garamond"/>
            </a:endParaRPr>
          </a:p>
          <a:p>
            <a:pPr marL="4924800" indent="-344169">
              <a:spcBef>
                <a:spcPts val="572"/>
              </a:spcBef>
              <a:buClr>
                <a:srgbClr val="009ACC"/>
              </a:buClr>
              <a:buSzPct val="79166"/>
              <a:buFont typeface="Microsoft Sans Serif"/>
              <a:buChar char="•"/>
              <a:tabLst>
                <a:tab pos="4925437" algn="l"/>
              </a:tabLst>
            </a:pPr>
            <a:r>
              <a:rPr sz="2409" b="1" spc="-15" dirty="0">
                <a:latin typeface="Garamond"/>
                <a:cs typeface="Garamond"/>
              </a:rPr>
              <a:t>4 </a:t>
            </a:r>
            <a:r>
              <a:rPr sz="2409" b="1" spc="-10" dirty="0">
                <a:latin typeface="Garamond"/>
                <a:cs typeface="Garamond"/>
              </a:rPr>
              <a:t>Pilot</a:t>
            </a:r>
            <a:r>
              <a:rPr sz="2409" b="1" spc="-5" dirty="0">
                <a:latin typeface="Garamond"/>
                <a:cs typeface="Garamond"/>
              </a:rPr>
              <a:t> </a:t>
            </a:r>
            <a:r>
              <a:rPr sz="2409" b="1" spc="-15" dirty="0">
                <a:latin typeface="Garamond"/>
                <a:cs typeface="Garamond"/>
              </a:rPr>
              <a:t>Plants</a:t>
            </a:r>
            <a:r>
              <a:rPr sz="2409" b="1" spc="-5" dirty="0">
                <a:latin typeface="Garamond"/>
                <a:cs typeface="Garamond"/>
              </a:rPr>
              <a:t> </a:t>
            </a:r>
            <a:r>
              <a:rPr sz="2409" b="1" dirty="0">
                <a:latin typeface="Garamond"/>
                <a:cs typeface="Garamond"/>
              </a:rPr>
              <a:t>:</a:t>
            </a:r>
            <a:r>
              <a:rPr sz="2409" b="1" spc="-5" dirty="0">
                <a:latin typeface="Garamond"/>
                <a:cs typeface="Garamond"/>
              </a:rPr>
              <a:t> </a:t>
            </a:r>
            <a:r>
              <a:rPr sz="2409" b="1" spc="-15" dirty="0">
                <a:latin typeface="Garamond"/>
                <a:cs typeface="Garamond"/>
              </a:rPr>
              <a:t>18</a:t>
            </a:r>
            <a:r>
              <a:rPr sz="2409" b="1" dirty="0">
                <a:latin typeface="Garamond"/>
                <a:cs typeface="Garamond"/>
              </a:rPr>
              <a:t> -</a:t>
            </a:r>
            <a:r>
              <a:rPr sz="2409" b="1" spc="-5" dirty="0">
                <a:latin typeface="Garamond"/>
                <a:cs typeface="Garamond"/>
              </a:rPr>
              <a:t> </a:t>
            </a:r>
            <a:r>
              <a:rPr sz="2409" b="1" spc="-15" dirty="0">
                <a:latin typeface="Garamond"/>
                <a:cs typeface="Garamond"/>
              </a:rPr>
              <a:t>72</a:t>
            </a:r>
            <a:r>
              <a:rPr sz="2409" b="1" dirty="0">
                <a:latin typeface="Garamond"/>
                <a:cs typeface="Garamond"/>
              </a:rPr>
              <a:t> </a:t>
            </a:r>
            <a:r>
              <a:rPr sz="2409" b="1" spc="-20" dirty="0">
                <a:latin typeface="Garamond"/>
                <a:cs typeface="Garamond"/>
              </a:rPr>
              <a:t>gpm</a:t>
            </a:r>
            <a:endParaRPr sz="2409">
              <a:latin typeface="Garamond"/>
              <a:cs typeface="Garamond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159519" y="4836291"/>
            <a:ext cx="2334092" cy="172852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176671" y="4855413"/>
            <a:ext cx="2307956" cy="1709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23935" y="5588123"/>
            <a:ext cx="758459" cy="572987"/>
          </a:xfrm>
          <a:custGeom>
            <a:avLst/>
            <a:gdLst/>
            <a:ahLst/>
            <a:cxnLst/>
            <a:rect l="l" t="t" r="r" b="b"/>
            <a:pathLst>
              <a:path w="755650" h="570864">
                <a:moveTo>
                  <a:pt x="755141" y="116586"/>
                </a:moveTo>
                <a:lnTo>
                  <a:pt x="755141" y="0"/>
                </a:lnTo>
                <a:lnTo>
                  <a:pt x="693241" y="676"/>
                </a:lnTo>
                <a:lnTo>
                  <a:pt x="632712" y="2672"/>
                </a:lnTo>
                <a:lnTo>
                  <a:pt x="573750" y="5933"/>
                </a:lnTo>
                <a:lnTo>
                  <a:pt x="516550" y="10405"/>
                </a:lnTo>
                <a:lnTo>
                  <a:pt x="461307" y="16037"/>
                </a:lnTo>
                <a:lnTo>
                  <a:pt x="408216" y="22775"/>
                </a:lnTo>
                <a:lnTo>
                  <a:pt x="357471" y="30565"/>
                </a:lnTo>
                <a:lnTo>
                  <a:pt x="309268" y="39355"/>
                </a:lnTo>
                <a:lnTo>
                  <a:pt x="263801" y="49092"/>
                </a:lnTo>
                <a:lnTo>
                  <a:pt x="221265" y="59721"/>
                </a:lnTo>
                <a:lnTo>
                  <a:pt x="181856" y="71191"/>
                </a:lnTo>
                <a:lnTo>
                  <a:pt x="145767" y="83448"/>
                </a:lnTo>
                <a:lnTo>
                  <a:pt x="84332" y="110109"/>
                </a:lnTo>
                <a:lnTo>
                  <a:pt x="38520" y="139281"/>
                </a:lnTo>
                <a:lnTo>
                  <a:pt x="9889" y="170537"/>
                </a:lnTo>
                <a:lnTo>
                  <a:pt x="0" y="203453"/>
                </a:lnTo>
                <a:lnTo>
                  <a:pt x="0" y="320039"/>
                </a:lnTo>
                <a:lnTo>
                  <a:pt x="13285" y="358333"/>
                </a:lnTo>
                <a:lnTo>
                  <a:pt x="31242" y="378019"/>
                </a:lnTo>
                <a:lnTo>
                  <a:pt x="31242" y="262127"/>
                </a:lnTo>
                <a:lnTo>
                  <a:pt x="47006" y="249416"/>
                </a:lnTo>
                <a:lnTo>
                  <a:pt x="87037" y="225291"/>
                </a:lnTo>
                <a:lnTo>
                  <a:pt x="137600" y="203061"/>
                </a:lnTo>
                <a:lnTo>
                  <a:pt x="197730" y="182922"/>
                </a:lnTo>
                <a:lnTo>
                  <a:pt x="266461" y="165072"/>
                </a:lnTo>
                <a:lnTo>
                  <a:pt x="303752" y="157067"/>
                </a:lnTo>
                <a:lnTo>
                  <a:pt x="342831" y="149707"/>
                </a:lnTo>
                <a:lnTo>
                  <a:pt x="383578" y="143018"/>
                </a:lnTo>
                <a:lnTo>
                  <a:pt x="425873" y="137023"/>
                </a:lnTo>
                <a:lnTo>
                  <a:pt x="469907" y="131717"/>
                </a:lnTo>
                <a:lnTo>
                  <a:pt x="514623" y="127218"/>
                </a:lnTo>
                <a:lnTo>
                  <a:pt x="560838" y="123456"/>
                </a:lnTo>
                <a:lnTo>
                  <a:pt x="608117" y="120487"/>
                </a:lnTo>
                <a:lnTo>
                  <a:pt x="656341" y="118336"/>
                </a:lnTo>
                <a:lnTo>
                  <a:pt x="705390" y="117027"/>
                </a:lnTo>
                <a:lnTo>
                  <a:pt x="755141" y="116586"/>
                </a:lnTo>
                <a:close/>
              </a:path>
              <a:path w="755650" h="570864">
                <a:moveTo>
                  <a:pt x="503681" y="512826"/>
                </a:moveTo>
                <a:lnTo>
                  <a:pt x="503681" y="396239"/>
                </a:lnTo>
                <a:lnTo>
                  <a:pt x="469595" y="392684"/>
                </a:lnTo>
                <a:lnTo>
                  <a:pt x="436961" y="388802"/>
                </a:lnTo>
                <a:lnTo>
                  <a:pt x="373715" y="379805"/>
                </a:lnTo>
                <a:lnTo>
                  <a:pt x="314264" y="369336"/>
                </a:lnTo>
                <a:lnTo>
                  <a:pt x="258927" y="357481"/>
                </a:lnTo>
                <a:lnTo>
                  <a:pt x="208025" y="344328"/>
                </a:lnTo>
                <a:lnTo>
                  <a:pt x="161879" y="329964"/>
                </a:lnTo>
                <a:lnTo>
                  <a:pt x="120807" y="314475"/>
                </a:lnTo>
                <a:lnTo>
                  <a:pt x="85130" y="297948"/>
                </a:lnTo>
                <a:lnTo>
                  <a:pt x="42431" y="271401"/>
                </a:lnTo>
                <a:lnTo>
                  <a:pt x="31242" y="262127"/>
                </a:lnTo>
                <a:lnTo>
                  <a:pt x="31242" y="378019"/>
                </a:lnTo>
                <a:lnTo>
                  <a:pt x="69831" y="405977"/>
                </a:lnTo>
                <a:lnTo>
                  <a:pt x="113367" y="427822"/>
                </a:lnTo>
                <a:lnTo>
                  <a:pt x="166529" y="448128"/>
                </a:lnTo>
                <a:lnTo>
                  <a:pt x="227904" y="466413"/>
                </a:lnTo>
                <a:lnTo>
                  <a:pt x="297680" y="482703"/>
                </a:lnTo>
                <a:lnTo>
                  <a:pt x="335426" y="489996"/>
                </a:lnTo>
                <a:lnTo>
                  <a:pt x="374976" y="496683"/>
                </a:lnTo>
                <a:lnTo>
                  <a:pt x="416253" y="502737"/>
                </a:lnTo>
                <a:lnTo>
                  <a:pt x="459180" y="508127"/>
                </a:lnTo>
                <a:lnTo>
                  <a:pt x="503681" y="512826"/>
                </a:lnTo>
                <a:close/>
              </a:path>
              <a:path w="755650" h="570864">
                <a:moveTo>
                  <a:pt x="755141" y="466344"/>
                </a:moveTo>
                <a:lnTo>
                  <a:pt x="503681" y="337565"/>
                </a:lnTo>
                <a:lnTo>
                  <a:pt x="503681" y="570738"/>
                </a:lnTo>
                <a:lnTo>
                  <a:pt x="755141" y="4663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23935" y="5588123"/>
            <a:ext cx="758459" cy="260680"/>
          </a:xfrm>
          <a:custGeom>
            <a:avLst/>
            <a:gdLst/>
            <a:ahLst/>
            <a:cxnLst/>
            <a:rect l="l" t="t" r="r" b="b"/>
            <a:pathLst>
              <a:path w="755650" h="259714">
                <a:moveTo>
                  <a:pt x="755141" y="116586"/>
                </a:moveTo>
                <a:lnTo>
                  <a:pt x="755141" y="0"/>
                </a:lnTo>
                <a:lnTo>
                  <a:pt x="693241" y="676"/>
                </a:lnTo>
                <a:lnTo>
                  <a:pt x="632712" y="2672"/>
                </a:lnTo>
                <a:lnTo>
                  <a:pt x="573750" y="5933"/>
                </a:lnTo>
                <a:lnTo>
                  <a:pt x="516550" y="10405"/>
                </a:lnTo>
                <a:lnTo>
                  <a:pt x="461307" y="16037"/>
                </a:lnTo>
                <a:lnTo>
                  <a:pt x="408216" y="22775"/>
                </a:lnTo>
                <a:lnTo>
                  <a:pt x="357471" y="30565"/>
                </a:lnTo>
                <a:lnTo>
                  <a:pt x="309268" y="39355"/>
                </a:lnTo>
                <a:lnTo>
                  <a:pt x="263801" y="49092"/>
                </a:lnTo>
                <a:lnTo>
                  <a:pt x="221265" y="59721"/>
                </a:lnTo>
                <a:lnTo>
                  <a:pt x="181856" y="71191"/>
                </a:lnTo>
                <a:lnTo>
                  <a:pt x="145767" y="83448"/>
                </a:lnTo>
                <a:lnTo>
                  <a:pt x="84332" y="110109"/>
                </a:lnTo>
                <a:lnTo>
                  <a:pt x="38520" y="139281"/>
                </a:lnTo>
                <a:lnTo>
                  <a:pt x="9889" y="170537"/>
                </a:lnTo>
                <a:lnTo>
                  <a:pt x="0" y="203453"/>
                </a:lnTo>
                <a:lnTo>
                  <a:pt x="1162" y="214804"/>
                </a:lnTo>
                <a:lnTo>
                  <a:pt x="4630" y="226122"/>
                </a:lnTo>
                <a:lnTo>
                  <a:pt x="10370" y="237377"/>
                </a:lnTo>
                <a:lnTo>
                  <a:pt x="18351" y="248535"/>
                </a:lnTo>
                <a:lnTo>
                  <a:pt x="28540" y="259567"/>
                </a:lnTo>
                <a:lnTo>
                  <a:pt x="44690" y="247220"/>
                </a:lnTo>
                <a:lnTo>
                  <a:pt x="63676" y="235262"/>
                </a:lnTo>
                <a:lnTo>
                  <a:pt x="109679" y="212615"/>
                </a:lnTo>
                <a:lnTo>
                  <a:pt x="165603" y="191839"/>
                </a:lnTo>
                <a:lnTo>
                  <a:pt x="230497" y="173146"/>
                </a:lnTo>
                <a:lnTo>
                  <a:pt x="303414" y="156747"/>
                </a:lnTo>
                <a:lnTo>
                  <a:pt x="342585" y="149474"/>
                </a:lnTo>
                <a:lnTo>
                  <a:pt x="383405" y="142854"/>
                </a:lnTo>
                <a:lnTo>
                  <a:pt x="425757" y="136914"/>
                </a:lnTo>
                <a:lnTo>
                  <a:pt x="469522" y="131679"/>
                </a:lnTo>
                <a:lnTo>
                  <a:pt x="514581" y="127178"/>
                </a:lnTo>
                <a:lnTo>
                  <a:pt x="560816" y="123435"/>
                </a:lnTo>
                <a:lnTo>
                  <a:pt x="608108" y="120478"/>
                </a:lnTo>
                <a:lnTo>
                  <a:pt x="656339" y="118333"/>
                </a:lnTo>
                <a:lnTo>
                  <a:pt x="705389" y="117027"/>
                </a:lnTo>
                <a:lnTo>
                  <a:pt x="755141" y="116586"/>
                </a:lnTo>
                <a:close/>
              </a:path>
            </a:pathLst>
          </a:custGeom>
          <a:solidFill>
            <a:srgbClr val="CDC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23935" y="5588123"/>
            <a:ext cx="758459" cy="572987"/>
          </a:xfrm>
          <a:custGeom>
            <a:avLst/>
            <a:gdLst/>
            <a:ahLst/>
            <a:cxnLst/>
            <a:rect l="l" t="t" r="r" b="b"/>
            <a:pathLst>
              <a:path w="755650" h="570864">
                <a:moveTo>
                  <a:pt x="755141" y="0"/>
                </a:moveTo>
                <a:lnTo>
                  <a:pt x="693241" y="676"/>
                </a:lnTo>
                <a:lnTo>
                  <a:pt x="632712" y="2672"/>
                </a:lnTo>
                <a:lnTo>
                  <a:pt x="573750" y="5933"/>
                </a:lnTo>
                <a:lnTo>
                  <a:pt x="516550" y="10405"/>
                </a:lnTo>
                <a:lnTo>
                  <a:pt x="461307" y="16037"/>
                </a:lnTo>
                <a:lnTo>
                  <a:pt x="408216" y="22775"/>
                </a:lnTo>
                <a:lnTo>
                  <a:pt x="357471" y="30565"/>
                </a:lnTo>
                <a:lnTo>
                  <a:pt x="309268" y="39355"/>
                </a:lnTo>
                <a:lnTo>
                  <a:pt x="263801" y="49092"/>
                </a:lnTo>
                <a:lnTo>
                  <a:pt x="221265" y="59721"/>
                </a:lnTo>
                <a:lnTo>
                  <a:pt x="181856" y="71191"/>
                </a:lnTo>
                <a:lnTo>
                  <a:pt x="145767" y="83448"/>
                </a:lnTo>
                <a:lnTo>
                  <a:pt x="84332" y="110109"/>
                </a:lnTo>
                <a:lnTo>
                  <a:pt x="38520" y="139281"/>
                </a:lnTo>
                <a:lnTo>
                  <a:pt x="9889" y="170537"/>
                </a:lnTo>
                <a:lnTo>
                  <a:pt x="0" y="203453"/>
                </a:lnTo>
                <a:lnTo>
                  <a:pt x="0" y="320039"/>
                </a:lnTo>
                <a:lnTo>
                  <a:pt x="13285" y="358333"/>
                </a:lnTo>
                <a:lnTo>
                  <a:pt x="51764" y="394517"/>
                </a:lnTo>
                <a:lnTo>
                  <a:pt x="90391" y="417088"/>
                </a:lnTo>
                <a:lnTo>
                  <a:pt x="138684" y="438150"/>
                </a:lnTo>
                <a:lnTo>
                  <a:pt x="196029" y="457474"/>
                </a:lnTo>
                <a:lnTo>
                  <a:pt x="261814" y="474832"/>
                </a:lnTo>
                <a:lnTo>
                  <a:pt x="335426" y="489996"/>
                </a:lnTo>
                <a:lnTo>
                  <a:pt x="374976" y="496683"/>
                </a:lnTo>
                <a:lnTo>
                  <a:pt x="416253" y="502737"/>
                </a:lnTo>
                <a:lnTo>
                  <a:pt x="459180" y="508127"/>
                </a:lnTo>
                <a:lnTo>
                  <a:pt x="503681" y="512826"/>
                </a:lnTo>
                <a:lnTo>
                  <a:pt x="503681" y="570738"/>
                </a:lnTo>
                <a:lnTo>
                  <a:pt x="755141" y="466344"/>
                </a:lnTo>
                <a:lnTo>
                  <a:pt x="503681" y="337565"/>
                </a:lnTo>
                <a:lnTo>
                  <a:pt x="503681" y="396239"/>
                </a:lnTo>
                <a:lnTo>
                  <a:pt x="469907" y="392721"/>
                </a:lnTo>
                <a:lnTo>
                  <a:pt x="404883" y="384493"/>
                </a:lnTo>
                <a:lnTo>
                  <a:pt x="343495" y="374749"/>
                </a:lnTo>
                <a:lnTo>
                  <a:pt x="286061" y="363576"/>
                </a:lnTo>
                <a:lnTo>
                  <a:pt x="232902" y="351062"/>
                </a:lnTo>
                <a:lnTo>
                  <a:pt x="184338" y="337292"/>
                </a:lnTo>
                <a:lnTo>
                  <a:pt x="140689" y="322354"/>
                </a:lnTo>
                <a:lnTo>
                  <a:pt x="102274" y="306335"/>
                </a:lnTo>
                <a:lnTo>
                  <a:pt x="55168" y="280470"/>
                </a:lnTo>
                <a:lnTo>
                  <a:pt x="31242" y="262127"/>
                </a:lnTo>
                <a:lnTo>
                  <a:pt x="47006" y="249416"/>
                </a:lnTo>
                <a:lnTo>
                  <a:pt x="87037" y="225291"/>
                </a:lnTo>
                <a:lnTo>
                  <a:pt x="137600" y="203061"/>
                </a:lnTo>
                <a:lnTo>
                  <a:pt x="197730" y="182922"/>
                </a:lnTo>
                <a:lnTo>
                  <a:pt x="266461" y="165072"/>
                </a:lnTo>
                <a:lnTo>
                  <a:pt x="303752" y="157067"/>
                </a:lnTo>
                <a:lnTo>
                  <a:pt x="342831" y="149707"/>
                </a:lnTo>
                <a:lnTo>
                  <a:pt x="383578" y="143018"/>
                </a:lnTo>
                <a:lnTo>
                  <a:pt x="425873" y="137023"/>
                </a:lnTo>
                <a:lnTo>
                  <a:pt x="469595" y="131749"/>
                </a:lnTo>
                <a:lnTo>
                  <a:pt x="514623" y="127218"/>
                </a:lnTo>
                <a:lnTo>
                  <a:pt x="560838" y="123456"/>
                </a:lnTo>
                <a:lnTo>
                  <a:pt x="608117" y="120487"/>
                </a:lnTo>
                <a:lnTo>
                  <a:pt x="656341" y="118336"/>
                </a:lnTo>
                <a:lnTo>
                  <a:pt x="705390" y="117027"/>
                </a:lnTo>
                <a:lnTo>
                  <a:pt x="755141" y="116586"/>
                </a:lnTo>
                <a:lnTo>
                  <a:pt x="755141" y="0"/>
                </a:lnTo>
                <a:close/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23936" y="5792333"/>
            <a:ext cx="28681" cy="56725"/>
          </a:xfrm>
          <a:custGeom>
            <a:avLst/>
            <a:gdLst/>
            <a:ahLst/>
            <a:cxnLst/>
            <a:rect l="l" t="t" r="r" b="b"/>
            <a:pathLst>
              <a:path w="28575" h="56514">
                <a:moveTo>
                  <a:pt x="0" y="0"/>
                </a:moveTo>
                <a:lnTo>
                  <a:pt x="1162" y="11350"/>
                </a:lnTo>
                <a:lnTo>
                  <a:pt x="4630" y="22668"/>
                </a:lnTo>
                <a:lnTo>
                  <a:pt x="10370" y="33923"/>
                </a:lnTo>
                <a:lnTo>
                  <a:pt x="18351" y="45081"/>
                </a:lnTo>
                <a:lnTo>
                  <a:pt x="28540" y="56113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933128" y="5784684"/>
            <a:ext cx="778217" cy="581273"/>
          </a:xfrm>
          <a:custGeom>
            <a:avLst/>
            <a:gdLst/>
            <a:ahLst/>
            <a:cxnLst/>
            <a:rect l="l" t="t" r="r" b="b"/>
            <a:pathLst>
              <a:path w="775334" h="579120">
                <a:moveTo>
                  <a:pt x="258318" y="236219"/>
                </a:moveTo>
                <a:lnTo>
                  <a:pt x="258318" y="0"/>
                </a:lnTo>
                <a:lnTo>
                  <a:pt x="0" y="106679"/>
                </a:lnTo>
                <a:lnTo>
                  <a:pt x="258318" y="236219"/>
                </a:lnTo>
                <a:close/>
              </a:path>
              <a:path w="775334" h="579120">
                <a:moveTo>
                  <a:pt x="742187" y="431092"/>
                </a:moveTo>
                <a:lnTo>
                  <a:pt x="742187" y="313182"/>
                </a:lnTo>
                <a:lnTo>
                  <a:pt x="726046" y="326116"/>
                </a:lnTo>
                <a:lnTo>
                  <a:pt x="706963" y="338615"/>
                </a:lnTo>
                <a:lnTo>
                  <a:pt x="660465" y="362206"/>
                </a:lnTo>
                <a:lnTo>
                  <a:pt x="603670" y="383757"/>
                </a:lnTo>
                <a:lnTo>
                  <a:pt x="537557" y="403073"/>
                </a:lnTo>
                <a:lnTo>
                  <a:pt x="463105" y="419957"/>
                </a:lnTo>
                <a:lnTo>
                  <a:pt x="423058" y="427425"/>
                </a:lnTo>
                <a:lnTo>
                  <a:pt x="381292" y="434211"/>
                </a:lnTo>
                <a:lnTo>
                  <a:pt x="337931" y="440292"/>
                </a:lnTo>
                <a:lnTo>
                  <a:pt x="292886" y="445662"/>
                </a:lnTo>
                <a:lnTo>
                  <a:pt x="246911" y="450234"/>
                </a:lnTo>
                <a:lnTo>
                  <a:pt x="199497" y="454048"/>
                </a:lnTo>
                <a:lnTo>
                  <a:pt x="150977" y="457057"/>
                </a:lnTo>
                <a:lnTo>
                  <a:pt x="101472" y="459236"/>
                </a:lnTo>
                <a:lnTo>
                  <a:pt x="51106" y="460562"/>
                </a:lnTo>
                <a:lnTo>
                  <a:pt x="0" y="461010"/>
                </a:lnTo>
                <a:lnTo>
                  <a:pt x="0" y="579120"/>
                </a:lnTo>
                <a:lnTo>
                  <a:pt x="63591" y="578431"/>
                </a:lnTo>
                <a:lnTo>
                  <a:pt x="125762" y="576402"/>
                </a:lnTo>
                <a:lnTo>
                  <a:pt x="186311" y="573086"/>
                </a:lnTo>
                <a:lnTo>
                  <a:pt x="245040" y="568537"/>
                </a:lnTo>
                <a:lnTo>
                  <a:pt x="301751" y="562808"/>
                </a:lnTo>
                <a:lnTo>
                  <a:pt x="356245" y="555953"/>
                </a:lnTo>
                <a:lnTo>
                  <a:pt x="408323" y="548026"/>
                </a:lnTo>
                <a:lnTo>
                  <a:pt x="457785" y="539081"/>
                </a:lnTo>
                <a:lnTo>
                  <a:pt x="504433" y="529171"/>
                </a:lnTo>
                <a:lnTo>
                  <a:pt x="548068" y="518350"/>
                </a:lnTo>
                <a:lnTo>
                  <a:pt x="588491" y="506672"/>
                </a:lnTo>
                <a:lnTo>
                  <a:pt x="625504" y="494190"/>
                </a:lnTo>
                <a:lnTo>
                  <a:pt x="688502" y="467031"/>
                </a:lnTo>
                <a:lnTo>
                  <a:pt x="735470" y="437302"/>
                </a:lnTo>
                <a:lnTo>
                  <a:pt x="742187" y="431092"/>
                </a:lnTo>
                <a:close/>
              </a:path>
              <a:path w="775334" h="579120">
                <a:moveTo>
                  <a:pt x="774953" y="371856"/>
                </a:moveTo>
                <a:lnTo>
                  <a:pt x="774953" y="253745"/>
                </a:lnTo>
                <a:lnTo>
                  <a:pt x="773412" y="240680"/>
                </a:lnTo>
                <a:lnTo>
                  <a:pt x="750923" y="202667"/>
                </a:lnTo>
                <a:lnTo>
                  <a:pt x="703130" y="166954"/>
                </a:lnTo>
                <a:lnTo>
                  <a:pt x="658623" y="145004"/>
                </a:lnTo>
                <a:lnTo>
                  <a:pt x="604357" y="124611"/>
                </a:lnTo>
                <a:lnTo>
                  <a:pt x="541125" y="106095"/>
                </a:lnTo>
                <a:lnTo>
                  <a:pt x="469558" y="89689"/>
                </a:lnTo>
                <a:lnTo>
                  <a:pt x="430846" y="82350"/>
                </a:lnTo>
                <a:lnTo>
                  <a:pt x="390288" y="75626"/>
                </a:lnTo>
                <a:lnTo>
                  <a:pt x="347961" y="69546"/>
                </a:lnTo>
                <a:lnTo>
                  <a:pt x="303944" y="64140"/>
                </a:lnTo>
                <a:lnTo>
                  <a:pt x="258318" y="59436"/>
                </a:lnTo>
                <a:lnTo>
                  <a:pt x="258318" y="177545"/>
                </a:lnTo>
                <a:lnTo>
                  <a:pt x="293097" y="181094"/>
                </a:lnTo>
                <a:lnTo>
                  <a:pt x="326613" y="185005"/>
                </a:lnTo>
                <a:lnTo>
                  <a:pt x="391375" y="194066"/>
                </a:lnTo>
                <a:lnTo>
                  <a:pt x="452269" y="204635"/>
                </a:lnTo>
                <a:lnTo>
                  <a:pt x="508961" y="216621"/>
                </a:lnTo>
                <a:lnTo>
                  <a:pt x="561117" y="229933"/>
                </a:lnTo>
                <a:lnTo>
                  <a:pt x="608405" y="244480"/>
                </a:lnTo>
                <a:lnTo>
                  <a:pt x="650489" y="260169"/>
                </a:lnTo>
                <a:lnTo>
                  <a:pt x="687037" y="276910"/>
                </a:lnTo>
                <a:lnTo>
                  <a:pt x="730747" y="303794"/>
                </a:lnTo>
                <a:lnTo>
                  <a:pt x="742187" y="313182"/>
                </a:lnTo>
                <a:lnTo>
                  <a:pt x="742187" y="431092"/>
                </a:lnTo>
                <a:lnTo>
                  <a:pt x="752446" y="421609"/>
                </a:lnTo>
                <a:lnTo>
                  <a:pt x="764817" y="405434"/>
                </a:lnTo>
                <a:lnTo>
                  <a:pt x="772386" y="388832"/>
                </a:lnTo>
                <a:lnTo>
                  <a:pt x="774953" y="371856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933128" y="6039374"/>
            <a:ext cx="778217" cy="326966"/>
          </a:xfrm>
          <a:custGeom>
            <a:avLst/>
            <a:gdLst/>
            <a:ahLst/>
            <a:cxnLst/>
            <a:rect l="l" t="t" r="r" b="b"/>
            <a:pathLst>
              <a:path w="775334" h="325754">
                <a:moveTo>
                  <a:pt x="774953" y="118110"/>
                </a:moveTo>
                <a:lnTo>
                  <a:pt x="774953" y="0"/>
                </a:lnTo>
                <a:lnTo>
                  <a:pt x="772386" y="16976"/>
                </a:lnTo>
                <a:lnTo>
                  <a:pt x="764817" y="33578"/>
                </a:lnTo>
                <a:lnTo>
                  <a:pt x="735470" y="65446"/>
                </a:lnTo>
                <a:lnTo>
                  <a:pt x="688502" y="95175"/>
                </a:lnTo>
                <a:lnTo>
                  <a:pt x="625504" y="122334"/>
                </a:lnTo>
                <a:lnTo>
                  <a:pt x="588491" y="134816"/>
                </a:lnTo>
                <a:lnTo>
                  <a:pt x="548068" y="146494"/>
                </a:lnTo>
                <a:lnTo>
                  <a:pt x="504433" y="157315"/>
                </a:lnTo>
                <a:lnTo>
                  <a:pt x="457785" y="167225"/>
                </a:lnTo>
                <a:lnTo>
                  <a:pt x="408323" y="176170"/>
                </a:lnTo>
                <a:lnTo>
                  <a:pt x="356245" y="184097"/>
                </a:lnTo>
                <a:lnTo>
                  <a:pt x="301751" y="190952"/>
                </a:lnTo>
                <a:lnTo>
                  <a:pt x="245040" y="196681"/>
                </a:lnTo>
                <a:lnTo>
                  <a:pt x="186311" y="201230"/>
                </a:lnTo>
                <a:lnTo>
                  <a:pt x="125762" y="204546"/>
                </a:lnTo>
                <a:lnTo>
                  <a:pt x="63591" y="206575"/>
                </a:lnTo>
                <a:lnTo>
                  <a:pt x="0" y="207264"/>
                </a:lnTo>
                <a:lnTo>
                  <a:pt x="0" y="325374"/>
                </a:lnTo>
                <a:lnTo>
                  <a:pt x="63591" y="324685"/>
                </a:lnTo>
                <a:lnTo>
                  <a:pt x="125762" y="322656"/>
                </a:lnTo>
                <a:lnTo>
                  <a:pt x="186311" y="319340"/>
                </a:lnTo>
                <a:lnTo>
                  <a:pt x="245040" y="314791"/>
                </a:lnTo>
                <a:lnTo>
                  <a:pt x="301751" y="309062"/>
                </a:lnTo>
                <a:lnTo>
                  <a:pt x="356245" y="302207"/>
                </a:lnTo>
                <a:lnTo>
                  <a:pt x="408323" y="294280"/>
                </a:lnTo>
                <a:lnTo>
                  <a:pt x="457785" y="285335"/>
                </a:lnTo>
                <a:lnTo>
                  <a:pt x="504433" y="275425"/>
                </a:lnTo>
                <a:lnTo>
                  <a:pt x="548068" y="264604"/>
                </a:lnTo>
                <a:lnTo>
                  <a:pt x="588491" y="252926"/>
                </a:lnTo>
                <a:lnTo>
                  <a:pt x="625504" y="240444"/>
                </a:lnTo>
                <a:lnTo>
                  <a:pt x="688502" y="213285"/>
                </a:lnTo>
                <a:lnTo>
                  <a:pt x="735470" y="183556"/>
                </a:lnTo>
                <a:lnTo>
                  <a:pt x="764817" y="151688"/>
                </a:lnTo>
                <a:lnTo>
                  <a:pt x="772386" y="135086"/>
                </a:lnTo>
                <a:lnTo>
                  <a:pt x="774953" y="118110"/>
                </a:lnTo>
                <a:close/>
              </a:path>
            </a:pathLst>
          </a:custGeom>
          <a:solidFill>
            <a:srgbClr val="CDC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933128" y="5784684"/>
            <a:ext cx="778217" cy="581273"/>
          </a:xfrm>
          <a:custGeom>
            <a:avLst/>
            <a:gdLst/>
            <a:ahLst/>
            <a:cxnLst/>
            <a:rect l="l" t="t" r="r" b="b"/>
            <a:pathLst>
              <a:path w="775334" h="579120">
                <a:moveTo>
                  <a:pt x="0" y="579120"/>
                </a:moveTo>
                <a:lnTo>
                  <a:pt x="63591" y="578431"/>
                </a:lnTo>
                <a:lnTo>
                  <a:pt x="125762" y="576402"/>
                </a:lnTo>
                <a:lnTo>
                  <a:pt x="186311" y="573086"/>
                </a:lnTo>
                <a:lnTo>
                  <a:pt x="245040" y="568537"/>
                </a:lnTo>
                <a:lnTo>
                  <a:pt x="301751" y="562808"/>
                </a:lnTo>
                <a:lnTo>
                  <a:pt x="356245" y="555953"/>
                </a:lnTo>
                <a:lnTo>
                  <a:pt x="408323" y="548026"/>
                </a:lnTo>
                <a:lnTo>
                  <a:pt x="457785" y="539081"/>
                </a:lnTo>
                <a:lnTo>
                  <a:pt x="504433" y="529171"/>
                </a:lnTo>
                <a:lnTo>
                  <a:pt x="548068" y="518350"/>
                </a:lnTo>
                <a:lnTo>
                  <a:pt x="588491" y="506672"/>
                </a:lnTo>
                <a:lnTo>
                  <a:pt x="625504" y="494190"/>
                </a:lnTo>
                <a:lnTo>
                  <a:pt x="688502" y="467031"/>
                </a:lnTo>
                <a:lnTo>
                  <a:pt x="735470" y="437302"/>
                </a:lnTo>
                <a:lnTo>
                  <a:pt x="764817" y="405434"/>
                </a:lnTo>
                <a:lnTo>
                  <a:pt x="774953" y="371856"/>
                </a:lnTo>
                <a:lnTo>
                  <a:pt x="774953" y="253745"/>
                </a:lnTo>
                <a:lnTo>
                  <a:pt x="761318" y="215112"/>
                </a:lnTo>
                <a:lnTo>
                  <a:pt x="721831" y="178602"/>
                </a:lnTo>
                <a:lnTo>
                  <a:pt x="682197" y="155832"/>
                </a:lnTo>
                <a:lnTo>
                  <a:pt x="632650" y="134588"/>
                </a:lnTo>
                <a:lnTo>
                  <a:pt x="573822" y="115104"/>
                </a:lnTo>
                <a:lnTo>
                  <a:pt x="506344" y="97614"/>
                </a:lnTo>
                <a:lnTo>
                  <a:pt x="430846" y="82350"/>
                </a:lnTo>
                <a:lnTo>
                  <a:pt x="390288" y="75626"/>
                </a:lnTo>
                <a:lnTo>
                  <a:pt x="347961" y="69546"/>
                </a:lnTo>
                <a:lnTo>
                  <a:pt x="303944" y="64140"/>
                </a:lnTo>
                <a:lnTo>
                  <a:pt x="258318" y="59436"/>
                </a:lnTo>
                <a:lnTo>
                  <a:pt x="258318" y="0"/>
                </a:lnTo>
                <a:lnTo>
                  <a:pt x="0" y="106679"/>
                </a:lnTo>
                <a:lnTo>
                  <a:pt x="258318" y="236219"/>
                </a:lnTo>
                <a:lnTo>
                  <a:pt x="258318" y="177545"/>
                </a:lnTo>
                <a:lnTo>
                  <a:pt x="292886" y="181070"/>
                </a:lnTo>
                <a:lnTo>
                  <a:pt x="359457" y="189341"/>
                </a:lnTo>
                <a:lnTo>
                  <a:pt x="422326" y="199167"/>
                </a:lnTo>
                <a:lnTo>
                  <a:pt x="481161" y="210456"/>
                </a:lnTo>
                <a:lnTo>
                  <a:pt x="535627" y="223117"/>
                </a:lnTo>
                <a:lnTo>
                  <a:pt x="585390" y="237058"/>
                </a:lnTo>
                <a:lnTo>
                  <a:pt x="630118" y="252187"/>
                </a:lnTo>
                <a:lnTo>
                  <a:pt x="669476" y="268414"/>
                </a:lnTo>
                <a:lnTo>
                  <a:pt x="717714" y="294612"/>
                </a:lnTo>
                <a:lnTo>
                  <a:pt x="742187" y="313182"/>
                </a:lnTo>
                <a:lnTo>
                  <a:pt x="726046" y="326116"/>
                </a:lnTo>
                <a:lnTo>
                  <a:pt x="685062" y="350653"/>
                </a:lnTo>
                <a:lnTo>
                  <a:pt x="633293" y="373249"/>
                </a:lnTo>
                <a:lnTo>
                  <a:pt x="571717" y="393707"/>
                </a:lnTo>
                <a:lnTo>
                  <a:pt x="501312" y="411831"/>
                </a:lnTo>
                <a:lnTo>
                  <a:pt x="463105" y="419957"/>
                </a:lnTo>
                <a:lnTo>
                  <a:pt x="423058" y="427425"/>
                </a:lnTo>
                <a:lnTo>
                  <a:pt x="381292" y="434211"/>
                </a:lnTo>
                <a:lnTo>
                  <a:pt x="337931" y="440292"/>
                </a:lnTo>
                <a:lnTo>
                  <a:pt x="293097" y="445641"/>
                </a:lnTo>
                <a:lnTo>
                  <a:pt x="246911" y="450234"/>
                </a:lnTo>
                <a:lnTo>
                  <a:pt x="199497" y="454048"/>
                </a:lnTo>
                <a:lnTo>
                  <a:pt x="150977" y="457057"/>
                </a:lnTo>
                <a:lnTo>
                  <a:pt x="101472" y="459236"/>
                </a:lnTo>
                <a:lnTo>
                  <a:pt x="51106" y="460562"/>
                </a:lnTo>
                <a:lnTo>
                  <a:pt x="0" y="461010"/>
                </a:lnTo>
                <a:lnTo>
                  <a:pt x="0" y="579120"/>
                </a:lnTo>
                <a:close/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82087" y="6039373"/>
            <a:ext cx="29318" cy="56088"/>
          </a:xfrm>
          <a:custGeom>
            <a:avLst/>
            <a:gdLst/>
            <a:ahLst/>
            <a:cxnLst/>
            <a:rect l="l" t="t" r="r" b="b"/>
            <a:pathLst>
              <a:path w="29209" h="55879">
                <a:moveTo>
                  <a:pt x="28768" y="0"/>
                </a:moveTo>
                <a:lnTo>
                  <a:pt x="27578" y="11469"/>
                </a:lnTo>
                <a:lnTo>
                  <a:pt x="24045" y="22779"/>
                </a:lnTo>
                <a:lnTo>
                  <a:pt x="18232" y="33928"/>
                </a:lnTo>
                <a:lnTo>
                  <a:pt x="10197" y="44918"/>
                </a:lnTo>
                <a:lnTo>
                  <a:pt x="0" y="55747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692094" y="4874533"/>
            <a:ext cx="2933144" cy="16902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612225" y="5591181"/>
            <a:ext cx="567888" cy="229450"/>
          </a:xfrm>
          <a:custGeom>
            <a:avLst/>
            <a:gdLst/>
            <a:ahLst/>
            <a:cxnLst/>
            <a:rect l="l" t="t" r="r" b="b"/>
            <a:pathLst>
              <a:path w="565785" h="228600">
                <a:moveTo>
                  <a:pt x="424433" y="171450"/>
                </a:moveTo>
                <a:lnTo>
                  <a:pt x="424433" y="57150"/>
                </a:lnTo>
                <a:lnTo>
                  <a:pt x="0" y="57150"/>
                </a:lnTo>
                <a:lnTo>
                  <a:pt x="0" y="171450"/>
                </a:lnTo>
                <a:lnTo>
                  <a:pt x="424433" y="171450"/>
                </a:lnTo>
                <a:close/>
              </a:path>
              <a:path w="565785" h="228600">
                <a:moveTo>
                  <a:pt x="565403" y="114300"/>
                </a:moveTo>
                <a:lnTo>
                  <a:pt x="424433" y="0"/>
                </a:lnTo>
                <a:lnTo>
                  <a:pt x="424433" y="228600"/>
                </a:lnTo>
                <a:lnTo>
                  <a:pt x="565403" y="11430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12225" y="5591181"/>
            <a:ext cx="567888" cy="229450"/>
          </a:xfrm>
          <a:custGeom>
            <a:avLst/>
            <a:gdLst/>
            <a:ahLst/>
            <a:cxnLst/>
            <a:rect l="l" t="t" r="r" b="b"/>
            <a:pathLst>
              <a:path w="565785" h="228600">
                <a:moveTo>
                  <a:pt x="424433" y="0"/>
                </a:moveTo>
                <a:lnTo>
                  <a:pt x="424433" y="57150"/>
                </a:lnTo>
                <a:lnTo>
                  <a:pt x="0" y="57150"/>
                </a:lnTo>
                <a:lnTo>
                  <a:pt x="0" y="171450"/>
                </a:lnTo>
                <a:lnTo>
                  <a:pt x="424433" y="171450"/>
                </a:lnTo>
                <a:lnTo>
                  <a:pt x="424433" y="228600"/>
                </a:lnTo>
                <a:lnTo>
                  <a:pt x="565403" y="114300"/>
                </a:lnTo>
                <a:lnTo>
                  <a:pt x="424433" y="0"/>
                </a:lnTo>
                <a:close/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546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Design and implementation of fecal sludge management in Ghana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Case Study 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59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77073"/>
            <a:ext cx="11658599" cy="114270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Fecal sludge fermentation to enhance sanitation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595" y="1453323"/>
            <a:ext cx="9986812" cy="48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0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68409" y="229434"/>
            <a:ext cx="11761721" cy="1142702"/>
          </a:xfrm>
          <a:solidFill>
            <a:schemeClr val="accent6">
              <a:lumMod val="60000"/>
              <a:lumOff val="40000"/>
              <a:alpha val="20000"/>
            </a:schemeClr>
          </a:solidFill>
        </p:spPr>
        <p:txBody>
          <a:bodyPr>
            <a:normAutofit/>
          </a:bodyPr>
          <a:lstStyle/>
          <a:p>
            <a:r>
              <a:rPr lang="en-US" sz="3599" dirty="0">
                <a:solidFill>
                  <a:srgbClr val="002060"/>
                </a:solidFill>
              </a:rPr>
              <a:t>FS Characterization – Extreme Variability</a:t>
            </a:r>
            <a:endParaRPr lang="en-AU" sz="3599" dirty="0">
              <a:solidFill>
                <a:srgbClr val="002060"/>
              </a:solidFill>
            </a:endParaRPr>
          </a:p>
        </p:txBody>
      </p:sp>
      <p:pic>
        <p:nvPicPr>
          <p:cNvPr id="11" name="Picture 2" descr="C:\Users\Justin\Desktop\fsbiodiesel pics\loading\New folder\DSC_079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415" y="1597409"/>
            <a:ext cx="4405624" cy="221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254623" y="1574815"/>
          <a:ext cx="6658173" cy="404553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09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3137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121856" marR="121856" marT="45708" marB="45708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Average </a:t>
                      </a:r>
                      <a:r>
                        <a:rPr lang="en-US" sz="2000" dirty="0" smtClean="0">
                          <a:effectLst/>
                        </a:rPr>
                        <a:t>± SD</a:t>
                      </a:r>
                      <a:endParaRPr lang="en-US" sz="2000" dirty="0"/>
                    </a:p>
                  </a:txBody>
                  <a:tcPr marL="121856" marR="121856" marT="45708" marB="4570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034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Total COD (mg/L)</a:t>
                      </a:r>
                      <a:endParaRPr lang="en-US" sz="2000" dirty="0"/>
                    </a:p>
                  </a:txBody>
                  <a:tcPr marL="121856" marR="121856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</a:rPr>
                        <a:t>22,951 ± 19,499</a:t>
                      </a:r>
                    </a:p>
                    <a:p>
                      <a:endParaRPr lang="en-US" sz="2000" dirty="0"/>
                    </a:p>
                  </a:txBody>
                  <a:tcPr marL="121856" marR="121856" marT="45708" marB="4570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034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Total VFA (</a:t>
                      </a:r>
                      <a:r>
                        <a:rPr lang="en-US" sz="2000" dirty="0" err="1" smtClean="0"/>
                        <a:t>mgCOD</a:t>
                      </a:r>
                      <a:r>
                        <a:rPr lang="en-US" sz="2000" dirty="0" smtClean="0"/>
                        <a:t>/L)</a:t>
                      </a:r>
                      <a:endParaRPr lang="en-US" sz="2000" dirty="0"/>
                    </a:p>
                  </a:txBody>
                  <a:tcPr marL="121856" marR="121856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</a:rPr>
                        <a:t>1,417 ± 1,074</a:t>
                      </a:r>
                    </a:p>
                    <a:p>
                      <a:endParaRPr lang="en-US" sz="2000" dirty="0"/>
                    </a:p>
                  </a:txBody>
                  <a:tcPr marL="121856" marR="121856" marT="45708" marB="4570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034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pH</a:t>
                      </a:r>
                    </a:p>
                  </a:txBody>
                  <a:tcPr marL="121856" marR="121856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</a:rPr>
                        <a:t>8.01 ± 0.27</a:t>
                      </a:r>
                    </a:p>
                    <a:p>
                      <a:endParaRPr lang="en-US" sz="2000" dirty="0"/>
                    </a:p>
                  </a:txBody>
                  <a:tcPr marL="121856" marR="121856" marT="45708" marB="4570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034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Total Suspended Solids (mg/L)</a:t>
                      </a:r>
                      <a:endParaRPr lang="en-US" sz="2000" dirty="0"/>
                    </a:p>
                  </a:txBody>
                  <a:tcPr marL="121856" marR="121856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</a:rPr>
                        <a:t>15,663 ± 16,867</a:t>
                      </a:r>
                    </a:p>
                    <a:p>
                      <a:endParaRPr lang="en-US" sz="2000" dirty="0"/>
                    </a:p>
                  </a:txBody>
                  <a:tcPr marL="121856" marR="121856" marT="45708" marB="4570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0857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Volatile Suspended Solids (mg/L)</a:t>
                      </a:r>
                      <a:endParaRPr lang="en-US" sz="2000" dirty="0"/>
                    </a:p>
                  </a:txBody>
                  <a:tcPr marL="121856" marR="121856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</a:rPr>
                        <a:t>12,617 ± 13,328</a:t>
                      </a:r>
                      <a:endParaRPr lang="en-US" sz="2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1856" marR="121856" marT="45708" marB="4570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2" name="Picture 2" descr="C:\Users\Justin\Pictures\Ghana\FS_foam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736" y="2511496"/>
            <a:ext cx="5672395" cy="3191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58037" y="5876945"/>
            <a:ext cx="11929243" cy="882763"/>
          </a:xfrm>
          <a:prstGeom prst="rect">
            <a:avLst/>
          </a:prstGeom>
          <a:solidFill>
            <a:schemeClr val="accent6">
              <a:lumMod val="60000"/>
              <a:lumOff val="40000"/>
              <a:alpha val="20000"/>
            </a:schemeClr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sz="2399" dirty="0">
                <a:latin typeface="+mj-lt"/>
              </a:rPr>
              <a:t>Need to characterize beyond conventional parameters to </a:t>
            </a:r>
            <a:r>
              <a:rPr lang="en-US" sz="2399" dirty="0" smtClean="0">
                <a:latin typeface="+mj-lt"/>
              </a:rPr>
              <a:t>enable process modeling</a:t>
            </a:r>
            <a:endParaRPr lang="en-US" sz="2399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35576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6243" y="186263"/>
            <a:ext cx="10967086" cy="1142702"/>
          </a:xfrm>
        </p:spPr>
        <p:txBody>
          <a:bodyPr>
            <a:normAutofit/>
          </a:bodyPr>
          <a:lstStyle/>
          <a:p>
            <a:r>
              <a:rPr lang="en-US" sz="3599" dirty="0" smtClean="0">
                <a:solidFill>
                  <a:srgbClr val="002060"/>
                </a:solidFill>
              </a:rPr>
              <a:t>Unique insights from </a:t>
            </a:r>
            <a:r>
              <a:rPr lang="en-US" sz="3599" dirty="0">
                <a:solidFill>
                  <a:srgbClr val="002060"/>
                </a:solidFill>
              </a:rPr>
              <a:t>previous work</a:t>
            </a:r>
            <a:endParaRPr lang="en-AU" sz="3599" dirty="0">
              <a:solidFill>
                <a:srgbClr val="002060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/>
          </p:nvPr>
        </p:nvGraphicFramePr>
        <p:xfrm>
          <a:off x="397295" y="1197228"/>
          <a:ext cx="11385397" cy="3474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4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25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137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121856" marR="121856" marT="45708" marB="45708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WW</a:t>
                      </a:r>
                      <a:endParaRPr lang="en-US" sz="2000" dirty="0"/>
                    </a:p>
                  </a:txBody>
                  <a:tcPr marL="121856" marR="121856" marT="45708" marB="45708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FS</a:t>
                      </a:r>
                      <a:endParaRPr lang="en-US" sz="2000" dirty="0"/>
                    </a:p>
                  </a:txBody>
                  <a:tcPr marL="121856" marR="121856" marT="45708" marB="45708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1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Readily</a:t>
                      </a:r>
                      <a:r>
                        <a:rPr lang="en-US" sz="20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Biodegradable (g/g COD)</a:t>
                      </a:r>
                      <a:endParaRPr lang="en-US" sz="2000" dirty="0"/>
                    </a:p>
                  </a:txBody>
                  <a:tcPr marL="121856" marR="121856" marT="45708" marB="45708">
                    <a:solidFill>
                      <a:srgbClr val="99CC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</a:rPr>
                        <a:t>0.27</a:t>
                      </a:r>
                      <a:endParaRPr lang="en-US" sz="2000" dirty="0"/>
                    </a:p>
                  </a:txBody>
                  <a:tcPr marL="121856" marR="121856" marT="45708" marB="45708">
                    <a:solidFill>
                      <a:srgbClr val="99CC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/>
                        </a:rPr>
                        <a:t>0.09</a:t>
                      </a:r>
                      <a:endParaRPr lang="en-US" sz="2000" dirty="0"/>
                    </a:p>
                  </a:txBody>
                  <a:tcPr marL="121856" marR="121856" marT="45708" marB="45708">
                    <a:solidFill>
                      <a:srgbClr val="99CC00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1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Soluble</a:t>
                      </a:r>
                      <a:r>
                        <a:rPr lang="en-US" sz="20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Unbiodegradable (g/g COD)</a:t>
                      </a:r>
                      <a:endParaRPr lang="en-US" sz="2000" dirty="0"/>
                    </a:p>
                  </a:txBody>
                  <a:tcPr marL="121856" marR="121856" marT="45708" marB="45708">
                    <a:solidFill>
                      <a:srgbClr val="99CC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/>
                        </a:rPr>
                        <a:t>0.08</a:t>
                      </a:r>
                      <a:endParaRPr lang="en-US" sz="2000" dirty="0"/>
                    </a:p>
                  </a:txBody>
                  <a:tcPr marL="121856" marR="121856" marT="45708" marB="45708">
                    <a:solidFill>
                      <a:srgbClr val="99CC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/>
                        </a:rPr>
                        <a:t>0.09</a:t>
                      </a:r>
                      <a:endParaRPr lang="en-US" sz="2000" dirty="0"/>
                    </a:p>
                  </a:txBody>
                  <a:tcPr marL="121856" marR="121856" marT="45708" marB="45708">
                    <a:solidFill>
                      <a:srgbClr val="99CC00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1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</a:rPr>
                        <a:t>Particulate</a:t>
                      </a:r>
                      <a:r>
                        <a:rPr lang="en-US" sz="2000" baseline="0" dirty="0" smtClean="0">
                          <a:effectLst/>
                        </a:rPr>
                        <a:t> Unbiodegradable </a:t>
                      </a:r>
                      <a:r>
                        <a:rPr lang="en-US" sz="20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(g/g COD)</a:t>
                      </a:r>
                      <a:endParaRPr lang="en-US" sz="2000" dirty="0"/>
                    </a:p>
                  </a:txBody>
                  <a:tcPr marL="121856" marR="121856" marT="45708" marB="45708">
                    <a:solidFill>
                      <a:srgbClr val="99CC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/>
                        </a:rPr>
                        <a:t>0.08</a:t>
                      </a:r>
                      <a:endParaRPr lang="en-US" sz="2000" dirty="0"/>
                    </a:p>
                  </a:txBody>
                  <a:tcPr marL="121856" marR="121856" marT="45708" marB="45708">
                    <a:solidFill>
                      <a:srgbClr val="99CC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/>
                        </a:rPr>
                        <a:t>0.47</a:t>
                      </a:r>
                      <a:endParaRPr lang="en-US" sz="2000" dirty="0"/>
                    </a:p>
                  </a:txBody>
                  <a:tcPr marL="121856" marR="121856" marT="45708" marB="45708">
                    <a:solidFill>
                      <a:srgbClr val="99CC00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1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</a:rPr>
                        <a:t>Ordinary</a:t>
                      </a:r>
                      <a:r>
                        <a:rPr lang="en-US" sz="2000" baseline="0" dirty="0" smtClean="0">
                          <a:effectLst/>
                        </a:rPr>
                        <a:t> Heterotrophic Organisms </a:t>
                      </a:r>
                      <a:r>
                        <a:rPr lang="en-US" sz="20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(g/g COD)</a:t>
                      </a:r>
                      <a:endParaRPr lang="en-US" sz="2000" dirty="0"/>
                    </a:p>
                  </a:txBody>
                  <a:tcPr marL="121856" marR="121856" marT="45708" marB="45708">
                    <a:solidFill>
                      <a:srgbClr val="0070C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/>
                        </a:rPr>
                        <a:t>0.01</a:t>
                      </a:r>
                      <a:endParaRPr lang="en-US" sz="2000" dirty="0"/>
                    </a:p>
                  </a:txBody>
                  <a:tcPr marL="121856" marR="121856" marT="45708" marB="45708">
                    <a:solidFill>
                      <a:srgbClr val="0070C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/>
                        </a:rPr>
                        <a:t>0.05</a:t>
                      </a:r>
                      <a:endParaRPr lang="en-US" sz="2000" dirty="0"/>
                    </a:p>
                  </a:txBody>
                  <a:tcPr marL="121856" marR="121856" marT="45708" marB="45708">
                    <a:solidFill>
                      <a:srgbClr val="0070C0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1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</a:rPr>
                        <a:t>Acetoclastic</a:t>
                      </a:r>
                      <a:r>
                        <a:rPr lang="en-US" sz="2000" baseline="0" dirty="0" smtClean="0">
                          <a:effectLst/>
                        </a:rPr>
                        <a:t> Methanogens </a:t>
                      </a:r>
                      <a:r>
                        <a:rPr lang="en-US" sz="20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(g/g COD)</a:t>
                      </a:r>
                      <a:endParaRPr lang="en-US" sz="2000" dirty="0"/>
                    </a:p>
                  </a:txBody>
                  <a:tcPr marL="121856" marR="121856" marT="45708" marB="45708">
                    <a:solidFill>
                      <a:srgbClr val="0070C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/>
                        </a:rPr>
                        <a:t>0.00001</a:t>
                      </a:r>
                      <a:endParaRPr lang="en-US" sz="2000" dirty="0"/>
                    </a:p>
                  </a:txBody>
                  <a:tcPr marL="121856" marR="121856" marT="45708" marB="45708">
                    <a:solidFill>
                      <a:srgbClr val="0070C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/>
                        </a:rPr>
                        <a:t>0.015</a:t>
                      </a:r>
                      <a:endParaRPr lang="en-US" sz="2000" dirty="0"/>
                    </a:p>
                  </a:txBody>
                  <a:tcPr marL="121856" marR="121856" marT="45708" marB="45708">
                    <a:solidFill>
                      <a:srgbClr val="0070C0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1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</a:rPr>
                        <a:t>Acetoclastic </a:t>
                      </a:r>
                      <a:r>
                        <a:rPr lang="en-US" sz="2000" dirty="0" err="1" smtClean="0">
                          <a:effectLst/>
                        </a:rPr>
                        <a:t>Methanogenesis</a:t>
                      </a:r>
                      <a:r>
                        <a:rPr lang="en-US" sz="2000" dirty="0" smtClean="0">
                          <a:effectLst/>
                        </a:rPr>
                        <a:t> Rate (1/day)</a:t>
                      </a:r>
                      <a:endParaRPr lang="en-US" sz="2000" dirty="0"/>
                    </a:p>
                  </a:txBody>
                  <a:tcPr marL="121856" marR="121856" marT="45708" marB="45708">
                    <a:solidFill>
                      <a:srgbClr val="0070C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/>
                        </a:rPr>
                        <a:t>0.3</a:t>
                      </a:r>
                      <a:endParaRPr lang="en-US" sz="2000" dirty="0"/>
                    </a:p>
                  </a:txBody>
                  <a:tcPr marL="121856" marR="121856" marT="45708" marB="45708">
                    <a:solidFill>
                      <a:srgbClr val="0070C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/>
                        </a:rPr>
                        <a:t>0.1</a:t>
                      </a:r>
                      <a:endParaRPr lang="en-US" sz="2000" dirty="0"/>
                    </a:p>
                  </a:txBody>
                  <a:tcPr marL="121856" marR="121856" marT="45708" marB="45708">
                    <a:solidFill>
                      <a:srgbClr val="0070C0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1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</a:rPr>
                        <a:t>CO</a:t>
                      </a:r>
                      <a:r>
                        <a:rPr lang="en-US" sz="2000" baseline="-25000" dirty="0" smtClean="0">
                          <a:effectLst/>
                        </a:rPr>
                        <a:t>2</a:t>
                      </a:r>
                      <a:r>
                        <a:rPr lang="en-US" sz="2000" dirty="0" smtClean="0">
                          <a:effectLst/>
                        </a:rPr>
                        <a:t> Yield (moles CO</a:t>
                      </a:r>
                      <a:r>
                        <a:rPr lang="en-US" sz="2000" baseline="-25000" dirty="0" smtClean="0">
                          <a:effectLst/>
                        </a:rPr>
                        <a:t>2</a:t>
                      </a:r>
                      <a:r>
                        <a:rPr lang="en-US" sz="2000" dirty="0" smtClean="0">
                          <a:effectLst/>
                        </a:rPr>
                        <a:t>/moles acetate)</a:t>
                      </a:r>
                      <a:endParaRPr lang="en-US" sz="2000" dirty="0"/>
                    </a:p>
                  </a:txBody>
                  <a:tcPr marL="121856" marR="121856" marT="45708" marB="45708">
                    <a:solidFill>
                      <a:schemeClr val="accent6">
                        <a:lumMod val="60000"/>
                        <a:lumOff val="4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/>
                        </a:rPr>
                        <a:t>0.7</a:t>
                      </a:r>
                      <a:endParaRPr lang="en-US" sz="2000" dirty="0"/>
                    </a:p>
                  </a:txBody>
                  <a:tcPr marL="121856" marR="121856" marT="45708" marB="45708">
                    <a:solidFill>
                      <a:schemeClr val="accent6">
                        <a:lumMod val="60000"/>
                        <a:lumOff val="4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/>
                        </a:rPr>
                        <a:t>1.2</a:t>
                      </a:r>
                      <a:endParaRPr lang="en-US" sz="2000" dirty="0"/>
                    </a:p>
                  </a:txBody>
                  <a:tcPr marL="121856" marR="121856" marT="45708" marB="45708">
                    <a:solidFill>
                      <a:schemeClr val="accent6">
                        <a:lumMod val="60000"/>
                        <a:lumOff val="4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1" name="Picture 10"/>
          <p:cNvPicPr/>
          <p:nvPr/>
        </p:nvPicPr>
        <p:blipFill>
          <a:blip r:embed="rId2"/>
          <a:stretch>
            <a:fillRect/>
          </a:stretch>
        </p:blipFill>
        <p:spPr>
          <a:xfrm>
            <a:off x="612239" y="4648200"/>
            <a:ext cx="11194967" cy="113952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43252" y="6487873"/>
            <a:ext cx="12939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Garamond" panose="02020404030301010803" pitchFamily="18" charset="0"/>
              </a:rPr>
              <a:t>Shih et al., 2017</a:t>
            </a:r>
          </a:p>
        </p:txBody>
      </p:sp>
    </p:spTree>
    <p:extLst>
      <p:ext uri="{BB962C8B-B14F-4D97-AF65-F5344CB8AC3E}">
        <p14:creationId xmlns:p14="http://schemas.microsoft.com/office/powerpoint/2010/main" val="321432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030" y="274638"/>
            <a:ext cx="4875371" cy="1143000"/>
          </a:xfrm>
        </p:spPr>
        <p:txBody>
          <a:bodyPr>
            <a:normAutofit/>
          </a:bodyPr>
          <a:lstStyle/>
          <a:p>
            <a:r>
              <a:rPr lang="en-US" sz="3998" b="0" dirty="0"/>
              <a:t>In summary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95400"/>
            <a:ext cx="5693798" cy="5257800"/>
          </a:xfrm>
        </p:spPr>
        <p:txBody>
          <a:bodyPr>
            <a:normAutofit fontScale="85000" lnSpcReduction="10000"/>
          </a:bodyPr>
          <a:lstStyle/>
          <a:p>
            <a:r>
              <a:rPr lang="en-US" b="0" dirty="0" smtClean="0"/>
              <a:t>Model-based process analysis can efficiently allow for process optimization </a:t>
            </a:r>
            <a:endParaRPr lang="en-US" b="0" dirty="0"/>
          </a:p>
          <a:p>
            <a:pPr lvl="1"/>
            <a:r>
              <a:rPr lang="en-US" b="0" dirty="0"/>
              <a:t>Benefits depend upon </a:t>
            </a:r>
            <a:r>
              <a:rPr lang="en-US" b="0" dirty="0" smtClean="0"/>
              <a:t>regulatory </a:t>
            </a:r>
            <a:r>
              <a:rPr lang="en-US" b="0" dirty="0"/>
              <a:t>and process goals</a:t>
            </a:r>
          </a:p>
          <a:p>
            <a:r>
              <a:rPr lang="en-US" b="0" dirty="0" smtClean="0"/>
              <a:t>We propose to integrate upstream chemical monitoring to provide early-warning against upsets and thereby enhance the stability of treatment operations</a:t>
            </a:r>
            <a:endParaRPr lang="en-US" b="0" dirty="0"/>
          </a:p>
          <a:p>
            <a:r>
              <a:rPr lang="en-US" b="0" dirty="0" smtClean="0"/>
              <a:t>Hydraulic characterization and monitoring is expected to provide further safeguards against flooding and related upsets.</a:t>
            </a:r>
          </a:p>
          <a:p>
            <a:pPr lvl="1"/>
            <a:endParaRPr lang="en-US" b="0" dirty="0"/>
          </a:p>
        </p:txBody>
      </p:sp>
      <p:sp>
        <p:nvSpPr>
          <p:cNvPr id="9" name="Content Placeholder 7"/>
          <p:cNvSpPr txBox="1">
            <a:spLocks/>
          </p:cNvSpPr>
          <p:nvPr/>
        </p:nvSpPr>
        <p:spPr bwMode="auto">
          <a:xfrm>
            <a:off x="6635933" y="1652599"/>
            <a:ext cx="5343917" cy="4112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r>
              <a:rPr lang="en-US" b="0" kern="0" dirty="0">
                <a:solidFill>
                  <a:srgbClr val="000066"/>
                </a:solidFill>
                <a:latin typeface="+mj-lt"/>
              </a:rPr>
              <a:t>Kartik Chandran</a:t>
            </a:r>
          </a:p>
          <a:p>
            <a:pPr eaLnBrk="0" hangingPunct="0">
              <a:spcBef>
                <a:spcPct val="20000"/>
              </a:spcBef>
              <a:defRPr/>
            </a:pPr>
            <a:r>
              <a:rPr lang="en-US" b="0" kern="0" dirty="0">
                <a:solidFill>
                  <a:srgbClr val="000066"/>
                </a:solidFill>
                <a:latin typeface="+mj-lt"/>
              </a:rPr>
              <a:t>Professor</a:t>
            </a:r>
          </a:p>
          <a:p>
            <a:pPr eaLnBrk="0" hangingPunct="0">
              <a:spcBef>
                <a:spcPct val="20000"/>
              </a:spcBef>
              <a:defRPr/>
            </a:pPr>
            <a:r>
              <a:rPr lang="en-US" b="0" kern="0" dirty="0">
                <a:solidFill>
                  <a:srgbClr val="000066"/>
                </a:solidFill>
                <a:latin typeface="+mj-lt"/>
              </a:rPr>
              <a:t>Earth and Environmental Engineering</a:t>
            </a:r>
            <a:br>
              <a:rPr lang="en-US" b="0" kern="0" dirty="0">
                <a:solidFill>
                  <a:srgbClr val="000066"/>
                </a:solidFill>
                <a:latin typeface="+mj-lt"/>
              </a:rPr>
            </a:br>
            <a:r>
              <a:rPr lang="en-US" b="0" kern="0" dirty="0">
                <a:solidFill>
                  <a:srgbClr val="000066"/>
                </a:solidFill>
                <a:latin typeface="+mj-lt"/>
              </a:rPr>
              <a:t>Email: </a:t>
            </a:r>
            <a:r>
              <a:rPr lang="en-US" b="0" kern="0" dirty="0">
                <a:solidFill>
                  <a:srgbClr val="000066"/>
                </a:solidFill>
                <a:latin typeface="+mj-lt"/>
                <a:hlinkClick r:id="rId3"/>
              </a:rPr>
              <a:t>kc2288@columbia.edu</a:t>
            </a:r>
            <a:endParaRPr lang="en-US" b="0" kern="0" dirty="0">
              <a:solidFill>
                <a:srgbClr val="000066"/>
              </a:solidFill>
              <a:latin typeface="+mj-lt"/>
            </a:endParaRPr>
          </a:p>
          <a:p>
            <a:pPr eaLnBrk="0" hangingPunct="0">
              <a:spcBef>
                <a:spcPct val="20000"/>
              </a:spcBef>
              <a:defRPr/>
            </a:pPr>
            <a:r>
              <a:rPr lang="en-US" b="0" kern="0" dirty="0" smtClean="0">
                <a:solidFill>
                  <a:srgbClr val="000066"/>
                </a:solidFill>
                <a:latin typeface="+mj-lt"/>
              </a:rPr>
              <a:t>URL</a:t>
            </a:r>
            <a:r>
              <a:rPr lang="en-US" b="0" kern="0" dirty="0">
                <a:solidFill>
                  <a:srgbClr val="000066"/>
                </a:solidFill>
                <a:latin typeface="+mj-lt"/>
              </a:rPr>
              <a:t>: </a:t>
            </a:r>
            <a:r>
              <a:rPr lang="en-US" b="0" kern="0" dirty="0">
                <a:solidFill>
                  <a:srgbClr val="000066"/>
                </a:solidFill>
                <a:latin typeface="+mj-lt"/>
                <a:hlinkClick r:id="rId4"/>
              </a:rPr>
              <a:t>www.columbia.edu/~kc2288/</a:t>
            </a:r>
            <a:endParaRPr lang="en-US" b="0" kern="0" dirty="0">
              <a:solidFill>
                <a:srgbClr val="000066"/>
              </a:solidFill>
              <a:latin typeface="+mj-lt"/>
            </a:endParaRPr>
          </a:p>
          <a:p>
            <a:pPr eaLnBrk="0" hangingPunct="0">
              <a:spcBef>
                <a:spcPct val="20000"/>
              </a:spcBef>
              <a:defRPr/>
            </a:pPr>
            <a:r>
              <a:rPr lang="en-US" b="0" kern="0" dirty="0">
                <a:solidFill>
                  <a:srgbClr val="000066"/>
                </a:solidFill>
                <a:latin typeface="+mj-lt"/>
              </a:rPr>
              <a:t>Twitter: @</a:t>
            </a:r>
            <a:r>
              <a:rPr lang="en-US" b="0" kern="0" dirty="0" smtClean="0">
                <a:solidFill>
                  <a:srgbClr val="000066"/>
                </a:solidFill>
                <a:latin typeface="+mj-lt"/>
              </a:rPr>
              <a:t>kartikchandran1</a:t>
            </a:r>
          </a:p>
          <a:p>
            <a:pPr eaLnBrk="0" hangingPunct="0">
              <a:spcBef>
                <a:spcPct val="20000"/>
              </a:spcBef>
              <a:defRPr/>
            </a:pPr>
            <a:endParaRPr lang="en-US" b="0" kern="0" dirty="0">
              <a:solidFill>
                <a:srgbClr val="000066"/>
              </a:solidFill>
              <a:latin typeface="+mj-lt"/>
            </a:endParaRPr>
          </a:p>
          <a:p>
            <a:pPr eaLnBrk="0" hangingPunct="0">
              <a:spcBef>
                <a:spcPct val="20000"/>
              </a:spcBef>
              <a:defRPr/>
            </a:pPr>
            <a:endParaRPr lang="en-US" b="0" kern="0" dirty="0" smtClean="0">
              <a:solidFill>
                <a:srgbClr val="000066"/>
              </a:solidFill>
              <a:latin typeface="+mj-lt"/>
            </a:endParaRPr>
          </a:p>
          <a:p>
            <a:pPr eaLnBrk="0" hangingPunct="0">
              <a:spcBef>
                <a:spcPct val="20000"/>
              </a:spcBef>
              <a:defRPr/>
            </a:pPr>
            <a:endParaRPr lang="en-US" b="0" kern="0" dirty="0">
              <a:solidFill>
                <a:srgbClr val="000066"/>
              </a:solidFill>
              <a:latin typeface="+mj-lt"/>
            </a:endParaRPr>
          </a:p>
          <a:p>
            <a:pPr eaLnBrk="0" hangingPunct="0">
              <a:spcBef>
                <a:spcPct val="20000"/>
              </a:spcBef>
              <a:defRPr/>
            </a:pPr>
            <a:r>
              <a:rPr lang="en-US" sz="2400" kern="0" dirty="0" smtClean="0">
                <a:solidFill>
                  <a:srgbClr val="000066"/>
                </a:solidFill>
                <a:latin typeface="+mj-lt"/>
              </a:rPr>
              <a:t>GIZ, Aqaba Water Authority</a:t>
            </a:r>
            <a:endParaRPr lang="en-US" sz="2400" kern="0" dirty="0">
              <a:solidFill>
                <a:srgbClr val="000066"/>
              </a:solidFill>
              <a:latin typeface="+mj-l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549772" y="490571"/>
            <a:ext cx="5624745" cy="711134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Kievit OT" panose="020B0504020101020102" pitchFamily="34" charset="77"/>
                <a:ea typeface="+mj-ea"/>
                <a:cs typeface="+mj-cs"/>
              </a:defRPr>
            </a:lvl1pPr>
          </a:lstStyle>
          <a:p>
            <a:r>
              <a:rPr lang="en-US" sz="3998" b="0" dirty="0">
                <a:solidFill>
                  <a:srgbClr val="0070C0"/>
                </a:solidFill>
                <a:latin typeface="+mj-lt"/>
              </a:rPr>
              <a:t>Contact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635933" y="3860866"/>
            <a:ext cx="5624745" cy="711134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Kievit OT" panose="020B0504020101020102" pitchFamily="34" charset="77"/>
                <a:ea typeface="+mj-ea"/>
                <a:cs typeface="+mj-cs"/>
              </a:defRPr>
            </a:lvl1pPr>
          </a:lstStyle>
          <a:p>
            <a:r>
              <a:rPr lang="en-US" sz="3998" b="0" dirty="0">
                <a:solidFill>
                  <a:srgbClr val="0070C0"/>
                </a:solidFill>
                <a:latin typeface="+mj-lt"/>
              </a:rPr>
              <a:t>Acknowledgements</a:t>
            </a:r>
          </a:p>
        </p:txBody>
      </p:sp>
    </p:spTree>
    <p:extLst>
      <p:ext uri="{BB962C8B-B14F-4D97-AF65-F5344CB8AC3E}">
        <p14:creationId xmlns:p14="http://schemas.microsoft.com/office/powerpoint/2010/main" val="236555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93EA9-D1B8-BBBC-850B-5FAAEFF8C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029" y="258581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Thank You </a:t>
            </a: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1FA4CE56-5100-1DA8-40E6-BB2B6213D8FC}"/>
              </a:ext>
            </a:extLst>
          </p:cNvPr>
          <p:cNvSpPr/>
          <p:nvPr/>
        </p:nvSpPr>
        <p:spPr>
          <a:xfrm>
            <a:off x="3989099" y="-37647"/>
            <a:ext cx="4417451" cy="6618515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/>
          </a:p>
        </p:txBody>
      </p:sp>
      <p:pic>
        <p:nvPicPr>
          <p:cNvPr id="5" name="Picture 2" descr="Aqaba Water Company | LinkedIn">
            <a:extLst>
              <a:ext uri="{FF2B5EF4-FFF2-40B4-BE49-F238E27FC236}">
                <a16:creationId xmlns:a16="http://schemas.microsoft.com/office/drawing/2014/main" id="{0BC98C64-BC6F-A906-3048-3620EB2E4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4140" y="676510"/>
            <a:ext cx="2503561" cy="250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olumbia University logo transparent PNG - StickPNG">
            <a:extLst>
              <a:ext uri="{FF2B5EF4-FFF2-40B4-BE49-F238E27FC236}">
                <a16:creationId xmlns:a16="http://schemas.microsoft.com/office/drawing/2014/main" id="{9C591AFD-C203-F2E4-C239-6B17DB680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97482" y="925439"/>
            <a:ext cx="2503561" cy="250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12B5EB0-A83B-43E5-6A92-33FADD4B6E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499" y="4271372"/>
            <a:ext cx="4520841" cy="200452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37F1171-8860-2571-AA8F-5C2BA60AC4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2430" y="4855925"/>
            <a:ext cx="1893664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18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745</Words>
  <Application>Microsoft Office PowerPoint</Application>
  <PresentationFormat>Widescreen</PresentationFormat>
  <Paragraphs>145</Paragraphs>
  <Slides>16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Garamond</vt:lpstr>
      <vt:lpstr>Microsoft Sans Serif</vt:lpstr>
      <vt:lpstr>Times New Roman</vt:lpstr>
      <vt:lpstr>Office Theme</vt:lpstr>
      <vt:lpstr>Equation</vt:lpstr>
      <vt:lpstr>PowerPoint Presentation</vt:lpstr>
      <vt:lpstr>Motivation: Facilitate wastewater utilities to address more complex and challenging demands</vt:lpstr>
      <vt:lpstr>Evolution in characterization of biochemical waste treatment processes</vt:lpstr>
      <vt:lpstr>Proposed Project Outcomes</vt:lpstr>
      <vt:lpstr>Optimizing the operations of the aqaba wastewater treatment system</vt:lpstr>
      <vt:lpstr>Overall approach</vt:lpstr>
      <vt:lpstr>PowerPoint Presentation</vt:lpstr>
      <vt:lpstr>Upgrading Wastewater treatment to BNR operations in NYC</vt:lpstr>
      <vt:lpstr>The drive to meet more stringent regulatory standards</vt:lpstr>
      <vt:lpstr>PowerPoint Presentation</vt:lpstr>
      <vt:lpstr>Design and implementation of fecal sludge management in Ghana</vt:lpstr>
      <vt:lpstr>Fecal sludge fermentation to enhance sanitation</vt:lpstr>
      <vt:lpstr>FS Characterization – Extreme Variability</vt:lpstr>
      <vt:lpstr>Unique insights from previous work</vt:lpstr>
      <vt:lpstr>In summary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Alshdaifat, Hind GIZ JO</dc:creator>
  <cp:lastModifiedBy>kc2288</cp:lastModifiedBy>
  <cp:revision>3</cp:revision>
  <dcterms:created xsi:type="dcterms:W3CDTF">2025-04-28T19:56:28Z</dcterms:created>
  <dcterms:modified xsi:type="dcterms:W3CDTF">2025-05-02T12:51:02Z</dcterms:modified>
</cp:coreProperties>
</file>