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23"/>
  </p:notesMasterIdLst>
  <p:handoutMasterIdLst>
    <p:handoutMasterId r:id="rId24"/>
  </p:handoutMasterIdLst>
  <p:sldIdLst>
    <p:sldId id="274" r:id="rId3"/>
    <p:sldId id="597" r:id="rId4"/>
    <p:sldId id="598" r:id="rId5"/>
    <p:sldId id="617" r:id="rId6"/>
    <p:sldId id="609" r:id="rId7"/>
    <p:sldId id="610" r:id="rId8"/>
    <p:sldId id="362" r:id="rId9"/>
    <p:sldId id="364" r:id="rId10"/>
    <p:sldId id="556" r:id="rId11"/>
    <p:sldId id="569" r:id="rId12"/>
    <p:sldId id="570" r:id="rId13"/>
    <p:sldId id="572" r:id="rId14"/>
    <p:sldId id="369" r:id="rId15"/>
    <p:sldId id="618" r:id="rId16"/>
    <p:sldId id="619" r:id="rId17"/>
    <p:sldId id="620" r:id="rId18"/>
    <p:sldId id="621" r:id="rId19"/>
    <p:sldId id="622" r:id="rId20"/>
    <p:sldId id="623" r:id="rId21"/>
    <p:sldId id="624" r:id="rId2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7E96"/>
    <a:srgbClr val="5290AC"/>
    <a:srgbClr val="639C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5332" autoAdjust="0"/>
  </p:normalViewPr>
  <p:slideViewPr>
    <p:cSldViewPr showGuides="1">
      <p:cViewPr varScale="1">
        <p:scale>
          <a:sx n="83" d="100"/>
          <a:sy n="83" d="100"/>
        </p:scale>
        <p:origin x="614" y="77"/>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5/5/2025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5/5/2025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a:p>
        </p:txBody>
      </p:sp>
    </p:spTree>
    <p:extLst>
      <p:ext uri="{BB962C8B-B14F-4D97-AF65-F5344CB8AC3E}">
        <p14:creationId xmlns:p14="http://schemas.microsoft.com/office/powerpoint/2010/main" val="3946197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B0B48B6-1694-41AC-A268-098114D595BC}" type="slidenum">
              <a:rPr lang="en-US" smtClean="0"/>
              <a:pPr>
                <a:defRPr/>
              </a:pPr>
              <a:t>2</a:t>
            </a:fld>
            <a:endParaRPr lang="en-US"/>
          </a:p>
        </p:txBody>
      </p:sp>
    </p:spTree>
    <p:extLst>
      <p:ext uri="{BB962C8B-B14F-4D97-AF65-F5344CB8AC3E}">
        <p14:creationId xmlns:p14="http://schemas.microsoft.com/office/powerpoint/2010/main" val="2513859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76DBDEF1-7CCA-40AD-9B07-C812338FE781}" type="slidenum">
              <a:rPr lang="en-US" smtClean="0"/>
              <a:pPr>
                <a:defRPr/>
              </a:pPr>
              <a:t>3</a:t>
            </a:fld>
            <a:endParaRPr lang="en-US"/>
          </a:p>
        </p:txBody>
      </p:sp>
    </p:spTree>
    <p:extLst>
      <p:ext uri="{BB962C8B-B14F-4D97-AF65-F5344CB8AC3E}">
        <p14:creationId xmlns:p14="http://schemas.microsoft.com/office/powerpoint/2010/main" val="771216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76DBDEF1-7CCA-40AD-9B07-C812338FE781}" type="slidenum">
              <a:rPr lang="en-US" smtClean="0"/>
              <a:pPr>
                <a:defRPr/>
              </a:pPr>
              <a:t>4</a:t>
            </a:fld>
            <a:endParaRPr lang="en-US"/>
          </a:p>
        </p:txBody>
      </p:sp>
    </p:spTree>
    <p:extLst>
      <p:ext uri="{BB962C8B-B14F-4D97-AF65-F5344CB8AC3E}">
        <p14:creationId xmlns:p14="http://schemas.microsoft.com/office/powerpoint/2010/main" val="1681465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76DBDEF1-7CCA-40AD-9B07-C812338FE781}" type="slidenum">
              <a:rPr lang="en-US" smtClean="0"/>
              <a:pPr>
                <a:defRPr/>
              </a:pPr>
              <a:t>5</a:t>
            </a:fld>
            <a:endParaRPr lang="en-US"/>
          </a:p>
        </p:txBody>
      </p:sp>
    </p:spTree>
    <p:extLst>
      <p:ext uri="{BB962C8B-B14F-4D97-AF65-F5344CB8AC3E}">
        <p14:creationId xmlns:p14="http://schemas.microsoft.com/office/powerpoint/2010/main" val="3504577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76DBDEF1-7CCA-40AD-9B07-C812338FE781}" type="slidenum">
              <a:rPr lang="en-US" smtClean="0"/>
              <a:pPr>
                <a:defRPr/>
              </a:pPr>
              <a:t>6</a:t>
            </a:fld>
            <a:endParaRPr lang="en-US"/>
          </a:p>
        </p:txBody>
      </p:sp>
    </p:spTree>
    <p:extLst>
      <p:ext uri="{BB962C8B-B14F-4D97-AF65-F5344CB8AC3E}">
        <p14:creationId xmlns:p14="http://schemas.microsoft.com/office/powerpoint/2010/main" val="324600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76DBDEF1-7CCA-40AD-9B07-C812338FE781}" type="slidenum">
              <a:rPr lang="en-US" smtClean="0"/>
              <a:pPr>
                <a:defRPr/>
              </a:pPr>
              <a:t>7</a:t>
            </a:fld>
            <a:endParaRPr lang="en-US"/>
          </a:p>
        </p:txBody>
      </p:sp>
    </p:spTree>
    <p:extLst>
      <p:ext uri="{BB962C8B-B14F-4D97-AF65-F5344CB8AC3E}">
        <p14:creationId xmlns:p14="http://schemas.microsoft.com/office/powerpoint/2010/main" val="2106630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76DBDEF1-7CCA-40AD-9B07-C812338FE781}" type="slidenum">
              <a:rPr lang="en-US" smtClean="0"/>
              <a:pPr>
                <a:defRPr/>
              </a:pPr>
              <a:t>8</a:t>
            </a:fld>
            <a:endParaRPr lang="en-US"/>
          </a:p>
        </p:txBody>
      </p:sp>
    </p:spTree>
    <p:extLst>
      <p:ext uri="{BB962C8B-B14F-4D97-AF65-F5344CB8AC3E}">
        <p14:creationId xmlns:p14="http://schemas.microsoft.com/office/powerpoint/2010/main" val="2410239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76DBDEF1-7CCA-40AD-9B07-C812338FE781}" type="slidenum">
              <a:rPr lang="en-US" smtClean="0"/>
              <a:pPr>
                <a:defRPr/>
              </a:pPr>
              <a:t>13</a:t>
            </a:fld>
            <a:endParaRPr lang="en-US"/>
          </a:p>
        </p:txBody>
      </p:sp>
    </p:spTree>
    <p:extLst>
      <p:ext uri="{BB962C8B-B14F-4D97-AF65-F5344CB8AC3E}">
        <p14:creationId xmlns:p14="http://schemas.microsoft.com/office/powerpoint/2010/main" val="4006420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B77D2-18B6-4116-1451-8C1666748A8D}"/>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E140F784-7652-21A4-AF78-2536FF08BE56}"/>
              </a:ext>
            </a:extLst>
          </p:cNvPr>
          <p:cNvSpPr>
            <a:spLocks noGrp="1" noRot="1" noChangeAspect="1" noTextEdit="1"/>
          </p:cNvSpPr>
          <p:nvPr>
            <p:ph type="sldImg"/>
          </p:nvPr>
        </p:nvSpPr>
        <p:spPr bwMode="auto">
          <a:noFill/>
          <a:ln>
            <a:solidFill>
              <a:srgbClr val="000000"/>
            </a:solidFill>
            <a:miter lim="800000"/>
            <a:headEnd/>
            <a:tailEnd/>
          </a:ln>
        </p:spPr>
      </p:sp>
      <p:sp>
        <p:nvSpPr>
          <p:cNvPr id="69635" name="Notes Placeholder 2">
            <a:extLst>
              <a:ext uri="{FF2B5EF4-FFF2-40B4-BE49-F238E27FC236}">
                <a16:creationId xmlns:a16="http://schemas.microsoft.com/office/drawing/2014/main" id="{6268506E-76B4-8F07-7BA8-3738F1851689}"/>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a:extLst>
              <a:ext uri="{FF2B5EF4-FFF2-40B4-BE49-F238E27FC236}">
                <a16:creationId xmlns:a16="http://schemas.microsoft.com/office/drawing/2014/main" id="{FBDFE4C9-EEC8-5022-0C32-894CDBEBB734}"/>
              </a:ext>
            </a:extLst>
          </p:cNvPr>
          <p:cNvSpPr>
            <a:spLocks noGrp="1"/>
          </p:cNvSpPr>
          <p:nvPr>
            <p:ph type="sldNum" sz="quarter" idx="5"/>
          </p:nvPr>
        </p:nvSpPr>
        <p:spPr/>
        <p:txBody>
          <a:bodyPr/>
          <a:lstStyle/>
          <a:p>
            <a:pPr>
              <a:defRPr/>
            </a:pPr>
            <a:fld id="{76DBDEF1-7CCA-40AD-9B07-C812338FE781}" type="slidenum">
              <a:rPr lang="en-US" smtClean="0"/>
              <a:pPr>
                <a:defRPr/>
              </a:pPr>
              <a:t>14</a:t>
            </a:fld>
            <a:endParaRPr lang="en-US"/>
          </a:p>
        </p:txBody>
      </p:sp>
    </p:spTree>
    <p:extLst>
      <p:ext uri="{BB962C8B-B14F-4D97-AF65-F5344CB8AC3E}">
        <p14:creationId xmlns:p14="http://schemas.microsoft.com/office/powerpoint/2010/main" val="3576900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50576-9624-1F06-C8BD-34170F37DF02}"/>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2663EF8-D345-E705-5446-8E0FBD1192AF}"/>
              </a:ext>
            </a:extLst>
          </p:cNvPr>
          <p:cNvSpPr>
            <a:spLocks noGrp="1" noRot="1" noChangeAspect="1" noTextEdit="1"/>
          </p:cNvSpPr>
          <p:nvPr>
            <p:ph type="sldImg"/>
          </p:nvPr>
        </p:nvSpPr>
        <p:spPr bwMode="auto">
          <a:noFill/>
          <a:ln>
            <a:solidFill>
              <a:srgbClr val="000000"/>
            </a:solidFill>
            <a:miter lim="800000"/>
            <a:headEnd/>
            <a:tailEnd/>
          </a:ln>
        </p:spPr>
      </p:sp>
      <p:sp>
        <p:nvSpPr>
          <p:cNvPr id="69635" name="Notes Placeholder 2">
            <a:extLst>
              <a:ext uri="{FF2B5EF4-FFF2-40B4-BE49-F238E27FC236}">
                <a16:creationId xmlns:a16="http://schemas.microsoft.com/office/drawing/2014/main" id="{5BF00167-781D-A7AC-096B-5DA3E53DB326}"/>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a:extLst>
              <a:ext uri="{FF2B5EF4-FFF2-40B4-BE49-F238E27FC236}">
                <a16:creationId xmlns:a16="http://schemas.microsoft.com/office/drawing/2014/main" id="{7A0565A1-833B-6281-3215-4D6BE9B36ACC}"/>
              </a:ext>
            </a:extLst>
          </p:cNvPr>
          <p:cNvSpPr>
            <a:spLocks noGrp="1"/>
          </p:cNvSpPr>
          <p:nvPr>
            <p:ph type="sldNum" sz="quarter" idx="5"/>
          </p:nvPr>
        </p:nvSpPr>
        <p:spPr/>
        <p:txBody>
          <a:bodyPr/>
          <a:lstStyle/>
          <a:p>
            <a:pPr>
              <a:defRPr/>
            </a:pPr>
            <a:fld id="{76DBDEF1-7CCA-40AD-9B07-C812338FE781}" type="slidenum">
              <a:rPr lang="en-US" smtClean="0"/>
              <a:pPr>
                <a:defRPr/>
              </a:pPr>
              <a:t>15</a:t>
            </a:fld>
            <a:endParaRPr lang="en-US"/>
          </a:p>
        </p:txBody>
      </p:sp>
    </p:spTree>
    <p:extLst>
      <p:ext uri="{BB962C8B-B14F-4D97-AF65-F5344CB8AC3E}">
        <p14:creationId xmlns:p14="http://schemas.microsoft.com/office/powerpoint/2010/main" val="211675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CD380-F6B0-C8CD-00B7-2F1C81883E70}"/>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D17ABDF9-BB8E-D25F-C88D-60CD1374BB3D}"/>
              </a:ext>
            </a:extLst>
          </p:cNvPr>
          <p:cNvSpPr>
            <a:spLocks noGrp="1" noRot="1" noChangeAspect="1" noTextEdit="1"/>
          </p:cNvSpPr>
          <p:nvPr>
            <p:ph type="sldImg"/>
          </p:nvPr>
        </p:nvSpPr>
        <p:spPr bwMode="auto">
          <a:noFill/>
          <a:ln>
            <a:solidFill>
              <a:srgbClr val="000000"/>
            </a:solidFill>
            <a:miter lim="800000"/>
            <a:headEnd/>
            <a:tailEnd/>
          </a:ln>
        </p:spPr>
      </p:sp>
      <p:sp>
        <p:nvSpPr>
          <p:cNvPr id="69635" name="Notes Placeholder 2">
            <a:extLst>
              <a:ext uri="{FF2B5EF4-FFF2-40B4-BE49-F238E27FC236}">
                <a16:creationId xmlns:a16="http://schemas.microsoft.com/office/drawing/2014/main" id="{C79821A0-58A7-FDDC-6ABD-2631CD9AC696}"/>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a:extLst>
              <a:ext uri="{FF2B5EF4-FFF2-40B4-BE49-F238E27FC236}">
                <a16:creationId xmlns:a16="http://schemas.microsoft.com/office/drawing/2014/main" id="{AF2E77D6-A066-6B41-CB8E-BC7E9340A669}"/>
              </a:ext>
            </a:extLst>
          </p:cNvPr>
          <p:cNvSpPr>
            <a:spLocks noGrp="1"/>
          </p:cNvSpPr>
          <p:nvPr>
            <p:ph type="sldNum" sz="quarter" idx="5"/>
          </p:nvPr>
        </p:nvSpPr>
        <p:spPr/>
        <p:txBody>
          <a:bodyPr/>
          <a:lstStyle/>
          <a:p>
            <a:pPr>
              <a:defRPr/>
            </a:pPr>
            <a:fld id="{76DBDEF1-7CCA-40AD-9B07-C812338FE781}" type="slidenum">
              <a:rPr lang="en-US" smtClean="0"/>
              <a:pPr>
                <a:defRPr/>
              </a:pPr>
              <a:t>16</a:t>
            </a:fld>
            <a:endParaRPr lang="en-US"/>
          </a:p>
        </p:txBody>
      </p:sp>
    </p:spTree>
    <p:extLst>
      <p:ext uri="{BB962C8B-B14F-4D97-AF65-F5344CB8AC3E}">
        <p14:creationId xmlns:p14="http://schemas.microsoft.com/office/powerpoint/2010/main" val="2185328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09611-2615-4F58-11EB-DE5991FEE80E}"/>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36A0656F-15FF-FA93-0262-EB95F58236F4}"/>
              </a:ext>
            </a:extLst>
          </p:cNvPr>
          <p:cNvSpPr>
            <a:spLocks noGrp="1" noRot="1" noChangeAspect="1" noTextEdit="1"/>
          </p:cNvSpPr>
          <p:nvPr>
            <p:ph type="sldImg"/>
          </p:nvPr>
        </p:nvSpPr>
        <p:spPr bwMode="auto">
          <a:noFill/>
          <a:ln>
            <a:solidFill>
              <a:srgbClr val="000000"/>
            </a:solidFill>
            <a:miter lim="800000"/>
            <a:headEnd/>
            <a:tailEnd/>
          </a:ln>
        </p:spPr>
      </p:sp>
      <p:sp>
        <p:nvSpPr>
          <p:cNvPr id="69635" name="Notes Placeholder 2">
            <a:extLst>
              <a:ext uri="{FF2B5EF4-FFF2-40B4-BE49-F238E27FC236}">
                <a16:creationId xmlns:a16="http://schemas.microsoft.com/office/drawing/2014/main" id="{AD4722AD-878E-3092-47E7-F2749B288E5A}"/>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a:extLst>
              <a:ext uri="{FF2B5EF4-FFF2-40B4-BE49-F238E27FC236}">
                <a16:creationId xmlns:a16="http://schemas.microsoft.com/office/drawing/2014/main" id="{FA31905B-B7FC-DE19-2FA4-AD599FC53957}"/>
              </a:ext>
            </a:extLst>
          </p:cNvPr>
          <p:cNvSpPr>
            <a:spLocks noGrp="1"/>
          </p:cNvSpPr>
          <p:nvPr>
            <p:ph type="sldNum" sz="quarter" idx="5"/>
          </p:nvPr>
        </p:nvSpPr>
        <p:spPr/>
        <p:txBody>
          <a:bodyPr/>
          <a:lstStyle/>
          <a:p>
            <a:pPr>
              <a:defRPr/>
            </a:pPr>
            <a:fld id="{76DBDEF1-7CCA-40AD-9B07-C812338FE781}" type="slidenum">
              <a:rPr lang="en-US" smtClean="0"/>
              <a:pPr>
                <a:defRPr/>
              </a:pPr>
              <a:t>17</a:t>
            </a:fld>
            <a:endParaRPr lang="en-US"/>
          </a:p>
        </p:txBody>
      </p:sp>
    </p:spTree>
    <p:extLst>
      <p:ext uri="{BB962C8B-B14F-4D97-AF65-F5344CB8AC3E}">
        <p14:creationId xmlns:p14="http://schemas.microsoft.com/office/powerpoint/2010/main" val="1093102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FCB55-F44A-39F2-B313-0E68D95C7328}"/>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C040CF21-73C1-FC4F-11BF-4173999FA462}"/>
              </a:ext>
            </a:extLst>
          </p:cNvPr>
          <p:cNvSpPr>
            <a:spLocks noGrp="1" noRot="1" noChangeAspect="1" noTextEdit="1"/>
          </p:cNvSpPr>
          <p:nvPr>
            <p:ph type="sldImg"/>
          </p:nvPr>
        </p:nvSpPr>
        <p:spPr bwMode="auto">
          <a:noFill/>
          <a:ln>
            <a:solidFill>
              <a:srgbClr val="000000"/>
            </a:solidFill>
            <a:miter lim="800000"/>
            <a:headEnd/>
            <a:tailEnd/>
          </a:ln>
        </p:spPr>
      </p:sp>
      <p:sp>
        <p:nvSpPr>
          <p:cNvPr id="69635" name="Notes Placeholder 2">
            <a:extLst>
              <a:ext uri="{FF2B5EF4-FFF2-40B4-BE49-F238E27FC236}">
                <a16:creationId xmlns:a16="http://schemas.microsoft.com/office/drawing/2014/main" id="{61D81602-D457-5FC6-FC4C-FB39AC10087E}"/>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a:extLst>
              <a:ext uri="{FF2B5EF4-FFF2-40B4-BE49-F238E27FC236}">
                <a16:creationId xmlns:a16="http://schemas.microsoft.com/office/drawing/2014/main" id="{81A81B5B-7A3A-6062-ED41-0CB35F6EC4F4}"/>
              </a:ext>
            </a:extLst>
          </p:cNvPr>
          <p:cNvSpPr>
            <a:spLocks noGrp="1"/>
          </p:cNvSpPr>
          <p:nvPr>
            <p:ph type="sldNum" sz="quarter" idx="5"/>
          </p:nvPr>
        </p:nvSpPr>
        <p:spPr/>
        <p:txBody>
          <a:bodyPr/>
          <a:lstStyle/>
          <a:p>
            <a:pPr>
              <a:defRPr/>
            </a:pPr>
            <a:fld id="{76DBDEF1-7CCA-40AD-9B07-C812338FE781}" type="slidenum">
              <a:rPr lang="en-US" smtClean="0"/>
              <a:pPr>
                <a:defRPr/>
              </a:pPr>
              <a:t>18</a:t>
            </a:fld>
            <a:endParaRPr lang="en-US"/>
          </a:p>
        </p:txBody>
      </p:sp>
    </p:spTree>
    <p:extLst>
      <p:ext uri="{BB962C8B-B14F-4D97-AF65-F5344CB8AC3E}">
        <p14:creationId xmlns:p14="http://schemas.microsoft.com/office/powerpoint/2010/main" val="1316500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BA89F-0DE3-7705-AD16-242BCF1B37E8}"/>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ABE256D8-88ED-92FC-0678-34C60A8C1399}"/>
              </a:ext>
            </a:extLst>
          </p:cNvPr>
          <p:cNvSpPr>
            <a:spLocks noGrp="1" noRot="1" noChangeAspect="1" noTextEdit="1"/>
          </p:cNvSpPr>
          <p:nvPr>
            <p:ph type="sldImg"/>
          </p:nvPr>
        </p:nvSpPr>
        <p:spPr bwMode="auto">
          <a:noFill/>
          <a:ln>
            <a:solidFill>
              <a:srgbClr val="000000"/>
            </a:solidFill>
            <a:miter lim="800000"/>
            <a:headEnd/>
            <a:tailEnd/>
          </a:ln>
        </p:spPr>
      </p:sp>
      <p:sp>
        <p:nvSpPr>
          <p:cNvPr id="69635" name="Notes Placeholder 2">
            <a:extLst>
              <a:ext uri="{FF2B5EF4-FFF2-40B4-BE49-F238E27FC236}">
                <a16:creationId xmlns:a16="http://schemas.microsoft.com/office/drawing/2014/main" id="{66080C52-A33E-ABF8-A45C-AFEC01C6615C}"/>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a:extLst>
              <a:ext uri="{FF2B5EF4-FFF2-40B4-BE49-F238E27FC236}">
                <a16:creationId xmlns:a16="http://schemas.microsoft.com/office/drawing/2014/main" id="{CECB94C9-FFB2-A22F-1892-D639DB2DA40C}"/>
              </a:ext>
            </a:extLst>
          </p:cNvPr>
          <p:cNvSpPr>
            <a:spLocks noGrp="1"/>
          </p:cNvSpPr>
          <p:nvPr>
            <p:ph type="sldNum" sz="quarter" idx="5"/>
          </p:nvPr>
        </p:nvSpPr>
        <p:spPr/>
        <p:txBody>
          <a:bodyPr/>
          <a:lstStyle/>
          <a:p>
            <a:pPr>
              <a:defRPr/>
            </a:pPr>
            <a:fld id="{76DBDEF1-7CCA-40AD-9B07-C812338FE781}" type="slidenum">
              <a:rPr lang="en-US" smtClean="0"/>
              <a:pPr>
                <a:defRPr/>
              </a:pPr>
              <a:t>19</a:t>
            </a:fld>
            <a:endParaRPr lang="en-US"/>
          </a:p>
        </p:txBody>
      </p:sp>
    </p:spTree>
    <p:extLst>
      <p:ext uri="{BB962C8B-B14F-4D97-AF65-F5344CB8AC3E}">
        <p14:creationId xmlns:p14="http://schemas.microsoft.com/office/powerpoint/2010/main" val="654422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7FC0D-8949-035F-2AA5-A1B382C31F44}"/>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FDD5E1A1-359A-39BB-EB02-FACAA310316F}"/>
              </a:ext>
            </a:extLst>
          </p:cNvPr>
          <p:cNvSpPr>
            <a:spLocks noGrp="1" noRot="1" noChangeAspect="1" noTextEdit="1"/>
          </p:cNvSpPr>
          <p:nvPr>
            <p:ph type="sldImg"/>
          </p:nvPr>
        </p:nvSpPr>
        <p:spPr bwMode="auto">
          <a:noFill/>
          <a:ln>
            <a:solidFill>
              <a:srgbClr val="000000"/>
            </a:solidFill>
            <a:miter lim="800000"/>
            <a:headEnd/>
            <a:tailEnd/>
          </a:ln>
        </p:spPr>
      </p:sp>
      <p:sp>
        <p:nvSpPr>
          <p:cNvPr id="69635" name="Notes Placeholder 2">
            <a:extLst>
              <a:ext uri="{FF2B5EF4-FFF2-40B4-BE49-F238E27FC236}">
                <a16:creationId xmlns:a16="http://schemas.microsoft.com/office/drawing/2014/main" id="{02589CAA-C953-E4FC-0DED-D563B3AFFDA0}"/>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a:extLst>
              <a:ext uri="{FF2B5EF4-FFF2-40B4-BE49-F238E27FC236}">
                <a16:creationId xmlns:a16="http://schemas.microsoft.com/office/drawing/2014/main" id="{157FCBA7-843F-2999-37E4-CE08E77D5E46}"/>
              </a:ext>
            </a:extLst>
          </p:cNvPr>
          <p:cNvSpPr>
            <a:spLocks noGrp="1"/>
          </p:cNvSpPr>
          <p:nvPr>
            <p:ph type="sldNum" sz="quarter" idx="5"/>
          </p:nvPr>
        </p:nvSpPr>
        <p:spPr/>
        <p:txBody>
          <a:bodyPr/>
          <a:lstStyle/>
          <a:p>
            <a:pPr>
              <a:defRPr/>
            </a:pPr>
            <a:fld id="{76DBDEF1-7CCA-40AD-9B07-C812338FE781}" type="slidenum">
              <a:rPr lang="en-US" smtClean="0"/>
              <a:pPr>
                <a:defRPr/>
              </a:pPr>
              <a:t>20</a:t>
            </a:fld>
            <a:endParaRPr lang="en-US"/>
          </a:p>
        </p:txBody>
      </p:sp>
    </p:spTree>
    <p:extLst>
      <p:ext uri="{BB962C8B-B14F-4D97-AF65-F5344CB8AC3E}">
        <p14:creationId xmlns:p14="http://schemas.microsoft.com/office/powerpoint/2010/main" val="2073302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a:t>GIZ Jordan 2015</a:t>
            </a:r>
            <a:endParaRPr lang="en-GB" dirty="0"/>
          </a:p>
        </p:txBody>
      </p:sp>
      <p:sp>
        <p:nvSpPr>
          <p:cNvPr id="4" name="Datumsplatzhalter 3"/>
          <p:cNvSpPr>
            <a:spLocks noGrp="1"/>
          </p:cNvSpPr>
          <p:nvPr>
            <p:ph type="dt" sz="half" idx="11"/>
          </p:nvPr>
        </p:nvSpPr>
        <p:spPr/>
        <p:txBody>
          <a:bodyPr/>
          <a:lstStyle/>
          <a:p>
            <a:fld id="{BB3C54AB-DC2B-4B25-B943-E6EC1FFFB538}" type="datetime1">
              <a:rPr lang="en-GB" smtClean="0"/>
              <a:pPr/>
              <a:t>05/05/2025</a:t>
            </a:fld>
            <a:endParaRPr lang="de-DE"/>
          </a:p>
        </p:txBody>
      </p:sp>
      <p:sp>
        <p:nvSpPr>
          <p:cNvPr id="5" name="Inhaltsplatzhalter 2"/>
          <p:cNvSpPr>
            <a:spLocks noGrp="1"/>
          </p:cNvSpPr>
          <p:nvPr>
            <p:ph idx="1" hasCustomPrompt="1"/>
          </p:nvPr>
        </p:nvSpPr>
        <p:spPr>
          <a:xfrm>
            <a:off x="911763" y="2448000"/>
            <a:ext cx="10365300" cy="3816000"/>
          </a:xfrm>
        </p:spPr>
        <p:txBody>
          <a:bodyPr/>
          <a:lstStyle>
            <a:lvl1pPr>
              <a:defRPr sz="1800"/>
            </a:lvl1pPr>
            <a:lvl2pPr>
              <a:defRPr sz="1800"/>
            </a:lvl2pPr>
            <a:lvl3pPr>
              <a:defRPr sz="1800"/>
            </a:lvl3pPr>
            <a:lvl4pPr>
              <a:defRPr sz="1800"/>
            </a:lvl4pPr>
            <a:lvl5pPr>
              <a:defRPr sz="1800"/>
            </a:lvl5pPr>
          </a:lstStyle>
          <a:p>
            <a:pPr lvl="0"/>
            <a:r>
              <a:rPr lang="en-GB" noProof="0" dirty="0"/>
              <a:t>First layer</a:t>
            </a:r>
          </a:p>
          <a:p>
            <a:pPr lvl="1"/>
            <a:r>
              <a:rPr lang="en-GB" noProof="0" dirty="0"/>
              <a:t>Second layer</a:t>
            </a:r>
          </a:p>
          <a:p>
            <a:pPr lvl="2"/>
            <a:r>
              <a:rPr lang="en-GB" noProof="0" dirty="0"/>
              <a:t>Third layer</a:t>
            </a:r>
          </a:p>
          <a:p>
            <a:pPr lvl="3"/>
            <a:r>
              <a:rPr lang="en-GB" noProof="0" dirty="0"/>
              <a:t>Fourth layer</a:t>
            </a:r>
          </a:p>
        </p:txBody>
      </p:sp>
    </p:spTree>
    <p:extLst>
      <p:ext uri="{BB962C8B-B14F-4D97-AF65-F5344CB8AC3E}">
        <p14:creationId xmlns:p14="http://schemas.microsoft.com/office/powerpoint/2010/main" val="385696253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a:t>GIZ Jordan 2015</a:t>
            </a:r>
            <a:endParaRPr lang="en-GB" dirty="0"/>
          </a:p>
        </p:txBody>
      </p:sp>
      <p:sp>
        <p:nvSpPr>
          <p:cNvPr id="4" name="Datumsplatzhalter 3"/>
          <p:cNvSpPr>
            <a:spLocks noGrp="1"/>
          </p:cNvSpPr>
          <p:nvPr>
            <p:ph type="dt" sz="half" idx="11"/>
          </p:nvPr>
        </p:nvSpPr>
        <p:spPr/>
        <p:txBody>
          <a:bodyPr/>
          <a:lstStyle/>
          <a:p>
            <a:fld id="{DD1D2329-B616-4FF9-B9EB-656188579999}" type="datetime1">
              <a:rPr lang="en-GB" smtClean="0"/>
              <a:pPr/>
              <a:t>05/05/2025</a:t>
            </a:fld>
            <a:endParaRPr lang="de-DE"/>
          </a:p>
        </p:txBody>
      </p:sp>
      <p:sp>
        <p:nvSpPr>
          <p:cNvPr id="7" name="Inhaltsplatzhalter 2"/>
          <p:cNvSpPr>
            <a:spLocks noGrp="1"/>
          </p:cNvSpPr>
          <p:nvPr>
            <p:ph idx="1" hasCustomPrompt="1"/>
          </p:nvPr>
        </p:nvSpPr>
        <p:spPr>
          <a:xfrm>
            <a:off x="911763" y="2448000"/>
            <a:ext cx="103653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Tree>
    <p:extLst>
      <p:ext uri="{BB962C8B-B14F-4D97-AF65-F5344CB8AC3E}">
        <p14:creationId xmlns:p14="http://schemas.microsoft.com/office/powerpoint/2010/main" val="57426063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subhead, bulletpoints,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endParaRPr lang="en-GB" noProof="0" dirty="0"/>
          </a:p>
        </p:txBody>
      </p:sp>
      <p:sp>
        <p:nvSpPr>
          <p:cNvPr id="3" name="Fußzeilenplatzhalter 2"/>
          <p:cNvSpPr>
            <a:spLocks noGrp="1"/>
          </p:cNvSpPr>
          <p:nvPr>
            <p:ph type="ftr" sz="quarter" idx="10"/>
          </p:nvPr>
        </p:nvSpPr>
        <p:spPr/>
        <p:txBody>
          <a:bodyPr/>
          <a:lstStyle/>
          <a:p>
            <a:r>
              <a:rPr lang="en-GB"/>
              <a:t>GIZ Jordan 2015</a:t>
            </a:r>
            <a:endParaRPr lang="en-GB" dirty="0"/>
          </a:p>
        </p:txBody>
      </p:sp>
      <p:sp>
        <p:nvSpPr>
          <p:cNvPr id="4" name="Datumsplatzhalter 3"/>
          <p:cNvSpPr>
            <a:spLocks noGrp="1"/>
          </p:cNvSpPr>
          <p:nvPr>
            <p:ph type="dt" sz="half" idx="11"/>
          </p:nvPr>
        </p:nvSpPr>
        <p:spPr/>
        <p:txBody>
          <a:bodyPr/>
          <a:lstStyle/>
          <a:p>
            <a:fld id="{DBB603E9-CE8F-418E-B5AD-C76E3119FE06}" type="datetime1">
              <a:rPr lang="en-GB" smtClean="0"/>
              <a:pPr/>
              <a:t>05/05/2025</a:t>
            </a:fld>
            <a:endParaRPr lang="de-DE" dirty="0"/>
          </a:p>
        </p:txBody>
      </p:sp>
      <p:sp>
        <p:nvSpPr>
          <p:cNvPr id="7" name="Inhaltsplatzhalter 2"/>
          <p:cNvSpPr>
            <a:spLocks noGrp="1"/>
          </p:cNvSpPr>
          <p:nvPr>
            <p:ph idx="1" hasCustomPrompt="1"/>
          </p:nvPr>
        </p:nvSpPr>
        <p:spPr>
          <a:xfrm>
            <a:off x="911763" y="2448000"/>
            <a:ext cx="7678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
        <p:nvSpPr>
          <p:cNvPr id="6" name="Bildplatzhalter 2"/>
          <p:cNvSpPr>
            <a:spLocks noGrp="1"/>
          </p:cNvSpPr>
          <p:nvPr>
            <p:ph type="pic" idx="12" hasCustomPrompt="1"/>
          </p:nvPr>
        </p:nvSpPr>
        <p:spPr>
          <a:xfrm>
            <a:off x="9045644" y="2448001"/>
            <a:ext cx="3143181" cy="2052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dirty="0"/>
              <a:t>Click on symbol to add image</a:t>
            </a:r>
          </a:p>
        </p:txBody>
      </p:sp>
    </p:spTree>
    <p:extLst>
      <p:ext uri="{BB962C8B-B14F-4D97-AF65-F5344CB8AC3E}">
        <p14:creationId xmlns:p14="http://schemas.microsoft.com/office/powerpoint/2010/main" val="41571268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subhead, bulletpoints, big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a:t>GIZ Jordan 2015</a:t>
            </a:r>
            <a:endParaRPr lang="en-GB" dirty="0"/>
          </a:p>
        </p:txBody>
      </p:sp>
      <p:sp>
        <p:nvSpPr>
          <p:cNvPr id="4" name="Datumsplatzhalter 3"/>
          <p:cNvSpPr>
            <a:spLocks noGrp="1"/>
          </p:cNvSpPr>
          <p:nvPr>
            <p:ph type="dt" sz="half" idx="11"/>
          </p:nvPr>
        </p:nvSpPr>
        <p:spPr/>
        <p:txBody>
          <a:bodyPr/>
          <a:lstStyle/>
          <a:p>
            <a:fld id="{E4F10F04-6C4F-41E7-9E9D-01F201F4A864}" type="datetime1">
              <a:rPr lang="en-GB" smtClean="0"/>
              <a:pPr/>
              <a:t>05/05/2025</a:t>
            </a:fld>
            <a:endParaRPr lang="de-DE"/>
          </a:p>
        </p:txBody>
      </p:sp>
      <p:sp>
        <p:nvSpPr>
          <p:cNvPr id="7" name="Inhaltsplatzhalter 2"/>
          <p:cNvSpPr>
            <a:spLocks noGrp="1"/>
          </p:cNvSpPr>
          <p:nvPr>
            <p:ph idx="1" hasCustomPrompt="1"/>
          </p:nvPr>
        </p:nvSpPr>
        <p:spPr>
          <a:xfrm>
            <a:off x="911763" y="2448000"/>
            <a:ext cx="7678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
        <p:nvSpPr>
          <p:cNvPr id="8" name="Bildplatzhalter 2"/>
          <p:cNvSpPr>
            <a:spLocks noGrp="1"/>
          </p:cNvSpPr>
          <p:nvPr>
            <p:ph type="pic" idx="12" hasCustomPrompt="1"/>
          </p:nvPr>
        </p:nvSpPr>
        <p:spPr>
          <a:xfrm>
            <a:off x="9045644" y="2448001"/>
            <a:ext cx="3143181" cy="3348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dirty="0"/>
              <a:t>Click on symbol to add image</a:t>
            </a:r>
          </a:p>
        </p:txBody>
      </p:sp>
    </p:spTree>
    <p:extLst>
      <p:ext uri="{BB962C8B-B14F-4D97-AF65-F5344CB8AC3E}">
        <p14:creationId xmlns:p14="http://schemas.microsoft.com/office/powerpoint/2010/main" val="325490104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2 columns, subheadline,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11763" y="1483200"/>
            <a:ext cx="10365300" cy="617928"/>
          </a:xfrm>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de-DE"/>
              <a:t>GIZ Jordan 2015</a:t>
            </a:r>
          </a:p>
        </p:txBody>
      </p:sp>
      <p:sp>
        <p:nvSpPr>
          <p:cNvPr id="4" name="Datumsplatzhalter 3"/>
          <p:cNvSpPr>
            <a:spLocks noGrp="1"/>
          </p:cNvSpPr>
          <p:nvPr>
            <p:ph type="dt" sz="half" idx="11"/>
          </p:nvPr>
        </p:nvSpPr>
        <p:spPr/>
        <p:txBody>
          <a:bodyPr/>
          <a:lstStyle/>
          <a:p>
            <a:fld id="{F6E9817C-25F7-4E4D-ADF6-5F239FDEBB72}" type="datetime1">
              <a:rPr lang="en-GB" smtClean="0"/>
              <a:pPr/>
              <a:t>05/05/2025</a:t>
            </a:fld>
            <a:endParaRPr lang="de-DE"/>
          </a:p>
        </p:txBody>
      </p:sp>
      <p:sp>
        <p:nvSpPr>
          <p:cNvPr id="7" name="Inhaltsplatzhalter 2"/>
          <p:cNvSpPr>
            <a:spLocks noGrp="1"/>
          </p:cNvSpPr>
          <p:nvPr>
            <p:ph idx="1" hasCustomPrompt="1"/>
          </p:nvPr>
        </p:nvSpPr>
        <p:spPr>
          <a:xfrm>
            <a:off x="911762" y="2448000"/>
            <a:ext cx="5038688"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
        <p:nvSpPr>
          <p:cNvPr id="8" name="Inhaltsplatzhalter 2"/>
          <p:cNvSpPr>
            <a:spLocks noGrp="1"/>
          </p:cNvSpPr>
          <p:nvPr>
            <p:ph idx="12" hasCustomPrompt="1"/>
          </p:nvPr>
        </p:nvSpPr>
        <p:spPr>
          <a:xfrm>
            <a:off x="6238375" y="2448000"/>
            <a:ext cx="5038688"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Tree>
    <p:extLst>
      <p:ext uri="{BB962C8B-B14F-4D97-AF65-F5344CB8AC3E}">
        <p14:creationId xmlns:p14="http://schemas.microsoft.com/office/powerpoint/2010/main" val="360791146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2 columns,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11763" y="1483200"/>
            <a:ext cx="10365300" cy="617928"/>
          </a:xfrm>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a:t>GIZ Jordan 2015</a:t>
            </a:r>
            <a:endParaRPr lang="en-GB" dirty="0"/>
          </a:p>
        </p:txBody>
      </p:sp>
      <p:sp>
        <p:nvSpPr>
          <p:cNvPr id="4" name="Datumsplatzhalter 3"/>
          <p:cNvSpPr>
            <a:spLocks noGrp="1"/>
          </p:cNvSpPr>
          <p:nvPr>
            <p:ph type="dt" sz="half" idx="11"/>
          </p:nvPr>
        </p:nvSpPr>
        <p:spPr/>
        <p:txBody>
          <a:bodyPr/>
          <a:lstStyle/>
          <a:p>
            <a:fld id="{111F8028-11AE-4C32-BF1E-8DEE5F0C72A8}" type="datetime1">
              <a:rPr lang="en-GB" smtClean="0"/>
              <a:pPr/>
              <a:t>05/05/2025</a:t>
            </a:fld>
            <a:endParaRPr lang="de-DE"/>
          </a:p>
        </p:txBody>
      </p:sp>
      <p:sp>
        <p:nvSpPr>
          <p:cNvPr id="9" name="Inhaltsplatzhalter 2"/>
          <p:cNvSpPr>
            <a:spLocks noGrp="1"/>
          </p:cNvSpPr>
          <p:nvPr>
            <p:ph idx="1" hasCustomPrompt="1"/>
          </p:nvPr>
        </p:nvSpPr>
        <p:spPr>
          <a:xfrm>
            <a:off x="911761" y="2448000"/>
            <a:ext cx="5038688" cy="3816000"/>
          </a:xfrm>
        </p:spPr>
        <p:txBody>
          <a:bodyPr/>
          <a:lstStyle>
            <a:lvl1pPr>
              <a:defRPr sz="1800"/>
            </a:lvl1pPr>
            <a:lvl2pPr>
              <a:defRPr sz="1800"/>
            </a:lvl2pPr>
            <a:lvl3pPr>
              <a:defRPr sz="1800"/>
            </a:lvl3pPr>
            <a:lvl4pPr>
              <a:defRPr sz="1800"/>
            </a:lvl4pPr>
            <a:lvl5pPr>
              <a:defRPr sz="1800"/>
            </a:lvl5pPr>
          </a:lstStyle>
          <a:p>
            <a:pPr lvl="0"/>
            <a:r>
              <a:rPr lang="en-GB" noProof="0" dirty="0"/>
              <a:t>First layer</a:t>
            </a:r>
          </a:p>
          <a:p>
            <a:pPr lvl="1"/>
            <a:r>
              <a:rPr lang="en-GB" noProof="0" dirty="0"/>
              <a:t>Second layer</a:t>
            </a:r>
          </a:p>
          <a:p>
            <a:pPr lvl="2"/>
            <a:r>
              <a:rPr lang="en-GB" noProof="0" dirty="0"/>
              <a:t>Third layer</a:t>
            </a:r>
          </a:p>
        </p:txBody>
      </p:sp>
      <p:sp>
        <p:nvSpPr>
          <p:cNvPr id="10" name="Inhaltsplatzhalter 2"/>
          <p:cNvSpPr>
            <a:spLocks noGrp="1"/>
          </p:cNvSpPr>
          <p:nvPr>
            <p:ph idx="12" hasCustomPrompt="1"/>
          </p:nvPr>
        </p:nvSpPr>
        <p:spPr>
          <a:xfrm>
            <a:off x="6238375" y="2448000"/>
            <a:ext cx="5038688" cy="3816000"/>
          </a:xfrm>
        </p:spPr>
        <p:txBody>
          <a:bodyPr/>
          <a:lstStyle>
            <a:lvl1pPr>
              <a:defRPr sz="1800"/>
            </a:lvl1pPr>
            <a:lvl2pPr>
              <a:defRPr sz="1800"/>
            </a:lvl2pPr>
            <a:lvl3pPr>
              <a:defRPr sz="1800"/>
            </a:lvl3pPr>
            <a:lvl4pPr>
              <a:defRPr sz="1800"/>
            </a:lvl4pPr>
            <a:lvl5pPr>
              <a:defRPr sz="1800"/>
            </a:lvl5pPr>
          </a:lstStyle>
          <a:p>
            <a:pPr lvl="0"/>
            <a:r>
              <a:rPr lang="en-GB" noProof="0" dirty="0"/>
              <a:t>First layer</a:t>
            </a:r>
          </a:p>
          <a:p>
            <a:pPr lvl="1"/>
            <a:r>
              <a:rPr lang="en-GB" noProof="0" dirty="0"/>
              <a:t>Second layer</a:t>
            </a:r>
          </a:p>
          <a:p>
            <a:pPr lvl="2"/>
            <a:r>
              <a:rPr lang="en-GB" noProof="0" dirty="0"/>
              <a:t>Third layer</a:t>
            </a:r>
          </a:p>
        </p:txBody>
      </p:sp>
    </p:spTree>
    <p:extLst>
      <p:ext uri="{BB962C8B-B14F-4D97-AF65-F5344CB8AC3E}">
        <p14:creationId xmlns:p14="http://schemas.microsoft.com/office/powerpoint/2010/main" val="426845600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Rectangle 16"/>
          <p:cNvSpPr>
            <a:spLocks noGrp="1" noChangeArrowheads="1"/>
          </p:cNvSpPr>
          <p:nvPr>
            <p:ph type="subTitle" sz="quarter" idx="1" hasCustomPrompt="1"/>
          </p:nvPr>
        </p:nvSpPr>
        <p:spPr>
          <a:xfrm>
            <a:off x="1386839" y="3239022"/>
            <a:ext cx="9376758" cy="1752600"/>
          </a:xfrm>
        </p:spPr>
        <p:txBody>
          <a:bodyPr/>
          <a:lstStyle>
            <a:lvl1pPr marL="0" indent="0" algn="ctr">
              <a:buFont typeface="Wingdings" pitchFamily="2" charset="2"/>
              <a:buNone/>
              <a:defRPr sz="2800" baseline="0"/>
            </a:lvl1pPr>
          </a:lstStyle>
          <a:p>
            <a:r>
              <a:rPr lang="de-DE" dirty="0"/>
              <a:t>Click here to add subtitle</a:t>
            </a:r>
          </a:p>
        </p:txBody>
      </p:sp>
      <p:sp>
        <p:nvSpPr>
          <p:cNvPr id="9" name="Rectangle 15"/>
          <p:cNvSpPr>
            <a:spLocks noGrp="1" noChangeArrowheads="1"/>
          </p:cNvSpPr>
          <p:nvPr>
            <p:ph type="ctrTitle" sz="quarter" hasCustomPrompt="1"/>
          </p:nvPr>
        </p:nvSpPr>
        <p:spPr>
          <a:xfrm>
            <a:off x="1386839" y="1993726"/>
            <a:ext cx="9376758" cy="1143000"/>
          </a:xfrm>
        </p:spPr>
        <p:txBody>
          <a:bodyPr anchor="ctr"/>
          <a:lstStyle>
            <a:lvl1pPr algn="ctr">
              <a:defRPr sz="3600"/>
            </a:lvl1pPr>
          </a:lstStyle>
          <a:p>
            <a:r>
              <a:rPr lang="de-DE" dirty="0"/>
              <a:t>Click </a:t>
            </a:r>
            <a:r>
              <a:rPr lang="de-DE" dirty="0" err="1"/>
              <a:t>here</a:t>
            </a:r>
            <a:r>
              <a:rPr lang="de-DE" dirty="0"/>
              <a:t> to add title</a:t>
            </a:r>
          </a:p>
        </p:txBody>
      </p:sp>
      <p:sp>
        <p:nvSpPr>
          <p:cNvPr id="10" name="Rechteck 9"/>
          <p:cNvSpPr/>
          <p:nvPr userDrawn="1"/>
        </p:nvSpPr>
        <p:spPr bwMode="auto">
          <a:xfrm>
            <a:off x="10292786" y="6604000"/>
            <a:ext cx="1896039" cy="254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de-DE" sz="2200" b="1">
              <a:solidFill>
                <a:srgbClr val="999999"/>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76012" y="76200"/>
            <a:ext cx="800325" cy="101441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348270" y="76200"/>
            <a:ext cx="851542" cy="1014984"/>
          </a:xfrm>
          <a:prstGeom prst="rect">
            <a:avLst/>
          </a:prstGeom>
          <a:noFill/>
          <a:ln>
            <a:noFill/>
          </a:ln>
        </p:spPr>
      </p:pic>
    </p:spTree>
    <p:extLst>
      <p:ext uri="{BB962C8B-B14F-4D97-AF65-F5344CB8AC3E}">
        <p14:creationId xmlns:p14="http://schemas.microsoft.com/office/powerpoint/2010/main" val="336606951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12969" y="274638"/>
            <a:ext cx="9996529" cy="1143000"/>
          </a:xfrm>
        </p:spPr>
        <p:txBody>
          <a:bodyPr/>
          <a:lstStyle/>
          <a:p>
            <a:r>
              <a:rPr lang="en-US"/>
              <a:t>Click to edit Master title style</a:t>
            </a:r>
          </a:p>
        </p:txBody>
      </p:sp>
      <p:sp>
        <p:nvSpPr>
          <p:cNvPr id="3" name="Text Placeholder 2"/>
          <p:cNvSpPr>
            <a:spLocks noGrp="1"/>
          </p:cNvSpPr>
          <p:nvPr>
            <p:ph type="body" sz="half" idx="1"/>
          </p:nvPr>
        </p:nvSpPr>
        <p:spPr>
          <a:xfrm>
            <a:off x="1912969" y="1447800"/>
            <a:ext cx="4896691"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12807" y="1447800"/>
            <a:ext cx="4896691"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76012" y="76200"/>
            <a:ext cx="800325" cy="101441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348270" y="76200"/>
            <a:ext cx="851542" cy="1014984"/>
          </a:xfrm>
          <a:prstGeom prst="rect">
            <a:avLst/>
          </a:prstGeom>
          <a:noFill/>
          <a:ln>
            <a:noFill/>
          </a:ln>
        </p:spPr>
      </p:pic>
    </p:spTree>
    <p:extLst>
      <p:ext uri="{BB962C8B-B14F-4D97-AF65-F5344CB8AC3E}">
        <p14:creationId xmlns:p14="http://schemas.microsoft.com/office/powerpoint/2010/main" val="2645871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800816" y="0"/>
            <a:ext cx="10388010" cy="1143000"/>
          </a:xfrm>
        </p:spPr>
        <p:txBody>
          <a:bodyPr/>
          <a:lstStyle/>
          <a:p>
            <a:r>
              <a:rPr lang="en-US"/>
              <a:t>Click to edit Master title style</a:t>
            </a:r>
          </a:p>
        </p:txBody>
      </p:sp>
      <p:sp>
        <p:nvSpPr>
          <p:cNvPr id="3" name="Text Placeholder 2"/>
          <p:cNvSpPr>
            <a:spLocks noGrp="1"/>
          </p:cNvSpPr>
          <p:nvPr>
            <p:ph type="body" sz="half" idx="1"/>
          </p:nvPr>
        </p:nvSpPr>
        <p:spPr>
          <a:xfrm>
            <a:off x="1625177" y="1828800"/>
            <a:ext cx="507867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907001" y="1828800"/>
            <a:ext cx="5078677" cy="4114800"/>
          </a:xfrm>
        </p:spPr>
        <p:txBody>
          <a:bodyPr/>
          <a:lstStyle/>
          <a:p>
            <a:pPr lvl="0"/>
            <a:endParaRPr lang="en-US" noProof="0"/>
          </a:p>
        </p:txBody>
      </p:sp>
      <p:sp>
        <p:nvSpPr>
          <p:cNvPr id="5" name="Rectangle 11"/>
          <p:cNvSpPr>
            <a:spLocks noGrp="1" noChangeArrowheads="1"/>
          </p:cNvSpPr>
          <p:nvPr>
            <p:ph type="dt" sz="half" idx="10"/>
          </p:nvPr>
        </p:nvSpPr>
        <p:spPr/>
        <p:txBody>
          <a:bodyPr/>
          <a:lstStyle>
            <a:lvl1pPr>
              <a:defRPr/>
            </a:lvl1pPr>
          </a:lstStyle>
          <a:p>
            <a:pPr>
              <a:defRPr/>
            </a:pPr>
            <a:fld id="{21791D8C-57B5-4474-BE2B-D37F1AC30B16}" type="datetime1">
              <a:rPr lang="en-US"/>
              <a:pPr>
                <a:defRPr/>
              </a:pPr>
              <a:t>5/5/2025</a:t>
            </a:fld>
            <a:endParaRPr lang="en-US"/>
          </a:p>
        </p:txBody>
      </p:sp>
      <p:sp>
        <p:nvSpPr>
          <p:cNvPr id="6" name="Rectangle 12"/>
          <p:cNvSpPr>
            <a:spLocks noGrp="1" noChangeArrowheads="1"/>
          </p:cNvSpPr>
          <p:nvPr>
            <p:ph type="ftr" sz="quarter" idx="11"/>
          </p:nvPr>
        </p:nvSpPr>
        <p:spPr/>
        <p:txBody>
          <a:bodyPr/>
          <a:lstStyle>
            <a:lvl1pPr>
              <a:defRPr/>
            </a:lvl1pPr>
          </a:lstStyle>
          <a:p>
            <a:pPr>
              <a:defRPr/>
            </a:pPr>
            <a:endParaRPr lang="en-US"/>
          </a:p>
        </p:txBody>
      </p:sp>
      <p:sp>
        <p:nvSpPr>
          <p:cNvPr id="7" name="Rectangle 13"/>
          <p:cNvSpPr>
            <a:spLocks noGrp="1" noChangeArrowheads="1"/>
          </p:cNvSpPr>
          <p:nvPr>
            <p:ph type="sldNum" sz="quarter" idx="12"/>
          </p:nvPr>
        </p:nvSpPr>
        <p:spPr>
          <a:xfrm>
            <a:off x="11482043" y="6305550"/>
            <a:ext cx="609441" cy="476250"/>
          </a:xfrm>
          <a:prstGeom prst="rect">
            <a:avLst/>
          </a:prstGeom>
        </p:spPr>
        <p:txBody>
          <a:bodyPr/>
          <a:lstStyle>
            <a:lvl1pPr>
              <a:defRPr/>
            </a:lvl1pPr>
          </a:lstStyle>
          <a:p>
            <a:pPr>
              <a:defRPr/>
            </a:pPr>
            <a:fld id="{883A0426-C133-48D6-8132-F46E40BA9ABA}" type="slidenum">
              <a:rPr lang="en-US"/>
              <a:pPr>
                <a:defRPr/>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76012" y="76200"/>
            <a:ext cx="800325" cy="101441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348270" y="76200"/>
            <a:ext cx="851542" cy="1014984"/>
          </a:xfrm>
          <a:prstGeom prst="rect">
            <a:avLst/>
          </a:prstGeom>
          <a:noFill/>
          <a:ln>
            <a:noFill/>
          </a:ln>
        </p:spPr>
      </p:pic>
    </p:spTree>
    <p:extLst>
      <p:ext uri="{BB962C8B-B14F-4D97-AF65-F5344CB8AC3E}">
        <p14:creationId xmlns:p14="http://schemas.microsoft.com/office/powerpoint/2010/main" val="2317692737"/>
      </p:ext>
    </p:extLst>
  </p:cSld>
  <p:clrMapOvr>
    <a:masterClrMapping/>
  </p:clrMapOvr>
  <p:transition>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447800"/>
            <a:ext cx="5383398"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447800"/>
            <a:ext cx="5383398"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8735325" y="6477001"/>
            <a:ext cx="2844059" cy="244475"/>
          </a:xfrm>
          <a:prstGeom prst="rect">
            <a:avLst/>
          </a:prstGeom>
          <a:ln/>
        </p:spPr>
        <p:txBody>
          <a:bodyPr/>
          <a:lstStyle>
            <a:lvl1pPr>
              <a:defRPr/>
            </a:lvl1pPr>
          </a:lstStyle>
          <a:p>
            <a:pPr>
              <a:defRPr/>
            </a:pPr>
            <a:fld id="{4E021B4D-0EC2-4779-8161-3C3BBCB48E0C}" type="slidenum">
              <a:rPr lang="en-US"/>
              <a:pPr>
                <a:defRPr/>
              </a:pPr>
              <a:t>‹#›</a:t>
            </a:fld>
            <a:endParaRPr lang="en-US"/>
          </a:p>
        </p:txBody>
      </p:sp>
    </p:spTree>
    <p:extLst>
      <p:ext uri="{BB962C8B-B14F-4D97-AF65-F5344CB8AC3E}">
        <p14:creationId xmlns:p14="http://schemas.microsoft.com/office/powerpoint/2010/main" val="3319924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5791" name="Rectangle 15"/>
          <p:cNvSpPr>
            <a:spLocks noGrp="1" noChangeArrowheads="1"/>
          </p:cNvSpPr>
          <p:nvPr>
            <p:ph type="title"/>
          </p:nvPr>
        </p:nvSpPr>
        <p:spPr bwMode="auto">
          <a:xfrm>
            <a:off x="911763" y="1483200"/>
            <a:ext cx="103653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a:t>Click here to add title</a:t>
            </a:r>
          </a:p>
        </p:txBody>
      </p:sp>
      <p:pic>
        <p:nvPicPr>
          <p:cNvPr id="20" name="Grafik 8"/>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0" y="5851525"/>
            <a:ext cx="12188825" cy="738188"/>
          </a:xfrm>
          <a:prstGeom prst="rect">
            <a:avLst/>
          </a:prstGeom>
          <a:noFill/>
          <a:ln w="9525">
            <a:noFill/>
            <a:miter lim="800000"/>
            <a:headEnd/>
            <a:tailEnd/>
          </a:ln>
        </p:spPr>
      </p:pic>
      <p:sp>
        <p:nvSpPr>
          <p:cNvPr id="75792" name="Rectangle 16"/>
          <p:cNvSpPr>
            <a:spLocks noGrp="1" noChangeArrowheads="1"/>
          </p:cNvSpPr>
          <p:nvPr>
            <p:ph type="body" idx="1"/>
          </p:nvPr>
        </p:nvSpPr>
        <p:spPr bwMode="auto">
          <a:xfrm>
            <a:off x="911763" y="2447999"/>
            <a:ext cx="103653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a:t>First layer</a:t>
            </a:r>
          </a:p>
          <a:p>
            <a:pPr lvl="1"/>
            <a:r>
              <a:rPr lang="en-GB" noProof="0" dirty="0"/>
              <a:t>Second layer</a:t>
            </a:r>
          </a:p>
          <a:p>
            <a:pPr lvl="2"/>
            <a:r>
              <a:rPr lang="en-GB" noProof="0" dirty="0"/>
              <a:t>Third layer</a:t>
            </a:r>
          </a:p>
          <a:p>
            <a:pPr lvl="3"/>
            <a:r>
              <a:rPr lang="en-GB" noProof="0" dirty="0"/>
              <a:t>Fourth layer</a:t>
            </a:r>
          </a:p>
        </p:txBody>
      </p:sp>
      <p:sp>
        <p:nvSpPr>
          <p:cNvPr id="15" name="Rectangle 25"/>
          <p:cNvSpPr>
            <a:spLocks noGrp="1" noChangeArrowheads="1"/>
          </p:cNvSpPr>
          <p:nvPr>
            <p:ph type="ftr" sz="quarter" idx="3"/>
          </p:nvPr>
        </p:nvSpPr>
        <p:spPr bwMode="auto">
          <a:xfrm>
            <a:off x="3816041" y="6581002"/>
            <a:ext cx="4556745"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b="1" spc="70" baseline="0">
                <a:solidFill>
                  <a:srgbClr val="6E6452"/>
                </a:solidFill>
                <a:latin typeface="Arial Narrow" pitchFamily="34" charset="0"/>
              </a:defRPr>
            </a:lvl1pPr>
          </a:lstStyle>
          <a:p>
            <a:pPr eaLnBrk="0" fontAlgn="base" hangingPunct="0">
              <a:spcBef>
                <a:spcPct val="0"/>
              </a:spcBef>
              <a:spcAft>
                <a:spcPct val="0"/>
              </a:spcAft>
            </a:pPr>
            <a:r>
              <a:rPr lang="en-GB" dirty="0"/>
              <a:t>Amman Jordan 2</a:t>
            </a:r>
            <a:r>
              <a:rPr lang="ar-JO" dirty="0"/>
              <a:t>021</a:t>
            </a:r>
            <a:endParaRPr lang="en-GB" dirty="0"/>
          </a:p>
        </p:txBody>
      </p:sp>
      <p:sp>
        <p:nvSpPr>
          <p:cNvPr id="16" name="Rectangle 17"/>
          <p:cNvSpPr>
            <a:spLocks noGrp="1" noChangeArrowheads="1"/>
          </p:cNvSpPr>
          <p:nvPr>
            <p:ph type="dt" sz="half" idx="2"/>
          </p:nvPr>
        </p:nvSpPr>
        <p:spPr bwMode="auto">
          <a:xfrm>
            <a:off x="905304" y="6581002"/>
            <a:ext cx="172675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defRPr sz="1000" b="0">
                <a:solidFill>
                  <a:srgbClr val="6E6452"/>
                </a:solidFill>
                <a:latin typeface="Arial Narrow" pitchFamily="34" charset="0"/>
              </a:defRPr>
            </a:lvl1pPr>
          </a:lstStyle>
          <a:p>
            <a:pPr eaLnBrk="0" fontAlgn="base" hangingPunct="0">
              <a:spcBef>
                <a:spcPct val="0"/>
              </a:spcBef>
              <a:spcAft>
                <a:spcPct val="0"/>
              </a:spcAft>
            </a:pPr>
            <a:fld id="{7638DF2A-FF73-4E01-B3A6-7FD99E324A3F}" type="datetime1">
              <a:rPr lang="en-GB" smtClean="0"/>
              <a:pPr eaLnBrk="0" fontAlgn="base" hangingPunct="0">
                <a:spcBef>
                  <a:spcPct val="0"/>
                </a:spcBef>
                <a:spcAft>
                  <a:spcPct val="0"/>
                </a:spcAft>
              </a:pPr>
              <a:t>05/05/2025</a:t>
            </a:fld>
            <a:endParaRPr lang="en-GB" dirty="0"/>
          </a:p>
        </p:txBody>
      </p:sp>
    </p:spTree>
    <p:extLst>
      <p:ext uri="{BB962C8B-B14F-4D97-AF65-F5344CB8AC3E}">
        <p14:creationId xmlns:p14="http://schemas.microsoft.com/office/powerpoint/2010/main" val="1722386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77" r:id="rId10"/>
  </p:sldLayoutIdLst>
  <p:transition/>
  <p:hf sldNum="0" hd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0" algn="l" rtl="0" eaLnBrk="1" fontAlgn="base" hangingPunct="1">
        <a:spcBef>
          <a:spcPts val="400"/>
        </a:spcBef>
        <a:spcAft>
          <a:spcPts val="800"/>
        </a:spcAft>
        <a:buClr>
          <a:srgbClr val="6E6452"/>
        </a:buClr>
        <a:buFont typeface="Arial" pitchFamily="34" charset="0"/>
        <a:buNone/>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http://upload.wikimedia.org/wikipedia/commons/9/99/LocationJordan.svg"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12"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4.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3.png"/><Relationship Id="rId2" Type="http://schemas.openxmlformats.org/officeDocument/2006/relationships/hyperlink" Target="https://www.google.com/url?sa=i&amp;url=https://survivalfarm.wordpress.com/2012/08/22/40-percent-of-americas-food-supply-wasted-sent-to-the-garbage-bin/food-waste/&amp;psig=AOvVaw0xWEH1CygD_d8KbdTRWxt_&amp;ust=1580903292943000&amp;source=images&amp;cd=vfe&amp;ved=0CAIQjRxqFwoTCMjntfbpt-cCFQAAAAAdAAAAABAi" TargetMode="External"/><Relationship Id="rId1" Type="http://schemas.openxmlformats.org/officeDocument/2006/relationships/slideLayout" Target="../slideLayouts/slideLayout10.xml"/><Relationship Id="rId6" Type="http://schemas.openxmlformats.org/officeDocument/2006/relationships/image" Target="file:///C:/var/folders/hb/__84t1vd6mx7bq6xtly6l1jr0000gp/T/com.microsoft.Word/WebArchiveCopyPasteTempFiles/page7image22373104"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reservoir-prima.org/" TargetMode="Externa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Pictur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12188825" cy="5530210"/>
          </a:xfrm>
          <a:prstGeom prst="rect">
            <a:avLst/>
          </a:prstGeom>
          <a:noFill/>
          <a:extLst>
            <a:ext uri="{909E8E84-426E-40dd-AFC4-6F175D3DCCD1}">
              <a14:hiddenFill xmlns="" xmlns:a14="http://schemas.microsoft.com/office/drawing/2010/main">
                <a:solidFill>
                  <a:srgbClr val="FFFFFF"/>
                </a:solidFill>
              </a14:hiddenFill>
            </a:ext>
          </a:extLst>
        </p:spPr>
      </p:pic>
      <p:sp>
        <p:nvSpPr>
          <p:cNvPr id="442409" name="Rectangle 41"/>
          <p:cNvSpPr>
            <a:spLocks noGrp="1" noChangeArrowheads="1"/>
          </p:cNvSpPr>
          <p:nvPr>
            <p:ph type="ctrTitle" sz="quarter"/>
          </p:nvPr>
        </p:nvSpPr>
        <p:spPr>
          <a:xfrm>
            <a:off x="74612" y="1600200"/>
            <a:ext cx="10439400" cy="2360054"/>
          </a:xfrm>
          <a:effectLst>
            <a:outerShdw dist="17961" dir="2700000" algn="ctr" rotWithShape="0">
              <a:srgbClr val="F8F8F8">
                <a:alpha val="50000"/>
              </a:srgbClr>
            </a:outerShdw>
          </a:effectLst>
        </p:spPr>
        <p:txBody>
          <a:bodyPr/>
          <a:lstStyle/>
          <a:p>
            <a:r>
              <a:rPr lang="en-US" altLang="en-US" sz="3200" b="1" dirty="0">
                <a:solidFill>
                  <a:srgbClr val="0070C0"/>
                </a:solidFill>
                <a:latin typeface="Arial Narrow" panose="020B0606020202030204" pitchFamily="34" charset="0"/>
              </a:rPr>
              <a:t>Status of Water Research &amp; Development in Jordan</a:t>
            </a:r>
            <a:br>
              <a:rPr lang="en-US" altLang="en-US" sz="4800" b="1" dirty="0">
                <a:solidFill>
                  <a:srgbClr val="0070C0"/>
                </a:solidFill>
                <a:latin typeface="Arial Narrow" panose="020B0606020202030204" pitchFamily="34" charset="0"/>
              </a:rPr>
            </a:br>
            <a:r>
              <a:rPr lang="ar-JO" altLang="en-US" sz="1800" b="1">
                <a:solidFill>
                  <a:srgbClr val="0070C0"/>
                </a:solidFill>
                <a:latin typeface="Arial Narrow" panose="020B0606020202030204" pitchFamily="34" charset="0"/>
              </a:rPr>
              <a:t>5</a:t>
            </a:r>
            <a:r>
              <a:rPr lang="en-US" altLang="en-US" sz="1800" b="1">
                <a:solidFill>
                  <a:srgbClr val="0070C0"/>
                </a:solidFill>
                <a:latin typeface="Arial Narrow" panose="020B0606020202030204" pitchFamily="34" charset="0"/>
              </a:rPr>
              <a:t>/</a:t>
            </a:r>
            <a:r>
              <a:rPr lang="ar-JO" altLang="en-US" sz="1800" b="1" dirty="0">
                <a:solidFill>
                  <a:srgbClr val="0070C0"/>
                </a:solidFill>
                <a:latin typeface="Arial Narrow" panose="020B0606020202030204" pitchFamily="34" charset="0"/>
              </a:rPr>
              <a:t>5</a:t>
            </a:r>
            <a:r>
              <a:rPr lang="en-US" altLang="en-US" sz="1800" b="1" dirty="0">
                <a:solidFill>
                  <a:srgbClr val="0070C0"/>
                </a:solidFill>
                <a:latin typeface="Arial Narrow" panose="020B0606020202030204" pitchFamily="34" charset="0"/>
              </a:rPr>
              <a:t>/2025</a:t>
            </a:r>
            <a:br>
              <a:rPr lang="ar-JO" altLang="en-US" sz="2400" b="1" dirty="0">
                <a:solidFill>
                  <a:srgbClr val="0070C0"/>
                </a:solidFill>
                <a:latin typeface="Arial Narrow" panose="020B0606020202030204" pitchFamily="34" charset="0"/>
              </a:rPr>
            </a:br>
            <a:br>
              <a:rPr lang="ar-JO" altLang="en-US" sz="1200" b="1" dirty="0">
                <a:solidFill>
                  <a:srgbClr val="0070C0"/>
                </a:solidFill>
                <a:latin typeface="Arial Narrow" panose="020B0606020202030204" pitchFamily="34" charset="0"/>
              </a:rPr>
            </a:br>
            <a:r>
              <a:rPr lang="en-US" altLang="en-US" sz="2400" b="1" dirty="0">
                <a:solidFill>
                  <a:srgbClr val="0070C0"/>
                </a:solidFill>
                <a:latin typeface="Arial Narrow" panose="020B0606020202030204" pitchFamily="34" charset="0"/>
              </a:rPr>
              <a:t>Khaldoun Shatanawi, PhD</a:t>
            </a:r>
            <a:br>
              <a:rPr lang="en-US" altLang="en-US" sz="2400" b="1" dirty="0">
                <a:solidFill>
                  <a:srgbClr val="0070C0"/>
                </a:solidFill>
                <a:latin typeface="Arial Narrow" panose="020B0606020202030204" pitchFamily="34" charset="0"/>
              </a:rPr>
            </a:br>
            <a:r>
              <a:rPr lang="en-US" altLang="en-US" sz="1800" b="1" dirty="0">
                <a:solidFill>
                  <a:srgbClr val="0070C0"/>
                </a:solidFill>
                <a:latin typeface="Arial Narrow" panose="020B0606020202030204" pitchFamily="34" charset="0"/>
              </a:rPr>
              <a:t>Director of Water, Energy and Environment Center</a:t>
            </a:r>
            <a:br>
              <a:rPr lang="en-US" altLang="en-US" sz="1800" b="1" dirty="0">
                <a:solidFill>
                  <a:srgbClr val="0070C0"/>
                </a:solidFill>
                <a:latin typeface="Arial Narrow" panose="020B0606020202030204" pitchFamily="34" charset="0"/>
              </a:rPr>
            </a:br>
            <a:r>
              <a:rPr lang="en-US" altLang="en-US" sz="1800" b="1" dirty="0">
                <a:solidFill>
                  <a:srgbClr val="0070C0"/>
                </a:solidFill>
                <a:latin typeface="Arial Narrow" panose="020B0606020202030204" pitchFamily="34" charset="0"/>
              </a:rPr>
              <a:t>The University of Jordan</a:t>
            </a:r>
            <a:endParaRPr lang="en-US" altLang="en-US" sz="1800" b="1" u="sng" dirty="0">
              <a:solidFill>
                <a:srgbClr val="0070C0"/>
              </a:solidFill>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0862" t="33935" r="20864" b="16898"/>
          <a:stretch/>
        </p:blipFill>
        <p:spPr>
          <a:xfrm>
            <a:off x="-6954" y="4114800"/>
            <a:ext cx="4881009" cy="2743200"/>
          </a:xfrm>
          <a:prstGeom prst="rect">
            <a:avLst/>
          </a:prstGeom>
        </p:spPr>
      </p:pic>
      <p:pic>
        <p:nvPicPr>
          <p:cNvPr id="7" name="Picture 2" descr="Part of the drying-up Yarmouk River as seen during the spring. Climate change will diminish water resources and could spark ‘environmental wars’ in the Middle East over already scarce water supplies and dissuade Israel from any pullout from occupied Arab land, an international report said recently (JT photo)"/>
          <p:cNvPicPr>
            <a:picLocks noChangeAspect="1" noChangeArrowheads="1"/>
          </p:cNvPicPr>
          <p:nvPr/>
        </p:nvPicPr>
        <p:blipFill>
          <a:blip r:embed="rId5" cstate="print"/>
          <a:srcRect/>
          <a:stretch>
            <a:fillRect/>
          </a:stretch>
        </p:blipFill>
        <p:spPr bwMode="auto">
          <a:xfrm>
            <a:off x="3503612" y="4116946"/>
            <a:ext cx="3657600" cy="2743200"/>
          </a:xfrm>
          <a:prstGeom prst="rect">
            <a:avLst/>
          </a:prstGeom>
          <a:noFill/>
        </p:spPr>
      </p:pic>
      <p:pic>
        <p:nvPicPr>
          <p:cNvPr id="8" name="Picture 2" descr="jordan riv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6522" y="4114800"/>
            <a:ext cx="515389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85642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1"/>
          </p:nvPr>
        </p:nvSpPr>
        <p:spPr>
          <a:xfrm>
            <a:off x="1049925" y="4953000"/>
            <a:ext cx="9554616" cy="1692188"/>
          </a:xfrm>
        </p:spPr>
        <p:txBody>
          <a:bodyPr/>
          <a:lstStyle/>
          <a:p>
            <a:endParaRPr lang="en-US" sz="2400" dirty="0">
              <a:solidFill>
                <a:schemeClr val="tx1"/>
              </a:solidFill>
            </a:endParaRPr>
          </a:p>
          <a:p>
            <a:r>
              <a:rPr lang="en-US" sz="2400" dirty="0">
                <a:solidFill>
                  <a:schemeClr val="tx1"/>
                </a:solidFill>
              </a:rPr>
              <a:t>Population: 11.5 million (Largest refugee host in the world ~ 35%)</a:t>
            </a:r>
          </a:p>
          <a:p>
            <a:r>
              <a:rPr lang="en-US" sz="2400" dirty="0">
                <a:solidFill>
                  <a:schemeClr val="tx1"/>
                </a:solidFill>
              </a:rPr>
              <a:t>80% arid and semi arid areas</a:t>
            </a:r>
          </a:p>
        </p:txBody>
      </p:sp>
      <p:pic>
        <p:nvPicPr>
          <p:cNvPr id="299010" name="Picture 2" descr="File:LocationJordan.svg">
            <a:hlinkClick r:id="rId3"/>
          </p:cNvPr>
          <p:cNvPicPr>
            <a:picLocks noGrp="1" noChangeAspect="1" noChangeArrowheads="1"/>
          </p:cNvPicPr>
          <p:nvPr>
            <p:ph sz="half" idx="2"/>
          </p:nvPr>
        </p:nvPicPr>
        <p:blipFill>
          <a:blip r:embed="rId4" cstate="print"/>
          <a:srcRect/>
          <a:stretch>
            <a:fillRect/>
          </a:stretch>
        </p:blipFill>
        <p:spPr bwMode="auto">
          <a:xfrm>
            <a:off x="1141412" y="1143000"/>
            <a:ext cx="9372600" cy="4311464"/>
          </a:xfrm>
          <a:prstGeom prst="rect">
            <a:avLst/>
          </a:prstGeom>
          <a:noFill/>
        </p:spPr>
      </p:pic>
      <p:sp>
        <p:nvSpPr>
          <p:cNvPr id="5" name="Title 1"/>
          <p:cNvSpPr txBox="1">
            <a:spLocks/>
          </p:cNvSpPr>
          <p:nvPr/>
        </p:nvSpPr>
        <p:spPr bwMode="auto">
          <a:xfrm>
            <a:off x="611790" y="491504"/>
            <a:ext cx="9996529" cy="53554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rtl="1"/>
            <a:r>
              <a:rPr lang="en-US" sz="3200" b="1" kern="0" dirty="0">
                <a:solidFill>
                  <a:srgbClr val="0070C0"/>
                </a:solidFill>
                <a:latin typeface="Arial Narrow" panose="020B0606020202030204" pitchFamily="34" charset="0"/>
              </a:rPr>
              <a:t>Jordan</a:t>
            </a:r>
          </a:p>
        </p:txBody>
      </p:sp>
    </p:spTree>
    <p:extLst>
      <p:ext uri="{BB962C8B-B14F-4D97-AF65-F5344CB8AC3E}">
        <p14:creationId xmlns:p14="http://schemas.microsoft.com/office/powerpoint/2010/main" val="3253027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sz="half" idx="1"/>
          </p:nvPr>
        </p:nvSpPr>
        <p:spPr>
          <a:xfrm>
            <a:off x="611790" y="1219200"/>
            <a:ext cx="8267836" cy="4800600"/>
          </a:xfrm>
        </p:spPr>
        <p:txBody>
          <a:bodyPr/>
          <a:lstStyle/>
          <a:p>
            <a:pPr>
              <a:lnSpc>
                <a:spcPct val="90000"/>
              </a:lnSpc>
            </a:pPr>
            <a:r>
              <a:rPr lang="en-US" sz="2800" dirty="0">
                <a:solidFill>
                  <a:schemeClr val="tx1"/>
                </a:solidFill>
              </a:rPr>
              <a:t>Low precipitation and high evaporation</a:t>
            </a:r>
          </a:p>
          <a:p>
            <a:pPr lvl="1">
              <a:lnSpc>
                <a:spcPct val="90000"/>
              </a:lnSpc>
            </a:pPr>
            <a:r>
              <a:rPr lang="en-US" sz="2200" dirty="0">
                <a:solidFill>
                  <a:schemeClr val="tx1"/>
                </a:solidFill>
              </a:rPr>
              <a:t>8.18 BCM over 90,000 km</a:t>
            </a:r>
            <a:r>
              <a:rPr lang="en-US" sz="2200" baseline="30000" dirty="0">
                <a:solidFill>
                  <a:schemeClr val="tx1"/>
                </a:solidFill>
              </a:rPr>
              <a:t>2</a:t>
            </a:r>
          </a:p>
          <a:p>
            <a:pPr lvl="1">
              <a:lnSpc>
                <a:spcPct val="90000"/>
              </a:lnSpc>
            </a:pPr>
            <a:r>
              <a:rPr lang="en-US" sz="2200" dirty="0">
                <a:solidFill>
                  <a:schemeClr val="tx1"/>
                </a:solidFill>
              </a:rPr>
              <a:t>82% Evaporation</a:t>
            </a:r>
          </a:p>
          <a:p>
            <a:pPr lvl="1">
              <a:lnSpc>
                <a:spcPct val="90000"/>
              </a:lnSpc>
            </a:pPr>
            <a:r>
              <a:rPr lang="en-US" sz="2200" dirty="0">
                <a:solidFill>
                  <a:schemeClr val="tx1"/>
                </a:solidFill>
              </a:rPr>
              <a:t>12% Green water</a:t>
            </a:r>
          </a:p>
          <a:p>
            <a:pPr lvl="1">
              <a:lnSpc>
                <a:spcPct val="90000"/>
              </a:lnSpc>
            </a:pPr>
            <a:r>
              <a:rPr lang="en-US" sz="2200" dirty="0">
                <a:solidFill>
                  <a:schemeClr val="tx1"/>
                </a:solidFill>
              </a:rPr>
              <a:t>6% Runoff and groundwater recharge</a:t>
            </a:r>
          </a:p>
          <a:p>
            <a:pPr lvl="1">
              <a:lnSpc>
                <a:spcPct val="90000"/>
              </a:lnSpc>
            </a:pPr>
            <a:r>
              <a:rPr lang="en-US" sz="2200" dirty="0">
                <a:solidFill>
                  <a:schemeClr val="tx1"/>
                </a:solidFill>
              </a:rPr>
              <a:t>Average annual precipitation is 92 mm/year</a:t>
            </a:r>
          </a:p>
          <a:p>
            <a:pPr lvl="1">
              <a:lnSpc>
                <a:spcPct val="90000"/>
              </a:lnSpc>
            </a:pPr>
            <a:r>
              <a:rPr lang="en-US" sz="2200" dirty="0">
                <a:solidFill>
                  <a:schemeClr val="tx1"/>
                </a:solidFill>
              </a:rPr>
              <a:t>Rainy season (October – May)</a:t>
            </a:r>
          </a:p>
          <a:p>
            <a:pPr>
              <a:lnSpc>
                <a:spcPct val="90000"/>
              </a:lnSpc>
            </a:pPr>
            <a:r>
              <a:rPr lang="en-US" sz="2800" dirty="0">
                <a:solidFill>
                  <a:schemeClr val="tx1"/>
                </a:solidFill>
              </a:rPr>
              <a:t>Renewable water 900 MCM/year</a:t>
            </a:r>
          </a:p>
          <a:p>
            <a:pPr>
              <a:lnSpc>
                <a:spcPct val="90000"/>
              </a:lnSpc>
            </a:pPr>
            <a:r>
              <a:rPr lang="en-US" sz="2800" dirty="0">
                <a:solidFill>
                  <a:schemeClr val="tx1"/>
                </a:solidFill>
              </a:rPr>
              <a:t>Demand &gt; 1500 MCM/year</a:t>
            </a:r>
          </a:p>
          <a:p>
            <a:pPr>
              <a:lnSpc>
                <a:spcPct val="90000"/>
              </a:lnSpc>
            </a:pPr>
            <a:r>
              <a:rPr lang="en-US" sz="2800" dirty="0">
                <a:solidFill>
                  <a:schemeClr val="tx1"/>
                </a:solidFill>
              </a:rPr>
              <a:t>Supply 1127 MCM/year</a:t>
            </a:r>
          </a:p>
          <a:p>
            <a:pPr>
              <a:lnSpc>
                <a:spcPct val="90000"/>
              </a:lnSpc>
            </a:pPr>
            <a:r>
              <a:rPr lang="en-US" sz="2800" dirty="0">
                <a:solidFill>
                  <a:schemeClr val="tx1"/>
                </a:solidFill>
              </a:rPr>
              <a:t>48% NRW</a:t>
            </a:r>
          </a:p>
          <a:p>
            <a:pPr algn="r" rtl="1">
              <a:lnSpc>
                <a:spcPct val="90000"/>
              </a:lnSpc>
            </a:pPr>
            <a:endParaRPr lang="en-US" sz="2800" dirty="0">
              <a:solidFill>
                <a:schemeClr val="tx1"/>
              </a:solidFill>
            </a:endParaRPr>
          </a:p>
        </p:txBody>
      </p:sp>
      <p:sp>
        <p:nvSpPr>
          <p:cNvPr id="5" name="Title 1"/>
          <p:cNvSpPr>
            <a:spLocks noGrp="1"/>
          </p:cNvSpPr>
          <p:nvPr>
            <p:ph type="title"/>
          </p:nvPr>
        </p:nvSpPr>
        <p:spPr>
          <a:xfrm>
            <a:off x="611790" y="491504"/>
            <a:ext cx="9996529" cy="535546"/>
          </a:xfrm>
        </p:spPr>
        <p:txBody>
          <a:bodyPr/>
          <a:lstStyle/>
          <a:p>
            <a:pPr rtl="1"/>
            <a:r>
              <a:rPr lang="en-US" sz="3200" b="1" dirty="0">
                <a:solidFill>
                  <a:srgbClr val="0070C0"/>
                </a:solidFill>
                <a:latin typeface="Arial Narrow" panose="020B0606020202030204" pitchFamily="34" charset="0"/>
              </a:rPr>
              <a:t>Facts and Numbers</a:t>
            </a:r>
          </a:p>
        </p:txBody>
      </p:sp>
      <p:pic>
        <p:nvPicPr>
          <p:cNvPr id="2" name="Picture 1"/>
          <p:cNvPicPr>
            <a:picLocks noChangeAspect="1"/>
          </p:cNvPicPr>
          <p:nvPr/>
        </p:nvPicPr>
        <p:blipFill>
          <a:blip r:embed="rId3"/>
          <a:stretch>
            <a:fillRect/>
          </a:stretch>
        </p:blipFill>
        <p:spPr>
          <a:xfrm>
            <a:off x="7085012" y="2190750"/>
            <a:ext cx="4591050" cy="3829050"/>
          </a:xfrm>
          <a:prstGeom prst="rect">
            <a:avLst/>
          </a:prstGeom>
        </p:spPr>
      </p:pic>
    </p:spTree>
    <p:extLst>
      <p:ext uri="{BB962C8B-B14F-4D97-AF65-F5344CB8AC3E}">
        <p14:creationId xmlns:p14="http://schemas.microsoft.com/office/powerpoint/2010/main" val="34367533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sz="half" idx="1"/>
          </p:nvPr>
        </p:nvSpPr>
        <p:spPr>
          <a:xfrm>
            <a:off x="608012" y="1066800"/>
            <a:ext cx="5181600" cy="4800600"/>
          </a:xfrm>
        </p:spPr>
        <p:txBody>
          <a:bodyPr/>
          <a:lstStyle/>
          <a:p>
            <a:pPr marL="0" indent="0" algn="ctr">
              <a:lnSpc>
                <a:spcPct val="90000"/>
              </a:lnSpc>
              <a:buNone/>
            </a:pPr>
            <a:r>
              <a:rPr lang="en-US" sz="2200" u="sng" dirty="0">
                <a:solidFill>
                  <a:schemeClr val="tx1"/>
                </a:solidFill>
                <a:latin typeface="+mj-lt"/>
              </a:rPr>
              <a:t>Negatives</a:t>
            </a:r>
          </a:p>
          <a:p>
            <a:pPr>
              <a:lnSpc>
                <a:spcPct val="90000"/>
              </a:lnSpc>
            </a:pPr>
            <a:r>
              <a:rPr lang="en-US" dirty="0">
                <a:solidFill>
                  <a:schemeClr val="tx1"/>
                </a:solidFill>
                <a:latin typeface="+mj-lt"/>
              </a:rPr>
              <a:t>Less than 100 m³ of annual renewable water resources available per person.</a:t>
            </a:r>
          </a:p>
          <a:p>
            <a:pPr>
              <a:lnSpc>
                <a:spcPct val="90000"/>
              </a:lnSpc>
            </a:pPr>
            <a:r>
              <a:rPr lang="en-US" dirty="0">
                <a:solidFill>
                  <a:schemeClr val="tx1"/>
                </a:solidFill>
              </a:rPr>
              <a:t>12 main aquifers, 10 of which are being depleted beyond their recharge volume.</a:t>
            </a:r>
          </a:p>
          <a:p>
            <a:pPr>
              <a:lnSpc>
                <a:spcPct val="90000"/>
              </a:lnSpc>
            </a:pPr>
            <a:r>
              <a:rPr lang="en-US" dirty="0">
                <a:solidFill>
                  <a:schemeClr val="tx1"/>
                </a:solidFill>
              </a:rPr>
              <a:t>Over-pumping from groundwater exceeds renewable resources by 238 MCM per year.</a:t>
            </a:r>
          </a:p>
          <a:p>
            <a:pPr>
              <a:lnSpc>
                <a:spcPct val="90000"/>
              </a:lnSpc>
            </a:pPr>
            <a:r>
              <a:rPr lang="en-US" dirty="0">
                <a:solidFill>
                  <a:schemeClr val="tx1"/>
                </a:solidFill>
              </a:rPr>
              <a:t>Groundwater levels drop by 2 meters per year, reaching 5-20 meters in some depleted areas.</a:t>
            </a:r>
          </a:p>
          <a:p>
            <a:pPr>
              <a:lnSpc>
                <a:spcPct val="90000"/>
              </a:lnSpc>
            </a:pPr>
            <a:r>
              <a:rPr lang="en-US" dirty="0">
                <a:solidFill>
                  <a:schemeClr val="tx1"/>
                </a:solidFill>
                <a:latin typeface="+mj-lt"/>
              </a:rPr>
              <a:t>Non-revenue water (NRW) reached 50% in 2022.</a:t>
            </a:r>
          </a:p>
          <a:p>
            <a:pPr>
              <a:lnSpc>
                <a:spcPct val="90000"/>
              </a:lnSpc>
            </a:pPr>
            <a:r>
              <a:rPr lang="en-US" dirty="0">
                <a:solidFill>
                  <a:schemeClr val="tx1"/>
                </a:solidFill>
              </a:rPr>
              <a:t>90% of drinking water supplied to Amman comes from sources 125-325 km away.</a:t>
            </a:r>
            <a:endParaRPr lang="en-US" dirty="0">
              <a:solidFill>
                <a:schemeClr val="tx1"/>
              </a:solidFill>
              <a:latin typeface="+mj-lt"/>
            </a:endParaRPr>
          </a:p>
          <a:p>
            <a:pPr>
              <a:lnSpc>
                <a:spcPct val="90000"/>
              </a:lnSpc>
            </a:pPr>
            <a:r>
              <a:rPr lang="en-US" dirty="0">
                <a:solidFill>
                  <a:schemeClr val="tx1"/>
                </a:solidFill>
                <a:latin typeface="+mj-lt"/>
              </a:rPr>
              <a:t>15% of electricity consumption in Jordan is used for water pumping and services.</a:t>
            </a:r>
          </a:p>
          <a:p>
            <a:pPr>
              <a:lnSpc>
                <a:spcPct val="90000"/>
              </a:lnSpc>
            </a:pPr>
            <a:r>
              <a:rPr lang="en-US" dirty="0">
                <a:solidFill>
                  <a:schemeClr val="tx1"/>
                </a:solidFill>
                <a:latin typeface="+mj-lt"/>
              </a:rPr>
              <a:t>Transboundary water issues (around 26% of the total water resources).</a:t>
            </a:r>
          </a:p>
        </p:txBody>
      </p:sp>
      <p:sp>
        <p:nvSpPr>
          <p:cNvPr id="5" name="Title 1"/>
          <p:cNvSpPr>
            <a:spLocks noGrp="1"/>
          </p:cNvSpPr>
          <p:nvPr>
            <p:ph type="title"/>
          </p:nvPr>
        </p:nvSpPr>
        <p:spPr>
          <a:xfrm>
            <a:off x="611790" y="491504"/>
            <a:ext cx="9996529" cy="535546"/>
          </a:xfrm>
        </p:spPr>
        <p:txBody>
          <a:bodyPr/>
          <a:lstStyle/>
          <a:p>
            <a:pPr rtl="1"/>
            <a:r>
              <a:rPr lang="en-US" sz="3200" b="1" dirty="0">
                <a:solidFill>
                  <a:srgbClr val="0070C0"/>
                </a:solidFill>
                <a:latin typeface="Arial Narrow" panose="020B0606020202030204" pitchFamily="34" charset="0"/>
              </a:rPr>
              <a:t>Current Situation</a:t>
            </a:r>
          </a:p>
        </p:txBody>
      </p:sp>
      <p:sp>
        <p:nvSpPr>
          <p:cNvPr id="4" name="Rectangle 3"/>
          <p:cNvSpPr txBox="1">
            <a:spLocks noChangeArrowheads="1"/>
          </p:cNvSpPr>
          <p:nvPr/>
        </p:nvSpPr>
        <p:spPr bwMode="auto">
          <a:xfrm>
            <a:off x="6094412" y="1068977"/>
            <a:ext cx="51816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0" algn="l" rtl="0" eaLnBrk="1" fontAlgn="base" hangingPunct="1">
              <a:spcBef>
                <a:spcPts val="400"/>
              </a:spcBef>
              <a:spcAft>
                <a:spcPts val="800"/>
              </a:spcAft>
              <a:buClr>
                <a:srgbClr val="6E6452"/>
              </a:buClr>
              <a:buFont typeface="Arial" pitchFamily="34" charset="0"/>
              <a:buNone/>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0" indent="0" algn="ctr">
              <a:lnSpc>
                <a:spcPct val="90000"/>
              </a:lnSpc>
              <a:buNone/>
            </a:pPr>
            <a:r>
              <a:rPr lang="en-US" sz="2200" u="sng" dirty="0">
                <a:solidFill>
                  <a:schemeClr val="tx1"/>
                </a:solidFill>
              </a:rPr>
              <a:t>Positives</a:t>
            </a:r>
          </a:p>
          <a:p>
            <a:pPr>
              <a:lnSpc>
                <a:spcPct val="90000"/>
              </a:lnSpc>
            </a:pPr>
            <a:r>
              <a:rPr lang="en-US" dirty="0">
                <a:solidFill>
                  <a:schemeClr val="tx1"/>
                </a:solidFill>
              </a:rPr>
              <a:t>96 % of the urban population has access to piped water.</a:t>
            </a:r>
          </a:p>
          <a:p>
            <a:pPr>
              <a:lnSpc>
                <a:spcPct val="90000"/>
              </a:lnSpc>
            </a:pPr>
            <a:r>
              <a:rPr lang="en-US" dirty="0">
                <a:solidFill>
                  <a:schemeClr val="tx1"/>
                </a:solidFill>
              </a:rPr>
              <a:t>88% of the rural population has access to piped water.</a:t>
            </a:r>
          </a:p>
          <a:p>
            <a:pPr>
              <a:lnSpc>
                <a:spcPct val="90000"/>
              </a:lnSpc>
            </a:pPr>
            <a:r>
              <a:rPr lang="en-US" dirty="0">
                <a:solidFill>
                  <a:schemeClr val="tx1"/>
                </a:solidFill>
              </a:rPr>
              <a:t>70% of the population are connected to sewerage networks </a:t>
            </a:r>
          </a:p>
          <a:p>
            <a:pPr>
              <a:lnSpc>
                <a:spcPct val="90000"/>
              </a:lnSpc>
            </a:pPr>
            <a:r>
              <a:rPr lang="en-US" dirty="0">
                <a:solidFill>
                  <a:schemeClr val="tx1"/>
                </a:solidFill>
              </a:rPr>
              <a:t>More than 90% of the treated wastewater is being utilized in irrigated agriculture.</a:t>
            </a:r>
          </a:p>
          <a:p>
            <a:pPr>
              <a:lnSpc>
                <a:spcPct val="90000"/>
              </a:lnSpc>
            </a:pPr>
            <a:r>
              <a:rPr lang="en-US" dirty="0">
                <a:solidFill>
                  <a:schemeClr val="tx1"/>
                </a:solidFill>
              </a:rPr>
              <a:t>50.3% of the population receives water supply 24 hours per week or less.</a:t>
            </a:r>
          </a:p>
          <a:p>
            <a:pPr>
              <a:lnSpc>
                <a:spcPct val="90000"/>
              </a:lnSpc>
            </a:pPr>
            <a:r>
              <a:rPr lang="en-US" dirty="0">
                <a:solidFill>
                  <a:schemeClr val="tx1"/>
                </a:solidFill>
              </a:rPr>
              <a:t>49.7% receive between 24-48 hours/week of water supply. </a:t>
            </a:r>
          </a:p>
          <a:p>
            <a:pPr>
              <a:lnSpc>
                <a:spcPct val="90000"/>
              </a:lnSpc>
            </a:pPr>
            <a:r>
              <a:rPr lang="en-US" dirty="0">
                <a:solidFill>
                  <a:schemeClr val="tx1"/>
                </a:solidFill>
              </a:rPr>
              <a:t>94% of water sources are classified as “safely managed” (SDGs).</a:t>
            </a:r>
          </a:p>
          <a:p>
            <a:pPr>
              <a:lnSpc>
                <a:spcPct val="90000"/>
              </a:lnSpc>
            </a:pPr>
            <a:r>
              <a:rPr lang="en-US" dirty="0">
                <a:solidFill>
                  <a:schemeClr val="tx1"/>
                </a:solidFill>
              </a:rPr>
              <a:t>Jordan had commercialized its water utilities.</a:t>
            </a:r>
          </a:p>
          <a:p>
            <a:pPr>
              <a:lnSpc>
                <a:spcPct val="90000"/>
              </a:lnSpc>
            </a:pPr>
            <a:endParaRPr lang="en-US" dirty="0">
              <a:solidFill>
                <a:schemeClr val="tx1"/>
              </a:solidFill>
            </a:endParaRPr>
          </a:p>
        </p:txBody>
      </p:sp>
    </p:spTree>
    <p:extLst>
      <p:ext uri="{BB962C8B-B14F-4D97-AF65-F5344CB8AC3E}">
        <p14:creationId xmlns:p14="http://schemas.microsoft.com/office/powerpoint/2010/main" val="305722393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611790" y="491504"/>
            <a:ext cx="9996529"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l" rtl="1"/>
            <a:r>
              <a:rPr lang="en-US" sz="3200" b="1" kern="0" dirty="0">
                <a:solidFill>
                  <a:srgbClr val="0070C0"/>
                </a:solidFill>
                <a:latin typeface="Arial Narrow" panose="020B0606020202030204" pitchFamily="34" charset="0"/>
              </a:rPr>
              <a:t>Current Initiatives</a:t>
            </a:r>
          </a:p>
        </p:txBody>
      </p:sp>
      <p:pic>
        <p:nvPicPr>
          <p:cNvPr id="13" name="Picture 4"/>
          <p:cNvPicPr>
            <a:picLocks noChangeAspect="1" noChangeArrowheads="1"/>
          </p:cNvPicPr>
          <p:nvPr/>
        </p:nvPicPr>
        <p:blipFill>
          <a:blip r:embed="rId3" cstate="print"/>
          <a:srcRect l="12820" t="12347" r="10257" b="7396"/>
          <a:stretch>
            <a:fillRect/>
          </a:stretch>
        </p:blipFill>
        <p:spPr bwMode="auto">
          <a:xfrm>
            <a:off x="6219701" y="680539"/>
            <a:ext cx="3234549" cy="2379864"/>
          </a:xfrm>
          <a:prstGeom prst="rect">
            <a:avLst/>
          </a:prstGeom>
          <a:noFill/>
          <a:ln w="28575">
            <a:noFill/>
            <a:miter lim="800000"/>
            <a:headEnd/>
            <a:tailEnd/>
          </a:ln>
        </p:spPr>
      </p:pic>
      <p:pic>
        <p:nvPicPr>
          <p:cNvPr id="14" name="Picture 13"/>
          <p:cNvPicPr>
            <a:picLocks noChangeAspect="1"/>
          </p:cNvPicPr>
          <p:nvPr/>
        </p:nvPicPr>
        <p:blipFill>
          <a:blip r:embed="rId4"/>
          <a:stretch>
            <a:fillRect/>
          </a:stretch>
        </p:blipFill>
        <p:spPr>
          <a:xfrm>
            <a:off x="6032541" y="3374857"/>
            <a:ext cx="3262271" cy="2950436"/>
          </a:xfrm>
          <a:prstGeom prst="rect">
            <a:avLst/>
          </a:prstGeom>
        </p:spPr>
      </p:pic>
      <p:pic>
        <p:nvPicPr>
          <p:cNvPr id="15" name="Picture 14"/>
          <p:cNvPicPr>
            <a:picLocks noChangeAspect="1"/>
          </p:cNvPicPr>
          <p:nvPr/>
        </p:nvPicPr>
        <p:blipFill>
          <a:blip r:embed="rId5"/>
          <a:stretch>
            <a:fillRect/>
          </a:stretch>
        </p:blipFill>
        <p:spPr>
          <a:xfrm>
            <a:off x="8544452" y="2143332"/>
            <a:ext cx="3552247" cy="2243211"/>
          </a:xfrm>
          <a:prstGeom prst="rect">
            <a:avLst/>
          </a:prstGeom>
        </p:spPr>
      </p:pic>
      <p:pic>
        <p:nvPicPr>
          <p:cNvPr id="16" name="Picture 15"/>
          <p:cNvPicPr>
            <a:picLocks noChangeAspect="1"/>
          </p:cNvPicPr>
          <p:nvPr/>
        </p:nvPicPr>
        <p:blipFill>
          <a:blip r:embed="rId6"/>
          <a:stretch>
            <a:fillRect/>
          </a:stretch>
        </p:blipFill>
        <p:spPr>
          <a:xfrm>
            <a:off x="8747317" y="5026304"/>
            <a:ext cx="3146519" cy="1536550"/>
          </a:xfrm>
          <a:prstGeom prst="rect">
            <a:avLst/>
          </a:prstGeom>
        </p:spPr>
      </p:pic>
      <p:sp>
        <p:nvSpPr>
          <p:cNvPr id="19" name="Rectangle 3"/>
          <p:cNvSpPr txBox="1">
            <a:spLocks noChangeArrowheads="1"/>
          </p:cNvSpPr>
          <p:nvPr/>
        </p:nvSpPr>
        <p:spPr bwMode="auto">
          <a:xfrm>
            <a:off x="608012" y="1300161"/>
            <a:ext cx="52578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0" algn="l" rtl="0" eaLnBrk="1" fontAlgn="base" hangingPunct="1">
              <a:spcBef>
                <a:spcPts val="400"/>
              </a:spcBef>
              <a:spcAft>
                <a:spcPts val="800"/>
              </a:spcAft>
              <a:buClr>
                <a:srgbClr val="6E6452"/>
              </a:buClr>
              <a:buFont typeface="Arial" pitchFamily="34" charset="0"/>
              <a:buNone/>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a:lnSpc>
                <a:spcPct val="90000"/>
              </a:lnSpc>
            </a:pPr>
            <a:r>
              <a:rPr lang="en-US" sz="2200" kern="0" dirty="0">
                <a:solidFill>
                  <a:schemeClr val="tx1"/>
                </a:solidFill>
                <a:latin typeface="+mj-lt"/>
              </a:rPr>
              <a:t>Reduce NRW by 2% annually</a:t>
            </a:r>
          </a:p>
          <a:p>
            <a:pPr>
              <a:lnSpc>
                <a:spcPct val="90000"/>
              </a:lnSpc>
            </a:pPr>
            <a:r>
              <a:rPr lang="en-US" sz="2200" kern="0" dirty="0">
                <a:solidFill>
                  <a:schemeClr val="tx1"/>
                </a:solidFill>
                <a:latin typeface="+mj-lt"/>
              </a:rPr>
              <a:t>Explore non-conventional water resources</a:t>
            </a:r>
          </a:p>
          <a:p>
            <a:pPr>
              <a:lnSpc>
                <a:spcPct val="90000"/>
              </a:lnSpc>
            </a:pPr>
            <a:r>
              <a:rPr lang="en-US" sz="2200" kern="0" dirty="0">
                <a:solidFill>
                  <a:schemeClr val="tx1"/>
                </a:solidFill>
                <a:latin typeface="+mj-lt"/>
              </a:rPr>
              <a:t>Conduct desalination projects</a:t>
            </a:r>
          </a:p>
          <a:p>
            <a:pPr lvl="1">
              <a:lnSpc>
                <a:spcPct val="90000"/>
              </a:lnSpc>
            </a:pPr>
            <a:r>
              <a:rPr lang="en-US" sz="2200" kern="0" dirty="0">
                <a:solidFill>
                  <a:schemeClr val="tx1"/>
                </a:solidFill>
                <a:latin typeface="+mj-lt"/>
              </a:rPr>
              <a:t>Sea water</a:t>
            </a:r>
          </a:p>
          <a:p>
            <a:pPr lvl="1">
              <a:lnSpc>
                <a:spcPct val="90000"/>
              </a:lnSpc>
            </a:pPr>
            <a:r>
              <a:rPr lang="en-US" sz="2200" kern="0" dirty="0">
                <a:solidFill>
                  <a:schemeClr val="tx1"/>
                </a:solidFill>
                <a:latin typeface="+mj-lt"/>
              </a:rPr>
              <a:t>Brackish water (24 BCM, JICA 2014) </a:t>
            </a:r>
          </a:p>
          <a:p>
            <a:pPr>
              <a:lnSpc>
                <a:spcPct val="90000"/>
              </a:lnSpc>
            </a:pPr>
            <a:r>
              <a:rPr lang="en-US" sz="2200" kern="0" dirty="0">
                <a:solidFill>
                  <a:schemeClr val="tx1"/>
                </a:solidFill>
                <a:latin typeface="+mj-lt"/>
              </a:rPr>
              <a:t>Launch public awareness campaigns</a:t>
            </a:r>
          </a:p>
          <a:p>
            <a:pPr>
              <a:lnSpc>
                <a:spcPct val="90000"/>
              </a:lnSpc>
            </a:pPr>
            <a:r>
              <a:rPr lang="en-US" sz="2200" kern="0" dirty="0">
                <a:solidFill>
                  <a:schemeClr val="tx1"/>
                </a:solidFill>
                <a:latin typeface="+mj-lt"/>
              </a:rPr>
              <a:t>Promote scientific research</a:t>
            </a:r>
          </a:p>
          <a:p>
            <a:pPr>
              <a:lnSpc>
                <a:spcPct val="90000"/>
              </a:lnSpc>
            </a:pPr>
            <a:r>
              <a:rPr lang="en-US" sz="2200" kern="0" dirty="0">
                <a:solidFill>
                  <a:schemeClr val="tx1"/>
                </a:solidFill>
                <a:latin typeface="+mj-lt"/>
              </a:rPr>
              <a:t>Adapt Integrated Water Resources Management concept</a:t>
            </a:r>
          </a:p>
          <a:p>
            <a:pPr>
              <a:lnSpc>
                <a:spcPct val="90000"/>
              </a:lnSpc>
            </a:pPr>
            <a:r>
              <a:rPr lang="en-US" sz="2200" kern="0" dirty="0">
                <a:solidFill>
                  <a:schemeClr val="tx1"/>
                </a:solidFill>
                <a:latin typeface="+mj-lt"/>
              </a:rPr>
              <a:t>Conduct Short and long term Projects</a:t>
            </a:r>
          </a:p>
        </p:txBody>
      </p:sp>
    </p:spTree>
    <p:extLst>
      <p:ext uri="{BB962C8B-B14F-4D97-AF65-F5344CB8AC3E}">
        <p14:creationId xmlns:p14="http://schemas.microsoft.com/office/powerpoint/2010/main" val="403355230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body" sz="half" idx="1"/>
          </p:nvPr>
        </p:nvSpPr>
        <p:spPr>
          <a:xfrm>
            <a:off x="608012" y="1447800"/>
            <a:ext cx="5105400" cy="4800600"/>
          </a:xfrm>
        </p:spPr>
        <p:txBody>
          <a:bodyPr/>
          <a:lstStyle/>
          <a:p>
            <a:pPr marL="285750" indent="-285750"/>
            <a:r>
              <a:rPr lang="en-US" sz="2000" dirty="0">
                <a:solidFill>
                  <a:schemeClr val="tx1"/>
                </a:solidFill>
              </a:rPr>
              <a:t>A key function of the Scientific Research Support Fund (SRSF) is to provide financial support for scientific research projects offered by Jordanian universities and concerned public as well as private institutions. </a:t>
            </a:r>
          </a:p>
          <a:p>
            <a:pPr marL="285750" indent="-285750"/>
            <a:r>
              <a:rPr lang="en-US" sz="2000" dirty="0">
                <a:solidFill>
                  <a:schemeClr val="tx1"/>
                </a:solidFill>
              </a:rPr>
              <a:t>The SRSF determines national priorities for scientific research. </a:t>
            </a:r>
          </a:p>
          <a:p>
            <a:pPr marL="285750" indent="-285750"/>
            <a:r>
              <a:rPr lang="en-US" sz="2000" dirty="0">
                <a:solidFill>
                  <a:schemeClr val="tx1"/>
                </a:solidFill>
              </a:rPr>
              <a:t>For defining research priorities, mainly the research community and policy makers are consulted.</a:t>
            </a:r>
          </a:p>
          <a:p>
            <a:pPr marL="285750" indent="-285750"/>
            <a:r>
              <a:rPr lang="en-US" sz="2000" dirty="0">
                <a:solidFill>
                  <a:schemeClr val="tx1"/>
                </a:solidFill>
              </a:rPr>
              <a:t>The SRSF contributes to improve science-policy interface (SPI) through organizing dialogue platforms.</a:t>
            </a:r>
          </a:p>
          <a:p>
            <a:pPr marL="285750" indent="-285750"/>
            <a:endParaRPr lang="en-US" sz="2000" b="1" dirty="0">
              <a:solidFill>
                <a:schemeClr val="tx1"/>
              </a:solidFill>
            </a:endParaRPr>
          </a:p>
          <a:p>
            <a:pPr marL="285750" indent="-285750"/>
            <a:endParaRPr lang="en-US" sz="2000" b="1" dirty="0">
              <a:solidFill>
                <a:schemeClr val="tx1"/>
              </a:solidFill>
            </a:endParaRPr>
          </a:p>
          <a:p>
            <a:pPr marL="0" indent="0">
              <a:buNone/>
            </a:pPr>
            <a:r>
              <a:rPr lang="en-US" sz="2000" b="1" dirty="0">
                <a:solidFill>
                  <a:schemeClr val="tx1"/>
                </a:solidFill>
              </a:rPr>
              <a:t> </a:t>
            </a:r>
          </a:p>
        </p:txBody>
      </p:sp>
      <p:sp>
        <p:nvSpPr>
          <p:cNvPr id="6" name="Title 1"/>
          <p:cNvSpPr txBox="1">
            <a:spLocks/>
          </p:cNvSpPr>
          <p:nvPr/>
        </p:nvSpPr>
        <p:spPr bwMode="auto">
          <a:xfrm>
            <a:off x="608012" y="984230"/>
            <a:ext cx="4953000"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nSpc>
                <a:spcPct val="90000"/>
              </a:lnSpc>
              <a:spcBef>
                <a:spcPts val="400"/>
              </a:spcBef>
              <a:spcAft>
                <a:spcPts val="800"/>
              </a:spcAft>
              <a:buClr>
                <a:srgbClr val="C80F0F"/>
              </a:buClr>
              <a:tabLst>
                <a:tab pos="2190750" algn="l"/>
              </a:tabLst>
            </a:pPr>
            <a:r>
              <a:rPr lang="en-US" sz="2200" u="sng" dirty="0">
                <a:solidFill>
                  <a:schemeClr val="tx1"/>
                </a:solidFill>
                <a:ea typeface="+mn-ea"/>
                <a:cs typeface="+mn-cs"/>
              </a:rPr>
              <a:t>Support at a National Level</a:t>
            </a:r>
          </a:p>
        </p:txBody>
      </p:sp>
      <p:sp>
        <p:nvSpPr>
          <p:cNvPr id="4" name="Rectangle 3"/>
          <p:cNvSpPr txBox="1">
            <a:spLocks noChangeArrowheads="1"/>
          </p:cNvSpPr>
          <p:nvPr/>
        </p:nvSpPr>
        <p:spPr bwMode="auto">
          <a:xfrm>
            <a:off x="6094412" y="1447800"/>
            <a:ext cx="57912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0" algn="l" rtl="0" eaLnBrk="1" fontAlgn="base" hangingPunct="1">
              <a:spcBef>
                <a:spcPts val="400"/>
              </a:spcBef>
              <a:spcAft>
                <a:spcPts val="800"/>
              </a:spcAft>
              <a:buClr>
                <a:srgbClr val="6E6452"/>
              </a:buClr>
              <a:buFont typeface="Arial" pitchFamily="34" charset="0"/>
              <a:buNone/>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285750" indent="-285750"/>
            <a:r>
              <a:rPr lang="en-US" sz="2000" kern="0" dirty="0">
                <a:solidFill>
                  <a:schemeClr val="tx1"/>
                </a:solidFill>
              </a:rPr>
              <a:t>Deanships of scientific research (DSR) and faculties of graduate studies create continuous communication channel with sector institutions. </a:t>
            </a:r>
          </a:p>
          <a:p>
            <a:pPr marL="645750" lvl="1" indent="-285750"/>
            <a:r>
              <a:rPr lang="en-US" sz="2000" kern="0" dirty="0">
                <a:solidFill>
                  <a:schemeClr val="tx1"/>
                </a:solidFill>
              </a:rPr>
              <a:t>The University of Jordan host the largest number of graduate students in Jordan</a:t>
            </a:r>
          </a:p>
          <a:p>
            <a:pPr marL="645750" lvl="1" indent="-285750"/>
            <a:r>
              <a:rPr lang="en-US" sz="2000" kern="0" dirty="0">
                <a:solidFill>
                  <a:schemeClr val="tx1"/>
                </a:solidFill>
              </a:rPr>
              <a:t>Coordination between the Jordanian institutes having graduate studies programs is recommended. </a:t>
            </a:r>
          </a:p>
          <a:p>
            <a:pPr marL="285750" indent="-285750"/>
            <a:r>
              <a:rPr lang="en-US" sz="2000" kern="0" dirty="0">
                <a:solidFill>
                  <a:schemeClr val="tx1"/>
                </a:solidFill>
              </a:rPr>
              <a:t>DSR is responsible for organizing, supervising, promoting and supporting academic research. </a:t>
            </a:r>
          </a:p>
          <a:p>
            <a:pPr marL="285750" indent="-285750"/>
            <a:r>
              <a:rPr lang="en-US" sz="2000" kern="0" dirty="0">
                <a:solidFill>
                  <a:schemeClr val="tx1"/>
                </a:solidFill>
              </a:rPr>
              <a:t>DSR is managed through the university’s academic research council (ARC). Therefore, the ARC has a crucial role in establishing the </a:t>
            </a:r>
            <a:r>
              <a:rPr lang="en-US" sz="2000" dirty="0">
                <a:solidFill>
                  <a:schemeClr val="tx1"/>
                </a:solidFill>
              </a:rPr>
              <a:t>science-policy interface (</a:t>
            </a:r>
            <a:r>
              <a:rPr lang="en-US" sz="2000" kern="0" dirty="0">
                <a:solidFill>
                  <a:schemeClr val="tx1"/>
                </a:solidFill>
              </a:rPr>
              <a:t>SPI). </a:t>
            </a:r>
          </a:p>
        </p:txBody>
      </p:sp>
      <p:sp>
        <p:nvSpPr>
          <p:cNvPr id="5" name="Title 1"/>
          <p:cNvSpPr txBox="1">
            <a:spLocks/>
          </p:cNvSpPr>
          <p:nvPr/>
        </p:nvSpPr>
        <p:spPr bwMode="auto">
          <a:xfrm>
            <a:off x="6361112" y="984230"/>
            <a:ext cx="5257800"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nSpc>
                <a:spcPct val="90000"/>
              </a:lnSpc>
              <a:spcBef>
                <a:spcPts val="400"/>
              </a:spcBef>
              <a:spcAft>
                <a:spcPts val="800"/>
              </a:spcAft>
              <a:buClr>
                <a:srgbClr val="C80F0F"/>
              </a:buClr>
              <a:tabLst>
                <a:tab pos="2190750" algn="l"/>
              </a:tabLst>
            </a:pPr>
            <a:r>
              <a:rPr lang="en-US" sz="2200" u="sng" dirty="0">
                <a:solidFill>
                  <a:schemeClr val="tx1"/>
                </a:solidFill>
                <a:ea typeface="+mn-ea"/>
                <a:cs typeface="+mn-cs"/>
              </a:rPr>
              <a:t>Support at Institutional Level</a:t>
            </a:r>
          </a:p>
        </p:txBody>
      </p:sp>
      <p:sp>
        <p:nvSpPr>
          <p:cNvPr id="7" name="Title 1"/>
          <p:cNvSpPr txBox="1">
            <a:spLocks/>
          </p:cNvSpPr>
          <p:nvPr/>
        </p:nvSpPr>
        <p:spPr bwMode="auto">
          <a:xfrm>
            <a:off x="611790" y="491504"/>
            <a:ext cx="9996529"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l" rtl="1"/>
            <a:r>
              <a:rPr lang="en-US" sz="3200" b="1" kern="0" dirty="0">
                <a:solidFill>
                  <a:srgbClr val="0070C0"/>
                </a:solidFill>
                <a:latin typeface="Arial Narrow" panose="020B0606020202030204" pitchFamily="34" charset="0"/>
              </a:rPr>
              <a:t>Scientific Research</a:t>
            </a:r>
          </a:p>
        </p:txBody>
      </p:sp>
    </p:spTree>
    <p:extLst>
      <p:ext uri="{BB962C8B-B14F-4D97-AF65-F5344CB8AC3E}">
        <p14:creationId xmlns:p14="http://schemas.microsoft.com/office/powerpoint/2010/main" val="233417065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sz="half" idx="1"/>
          </p:nvPr>
        </p:nvSpPr>
        <p:spPr>
          <a:xfrm>
            <a:off x="608012" y="1447800"/>
            <a:ext cx="10744200" cy="4800600"/>
          </a:xfrm>
        </p:spPr>
        <p:txBody>
          <a:bodyPr/>
          <a:lstStyle/>
          <a:p>
            <a:pPr>
              <a:lnSpc>
                <a:spcPct val="90000"/>
              </a:lnSpc>
            </a:pPr>
            <a:r>
              <a:rPr lang="en-US" sz="2000" dirty="0"/>
              <a:t>Founded in 1962</a:t>
            </a:r>
          </a:p>
          <a:p>
            <a:pPr>
              <a:lnSpc>
                <a:spcPct val="90000"/>
              </a:lnSpc>
            </a:pPr>
            <a:r>
              <a:rPr lang="en-US" sz="2000" dirty="0"/>
              <a:t>Students: 50,000+</a:t>
            </a:r>
          </a:p>
          <a:p>
            <a:pPr>
              <a:lnSpc>
                <a:spcPct val="90000"/>
              </a:lnSpc>
            </a:pPr>
            <a:r>
              <a:rPr lang="en-US" sz="2000" dirty="0"/>
              <a:t>Graduates: 270,000+</a:t>
            </a:r>
          </a:p>
          <a:p>
            <a:pPr>
              <a:lnSpc>
                <a:spcPct val="90000"/>
              </a:lnSpc>
            </a:pPr>
            <a:r>
              <a:rPr lang="en-US" sz="2000" dirty="0"/>
              <a:t>Academic Staff: 1,600+</a:t>
            </a:r>
          </a:p>
          <a:p>
            <a:pPr>
              <a:lnSpc>
                <a:spcPct val="90000"/>
              </a:lnSpc>
            </a:pPr>
            <a:r>
              <a:rPr lang="en-US" sz="2000" dirty="0"/>
              <a:t>Undergraduate Programs: 102</a:t>
            </a:r>
          </a:p>
          <a:p>
            <a:pPr>
              <a:lnSpc>
                <a:spcPct val="90000"/>
              </a:lnSpc>
            </a:pPr>
            <a:r>
              <a:rPr lang="en-US" sz="2000" dirty="0"/>
              <a:t>Master's Programs: 120</a:t>
            </a:r>
          </a:p>
          <a:p>
            <a:pPr>
              <a:lnSpc>
                <a:spcPct val="90000"/>
              </a:lnSpc>
            </a:pPr>
            <a:r>
              <a:rPr lang="en-US" sz="2000" dirty="0"/>
              <a:t>Ph.D. Programs: 39</a:t>
            </a:r>
          </a:p>
          <a:p>
            <a:pPr>
              <a:lnSpc>
                <a:spcPct val="90000"/>
              </a:lnSpc>
            </a:pPr>
            <a:r>
              <a:rPr lang="en-US" sz="2000" dirty="0"/>
              <a:t>7 Research centers</a:t>
            </a:r>
          </a:p>
          <a:p>
            <a:pPr>
              <a:lnSpc>
                <a:spcPct val="90000"/>
              </a:lnSpc>
            </a:pPr>
            <a:r>
              <a:rPr lang="en-US" sz="2000" dirty="0"/>
              <a:t>Ranked 368th globally according to QS 2025</a:t>
            </a:r>
          </a:p>
        </p:txBody>
      </p:sp>
      <p:pic>
        <p:nvPicPr>
          <p:cNvPr id="5" name="Picture 2" descr="Image result for university of jord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4439" y="1197693"/>
            <a:ext cx="4543444" cy="17109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university of jorda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4646" y="2346478"/>
            <a:ext cx="3656648" cy="26025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290" t="-16196" r="-2290" b="50377"/>
          <a:stretch/>
        </p:blipFill>
        <p:spPr bwMode="auto">
          <a:xfrm>
            <a:off x="1598612" y="4945761"/>
            <a:ext cx="9213097" cy="1153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bwMode="auto">
          <a:xfrm>
            <a:off x="608012" y="559872"/>
            <a:ext cx="9996529"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l" rtl="1"/>
            <a:r>
              <a:rPr lang="en-US" sz="3200" b="1" kern="0" dirty="0">
                <a:solidFill>
                  <a:srgbClr val="0070C0"/>
                </a:solidFill>
                <a:latin typeface="Arial Narrow" panose="020B0606020202030204" pitchFamily="34" charset="0"/>
              </a:rPr>
              <a:t>The University of Jordan</a:t>
            </a:r>
          </a:p>
        </p:txBody>
      </p:sp>
    </p:spTree>
    <p:extLst>
      <p:ext uri="{BB962C8B-B14F-4D97-AF65-F5344CB8AC3E}">
        <p14:creationId xmlns:p14="http://schemas.microsoft.com/office/powerpoint/2010/main" val="102023958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sz="half" idx="1"/>
          </p:nvPr>
        </p:nvSpPr>
        <p:spPr>
          <a:xfrm>
            <a:off x="608012" y="1447800"/>
            <a:ext cx="10744200" cy="4800600"/>
          </a:xfrm>
        </p:spPr>
        <p:txBody>
          <a:bodyPr/>
          <a:lstStyle/>
          <a:p>
            <a:pPr marL="285750" indent="-285750"/>
            <a:r>
              <a:rPr lang="en-US" sz="2000" dirty="0"/>
              <a:t>1982 – WERSC </a:t>
            </a:r>
          </a:p>
          <a:p>
            <a:pPr marL="285750" indent="-285750"/>
            <a:r>
              <a:rPr lang="en-US" sz="2000" dirty="0"/>
              <a:t>2006 – Energy Center</a:t>
            </a:r>
          </a:p>
          <a:p>
            <a:pPr marL="285750" indent="-285750"/>
            <a:r>
              <a:rPr lang="en-US" sz="2000" dirty="0"/>
              <a:t>2011 – WEE Center</a:t>
            </a:r>
          </a:p>
          <a:p>
            <a:pPr algn="l">
              <a:lnSpc>
                <a:spcPct val="90000"/>
              </a:lnSpc>
            </a:pPr>
            <a:endParaRPr lang="en-US" sz="2000" dirty="0"/>
          </a:p>
        </p:txBody>
      </p:sp>
      <p:sp>
        <p:nvSpPr>
          <p:cNvPr id="24" name="Title 1"/>
          <p:cNvSpPr txBox="1">
            <a:spLocks/>
          </p:cNvSpPr>
          <p:nvPr/>
        </p:nvSpPr>
        <p:spPr bwMode="auto">
          <a:xfrm>
            <a:off x="608012" y="559872"/>
            <a:ext cx="9996529"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l" rtl="1"/>
            <a:r>
              <a:rPr lang="en-US" sz="3200" b="1" kern="0" dirty="0">
                <a:solidFill>
                  <a:srgbClr val="0070C0"/>
                </a:solidFill>
                <a:latin typeface="Arial Narrow" panose="020B0606020202030204" pitchFamily="34" charset="0"/>
              </a:rPr>
              <a:t>Water, Energy and Environment Center (WEE Center)</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439" y="1224862"/>
            <a:ext cx="2747618" cy="2060714"/>
          </a:xfrm>
          <a:prstGeom prst="rect">
            <a:avLst/>
          </a:prstGeom>
        </p:spPr>
      </p:pic>
      <p:grpSp>
        <p:nvGrpSpPr>
          <p:cNvPr id="25" name="Group 31"/>
          <p:cNvGrpSpPr>
            <a:grpSpLocks/>
          </p:cNvGrpSpPr>
          <p:nvPr/>
        </p:nvGrpSpPr>
        <p:grpSpPr bwMode="auto">
          <a:xfrm>
            <a:off x="4509663" y="4076982"/>
            <a:ext cx="2353068" cy="2241595"/>
            <a:chOff x="2234" y="1634"/>
            <a:chExt cx="1489" cy="1862"/>
          </a:xfrm>
        </p:grpSpPr>
        <p:sp>
          <p:nvSpPr>
            <p:cNvPr id="26" name="AutoShape 24"/>
            <p:cNvSpPr>
              <a:spLocks noChangeArrowheads="1"/>
            </p:cNvSpPr>
            <p:nvPr/>
          </p:nvSpPr>
          <p:spPr bwMode="gray">
            <a:xfrm>
              <a:off x="2236" y="1634"/>
              <a:ext cx="1487" cy="1862"/>
            </a:xfrm>
            <a:prstGeom prst="roundRect">
              <a:avLst>
                <a:gd name="adj" fmla="val 12574"/>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27" name="AutoShape 25"/>
            <p:cNvSpPr>
              <a:spLocks noChangeArrowheads="1"/>
            </p:cNvSpPr>
            <p:nvPr/>
          </p:nvSpPr>
          <p:spPr bwMode="gray">
            <a:xfrm>
              <a:off x="2234" y="3013"/>
              <a:ext cx="1488" cy="479"/>
            </a:xfrm>
            <a:prstGeom prst="roundRect">
              <a:avLst>
                <a:gd name="adj" fmla="val 42588"/>
              </a:avLst>
            </a:prstGeom>
            <a:gradFill rotWithShape="1">
              <a:gsLst>
                <a:gs pos="0">
                  <a:schemeClr val="accent2">
                    <a:alpha val="0"/>
                  </a:schemeClr>
                </a:gs>
                <a:gs pos="100000">
                  <a:schemeClr val="accent2">
                    <a:gamma/>
                    <a:tint val="41176"/>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28" name="AutoShape 26"/>
            <p:cNvSpPr>
              <a:spLocks noChangeArrowheads="1"/>
            </p:cNvSpPr>
            <p:nvPr/>
          </p:nvSpPr>
          <p:spPr bwMode="gray">
            <a:xfrm>
              <a:off x="2241" y="1640"/>
              <a:ext cx="1475" cy="479"/>
            </a:xfrm>
            <a:prstGeom prst="roundRect">
              <a:avLst>
                <a:gd name="adj" fmla="val 35907"/>
              </a:avLst>
            </a:prstGeom>
            <a:gradFill rotWithShape="1">
              <a:gsLst>
                <a:gs pos="0">
                  <a:schemeClr val="accent2">
                    <a:gamma/>
                    <a:tint val="33333"/>
                    <a:invGamma/>
                  </a:schemeClr>
                </a:gs>
                <a:gs pos="100000">
                  <a:schemeClr val="accent2">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grpSp>
      <p:sp>
        <p:nvSpPr>
          <p:cNvPr id="29" name="Text Box 9"/>
          <p:cNvSpPr txBox="1">
            <a:spLocks noChangeArrowheads="1"/>
          </p:cNvSpPr>
          <p:nvPr/>
        </p:nvSpPr>
        <p:spPr bwMode="gray">
          <a:xfrm>
            <a:off x="1506010" y="4628123"/>
            <a:ext cx="2124131" cy="166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20650" indent="-120650" algn="l">
              <a:defRPr>
                <a:solidFill>
                  <a:schemeClr val="tx1"/>
                </a:solidFill>
                <a:latin typeface="Arial" charset="0"/>
              </a:defRPr>
            </a:lvl1pPr>
            <a:lvl2pPr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90000"/>
              </a:lnSpc>
              <a:spcBef>
                <a:spcPct val="50000"/>
              </a:spcBef>
              <a:buFontTx/>
              <a:buChar char="•"/>
            </a:pPr>
            <a:r>
              <a:rPr lang="en-US" altLang="en-US" sz="1600" dirty="0">
                <a:solidFill>
                  <a:srgbClr val="FFFFFF"/>
                </a:solidFill>
              </a:rPr>
              <a:t>Attracts researchers</a:t>
            </a:r>
          </a:p>
          <a:p>
            <a:pPr>
              <a:lnSpc>
                <a:spcPct val="90000"/>
              </a:lnSpc>
              <a:spcBef>
                <a:spcPct val="50000"/>
              </a:spcBef>
              <a:buFontTx/>
              <a:buChar char="•"/>
            </a:pPr>
            <a:r>
              <a:rPr lang="en-US" altLang="en-US" sz="1600" dirty="0">
                <a:solidFill>
                  <a:srgbClr val="FFFFFF"/>
                </a:solidFill>
              </a:rPr>
              <a:t>Links with the local and international institutions</a:t>
            </a:r>
          </a:p>
          <a:p>
            <a:pPr>
              <a:lnSpc>
                <a:spcPct val="90000"/>
              </a:lnSpc>
              <a:spcBef>
                <a:spcPct val="50000"/>
              </a:spcBef>
              <a:buFontTx/>
              <a:buChar char="•"/>
            </a:pPr>
            <a:r>
              <a:rPr lang="en-US" altLang="en-US" sz="1600" dirty="0">
                <a:solidFill>
                  <a:srgbClr val="FFFFFF"/>
                </a:solidFill>
              </a:rPr>
              <a:t>Provides services</a:t>
            </a:r>
          </a:p>
        </p:txBody>
      </p:sp>
      <p:sp>
        <p:nvSpPr>
          <p:cNvPr id="30" name="Text Box 13"/>
          <p:cNvSpPr txBox="1">
            <a:spLocks noChangeArrowheads="1"/>
          </p:cNvSpPr>
          <p:nvPr/>
        </p:nvSpPr>
        <p:spPr bwMode="black">
          <a:xfrm>
            <a:off x="3685923" y="3377064"/>
            <a:ext cx="3863065" cy="52309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799" b="1" dirty="0">
                <a:solidFill>
                  <a:srgbClr val="0070C0"/>
                </a:solidFill>
              </a:rPr>
              <a:t>Scientific Research</a:t>
            </a:r>
          </a:p>
        </p:txBody>
      </p:sp>
      <p:pic>
        <p:nvPicPr>
          <p:cNvPr id="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7534" y="3886200"/>
            <a:ext cx="1444399" cy="1884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38049" y="4364478"/>
            <a:ext cx="1415044" cy="173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91950" y="4716416"/>
            <a:ext cx="1779610" cy="2123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085" b="1619"/>
          <a:stretch/>
        </p:blipFill>
        <p:spPr bwMode="auto">
          <a:xfrm>
            <a:off x="9394250" y="3929919"/>
            <a:ext cx="1591318" cy="238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p:cNvPicPr>
            <a:picLocks noChangeAspect="1"/>
          </p:cNvPicPr>
          <p:nvPr/>
        </p:nvPicPr>
        <p:blipFill>
          <a:blip r:embed="rId8"/>
          <a:stretch>
            <a:fillRect/>
          </a:stretch>
        </p:blipFill>
        <p:spPr>
          <a:xfrm>
            <a:off x="8075789" y="3929919"/>
            <a:ext cx="1347272" cy="2380191"/>
          </a:xfrm>
          <a:prstGeom prst="rect">
            <a:avLst/>
          </a:prstGeom>
        </p:spPr>
      </p:pic>
      <p:pic>
        <p:nvPicPr>
          <p:cNvPr id="36" name="Picture 4" descr="ISO 17025 Certification Service at Rs 5100 in Kanpu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179" t="11628" r="16977" b="9302"/>
          <a:stretch/>
        </p:blipFill>
        <p:spPr bwMode="auto">
          <a:xfrm>
            <a:off x="8965379" y="5898354"/>
            <a:ext cx="1052230" cy="941469"/>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22"/>
          <p:cNvGrpSpPr>
            <a:grpSpLocks/>
          </p:cNvGrpSpPr>
          <p:nvPr/>
        </p:nvGrpSpPr>
        <p:grpSpPr bwMode="auto">
          <a:xfrm>
            <a:off x="781912" y="3962400"/>
            <a:ext cx="2353069" cy="2307624"/>
            <a:chOff x="797" y="1945"/>
            <a:chExt cx="1489" cy="1584"/>
          </a:xfrm>
        </p:grpSpPr>
        <p:sp>
          <p:nvSpPr>
            <p:cNvPr id="38" name="AutoShape 17"/>
            <p:cNvSpPr>
              <a:spLocks noChangeArrowheads="1"/>
            </p:cNvSpPr>
            <p:nvPr/>
          </p:nvSpPr>
          <p:spPr bwMode="gray">
            <a:xfrm>
              <a:off x="799" y="1945"/>
              <a:ext cx="1487" cy="1584"/>
            </a:xfrm>
            <a:prstGeom prst="roundRect">
              <a:avLst>
                <a:gd name="adj" fmla="val 12574"/>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39" name="AutoShape 19"/>
            <p:cNvSpPr>
              <a:spLocks noChangeArrowheads="1"/>
            </p:cNvSpPr>
            <p:nvPr/>
          </p:nvSpPr>
          <p:spPr bwMode="gray">
            <a:xfrm>
              <a:off x="797" y="3118"/>
              <a:ext cx="1488" cy="408"/>
            </a:xfrm>
            <a:prstGeom prst="roundRect">
              <a:avLst>
                <a:gd name="adj" fmla="val 49755"/>
              </a:avLst>
            </a:prstGeom>
            <a:gradFill rotWithShape="1">
              <a:gsLst>
                <a:gs pos="0">
                  <a:schemeClr val="hlink">
                    <a:alpha val="0"/>
                  </a:schemeClr>
                </a:gs>
                <a:gs pos="100000">
                  <a:schemeClr val="hlink">
                    <a:gamma/>
                    <a:tint val="41176"/>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sy="-100000" rotWithShape="0">
                      <a:schemeClr val="bg2">
                        <a:alpha val="10001"/>
                      </a:schemeClr>
                    </a:outerShdw>
                  </a:effectLst>
                </a14:hiddenEffects>
              </a:ext>
            </a:extLst>
          </p:spPr>
          <p:txBody>
            <a:bodyPr wrap="none" anchor="ctr"/>
            <a:lstStyle/>
            <a:p>
              <a:endParaRPr lang="en-US" sz="1799"/>
            </a:p>
          </p:txBody>
        </p:sp>
        <p:sp>
          <p:nvSpPr>
            <p:cNvPr id="40" name="AutoShape 20"/>
            <p:cNvSpPr>
              <a:spLocks noChangeArrowheads="1"/>
            </p:cNvSpPr>
            <p:nvPr/>
          </p:nvSpPr>
          <p:spPr bwMode="gray">
            <a:xfrm>
              <a:off x="817" y="1950"/>
              <a:ext cx="1462" cy="408"/>
            </a:xfrm>
            <a:prstGeom prst="roundRect">
              <a:avLst>
                <a:gd name="adj" fmla="val 38727"/>
              </a:avLst>
            </a:prstGeom>
            <a:gradFill rotWithShape="1">
              <a:gsLst>
                <a:gs pos="0">
                  <a:schemeClr val="hlink">
                    <a:gamma/>
                    <a:tint val="33333"/>
                    <a:invGamma/>
                  </a:schemeClr>
                </a:gs>
                <a:gs pos="100000">
                  <a:schemeClr val="hlink">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grpSp>
      <p:sp>
        <p:nvSpPr>
          <p:cNvPr id="41" name="Text Box 12"/>
          <p:cNvSpPr txBox="1">
            <a:spLocks noChangeArrowheads="1"/>
          </p:cNvSpPr>
          <p:nvPr/>
        </p:nvSpPr>
        <p:spPr bwMode="black">
          <a:xfrm>
            <a:off x="1451528" y="3200400"/>
            <a:ext cx="901380" cy="5230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endParaRPr lang="en-US" altLang="en-US" sz="2799" b="1" dirty="0">
              <a:solidFill>
                <a:srgbClr val="0070C0"/>
              </a:solidFill>
            </a:endParaRPr>
          </a:p>
        </p:txBody>
      </p:sp>
      <p:sp>
        <p:nvSpPr>
          <p:cNvPr id="42" name="Text Box 13"/>
          <p:cNvSpPr txBox="1">
            <a:spLocks noChangeArrowheads="1"/>
          </p:cNvSpPr>
          <p:nvPr/>
        </p:nvSpPr>
        <p:spPr bwMode="black">
          <a:xfrm>
            <a:off x="315265" y="3369781"/>
            <a:ext cx="3173906" cy="5230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799" b="1" dirty="0">
                <a:solidFill>
                  <a:srgbClr val="0070C0"/>
                </a:solidFill>
              </a:rPr>
              <a:t>Consultation</a:t>
            </a:r>
          </a:p>
        </p:txBody>
      </p:sp>
      <p:pic>
        <p:nvPicPr>
          <p:cNvPr id="43" name="Content Placeholder 4" descr="Ghabawi Landfill"/>
          <p:cNvPicPr>
            <a:picLocks noChangeAspect="1"/>
          </p:cNvPicPr>
          <p:nvPr/>
        </p:nvPicPr>
        <p:blipFill>
          <a:blip r:embed="rId10" cstate="print"/>
          <a:srcRect/>
          <a:stretch>
            <a:fillRect/>
          </a:stretch>
        </p:blipFill>
        <p:spPr bwMode="auto">
          <a:xfrm>
            <a:off x="1136770" y="3965351"/>
            <a:ext cx="2429143" cy="1334694"/>
          </a:xfrm>
          <a:prstGeom prst="rect">
            <a:avLst/>
          </a:prstGeom>
          <a:noFill/>
          <a:ln w="9525">
            <a:noFill/>
            <a:miter lim="800000"/>
            <a:headEnd/>
            <a:tailEnd/>
          </a:ln>
          <a:effectLst/>
        </p:spPr>
      </p:pic>
      <p:pic>
        <p:nvPicPr>
          <p:cNvPr id="44" name="Picture 43"/>
          <p:cNvPicPr>
            <a:picLocks noChangeAspect="1"/>
          </p:cNvPicPr>
          <p:nvPr/>
        </p:nvPicPr>
        <p:blipFill>
          <a:blip r:embed="rId11"/>
          <a:stretch>
            <a:fillRect/>
          </a:stretch>
        </p:blipFill>
        <p:spPr>
          <a:xfrm>
            <a:off x="113912" y="4323775"/>
            <a:ext cx="2100425" cy="1068231"/>
          </a:xfrm>
          <a:prstGeom prst="rect">
            <a:avLst/>
          </a:prstGeom>
        </p:spPr>
      </p:pic>
      <p:pic>
        <p:nvPicPr>
          <p:cNvPr id="45" name="Content Placeholder 4" descr="C:\Users\fadi.shatnawi.SBH\Desktop\Airport\rooftops areas.jp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50588" y="5170175"/>
            <a:ext cx="2556131" cy="1448653"/>
          </a:xfrm>
          <a:prstGeom prst="rect">
            <a:avLst/>
          </a:prstGeom>
          <a:noFill/>
          <a:ln w="9525">
            <a:noFill/>
            <a:miter lim="800000"/>
            <a:headEnd/>
            <a:tailEnd/>
          </a:ln>
          <a:effectLst/>
        </p:spPr>
      </p:pic>
      <p:sp>
        <p:nvSpPr>
          <p:cNvPr id="46" name="Text Box 14"/>
          <p:cNvSpPr txBox="1">
            <a:spLocks noChangeArrowheads="1"/>
          </p:cNvSpPr>
          <p:nvPr/>
        </p:nvSpPr>
        <p:spPr bwMode="black">
          <a:xfrm>
            <a:off x="7534434" y="3369713"/>
            <a:ext cx="4359518" cy="52322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b="1" dirty="0">
                <a:solidFill>
                  <a:srgbClr val="0070C0"/>
                </a:solidFill>
              </a:rPr>
              <a:t>Accredited laboratories </a:t>
            </a:r>
          </a:p>
        </p:txBody>
      </p:sp>
    </p:spTree>
    <p:extLst>
      <p:ext uri="{BB962C8B-B14F-4D97-AF65-F5344CB8AC3E}">
        <p14:creationId xmlns:p14="http://schemas.microsoft.com/office/powerpoint/2010/main" val="36564903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5388" y="1295400"/>
            <a:ext cx="6850624" cy="2219011"/>
          </a:xfrm>
        </p:spPr>
        <p:txBody>
          <a:bodyPr/>
          <a:lstStyle/>
          <a:p>
            <a:r>
              <a:rPr lang="en-US" dirty="0"/>
              <a:t>Long-Term Low-carbon and Climate Resilient Strategy (LTS) in Jordan</a:t>
            </a:r>
          </a:p>
          <a:p>
            <a:pPr lvl="1"/>
            <a:r>
              <a:rPr lang="en-US" sz="2000" dirty="0"/>
              <a:t>Development of a Long-Term Low-carbon and Climate Resilient Strategy (LTS) in Jordan 2050.</a:t>
            </a:r>
          </a:p>
          <a:p>
            <a:pPr lvl="1"/>
            <a:r>
              <a:rPr lang="en-US" sz="2000" dirty="0"/>
              <a:t>Funded by: Word Bank</a:t>
            </a:r>
          </a:p>
        </p:txBody>
      </p:sp>
      <p:pic>
        <p:nvPicPr>
          <p:cNvPr id="5" name="Content Placeholder 4" descr="Ghabawi Landfill"/>
          <p:cNvPicPr>
            <a:picLocks noGrp="1"/>
          </p:cNvPicPr>
          <p:nvPr>
            <p:ph sz="half" idx="2"/>
          </p:nvPr>
        </p:nvPicPr>
        <p:blipFill>
          <a:blip r:embed="rId2" cstate="print"/>
          <a:srcRect/>
          <a:stretch>
            <a:fillRect/>
          </a:stretch>
        </p:blipFill>
        <p:spPr bwMode="auto">
          <a:xfrm>
            <a:off x="7694612" y="1095418"/>
            <a:ext cx="4038600" cy="2219011"/>
          </a:xfrm>
          <a:prstGeom prst="rect">
            <a:avLst/>
          </a:prstGeom>
          <a:noFill/>
          <a:ln w="9525">
            <a:noFill/>
            <a:miter lim="800000"/>
            <a:headEnd/>
            <a:tailEnd/>
          </a:ln>
        </p:spPr>
      </p:pic>
      <p:sp>
        <p:nvSpPr>
          <p:cNvPr id="6" name="Title 1"/>
          <p:cNvSpPr txBox="1">
            <a:spLocks/>
          </p:cNvSpPr>
          <p:nvPr/>
        </p:nvSpPr>
        <p:spPr bwMode="auto">
          <a:xfrm>
            <a:off x="608012" y="559872"/>
            <a:ext cx="9996529"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l" rtl="1"/>
            <a:r>
              <a:rPr lang="en-US" sz="3200" b="1" kern="0" dirty="0">
                <a:solidFill>
                  <a:srgbClr val="0070C0"/>
                </a:solidFill>
                <a:latin typeface="Arial Narrow" panose="020B0606020202030204" pitchFamily="34" charset="0"/>
              </a:rPr>
              <a:t>Example of Recent Projects</a:t>
            </a:r>
          </a:p>
        </p:txBody>
      </p:sp>
      <p:sp>
        <p:nvSpPr>
          <p:cNvPr id="7" name="Content Placeholder 2"/>
          <p:cNvSpPr txBox="1">
            <a:spLocks/>
          </p:cNvSpPr>
          <p:nvPr/>
        </p:nvSpPr>
        <p:spPr bwMode="auto">
          <a:xfrm>
            <a:off x="615388" y="3723358"/>
            <a:ext cx="6850624" cy="222024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2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24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20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0" algn="l" rtl="0" eaLnBrk="1" fontAlgn="base" hangingPunct="1">
              <a:spcBef>
                <a:spcPts val="400"/>
              </a:spcBef>
              <a:spcAft>
                <a:spcPts val="800"/>
              </a:spcAft>
              <a:buClr>
                <a:srgbClr val="6E6452"/>
              </a:buClr>
              <a:buFont typeface="Arial" pitchFamily="34" charset="0"/>
              <a:buNone/>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en-US" kern="0" dirty="0"/>
              <a:t>Water Management at QAIA</a:t>
            </a:r>
          </a:p>
          <a:p>
            <a:pPr lvl="1"/>
            <a:r>
              <a:rPr lang="en-US" sz="2000" kern="0" dirty="0"/>
              <a:t>Best water management alternatives that would secure smooth operation of QAIA until the end of the AIG contract on 2032.</a:t>
            </a:r>
          </a:p>
          <a:p>
            <a:pPr lvl="1"/>
            <a:r>
              <a:rPr lang="en-US" sz="2000" kern="0" dirty="0"/>
              <a:t>Funded by: AIG</a:t>
            </a:r>
          </a:p>
        </p:txBody>
      </p:sp>
      <p:pic>
        <p:nvPicPr>
          <p:cNvPr id="8" name="Content Placeholder 4" descr="C:\Users\fadi.shatnawi.SBH\Desktop\Airport\rooftops areas.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4612" y="3689068"/>
            <a:ext cx="4038600" cy="2288822"/>
          </a:xfrm>
          <a:prstGeom prst="rect">
            <a:avLst/>
          </a:prstGeom>
          <a:noFill/>
          <a:ln w="9525">
            <a:noFill/>
            <a:miter lim="800000"/>
            <a:headEnd/>
            <a:tailEnd/>
          </a:ln>
          <a:effectLst/>
        </p:spPr>
      </p:pic>
    </p:spTree>
    <p:extLst>
      <p:ext uri="{BB962C8B-B14F-4D97-AF65-F5344CB8AC3E}">
        <p14:creationId xmlns:p14="http://schemas.microsoft.com/office/powerpoint/2010/main" val="3603106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5388" y="1295400"/>
            <a:ext cx="6850624" cy="2219011"/>
          </a:xfrm>
        </p:spPr>
        <p:txBody>
          <a:bodyPr/>
          <a:lstStyle/>
          <a:p>
            <a:r>
              <a:rPr lang="en-US" dirty="0"/>
              <a:t>Water Resources Sustainability of YRB</a:t>
            </a:r>
          </a:p>
          <a:p>
            <a:pPr lvl="1"/>
            <a:r>
              <a:rPr lang="en-US" sz="2000" dirty="0"/>
              <a:t>Integrated approach for water resources sustainability of Yarmouk River Basin considering the socioeconomic aspects by using supply-demand simulation model.</a:t>
            </a:r>
          </a:p>
          <a:p>
            <a:pPr lvl="1"/>
            <a:r>
              <a:rPr lang="en-US" sz="2000" dirty="0"/>
              <a:t>Funded by: SRF</a:t>
            </a:r>
          </a:p>
        </p:txBody>
      </p:sp>
      <p:sp>
        <p:nvSpPr>
          <p:cNvPr id="6" name="Title 1"/>
          <p:cNvSpPr txBox="1">
            <a:spLocks/>
          </p:cNvSpPr>
          <p:nvPr/>
        </p:nvSpPr>
        <p:spPr bwMode="auto">
          <a:xfrm>
            <a:off x="608012" y="559872"/>
            <a:ext cx="9996529"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l" rtl="1"/>
            <a:r>
              <a:rPr lang="en-US" sz="3200" b="1" kern="0" dirty="0">
                <a:solidFill>
                  <a:srgbClr val="0070C0"/>
                </a:solidFill>
                <a:latin typeface="Arial Narrow" panose="020B0606020202030204" pitchFamily="34" charset="0"/>
              </a:rPr>
              <a:t>Example of Recent Projects</a:t>
            </a:r>
          </a:p>
        </p:txBody>
      </p:sp>
      <p:sp>
        <p:nvSpPr>
          <p:cNvPr id="7" name="Content Placeholder 2"/>
          <p:cNvSpPr txBox="1">
            <a:spLocks/>
          </p:cNvSpPr>
          <p:nvPr/>
        </p:nvSpPr>
        <p:spPr bwMode="auto">
          <a:xfrm>
            <a:off x="573173" y="4076007"/>
            <a:ext cx="6850624" cy="222024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2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24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20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0" algn="l" rtl="0" eaLnBrk="1" fontAlgn="base" hangingPunct="1">
              <a:spcBef>
                <a:spcPts val="400"/>
              </a:spcBef>
              <a:spcAft>
                <a:spcPts val="800"/>
              </a:spcAft>
              <a:buClr>
                <a:srgbClr val="6E6452"/>
              </a:buClr>
              <a:buFont typeface="Arial" pitchFamily="34" charset="0"/>
              <a:buNone/>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en-US" kern="0" dirty="0"/>
              <a:t>Prototyping Sludge Pyrolysis</a:t>
            </a:r>
          </a:p>
          <a:p>
            <a:pPr lvl="1"/>
            <a:r>
              <a:rPr lang="en-US" sz="2000" kern="0" dirty="0"/>
              <a:t>Component of the Sustainable Sludge Management project conducted by the GIZ.</a:t>
            </a:r>
          </a:p>
          <a:p>
            <a:pPr lvl="1"/>
            <a:r>
              <a:rPr lang="en-US" sz="2000" kern="0" dirty="0"/>
              <a:t>Funded by: GIZ</a:t>
            </a:r>
          </a:p>
        </p:txBody>
      </p:sp>
      <p:pic>
        <p:nvPicPr>
          <p:cNvPr id="9" name="Picture 2"/>
          <p:cNvPicPr>
            <a:picLocks noChangeAspect="1" noChangeArrowheads="1"/>
          </p:cNvPicPr>
          <p:nvPr/>
        </p:nvPicPr>
        <p:blipFill>
          <a:blip r:embed="rId2" cstate="print"/>
          <a:srcRect/>
          <a:stretch>
            <a:fillRect/>
          </a:stretch>
        </p:blipFill>
        <p:spPr bwMode="auto">
          <a:xfrm>
            <a:off x="8647797" y="381000"/>
            <a:ext cx="2630570" cy="3703320"/>
          </a:xfrm>
          <a:prstGeom prst="rect">
            <a:avLst/>
          </a:prstGeom>
          <a:noFill/>
          <a:ln w="9525">
            <a:noFill/>
            <a:miter lim="800000"/>
            <a:headEnd/>
            <a:tailEnd/>
          </a:ln>
          <a:effectLst/>
        </p:spPr>
      </p:pic>
      <p:pic>
        <p:nvPicPr>
          <p:cNvPr id="11" name="Picture 10">
            <a:extLst>
              <a:ext uri="{FF2B5EF4-FFF2-40B4-BE49-F238E27FC236}">
                <a16:creationId xmlns:a16="http://schemas.microsoft.com/office/drawing/2014/main" id="{4D5C40DB-31E6-9BC7-3BFB-C1EC463529DA}"/>
              </a:ext>
            </a:extLst>
          </p:cNvPr>
          <p:cNvPicPr>
            <a:picLocks noChangeAspect="1"/>
          </p:cNvPicPr>
          <p:nvPr/>
        </p:nvPicPr>
        <p:blipFill>
          <a:blip r:embed="rId3"/>
          <a:stretch>
            <a:fillRect/>
          </a:stretch>
        </p:blipFill>
        <p:spPr>
          <a:xfrm>
            <a:off x="8990012" y="4419600"/>
            <a:ext cx="1956744" cy="2160101"/>
          </a:xfrm>
          <a:prstGeom prst="rect">
            <a:avLst/>
          </a:prstGeom>
        </p:spPr>
      </p:pic>
    </p:spTree>
    <p:extLst>
      <p:ext uri="{BB962C8B-B14F-4D97-AF65-F5344CB8AC3E}">
        <p14:creationId xmlns:p14="http://schemas.microsoft.com/office/powerpoint/2010/main" val="1543745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5388" y="1295400"/>
            <a:ext cx="6850624" cy="2219011"/>
          </a:xfrm>
        </p:spPr>
        <p:txBody>
          <a:bodyPr/>
          <a:lstStyle/>
          <a:p>
            <a:r>
              <a:rPr lang="en-US" dirty="0"/>
              <a:t>Employing circular economy approach for OFMSW management within the Mediterranean countries (CEOMED)</a:t>
            </a:r>
          </a:p>
          <a:p>
            <a:pPr lvl="1"/>
            <a:r>
              <a:rPr lang="en-US" sz="2000" dirty="0"/>
              <a:t>CEOMED aims at reducing municipal waste generation, the optimal exploitation of its organic component by recovering energy and recycling nutrients from fruits and vegetables.</a:t>
            </a:r>
          </a:p>
          <a:p>
            <a:pPr lvl="1"/>
            <a:r>
              <a:rPr lang="en-US" sz="2000" dirty="0"/>
              <a:t>Funded by: : ENI - CBCMED</a:t>
            </a:r>
          </a:p>
        </p:txBody>
      </p:sp>
      <p:sp>
        <p:nvSpPr>
          <p:cNvPr id="6" name="Title 1"/>
          <p:cNvSpPr txBox="1">
            <a:spLocks/>
          </p:cNvSpPr>
          <p:nvPr/>
        </p:nvSpPr>
        <p:spPr bwMode="auto">
          <a:xfrm>
            <a:off x="608012" y="559872"/>
            <a:ext cx="9996529" cy="5355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l" rtl="1"/>
            <a:r>
              <a:rPr lang="en-US" sz="3200" b="1" kern="0" dirty="0">
                <a:solidFill>
                  <a:srgbClr val="0070C0"/>
                </a:solidFill>
                <a:latin typeface="Arial Narrow" panose="020B0606020202030204" pitchFamily="34" charset="0"/>
              </a:rPr>
              <a:t>Example of Recent Projects</a:t>
            </a:r>
          </a:p>
        </p:txBody>
      </p:sp>
      <p:sp>
        <p:nvSpPr>
          <p:cNvPr id="7" name="Content Placeholder 2"/>
          <p:cNvSpPr txBox="1">
            <a:spLocks/>
          </p:cNvSpPr>
          <p:nvPr/>
        </p:nvSpPr>
        <p:spPr bwMode="auto">
          <a:xfrm>
            <a:off x="379412" y="4637758"/>
            <a:ext cx="6850624" cy="222024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2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24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20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0" algn="l" rtl="0" eaLnBrk="1" fontAlgn="base" hangingPunct="1">
              <a:spcBef>
                <a:spcPts val="400"/>
              </a:spcBef>
              <a:spcAft>
                <a:spcPts val="800"/>
              </a:spcAft>
              <a:buClr>
                <a:srgbClr val="6E6452"/>
              </a:buClr>
              <a:buFont typeface="Arial" pitchFamily="34" charset="0"/>
              <a:buNone/>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en-US" kern="0" dirty="0"/>
              <a:t>Innovative methodology to prevent and mitigate diffuse pollution from urban water runoff (WATERUN)</a:t>
            </a:r>
          </a:p>
          <a:p>
            <a:pPr lvl="1"/>
            <a:r>
              <a:rPr lang="en-US" sz="2000" kern="0" dirty="0"/>
              <a:t>Funded by: EU (Zero pollution program)</a:t>
            </a:r>
          </a:p>
        </p:txBody>
      </p:sp>
      <p:pic>
        <p:nvPicPr>
          <p:cNvPr id="10" name="Picture 9" descr="Image result for vegitable waste to enery&quot;">
            <a:hlinkClick r:id="rId2" tgtFrame="&quot;_blank&quot;"/>
          </p:cNvPr>
          <p:cNvPicPr>
            <a:picLocks noChangeAspect="1"/>
          </p:cNvPicPr>
          <p:nvPr/>
        </p:nvPicPr>
        <p:blipFill>
          <a:blip r:embed="rId3" cstate="print"/>
          <a:srcRect/>
          <a:stretch>
            <a:fillRect/>
          </a:stretch>
        </p:blipFill>
        <p:spPr bwMode="auto">
          <a:xfrm>
            <a:off x="8304212" y="1295400"/>
            <a:ext cx="3050259" cy="2286000"/>
          </a:xfrm>
          <a:prstGeom prst="rect">
            <a:avLst/>
          </a:prstGeom>
          <a:noFill/>
          <a:ln w="9525">
            <a:noFill/>
            <a:miter lim="800000"/>
            <a:headEnd/>
            <a:tailEnd/>
          </a:ln>
        </p:spPr>
      </p:pic>
      <p:pic>
        <p:nvPicPr>
          <p:cNvPr id="12" name="Picture 11">
            <a:extLst>
              <a:ext uri="{FF2B5EF4-FFF2-40B4-BE49-F238E27FC236}">
                <a16:creationId xmlns:a16="http://schemas.microsoft.com/office/drawing/2014/main" id="{0547C43F-FCFB-21E9-FB52-53002432B5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7116" y="3747667"/>
            <a:ext cx="3919031" cy="2590800"/>
          </a:xfrm>
          <a:prstGeom prst="rect">
            <a:avLst/>
          </a:prstGeom>
        </p:spPr>
      </p:pic>
      <p:pic>
        <p:nvPicPr>
          <p:cNvPr id="13" name="Picture 1" descr="page7image22373104">
            <a:extLst>
              <a:ext uri="{FF2B5EF4-FFF2-40B4-BE49-F238E27FC236}">
                <a16:creationId xmlns:a16="http://schemas.microsoft.com/office/drawing/2014/main" id="{E2AFE1FF-03AD-86C5-FEE3-D0717766CEFD}"/>
              </a:ext>
            </a:extLst>
          </p:cNvPr>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7482435" y="4633449"/>
            <a:ext cx="3152987" cy="2133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Grp="1" noChangeAspect="1" noChangeArrowheads="1"/>
          </p:cNvPicPr>
          <p:nvPr>
            <p:ph sz="half" idx="2"/>
          </p:nvPr>
        </p:nvPicPr>
        <p:blipFill>
          <a:blip r:embed="rId7" cstate="print"/>
          <a:srcRect l="23377" t="15584" r="22078" b="16883"/>
          <a:stretch>
            <a:fillRect/>
          </a:stretch>
        </p:blipFill>
        <p:spPr bwMode="auto">
          <a:xfrm>
            <a:off x="7770812" y="692734"/>
            <a:ext cx="1600200" cy="1981200"/>
          </a:xfrm>
          <a:prstGeom prst="rect">
            <a:avLst/>
          </a:prstGeom>
          <a:noFill/>
          <a:ln w="9525">
            <a:noFill/>
            <a:miter lim="800000"/>
            <a:headEnd/>
            <a:tailEnd/>
          </a:ln>
        </p:spPr>
      </p:pic>
    </p:spTree>
    <p:extLst>
      <p:ext uri="{BB962C8B-B14F-4D97-AF65-F5344CB8AC3E}">
        <p14:creationId xmlns:p14="http://schemas.microsoft.com/office/powerpoint/2010/main" val="2974087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bwMode="auto">
          <a:xfrm>
            <a:off x="2544602" y="4390219"/>
            <a:ext cx="7499350" cy="2086781"/>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lvl1pPr marL="27432" indent="0" algn="l" rtl="0" eaLnBrk="0" fontAlgn="base" hangingPunct="0">
              <a:spcBef>
                <a:spcPts val="600"/>
              </a:spcBef>
              <a:spcAft>
                <a:spcPct val="0"/>
              </a:spcAft>
              <a:buClr>
                <a:schemeClr val="accent1"/>
              </a:buClr>
              <a:buSzPct val="80000"/>
              <a:buFont typeface="Wingdings 2" pitchFamily="18" charset="2"/>
              <a:buNone/>
              <a:defRPr sz="2600" kern="1200">
                <a:solidFill>
                  <a:schemeClr val="tx2">
                    <a:shade val="30000"/>
                    <a:satMod val="150000"/>
                  </a:schemeClr>
                </a:solidFill>
                <a:latin typeface="+mn-lt"/>
                <a:ea typeface="+mn-ea"/>
                <a:cs typeface="+mn-cs"/>
              </a:defRPr>
            </a:lvl1pPr>
            <a:lvl2pPr marL="457200" indent="0" algn="ctr" rtl="0" eaLnBrk="0" fontAlgn="base" hangingPunct="0">
              <a:spcBef>
                <a:spcPts val="550"/>
              </a:spcBef>
              <a:spcAft>
                <a:spcPct val="0"/>
              </a:spcAft>
              <a:buClr>
                <a:schemeClr val="accent1"/>
              </a:buClr>
              <a:buFont typeface="Verdana" pitchFamily="34" charset="0"/>
              <a:buNone/>
              <a:defRPr sz="28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Font typeface="Wingdings 2" pitchFamily="18" charset="2"/>
              <a:buNone/>
              <a:defRPr sz="24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8CADAE"/>
              </a:buClr>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8C7B70"/>
              </a:buClr>
              <a:buFont typeface="Wingdings 2" pitchFamily="18" charset="2"/>
              <a:buNone/>
              <a:defRPr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US" sz="2400" dirty="0"/>
              <a:t>sustainable groundwater </a:t>
            </a:r>
            <a:r>
              <a:rPr lang="en-US" sz="2400" dirty="0" err="1">
                <a:solidFill>
                  <a:schemeClr val="accent1"/>
                </a:solidFill>
              </a:rPr>
              <a:t>RES</a:t>
            </a:r>
            <a:r>
              <a:rPr lang="en-US" sz="2400" dirty="0" err="1"/>
              <a:t>ources</a:t>
            </a:r>
            <a:r>
              <a:rPr lang="en-US" sz="2400" dirty="0"/>
              <a:t> </a:t>
            </a:r>
            <a:r>
              <a:rPr lang="en-US" sz="2400" dirty="0" err="1"/>
              <a:t>manag</a:t>
            </a:r>
            <a:r>
              <a:rPr lang="en-US" sz="2400" dirty="0" err="1">
                <a:solidFill>
                  <a:schemeClr val="accent1"/>
                </a:solidFill>
              </a:rPr>
              <a:t>E</a:t>
            </a:r>
            <a:r>
              <a:rPr lang="en-US" sz="2400" dirty="0" err="1"/>
              <a:t>ment</a:t>
            </a:r>
            <a:r>
              <a:rPr lang="en-US" sz="2400" dirty="0"/>
              <a:t> by integrating </a:t>
            </a:r>
            <a:r>
              <a:rPr lang="en-US" sz="2400" dirty="0" err="1"/>
              <a:t>ea</a:t>
            </a:r>
            <a:r>
              <a:rPr lang="en-US" sz="2400" dirty="0" err="1">
                <a:solidFill>
                  <a:schemeClr val="accent1"/>
                </a:solidFill>
              </a:rPr>
              <a:t>R</a:t>
            </a:r>
            <a:r>
              <a:rPr lang="en-US" sz="2400" dirty="0" err="1"/>
              <a:t>th</a:t>
            </a:r>
            <a:r>
              <a:rPr lang="en-US" sz="2400" dirty="0"/>
              <a:t> observation </a:t>
            </a:r>
            <a:r>
              <a:rPr lang="en-US" sz="2400" dirty="0" err="1"/>
              <a:t>deri</a:t>
            </a:r>
            <a:r>
              <a:rPr lang="en-US" sz="2400" dirty="0" err="1">
                <a:solidFill>
                  <a:schemeClr val="accent1"/>
                </a:solidFill>
              </a:rPr>
              <a:t>V</a:t>
            </a:r>
            <a:r>
              <a:rPr lang="en-US" sz="2400" dirty="0" err="1"/>
              <a:t>ed</a:t>
            </a:r>
            <a:r>
              <a:rPr lang="en-US" sz="2400" dirty="0"/>
              <a:t> monitoring and </a:t>
            </a:r>
            <a:r>
              <a:rPr lang="en-US" sz="2400" dirty="0" err="1"/>
              <a:t>fl</a:t>
            </a:r>
            <a:r>
              <a:rPr lang="en-US" sz="2400" dirty="0" err="1">
                <a:solidFill>
                  <a:schemeClr val="accent1"/>
                </a:solidFill>
              </a:rPr>
              <a:t>O</a:t>
            </a:r>
            <a:r>
              <a:rPr lang="en-US" sz="2400" dirty="0" err="1"/>
              <a:t>w</a:t>
            </a:r>
            <a:r>
              <a:rPr lang="en-US" sz="2400" dirty="0"/>
              <a:t> </a:t>
            </a:r>
            <a:r>
              <a:rPr lang="en-US" sz="2400" dirty="0" err="1"/>
              <a:t>modelIng</a:t>
            </a:r>
            <a:r>
              <a:rPr lang="en-US" sz="2400" dirty="0"/>
              <a:t> </a:t>
            </a:r>
            <a:r>
              <a:rPr lang="en-US" sz="2400" dirty="0">
                <a:solidFill>
                  <a:schemeClr val="accent1"/>
                </a:solidFill>
              </a:rPr>
              <a:t>R</a:t>
            </a:r>
            <a:r>
              <a:rPr lang="en-US" sz="2400" dirty="0"/>
              <a:t>esults</a:t>
            </a:r>
          </a:p>
          <a:p>
            <a:pPr algn="ctr"/>
            <a:endParaRPr lang="en-US" sz="2400" dirty="0"/>
          </a:p>
          <a:p>
            <a:pPr algn="ctr"/>
            <a:r>
              <a:rPr lang="en-US" sz="2400" dirty="0">
                <a:hlinkClick r:id="rId2"/>
              </a:rPr>
              <a:t>https://reservoir-prima.org/</a:t>
            </a:r>
            <a:endParaRPr lang="en-US" sz="2400" dirty="0"/>
          </a:p>
        </p:txBody>
      </p:sp>
      <p:pic>
        <p:nvPicPr>
          <p:cNvPr id="14" name="Picture 13"/>
          <p:cNvPicPr>
            <a:picLocks noChangeAspect="1"/>
          </p:cNvPicPr>
          <p:nvPr/>
        </p:nvPicPr>
        <p:blipFill>
          <a:blip r:embed="rId3"/>
          <a:stretch>
            <a:fillRect/>
          </a:stretch>
        </p:blipFill>
        <p:spPr>
          <a:xfrm>
            <a:off x="2208212" y="1135957"/>
            <a:ext cx="7846711" cy="3152390"/>
          </a:xfrm>
          <a:prstGeom prst="rect">
            <a:avLst/>
          </a:prstGeom>
        </p:spPr>
      </p:pic>
      <p:sp>
        <p:nvSpPr>
          <p:cNvPr id="15" name="TextBox 14"/>
          <p:cNvSpPr txBox="1"/>
          <p:nvPr/>
        </p:nvSpPr>
        <p:spPr>
          <a:xfrm>
            <a:off x="227012" y="381879"/>
            <a:ext cx="8270072" cy="461665"/>
          </a:xfrm>
          <a:prstGeom prst="rect">
            <a:avLst/>
          </a:prstGeom>
          <a:solidFill>
            <a:schemeClr val="tx2">
              <a:lumMod val="20000"/>
              <a:lumOff val="80000"/>
            </a:schemeClr>
          </a:solidFill>
        </p:spPr>
        <p:txBody>
          <a:bodyPr wrap="square" rtlCol="0">
            <a:spAutoFit/>
          </a:bodyPr>
          <a:lstStyle/>
          <a:p>
            <a:r>
              <a:rPr lang="en-US" sz="2400" dirty="0">
                <a:solidFill>
                  <a:srgbClr val="0070C0"/>
                </a:solidFill>
              </a:rPr>
              <a:t>RESERVOIR Project</a:t>
            </a:r>
          </a:p>
        </p:txBody>
      </p:sp>
      <p:pic>
        <p:nvPicPr>
          <p:cNvPr id="16" name="Picture 15"/>
          <p:cNvPicPr>
            <a:picLocks noChangeAspect="1"/>
          </p:cNvPicPr>
          <p:nvPr/>
        </p:nvPicPr>
        <p:blipFill>
          <a:blip r:embed="rId4"/>
          <a:stretch>
            <a:fillRect/>
          </a:stretch>
        </p:blipFill>
        <p:spPr>
          <a:xfrm>
            <a:off x="455612" y="5267400"/>
            <a:ext cx="1323975" cy="1323975"/>
          </a:xfrm>
          <a:prstGeom prst="rect">
            <a:avLst/>
          </a:prstGeom>
        </p:spPr>
      </p:pic>
      <p:pic>
        <p:nvPicPr>
          <p:cNvPr id="17" name="Picture 16"/>
          <p:cNvPicPr>
            <a:picLocks noChangeAspect="1"/>
          </p:cNvPicPr>
          <p:nvPr/>
        </p:nvPicPr>
        <p:blipFill>
          <a:blip r:embed="rId5"/>
          <a:stretch>
            <a:fillRect/>
          </a:stretch>
        </p:blipFill>
        <p:spPr>
          <a:xfrm>
            <a:off x="8990012" y="124917"/>
            <a:ext cx="1371600" cy="904875"/>
          </a:xfrm>
          <a:prstGeom prst="rect">
            <a:avLst/>
          </a:prstGeom>
        </p:spPr>
      </p:pic>
      <p:pic>
        <p:nvPicPr>
          <p:cNvPr id="18" name="Picture 17"/>
          <p:cNvPicPr>
            <a:picLocks noChangeAspect="1"/>
          </p:cNvPicPr>
          <p:nvPr/>
        </p:nvPicPr>
        <p:blipFill>
          <a:blip r:embed="rId6"/>
          <a:stretch>
            <a:fillRect/>
          </a:stretch>
        </p:blipFill>
        <p:spPr>
          <a:xfrm>
            <a:off x="10361612" y="124917"/>
            <a:ext cx="1733550" cy="876300"/>
          </a:xfrm>
          <a:prstGeom prst="rect">
            <a:avLst/>
          </a:prstGeom>
        </p:spPr>
      </p:pic>
    </p:spTree>
    <p:extLst>
      <p:ext uri="{BB962C8B-B14F-4D97-AF65-F5344CB8AC3E}">
        <p14:creationId xmlns:p14="http://schemas.microsoft.com/office/powerpoint/2010/main" val="1085116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793" y="2398682"/>
            <a:ext cx="9141619" cy="285675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ubtitle 2"/>
          <p:cNvSpPr txBox="1">
            <a:spLocks/>
          </p:cNvSpPr>
          <p:nvPr/>
        </p:nvSpPr>
        <p:spPr bwMode="auto">
          <a:xfrm>
            <a:off x="1370012" y="121055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en-US" sz="2400" dirty="0">
                <a:solidFill>
                  <a:srgbClr val="0070C0"/>
                </a:solidFill>
              </a:rPr>
              <a:t>    The challenges of facing the water sector in Jordan are quite serious but we have to be prepared and optimistic</a:t>
            </a:r>
          </a:p>
        </p:txBody>
      </p:sp>
      <p:sp>
        <p:nvSpPr>
          <p:cNvPr id="3" name="Title 2">
            <a:extLst>
              <a:ext uri="{FF2B5EF4-FFF2-40B4-BE49-F238E27FC236}">
                <a16:creationId xmlns:a16="http://schemas.microsoft.com/office/drawing/2014/main" id="{E151187C-E205-CCAF-F244-D65A934012DB}"/>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42683616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66934-2DFF-9680-5EC6-CCED0D05BE7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1C51DCA-1486-A1CD-2C63-06A5C3720B3D}"/>
              </a:ext>
            </a:extLst>
          </p:cNvPr>
          <p:cNvSpPr>
            <a:spLocks noGrp="1"/>
          </p:cNvSpPr>
          <p:nvPr>
            <p:ph type="title"/>
          </p:nvPr>
        </p:nvSpPr>
        <p:spPr>
          <a:xfrm>
            <a:off x="837981" y="1495928"/>
            <a:ext cx="10512862" cy="3866144"/>
          </a:xfrm>
        </p:spPr>
        <p:txBody>
          <a:bodyPr>
            <a:normAutofit fontScale="90000"/>
          </a:bodyPr>
          <a:lstStyle/>
          <a:p>
            <a:pPr algn="ctr"/>
            <a:r>
              <a:rPr lang="ar-SA" sz="4000" dirty="0">
                <a:solidFill>
                  <a:schemeClr val="tx1"/>
                </a:solidFill>
                <a:effectLst/>
                <a:ea typeface="Times New Roman" panose="02020603050405020304" pitchFamily="18" charset="0"/>
                <a:cs typeface="Times New Roman" panose="02020603050405020304" pitchFamily="18" charset="0"/>
              </a:rPr>
              <a:t>مبادرة وطنية تحمل بُعدًا إقليميًا</a:t>
            </a:r>
            <a:br>
              <a:rPr lang="ar-JO" sz="4000" dirty="0">
                <a:solidFill>
                  <a:schemeClr val="tx1"/>
                </a:solidFill>
                <a:effectLst/>
                <a:ea typeface="Times New Roman" panose="02020603050405020304" pitchFamily="18" charset="0"/>
                <a:cs typeface="Times New Roman" panose="02020603050405020304" pitchFamily="18" charset="0"/>
              </a:rPr>
            </a:br>
            <a:r>
              <a:rPr lang="ar-SA" sz="4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انطلقت بهدف تنسيق الجهود البحثية والعلمية والتقنية في قطاع المياه، وتحفيز التكامل بين المراكز الأكاديمية ومراكز الأبحاث والقطاع الخاص، بما يخدم أهداف التنمية المستدامة ويواجه تحديات ندرة المياه والتغير المناخي</a:t>
            </a:r>
            <a:br>
              <a:rPr lang="en-US" sz="40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br>
              <a:rPr lang="ar-JO" sz="1800" dirty="0">
                <a:solidFill>
                  <a:schemeClr val="tx1"/>
                </a:solidFill>
                <a:effectLst/>
                <a:ea typeface="Times New Roman" panose="02020603050405020304" pitchFamily="18" charset="0"/>
                <a:cs typeface="Times New Roman" panose="02020603050405020304" pitchFamily="18" charset="0"/>
              </a:rPr>
            </a:br>
            <a:endParaRPr lang="en-US" sz="6398" b="1" dirty="0">
              <a:solidFill>
                <a:schemeClr val="tx1"/>
              </a:solidFill>
            </a:endParaRPr>
          </a:p>
        </p:txBody>
      </p:sp>
      <p:sp>
        <p:nvSpPr>
          <p:cNvPr id="8" name="Subtitle 2">
            <a:extLst>
              <a:ext uri="{FF2B5EF4-FFF2-40B4-BE49-F238E27FC236}">
                <a16:creationId xmlns:a16="http://schemas.microsoft.com/office/drawing/2014/main" id="{7BB6F585-EC2F-0A71-15BC-E3AC696B658F}"/>
              </a:ext>
            </a:extLst>
          </p:cNvPr>
          <p:cNvSpPr txBox="1">
            <a:spLocks/>
          </p:cNvSpPr>
          <p:nvPr/>
        </p:nvSpPr>
        <p:spPr bwMode="auto">
          <a:xfrm>
            <a:off x="912812" y="45720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ar-JO" sz="4400" dirty="0">
                <a:solidFill>
                  <a:srgbClr val="0070C0"/>
                </a:solidFill>
              </a:rPr>
              <a:t>مبادرة شبكة مراكز المياه في الأردن </a:t>
            </a:r>
            <a:endParaRPr lang="en-US" sz="4400" dirty="0">
              <a:solidFill>
                <a:srgbClr val="0070C0"/>
              </a:solidFill>
            </a:endParaRPr>
          </a:p>
        </p:txBody>
      </p:sp>
    </p:spTree>
    <p:extLst>
      <p:ext uri="{BB962C8B-B14F-4D97-AF65-F5344CB8AC3E}">
        <p14:creationId xmlns:p14="http://schemas.microsoft.com/office/powerpoint/2010/main" val="131403602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A2EC8-5420-516F-5566-E9B5C2296165}"/>
            </a:ext>
          </a:extLst>
        </p:cNvPr>
        <p:cNvGrpSpPr/>
        <p:nvPr/>
      </p:nvGrpSpPr>
      <p:grpSpPr>
        <a:xfrm>
          <a:off x="0" y="0"/>
          <a:ext cx="0" cy="0"/>
          <a:chOff x="0" y="0"/>
          <a:chExt cx="0" cy="0"/>
        </a:xfrm>
      </p:grpSpPr>
      <p:sp>
        <p:nvSpPr>
          <p:cNvPr id="8" name="Subtitle 2">
            <a:extLst>
              <a:ext uri="{FF2B5EF4-FFF2-40B4-BE49-F238E27FC236}">
                <a16:creationId xmlns:a16="http://schemas.microsoft.com/office/drawing/2014/main" id="{A994B7F3-12CA-0AE6-3E57-6A2BBBF312FC}"/>
              </a:ext>
            </a:extLst>
          </p:cNvPr>
          <p:cNvSpPr txBox="1">
            <a:spLocks/>
          </p:cNvSpPr>
          <p:nvPr/>
        </p:nvSpPr>
        <p:spPr bwMode="auto">
          <a:xfrm>
            <a:off x="912812" y="22860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ar-JO" sz="4400" dirty="0">
                <a:solidFill>
                  <a:srgbClr val="0070C0"/>
                </a:solidFill>
              </a:rPr>
              <a:t>الجهات المشاركة</a:t>
            </a:r>
            <a:endParaRPr lang="en-US" sz="4400" dirty="0">
              <a:solidFill>
                <a:srgbClr val="0070C0"/>
              </a:solidFill>
            </a:endParaRPr>
          </a:p>
        </p:txBody>
      </p:sp>
      <p:graphicFrame>
        <p:nvGraphicFramePr>
          <p:cNvPr id="4" name="Table 3">
            <a:extLst>
              <a:ext uri="{FF2B5EF4-FFF2-40B4-BE49-F238E27FC236}">
                <a16:creationId xmlns:a16="http://schemas.microsoft.com/office/drawing/2014/main" id="{B3F2CAFB-9C4B-E27F-E268-7959439490C5}"/>
              </a:ext>
            </a:extLst>
          </p:cNvPr>
          <p:cNvGraphicFramePr>
            <a:graphicFrameLocks noGrp="1"/>
          </p:cNvGraphicFramePr>
          <p:nvPr>
            <p:extLst>
              <p:ext uri="{D42A27DB-BD31-4B8C-83A1-F6EECF244321}">
                <p14:modId xmlns:p14="http://schemas.microsoft.com/office/powerpoint/2010/main" val="720344549"/>
              </p:ext>
            </p:extLst>
          </p:nvPr>
        </p:nvGraphicFramePr>
        <p:xfrm>
          <a:off x="1484312" y="1171803"/>
          <a:ext cx="9220200" cy="5114303"/>
        </p:xfrm>
        <a:graphic>
          <a:graphicData uri="http://schemas.openxmlformats.org/drawingml/2006/table">
            <a:tbl>
              <a:tblPr firstRow="1" firstCol="1" bandRow="1">
                <a:tableStyleId>{7DF18680-E054-41AD-8BC1-D1AEF772440D}</a:tableStyleId>
              </a:tblPr>
              <a:tblGrid>
                <a:gridCol w="2064467">
                  <a:extLst>
                    <a:ext uri="{9D8B030D-6E8A-4147-A177-3AD203B41FA5}">
                      <a16:colId xmlns:a16="http://schemas.microsoft.com/office/drawing/2014/main" val="1116330411"/>
                    </a:ext>
                  </a:extLst>
                </a:gridCol>
                <a:gridCol w="3921774">
                  <a:extLst>
                    <a:ext uri="{9D8B030D-6E8A-4147-A177-3AD203B41FA5}">
                      <a16:colId xmlns:a16="http://schemas.microsoft.com/office/drawing/2014/main" val="3402600140"/>
                    </a:ext>
                  </a:extLst>
                </a:gridCol>
                <a:gridCol w="2768612">
                  <a:extLst>
                    <a:ext uri="{9D8B030D-6E8A-4147-A177-3AD203B41FA5}">
                      <a16:colId xmlns:a16="http://schemas.microsoft.com/office/drawing/2014/main" val="3564247372"/>
                    </a:ext>
                  </a:extLst>
                </a:gridCol>
                <a:gridCol w="465347">
                  <a:extLst>
                    <a:ext uri="{9D8B030D-6E8A-4147-A177-3AD203B41FA5}">
                      <a16:colId xmlns:a16="http://schemas.microsoft.com/office/drawing/2014/main" val="681701391"/>
                    </a:ext>
                  </a:extLst>
                </a:gridCol>
              </a:tblGrid>
              <a:tr h="250149">
                <a:tc>
                  <a:txBody>
                    <a:bodyPr/>
                    <a:lstStyle/>
                    <a:p>
                      <a:pPr marL="0" marR="0" algn="r" rtl="1">
                        <a:lnSpc>
                          <a:spcPct val="107000"/>
                        </a:lnSpc>
                        <a:spcBef>
                          <a:spcPts val="0"/>
                        </a:spcBef>
                        <a:spcAft>
                          <a:spcPts val="800"/>
                        </a:spcAft>
                      </a:pPr>
                      <a:r>
                        <a:rPr lang="ar-SA" sz="1800">
                          <a:effectLst/>
                        </a:rPr>
                        <a:t>المدير</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المركز</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الجهة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06824064"/>
                  </a:ext>
                </a:extLst>
              </a:tr>
              <a:tr h="501049">
                <a:tc>
                  <a:txBody>
                    <a:bodyPr/>
                    <a:lstStyle/>
                    <a:p>
                      <a:pPr marL="0" marR="0" algn="r" rtl="1">
                        <a:lnSpc>
                          <a:spcPct val="107000"/>
                        </a:lnSpc>
                        <a:spcBef>
                          <a:spcPts val="0"/>
                        </a:spcBef>
                        <a:spcAft>
                          <a:spcPts val="800"/>
                        </a:spcAft>
                      </a:pPr>
                      <a:r>
                        <a:rPr lang="ar-SA" sz="1800">
                          <a:effectLst/>
                        </a:rPr>
                        <a:t>الدكتور خلدون شطناوي</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المياه والطاقة والبيئة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الجامعة الأردنية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3462656"/>
                  </a:ext>
                </a:extLst>
              </a:tr>
              <a:tr h="250149">
                <a:tc>
                  <a:txBody>
                    <a:bodyPr/>
                    <a:lstStyle/>
                    <a:p>
                      <a:pPr marL="0" marR="0" algn="r" rtl="1">
                        <a:lnSpc>
                          <a:spcPct val="107000"/>
                        </a:lnSpc>
                        <a:spcBef>
                          <a:spcPts val="0"/>
                        </a:spcBef>
                        <a:spcAft>
                          <a:spcPts val="800"/>
                        </a:spcAft>
                      </a:pPr>
                      <a:r>
                        <a:rPr lang="ar-SA" sz="1800">
                          <a:effectLst/>
                        </a:rPr>
                        <a:t>الدكتور مؤيد شواقفه</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النمذجة والمحاكاة لتحليل المخاطر</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جامعة آل البيت</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3277353"/>
                  </a:ext>
                </a:extLst>
              </a:tr>
              <a:tr h="501049">
                <a:tc>
                  <a:txBody>
                    <a:bodyPr/>
                    <a:lstStyle/>
                    <a:p>
                      <a:pPr marL="0" marR="0" algn="r" rtl="1">
                        <a:lnSpc>
                          <a:spcPct val="107000"/>
                        </a:lnSpc>
                        <a:spcBef>
                          <a:spcPts val="0"/>
                        </a:spcBef>
                        <a:spcAft>
                          <a:spcPts val="800"/>
                        </a:spcAft>
                      </a:pPr>
                      <a:r>
                        <a:rPr lang="ar-SA" sz="1800">
                          <a:effectLst/>
                        </a:rPr>
                        <a:t>الدكتور متوكل عبيدات</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دبلوماسية المياه</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2000" dirty="0">
                          <a:effectLst/>
                        </a:rPr>
                        <a:t>جامعة</a:t>
                      </a:r>
                      <a:r>
                        <a:rPr lang="ar-SA" sz="1800" dirty="0">
                          <a:effectLst/>
                        </a:rPr>
                        <a:t> العلوم والتكنولوجيا الأردنية</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73796752"/>
                  </a:ext>
                </a:extLst>
              </a:tr>
              <a:tr h="250149">
                <a:tc>
                  <a:txBody>
                    <a:bodyPr/>
                    <a:lstStyle/>
                    <a:p>
                      <a:pPr marL="0" marR="0" algn="r" rtl="1">
                        <a:lnSpc>
                          <a:spcPct val="107000"/>
                        </a:lnSpc>
                        <a:spcBef>
                          <a:spcPts val="0"/>
                        </a:spcBef>
                        <a:spcAft>
                          <a:spcPts val="800"/>
                        </a:spcAft>
                      </a:pPr>
                      <a:r>
                        <a:rPr lang="ar-SA" sz="1800">
                          <a:effectLst/>
                        </a:rPr>
                        <a:t>الدكتور رياض الدويري</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أبحاث الطاقة والتعدين والمياه والبيئة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جامعة الطفيلة التقنية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76133531"/>
                  </a:ext>
                </a:extLst>
              </a:tr>
              <a:tr h="250149">
                <a:tc>
                  <a:txBody>
                    <a:bodyPr/>
                    <a:lstStyle/>
                    <a:p>
                      <a:pPr marL="0" marR="0" algn="r" rtl="1">
                        <a:lnSpc>
                          <a:spcPct val="107000"/>
                        </a:lnSpc>
                        <a:spcBef>
                          <a:spcPts val="0"/>
                        </a:spcBef>
                        <a:spcAft>
                          <a:spcPts val="800"/>
                        </a:spcAft>
                      </a:pPr>
                      <a:r>
                        <a:rPr lang="ar-SA" sz="1800">
                          <a:effectLst/>
                        </a:rPr>
                        <a:t>الدكتور إبراهيم حمدان</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بحوث البيئة والمياه والطاقة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جامعة آل البيت</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14436532"/>
                  </a:ext>
                </a:extLst>
              </a:tr>
              <a:tr h="501049">
                <a:tc>
                  <a:txBody>
                    <a:bodyPr/>
                    <a:lstStyle/>
                    <a:p>
                      <a:pPr marL="0" marR="0" algn="r" rtl="1">
                        <a:lnSpc>
                          <a:spcPct val="107000"/>
                        </a:lnSpc>
                        <a:spcBef>
                          <a:spcPts val="0"/>
                        </a:spcBef>
                        <a:spcAft>
                          <a:spcPts val="800"/>
                        </a:spcAft>
                      </a:pPr>
                      <a:r>
                        <a:rPr lang="ar-SA" sz="1800">
                          <a:effectLst/>
                        </a:rPr>
                        <a:t>الدكتور فايز عبدالله</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الملكة رانيا العبدالله لعلوم وتكنولوجيا البيئة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جامعة العلوم والتكنولوجيا الأردنية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6</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37040183"/>
                  </a:ext>
                </a:extLst>
              </a:tr>
              <a:tr h="501049">
                <a:tc>
                  <a:txBody>
                    <a:bodyPr/>
                    <a:lstStyle/>
                    <a:p>
                      <a:pPr marL="0" marR="0" algn="r" rtl="1">
                        <a:lnSpc>
                          <a:spcPct val="107000"/>
                        </a:lnSpc>
                        <a:spcBef>
                          <a:spcPts val="0"/>
                        </a:spcBef>
                        <a:spcAft>
                          <a:spcPts val="800"/>
                        </a:spcAft>
                      </a:pPr>
                      <a:r>
                        <a:rPr lang="ar-SA" sz="1800">
                          <a:effectLst/>
                        </a:rPr>
                        <a:t>الدكتورة هبة مشهور الخرابشة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المركز الدولي لبحوث المياه والبيئة والطاقة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جامعة البلقاء التطبيقية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4273679"/>
                  </a:ext>
                </a:extLst>
              </a:tr>
              <a:tr h="250149">
                <a:tc>
                  <a:txBody>
                    <a:bodyPr/>
                    <a:lstStyle/>
                    <a:p>
                      <a:pPr marL="0" marR="0" algn="r" rtl="1">
                        <a:lnSpc>
                          <a:spcPct val="107000"/>
                        </a:lnSpc>
                        <a:spcBef>
                          <a:spcPts val="0"/>
                        </a:spcBef>
                        <a:spcAft>
                          <a:spcPts val="800"/>
                        </a:spcAft>
                      </a:pPr>
                      <a:r>
                        <a:rPr lang="ar-SA" sz="1800">
                          <a:effectLst/>
                        </a:rPr>
                        <a:t>الدكتورة لونا الحديدي</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مديرية المياه</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المركز الوطني للبحوث الزراعية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8</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33205267"/>
                  </a:ext>
                </a:extLst>
              </a:tr>
              <a:tr h="501049">
                <a:tc>
                  <a:txBody>
                    <a:bodyPr/>
                    <a:lstStyle/>
                    <a:p>
                      <a:pPr marL="0" marR="0" algn="r" rtl="1">
                        <a:lnSpc>
                          <a:spcPct val="107000"/>
                        </a:lnSpc>
                        <a:spcBef>
                          <a:spcPts val="0"/>
                        </a:spcBef>
                        <a:spcAft>
                          <a:spcPts val="800"/>
                        </a:spcAft>
                      </a:pPr>
                      <a:r>
                        <a:rPr lang="ar-SA" sz="1800">
                          <a:effectLst/>
                        </a:rPr>
                        <a:t>الدكتور أمجد الطراونة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الأمير فيصل لبحوث البحر الميت والبيئة والطاقة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جامعة مؤتة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10751856"/>
                  </a:ext>
                </a:extLst>
              </a:tr>
              <a:tr h="501049">
                <a:tc>
                  <a:txBody>
                    <a:bodyPr/>
                    <a:lstStyle/>
                    <a:p>
                      <a:pPr marL="0" marR="0" algn="r" rtl="1">
                        <a:lnSpc>
                          <a:spcPct val="107000"/>
                        </a:lnSpc>
                        <a:spcBef>
                          <a:spcPts val="0"/>
                        </a:spcBef>
                        <a:spcAft>
                          <a:spcPts val="800"/>
                        </a:spcAft>
                      </a:pPr>
                      <a:r>
                        <a:rPr lang="ar-SA" sz="1800">
                          <a:effectLst/>
                        </a:rPr>
                        <a:t>الدكتور أمجد قزق</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مركز البحوث على المياه</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الجامعة الهاشمية</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a:effectLst/>
                        </a:rPr>
                        <a:t>10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72070913"/>
                  </a:ext>
                </a:extLst>
              </a:tr>
              <a:tr h="501049">
                <a:tc>
                  <a:txBody>
                    <a:bodyPr/>
                    <a:lstStyle/>
                    <a:p>
                      <a:pPr marL="0" marR="0" algn="r" rtl="1">
                        <a:lnSpc>
                          <a:spcPct val="107000"/>
                        </a:lnSpc>
                        <a:spcBef>
                          <a:spcPts val="0"/>
                        </a:spcBef>
                        <a:spcAft>
                          <a:spcPts val="800"/>
                        </a:spcAft>
                      </a:pPr>
                      <a:r>
                        <a:rPr lang="ar-SA" sz="1800" dirty="0">
                          <a:effectLst/>
                        </a:rPr>
                        <a:t>الدكتور عبدالباسط العثامنة</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dirty="0">
                          <a:effectLst/>
                        </a:rPr>
                        <a:t>مركز دراسات التنمية المستدامة</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dirty="0">
                          <a:effectLst/>
                        </a:rPr>
                        <a:t>جامعة اليرموك</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rtl="1">
                        <a:lnSpc>
                          <a:spcPct val="107000"/>
                        </a:lnSpc>
                        <a:spcBef>
                          <a:spcPts val="0"/>
                        </a:spcBef>
                        <a:spcAft>
                          <a:spcPts val="800"/>
                        </a:spcAft>
                      </a:pPr>
                      <a:r>
                        <a:rPr lang="ar-SA" sz="1800" dirty="0">
                          <a:effectLst/>
                        </a:rPr>
                        <a:t>11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18972799"/>
                  </a:ext>
                </a:extLst>
              </a:tr>
            </a:tbl>
          </a:graphicData>
        </a:graphic>
      </p:graphicFrame>
    </p:spTree>
    <p:extLst>
      <p:ext uri="{BB962C8B-B14F-4D97-AF65-F5344CB8AC3E}">
        <p14:creationId xmlns:p14="http://schemas.microsoft.com/office/powerpoint/2010/main" val="363416973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0C5C8-F958-18A2-1924-95E0B7B1EB3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A30CD7A-605C-4693-A340-B4988985D1DC}"/>
              </a:ext>
            </a:extLst>
          </p:cNvPr>
          <p:cNvSpPr>
            <a:spLocks noGrp="1"/>
          </p:cNvSpPr>
          <p:nvPr>
            <p:ph type="title"/>
          </p:nvPr>
        </p:nvSpPr>
        <p:spPr>
          <a:xfrm>
            <a:off x="837981" y="1495928"/>
            <a:ext cx="10512862" cy="3866144"/>
          </a:xfrm>
        </p:spPr>
        <p:txBody>
          <a:bodyPr>
            <a:normAutofit/>
          </a:bodyPr>
          <a:lstStyle/>
          <a:p>
            <a:pPr marR="0" lvl="0" algn="r" rtl="1">
              <a:lnSpc>
                <a:spcPct val="107000"/>
              </a:lnSpc>
              <a:spcBef>
                <a:spcPts val="0"/>
              </a:spcBef>
              <a:spcAft>
                <a:spcPts val="800"/>
              </a:spcAft>
              <a:tabLst>
                <a:tab pos="457200" algn="l"/>
              </a:tabLst>
            </a:pPr>
            <a:r>
              <a:rPr lang="ar-JO"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تعزيز التعاون وتبادل المعرفة والبحث العلمي في قضايا المياه</a:t>
            </a:r>
            <a:r>
              <a:rPr lang="en-US" sz="2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br>
              <a:rPr lang="ar-JO" sz="2800" dirty="0">
                <a:solidFill>
                  <a:schemeClr val="tx1"/>
                </a:solidFill>
                <a:latin typeface="Calibri" panose="020F0502020204030204" pitchFamily="34" charset="0"/>
                <a:ea typeface="Times New Roman" panose="02020603050405020304" pitchFamily="18" charset="0"/>
                <a:cs typeface="Arial" panose="020B0604020202020204" pitchFamily="34" charset="0"/>
              </a:rPr>
            </a:br>
            <a:r>
              <a:rPr lang="ar-JO" sz="2800" dirty="0">
                <a:solidFill>
                  <a:schemeClr val="tx1"/>
                </a:solidFill>
                <a:latin typeface="Calibri" panose="020F0502020204030204" pitchFamily="34" charset="0"/>
                <a:ea typeface="Times New Roman" panose="02020603050405020304" pitchFamily="18" charset="0"/>
                <a:cs typeface="Arial" panose="020B0604020202020204" pitchFamily="34" charset="0"/>
              </a:rPr>
              <a:t>- </a:t>
            </a:r>
            <a:r>
              <a:rPr lang="ar-S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تشجيع استخدام التقنيات الحديثة، مثل الذكاء الاصطناعي في إدارة الموارد المائية</a:t>
            </a:r>
            <a:r>
              <a:rPr lang="en-US" sz="2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br>
              <a:rPr lang="en-US"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r>
              <a:rPr lang="ar-JO"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ar-S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تعزيز الشراكة مع القطاع الخاص للاستفادة من الابتكارات والتطورات التكنولوجية</a:t>
            </a:r>
            <a:r>
              <a:rPr lang="en-US" sz="2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br>
              <a:rPr lang="en-US"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r>
              <a:rPr lang="ar-JO"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ar-S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دعم نقل التكنولوجيا وتبادل البيانات وبناء القدرات بين المراكز</a:t>
            </a:r>
            <a:r>
              <a:rPr lang="en-US" sz="2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br>
              <a:rPr lang="en-US"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r>
              <a:rPr lang="ar-JO"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ar-S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تعزيز التنسيق المؤسسي وبناء القدرات في قطاع المياه</a:t>
            </a:r>
            <a:r>
              <a:rPr lang="en-US" sz="2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br>
              <a:rPr lang="en-US"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r>
              <a:rPr lang="ar-JO"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ar-S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ضمان أن تأخذ الأبحاث في الاعتبار الأبعاد الاجتماعية والاقتصادية والبيئية لقضايا المياه</a:t>
            </a:r>
            <a:r>
              <a:rPr lang="en-US" sz="2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br>
              <a:rPr lang="en-US"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r>
              <a:rPr lang="ar-JO"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ar-S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تعزيز التعاون  المحلي والإقليمي والدولي لتوفير الموارد التقنية والمالية اللازمة</a:t>
            </a:r>
            <a:r>
              <a:rPr lang="en-US" sz="2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br>
              <a:rPr lang="en-US"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r>
              <a:rPr lang="ar-JO"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ar-JO" sz="2800" dirty="0">
                <a:solidFill>
                  <a:schemeClr val="tx1"/>
                </a:solidFill>
                <a:effectLst/>
                <a:ea typeface="Times New Roman" panose="02020603050405020304" pitchFamily="18" charset="0"/>
                <a:cs typeface="Times New Roman" panose="02020603050405020304" pitchFamily="18" charset="0"/>
              </a:rPr>
              <a:t>الارتكاز على </a:t>
            </a:r>
            <a:r>
              <a:rPr lang="ar-SA" sz="2800" dirty="0">
                <a:solidFill>
                  <a:schemeClr val="tx1"/>
                </a:solidFill>
                <a:effectLst/>
                <a:ea typeface="Times New Roman" panose="02020603050405020304" pitchFamily="18" charset="0"/>
                <a:cs typeface="Times New Roman" panose="02020603050405020304" pitchFamily="18" charset="0"/>
              </a:rPr>
              <a:t>الاولويات البحثية الوطنية بعمل عليها المجلس الأعلى للعلوم والتكنولوجيا</a:t>
            </a:r>
            <a:r>
              <a:rPr lang="ar-JO" sz="2800" dirty="0">
                <a:solidFill>
                  <a:schemeClr val="tx1"/>
                </a:solidFill>
                <a:effectLst/>
                <a:ea typeface="Times New Roman" panose="02020603050405020304" pitchFamily="18" charset="0"/>
                <a:cs typeface="Times New Roman" panose="02020603050405020304" pitchFamily="18" charset="0"/>
              </a:rPr>
              <a:t>.</a:t>
            </a:r>
            <a:endParaRPr lang="en-US" sz="2800" b="1" dirty="0">
              <a:solidFill>
                <a:schemeClr val="tx1"/>
              </a:solidFill>
            </a:endParaRPr>
          </a:p>
        </p:txBody>
      </p:sp>
      <p:sp>
        <p:nvSpPr>
          <p:cNvPr id="8" name="Subtitle 2">
            <a:extLst>
              <a:ext uri="{FF2B5EF4-FFF2-40B4-BE49-F238E27FC236}">
                <a16:creationId xmlns:a16="http://schemas.microsoft.com/office/drawing/2014/main" id="{F2A48899-F4FD-B6EF-0C10-CF4BD69B3842}"/>
              </a:ext>
            </a:extLst>
          </p:cNvPr>
          <p:cNvSpPr txBox="1">
            <a:spLocks/>
          </p:cNvSpPr>
          <p:nvPr/>
        </p:nvSpPr>
        <p:spPr bwMode="auto">
          <a:xfrm>
            <a:off x="912812" y="45720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ar-JO" sz="4400" dirty="0">
                <a:solidFill>
                  <a:srgbClr val="0070C0"/>
                </a:solidFill>
                <a:effectLst/>
                <a:ea typeface="Times New Roman" panose="02020603050405020304" pitchFamily="18" charset="0"/>
                <a:cs typeface="Times New Roman" panose="02020603050405020304" pitchFamily="18" charset="0"/>
              </a:rPr>
              <a:t>ال</a:t>
            </a:r>
            <a:r>
              <a:rPr lang="ar-SA" sz="4400" dirty="0">
                <a:solidFill>
                  <a:srgbClr val="0070C0"/>
                </a:solidFill>
                <a:effectLst/>
                <a:ea typeface="Times New Roman" panose="02020603050405020304" pitchFamily="18" charset="0"/>
                <a:cs typeface="Times New Roman" panose="02020603050405020304" pitchFamily="18" charset="0"/>
              </a:rPr>
              <a:t>توجهات </a:t>
            </a:r>
            <a:r>
              <a:rPr lang="ar-JO" sz="4400" dirty="0">
                <a:solidFill>
                  <a:srgbClr val="0070C0"/>
                </a:solidFill>
                <a:effectLst/>
                <a:ea typeface="Times New Roman" panose="02020603050405020304" pitchFamily="18" charset="0"/>
                <a:cs typeface="Times New Roman" panose="02020603050405020304" pitchFamily="18" charset="0"/>
              </a:rPr>
              <a:t>ال</a:t>
            </a:r>
            <a:r>
              <a:rPr lang="ar-SA" sz="4400" dirty="0">
                <a:solidFill>
                  <a:srgbClr val="0070C0"/>
                </a:solidFill>
                <a:effectLst/>
                <a:ea typeface="Times New Roman" panose="02020603050405020304" pitchFamily="18" charset="0"/>
                <a:cs typeface="Times New Roman" panose="02020603050405020304" pitchFamily="18" charset="0"/>
              </a:rPr>
              <a:t>استراتيجية</a:t>
            </a:r>
            <a:r>
              <a:rPr lang="ar-JO" sz="4400" dirty="0">
                <a:solidFill>
                  <a:srgbClr val="0070C0"/>
                </a:solidFill>
                <a:effectLst/>
                <a:ea typeface="Times New Roman" panose="02020603050405020304" pitchFamily="18" charset="0"/>
                <a:cs typeface="Times New Roman" panose="02020603050405020304" pitchFamily="18" charset="0"/>
              </a:rPr>
              <a:t> للشبكة </a:t>
            </a:r>
            <a:endParaRPr lang="en-US" sz="4400" dirty="0">
              <a:solidFill>
                <a:srgbClr val="0070C0"/>
              </a:solidFill>
            </a:endParaRPr>
          </a:p>
        </p:txBody>
      </p:sp>
    </p:spTree>
    <p:extLst>
      <p:ext uri="{BB962C8B-B14F-4D97-AF65-F5344CB8AC3E}">
        <p14:creationId xmlns:p14="http://schemas.microsoft.com/office/powerpoint/2010/main" val="347223036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0608C-DD83-C747-E42C-5FEC78EDBBE8}"/>
            </a:ext>
          </a:extLst>
        </p:cNvPr>
        <p:cNvGrpSpPr/>
        <p:nvPr/>
      </p:nvGrpSpPr>
      <p:grpSpPr>
        <a:xfrm>
          <a:off x="0" y="0"/>
          <a:ext cx="0" cy="0"/>
          <a:chOff x="0" y="0"/>
          <a:chExt cx="0" cy="0"/>
        </a:xfrm>
      </p:grpSpPr>
      <p:sp>
        <p:nvSpPr>
          <p:cNvPr id="8" name="Subtitle 2">
            <a:extLst>
              <a:ext uri="{FF2B5EF4-FFF2-40B4-BE49-F238E27FC236}">
                <a16:creationId xmlns:a16="http://schemas.microsoft.com/office/drawing/2014/main" id="{9A2FAE7B-AB35-026E-53B1-7D03A3970EDE}"/>
              </a:ext>
            </a:extLst>
          </p:cNvPr>
          <p:cNvSpPr txBox="1">
            <a:spLocks/>
          </p:cNvSpPr>
          <p:nvPr/>
        </p:nvSpPr>
        <p:spPr bwMode="auto">
          <a:xfrm>
            <a:off x="837981" y="4489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ar-JO" sz="4400" dirty="0">
                <a:solidFill>
                  <a:srgbClr val="0070C0"/>
                </a:solidFill>
                <a:ea typeface="Times New Roman" panose="02020603050405020304" pitchFamily="18" charset="0"/>
                <a:cs typeface="Times New Roman" panose="02020603050405020304" pitchFamily="18" charset="0"/>
              </a:rPr>
              <a:t>محاور الأولويات الوطنية</a:t>
            </a:r>
            <a:endParaRPr lang="en-US" sz="4400" dirty="0">
              <a:solidFill>
                <a:srgbClr val="0070C0"/>
              </a:solidFill>
            </a:endParaRPr>
          </a:p>
        </p:txBody>
      </p:sp>
      <p:sp>
        <p:nvSpPr>
          <p:cNvPr id="4" name="TextBox 3">
            <a:extLst>
              <a:ext uri="{FF2B5EF4-FFF2-40B4-BE49-F238E27FC236}">
                <a16:creationId xmlns:a16="http://schemas.microsoft.com/office/drawing/2014/main" id="{CFA7521C-A257-B5D5-350B-657366004B93}"/>
              </a:ext>
            </a:extLst>
          </p:cNvPr>
          <p:cNvSpPr txBox="1"/>
          <p:nvPr/>
        </p:nvSpPr>
        <p:spPr>
          <a:xfrm>
            <a:off x="1903412" y="1254793"/>
            <a:ext cx="8611733" cy="4405373"/>
          </a:xfrm>
          <a:prstGeom prst="rect">
            <a:avLst/>
          </a:prstGeom>
          <a:noFill/>
        </p:spPr>
        <p:txBody>
          <a:bodyPr wrap="square">
            <a:spAutoFit/>
          </a:bodyPr>
          <a:lstStyle/>
          <a:p>
            <a:pPr marL="457200" marR="0" indent="-457200" algn="r" rtl="1">
              <a:lnSpc>
                <a:spcPct val="115000"/>
              </a:lnSpc>
              <a:spcBef>
                <a:spcPts val="0"/>
              </a:spcBef>
              <a:spcAft>
                <a:spcPts val="600"/>
              </a:spcAft>
              <a:buFontTx/>
              <a:buChar char="-"/>
            </a:pP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تكنولوجيا واقتصاديات تحلية المياه</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marR="0" indent="-457200" algn="r" rtl="1">
              <a:lnSpc>
                <a:spcPct val="115000"/>
              </a:lnSpc>
              <a:spcBef>
                <a:spcPts val="0"/>
              </a:spcBef>
              <a:spcAft>
                <a:spcPts val="600"/>
              </a:spcAft>
              <a:buFontTx/>
              <a:buChar char="-"/>
            </a:pP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 إدارة ومعالجة المياه باستخدام التطبيقات الحديثة والذكية (مثل الذكاء الاصطناعي)</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marR="0" indent="-457200" algn="r" rtl="1">
              <a:lnSpc>
                <a:spcPct val="115000"/>
              </a:lnSpc>
              <a:spcBef>
                <a:spcPts val="0"/>
              </a:spcBef>
              <a:spcAft>
                <a:spcPts val="600"/>
              </a:spcAft>
              <a:buFontTx/>
              <a:buChar char="-"/>
            </a:pP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 هيدرولوجيا المياه السطحية والفيضانات في الأردن ،</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marR="0" indent="-457200" algn="r" rtl="1">
              <a:lnSpc>
                <a:spcPct val="115000"/>
              </a:lnSpc>
              <a:spcBef>
                <a:spcPts val="0"/>
              </a:spcBef>
              <a:spcAft>
                <a:spcPts val="600"/>
              </a:spcAft>
              <a:buFontTx/>
              <a:buChar char="-"/>
            </a:pP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لحد من تأثيرات التغير المناخي والجفاف والتصحر</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marR="0" indent="-457200" algn="r" rtl="1">
              <a:lnSpc>
                <a:spcPct val="115000"/>
              </a:lnSpc>
              <a:spcBef>
                <a:spcPts val="0"/>
              </a:spcBef>
              <a:spcAft>
                <a:spcPts val="600"/>
              </a:spcAft>
              <a:buFontTx/>
              <a:buChar char="-"/>
            </a:pP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إدارة النفايات الصلبة والسائلة والخطرة</a:t>
            </a:r>
            <a:endParaRPr lang="en-US" sz="3200" dirty="0">
              <a:latin typeface="Calibri" panose="020F0502020204030204" pitchFamily="34" charset="0"/>
              <a:ea typeface="Times New Roman" panose="02020603050405020304" pitchFamily="18" charset="0"/>
              <a:cs typeface="Times New Roman" panose="02020603050405020304" pitchFamily="18" charset="0"/>
            </a:endParaRPr>
          </a:p>
          <a:p>
            <a:pPr marL="457200" marR="0" indent="-457200" algn="r" rtl="1">
              <a:lnSpc>
                <a:spcPct val="115000"/>
              </a:lnSpc>
              <a:spcBef>
                <a:spcPts val="0"/>
              </a:spcBef>
              <a:spcAft>
                <a:spcPts val="600"/>
              </a:spcAft>
              <a:buFontTx/>
              <a:buChar char="-"/>
            </a:pP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دراسات نوعية الهواء وإدارتها.</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974026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80909-E9FF-E6BA-FA66-9019CA14C5A7}"/>
            </a:ext>
          </a:extLst>
        </p:cNvPr>
        <p:cNvGrpSpPr/>
        <p:nvPr/>
      </p:nvGrpSpPr>
      <p:grpSpPr>
        <a:xfrm>
          <a:off x="0" y="0"/>
          <a:ext cx="0" cy="0"/>
          <a:chOff x="0" y="0"/>
          <a:chExt cx="0" cy="0"/>
        </a:xfrm>
      </p:grpSpPr>
      <p:sp>
        <p:nvSpPr>
          <p:cNvPr id="8" name="Subtitle 2">
            <a:extLst>
              <a:ext uri="{FF2B5EF4-FFF2-40B4-BE49-F238E27FC236}">
                <a16:creationId xmlns:a16="http://schemas.microsoft.com/office/drawing/2014/main" id="{4CF01A01-4E62-C192-07F6-28D0C6449557}"/>
              </a:ext>
            </a:extLst>
          </p:cNvPr>
          <p:cNvSpPr txBox="1">
            <a:spLocks/>
          </p:cNvSpPr>
          <p:nvPr/>
        </p:nvSpPr>
        <p:spPr bwMode="auto">
          <a:xfrm>
            <a:off x="912812" y="53340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ar-JO" sz="4400" dirty="0">
                <a:solidFill>
                  <a:srgbClr val="0070C0"/>
                </a:solidFill>
                <a:ea typeface="Times New Roman" panose="02020603050405020304" pitchFamily="18" charset="0"/>
                <a:cs typeface="Times New Roman" panose="02020603050405020304" pitchFamily="18" charset="0"/>
              </a:rPr>
              <a:t>خطة العمل الرئيسية</a:t>
            </a:r>
            <a:endParaRPr lang="en-US" sz="4400" dirty="0">
              <a:solidFill>
                <a:srgbClr val="0070C0"/>
              </a:solidFill>
            </a:endParaRPr>
          </a:p>
        </p:txBody>
      </p:sp>
      <p:sp>
        <p:nvSpPr>
          <p:cNvPr id="4" name="TextBox 3">
            <a:extLst>
              <a:ext uri="{FF2B5EF4-FFF2-40B4-BE49-F238E27FC236}">
                <a16:creationId xmlns:a16="http://schemas.microsoft.com/office/drawing/2014/main" id="{F580BBEC-FF05-FB55-F610-3C3AB9F37F82}"/>
              </a:ext>
            </a:extLst>
          </p:cNvPr>
          <p:cNvSpPr txBox="1"/>
          <p:nvPr/>
        </p:nvSpPr>
        <p:spPr>
          <a:xfrm>
            <a:off x="760412" y="1524000"/>
            <a:ext cx="10667999" cy="4344844"/>
          </a:xfrm>
          <a:prstGeom prst="rect">
            <a:avLst/>
          </a:prstGeom>
          <a:noFill/>
        </p:spPr>
        <p:txBody>
          <a:bodyPr wrap="square">
            <a:spAutoFit/>
          </a:bodyPr>
          <a:lstStyle/>
          <a:p>
            <a:pPr marR="0" lvl="0" algn="r" rtl="1">
              <a:lnSpc>
                <a:spcPct val="107000"/>
              </a:lnSpc>
              <a:spcBef>
                <a:spcPts val="600"/>
              </a:spcBef>
              <a:spcAft>
                <a:spcPts val="800"/>
              </a:spcAft>
              <a:buSzPts val="1000"/>
              <a:tabLst>
                <a:tab pos="457200" algn="l"/>
              </a:tabLst>
            </a:pPr>
            <a:r>
              <a:rPr lang="en-US" sz="3200" dirty="0">
                <a:effectLst/>
                <a:latin typeface="Calibri" panose="020F0502020204030204" pitchFamily="34" charset="0"/>
                <a:ea typeface="Times New Roman" panose="02020603050405020304" pitchFamily="18" charset="0"/>
                <a:cs typeface="Times New Roman" panose="02020603050405020304" pitchFamily="18" charset="0"/>
              </a:rPr>
              <a:t>-</a:t>
            </a:r>
            <a:r>
              <a:rPr lang="ar-JO" sz="32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تشكيل أمانة عامة تُنسق وتُيسر التعاون المؤسسي</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a:t>
            </a:r>
            <a:endParaRPr lang="ar-JO" sz="3200" dirty="0">
              <a:latin typeface="Calibri" panose="020F0502020204030204" pitchFamily="34" charset="0"/>
              <a:ea typeface="Times New Roman" panose="02020603050405020304" pitchFamily="18" charset="0"/>
              <a:cs typeface="Arial" panose="020B0604020202020204" pitchFamily="34" charset="0"/>
            </a:endParaRPr>
          </a:p>
          <a:p>
            <a:pPr marR="0" lvl="0" algn="r" rtl="1">
              <a:lnSpc>
                <a:spcPct val="107000"/>
              </a:lnSpc>
              <a:spcBef>
                <a:spcPts val="600"/>
              </a:spcBef>
              <a:spcAft>
                <a:spcPts val="800"/>
              </a:spcAft>
              <a:buSzPts val="1000"/>
              <a:tabLst>
                <a:tab pos="457200" algn="l"/>
              </a:tabLst>
            </a:pPr>
            <a:r>
              <a:rPr lang="ar-JO" sz="32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تطوير خطة عمل مشتركة لتعزيز التعاون بين مراكز المياه، وتبادل الخبرات</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R="0" lvl="0" algn="r" rtl="1">
              <a:lnSpc>
                <a:spcPct val="107000"/>
              </a:lnSpc>
              <a:spcBef>
                <a:spcPts val="0"/>
              </a:spcBef>
              <a:spcAft>
                <a:spcPts val="800"/>
              </a:spcAft>
              <a:buSzPts val="1000"/>
              <a:tabLst>
                <a:tab pos="457200" algn="l"/>
              </a:tabLst>
            </a:pPr>
            <a:r>
              <a:rPr lang="ar-JO" sz="32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تطوير منصة إلكترونية خاصة بالشبكة تعرض قصص النجاح وأفضل الممارسات في مجال المياه</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R="0" lvl="0" algn="r" rtl="1">
              <a:lnSpc>
                <a:spcPct val="107000"/>
              </a:lnSpc>
              <a:spcBef>
                <a:spcPts val="0"/>
              </a:spcBef>
              <a:spcAft>
                <a:spcPts val="800"/>
              </a:spcAft>
              <a:buSzPts val="1000"/>
              <a:tabLst>
                <a:tab pos="457200" algn="l"/>
              </a:tabLst>
            </a:pPr>
            <a:r>
              <a:rPr lang="ar-JO" sz="32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دعوة مراكز المياه في الدول العربية الانضمام الى الشبكة</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R="0" lvl="0" algn="r" rtl="1">
              <a:lnSpc>
                <a:spcPct val="107000"/>
              </a:lnSpc>
              <a:spcBef>
                <a:spcPts val="0"/>
              </a:spcBef>
              <a:spcAft>
                <a:spcPts val="800"/>
              </a:spcAft>
              <a:buSzPts val="1000"/>
              <a:tabLst>
                <a:tab pos="457200" algn="l"/>
              </a:tabLst>
            </a:pPr>
            <a:r>
              <a:rPr lang="ar-JO" sz="32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تشجيع الجهات المعنية على دعم الأبحاث وتوفير التمويل</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R="0" lvl="0" algn="r" rtl="1">
              <a:lnSpc>
                <a:spcPct val="107000"/>
              </a:lnSpc>
              <a:spcBef>
                <a:spcPts val="0"/>
              </a:spcBef>
              <a:spcAft>
                <a:spcPts val="800"/>
              </a:spcAft>
              <a:buSzPts val="1000"/>
              <a:tabLst>
                <a:tab pos="457200" algn="l"/>
              </a:tabLst>
            </a:pPr>
            <a:r>
              <a:rPr lang="ar-JO" sz="32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3200" dirty="0">
                <a:effectLst/>
                <a:latin typeface="Calibri" panose="020F0502020204030204" pitchFamily="34" charset="0"/>
                <a:ea typeface="Times New Roman" panose="02020603050405020304" pitchFamily="18" charset="0"/>
                <a:cs typeface="Times New Roman" panose="02020603050405020304" pitchFamily="18" charset="0"/>
              </a:rPr>
              <a:t>التأكيد على أهمية التعاون المشترك لتحقيق استدامة الموارد المائية</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7282480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F8FCD-F464-F4C5-8F85-5BC7FB4B89F4}"/>
            </a:ext>
          </a:extLst>
        </p:cNvPr>
        <p:cNvGrpSpPr/>
        <p:nvPr/>
      </p:nvGrpSpPr>
      <p:grpSpPr>
        <a:xfrm>
          <a:off x="0" y="0"/>
          <a:ext cx="0" cy="0"/>
          <a:chOff x="0" y="0"/>
          <a:chExt cx="0" cy="0"/>
        </a:xfrm>
      </p:grpSpPr>
      <p:sp>
        <p:nvSpPr>
          <p:cNvPr id="8" name="Subtitle 2">
            <a:extLst>
              <a:ext uri="{FF2B5EF4-FFF2-40B4-BE49-F238E27FC236}">
                <a16:creationId xmlns:a16="http://schemas.microsoft.com/office/drawing/2014/main" id="{0E3C6384-F4A2-EB9A-09C7-D014EDCD1885}"/>
              </a:ext>
            </a:extLst>
          </p:cNvPr>
          <p:cNvSpPr txBox="1">
            <a:spLocks/>
          </p:cNvSpPr>
          <p:nvPr/>
        </p:nvSpPr>
        <p:spPr bwMode="auto">
          <a:xfrm>
            <a:off x="912812" y="53340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ar-JO" sz="4400" dirty="0">
                <a:solidFill>
                  <a:srgbClr val="0070C0"/>
                </a:solidFill>
                <a:cs typeface="Times New Roman" panose="02020603050405020304" pitchFamily="18" charset="0"/>
              </a:rPr>
              <a:t>النظرة المستقبيلة</a:t>
            </a:r>
            <a:endParaRPr lang="en-US" sz="4400" dirty="0">
              <a:solidFill>
                <a:srgbClr val="0070C0"/>
              </a:solidFill>
            </a:endParaRPr>
          </a:p>
        </p:txBody>
      </p:sp>
      <p:sp>
        <p:nvSpPr>
          <p:cNvPr id="4" name="TextBox 3">
            <a:extLst>
              <a:ext uri="{FF2B5EF4-FFF2-40B4-BE49-F238E27FC236}">
                <a16:creationId xmlns:a16="http://schemas.microsoft.com/office/drawing/2014/main" id="{E494803F-CAC2-CE05-C9C4-97B3DCDAFF57}"/>
              </a:ext>
            </a:extLst>
          </p:cNvPr>
          <p:cNvSpPr txBox="1"/>
          <p:nvPr/>
        </p:nvSpPr>
        <p:spPr>
          <a:xfrm>
            <a:off x="5027611" y="1524000"/>
            <a:ext cx="4724401" cy="4281878"/>
          </a:xfrm>
          <a:prstGeom prst="rect">
            <a:avLst/>
          </a:prstGeom>
          <a:noFill/>
        </p:spPr>
        <p:txBody>
          <a:bodyPr wrap="square">
            <a:spAutoFit/>
          </a:bodyPr>
          <a:lstStyle/>
          <a:p>
            <a:pPr marR="0" lvl="0" algn="r" rtl="1">
              <a:lnSpc>
                <a:spcPct val="107000"/>
              </a:lnSpc>
              <a:spcBef>
                <a:spcPts val="600"/>
              </a:spcBef>
              <a:spcAft>
                <a:spcPts val="800"/>
              </a:spcAft>
              <a:buSzPts val="1000"/>
              <a:tabLst>
                <a:tab pos="457200" algn="l"/>
              </a:tabLst>
            </a:pPr>
            <a:r>
              <a:rPr lang="ar-SA" sz="3200" dirty="0">
                <a:effectLst/>
                <a:ea typeface="Times New Roman" panose="02020603050405020304" pitchFamily="18" charset="0"/>
                <a:cs typeface="Times New Roman" panose="02020603050405020304" pitchFamily="18" charset="0"/>
              </a:rPr>
              <a:t>نؤمن بأن هذه الشبكة هي خطوة أولى نحو شراكة إقليمية أوسع، وندعو من هذا المنبر مراكز المياه في الدول العربية تلبية الدعوة التي سترسل لهم للانضمام والتعاون في تبادل البيانات والخبرات، حيث تمثل هذه المبادرة خطوة للتكامل في العمل العربي المشترك</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050" name="Picture 2" descr="Arab world - Wikipedia">
            <a:extLst>
              <a:ext uri="{FF2B5EF4-FFF2-40B4-BE49-F238E27FC236}">
                <a16:creationId xmlns:a16="http://schemas.microsoft.com/office/drawing/2014/main" id="{6C9C59CE-561C-66E7-4463-0A1A0B4EFC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812" y="2209801"/>
            <a:ext cx="4114799" cy="411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32926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638B6-384B-5B6C-9604-9500E4507560}"/>
            </a:ext>
          </a:extLst>
        </p:cNvPr>
        <p:cNvGrpSpPr/>
        <p:nvPr/>
      </p:nvGrpSpPr>
      <p:grpSpPr>
        <a:xfrm>
          <a:off x="0" y="0"/>
          <a:ext cx="0" cy="0"/>
          <a:chOff x="0" y="0"/>
          <a:chExt cx="0" cy="0"/>
        </a:xfrm>
      </p:grpSpPr>
      <p:pic>
        <p:nvPicPr>
          <p:cNvPr id="5" name="Picture 3">
            <a:extLst>
              <a:ext uri="{FF2B5EF4-FFF2-40B4-BE49-F238E27FC236}">
                <a16:creationId xmlns:a16="http://schemas.microsoft.com/office/drawing/2014/main" id="{4E1AD49D-CDA7-EC6C-2D45-35946C156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793" y="2398682"/>
            <a:ext cx="9141619" cy="285675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ubtitle 2">
            <a:extLst>
              <a:ext uri="{FF2B5EF4-FFF2-40B4-BE49-F238E27FC236}">
                <a16:creationId xmlns:a16="http://schemas.microsoft.com/office/drawing/2014/main" id="{936D342B-6220-4B96-2FCD-62DE49941677}"/>
              </a:ext>
            </a:extLst>
          </p:cNvPr>
          <p:cNvSpPr txBox="1">
            <a:spLocks/>
          </p:cNvSpPr>
          <p:nvPr/>
        </p:nvSpPr>
        <p:spPr bwMode="auto">
          <a:xfrm>
            <a:off x="1370012" y="1210550"/>
            <a:ext cx="9448800" cy="1188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indent="-282575" algn="ctr" eaLnBrk="0" fontAlgn="base" hangingPunct="0">
              <a:spcBef>
                <a:spcPts val="600"/>
              </a:spcBef>
              <a:spcAft>
                <a:spcPct val="0"/>
              </a:spcAft>
              <a:buClr>
                <a:schemeClr val="accent1"/>
              </a:buClr>
              <a:buSzPct val="80000"/>
              <a:defRPr/>
            </a:pPr>
            <a:r>
              <a:rPr lang="en-US" sz="3200" b="1" dirty="0">
                <a:solidFill>
                  <a:srgbClr val="0070C0"/>
                </a:solidFill>
              </a:rPr>
              <a:t>Thank you</a:t>
            </a:r>
          </a:p>
        </p:txBody>
      </p:sp>
    </p:spTree>
    <p:extLst>
      <p:ext uri="{BB962C8B-B14F-4D97-AF65-F5344CB8AC3E}">
        <p14:creationId xmlns:p14="http://schemas.microsoft.com/office/powerpoint/2010/main" val="1482637737"/>
      </p:ext>
    </p:extLst>
  </p:cSld>
  <p:clrMapOvr>
    <a:masterClrMapping/>
  </p:clrMapOvr>
  <p:transition/>
</p:sld>
</file>

<file path=ppt/theme/theme1.xml><?xml version="1.0" encoding="utf-8"?>
<a:theme xmlns:a="http://schemas.openxmlformats.org/drawingml/2006/main" name="giz-powerpoint-leerfolie-en">
  <a:themeElements>
    <a:clrScheme name="GIZ">
      <a:dk1>
        <a:srgbClr val="000000"/>
      </a:dk1>
      <a:lt1>
        <a:srgbClr val="FFFFFF"/>
      </a:lt1>
      <a:dk2>
        <a:srgbClr val="6E6452"/>
      </a:dk2>
      <a:lt2>
        <a:srgbClr val="D2CDC8"/>
      </a:lt2>
      <a:accent1>
        <a:srgbClr val="C80F0F"/>
      </a:accent1>
      <a:accent2>
        <a:srgbClr val="4B859F"/>
      </a:accent2>
      <a:accent3>
        <a:srgbClr val="B498BA"/>
      </a:accent3>
      <a:accent4>
        <a:srgbClr val="F3BF49"/>
      </a:accent4>
      <a:accent5>
        <a:srgbClr val="94B322"/>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1335</Words>
  <Application>Microsoft Office PowerPoint</Application>
  <PresentationFormat>Custom</PresentationFormat>
  <Paragraphs>192</Paragraphs>
  <Slides>20</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Narrow</vt:lpstr>
      <vt:lpstr>Calibri</vt:lpstr>
      <vt:lpstr>Franklin Gothic Medium</vt:lpstr>
      <vt:lpstr>Times New Roman</vt:lpstr>
      <vt:lpstr>Wingdings</vt:lpstr>
      <vt:lpstr>giz-powerpoint-leerfolie-en</vt:lpstr>
      <vt:lpstr>Status of Water Research &amp; Development in Jordan 5/5/2025  Khaldoun Shatanawi, PhD Director of Water, Energy and Environment Center The University of Jordan</vt:lpstr>
      <vt:lpstr>PowerPoint Presentation</vt:lpstr>
      <vt:lpstr>Facts and Numbers</vt:lpstr>
      <vt:lpstr>Current Situation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مبادرة وطنية تحمل بُعدًا إقليميًا انطلقت بهدف تنسيق الجهود البحثية والعلمية والتقنية في قطاع المياه، وتحفيز التكامل بين المراكز الأكاديمية ومراكز الأبحاث والقطاع الخاص، بما يخدم أهداف التنمية المستدامة ويواجه تحديات ندرة المياه والتغير المناخي  </vt:lpstr>
      <vt:lpstr>PowerPoint Presentation</vt:lpstr>
      <vt:lpstr>- تعزيز التعاون وتبادل المعرفة والبحث العلمي في قضايا المياه. - تشجيع استخدام التقنيات الحديثة، مثل الذكاء الاصطناعي في إدارة الموارد المائية. - تعزيز الشراكة مع القطاع الخاص للاستفادة من الابتكارات والتطورات التكنولوجية. - دعم نقل التكنولوجيا وتبادل البيانات وبناء القدرات بين المراكز. - تعزيز التنسيق المؤسسي وبناء القدرات في قطاع المياه. - ضمان أن تأخذ الأبحاث في الاعتبار الأبعاد الاجتماعية والاقتصادية والبيئية لقضايا المياه. - تعزيز التعاون  المحلي والإقليمي والدولي لتوفير الموارد التقنية والمالية اللازمة. - الارتكاز على الاولويات البحثية الوطنية بعمل عليها المجلس الأعلى للعلوم والتكنولوجيا.</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2025-05-05T12:45:13Z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