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5"/>
  </p:notesMasterIdLst>
  <p:sldIdLst>
    <p:sldId id="299" r:id="rId2"/>
    <p:sldId id="290" r:id="rId3"/>
    <p:sldId id="291" r:id="rId4"/>
    <p:sldId id="306" r:id="rId5"/>
    <p:sldId id="300" r:id="rId6"/>
    <p:sldId id="301" r:id="rId7"/>
    <p:sldId id="309" r:id="rId8"/>
    <p:sldId id="302" r:id="rId9"/>
    <p:sldId id="303" r:id="rId10"/>
    <p:sldId id="315" r:id="rId11"/>
    <p:sldId id="316" r:id="rId12"/>
    <p:sldId id="320" r:id="rId13"/>
    <p:sldId id="318" r:id="rId14"/>
  </p:sldIdLst>
  <p:sldSz cx="12192000" cy="6858000"/>
  <p:notesSz cx="6858000" cy="9144000"/>
  <p:embeddedFontLst>
    <p:embeddedFont>
      <p:font typeface="Cooper Black" panose="0208090404030B020404" pitchFamily="18" charset="0"/>
      <p:regular r:id="rId16"/>
    </p:embeddedFont>
    <p:embeddedFont>
      <p:font typeface="Titillium Web" panose="00000500000000000000" pitchFamily="2" charset="0"/>
      <p:regular r:id="rId17"/>
      <p:bold r:id="rId18"/>
      <p:italic r:id="rId19"/>
      <p:boldItalic r:id="rId20"/>
    </p:embeddedFont>
    <p:embeddedFont>
      <p:font typeface="TitilliumText22L Rg" charset="0"/>
      <p:regular r:id="rId21"/>
      <p:bold r:id="rId22"/>
    </p:embeddedFont>
    <p:embeddedFont>
      <p:font typeface="TitilliumText22L Xb" charset="0"/>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Alyne (NSLD)" initials="SA(" lastIdx="2" clrIdx="0">
    <p:extLst>
      <p:ext uri="{19B8F6BF-5375-455C-9EA6-DF929625EA0E}">
        <p15:presenceInfo xmlns:p15="http://schemas.microsoft.com/office/powerpoint/2012/main" userId="S-1-5-21-2107199734-1002509562-578033828-10838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E1A"/>
    <a:srgbClr val="ECF0F1"/>
    <a:srgbClr val="71722F"/>
    <a:srgbClr val="024747"/>
    <a:srgbClr val="E74C3C"/>
    <a:srgbClr val="41BEEF"/>
    <a:srgbClr val="FFD533"/>
    <a:srgbClr val="CCF66A"/>
    <a:srgbClr val="FBFCFC"/>
    <a:srgbClr val="E84D0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3447" autoAdjust="0"/>
  </p:normalViewPr>
  <p:slideViewPr>
    <p:cSldViewPr snapToGrid="0">
      <p:cViewPr varScale="1">
        <p:scale>
          <a:sx n="79" d="100"/>
          <a:sy n="79" d="100"/>
        </p:scale>
        <p:origin x="580"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E7F988-C886-4E40-A86F-E1B70888632B}" type="datetimeFigureOut">
              <a:rPr lang="en-US" smtClean="0"/>
              <a:t>5/2/2025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2BC361-5BC1-4A2A-AF84-519D59FBF87F}" type="slidenum">
              <a:rPr lang="en-US" smtClean="0"/>
              <a:t>‹#›</a:t>
            </a:fld>
            <a:endParaRPr lang="en-US"/>
          </a:p>
        </p:txBody>
      </p:sp>
    </p:spTree>
    <p:extLst>
      <p:ext uri="{BB962C8B-B14F-4D97-AF65-F5344CB8AC3E}">
        <p14:creationId xmlns:p14="http://schemas.microsoft.com/office/powerpoint/2010/main" val="20645571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F2BC361-5BC1-4A2A-AF84-519D59FBF87F}" type="slidenum">
              <a:rPr lang="en-US" smtClean="0"/>
              <a:t>1</a:t>
            </a:fld>
            <a:endParaRPr lang="en-US"/>
          </a:p>
        </p:txBody>
      </p:sp>
    </p:spTree>
    <p:extLst>
      <p:ext uri="{BB962C8B-B14F-4D97-AF65-F5344CB8AC3E}">
        <p14:creationId xmlns:p14="http://schemas.microsoft.com/office/powerpoint/2010/main" val="1013667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need to speak about WaPOR database. </a:t>
            </a:r>
            <a:r>
              <a:rPr lang="en-US" b="0" i="0" dirty="0">
                <a:solidFill>
                  <a:srgbClr val="040C28"/>
                </a:solidFill>
                <a:effectLst/>
                <a:latin typeface="Google Sans"/>
              </a:rPr>
              <a:t>the FAO portal to monitor Water Productivity through Open access of Remotely sensed derived data</a:t>
            </a:r>
            <a:r>
              <a:rPr lang="en-US" b="0" i="0" dirty="0">
                <a:solidFill>
                  <a:srgbClr val="1F1F1F"/>
                </a:solidFill>
                <a:effectLst/>
                <a:latin typeface="Google Sans"/>
              </a:rPr>
              <a:t>. It has three data levels which are continental (300 m) National (100 m) and sub-basin based (20 m). It covers Africa and the middle east</a:t>
            </a:r>
            <a:endParaRPr lang="en-US" dirty="0"/>
          </a:p>
        </p:txBody>
      </p:sp>
      <p:sp>
        <p:nvSpPr>
          <p:cNvPr id="4" name="Slide Number Placeholder 3"/>
          <p:cNvSpPr>
            <a:spLocks noGrp="1"/>
          </p:cNvSpPr>
          <p:nvPr>
            <p:ph type="sldNum" sz="quarter" idx="10"/>
          </p:nvPr>
        </p:nvSpPr>
        <p:spPr/>
        <p:txBody>
          <a:bodyPr/>
          <a:lstStyle/>
          <a:p>
            <a:fld id="{8F2BC361-5BC1-4A2A-AF84-519D59FBF87F}" type="slidenum">
              <a:rPr lang="en-US" smtClean="0"/>
              <a:t>2</a:t>
            </a:fld>
            <a:endParaRPr lang="en-US"/>
          </a:p>
        </p:txBody>
      </p:sp>
    </p:spTree>
    <p:extLst>
      <p:ext uri="{BB962C8B-B14F-4D97-AF65-F5344CB8AC3E}">
        <p14:creationId xmlns:p14="http://schemas.microsoft.com/office/powerpoint/2010/main" val="37889360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need to focus on the key data and show the difference in spatial level and that for Northern Jordan Valley we have high resolution data at 20 meter to support irrigation assessments</a:t>
            </a:r>
          </a:p>
        </p:txBody>
      </p:sp>
      <p:sp>
        <p:nvSpPr>
          <p:cNvPr id="4" name="Slide Number Placeholder 3"/>
          <p:cNvSpPr>
            <a:spLocks noGrp="1"/>
          </p:cNvSpPr>
          <p:nvPr>
            <p:ph type="sldNum" sz="quarter" idx="10"/>
          </p:nvPr>
        </p:nvSpPr>
        <p:spPr/>
        <p:txBody>
          <a:bodyPr/>
          <a:lstStyle/>
          <a:p>
            <a:fld id="{8F2BC361-5BC1-4A2A-AF84-519D59FBF87F}" type="slidenum">
              <a:rPr lang="en-US" smtClean="0"/>
              <a:t>3</a:t>
            </a:fld>
            <a:endParaRPr lang="en-US"/>
          </a:p>
        </p:txBody>
      </p:sp>
    </p:spTree>
    <p:extLst>
      <p:ext uri="{BB962C8B-B14F-4D97-AF65-F5344CB8AC3E}">
        <p14:creationId xmlns:p14="http://schemas.microsoft.com/office/powerpoint/2010/main" val="24322375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need to focus on our tool which is build in close collaboration with a team from the Jordan Valley Authority and the Ministry of Agriculture. We need just to read the text and then mention that the tool aims to assess the performance at three levels: the scheme, demand area and farm units</a:t>
            </a:r>
          </a:p>
        </p:txBody>
      </p:sp>
      <p:sp>
        <p:nvSpPr>
          <p:cNvPr id="4" name="Slide Number Placeholder 3"/>
          <p:cNvSpPr>
            <a:spLocks noGrp="1"/>
          </p:cNvSpPr>
          <p:nvPr>
            <p:ph type="sldNum" sz="quarter" idx="10"/>
          </p:nvPr>
        </p:nvSpPr>
        <p:spPr/>
        <p:txBody>
          <a:bodyPr/>
          <a:lstStyle/>
          <a:p>
            <a:fld id="{8F2BC361-5BC1-4A2A-AF84-519D59FBF87F}" type="slidenum">
              <a:rPr lang="en-US" smtClean="0"/>
              <a:t>4</a:t>
            </a:fld>
            <a:endParaRPr lang="en-US"/>
          </a:p>
        </p:txBody>
      </p:sp>
    </p:spTree>
    <p:extLst>
      <p:ext uri="{BB962C8B-B14F-4D97-AF65-F5344CB8AC3E}">
        <p14:creationId xmlns:p14="http://schemas.microsoft.com/office/powerpoint/2010/main" val="23570875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need to go through the data and scripting steps </a:t>
            </a:r>
          </a:p>
        </p:txBody>
      </p:sp>
      <p:sp>
        <p:nvSpPr>
          <p:cNvPr id="4" name="Slide Number Placeholder 3"/>
          <p:cNvSpPr>
            <a:spLocks noGrp="1"/>
          </p:cNvSpPr>
          <p:nvPr>
            <p:ph type="sldNum" sz="quarter" idx="10"/>
          </p:nvPr>
        </p:nvSpPr>
        <p:spPr/>
        <p:txBody>
          <a:bodyPr/>
          <a:lstStyle/>
          <a:p>
            <a:fld id="{8F2BC361-5BC1-4A2A-AF84-519D59FBF87F}" type="slidenum">
              <a:rPr lang="en-US" smtClean="0"/>
              <a:t>5</a:t>
            </a:fld>
            <a:endParaRPr lang="en-US"/>
          </a:p>
        </p:txBody>
      </p:sp>
    </p:spTree>
    <p:extLst>
      <p:ext uri="{BB962C8B-B14F-4D97-AF65-F5344CB8AC3E}">
        <p14:creationId xmlns:p14="http://schemas.microsoft.com/office/powerpoint/2010/main" val="35947495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need to shed light on the indicators in the left hand side graph and the sub-indicators in the text</a:t>
            </a:r>
          </a:p>
        </p:txBody>
      </p:sp>
      <p:sp>
        <p:nvSpPr>
          <p:cNvPr id="4" name="Slide Number Placeholder 3"/>
          <p:cNvSpPr>
            <a:spLocks noGrp="1"/>
          </p:cNvSpPr>
          <p:nvPr>
            <p:ph type="sldNum" sz="quarter" idx="10"/>
          </p:nvPr>
        </p:nvSpPr>
        <p:spPr/>
        <p:txBody>
          <a:bodyPr/>
          <a:lstStyle/>
          <a:p>
            <a:fld id="{8F2BC361-5BC1-4A2A-AF84-519D59FBF87F}" type="slidenum">
              <a:rPr lang="en-US" smtClean="0"/>
              <a:t>6</a:t>
            </a:fld>
            <a:endParaRPr lang="en-US"/>
          </a:p>
        </p:txBody>
      </p:sp>
    </p:spTree>
    <p:extLst>
      <p:ext uri="{BB962C8B-B14F-4D97-AF65-F5344CB8AC3E}">
        <p14:creationId xmlns:p14="http://schemas.microsoft.com/office/powerpoint/2010/main" val="35766197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F2BC361-5BC1-4A2A-AF84-519D59FBF87F}" type="slidenum">
              <a:rPr lang="en-US" smtClean="0"/>
              <a:t>7</a:t>
            </a:fld>
            <a:endParaRPr lang="en-US"/>
          </a:p>
        </p:txBody>
      </p:sp>
    </p:spTree>
    <p:extLst>
      <p:ext uri="{BB962C8B-B14F-4D97-AF65-F5344CB8AC3E}">
        <p14:creationId xmlns:p14="http://schemas.microsoft.com/office/powerpoint/2010/main" val="41946202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need to provide the range of crop water consumption across years at the scheme-DA and also the farm level </a:t>
            </a:r>
          </a:p>
        </p:txBody>
      </p:sp>
      <p:sp>
        <p:nvSpPr>
          <p:cNvPr id="4" name="Slide Number Placeholder 3"/>
          <p:cNvSpPr>
            <a:spLocks noGrp="1"/>
          </p:cNvSpPr>
          <p:nvPr>
            <p:ph type="sldNum" sz="quarter" idx="10"/>
          </p:nvPr>
        </p:nvSpPr>
        <p:spPr/>
        <p:txBody>
          <a:bodyPr/>
          <a:lstStyle/>
          <a:p>
            <a:fld id="{8F2BC361-5BC1-4A2A-AF84-519D59FBF87F}" type="slidenum">
              <a:rPr lang="en-US" smtClean="0"/>
              <a:t>8</a:t>
            </a:fld>
            <a:endParaRPr lang="en-US"/>
          </a:p>
        </p:txBody>
      </p:sp>
    </p:spTree>
    <p:extLst>
      <p:ext uri="{BB962C8B-B14F-4D97-AF65-F5344CB8AC3E}">
        <p14:creationId xmlns:p14="http://schemas.microsoft.com/office/powerpoint/2010/main" val="15422253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Uniformity here in the scheme seems to be high thanks to the efforts of JVA in managing the scheme effectively and delivering water equitably to the farms</a:t>
            </a:r>
          </a:p>
        </p:txBody>
      </p:sp>
      <p:sp>
        <p:nvSpPr>
          <p:cNvPr id="4" name="Slide Number Placeholder 3"/>
          <p:cNvSpPr>
            <a:spLocks noGrp="1"/>
          </p:cNvSpPr>
          <p:nvPr>
            <p:ph type="sldNum" sz="quarter" idx="10"/>
          </p:nvPr>
        </p:nvSpPr>
        <p:spPr/>
        <p:txBody>
          <a:bodyPr/>
          <a:lstStyle/>
          <a:p>
            <a:fld id="{8F2BC361-5BC1-4A2A-AF84-519D59FBF87F}" type="slidenum">
              <a:rPr lang="en-US" smtClean="0"/>
              <a:t>9</a:t>
            </a:fld>
            <a:endParaRPr lang="en-US"/>
          </a:p>
        </p:txBody>
      </p:sp>
    </p:spTree>
    <p:extLst>
      <p:ext uri="{BB962C8B-B14F-4D97-AF65-F5344CB8AC3E}">
        <p14:creationId xmlns:p14="http://schemas.microsoft.com/office/powerpoint/2010/main" val="1202868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the graph shows the scheme performs really well, and there is a room of </a:t>
            </a:r>
            <a:r>
              <a:rPr lang="en-US" dirty="0" err="1"/>
              <a:t>beterrn</a:t>
            </a:r>
            <a:r>
              <a:rPr lang="en-US" dirty="0"/>
              <a:t> 5 – 10% to improve water consumption uniformity </a:t>
            </a:r>
          </a:p>
        </p:txBody>
      </p:sp>
      <p:sp>
        <p:nvSpPr>
          <p:cNvPr id="4" name="Slide Number Placeholder 3"/>
          <p:cNvSpPr>
            <a:spLocks noGrp="1"/>
          </p:cNvSpPr>
          <p:nvPr>
            <p:ph type="sldNum" sz="quarter" idx="10"/>
          </p:nvPr>
        </p:nvSpPr>
        <p:spPr/>
        <p:txBody>
          <a:bodyPr/>
          <a:lstStyle/>
          <a:p>
            <a:fld id="{8F2BC361-5BC1-4A2A-AF84-519D59FBF87F}" type="slidenum">
              <a:rPr lang="en-US" smtClean="0"/>
              <a:t>10</a:t>
            </a:fld>
            <a:endParaRPr lang="en-US"/>
          </a:p>
        </p:txBody>
      </p:sp>
    </p:spTree>
    <p:extLst>
      <p:ext uri="{BB962C8B-B14F-4D97-AF65-F5344CB8AC3E}">
        <p14:creationId xmlns:p14="http://schemas.microsoft.com/office/powerpoint/2010/main" val="28764086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show an example of an average farm water productivity which ranges between 1.9 – 2.3 kg/m3</a:t>
            </a:r>
          </a:p>
        </p:txBody>
      </p:sp>
      <p:sp>
        <p:nvSpPr>
          <p:cNvPr id="4" name="Slide Number Placeholder 3"/>
          <p:cNvSpPr>
            <a:spLocks noGrp="1"/>
          </p:cNvSpPr>
          <p:nvPr>
            <p:ph type="sldNum" sz="quarter" idx="10"/>
          </p:nvPr>
        </p:nvSpPr>
        <p:spPr/>
        <p:txBody>
          <a:bodyPr/>
          <a:lstStyle/>
          <a:p>
            <a:fld id="{8F2BC361-5BC1-4A2A-AF84-519D59FBF87F}" type="slidenum">
              <a:rPr lang="en-US" smtClean="0"/>
              <a:t>11</a:t>
            </a:fld>
            <a:endParaRPr lang="en-US"/>
          </a:p>
        </p:txBody>
      </p:sp>
    </p:spTree>
    <p:extLst>
      <p:ext uri="{BB962C8B-B14F-4D97-AF65-F5344CB8AC3E}">
        <p14:creationId xmlns:p14="http://schemas.microsoft.com/office/powerpoint/2010/main" val="9286928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91B4FB-E352-FD82-CC69-0D2ED027CC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9D65E2-467F-3167-AC0C-01F5D9BF42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EE56E0-2BF9-3C2F-BC9D-2C9F74191CAE}"/>
              </a:ext>
            </a:extLst>
          </p:cNvPr>
          <p:cNvSpPr>
            <a:spLocks noGrp="1"/>
          </p:cNvSpPr>
          <p:nvPr>
            <p:ph type="body" idx="1"/>
          </p:nvPr>
        </p:nvSpPr>
        <p:spPr/>
        <p:txBody>
          <a:bodyPr/>
          <a:lstStyle/>
          <a:p>
            <a:r>
              <a:rPr lang="en-US" dirty="0"/>
              <a:t>Here we show an example of an average farm water productivity which ranges between 1.9 – 2.3 kg/m3</a:t>
            </a:r>
          </a:p>
        </p:txBody>
      </p:sp>
      <p:sp>
        <p:nvSpPr>
          <p:cNvPr id="4" name="Slide Number Placeholder 3">
            <a:extLst>
              <a:ext uri="{FF2B5EF4-FFF2-40B4-BE49-F238E27FC236}">
                <a16:creationId xmlns:a16="http://schemas.microsoft.com/office/drawing/2014/main" id="{744CE713-9922-32F7-5DF8-57182C2DA73F}"/>
              </a:ext>
            </a:extLst>
          </p:cNvPr>
          <p:cNvSpPr>
            <a:spLocks noGrp="1"/>
          </p:cNvSpPr>
          <p:nvPr>
            <p:ph type="sldNum" sz="quarter" idx="10"/>
          </p:nvPr>
        </p:nvSpPr>
        <p:spPr/>
        <p:txBody>
          <a:bodyPr/>
          <a:lstStyle/>
          <a:p>
            <a:fld id="{8F2BC361-5BC1-4A2A-AF84-519D59FBF87F}" type="slidenum">
              <a:rPr lang="en-US" smtClean="0"/>
              <a:t>12</a:t>
            </a:fld>
            <a:endParaRPr lang="en-US"/>
          </a:p>
        </p:txBody>
      </p:sp>
    </p:spTree>
    <p:extLst>
      <p:ext uri="{BB962C8B-B14F-4D97-AF65-F5344CB8AC3E}">
        <p14:creationId xmlns:p14="http://schemas.microsoft.com/office/powerpoint/2010/main" val="12905401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F2BC361-5BC1-4A2A-AF84-519D59FBF87F}" type="slidenum">
              <a:rPr lang="en-US" smtClean="0"/>
              <a:t>13</a:t>
            </a:fld>
            <a:endParaRPr lang="en-US"/>
          </a:p>
        </p:txBody>
      </p:sp>
    </p:spTree>
    <p:extLst>
      <p:ext uri="{BB962C8B-B14F-4D97-AF65-F5344CB8AC3E}">
        <p14:creationId xmlns:p14="http://schemas.microsoft.com/office/powerpoint/2010/main" val="42683737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B2A925-C54C-4247-BAD1-B64C008239EC}"/>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59D0C808-E708-4A9C-B511-B32EAA69126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48910D64-9869-4026-A20D-558EC235EEDC}"/>
              </a:ext>
            </a:extLst>
          </p:cNvPr>
          <p:cNvSpPr>
            <a:spLocks noGrp="1"/>
          </p:cNvSpPr>
          <p:nvPr>
            <p:ph type="dt" sz="half" idx="10"/>
          </p:nvPr>
        </p:nvSpPr>
        <p:spPr/>
        <p:txBody>
          <a:bodyPr/>
          <a:lstStyle/>
          <a:p>
            <a:fld id="{3E5DD0F4-DBD1-4977-9526-85DC30E205C9}" type="datetimeFigureOut">
              <a:rPr lang="fr-FR" smtClean="0"/>
              <a:t>02/05/2025</a:t>
            </a:fld>
            <a:endParaRPr lang="fr-FR"/>
          </a:p>
        </p:txBody>
      </p:sp>
      <p:sp>
        <p:nvSpPr>
          <p:cNvPr id="5" name="Espace réservé du pied de page 4">
            <a:extLst>
              <a:ext uri="{FF2B5EF4-FFF2-40B4-BE49-F238E27FC236}">
                <a16:creationId xmlns:a16="http://schemas.microsoft.com/office/drawing/2014/main" id="{0FE51273-CA0E-44CC-8179-F390C37E55E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35183CF-79C2-42D0-8C3B-A40FD0418692}"/>
              </a:ext>
            </a:extLst>
          </p:cNvPr>
          <p:cNvSpPr>
            <a:spLocks noGrp="1"/>
          </p:cNvSpPr>
          <p:nvPr>
            <p:ph type="sldNum" sz="quarter" idx="12"/>
          </p:nvPr>
        </p:nvSpPr>
        <p:spPr/>
        <p:txBody>
          <a:bodyPr/>
          <a:lstStyle/>
          <a:p>
            <a:fld id="{6DA0A508-C277-4063-8F11-B45CCA717E83}" type="slidenum">
              <a:rPr lang="fr-FR" smtClean="0"/>
              <a:t>‹#›</a:t>
            </a:fld>
            <a:endParaRPr lang="fr-FR"/>
          </a:p>
        </p:txBody>
      </p:sp>
    </p:spTree>
    <p:extLst>
      <p:ext uri="{BB962C8B-B14F-4D97-AF65-F5344CB8AC3E}">
        <p14:creationId xmlns:p14="http://schemas.microsoft.com/office/powerpoint/2010/main" val="3837002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4ECBC6-9947-4377-9EDA-C7E346CE1747}"/>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ABE643C6-FD44-4B12-B8A2-857805C5FF5F}"/>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0706536-C49E-4693-A2D3-BB0008A27FF9}"/>
              </a:ext>
            </a:extLst>
          </p:cNvPr>
          <p:cNvSpPr>
            <a:spLocks noGrp="1"/>
          </p:cNvSpPr>
          <p:nvPr>
            <p:ph type="dt" sz="half" idx="10"/>
          </p:nvPr>
        </p:nvSpPr>
        <p:spPr/>
        <p:txBody>
          <a:bodyPr/>
          <a:lstStyle/>
          <a:p>
            <a:fld id="{3E5DD0F4-DBD1-4977-9526-85DC30E205C9}" type="datetimeFigureOut">
              <a:rPr lang="fr-FR" smtClean="0"/>
              <a:t>02/05/2025</a:t>
            </a:fld>
            <a:endParaRPr lang="fr-FR"/>
          </a:p>
        </p:txBody>
      </p:sp>
      <p:sp>
        <p:nvSpPr>
          <p:cNvPr id="5" name="Espace réservé du pied de page 4">
            <a:extLst>
              <a:ext uri="{FF2B5EF4-FFF2-40B4-BE49-F238E27FC236}">
                <a16:creationId xmlns:a16="http://schemas.microsoft.com/office/drawing/2014/main" id="{23E4E66F-39E2-480E-B945-22EB746D7F2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D3D336F-031C-4062-AC5B-3817E4522888}"/>
              </a:ext>
            </a:extLst>
          </p:cNvPr>
          <p:cNvSpPr>
            <a:spLocks noGrp="1"/>
          </p:cNvSpPr>
          <p:nvPr>
            <p:ph type="sldNum" sz="quarter" idx="12"/>
          </p:nvPr>
        </p:nvSpPr>
        <p:spPr/>
        <p:txBody>
          <a:bodyPr/>
          <a:lstStyle/>
          <a:p>
            <a:fld id="{6DA0A508-C277-4063-8F11-B45CCA717E83}" type="slidenum">
              <a:rPr lang="fr-FR" smtClean="0"/>
              <a:t>‹#›</a:t>
            </a:fld>
            <a:endParaRPr lang="fr-FR"/>
          </a:p>
        </p:txBody>
      </p:sp>
    </p:spTree>
    <p:extLst>
      <p:ext uri="{BB962C8B-B14F-4D97-AF65-F5344CB8AC3E}">
        <p14:creationId xmlns:p14="http://schemas.microsoft.com/office/powerpoint/2010/main" val="26246034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E8CB93-BC3C-4A18-B719-5C8877B44258}"/>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C3FBE9D8-7CE8-4D8A-B512-EF8686FC6FA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2747504-E0FE-4F62-84E1-D9C2FCB1EECB}"/>
              </a:ext>
            </a:extLst>
          </p:cNvPr>
          <p:cNvSpPr>
            <a:spLocks noGrp="1"/>
          </p:cNvSpPr>
          <p:nvPr>
            <p:ph type="dt" sz="half" idx="10"/>
          </p:nvPr>
        </p:nvSpPr>
        <p:spPr/>
        <p:txBody>
          <a:bodyPr/>
          <a:lstStyle/>
          <a:p>
            <a:fld id="{3E5DD0F4-DBD1-4977-9526-85DC30E205C9}" type="datetimeFigureOut">
              <a:rPr lang="fr-FR" smtClean="0"/>
              <a:t>02/05/2025</a:t>
            </a:fld>
            <a:endParaRPr lang="fr-FR"/>
          </a:p>
        </p:txBody>
      </p:sp>
      <p:sp>
        <p:nvSpPr>
          <p:cNvPr id="5" name="Espace réservé du pied de page 4">
            <a:extLst>
              <a:ext uri="{FF2B5EF4-FFF2-40B4-BE49-F238E27FC236}">
                <a16:creationId xmlns:a16="http://schemas.microsoft.com/office/drawing/2014/main" id="{5B6EF4C3-14D8-42CF-83D2-332E29B59D0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E403A21-0E08-407D-886B-265FFC85A6C9}"/>
              </a:ext>
            </a:extLst>
          </p:cNvPr>
          <p:cNvSpPr>
            <a:spLocks noGrp="1"/>
          </p:cNvSpPr>
          <p:nvPr>
            <p:ph type="sldNum" sz="quarter" idx="12"/>
          </p:nvPr>
        </p:nvSpPr>
        <p:spPr/>
        <p:txBody>
          <a:bodyPr/>
          <a:lstStyle/>
          <a:p>
            <a:fld id="{6DA0A508-C277-4063-8F11-B45CCA717E83}" type="slidenum">
              <a:rPr lang="fr-FR" smtClean="0"/>
              <a:t>‹#›</a:t>
            </a:fld>
            <a:endParaRPr lang="fr-FR"/>
          </a:p>
        </p:txBody>
      </p:sp>
    </p:spTree>
    <p:extLst>
      <p:ext uri="{BB962C8B-B14F-4D97-AF65-F5344CB8AC3E}">
        <p14:creationId xmlns:p14="http://schemas.microsoft.com/office/powerpoint/2010/main" val="31002510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BBFF5C-FE90-44A1-BBDB-F0B623639CD7}"/>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8D309B5C-85BE-46AE-84A5-A613823416EC}"/>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21232FFD-AB9C-4F55-BB7B-52C772B252FA}"/>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2DF80630-2AC4-4583-B26A-70EEC0D2B863}"/>
              </a:ext>
            </a:extLst>
          </p:cNvPr>
          <p:cNvSpPr>
            <a:spLocks noGrp="1"/>
          </p:cNvSpPr>
          <p:nvPr>
            <p:ph type="dt" sz="half" idx="10"/>
          </p:nvPr>
        </p:nvSpPr>
        <p:spPr/>
        <p:txBody>
          <a:bodyPr/>
          <a:lstStyle/>
          <a:p>
            <a:fld id="{3E5DD0F4-DBD1-4977-9526-85DC30E205C9}" type="datetimeFigureOut">
              <a:rPr lang="fr-FR" smtClean="0"/>
              <a:t>02/05/2025</a:t>
            </a:fld>
            <a:endParaRPr lang="fr-FR"/>
          </a:p>
        </p:txBody>
      </p:sp>
      <p:sp>
        <p:nvSpPr>
          <p:cNvPr id="6" name="Espace réservé du pied de page 5">
            <a:extLst>
              <a:ext uri="{FF2B5EF4-FFF2-40B4-BE49-F238E27FC236}">
                <a16:creationId xmlns:a16="http://schemas.microsoft.com/office/drawing/2014/main" id="{9A671E3A-942E-4AF6-83A4-38E1BAD9902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42E669C3-68C2-461C-A527-2DA1A1155E53}"/>
              </a:ext>
            </a:extLst>
          </p:cNvPr>
          <p:cNvSpPr>
            <a:spLocks noGrp="1"/>
          </p:cNvSpPr>
          <p:nvPr>
            <p:ph type="sldNum" sz="quarter" idx="12"/>
          </p:nvPr>
        </p:nvSpPr>
        <p:spPr/>
        <p:txBody>
          <a:bodyPr/>
          <a:lstStyle/>
          <a:p>
            <a:fld id="{6DA0A508-C277-4063-8F11-B45CCA717E83}" type="slidenum">
              <a:rPr lang="fr-FR" smtClean="0"/>
              <a:t>‹#›</a:t>
            </a:fld>
            <a:endParaRPr lang="fr-FR"/>
          </a:p>
        </p:txBody>
      </p:sp>
    </p:spTree>
    <p:extLst>
      <p:ext uri="{BB962C8B-B14F-4D97-AF65-F5344CB8AC3E}">
        <p14:creationId xmlns:p14="http://schemas.microsoft.com/office/powerpoint/2010/main" val="38844266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A898938-CCC4-4511-9034-517E0C1CFEEA}"/>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F5132B04-F973-477F-BBDE-2A66E794630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E6782A2-E9AB-4837-BBDA-FD7A2859B00C}"/>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95EE4657-E118-4EAA-A5B9-25617CCA64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CDC1C4C-A8F4-454B-93FE-4E51F0D465D6}"/>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3FFED827-14B3-4769-A0BB-B47214A954E2}"/>
              </a:ext>
            </a:extLst>
          </p:cNvPr>
          <p:cNvSpPr>
            <a:spLocks noGrp="1"/>
          </p:cNvSpPr>
          <p:nvPr>
            <p:ph type="dt" sz="half" idx="10"/>
          </p:nvPr>
        </p:nvSpPr>
        <p:spPr/>
        <p:txBody>
          <a:bodyPr/>
          <a:lstStyle/>
          <a:p>
            <a:fld id="{3E5DD0F4-DBD1-4977-9526-85DC30E205C9}" type="datetimeFigureOut">
              <a:rPr lang="fr-FR" smtClean="0"/>
              <a:t>02/05/2025</a:t>
            </a:fld>
            <a:endParaRPr lang="fr-FR"/>
          </a:p>
        </p:txBody>
      </p:sp>
      <p:sp>
        <p:nvSpPr>
          <p:cNvPr id="8" name="Espace réservé du pied de page 7">
            <a:extLst>
              <a:ext uri="{FF2B5EF4-FFF2-40B4-BE49-F238E27FC236}">
                <a16:creationId xmlns:a16="http://schemas.microsoft.com/office/drawing/2014/main" id="{6CCD915A-ACB3-4F77-9589-84EC1044C636}"/>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6FBDF3A7-C090-4F37-934F-BF5F4E3F8593}"/>
              </a:ext>
            </a:extLst>
          </p:cNvPr>
          <p:cNvSpPr>
            <a:spLocks noGrp="1"/>
          </p:cNvSpPr>
          <p:nvPr>
            <p:ph type="sldNum" sz="quarter" idx="12"/>
          </p:nvPr>
        </p:nvSpPr>
        <p:spPr/>
        <p:txBody>
          <a:bodyPr/>
          <a:lstStyle/>
          <a:p>
            <a:fld id="{6DA0A508-C277-4063-8F11-B45CCA717E83}" type="slidenum">
              <a:rPr lang="fr-FR" smtClean="0"/>
              <a:t>‹#›</a:t>
            </a:fld>
            <a:endParaRPr lang="fr-FR"/>
          </a:p>
        </p:txBody>
      </p:sp>
    </p:spTree>
    <p:extLst>
      <p:ext uri="{BB962C8B-B14F-4D97-AF65-F5344CB8AC3E}">
        <p14:creationId xmlns:p14="http://schemas.microsoft.com/office/powerpoint/2010/main" val="1194794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A57260B-E793-4642-A05C-B1CD3677FF1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EC913B3-B509-44F1-A6E9-C8F7DB309F0E}"/>
              </a:ext>
            </a:extLst>
          </p:cNvPr>
          <p:cNvSpPr>
            <a:spLocks noGrp="1"/>
          </p:cNvSpPr>
          <p:nvPr>
            <p:ph type="dt" sz="half" idx="10"/>
          </p:nvPr>
        </p:nvSpPr>
        <p:spPr/>
        <p:txBody>
          <a:bodyPr/>
          <a:lstStyle/>
          <a:p>
            <a:fld id="{3E5DD0F4-DBD1-4977-9526-85DC30E205C9}" type="datetimeFigureOut">
              <a:rPr lang="fr-FR" smtClean="0"/>
              <a:t>02/05/2025</a:t>
            </a:fld>
            <a:endParaRPr lang="fr-FR"/>
          </a:p>
        </p:txBody>
      </p:sp>
      <p:sp>
        <p:nvSpPr>
          <p:cNvPr id="4" name="Espace réservé du pied de page 3">
            <a:extLst>
              <a:ext uri="{FF2B5EF4-FFF2-40B4-BE49-F238E27FC236}">
                <a16:creationId xmlns:a16="http://schemas.microsoft.com/office/drawing/2014/main" id="{A7FEB622-CE28-4FE7-8F29-D6AF3C7457A0}"/>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8C8CCFFF-F0E7-4A9B-909C-73CADC95E73F}"/>
              </a:ext>
            </a:extLst>
          </p:cNvPr>
          <p:cNvSpPr>
            <a:spLocks noGrp="1"/>
          </p:cNvSpPr>
          <p:nvPr>
            <p:ph type="sldNum" sz="quarter" idx="12"/>
          </p:nvPr>
        </p:nvSpPr>
        <p:spPr/>
        <p:txBody>
          <a:bodyPr/>
          <a:lstStyle/>
          <a:p>
            <a:fld id="{6DA0A508-C277-4063-8F11-B45CCA717E83}" type="slidenum">
              <a:rPr lang="fr-FR" smtClean="0"/>
              <a:t>‹#›</a:t>
            </a:fld>
            <a:endParaRPr lang="fr-FR"/>
          </a:p>
        </p:txBody>
      </p:sp>
    </p:spTree>
    <p:extLst>
      <p:ext uri="{BB962C8B-B14F-4D97-AF65-F5344CB8AC3E}">
        <p14:creationId xmlns:p14="http://schemas.microsoft.com/office/powerpoint/2010/main" val="564596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8A5FDB2D-4723-4B06-B3C7-941D8466B9CE}"/>
              </a:ext>
            </a:extLst>
          </p:cNvPr>
          <p:cNvSpPr>
            <a:spLocks noGrp="1"/>
          </p:cNvSpPr>
          <p:nvPr>
            <p:ph type="dt" sz="half" idx="10"/>
          </p:nvPr>
        </p:nvSpPr>
        <p:spPr/>
        <p:txBody>
          <a:bodyPr/>
          <a:lstStyle/>
          <a:p>
            <a:fld id="{3E5DD0F4-DBD1-4977-9526-85DC30E205C9}" type="datetimeFigureOut">
              <a:rPr lang="fr-FR" smtClean="0"/>
              <a:t>02/05/2025</a:t>
            </a:fld>
            <a:endParaRPr lang="fr-FR"/>
          </a:p>
        </p:txBody>
      </p:sp>
      <p:sp>
        <p:nvSpPr>
          <p:cNvPr id="3" name="Espace réservé du pied de page 2">
            <a:extLst>
              <a:ext uri="{FF2B5EF4-FFF2-40B4-BE49-F238E27FC236}">
                <a16:creationId xmlns:a16="http://schemas.microsoft.com/office/drawing/2014/main" id="{1315C203-687A-403C-AEE0-792A6CB7125E}"/>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3989EB5C-88D8-42ED-869A-A55BCF6541BA}"/>
              </a:ext>
            </a:extLst>
          </p:cNvPr>
          <p:cNvSpPr>
            <a:spLocks noGrp="1"/>
          </p:cNvSpPr>
          <p:nvPr>
            <p:ph type="sldNum" sz="quarter" idx="12"/>
          </p:nvPr>
        </p:nvSpPr>
        <p:spPr/>
        <p:txBody>
          <a:bodyPr/>
          <a:lstStyle/>
          <a:p>
            <a:fld id="{6DA0A508-C277-4063-8F11-B45CCA717E83}" type="slidenum">
              <a:rPr lang="fr-FR" smtClean="0"/>
              <a:t>‹#›</a:t>
            </a:fld>
            <a:endParaRPr lang="fr-FR"/>
          </a:p>
        </p:txBody>
      </p:sp>
    </p:spTree>
    <p:extLst>
      <p:ext uri="{BB962C8B-B14F-4D97-AF65-F5344CB8AC3E}">
        <p14:creationId xmlns:p14="http://schemas.microsoft.com/office/powerpoint/2010/main" val="1646134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A90DA6C-3AED-4DE3-9C9B-A6D8768A590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203D8E07-5319-4DEF-8829-B1EED7F667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1C6CC013-0600-4795-B911-6B1C65FE19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3B5D320-D17D-404F-B6A6-793DA9CCAA1E}"/>
              </a:ext>
            </a:extLst>
          </p:cNvPr>
          <p:cNvSpPr>
            <a:spLocks noGrp="1"/>
          </p:cNvSpPr>
          <p:nvPr>
            <p:ph type="dt" sz="half" idx="10"/>
          </p:nvPr>
        </p:nvSpPr>
        <p:spPr/>
        <p:txBody>
          <a:bodyPr/>
          <a:lstStyle/>
          <a:p>
            <a:fld id="{3E5DD0F4-DBD1-4977-9526-85DC30E205C9}" type="datetimeFigureOut">
              <a:rPr lang="fr-FR" smtClean="0"/>
              <a:t>02/05/2025</a:t>
            </a:fld>
            <a:endParaRPr lang="fr-FR"/>
          </a:p>
        </p:txBody>
      </p:sp>
      <p:sp>
        <p:nvSpPr>
          <p:cNvPr id="6" name="Espace réservé du pied de page 5">
            <a:extLst>
              <a:ext uri="{FF2B5EF4-FFF2-40B4-BE49-F238E27FC236}">
                <a16:creationId xmlns:a16="http://schemas.microsoft.com/office/drawing/2014/main" id="{C899CBF4-7905-4C63-81EE-49393F372D2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01C6913-D174-48E4-9383-8F164321C497}"/>
              </a:ext>
            </a:extLst>
          </p:cNvPr>
          <p:cNvSpPr>
            <a:spLocks noGrp="1"/>
          </p:cNvSpPr>
          <p:nvPr>
            <p:ph type="sldNum" sz="quarter" idx="12"/>
          </p:nvPr>
        </p:nvSpPr>
        <p:spPr/>
        <p:txBody>
          <a:bodyPr/>
          <a:lstStyle/>
          <a:p>
            <a:fld id="{6DA0A508-C277-4063-8F11-B45CCA717E83}" type="slidenum">
              <a:rPr lang="fr-FR" smtClean="0"/>
              <a:t>‹#›</a:t>
            </a:fld>
            <a:endParaRPr lang="fr-FR"/>
          </a:p>
        </p:txBody>
      </p:sp>
    </p:spTree>
    <p:extLst>
      <p:ext uri="{BB962C8B-B14F-4D97-AF65-F5344CB8AC3E}">
        <p14:creationId xmlns:p14="http://schemas.microsoft.com/office/powerpoint/2010/main" val="16615976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8A3C531-E182-45B4-B97E-908A28A7A37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EF30BE1B-D6BD-448A-918F-D1B27514A33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FA8E709F-82A7-48E7-B34D-3717D5D866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B6F889E4-0490-478D-8A47-E5DFE5CD9938}"/>
              </a:ext>
            </a:extLst>
          </p:cNvPr>
          <p:cNvSpPr>
            <a:spLocks noGrp="1"/>
          </p:cNvSpPr>
          <p:nvPr>
            <p:ph type="dt" sz="half" idx="10"/>
          </p:nvPr>
        </p:nvSpPr>
        <p:spPr/>
        <p:txBody>
          <a:bodyPr/>
          <a:lstStyle/>
          <a:p>
            <a:fld id="{3E5DD0F4-DBD1-4977-9526-85DC30E205C9}" type="datetimeFigureOut">
              <a:rPr lang="fr-FR" smtClean="0"/>
              <a:t>02/05/2025</a:t>
            </a:fld>
            <a:endParaRPr lang="fr-FR"/>
          </a:p>
        </p:txBody>
      </p:sp>
      <p:sp>
        <p:nvSpPr>
          <p:cNvPr id="6" name="Espace réservé du pied de page 5">
            <a:extLst>
              <a:ext uri="{FF2B5EF4-FFF2-40B4-BE49-F238E27FC236}">
                <a16:creationId xmlns:a16="http://schemas.microsoft.com/office/drawing/2014/main" id="{756BA8B5-66EB-4F8F-9476-299B2FA9086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D400682-52A0-45DA-A6CB-2E51ADE177EA}"/>
              </a:ext>
            </a:extLst>
          </p:cNvPr>
          <p:cNvSpPr>
            <a:spLocks noGrp="1"/>
          </p:cNvSpPr>
          <p:nvPr>
            <p:ph type="sldNum" sz="quarter" idx="12"/>
          </p:nvPr>
        </p:nvSpPr>
        <p:spPr/>
        <p:txBody>
          <a:bodyPr/>
          <a:lstStyle/>
          <a:p>
            <a:fld id="{6DA0A508-C277-4063-8F11-B45CCA717E83}" type="slidenum">
              <a:rPr lang="fr-FR" smtClean="0"/>
              <a:t>‹#›</a:t>
            </a:fld>
            <a:endParaRPr lang="fr-FR"/>
          </a:p>
        </p:txBody>
      </p:sp>
    </p:spTree>
    <p:extLst>
      <p:ext uri="{BB962C8B-B14F-4D97-AF65-F5344CB8AC3E}">
        <p14:creationId xmlns:p14="http://schemas.microsoft.com/office/powerpoint/2010/main" val="28393610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289C468-3A09-453C-AC96-1ACA39BCCEDF}"/>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FB43CAF1-A56E-4177-8D43-407845FE2BE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D7FDE35-A85C-4571-AA68-CEF44034577A}"/>
              </a:ext>
            </a:extLst>
          </p:cNvPr>
          <p:cNvSpPr>
            <a:spLocks noGrp="1"/>
          </p:cNvSpPr>
          <p:nvPr>
            <p:ph type="dt" sz="half" idx="10"/>
          </p:nvPr>
        </p:nvSpPr>
        <p:spPr/>
        <p:txBody>
          <a:bodyPr/>
          <a:lstStyle/>
          <a:p>
            <a:fld id="{3E5DD0F4-DBD1-4977-9526-85DC30E205C9}" type="datetimeFigureOut">
              <a:rPr lang="fr-FR" smtClean="0"/>
              <a:t>02/05/2025</a:t>
            </a:fld>
            <a:endParaRPr lang="fr-FR"/>
          </a:p>
        </p:txBody>
      </p:sp>
      <p:sp>
        <p:nvSpPr>
          <p:cNvPr id="5" name="Espace réservé du pied de page 4">
            <a:extLst>
              <a:ext uri="{FF2B5EF4-FFF2-40B4-BE49-F238E27FC236}">
                <a16:creationId xmlns:a16="http://schemas.microsoft.com/office/drawing/2014/main" id="{21CB0076-1CBD-4742-887D-22D9C8110C2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6D43D38-8F20-47DE-9F4A-BFD6BA709F67}"/>
              </a:ext>
            </a:extLst>
          </p:cNvPr>
          <p:cNvSpPr>
            <a:spLocks noGrp="1"/>
          </p:cNvSpPr>
          <p:nvPr>
            <p:ph type="sldNum" sz="quarter" idx="12"/>
          </p:nvPr>
        </p:nvSpPr>
        <p:spPr/>
        <p:txBody>
          <a:bodyPr/>
          <a:lstStyle/>
          <a:p>
            <a:fld id="{6DA0A508-C277-4063-8F11-B45CCA717E83}" type="slidenum">
              <a:rPr lang="fr-FR" smtClean="0"/>
              <a:t>‹#›</a:t>
            </a:fld>
            <a:endParaRPr lang="fr-FR"/>
          </a:p>
        </p:txBody>
      </p:sp>
    </p:spTree>
    <p:extLst>
      <p:ext uri="{BB962C8B-B14F-4D97-AF65-F5344CB8AC3E}">
        <p14:creationId xmlns:p14="http://schemas.microsoft.com/office/powerpoint/2010/main" val="7649509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62127863-00A8-4774-9C0B-48FA7E08847B}"/>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AD4B4F80-CE3A-4A79-A446-429C5205CE24}"/>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9B5CFAF-79D3-4578-AA1B-8043C6A16AD8}"/>
              </a:ext>
            </a:extLst>
          </p:cNvPr>
          <p:cNvSpPr>
            <a:spLocks noGrp="1"/>
          </p:cNvSpPr>
          <p:nvPr>
            <p:ph type="dt" sz="half" idx="10"/>
          </p:nvPr>
        </p:nvSpPr>
        <p:spPr/>
        <p:txBody>
          <a:bodyPr/>
          <a:lstStyle/>
          <a:p>
            <a:fld id="{3E5DD0F4-DBD1-4977-9526-85DC30E205C9}" type="datetimeFigureOut">
              <a:rPr lang="fr-FR" smtClean="0"/>
              <a:t>02/05/2025</a:t>
            </a:fld>
            <a:endParaRPr lang="fr-FR"/>
          </a:p>
        </p:txBody>
      </p:sp>
      <p:sp>
        <p:nvSpPr>
          <p:cNvPr id="5" name="Espace réservé du pied de page 4">
            <a:extLst>
              <a:ext uri="{FF2B5EF4-FFF2-40B4-BE49-F238E27FC236}">
                <a16:creationId xmlns:a16="http://schemas.microsoft.com/office/drawing/2014/main" id="{CC556A92-856B-42CD-93CD-5F4BCB80B20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81FC8C4-EA2D-488D-BD81-E5F62AD3404B}"/>
              </a:ext>
            </a:extLst>
          </p:cNvPr>
          <p:cNvSpPr>
            <a:spLocks noGrp="1"/>
          </p:cNvSpPr>
          <p:nvPr>
            <p:ph type="sldNum" sz="quarter" idx="12"/>
          </p:nvPr>
        </p:nvSpPr>
        <p:spPr/>
        <p:txBody>
          <a:bodyPr/>
          <a:lstStyle/>
          <a:p>
            <a:fld id="{6DA0A508-C277-4063-8F11-B45CCA717E83}" type="slidenum">
              <a:rPr lang="fr-FR" smtClean="0"/>
              <a:t>‹#›</a:t>
            </a:fld>
            <a:endParaRPr lang="fr-FR"/>
          </a:p>
        </p:txBody>
      </p:sp>
    </p:spTree>
    <p:extLst>
      <p:ext uri="{BB962C8B-B14F-4D97-AF65-F5344CB8AC3E}">
        <p14:creationId xmlns:p14="http://schemas.microsoft.com/office/powerpoint/2010/main" val="25976482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29F7BC0-056D-4678-9B59-6F37D13C75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086D36C8-24C9-4F66-9C35-0BC974FBFE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F0DD1C8-C838-492A-B2EE-04A681F8F74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5DD0F4-DBD1-4977-9526-85DC30E205C9}" type="datetimeFigureOut">
              <a:rPr lang="fr-FR" smtClean="0"/>
              <a:t>02/05/2025</a:t>
            </a:fld>
            <a:endParaRPr lang="fr-FR"/>
          </a:p>
        </p:txBody>
      </p:sp>
      <p:sp>
        <p:nvSpPr>
          <p:cNvPr id="5" name="Espace réservé du pied de page 4">
            <a:extLst>
              <a:ext uri="{FF2B5EF4-FFF2-40B4-BE49-F238E27FC236}">
                <a16:creationId xmlns:a16="http://schemas.microsoft.com/office/drawing/2014/main" id="{D89E8CEA-DA01-4747-A6B9-DA2F0AD9AB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E7035FFE-A66A-4ADF-B84F-9C5C44C54DD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A0A508-C277-4063-8F11-B45CCA717E83}" type="slidenum">
              <a:rPr lang="fr-FR" smtClean="0"/>
              <a:t>‹#›</a:t>
            </a:fld>
            <a:endParaRPr lang="fr-FR"/>
          </a:p>
        </p:txBody>
      </p:sp>
    </p:spTree>
    <p:extLst>
      <p:ext uri="{BB962C8B-B14F-4D97-AF65-F5344CB8AC3E}">
        <p14:creationId xmlns:p14="http://schemas.microsoft.com/office/powerpoint/2010/main" val="42103249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gif"/></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4.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4.png"/><Relationship Id="rId7"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1.emf"/><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C17D9444-23AA-4047-9974-EC8954C110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5" name="Titre 1">
            <a:extLst>
              <a:ext uri="{FF2B5EF4-FFF2-40B4-BE49-F238E27FC236}">
                <a16:creationId xmlns:a16="http://schemas.microsoft.com/office/drawing/2014/main" id="{82534CB5-AA2A-4DC2-A3B7-FF3343B89E5A}"/>
              </a:ext>
            </a:extLst>
          </p:cNvPr>
          <p:cNvSpPr>
            <a:spLocks noGrp="1"/>
          </p:cNvSpPr>
          <p:nvPr>
            <p:ph type="ctrTitle"/>
          </p:nvPr>
        </p:nvSpPr>
        <p:spPr>
          <a:xfrm>
            <a:off x="4363278" y="1690315"/>
            <a:ext cx="7828722" cy="1606430"/>
          </a:xfrm>
        </p:spPr>
        <p:txBody>
          <a:bodyPr anchor="t">
            <a:noAutofit/>
          </a:bodyPr>
          <a:lstStyle/>
          <a:p>
            <a:pPr algn="l"/>
            <a:r>
              <a:rPr lang="en-US" sz="3600" dirty="0">
                <a:solidFill>
                  <a:srgbClr val="FBFCFC"/>
                </a:solidFill>
                <a:latin typeface="TitilliumText22L Xb" pitchFamily="50" charset="0"/>
              </a:rPr>
              <a:t>Monitoring agricultural water use and Irrigation scheme performance in the North Jordan Valley</a:t>
            </a:r>
          </a:p>
        </p:txBody>
      </p:sp>
      <p:pic>
        <p:nvPicPr>
          <p:cNvPr id="6" name="Picture 5" descr="A pond with a water tank&#10;&#10;Description automatically generated with medium confidence">
            <a:extLst>
              <a:ext uri="{FF2B5EF4-FFF2-40B4-BE49-F238E27FC236}">
                <a16:creationId xmlns:a16="http://schemas.microsoft.com/office/drawing/2014/main" id="{20DA6648-A2BD-8565-5082-8C46B70CBB9F}"/>
              </a:ext>
            </a:extLst>
          </p:cNvPr>
          <p:cNvPicPr>
            <a:picLocks noChangeAspect="1"/>
          </p:cNvPicPr>
          <p:nvPr/>
        </p:nvPicPr>
        <p:blipFill>
          <a:blip r:embed="rId4">
            <a:extLst>
              <a:ext uri="{28A0092B-C50C-407E-A947-70E740481C1C}">
                <a14:useLocalDpi xmlns:a14="http://schemas.microsoft.com/office/drawing/2010/main" val="0"/>
              </a:ext>
            </a:extLst>
          </a:blip>
          <a:srcRect t="12190" r="-1" b="11334"/>
          <a:stretch/>
        </p:blipFill>
        <p:spPr>
          <a:xfrm>
            <a:off x="-1172818" y="2121951"/>
            <a:ext cx="6160476" cy="3533414"/>
          </a:xfrm>
          <a:custGeom>
            <a:avLst/>
            <a:gdLst/>
            <a:ahLst/>
            <a:cxnLst/>
            <a:rect l="l" t="t" r="r" b="b"/>
            <a:pathLst>
              <a:path w="7462838" h="4280399">
                <a:moveTo>
                  <a:pt x="3731419" y="0"/>
                </a:moveTo>
                <a:cubicBezTo>
                  <a:pt x="5792225" y="0"/>
                  <a:pt x="7462838" y="1670613"/>
                  <a:pt x="7462838" y="3731419"/>
                </a:cubicBezTo>
                <a:cubicBezTo>
                  <a:pt x="7462838" y="3828019"/>
                  <a:pt x="7459167" y="3923762"/>
                  <a:pt x="7451957" y="4018516"/>
                </a:cubicBezTo>
                <a:lnTo>
                  <a:pt x="7422046" y="4280399"/>
                </a:lnTo>
                <a:lnTo>
                  <a:pt x="40793" y="4280399"/>
                </a:lnTo>
                <a:lnTo>
                  <a:pt x="10881" y="4018516"/>
                </a:lnTo>
                <a:cubicBezTo>
                  <a:pt x="3671" y="3923762"/>
                  <a:pt x="0" y="3828019"/>
                  <a:pt x="0" y="3731419"/>
                </a:cubicBezTo>
                <a:cubicBezTo>
                  <a:pt x="0" y="1670613"/>
                  <a:pt x="1670614" y="0"/>
                  <a:pt x="3731419" y="0"/>
                </a:cubicBezTo>
                <a:close/>
              </a:path>
            </a:pathLst>
          </a:custGeom>
        </p:spPr>
      </p:pic>
      <p:pic>
        <p:nvPicPr>
          <p:cNvPr id="8" name="Picture 7" descr="A logo of a farm&#10;&#10;Description automatically generated">
            <a:extLst>
              <a:ext uri="{FF2B5EF4-FFF2-40B4-BE49-F238E27FC236}">
                <a16:creationId xmlns:a16="http://schemas.microsoft.com/office/drawing/2014/main" id="{1E8827F5-2BAE-1F1A-E6EC-6C3CCBDEAA17}"/>
              </a:ext>
            </a:extLst>
          </p:cNvPr>
          <p:cNvPicPr>
            <a:picLocks noChangeAspect="1"/>
          </p:cNvPicPr>
          <p:nvPr/>
        </p:nvPicPr>
        <p:blipFill rotWithShape="1">
          <a:blip r:embed="rId5">
            <a:extLst>
              <a:ext uri="{28A0092B-C50C-407E-A947-70E740481C1C}">
                <a14:useLocalDpi xmlns:a14="http://schemas.microsoft.com/office/drawing/2010/main" val="0"/>
              </a:ext>
            </a:extLst>
          </a:blip>
          <a:srcRect t="10944" b="7196"/>
          <a:stretch/>
        </p:blipFill>
        <p:spPr>
          <a:xfrm>
            <a:off x="7454679" y="5774524"/>
            <a:ext cx="1323561" cy="1083476"/>
          </a:xfrm>
          <a:prstGeom prst="rect">
            <a:avLst/>
          </a:prstGeom>
        </p:spPr>
      </p:pic>
      <p:sp>
        <p:nvSpPr>
          <p:cNvPr id="2" name="TextBox 1">
            <a:extLst>
              <a:ext uri="{FF2B5EF4-FFF2-40B4-BE49-F238E27FC236}">
                <a16:creationId xmlns:a16="http://schemas.microsoft.com/office/drawing/2014/main" id="{069AD100-F215-54AF-F392-F7CE451FD4A2}"/>
              </a:ext>
            </a:extLst>
          </p:cNvPr>
          <p:cNvSpPr txBox="1"/>
          <p:nvPr/>
        </p:nvSpPr>
        <p:spPr>
          <a:xfrm>
            <a:off x="4718648" y="3429000"/>
            <a:ext cx="7117981" cy="400110"/>
          </a:xfrm>
          <a:prstGeom prst="rect">
            <a:avLst/>
          </a:prstGeom>
          <a:noFill/>
        </p:spPr>
        <p:txBody>
          <a:bodyPr wrap="square">
            <a:spAutoFit/>
          </a:bodyPr>
          <a:lstStyle/>
          <a:p>
            <a:r>
              <a:rPr lang="en-US" sz="2000" b="1" dirty="0">
                <a:solidFill>
                  <a:srgbClr val="F6AE1A"/>
                </a:solidFill>
              </a:rPr>
              <a:t>Eng. Kholoud </a:t>
            </a:r>
            <a:r>
              <a:rPr lang="en-US" sz="2000" b="1" dirty="0" err="1">
                <a:solidFill>
                  <a:srgbClr val="F6AE1A"/>
                </a:solidFill>
              </a:rPr>
              <a:t>Bashtawi</a:t>
            </a:r>
            <a:endParaRPr lang="en-US" sz="2000" b="1" dirty="0">
              <a:solidFill>
                <a:srgbClr val="F6AE1A"/>
              </a:solidFill>
            </a:endParaRPr>
          </a:p>
        </p:txBody>
      </p:sp>
    </p:spTree>
    <p:extLst>
      <p:ext uri="{BB962C8B-B14F-4D97-AF65-F5344CB8AC3E}">
        <p14:creationId xmlns:p14="http://schemas.microsoft.com/office/powerpoint/2010/main" val="33100280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EC001738-95E1-4FA0-83A1-1582DC080C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8709" cy="6858000"/>
          </a:xfrm>
          <a:prstGeom prst="rect">
            <a:avLst/>
          </a:prstGeom>
        </p:spPr>
      </p:pic>
      <p:sp>
        <p:nvSpPr>
          <p:cNvPr id="7" name="Title 3"/>
          <p:cNvSpPr txBox="1">
            <a:spLocks/>
          </p:cNvSpPr>
          <p:nvPr/>
        </p:nvSpPr>
        <p:spPr>
          <a:xfrm>
            <a:off x="975159" y="492600"/>
            <a:ext cx="10995551" cy="642096"/>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dirty="0"/>
          </a:p>
        </p:txBody>
      </p:sp>
      <p:sp>
        <p:nvSpPr>
          <p:cNvPr id="5" name="Title 1"/>
          <p:cNvSpPr txBox="1">
            <a:spLocks/>
          </p:cNvSpPr>
          <p:nvPr/>
        </p:nvSpPr>
        <p:spPr>
          <a:xfrm>
            <a:off x="186813" y="1007186"/>
            <a:ext cx="11862120" cy="62011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800" b="1" dirty="0">
                <a:solidFill>
                  <a:srgbClr val="024747"/>
                </a:solidFill>
                <a:latin typeface="TitilliumText22L Rg" pitchFamily="50" charset="0"/>
              </a:rPr>
              <a:t>WaPOR Phase 2</a:t>
            </a:r>
          </a:p>
        </p:txBody>
      </p:sp>
      <p:sp>
        <p:nvSpPr>
          <p:cNvPr id="10" name="TextBox 9">
            <a:extLst>
              <a:ext uri="{FF2B5EF4-FFF2-40B4-BE49-F238E27FC236}">
                <a16:creationId xmlns:a16="http://schemas.microsoft.com/office/drawing/2014/main" id="{2AFFF8D7-2283-4D23-4086-D9A7976300FA}"/>
              </a:ext>
            </a:extLst>
          </p:cNvPr>
          <p:cNvSpPr txBox="1"/>
          <p:nvPr/>
        </p:nvSpPr>
        <p:spPr>
          <a:xfrm>
            <a:off x="3090216" y="6423451"/>
            <a:ext cx="6097772" cy="369332"/>
          </a:xfrm>
          <a:prstGeom prst="rect">
            <a:avLst/>
          </a:prstGeom>
          <a:noFill/>
        </p:spPr>
        <p:txBody>
          <a:bodyPr wrap="square">
            <a:spAutoFit/>
          </a:bodyPr>
          <a:lstStyle/>
          <a:p>
            <a:pPr algn="ctr"/>
            <a:r>
              <a:rPr lang="en-IN" dirty="0"/>
              <a:t>https://data.apps.fao.org/wapor/?lang=en</a:t>
            </a:r>
          </a:p>
        </p:txBody>
      </p:sp>
      <p:pic>
        <p:nvPicPr>
          <p:cNvPr id="1026" name="Picture 2">
            <a:extLst>
              <a:ext uri="{FF2B5EF4-FFF2-40B4-BE49-F238E27FC236}">
                <a16:creationId xmlns:a16="http://schemas.microsoft.com/office/drawing/2014/main" id="{56C5ECCA-3709-2F96-3F56-664DED6DAF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06" y="2141882"/>
            <a:ext cx="6622044" cy="344778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A map of the world&#10;&#10;Description automatically generated">
            <a:extLst>
              <a:ext uri="{FF2B5EF4-FFF2-40B4-BE49-F238E27FC236}">
                <a16:creationId xmlns:a16="http://schemas.microsoft.com/office/drawing/2014/main" id="{41B1A3D6-4757-34C1-5903-E342E7238E8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33608" y="1903180"/>
            <a:ext cx="5455101" cy="3693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2845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EC001738-95E1-4FA0-83A1-1582DC080C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8709" cy="6858000"/>
          </a:xfrm>
          <a:prstGeom prst="rect">
            <a:avLst/>
          </a:prstGeom>
        </p:spPr>
      </p:pic>
      <p:sp>
        <p:nvSpPr>
          <p:cNvPr id="59" name="Rectangle: Rounded Corners 58">
            <a:extLst>
              <a:ext uri="{FF2B5EF4-FFF2-40B4-BE49-F238E27FC236}">
                <a16:creationId xmlns:a16="http://schemas.microsoft.com/office/drawing/2014/main" id="{36B8BA12-CC02-34E1-EFFD-0E1075E25798}"/>
              </a:ext>
            </a:extLst>
          </p:cNvPr>
          <p:cNvSpPr/>
          <p:nvPr/>
        </p:nvSpPr>
        <p:spPr>
          <a:xfrm flipV="1">
            <a:off x="-3291" y="1557008"/>
            <a:ext cx="12192000" cy="639612"/>
          </a:xfrm>
          <a:prstGeom prst="roundRect">
            <a:avLst/>
          </a:prstGeom>
          <a:gradFill flip="none" rotWithShape="1">
            <a:gsLst>
              <a:gs pos="39000">
                <a:schemeClr val="accent5">
                  <a:lumMod val="40000"/>
                  <a:lumOff val="60000"/>
                </a:schemeClr>
              </a:gs>
              <a:gs pos="0">
                <a:schemeClr val="accent6">
                  <a:lumMod val="20000"/>
                  <a:lumOff val="80000"/>
                </a:schemeClr>
              </a:gs>
              <a:gs pos="64000">
                <a:schemeClr val="accent2">
                  <a:lumMod val="40000"/>
                  <a:lumOff val="60000"/>
                </a:schemeClr>
              </a:gs>
              <a:gs pos="100000">
                <a:schemeClr val="accent6">
                  <a:lumMod val="75000"/>
                </a:schemeClr>
              </a:gs>
            </a:gsLst>
            <a:lin ang="0" scaled="0"/>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Title 3"/>
          <p:cNvSpPr txBox="1">
            <a:spLocks/>
          </p:cNvSpPr>
          <p:nvPr/>
        </p:nvSpPr>
        <p:spPr>
          <a:xfrm>
            <a:off x="975159" y="492600"/>
            <a:ext cx="10995551" cy="642096"/>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dirty="0"/>
          </a:p>
        </p:txBody>
      </p:sp>
      <p:sp>
        <p:nvSpPr>
          <p:cNvPr id="5" name="Title 1"/>
          <p:cNvSpPr txBox="1">
            <a:spLocks/>
          </p:cNvSpPr>
          <p:nvPr/>
        </p:nvSpPr>
        <p:spPr>
          <a:xfrm>
            <a:off x="186813" y="1007186"/>
            <a:ext cx="11862120" cy="62011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800" b="1" dirty="0">
                <a:solidFill>
                  <a:srgbClr val="024747"/>
                </a:solidFill>
                <a:latin typeface="TitilliumText22L Rg" pitchFamily="50" charset="0"/>
              </a:rPr>
              <a:t>The WaPOR data</a:t>
            </a:r>
          </a:p>
        </p:txBody>
      </p:sp>
      <p:grpSp>
        <p:nvGrpSpPr>
          <p:cNvPr id="53" name="Group 52">
            <a:extLst>
              <a:ext uri="{FF2B5EF4-FFF2-40B4-BE49-F238E27FC236}">
                <a16:creationId xmlns:a16="http://schemas.microsoft.com/office/drawing/2014/main" id="{71B795F0-1A23-71E3-4FC0-075AAC54B171}"/>
              </a:ext>
            </a:extLst>
          </p:cNvPr>
          <p:cNvGrpSpPr/>
          <p:nvPr/>
        </p:nvGrpSpPr>
        <p:grpSpPr>
          <a:xfrm>
            <a:off x="2544527" y="2348539"/>
            <a:ext cx="6359916" cy="3941879"/>
            <a:chOff x="2544527" y="2051679"/>
            <a:chExt cx="6359916" cy="3941879"/>
          </a:xfrm>
        </p:grpSpPr>
        <p:grpSp>
          <p:nvGrpSpPr>
            <p:cNvPr id="33" name="Group 32">
              <a:extLst>
                <a:ext uri="{FF2B5EF4-FFF2-40B4-BE49-F238E27FC236}">
                  <a16:creationId xmlns:a16="http://schemas.microsoft.com/office/drawing/2014/main" id="{B5ADFC7A-7A29-8E0A-EA7F-22B6BF54DA1E}"/>
                </a:ext>
              </a:extLst>
            </p:cNvPr>
            <p:cNvGrpSpPr/>
            <p:nvPr/>
          </p:nvGrpSpPr>
          <p:grpSpPr>
            <a:xfrm>
              <a:off x="5761539" y="2051679"/>
              <a:ext cx="3142904" cy="3899353"/>
              <a:chOff x="3838369" y="2134024"/>
              <a:chExt cx="3142904" cy="3899353"/>
            </a:xfrm>
          </p:grpSpPr>
          <p:sp>
            <p:nvSpPr>
              <p:cNvPr id="3" name="TextBox 2">
                <a:extLst>
                  <a:ext uri="{FF2B5EF4-FFF2-40B4-BE49-F238E27FC236}">
                    <a16:creationId xmlns:a16="http://schemas.microsoft.com/office/drawing/2014/main" id="{1E951E7B-4F0E-A117-12BB-323D7A7DF82A}"/>
                  </a:ext>
                </a:extLst>
              </p:cNvPr>
              <p:cNvSpPr txBox="1"/>
              <p:nvPr/>
            </p:nvSpPr>
            <p:spPr>
              <a:xfrm>
                <a:off x="5094090" y="2485562"/>
                <a:ext cx="1887183" cy="615553"/>
              </a:xfrm>
              <a:prstGeom prst="rect">
                <a:avLst/>
              </a:prstGeom>
              <a:noFill/>
            </p:spPr>
            <p:txBody>
              <a:bodyPr wrap="square">
                <a:spAutoFit/>
              </a:bodyPr>
              <a:lstStyle/>
              <a:p>
                <a:r>
                  <a:rPr lang="en-US" sz="1800" b="1" i="0" u="none" strike="noStrike" dirty="0">
                    <a:solidFill>
                      <a:srgbClr val="024747"/>
                    </a:solidFill>
                    <a:effectLst/>
                    <a:latin typeface="Titillium Web" panose="00000500000000000000" pitchFamily="2" charset="0"/>
                  </a:rPr>
                  <a:t>Near-real time </a:t>
                </a:r>
              </a:p>
              <a:p>
                <a:pPr algn="ctr"/>
                <a:r>
                  <a:rPr lang="en-US" sz="1600" dirty="0">
                    <a:solidFill>
                      <a:srgbClr val="024747"/>
                    </a:solidFill>
                    <a:latin typeface="Titillium Web" panose="00000500000000000000" pitchFamily="2" charset="0"/>
                  </a:rPr>
                  <a:t>(10 days) </a:t>
                </a:r>
                <a:endParaRPr lang="en-IN" dirty="0"/>
              </a:p>
            </p:txBody>
          </p:sp>
          <p:pic>
            <p:nvPicPr>
              <p:cNvPr id="8" name="Picture 7" descr="Icon, calendar&#10;&#10;Description automatically generated">
                <a:extLst>
                  <a:ext uri="{FF2B5EF4-FFF2-40B4-BE49-F238E27FC236}">
                    <a16:creationId xmlns:a16="http://schemas.microsoft.com/office/drawing/2014/main" id="{4D9B7546-793F-9526-ADB8-D51B1FEAC0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38369" y="3596239"/>
                <a:ext cx="1117801" cy="1117801"/>
              </a:xfrm>
              <a:prstGeom prst="rect">
                <a:avLst/>
              </a:prstGeom>
            </p:spPr>
          </p:pic>
          <p:pic>
            <p:nvPicPr>
              <p:cNvPr id="11" name="Picture 10" descr="Icon&#10;&#10;Description automatically generated">
                <a:extLst>
                  <a:ext uri="{FF2B5EF4-FFF2-40B4-BE49-F238E27FC236}">
                    <a16:creationId xmlns:a16="http://schemas.microsoft.com/office/drawing/2014/main" id="{83B1EE0F-8E04-EE53-893F-CF9684A657F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38369" y="2134024"/>
                <a:ext cx="1117801" cy="1117801"/>
              </a:xfrm>
              <a:prstGeom prst="rect">
                <a:avLst/>
              </a:prstGeom>
            </p:spPr>
          </p:pic>
          <p:grpSp>
            <p:nvGrpSpPr>
              <p:cNvPr id="18" name="Group 17">
                <a:extLst>
                  <a:ext uri="{FF2B5EF4-FFF2-40B4-BE49-F238E27FC236}">
                    <a16:creationId xmlns:a16="http://schemas.microsoft.com/office/drawing/2014/main" id="{C3DFC9BD-6CDB-F533-E4A4-A6006A26E995}"/>
                  </a:ext>
                </a:extLst>
              </p:cNvPr>
              <p:cNvGrpSpPr/>
              <p:nvPr/>
            </p:nvGrpSpPr>
            <p:grpSpPr>
              <a:xfrm>
                <a:off x="3838369" y="5007073"/>
                <a:ext cx="1117801" cy="1026304"/>
                <a:chOff x="975159" y="5015520"/>
                <a:chExt cx="1523492" cy="1523492"/>
              </a:xfrm>
            </p:grpSpPr>
            <p:pic>
              <p:nvPicPr>
                <p:cNvPr id="16" name="Picture 15" descr="Icon, calendar&#10;&#10;Description automatically generated">
                  <a:extLst>
                    <a:ext uri="{FF2B5EF4-FFF2-40B4-BE49-F238E27FC236}">
                      <a16:creationId xmlns:a16="http://schemas.microsoft.com/office/drawing/2014/main" id="{4413F0DA-947C-49AD-F348-F61B37DE75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5159" y="5015520"/>
                  <a:ext cx="1523492" cy="1523492"/>
                </a:xfrm>
                <a:prstGeom prst="rect">
                  <a:avLst/>
                </a:prstGeom>
              </p:spPr>
            </p:pic>
            <p:sp>
              <p:nvSpPr>
                <p:cNvPr id="17" name="Rectangle: Rounded Corners 16">
                  <a:extLst>
                    <a:ext uri="{FF2B5EF4-FFF2-40B4-BE49-F238E27FC236}">
                      <a16:creationId xmlns:a16="http://schemas.microsoft.com/office/drawing/2014/main" id="{03E39461-FED7-CB79-E64E-86010CE63562}"/>
                    </a:ext>
                  </a:extLst>
                </p:cNvPr>
                <p:cNvSpPr/>
                <p:nvPr/>
              </p:nvSpPr>
              <p:spPr>
                <a:xfrm>
                  <a:off x="1285240" y="5684520"/>
                  <a:ext cx="934720" cy="563880"/>
                </a:xfrm>
                <a:prstGeom prst="roundRect">
                  <a:avLst/>
                </a:prstGeom>
                <a:solidFill>
                  <a:srgbClr val="ECF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b="1" dirty="0">
                      <a:solidFill>
                        <a:srgbClr val="E74C3C"/>
                      </a:solidFill>
                    </a:rPr>
                    <a:t>2024</a:t>
                  </a:r>
                </a:p>
              </p:txBody>
            </p:sp>
          </p:grpSp>
          <p:sp>
            <p:nvSpPr>
              <p:cNvPr id="31" name="TextBox 30">
                <a:extLst>
                  <a:ext uri="{FF2B5EF4-FFF2-40B4-BE49-F238E27FC236}">
                    <a16:creationId xmlns:a16="http://schemas.microsoft.com/office/drawing/2014/main" id="{2198E289-E584-E2B1-7251-991FA9ED298D}"/>
                  </a:ext>
                </a:extLst>
              </p:cNvPr>
              <p:cNvSpPr txBox="1"/>
              <p:nvPr/>
            </p:nvSpPr>
            <p:spPr>
              <a:xfrm>
                <a:off x="5174281" y="3919702"/>
                <a:ext cx="1597399" cy="369332"/>
              </a:xfrm>
              <a:prstGeom prst="rect">
                <a:avLst/>
              </a:prstGeom>
              <a:noFill/>
            </p:spPr>
            <p:txBody>
              <a:bodyPr wrap="square">
                <a:spAutoFit/>
              </a:bodyPr>
              <a:lstStyle/>
              <a:p>
                <a:r>
                  <a:rPr lang="en-US" sz="1800" b="1" i="0" u="none" strike="noStrike" dirty="0">
                    <a:solidFill>
                      <a:srgbClr val="024747"/>
                    </a:solidFill>
                    <a:effectLst/>
                    <a:latin typeface="Titillium Web" panose="00000500000000000000" pitchFamily="2" charset="0"/>
                  </a:rPr>
                  <a:t>Monthly</a:t>
                </a:r>
                <a:endParaRPr lang="en-IN" dirty="0"/>
              </a:p>
            </p:txBody>
          </p:sp>
          <p:sp>
            <p:nvSpPr>
              <p:cNvPr id="32" name="TextBox 31">
                <a:extLst>
                  <a:ext uri="{FF2B5EF4-FFF2-40B4-BE49-F238E27FC236}">
                    <a16:creationId xmlns:a16="http://schemas.microsoft.com/office/drawing/2014/main" id="{5C2D6F54-9992-7170-5865-31DD833591EC}"/>
                  </a:ext>
                </a:extLst>
              </p:cNvPr>
              <p:cNvSpPr txBox="1"/>
              <p:nvPr/>
            </p:nvSpPr>
            <p:spPr>
              <a:xfrm>
                <a:off x="5238981" y="5378974"/>
                <a:ext cx="1597399" cy="369332"/>
              </a:xfrm>
              <a:prstGeom prst="rect">
                <a:avLst/>
              </a:prstGeom>
              <a:noFill/>
            </p:spPr>
            <p:txBody>
              <a:bodyPr wrap="square">
                <a:spAutoFit/>
              </a:bodyPr>
              <a:lstStyle/>
              <a:p>
                <a:r>
                  <a:rPr lang="en-US" sz="1800" b="1" i="0" u="none" strike="noStrike" dirty="0">
                    <a:solidFill>
                      <a:srgbClr val="024747"/>
                    </a:solidFill>
                    <a:effectLst/>
                    <a:latin typeface="Titillium Web" panose="00000500000000000000" pitchFamily="2" charset="0"/>
                  </a:rPr>
                  <a:t>Yearly</a:t>
                </a:r>
                <a:endParaRPr lang="en-IN" dirty="0"/>
              </a:p>
            </p:txBody>
          </p:sp>
        </p:grpSp>
        <p:grpSp>
          <p:nvGrpSpPr>
            <p:cNvPr id="44" name="Group 43">
              <a:extLst>
                <a:ext uri="{FF2B5EF4-FFF2-40B4-BE49-F238E27FC236}">
                  <a16:creationId xmlns:a16="http://schemas.microsoft.com/office/drawing/2014/main" id="{59B6508A-ABA6-461F-2B63-E6ED9431F251}"/>
                </a:ext>
              </a:extLst>
            </p:cNvPr>
            <p:cNvGrpSpPr/>
            <p:nvPr/>
          </p:nvGrpSpPr>
          <p:grpSpPr>
            <a:xfrm>
              <a:off x="2544527" y="2283239"/>
              <a:ext cx="2826710" cy="3710319"/>
              <a:chOff x="1919644" y="2344906"/>
              <a:chExt cx="2826710" cy="3710319"/>
            </a:xfrm>
          </p:grpSpPr>
          <p:sp>
            <p:nvSpPr>
              <p:cNvPr id="26" name="TextBox 25">
                <a:extLst>
                  <a:ext uri="{FF2B5EF4-FFF2-40B4-BE49-F238E27FC236}">
                    <a16:creationId xmlns:a16="http://schemas.microsoft.com/office/drawing/2014/main" id="{937682D6-2C8B-845E-2B26-E6F070396CB6}"/>
                  </a:ext>
                </a:extLst>
              </p:cNvPr>
              <p:cNvSpPr txBox="1"/>
              <p:nvPr/>
            </p:nvSpPr>
            <p:spPr>
              <a:xfrm>
                <a:off x="2690379" y="5685893"/>
                <a:ext cx="1285240" cy="369332"/>
              </a:xfrm>
              <a:prstGeom prst="rect">
                <a:avLst/>
              </a:prstGeom>
              <a:noFill/>
            </p:spPr>
            <p:txBody>
              <a:bodyPr wrap="square">
                <a:spAutoFit/>
              </a:bodyPr>
              <a:lstStyle/>
              <a:p>
                <a:pPr algn="ctr"/>
                <a:r>
                  <a:rPr lang="en-US" dirty="0">
                    <a:solidFill>
                      <a:srgbClr val="024747"/>
                    </a:solidFill>
                    <a:latin typeface="Titillium Web" panose="00000500000000000000" pitchFamily="2" charset="0"/>
                  </a:rPr>
                  <a:t>B</a:t>
                </a:r>
                <a:r>
                  <a:rPr lang="en-US" sz="1800" b="0" i="0" u="none" strike="noStrike" dirty="0">
                    <a:solidFill>
                      <a:srgbClr val="024747"/>
                    </a:solidFill>
                    <a:effectLst/>
                    <a:latin typeface="Titillium Web" panose="00000500000000000000" pitchFamily="2" charset="0"/>
                  </a:rPr>
                  <a:t>iomass</a:t>
                </a:r>
                <a:endParaRPr lang="en-IN" dirty="0"/>
              </a:p>
            </p:txBody>
          </p:sp>
          <p:sp>
            <p:nvSpPr>
              <p:cNvPr id="28" name="TextBox 27">
                <a:extLst>
                  <a:ext uri="{FF2B5EF4-FFF2-40B4-BE49-F238E27FC236}">
                    <a16:creationId xmlns:a16="http://schemas.microsoft.com/office/drawing/2014/main" id="{110CA0F6-F2C0-DB92-0FB4-E22FFE8F9899}"/>
                  </a:ext>
                </a:extLst>
              </p:cNvPr>
              <p:cNvSpPr txBox="1"/>
              <p:nvPr/>
            </p:nvSpPr>
            <p:spPr>
              <a:xfrm>
                <a:off x="1919644" y="3038702"/>
                <a:ext cx="2826710" cy="646331"/>
              </a:xfrm>
              <a:prstGeom prst="rect">
                <a:avLst/>
              </a:prstGeom>
              <a:noFill/>
            </p:spPr>
            <p:txBody>
              <a:bodyPr wrap="square">
                <a:spAutoFit/>
              </a:bodyPr>
              <a:lstStyle/>
              <a:p>
                <a:pPr algn="ctr"/>
                <a:r>
                  <a:rPr lang="en-US" sz="1800" b="0" i="0" u="none" strike="noStrike" dirty="0">
                    <a:solidFill>
                      <a:srgbClr val="024747"/>
                    </a:solidFill>
                    <a:effectLst/>
                    <a:latin typeface="Titillium Web" panose="00000500000000000000" pitchFamily="2" charset="0"/>
                  </a:rPr>
                  <a:t>Crop water consumption</a:t>
                </a:r>
              </a:p>
              <a:p>
                <a:pPr algn="ctr"/>
                <a:r>
                  <a:rPr lang="en-US" sz="1800" b="0" i="0" u="none" strike="noStrike" dirty="0">
                    <a:solidFill>
                      <a:srgbClr val="024747"/>
                    </a:solidFill>
                    <a:effectLst/>
                    <a:latin typeface="Titillium Web" panose="00000500000000000000" pitchFamily="2" charset="0"/>
                  </a:rPr>
                  <a:t>(actual evapotranspiration) </a:t>
                </a:r>
                <a:endParaRPr lang="en-IN" dirty="0"/>
              </a:p>
            </p:txBody>
          </p:sp>
          <p:pic>
            <p:nvPicPr>
              <p:cNvPr id="2050" name="Picture 2">
                <a:extLst>
                  <a:ext uri="{FF2B5EF4-FFF2-40B4-BE49-F238E27FC236}">
                    <a16:creationId xmlns:a16="http://schemas.microsoft.com/office/drawing/2014/main" id="{CFD83FC3-732F-4866-39DF-9CEC64B81828}"/>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54230" t="24919" r="39569" b="50479"/>
              <a:stretch/>
            </p:blipFill>
            <p:spPr bwMode="auto">
              <a:xfrm>
                <a:off x="3075770" y="4543955"/>
                <a:ext cx="436686" cy="97464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a:extLst>
                  <a:ext uri="{FF2B5EF4-FFF2-40B4-BE49-F238E27FC236}">
                    <a16:creationId xmlns:a16="http://schemas.microsoft.com/office/drawing/2014/main" id="{DD7B508E-3F55-B7B7-9CBD-FF3061BACB9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53685" t="53560" r="38557" b="25778"/>
              <a:stretch/>
            </p:blipFill>
            <p:spPr bwMode="auto">
              <a:xfrm>
                <a:off x="3126060" y="2344906"/>
                <a:ext cx="413878" cy="620110"/>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55" name="TextBox 54">
            <a:extLst>
              <a:ext uri="{FF2B5EF4-FFF2-40B4-BE49-F238E27FC236}">
                <a16:creationId xmlns:a16="http://schemas.microsoft.com/office/drawing/2014/main" id="{23D27AB4-61E0-AB6C-257B-93C6260DEBD8}"/>
              </a:ext>
            </a:extLst>
          </p:cNvPr>
          <p:cNvSpPr txBox="1"/>
          <p:nvPr/>
        </p:nvSpPr>
        <p:spPr>
          <a:xfrm>
            <a:off x="141675" y="1734365"/>
            <a:ext cx="1717606" cy="369332"/>
          </a:xfrm>
          <a:prstGeom prst="rect">
            <a:avLst/>
          </a:prstGeom>
          <a:noFill/>
        </p:spPr>
        <p:txBody>
          <a:bodyPr wrap="square">
            <a:spAutoFit/>
          </a:bodyPr>
          <a:lstStyle/>
          <a:p>
            <a:pPr algn="ctr"/>
            <a:r>
              <a:rPr lang="en-US" sz="1800" b="0" i="1" u="none" strike="noStrike" dirty="0">
                <a:solidFill>
                  <a:srgbClr val="024747"/>
                </a:solidFill>
                <a:effectLst/>
                <a:latin typeface="Titillium Web" panose="00000500000000000000" pitchFamily="2" charset="0"/>
              </a:rPr>
              <a:t>Database</a:t>
            </a:r>
            <a:endParaRPr lang="en-IN" i="1" dirty="0"/>
          </a:p>
        </p:txBody>
      </p:sp>
      <p:sp>
        <p:nvSpPr>
          <p:cNvPr id="56" name="TextBox 55">
            <a:extLst>
              <a:ext uri="{FF2B5EF4-FFF2-40B4-BE49-F238E27FC236}">
                <a16:creationId xmlns:a16="http://schemas.microsoft.com/office/drawing/2014/main" id="{E3006C9F-DA47-0B97-79E1-D42B74DA07A2}"/>
              </a:ext>
            </a:extLst>
          </p:cNvPr>
          <p:cNvSpPr txBox="1"/>
          <p:nvPr/>
        </p:nvSpPr>
        <p:spPr>
          <a:xfrm>
            <a:off x="3099079" y="1734365"/>
            <a:ext cx="1717606" cy="369332"/>
          </a:xfrm>
          <a:prstGeom prst="rect">
            <a:avLst/>
          </a:prstGeom>
          <a:noFill/>
        </p:spPr>
        <p:txBody>
          <a:bodyPr wrap="square">
            <a:spAutoFit/>
          </a:bodyPr>
          <a:lstStyle/>
          <a:p>
            <a:pPr algn="ctr"/>
            <a:r>
              <a:rPr lang="en-US" i="1" dirty="0">
                <a:solidFill>
                  <a:srgbClr val="024747"/>
                </a:solidFill>
                <a:latin typeface="Titillium Web" panose="00000500000000000000" pitchFamily="2" charset="0"/>
              </a:rPr>
              <a:t>Key data</a:t>
            </a:r>
            <a:endParaRPr lang="en-IN" i="1" dirty="0"/>
          </a:p>
        </p:txBody>
      </p:sp>
      <p:sp>
        <p:nvSpPr>
          <p:cNvPr id="57" name="TextBox 56">
            <a:extLst>
              <a:ext uri="{FF2B5EF4-FFF2-40B4-BE49-F238E27FC236}">
                <a16:creationId xmlns:a16="http://schemas.microsoft.com/office/drawing/2014/main" id="{DBAED58B-598C-D2B2-7F62-ED9FBB9A19D8}"/>
              </a:ext>
            </a:extLst>
          </p:cNvPr>
          <p:cNvSpPr txBox="1"/>
          <p:nvPr/>
        </p:nvSpPr>
        <p:spPr>
          <a:xfrm>
            <a:off x="5989048" y="1727531"/>
            <a:ext cx="1907102" cy="369332"/>
          </a:xfrm>
          <a:prstGeom prst="rect">
            <a:avLst/>
          </a:prstGeom>
          <a:noFill/>
        </p:spPr>
        <p:txBody>
          <a:bodyPr wrap="square">
            <a:spAutoFit/>
          </a:bodyPr>
          <a:lstStyle/>
          <a:p>
            <a:pPr algn="ctr"/>
            <a:r>
              <a:rPr lang="en-US" i="1" dirty="0">
                <a:solidFill>
                  <a:srgbClr val="024747"/>
                </a:solidFill>
                <a:latin typeface="Titillium Web" panose="00000500000000000000" pitchFamily="2" charset="0"/>
              </a:rPr>
              <a:t>Frequency</a:t>
            </a:r>
            <a:endParaRPr lang="en-IN" i="1" dirty="0"/>
          </a:p>
        </p:txBody>
      </p:sp>
      <p:sp>
        <p:nvSpPr>
          <p:cNvPr id="58" name="TextBox 57">
            <a:extLst>
              <a:ext uri="{FF2B5EF4-FFF2-40B4-BE49-F238E27FC236}">
                <a16:creationId xmlns:a16="http://schemas.microsoft.com/office/drawing/2014/main" id="{3F72B486-FBBF-DE30-4A8A-72F095B1638C}"/>
              </a:ext>
            </a:extLst>
          </p:cNvPr>
          <p:cNvSpPr txBox="1"/>
          <p:nvPr/>
        </p:nvSpPr>
        <p:spPr>
          <a:xfrm>
            <a:off x="9362536" y="1734365"/>
            <a:ext cx="1907102" cy="369332"/>
          </a:xfrm>
          <a:prstGeom prst="rect">
            <a:avLst/>
          </a:prstGeom>
          <a:noFill/>
        </p:spPr>
        <p:txBody>
          <a:bodyPr wrap="square">
            <a:spAutoFit/>
          </a:bodyPr>
          <a:lstStyle/>
          <a:p>
            <a:pPr algn="ctr"/>
            <a:r>
              <a:rPr lang="en-US" i="1" dirty="0">
                <a:solidFill>
                  <a:srgbClr val="024747"/>
                </a:solidFill>
                <a:latin typeface="Titillium Web" panose="00000500000000000000" pitchFamily="2" charset="0"/>
              </a:rPr>
              <a:t>Spatial resolution</a:t>
            </a:r>
            <a:endParaRPr lang="en-IN" i="1" dirty="0"/>
          </a:p>
        </p:txBody>
      </p:sp>
      <p:pic>
        <p:nvPicPr>
          <p:cNvPr id="2052" name="Picture 4" descr="7781DA2E-D9BD-4E24-BD81-3476E40F0CBA@fao">
            <a:extLst>
              <a:ext uri="{FF2B5EF4-FFF2-40B4-BE49-F238E27FC236}">
                <a16:creationId xmlns:a16="http://schemas.microsoft.com/office/drawing/2014/main" id="{6556909F-E97C-101C-6BA7-7BB6F1CD7F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960" y="3951476"/>
            <a:ext cx="1894113" cy="73481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01895E3-325D-2244-4E1A-DEE0F1375210}"/>
              </a:ext>
            </a:extLst>
          </p:cNvPr>
          <p:cNvPicPr>
            <a:picLocks noChangeAspect="1"/>
          </p:cNvPicPr>
          <p:nvPr/>
        </p:nvPicPr>
        <p:blipFill rotWithShape="1">
          <a:blip r:embed="rId8"/>
          <a:srcRect l="37604" t="5324" r="48982"/>
          <a:stretch/>
        </p:blipFill>
        <p:spPr>
          <a:xfrm>
            <a:off x="11137248" y="2481057"/>
            <a:ext cx="993905" cy="4044982"/>
          </a:xfrm>
          <a:prstGeom prst="roundRect">
            <a:avLst>
              <a:gd name="adj" fmla="val 8594"/>
            </a:avLst>
          </a:prstGeom>
          <a:solidFill>
            <a:srgbClr val="FFFFFF">
              <a:shade val="85000"/>
            </a:srgbClr>
          </a:solidFill>
          <a:ln>
            <a:noFill/>
          </a:ln>
          <a:effectLst/>
        </p:spPr>
      </p:pic>
      <p:pic>
        <p:nvPicPr>
          <p:cNvPr id="15" name="Picture 14">
            <a:extLst>
              <a:ext uri="{FF2B5EF4-FFF2-40B4-BE49-F238E27FC236}">
                <a16:creationId xmlns:a16="http://schemas.microsoft.com/office/drawing/2014/main" id="{F509F457-386A-3284-6838-F2B3AF4CC5DF}"/>
              </a:ext>
            </a:extLst>
          </p:cNvPr>
          <p:cNvPicPr>
            <a:picLocks noChangeAspect="1"/>
          </p:cNvPicPr>
          <p:nvPr/>
        </p:nvPicPr>
        <p:blipFill rotWithShape="1">
          <a:blip r:embed="rId9"/>
          <a:srcRect l="37689" t="5324" r="48898"/>
          <a:stretch/>
        </p:blipFill>
        <p:spPr>
          <a:xfrm>
            <a:off x="10074384" y="2481057"/>
            <a:ext cx="993905" cy="4044984"/>
          </a:xfrm>
          <a:prstGeom prst="roundRect">
            <a:avLst>
              <a:gd name="adj" fmla="val 8594"/>
            </a:avLst>
          </a:prstGeom>
          <a:solidFill>
            <a:srgbClr val="FFFFFF">
              <a:shade val="85000"/>
            </a:srgbClr>
          </a:solidFill>
          <a:ln>
            <a:noFill/>
          </a:ln>
          <a:effectLst/>
        </p:spPr>
      </p:pic>
      <p:pic>
        <p:nvPicPr>
          <p:cNvPr id="19" name="Picture 18">
            <a:extLst>
              <a:ext uri="{FF2B5EF4-FFF2-40B4-BE49-F238E27FC236}">
                <a16:creationId xmlns:a16="http://schemas.microsoft.com/office/drawing/2014/main" id="{9444D864-8CEF-58DF-3BA8-836398D0A64A}"/>
              </a:ext>
            </a:extLst>
          </p:cNvPr>
          <p:cNvPicPr>
            <a:picLocks noChangeAspect="1"/>
          </p:cNvPicPr>
          <p:nvPr/>
        </p:nvPicPr>
        <p:blipFill rotWithShape="1">
          <a:blip r:embed="rId10"/>
          <a:srcRect l="37701" t="3189" r="47974"/>
          <a:stretch/>
        </p:blipFill>
        <p:spPr>
          <a:xfrm>
            <a:off x="9021023" y="2481057"/>
            <a:ext cx="993905" cy="4044984"/>
          </a:xfrm>
          <a:prstGeom prst="roundRect">
            <a:avLst>
              <a:gd name="adj" fmla="val 8594"/>
            </a:avLst>
          </a:prstGeom>
          <a:solidFill>
            <a:srgbClr val="FFFFFF">
              <a:shade val="85000"/>
            </a:srgbClr>
          </a:solidFill>
          <a:ln>
            <a:noFill/>
          </a:ln>
          <a:effectLst/>
        </p:spPr>
      </p:pic>
      <p:sp>
        <p:nvSpPr>
          <p:cNvPr id="9" name="TextBox 8">
            <a:extLst>
              <a:ext uri="{FF2B5EF4-FFF2-40B4-BE49-F238E27FC236}">
                <a16:creationId xmlns:a16="http://schemas.microsoft.com/office/drawing/2014/main" id="{D970066E-DBE7-BAFA-A2EC-A068B229BE10}"/>
              </a:ext>
            </a:extLst>
          </p:cNvPr>
          <p:cNvSpPr txBox="1"/>
          <p:nvPr/>
        </p:nvSpPr>
        <p:spPr>
          <a:xfrm>
            <a:off x="8759550" y="6507353"/>
            <a:ext cx="3498119" cy="369332"/>
          </a:xfrm>
          <a:prstGeom prst="rect">
            <a:avLst/>
          </a:prstGeom>
          <a:noFill/>
        </p:spPr>
        <p:txBody>
          <a:bodyPr wrap="square">
            <a:spAutoFit/>
          </a:bodyPr>
          <a:lstStyle/>
          <a:p>
            <a:pPr algn="ctr" rtl="0">
              <a:spcBef>
                <a:spcPts val="0"/>
              </a:spcBef>
              <a:spcAft>
                <a:spcPts val="0"/>
              </a:spcAft>
            </a:pPr>
            <a:r>
              <a:rPr lang="en-US" sz="1800" b="1" i="0" u="none" strike="noStrike" dirty="0">
                <a:solidFill>
                  <a:srgbClr val="024747"/>
                </a:solidFill>
                <a:effectLst/>
                <a:latin typeface="Titillium Web" panose="00000500000000000000" pitchFamily="2" charset="0"/>
              </a:rPr>
              <a:t>300m         100m      20m</a:t>
            </a:r>
            <a:endParaRPr lang="en-US" b="1" dirty="0">
              <a:effectLst/>
            </a:endParaRPr>
          </a:p>
        </p:txBody>
      </p:sp>
    </p:spTree>
    <p:extLst>
      <p:ext uri="{BB962C8B-B14F-4D97-AF65-F5344CB8AC3E}">
        <p14:creationId xmlns:p14="http://schemas.microsoft.com/office/powerpoint/2010/main" val="31695802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EC001738-95E1-4FA0-83A1-1582DC080C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8709" cy="6858000"/>
          </a:xfrm>
          <a:prstGeom prst="rect">
            <a:avLst/>
          </a:prstGeom>
        </p:spPr>
      </p:pic>
      <p:sp>
        <p:nvSpPr>
          <p:cNvPr id="7" name="Title 3"/>
          <p:cNvSpPr txBox="1">
            <a:spLocks/>
          </p:cNvSpPr>
          <p:nvPr/>
        </p:nvSpPr>
        <p:spPr>
          <a:xfrm>
            <a:off x="975159" y="492600"/>
            <a:ext cx="10995551" cy="642096"/>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dirty="0"/>
          </a:p>
        </p:txBody>
      </p:sp>
      <p:sp>
        <p:nvSpPr>
          <p:cNvPr id="5" name="Title 1"/>
          <p:cNvSpPr txBox="1">
            <a:spLocks/>
          </p:cNvSpPr>
          <p:nvPr/>
        </p:nvSpPr>
        <p:spPr>
          <a:xfrm>
            <a:off x="186813" y="1007186"/>
            <a:ext cx="11862120" cy="62011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800" b="1" dirty="0">
                <a:solidFill>
                  <a:srgbClr val="024747"/>
                </a:solidFill>
                <a:latin typeface="TitilliumText22L Rg" pitchFamily="50" charset="0"/>
              </a:rPr>
              <a:t>Irrigation Performance Assessment</a:t>
            </a:r>
          </a:p>
        </p:txBody>
      </p:sp>
      <p:sp>
        <p:nvSpPr>
          <p:cNvPr id="4" name="TextBox 3">
            <a:extLst>
              <a:ext uri="{FF2B5EF4-FFF2-40B4-BE49-F238E27FC236}">
                <a16:creationId xmlns:a16="http://schemas.microsoft.com/office/drawing/2014/main" id="{B031E92D-CBFB-D08F-C717-F35A4CFAEC52}"/>
              </a:ext>
            </a:extLst>
          </p:cNvPr>
          <p:cNvSpPr txBox="1"/>
          <p:nvPr/>
        </p:nvSpPr>
        <p:spPr>
          <a:xfrm>
            <a:off x="186813" y="1790859"/>
            <a:ext cx="10162741" cy="2352952"/>
          </a:xfrm>
          <a:prstGeom prst="rect">
            <a:avLst/>
          </a:prstGeom>
          <a:noFill/>
        </p:spPr>
        <p:txBody>
          <a:bodyPr wrap="square">
            <a:spAutoFit/>
          </a:bodyPr>
          <a:lstStyle/>
          <a:p>
            <a:pPr marL="857250" lvl="1" indent="-400050">
              <a:lnSpc>
                <a:spcPct val="150000"/>
              </a:lnSpc>
              <a:buFont typeface="Arial" panose="020B0604020202020204" pitchFamily="34" charset="0"/>
              <a:buChar char="•"/>
            </a:pPr>
            <a:r>
              <a:rPr lang="en-US" sz="2000" dirty="0"/>
              <a:t>Monitor performance to identify shortcomings and take corrective measures</a:t>
            </a:r>
          </a:p>
          <a:p>
            <a:pPr marL="857250" lvl="1" indent="-400050">
              <a:lnSpc>
                <a:spcPct val="150000"/>
              </a:lnSpc>
              <a:buFont typeface="Arial" panose="020B0604020202020204" pitchFamily="34" charset="0"/>
              <a:buChar char="•"/>
            </a:pPr>
            <a:r>
              <a:rPr lang="en-US" sz="2000" dirty="0"/>
              <a:t>Irrigation Performance Assessment Tool (IPAT) </a:t>
            </a:r>
          </a:p>
          <a:p>
            <a:pPr marL="1314450" lvl="2" indent="-400050">
              <a:lnSpc>
                <a:spcPct val="150000"/>
              </a:lnSpc>
              <a:buFont typeface="Arial" panose="020B0604020202020204" pitchFamily="34" charset="0"/>
              <a:buChar char="•"/>
            </a:pPr>
            <a:r>
              <a:rPr lang="en-US" sz="2000" dirty="0"/>
              <a:t>Continuous observations at close interval</a:t>
            </a:r>
          </a:p>
          <a:p>
            <a:pPr marL="1314450" lvl="2" indent="-400050">
              <a:lnSpc>
                <a:spcPct val="150000"/>
              </a:lnSpc>
              <a:buFont typeface="Arial" panose="020B0604020202020204" pitchFamily="34" charset="0"/>
              <a:buChar char="•"/>
            </a:pPr>
            <a:r>
              <a:rPr lang="en-US" sz="2000" dirty="0"/>
              <a:t>Check relevant indicators against target value</a:t>
            </a:r>
          </a:p>
          <a:p>
            <a:pPr marL="1314450" lvl="2" indent="-400050">
              <a:lnSpc>
                <a:spcPct val="150000"/>
              </a:lnSpc>
              <a:buFont typeface="Arial" panose="020B0604020202020204" pitchFamily="34" charset="0"/>
              <a:buChar char="•"/>
            </a:pPr>
            <a:r>
              <a:rPr lang="en-US" sz="2000" dirty="0"/>
              <a:t>Map performance gaps</a:t>
            </a:r>
          </a:p>
        </p:txBody>
      </p:sp>
      <p:pic>
        <p:nvPicPr>
          <p:cNvPr id="14" name="Picture 13">
            <a:extLst>
              <a:ext uri="{FF2B5EF4-FFF2-40B4-BE49-F238E27FC236}">
                <a16:creationId xmlns:a16="http://schemas.microsoft.com/office/drawing/2014/main" id="{869102ED-E675-9C34-B767-496F4912F58F}"/>
              </a:ext>
            </a:extLst>
          </p:cNvPr>
          <p:cNvPicPr>
            <a:picLocks noChangeAspect="1"/>
          </p:cNvPicPr>
          <p:nvPr/>
        </p:nvPicPr>
        <p:blipFill>
          <a:blip r:embed="rId4"/>
          <a:stretch>
            <a:fillRect/>
          </a:stretch>
        </p:blipFill>
        <p:spPr>
          <a:xfrm>
            <a:off x="8662750" y="2020564"/>
            <a:ext cx="3747233" cy="4573619"/>
          </a:xfrm>
          <a:prstGeom prst="rect">
            <a:avLst/>
          </a:prstGeom>
        </p:spPr>
      </p:pic>
      <p:grpSp>
        <p:nvGrpSpPr>
          <p:cNvPr id="54" name="Group 53">
            <a:extLst>
              <a:ext uri="{FF2B5EF4-FFF2-40B4-BE49-F238E27FC236}">
                <a16:creationId xmlns:a16="http://schemas.microsoft.com/office/drawing/2014/main" id="{D6883576-199E-AB4C-E263-68451F05529A}"/>
              </a:ext>
            </a:extLst>
          </p:cNvPr>
          <p:cNvGrpSpPr/>
          <p:nvPr/>
        </p:nvGrpSpPr>
        <p:grpSpPr>
          <a:xfrm>
            <a:off x="186813" y="4186766"/>
            <a:ext cx="7279118" cy="2628278"/>
            <a:chOff x="186813" y="4186766"/>
            <a:chExt cx="7279118" cy="2628278"/>
          </a:xfrm>
        </p:grpSpPr>
        <p:pic>
          <p:nvPicPr>
            <p:cNvPr id="51" name="Picture 50">
              <a:extLst>
                <a:ext uri="{FF2B5EF4-FFF2-40B4-BE49-F238E27FC236}">
                  <a16:creationId xmlns:a16="http://schemas.microsoft.com/office/drawing/2014/main" id="{A7D24E2C-7871-8E5C-35FB-AC9CCAEA8AE4}"/>
                </a:ext>
              </a:extLst>
            </p:cNvPr>
            <p:cNvPicPr>
              <a:picLocks noChangeAspect="1"/>
            </p:cNvPicPr>
            <p:nvPr/>
          </p:nvPicPr>
          <p:blipFill>
            <a:blip r:embed="rId5"/>
            <a:stretch>
              <a:fillRect/>
            </a:stretch>
          </p:blipFill>
          <p:spPr>
            <a:xfrm>
              <a:off x="2536054" y="4186766"/>
              <a:ext cx="4929877" cy="2628278"/>
            </a:xfrm>
            <a:prstGeom prst="rect">
              <a:avLst/>
            </a:prstGeom>
          </p:spPr>
        </p:pic>
        <p:sp>
          <p:nvSpPr>
            <p:cNvPr id="53" name="TextBox 52">
              <a:extLst>
                <a:ext uri="{FF2B5EF4-FFF2-40B4-BE49-F238E27FC236}">
                  <a16:creationId xmlns:a16="http://schemas.microsoft.com/office/drawing/2014/main" id="{6EA3A8DB-6267-AAA0-CF1E-1C69367D4221}"/>
                </a:ext>
              </a:extLst>
            </p:cNvPr>
            <p:cNvSpPr txBox="1"/>
            <p:nvPr/>
          </p:nvSpPr>
          <p:spPr>
            <a:xfrm>
              <a:off x="186813" y="4907332"/>
              <a:ext cx="3001937" cy="923330"/>
            </a:xfrm>
            <a:prstGeom prst="rect">
              <a:avLst/>
            </a:prstGeom>
            <a:noFill/>
          </p:spPr>
          <p:txBody>
            <a:bodyPr wrap="square">
              <a:spAutoFit/>
            </a:bodyPr>
            <a:lstStyle/>
            <a:p>
              <a:pPr lvl="2"/>
              <a:r>
                <a:rPr lang="en-US" dirty="0"/>
                <a:t>An example of cause – low performance</a:t>
              </a:r>
              <a:endParaRPr lang="en-US" sz="1800" dirty="0"/>
            </a:p>
          </p:txBody>
        </p:sp>
      </p:grpSp>
    </p:spTree>
    <p:extLst>
      <p:ext uri="{BB962C8B-B14F-4D97-AF65-F5344CB8AC3E}">
        <p14:creationId xmlns:p14="http://schemas.microsoft.com/office/powerpoint/2010/main" val="2589677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EC001738-95E1-4FA0-83A1-1582DC080C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8709" cy="6858000"/>
          </a:xfrm>
          <a:prstGeom prst="rect">
            <a:avLst/>
          </a:prstGeom>
        </p:spPr>
      </p:pic>
      <p:sp>
        <p:nvSpPr>
          <p:cNvPr id="7" name="Title 3"/>
          <p:cNvSpPr txBox="1">
            <a:spLocks/>
          </p:cNvSpPr>
          <p:nvPr/>
        </p:nvSpPr>
        <p:spPr>
          <a:xfrm>
            <a:off x="975159" y="492600"/>
            <a:ext cx="10995551" cy="642096"/>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dirty="0"/>
          </a:p>
        </p:txBody>
      </p:sp>
      <p:sp>
        <p:nvSpPr>
          <p:cNvPr id="5" name="Title 1"/>
          <p:cNvSpPr txBox="1">
            <a:spLocks/>
          </p:cNvSpPr>
          <p:nvPr/>
        </p:nvSpPr>
        <p:spPr>
          <a:xfrm>
            <a:off x="0" y="945590"/>
            <a:ext cx="11862120" cy="62011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800" b="1" dirty="0">
                <a:solidFill>
                  <a:srgbClr val="024747"/>
                </a:solidFill>
                <a:latin typeface="TitilliumText22L Rg" pitchFamily="50" charset="0"/>
              </a:rPr>
              <a:t>Irrigation Performance Assessment Tool (IPAT)</a:t>
            </a:r>
          </a:p>
        </p:txBody>
      </p:sp>
      <p:pic>
        <p:nvPicPr>
          <p:cNvPr id="2" name="Picture 1">
            <a:extLst>
              <a:ext uri="{FF2B5EF4-FFF2-40B4-BE49-F238E27FC236}">
                <a16:creationId xmlns:a16="http://schemas.microsoft.com/office/drawing/2014/main" id="{627226DC-E2DF-1E46-9436-FDF4473076DE}"/>
              </a:ext>
            </a:extLst>
          </p:cNvPr>
          <p:cNvPicPr>
            <a:picLocks noChangeAspect="1"/>
          </p:cNvPicPr>
          <p:nvPr/>
        </p:nvPicPr>
        <p:blipFill>
          <a:blip r:embed="rId4"/>
          <a:stretch>
            <a:fillRect/>
          </a:stretch>
        </p:blipFill>
        <p:spPr>
          <a:xfrm>
            <a:off x="598224" y="1627296"/>
            <a:ext cx="10995552" cy="5087582"/>
          </a:xfrm>
          <a:prstGeom prst="rect">
            <a:avLst/>
          </a:prstGeom>
        </p:spPr>
      </p:pic>
    </p:spTree>
    <p:extLst>
      <p:ext uri="{BB962C8B-B14F-4D97-AF65-F5344CB8AC3E}">
        <p14:creationId xmlns:p14="http://schemas.microsoft.com/office/powerpoint/2010/main" val="29648688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EC001738-95E1-4FA0-83A1-1582DC080C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8709" cy="6858000"/>
          </a:xfrm>
          <a:prstGeom prst="rect">
            <a:avLst/>
          </a:prstGeom>
        </p:spPr>
      </p:pic>
      <p:sp>
        <p:nvSpPr>
          <p:cNvPr id="7" name="Title 3"/>
          <p:cNvSpPr txBox="1">
            <a:spLocks/>
          </p:cNvSpPr>
          <p:nvPr/>
        </p:nvSpPr>
        <p:spPr>
          <a:xfrm>
            <a:off x="975159" y="492600"/>
            <a:ext cx="10995551" cy="642096"/>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dirty="0"/>
          </a:p>
        </p:txBody>
      </p:sp>
      <p:sp>
        <p:nvSpPr>
          <p:cNvPr id="5" name="Title 1"/>
          <p:cNvSpPr txBox="1">
            <a:spLocks/>
          </p:cNvSpPr>
          <p:nvPr/>
        </p:nvSpPr>
        <p:spPr>
          <a:xfrm>
            <a:off x="186813" y="1007186"/>
            <a:ext cx="11862120" cy="62011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800" b="1" dirty="0">
                <a:solidFill>
                  <a:srgbClr val="024747"/>
                </a:solidFill>
                <a:latin typeface="TitilliumText22L Rg" pitchFamily="50" charset="0"/>
              </a:rPr>
              <a:t>IPAT </a:t>
            </a:r>
            <a:r>
              <a:rPr lang="en-US" sz="3800" b="1">
                <a:solidFill>
                  <a:srgbClr val="024747"/>
                </a:solidFill>
                <a:latin typeface="TitilliumText22L Rg" pitchFamily="50" charset="0"/>
              </a:rPr>
              <a:t>&amp; indicators</a:t>
            </a:r>
            <a:endParaRPr lang="en-US" sz="3800" b="1" dirty="0">
              <a:solidFill>
                <a:srgbClr val="024747"/>
              </a:solidFill>
              <a:latin typeface="TitilliumText22L Rg" pitchFamily="50" charset="0"/>
            </a:endParaRPr>
          </a:p>
        </p:txBody>
      </p:sp>
      <p:grpSp>
        <p:nvGrpSpPr>
          <p:cNvPr id="49" name="Group 48">
            <a:extLst>
              <a:ext uri="{FF2B5EF4-FFF2-40B4-BE49-F238E27FC236}">
                <a16:creationId xmlns:a16="http://schemas.microsoft.com/office/drawing/2014/main" id="{261A5850-4ADE-D0A1-2F22-55CA43C9079F}"/>
              </a:ext>
            </a:extLst>
          </p:cNvPr>
          <p:cNvGrpSpPr/>
          <p:nvPr/>
        </p:nvGrpSpPr>
        <p:grpSpPr>
          <a:xfrm>
            <a:off x="186813" y="1600961"/>
            <a:ext cx="5768767" cy="5248261"/>
            <a:chOff x="5539551" y="1631286"/>
            <a:chExt cx="5768767" cy="5248261"/>
          </a:xfrm>
        </p:grpSpPr>
        <p:grpSp>
          <p:nvGrpSpPr>
            <p:cNvPr id="11" name="Group 10">
              <a:extLst>
                <a:ext uri="{FF2B5EF4-FFF2-40B4-BE49-F238E27FC236}">
                  <a16:creationId xmlns:a16="http://schemas.microsoft.com/office/drawing/2014/main" id="{F73B3C6C-5852-0456-52AF-FAE151187B2B}"/>
                </a:ext>
              </a:extLst>
            </p:cNvPr>
            <p:cNvGrpSpPr/>
            <p:nvPr/>
          </p:nvGrpSpPr>
          <p:grpSpPr>
            <a:xfrm>
              <a:off x="7466690" y="4749261"/>
              <a:ext cx="2026431" cy="2130286"/>
              <a:chOff x="5344116" y="3177505"/>
              <a:chExt cx="2026431" cy="2130286"/>
            </a:xfrm>
          </p:grpSpPr>
          <p:pic>
            <p:nvPicPr>
              <p:cNvPr id="2" name="Picture 1" descr="A person pushing a graph&#10;&#10;Description automatically generated">
                <a:extLst>
                  <a:ext uri="{FF2B5EF4-FFF2-40B4-BE49-F238E27FC236}">
                    <a16:creationId xmlns:a16="http://schemas.microsoft.com/office/drawing/2014/main" id="{D1293D40-8CD1-4AEE-8878-D7FA45DF3A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5634778" y="3177505"/>
                <a:ext cx="1735769" cy="1735769"/>
              </a:xfrm>
              <a:prstGeom prst="rect">
                <a:avLst/>
              </a:prstGeom>
            </p:spPr>
          </p:pic>
          <p:sp>
            <p:nvSpPr>
              <p:cNvPr id="3" name="TextBox 2">
                <a:extLst>
                  <a:ext uri="{FF2B5EF4-FFF2-40B4-BE49-F238E27FC236}">
                    <a16:creationId xmlns:a16="http://schemas.microsoft.com/office/drawing/2014/main" id="{25A9A98B-E464-0DCA-5E6A-8D0F78129F00}"/>
                  </a:ext>
                </a:extLst>
              </p:cNvPr>
              <p:cNvSpPr txBox="1"/>
              <p:nvPr/>
            </p:nvSpPr>
            <p:spPr>
              <a:xfrm>
                <a:off x="5344116" y="4784571"/>
                <a:ext cx="1283738" cy="523220"/>
              </a:xfrm>
              <a:prstGeom prst="rect">
                <a:avLst/>
              </a:prstGeom>
              <a:noFill/>
            </p:spPr>
            <p:txBody>
              <a:bodyPr wrap="square" rtlCol="0">
                <a:spAutoFit/>
              </a:bodyPr>
              <a:lstStyle/>
              <a:p>
                <a:pPr algn="ctr"/>
                <a:r>
                  <a:rPr lang="en-US" sz="2800" dirty="0">
                    <a:solidFill>
                      <a:schemeClr val="accent6">
                        <a:lumMod val="75000"/>
                      </a:schemeClr>
                    </a:solidFill>
                    <a:latin typeface="Cooper Black" panose="0208090404030B020404" pitchFamily="18" charset="0"/>
                  </a:rPr>
                  <a:t>IPAT</a:t>
                </a:r>
              </a:p>
            </p:txBody>
          </p:sp>
        </p:grpSp>
        <p:grpSp>
          <p:nvGrpSpPr>
            <p:cNvPr id="36" name="Group 35">
              <a:extLst>
                <a:ext uri="{FF2B5EF4-FFF2-40B4-BE49-F238E27FC236}">
                  <a16:creationId xmlns:a16="http://schemas.microsoft.com/office/drawing/2014/main" id="{8DC023AA-0F41-3397-D0F9-0BECE83CA5E1}"/>
                </a:ext>
              </a:extLst>
            </p:cNvPr>
            <p:cNvGrpSpPr/>
            <p:nvPr/>
          </p:nvGrpSpPr>
          <p:grpSpPr>
            <a:xfrm>
              <a:off x="7787367" y="1683068"/>
              <a:ext cx="1475791" cy="2583524"/>
              <a:chOff x="5054876" y="1940896"/>
              <a:chExt cx="1475791" cy="2583524"/>
            </a:xfrm>
          </p:grpSpPr>
          <p:sp>
            <p:nvSpPr>
              <p:cNvPr id="21" name="Arrow: Pentagon 20">
                <a:extLst>
                  <a:ext uri="{FF2B5EF4-FFF2-40B4-BE49-F238E27FC236}">
                    <a16:creationId xmlns:a16="http://schemas.microsoft.com/office/drawing/2014/main" id="{B2DAC804-4C51-F861-FC85-19869E84FB10}"/>
                  </a:ext>
                </a:extLst>
              </p:cNvPr>
              <p:cNvSpPr/>
              <p:nvPr/>
            </p:nvSpPr>
            <p:spPr>
              <a:xfrm rot="5400000">
                <a:off x="4444648" y="2556732"/>
                <a:ext cx="2577917" cy="1357460"/>
              </a:xfrm>
              <a:prstGeom prst="homePlate">
                <a:avLst>
                  <a:gd name="adj" fmla="val 26389"/>
                </a:avLst>
              </a:prstGeom>
              <a:solidFill>
                <a:srgbClr val="FFD5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Box 22">
                <a:extLst>
                  <a:ext uri="{FF2B5EF4-FFF2-40B4-BE49-F238E27FC236}">
                    <a16:creationId xmlns:a16="http://schemas.microsoft.com/office/drawing/2014/main" id="{8EE7209B-DB6D-8D35-08DE-03BB5B25D6F9}"/>
                  </a:ext>
                </a:extLst>
              </p:cNvPr>
              <p:cNvSpPr txBox="1"/>
              <p:nvPr/>
            </p:nvSpPr>
            <p:spPr>
              <a:xfrm>
                <a:off x="5064840" y="1940896"/>
                <a:ext cx="1357461" cy="584775"/>
              </a:xfrm>
              <a:prstGeom prst="rect">
                <a:avLst/>
              </a:prstGeom>
              <a:noFill/>
            </p:spPr>
            <p:txBody>
              <a:bodyPr wrap="square" rtlCol="0">
                <a:spAutoFit/>
              </a:bodyPr>
              <a:lstStyle/>
              <a:p>
                <a:pPr algn="ctr"/>
                <a:r>
                  <a:rPr lang="en-GB" sz="1600" b="1" u="sng" dirty="0">
                    <a:solidFill>
                      <a:schemeClr val="bg1"/>
                    </a:solidFill>
                    <a:latin typeface="Calibri" panose="020F0502020204030204" pitchFamily="34" charset="0"/>
                    <a:ea typeface="Calibri" panose="020F0502020204030204" pitchFamily="34" charset="0"/>
                  </a:rPr>
                  <a:t>Crop water consumption</a:t>
                </a:r>
              </a:p>
            </p:txBody>
          </p:sp>
          <p:sp>
            <p:nvSpPr>
              <p:cNvPr id="25" name="TextBox 24">
                <a:extLst>
                  <a:ext uri="{FF2B5EF4-FFF2-40B4-BE49-F238E27FC236}">
                    <a16:creationId xmlns:a16="http://schemas.microsoft.com/office/drawing/2014/main" id="{0B4C9DE6-1D86-8D89-D3D9-4EB9157D13B9}"/>
                  </a:ext>
                </a:extLst>
              </p:cNvPr>
              <p:cNvSpPr txBox="1"/>
              <p:nvPr/>
            </p:nvSpPr>
            <p:spPr>
              <a:xfrm>
                <a:off x="5054876" y="2630630"/>
                <a:ext cx="1357461" cy="461665"/>
              </a:xfrm>
              <a:prstGeom prst="rect">
                <a:avLst/>
              </a:prstGeom>
              <a:noFill/>
            </p:spPr>
            <p:txBody>
              <a:bodyPr wrap="square" rtlCol="0">
                <a:spAutoFit/>
              </a:bodyPr>
              <a:lstStyle/>
              <a:p>
                <a:pPr algn="ctr"/>
                <a:r>
                  <a:rPr lang="en-GB" sz="1200" dirty="0">
                    <a:solidFill>
                      <a:schemeClr val="bg1"/>
                    </a:solidFill>
                    <a:latin typeface="Calibri" panose="020F0502020204030204" pitchFamily="34" charset="0"/>
                    <a:ea typeface="Calibri" panose="020F0502020204030204" pitchFamily="34" charset="0"/>
                  </a:rPr>
                  <a:t>Monthly &amp; seasonal</a:t>
                </a:r>
              </a:p>
            </p:txBody>
          </p:sp>
          <p:sp>
            <p:nvSpPr>
              <p:cNvPr id="26" name="TextBox 25">
                <a:extLst>
                  <a:ext uri="{FF2B5EF4-FFF2-40B4-BE49-F238E27FC236}">
                    <a16:creationId xmlns:a16="http://schemas.microsoft.com/office/drawing/2014/main" id="{3B744D29-AE50-4F62-F3FD-5FC15F8C6975}"/>
                  </a:ext>
                </a:extLst>
              </p:cNvPr>
              <p:cNvSpPr txBox="1"/>
              <p:nvPr/>
            </p:nvSpPr>
            <p:spPr>
              <a:xfrm>
                <a:off x="5064840" y="3531306"/>
                <a:ext cx="1465827" cy="646331"/>
              </a:xfrm>
              <a:prstGeom prst="rect">
                <a:avLst/>
              </a:prstGeom>
              <a:noFill/>
            </p:spPr>
            <p:txBody>
              <a:bodyPr wrap="square" rtlCol="0">
                <a:spAutoFit/>
              </a:bodyPr>
              <a:lstStyle/>
              <a:p>
                <a:pPr marL="285750" indent="-285750">
                  <a:buFont typeface="Arial" panose="020B0604020202020204" pitchFamily="34" charset="0"/>
                  <a:buChar char="•"/>
                </a:pPr>
                <a:r>
                  <a:rPr lang="en-GB" sz="1200" dirty="0">
                    <a:solidFill>
                      <a:schemeClr val="bg1"/>
                    </a:solidFill>
                    <a:latin typeface="Calibri" panose="020F0502020204030204" pitchFamily="34" charset="0"/>
                    <a:ea typeface="Calibri" panose="020F0502020204030204" pitchFamily="34" charset="0"/>
                  </a:rPr>
                  <a:t>Uniformity</a:t>
                </a:r>
              </a:p>
              <a:p>
                <a:pPr marL="285750" indent="-285750">
                  <a:buFont typeface="Arial" panose="020B0604020202020204" pitchFamily="34" charset="0"/>
                  <a:buChar char="•"/>
                </a:pPr>
                <a:r>
                  <a:rPr lang="en-GB" sz="1200" dirty="0">
                    <a:solidFill>
                      <a:schemeClr val="bg1"/>
                    </a:solidFill>
                    <a:latin typeface="Calibri" panose="020F0502020204030204" pitchFamily="34" charset="0"/>
                    <a:ea typeface="Calibri" panose="020F0502020204030204" pitchFamily="34" charset="0"/>
                  </a:rPr>
                  <a:t>Equity</a:t>
                </a:r>
              </a:p>
              <a:p>
                <a:pPr marL="285750" indent="-285750">
                  <a:buFont typeface="Arial" panose="020B0604020202020204" pitchFamily="34" charset="0"/>
                  <a:buChar char="•"/>
                </a:pPr>
                <a:r>
                  <a:rPr lang="en-GB" sz="1200" dirty="0">
                    <a:solidFill>
                      <a:schemeClr val="bg1"/>
                    </a:solidFill>
                    <a:latin typeface="Calibri" panose="020F0502020204030204" pitchFamily="34" charset="0"/>
                    <a:ea typeface="Calibri" panose="020F0502020204030204" pitchFamily="34" charset="0"/>
                  </a:rPr>
                  <a:t>Adequacy</a:t>
                </a:r>
              </a:p>
            </p:txBody>
          </p:sp>
          <p:sp>
            <p:nvSpPr>
              <p:cNvPr id="29" name="TextBox 28">
                <a:extLst>
                  <a:ext uri="{FF2B5EF4-FFF2-40B4-BE49-F238E27FC236}">
                    <a16:creationId xmlns:a16="http://schemas.microsoft.com/office/drawing/2014/main" id="{7EB1DB62-6FD5-3073-50E2-0BC2C5941A12}"/>
                  </a:ext>
                </a:extLst>
              </p:cNvPr>
              <p:cNvSpPr txBox="1"/>
              <p:nvPr/>
            </p:nvSpPr>
            <p:spPr>
              <a:xfrm>
                <a:off x="5064840" y="3135388"/>
                <a:ext cx="1357461" cy="276999"/>
              </a:xfrm>
              <a:prstGeom prst="rect">
                <a:avLst/>
              </a:prstGeom>
              <a:noFill/>
            </p:spPr>
            <p:txBody>
              <a:bodyPr wrap="square" rtlCol="0">
                <a:spAutoFit/>
              </a:bodyPr>
              <a:lstStyle/>
              <a:p>
                <a:pPr algn="ctr"/>
                <a:r>
                  <a:rPr lang="en-GB" sz="1200" dirty="0">
                    <a:solidFill>
                      <a:schemeClr val="bg1"/>
                    </a:solidFill>
                    <a:latin typeface="Calibri" panose="020F0502020204030204" pitchFamily="34" charset="0"/>
                    <a:ea typeface="Calibri" panose="020F0502020204030204" pitchFamily="34" charset="0"/>
                  </a:rPr>
                  <a:t>Scheme, DA, FU</a:t>
                </a:r>
              </a:p>
            </p:txBody>
          </p:sp>
        </p:grpSp>
        <p:grpSp>
          <p:nvGrpSpPr>
            <p:cNvPr id="35" name="Group 34">
              <a:extLst>
                <a:ext uri="{FF2B5EF4-FFF2-40B4-BE49-F238E27FC236}">
                  <a16:creationId xmlns:a16="http://schemas.microsoft.com/office/drawing/2014/main" id="{8DBECA78-FBD4-D7CA-D837-C0D67A7A3FB7}"/>
                </a:ext>
              </a:extLst>
            </p:cNvPr>
            <p:cNvGrpSpPr/>
            <p:nvPr/>
          </p:nvGrpSpPr>
          <p:grpSpPr>
            <a:xfrm>
              <a:off x="5539551" y="1685553"/>
              <a:ext cx="1377389" cy="2584162"/>
              <a:chOff x="2912883" y="1946503"/>
              <a:chExt cx="1377389" cy="2584162"/>
            </a:xfrm>
          </p:grpSpPr>
          <p:sp>
            <p:nvSpPr>
              <p:cNvPr id="19" name="Arrow: Pentagon 18">
                <a:extLst>
                  <a:ext uri="{FF2B5EF4-FFF2-40B4-BE49-F238E27FC236}">
                    <a16:creationId xmlns:a16="http://schemas.microsoft.com/office/drawing/2014/main" id="{27395332-C558-71FF-E757-1CB36F769396}"/>
                  </a:ext>
                </a:extLst>
              </p:cNvPr>
              <p:cNvSpPr/>
              <p:nvPr/>
            </p:nvSpPr>
            <p:spPr>
              <a:xfrm rot="5400000">
                <a:off x="2312619" y="2562977"/>
                <a:ext cx="2577917" cy="1357460"/>
              </a:xfrm>
              <a:prstGeom prst="homePlate">
                <a:avLst>
                  <a:gd name="adj" fmla="val 26389"/>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22" name="TextBox 21">
                <a:extLst>
                  <a:ext uri="{FF2B5EF4-FFF2-40B4-BE49-F238E27FC236}">
                    <a16:creationId xmlns:a16="http://schemas.microsoft.com/office/drawing/2014/main" id="{9C20BA2F-3060-1DB2-22F9-145E51BD29D3}"/>
                  </a:ext>
                </a:extLst>
              </p:cNvPr>
              <p:cNvSpPr txBox="1"/>
              <p:nvPr/>
            </p:nvSpPr>
            <p:spPr>
              <a:xfrm>
                <a:off x="2912883" y="1946503"/>
                <a:ext cx="1357461" cy="646331"/>
              </a:xfrm>
              <a:prstGeom prst="rect">
                <a:avLst/>
              </a:prstGeom>
              <a:noFill/>
            </p:spPr>
            <p:txBody>
              <a:bodyPr wrap="square" rtlCol="0">
                <a:spAutoFit/>
              </a:bodyPr>
              <a:lstStyle/>
              <a:p>
                <a:pPr algn="ctr"/>
                <a:r>
                  <a:rPr lang="en-GB" dirty="0">
                    <a:solidFill>
                      <a:schemeClr val="bg1"/>
                    </a:solidFill>
                    <a:latin typeface="Calibri" panose="020F0502020204030204" pitchFamily="34" charset="0"/>
                    <a:ea typeface="Calibri" panose="020F0502020204030204" pitchFamily="34" charset="0"/>
                  </a:rPr>
                  <a:t>Crop Phenology</a:t>
                </a:r>
              </a:p>
            </p:txBody>
          </p:sp>
          <p:sp>
            <p:nvSpPr>
              <p:cNvPr id="32" name="TextBox 31">
                <a:extLst>
                  <a:ext uri="{FF2B5EF4-FFF2-40B4-BE49-F238E27FC236}">
                    <a16:creationId xmlns:a16="http://schemas.microsoft.com/office/drawing/2014/main" id="{454ED38F-6D0F-DE5F-BF26-5336DEB4AFEB}"/>
                  </a:ext>
                </a:extLst>
              </p:cNvPr>
              <p:cNvSpPr txBox="1"/>
              <p:nvPr/>
            </p:nvSpPr>
            <p:spPr>
              <a:xfrm>
                <a:off x="2932811" y="2869252"/>
                <a:ext cx="1357461" cy="461665"/>
              </a:xfrm>
              <a:prstGeom prst="rect">
                <a:avLst/>
              </a:prstGeom>
              <a:noFill/>
            </p:spPr>
            <p:txBody>
              <a:bodyPr wrap="square" rtlCol="0">
                <a:spAutoFit/>
              </a:bodyPr>
              <a:lstStyle/>
              <a:p>
                <a:pPr algn="ctr"/>
                <a:r>
                  <a:rPr lang="en-GB" sz="1200" dirty="0">
                    <a:solidFill>
                      <a:schemeClr val="bg1"/>
                    </a:solidFill>
                    <a:latin typeface="Calibri" panose="020F0502020204030204" pitchFamily="34" charset="0"/>
                    <a:ea typeface="Calibri" panose="020F0502020204030204" pitchFamily="34" charset="0"/>
                  </a:rPr>
                  <a:t>Status of crop growth</a:t>
                </a:r>
              </a:p>
            </p:txBody>
          </p:sp>
        </p:grpSp>
        <p:grpSp>
          <p:nvGrpSpPr>
            <p:cNvPr id="37" name="Group 36">
              <a:extLst>
                <a:ext uri="{FF2B5EF4-FFF2-40B4-BE49-F238E27FC236}">
                  <a16:creationId xmlns:a16="http://schemas.microsoft.com/office/drawing/2014/main" id="{31D9351A-DB6C-7E82-92DA-6B2445337858}"/>
                </a:ext>
              </a:extLst>
            </p:cNvPr>
            <p:cNvGrpSpPr/>
            <p:nvPr/>
          </p:nvGrpSpPr>
          <p:grpSpPr>
            <a:xfrm>
              <a:off x="9926817" y="1631286"/>
              <a:ext cx="1381501" cy="2611362"/>
              <a:chOff x="7000302" y="1907451"/>
              <a:chExt cx="1381501" cy="2611362"/>
            </a:xfrm>
          </p:grpSpPr>
          <p:sp>
            <p:nvSpPr>
              <p:cNvPr id="24" name="Arrow: Pentagon 23">
                <a:extLst>
                  <a:ext uri="{FF2B5EF4-FFF2-40B4-BE49-F238E27FC236}">
                    <a16:creationId xmlns:a16="http://schemas.microsoft.com/office/drawing/2014/main" id="{3BFA768A-7BED-B4F2-29D6-2DDB223F35F0}"/>
                  </a:ext>
                </a:extLst>
              </p:cNvPr>
              <p:cNvSpPr/>
              <p:nvPr/>
            </p:nvSpPr>
            <p:spPr>
              <a:xfrm rot="5400000">
                <a:off x="6390073" y="2551125"/>
                <a:ext cx="2577917" cy="1357460"/>
              </a:xfrm>
              <a:prstGeom prst="homePlate">
                <a:avLst>
                  <a:gd name="adj" fmla="val 26389"/>
                </a:avLst>
              </a:prstGeom>
              <a:solidFill>
                <a:srgbClr val="41BEE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TextBox 29">
                <a:extLst>
                  <a:ext uri="{FF2B5EF4-FFF2-40B4-BE49-F238E27FC236}">
                    <a16:creationId xmlns:a16="http://schemas.microsoft.com/office/drawing/2014/main" id="{D9D1CE3B-F8C1-3DA7-A491-5665D6CEDEFE}"/>
                  </a:ext>
                </a:extLst>
              </p:cNvPr>
              <p:cNvSpPr txBox="1"/>
              <p:nvPr/>
            </p:nvSpPr>
            <p:spPr>
              <a:xfrm>
                <a:off x="7024342" y="1907451"/>
                <a:ext cx="1357461" cy="584775"/>
              </a:xfrm>
              <a:prstGeom prst="rect">
                <a:avLst/>
              </a:prstGeom>
              <a:noFill/>
            </p:spPr>
            <p:txBody>
              <a:bodyPr wrap="square" rtlCol="0">
                <a:spAutoFit/>
              </a:bodyPr>
              <a:lstStyle/>
              <a:p>
                <a:pPr algn="ctr"/>
                <a:r>
                  <a:rPr lang="en-GB" sz="1600" b="1" u="sng" dirty="0">
                    <a:solidFill>
                      <a:schemeClr val="bg1"/>
                    </a:solidFill>
                    <a:latin typeface="Calibri" panose="020F0502020204030204" pitchFamily="34" charset="0"/>
                    <a:ea typeface="Calibri" panose="020F0502020204030204" pitchFamily="34" charset="0"/>
                  </a:rPr>
                  <a:t>Irrigation Efficiency</a:t>
                </a:r>
              </a:p>
            </p:txBody>
          </p:sp>
          <p:sp>
            <p:nvSpPr>
              <p:cNvPr id="33" name="TextBox 32">
                <a:extLst>
                  <a:ext uri="{FF2B5EF4-FFF2-40B4-BE49-F238E27FC236}">
                    <a16:creationId xmlns:a16="http://schemas.microsoft.com/office/drawing/2014/main" id="{C27BE1FD-0968-07FD-BDC5-001BCACD0B13}"/>
                  </a:ext>
                </a:extLst>
              </p:cNvPr>
              <p:cNvSpPr txBox="1"/>
              <p:nvPr/>
            </p:nvSpPr>
            <p:spPr>
              <a:xfrm>
                <a:off x="7024342" y="2592834"/>
                <a:ext cx="1357461" cy="1015663"/>
              </a:xfrm>
              <a:prstGeom prst="rect">
                <a:avLst/>
              </a:prstGeom>
              <a:noFill/>
            </p:spPr>
            <p:txBody>
              <a:bodyPr wrap="square" rtlCol="0">
                <a:spAutoFit/>
              </a:bodyPr>
              <a:lstStyle/>
              <a:p>
                <a:pPr algn="ctr"/>
                <a:r>
                  <a:rPr lang="en-GB" sz="1200" dirty="0">
                    <a:solidFill>
                      <a:schemeClr val="bg1"/>
                    </a:solidFill>
                    <a:latin typeface="Calibri" panose="020F0502020204030204" pitchFamily="34" charset="0"/>
                    <a:ea typeface="Calibri" panose="020F0502020204030204" pitchFamily="34" charset="0"/>
                  </a:rPr>
                  <a:t>Ratio of crop water consumption (WaPOR) to water supply </a:t>
                </a:r>
              </a:p>
            </p:txBody>
          </p:sp>
          <p:sp>
            <p:nvSpPr>
              <p:cNvPr id="34" name="TextBox 33">
                <a:extLst>
                  <a:ext uri="{FF2B5EF4-FFF2-40B4-BE49-F238E27FC236}">
                    <a16:creationId xmlns:a16="http://schemas.microsoft.com/office/drawing/2014/main" id="{00149DB1-F4A4-7674-A987-01D44944D86D}"/>
                  </a:ext>
                </a:extLst>
              </p:cNvPr>
              <p:cNvSpPr txBox="1"/>
              <p:nvPr/>
            </p:nvSpPr>
            <p:spPr>
              <a:xfrm>
                <a:off x="7024342" y="3695711"/>
                <a:ext cx="1357461" cy="276999"/>
              </a:xfrm>
              <a:prstGeom prst="rect">
                <a:avLst/>
              </a:prstGeom>
              <a:noFill/>
            </p:spPr>
            <p:txBody>
              <a:bodyPr wrap="square" rtlCol="0">
                <a:spAutoFit/>
              </a:bodyPr>
              <a:lstStyle/>
              <a:p>
                <a:pPr algn="ctr"/>
                <a:r>
                  <a:rPr lang="en-GB" sz="1200" dirty="0">
                    <a:solidFill>
                      <a:schemeClr val="bg1"/>
                    </a:solidFill>
                    <a:latin typeface="Calibri" panose="020F0502020204030204" pitchFamily="34" charset="0"/>
                    <a:ea typeface="Calibri" panose="020F0502020204030204" pitchFamily="34" charset="0"/>
                  </a:rPr>
                  <a:t>Scheme, DA, FU</a:t>
                </a:r>
              </a:p>
            </p:txBody>
          </p:sp>
        </p:grpSp>
        <p:cxnSp>
          <p:nvCxnSpPr>
            <p:cNvPr id="41" name="Connector: Elbow 40">
              <a:extLst>
                <a:ext uri="{FF2B5EF4-FFF2-40B4-BE49-F238E27FC236}">
                  <a16:creationId xmlns:a16="http://schemas.microsoft.com/office/drawing/2014/main" id="{65071389-5D75-F6FB-87F4-9F4FB5ECE1F2}"/>
                </a:ext>
              </a:extLst>
            </p:cNvPr>
            <p:cNvCxnSpPr>
              <a:cxnSpLocks/>
              <a:stCxn id="19" idx="3"/>
              <a:endCxn id="2" idx="3"/>
            </p:cNvCxnSpPr>
            <p:nvPr/>
          </p:nvCxnSpPr>
          <p:spPr>
            <a:xfrm rot="16200000" flipH="1">
              <a:off x="6319084" y="4178878"/>
              <a:ext cx="1347430" cy="1529106"/>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3" name="Connector: Elbow 42">
              <a:extLst>
                <a:ext uri="{FF2B5EF4-FFF2-40B4-BE49-F238E27FC236}">
                  <a16:creationId xmlns:a16="http://schemas.microsoft.com/office/drawing/2014/main" id="{851A407A-387E-FC1C-572E-FBF112F2EBBD}"/>
                </a:ext>
              </a:extLst>
            </p:cNvPr>
            <p:cNvCxnSpPr>
              <a:stCxn id="24" idx="3"/>
              <a:endCxn id="2" idx="1"/>
            </p:cNvCxnSpPr>
            <p:nvPr/>
          </p:nvCxnSpPr>
          <p:spPr>
            <a:xfrm rot="5400000">
              <a:off x="9362086" y="4373684"/>
              <a:ext cx="1374497" cy="1112426"/>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AC8B7CE0-20D2-74D9-098A-7685B1205C76}"/>
                </a:ext>
              </a:extLst>
            </p:cNvPr>
            <p:cNvCxnSpPr>
              <a:stCxn id="21" idx="3"/>
            </p:cNvCxnSpPr>
            <p:nvPr/>
          </p:nvCxnSpPr>
          <p:spPr>
            <a:xfrm>
              <a:off x="8466098" y="4266593"/>
              <a:ext cx="9963" cy="4826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50" name="TextBox 49">
            <a:extLst>
              <a:ext uri="{FF2B5EF4-FFF2-40B4-BE49-F238E27FC236}">
                <a16:creationId xmlns:a16="http://schemas.microsoft.com/office/drawing/2014/main" id="{B4BCA2D6-FC1F-90AB-B3A7-14E854310657}"/>
              </a:ext>
            </a:extLst>
          </p:cNvPr>
          <p:cNvSpPr txBox="1"/>
          <p:nvPr/>
        </p:nvSpPr>
        <p:spPr>
          <a:xfrm>
            <a:off x="6472934" y="4860081"/>
            <a:ext cx="5453736" cy="1997919"/>
          </a:xfrm>
          <a:prstGeom prst="rect">
            <a:avLst/>
          </a:prstGeom>
          <a:noFill/>
        </p:spPr>
        <p:txBody>
          <a:bodyPr wrap="square">
            <a:spAutoFit/>
          </a:bodyPr>
          <a:lstStyle/>
          <a:p>
            <a:pPr>
              <a:lnSpc>
                <a:spcPct val="150000"/>
              </a:lnSpc>
            </a:pPr>
            <a:r>
              <a:rPr lang="en-US" sz="1400" dirty="0"/>
              <a:t>Sub-indicators from Crop water consumption</a:t>
            </a:r>
          </a:p>
          <a:p>
            <a:pPr>
              <a:lnSpc>
                <a:spcPct val="150000"/>
              </a:lnSpc>
            </a:pPr>
            <a:r>
              <a:rPr lang="en-US" sz="1400" b="1" dirty="0"/>
              <a:t>Uniformity</a:t>
            </a:r>
            <a:r>
              <a:rPr lang="en-US" sz="1400" dirty="0"/>
              <a:t> - evenness of water consumption within an irrigated field.</a:t>
            </a:r>
          </a:p>
          <a:p>
            <a:pPr>
              <a:lnSpc>
                <a:spcPct val="150000"/>
              </a:lnSpc>
            </a:pPr>
            <a:r>
              <a:rPr lang="en-US" sz="1400" b="1" dirty="0"/>
              <a:t>Equity</a:t>
            </a:r>
            <a:r>
              <a:rPr lang="en-US" sz="1400" dirty="0"/>
              <a:t> - evenness of water consumption between fields within an irrigation scheme with a homogenous crop</a:t>
            </a:r>
          </a:p>
          <a:p>
            <a:pPr>
              <a:lnSpc>
                <a:spcPct val="150000"/>
              </a:lnSpc>
            </a:pPr>
            <a:r>
              <a:rPr lang="en-US" sz="1400" b="1" dirty="0"/>
              <a:t>Adequacy</a:t>
            </a:r>
            <a:r>
              <a:rPr lang="en-US" sz="1400" dirty="0"/>
              <a:t> - degree of agreement between the actual water use and crop water requirement</a:t>
            </a:r>
          </a:p>
        </p:txBody>
      </p:sp>
      <p:pic>
        <p:nvPicPr>
          <p:cNvPr id="10" name="Picture 9">
            <a:extLst>
              <a:ext uri="{FF2B5EF4-FFF2-40B4-BE49-F238E27FC236}">
                <a16:creationId xmlns:a16="http://schemas.microsoft.com/office/drawing/2014/main" id="{8027C90B-C9CB-7A1F-DBFA-6A33567BBD6B}"/>
              </a:ext>
            </a:extLst>
          </p:cNvPr>
          <p:cNvPicPr>
            <a:picLocks noChangeAspect="1"/>
          </p:cNvPicPr>
          <p:nvPr/>
        </p:nvPicPr>
        <p:blipFill>
          <a:blip r:embed="rId5"/>
          <a:stretch>
            <a:fillRect/>
          </a:stretch>
        </p:blipFill>
        <p:spPr>
          <a:xfrm>
            <a:off x="7734647" y="1022856"/>
            <a:ext cx="2795011" cy="3925755"/>
          </a:xfrm>
          <a:prstGeom prst="rect">
            <a:avLst/>
          </a:prstGeom>
        </p:spPr>
      </p:pic>
      <p:sp>
        <p:nvSpPr>
          <p:cNvPr id="13" name="TextBox 12">
            <a:extLst>
              <a:ext uri="{FF2B5EF4-FFF2-40B4-BE49-F238E27FC236}">
                <a16:creationId xmlns:a16="http://schemas.microsoft.com/office/drawing/2014/main" id="{7898ED04-C702-03C7-CDE0-271C4C07B005}"/>
              </a:ext>
            </a:extLst>
          </p:cNvPr>
          <p:cNvSpPr txBox="1"/>
          <p:nvPr/>
        </p:nvSpPr>
        <p:spPr>
          <a:xfrm>
            <a:off x="10643798" y="1006597"/>
            <a:ext cx="1833324" cy="369332"/>
          </a:xfrm>
          <a:prstGeom prst="rect">
            <a:avLst/>
          </a:prstGeom>
          <a:noFill/>
        </p:spPr>
        <p:txBody>
          <a:bodyPr wrap="square">
            <a:spAutoFit/>
          </a:bodyPr>
          <a:lstStyle/>
          <a:p>
            <a:r>
              <a:rPr lang="en-US" sz="1800" b="1" dirty="0"/>
              <a:t>Scheme</a:t>
            </a:r>
            <a:endParaRPr lang="en-IN" b="1" dirty="0"/>
          </a:p>
        </p:txBody>
      </p:sp>
      <p:sp>
        <p:nvSpPr>
          <p:cNvPr id="14" name="TextBox 13">
            <a:extLst>
              <a:ext uri="{FF2B5EF4-FFF2-40B4-BE49-F238E27FC236}">
                <a16:creationId xmlns:a16="http://schemas.microsoft.com/office/drawing/2014/main" id="{FC8B7CE8-B059-9B7F-E3B8-9AE50B998EA6}"/>
              </a:ext>
            </a:extLst>
          </p:cNvPr>
          <p:cNvSpPr txBox="1"/>
          <p:nvPr/>
        </p:nvSpPr>
        <p:spPr>
          <a:xfrm>
            <a:off x="10643798" y="1868186"/>
            <a:ext cx="1833324" cy="369332"/>
          </a:xfrm>
          <a:prstGeom prst="rect">
            <a:avLst/>
          </a:prstGeom>
          <a:noFill/>
        </p:spPr>
        <p:txBody>
          <a:bodyPr wrap="square">
            <a:spAutoFit/>
          </a:bodyPr>
          <a:lstStyle/>
          <a:p>
            <a:r>
              <a:rPr lang="en-US" sz="1800" b="1" dirty="0"/>
              <a:t>DA</a:t>
            </a:r>
            <a:endParaRPr lang="en-IN" b="1" dirty="0"/>
          </a:p>
        </p:txBody>
      </p:sp>
      <p:sp>
        <p:nvSpPr>
          <p:cNvPr id="15" name="TextBox 14">
            <a:extLst>
              <a:ext uri="{FF2B5EF4-FFF2-40B4-BE49-F238E27FC236}">
                <a16:creationId xmlns:a16="http://schemas.microsoft.com/office/drawing/2014/main" id="{BD3C0FA1-F45B-985F-2F49-490EC4592173}"/>
              </a:ext>
            </a:extLst>
          </p:cNvPr>
          <p:cNvSpPr txBox="1"/>
          <p:nvPr/>
        </p:nvSpPr>
        <p:spPr>
          <a:xfrm>
            <a:off x="10644864" y="2689690"/>
            <a:ext cx="1833324" cy="369332"/>
          </a:xfrm>
          <a:prstGeom prst="rect">
            <a:avLst/>
          </a:prstGeom>
          <a:noFill/>
        </p:spPr>
        <p:txBody>
          <a:bodyPr wrap="square">
            <a:spAutoFit/>
          </a:bodyPr>
          <a:lstStyle/>
          <a:p>
            <a:r>
              <a:rPr lang="en-US" sz="1800" b="1" dirty="0"/>
              <a:t>Farm Unit (FU)</a:t>
            </a:r>
            <a:endParaRPr lang="en-IN" b="1" dirty="0"/>
          </a:p>
        </p:txBody>
      </p:sp>
    </p:spTree>
    <p:extLst>
      <p:ext uri="{BB962C8B-B14F-4D97-AF65-F5344CB8AC3E}">
        <p14:creationId xmlns:p14="http://schemas.microsoft.com/office/powerpoint/2010/main" val="15218014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EC001738-95E1-4FA0-83A1-1582DC080C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8709" cy="6858000"/>
          </a:xfrm>
          <a:prstGeom prst="rect">
            <a:avLst/>
          </a:prstGeom>
        </p:spPr>
      </p:pic>
      <p:sp>
        <p:nvSpPr>
          <p:cNvPr id="7" name="Title 3"/>
          <p:cNvSpPr txBox="1">
            <a:spLocks/>
          </p:cNvSpPr>
          <p:nvPr/>
        </p:nvSpPr>
        <p:spPr>
          <a:xfrm>
            <a:off x="975159" y="492600"/>
            <a:ext cx="10995551" cy="642096"/>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dirty="0"/>
          </a:p>
        </p:txBody>
      </p:sp>
      <p:sp>
        <p:nvSpPr>
          <p:cNvPr id="5" name="Title 1"/>
          <p:cNvSpPr txBox="1">
            <a:spLocks/>
          </p:cNvSpPr>
          <p:nvPr/>
        </p:nvSpPr>
        <p:spPr>
          <a:xfrm>
            <a:off x="0" y="3066183"/>
            <a:ext cx="12188708" cy="62011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800" b="1" dirty="0">
                <a:solidFill>
                  <a:srgbClr val="024747"/>
                </a:solidFill>
                <a:latin typeface="TitilliumText22L Rg" pitchFamily="50" charset="0"/>
              </a:rPr>
              <a:t>IPAT – Results and Use</a:t>
            </a:r>
          </a:p>
        </p:txBody>
      </p:sp>
    </p:spTree>
    <p:extLst>
      <p:ext uri="{BB962C8B-B14F-4D97-AF65-F5344CB8AC3E}">
        <p14:creationId xmlns:p14="http://schemas.microsoft.com/office/powerpoint/2010/main" val="37768135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EC001738-95E1-4FA0-83A1-1582DC080C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8709" cy="6858000"/>
          </a:xfrm>
          <a:prstGeom prst="rect">
            <a:avLst/>
          </a:prstGeom>
        </p:spPr>
      </p:pic>
      <p:pic>
        <p:nvPicPr>
          <p:cNvPr id="29" name="Picture 28">
            <a:extLst>
              <a:ext uri="{FF2B5EF4-FFF2-40B4-BE49-F238E27FC236}">
                <a16:creationId xmlns:a16="http://schemas.microsoft.com/office/drawing/2014/main" id="{958DCBAC-8042-30C3-BDEF-4E4F7EBF4F7B}"/>
              </a:ext>
            </a:extLst>
          </p:cNvPr>
          <p:cNvPicPr>
            <a:picLocks noChangeAspect="1"/>
          </p:cNvPicPr>
          <p:nvPr/>
        </p:nvPicPr>
        <p:blipFill>
          <a:blip r:embed="rId4"/>
          <a:srcRect l="44384" t="1839" r="43647" b="917"/>
          <a:stretch/>
        </p:blipFill>
        <p:spPr>
          <a:xfrm>
            <a:off x="9397830" y="1597254"/>
            <a:ext cx="943276" cy="4724027"/>
          </a:xfrm>
          <a:prstGeom prst="rect">
            <a:avLst/>
          </a:prstGeom>
        </p:spPr>
      </p:pic>
      <p:sp>
        <p:nvSpPr>
          <p:cNvPr id="7" name="Title 3"/>
          <p:cNvSpPr txBox="1">
            <a:spLocks/>
          </p:cNvSpPr>
          <p:nvPr/>
        </p:nvSpPr>
        <p:spPr>
          <a:xfrm>
            <a:off x="975159" y="492600"/>
            <a:ext cx="10995551" cy="642096"/>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dirty="0"/>
          </a:p>
        </p:txBody>
      </p:sp>
      <p:sp>
        <p:nvSpPr>
          <p:cNvPr id="5" name="Title 1"/>
          <p:cNvSpPr txBox="1">
            <a:spLocks/>
          </p:cNvSpPr>
          <p:nvPr/>
        </p:nvSpPr>
        <p:spPr>
          <a:xfrm>
            <a:off x="186813" y="1007186"/>
            <a:ext cx="11862120" cy="62011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800" b="1" dirty="0">
                <a:solidFill>
                  <a:srgbClr val="024747"/>
                </a:solidFill>
                <a:latin typeface="TitilliumText22L Rg" pitchFamily="50" charset="0"/>
              </a:rPr>
              <a:t>Seasonal Crop water consumption</a:t>
            </a:r>
          </a:p>
        </p:txBody>
      </p:sp>
      <p:pic>
        <p:nvPicPr>
          <p:cNvPr id="2" name="Picture 1">
            <a:extLst>
              <a:ext uri="{FF2B5EF4-FFF2-40B4-BE49-F238E27FC236}">
                <a16:creationId xmlns:a16="http://schemas.microsoft.com/office/drawing/2014/main" id="{9450D190-C830-A203-EE40-4317C20B3584}"/>
              </a:ext>
            </a:extLst>
          </p:cNvPr>
          <p:cNvPicPr>
            <a:picLocks noChangeAspect="1"/>
          </p:cNvPicPr>
          <p:nvPr/>
        </p:nvPicPr>
        <p:blipFill>
          <a:blip r:embed="rId5"/>
          <a:stretch>
            <a:fillRect/>
          </a:stretch>
        </p:blipFill>
        <p:spPr>
          <a:xfrm>
            <a:off x="-56786" y="2141882"/>
            <a:ext cx="4584589" cy="2755631"/>
          </a:xfrm>
          <a:prstGeom prst="rect">
            <a:avLst/>
          </a:prstGeom>
        </p:spPr>
      </p:pic>
      <p:sp>
        <p:nvSpPr>
          <p:cNvPr id="8" name="TextBox 7">
            <a:extLst>
              <a:ext uri="{FF2B5EF4-FFF2-40B4-BE49-F238E27FC236}">
                <a16:creationId xmlns:a16="http://schemas.microsoft.com/office/drawing/2014/main" id="{6A2E9103-CABA-C38D-BD25-C4052D02DCA1}"/>
              </a:ext>
            </a:extLst>
          </p:cNvPr>
          <p:cNvSpPr txBox="1"/>
          <p:nvPr/>
        </p:nvSpPr>
        <p:spPr>
          <a:xfrm>
            <a:off x="645356" y="5042767"/>
            <a:ext cx="3304703" cy="369332"/>
          </a:xfrm>
          <a:prstGeom prst="rect">
            <a:avLst/>
          </a:prstGeom>
          <a:noFill/>
        </p:spPr>
        <p:txBody>
          <a:bodyPr wrap="square">
            <a:spAutoFit/>
          </a:bodyPr>
          <a:lstStyle/>
          <a:p>
            <a:pPr algn="ctr"/>
            <a:r>
              <a:rPr lang="en-US" sz="1800" b="1" dirty="0"/>
              <a:t>Scheme</a:t>
            </a:r>
            <a:endParaRPr lang="en-IN" dirty="0"/>
          </a:p>
        </p:txBody>
      </p:sp>
      <p:grpSp>
        <p:nvGrpSpPr>
          <p:cNvPr id="16" name="Group 15">
            <a:extLst>
              <a:ext uri="{FF2B5EF4-FFF2-40B4-BE49-F238E27FC236}">
                <a16:creationId xmlns:a16="http://schemas.microsoft.com/office/drawing/2014/main" id="{AC9AEDB3-4ADA-BDCD-BD2D-3FDE4A8C884F}"/>
              </a:ext>
            </a:extLst>
          </p:cNvPr>
          <p:cNvGrpSpPr/>
          <p:nvPr/>
        </p:nvGrpSpPr>
        <p:grpSpPr>
          <a:xfrm>
            <a:off x="4667233" y="1780360"/>
            <a:ext cx="4424470" cy="4644563"/>
            <a:chOff x="4667233" y="1780360"/>
            <a:chExt cx="4424470" cy="4644563"/>
          </a:xfrm>
        </p:grpSpPr>
        <p:pic>
          <p:nvPicPr>
            <p:cNvPr id="3" name="Picture 2">
              <a:extLst>
                <a:ext uri="{FF2B5EF4-FFF2-40B4-BE49-F238E27FC236}">
                  <a16:creationId xmlns:a16="http://schemas.microsoft.com/office/drawing/2014/main" id="{05505A50-F8CD-0A5C-3046-C6524708487A}"/>
                </a:ext>
              </a:extLst>
            </p:cNvPr>
            <p:cNvPicPr>
              <a:picLocks noChangeAspect="1"/>
            </p:cNvPicPr>
            <p:nvPr/>
          </p:nvPicPr>
          <p:blipFill>
            <a:blip r:embed="rId6"/>
            <a:stretch>
              <a:fillRect/>
            </a:stretch>
          </p:blipFill>
          <p:spPr>
            <a:xfrm>
              <a:off x="4667233" y="1780360"/>
              <a:ext cx="3880924" cy="4186100"/>
            </a:xfrm>
            <a:prstGeom prst="rect">
              <a:avLst/>
            </a:prstGeom>
          </p:spPr>
        </p:pic>
        <p:sp>
          <p:nvSpPr>
            <p:cNvPr id="10" name="TextBox 9">
              <a:extLst>
                <a:ext uri="{FF2B5EF4-FFF2-40B4-BE49-F238E27FC236}">
                  <a16:creationId xmlns:a16="http://schemas.microsoft.com/office/drawing/2014/main" id="{B6B1D1AD-0441-FD2F-8CDF-3B7F7303A505}"/>
                </a:ext>
              </a:extLst>
            </p:cNvPr>
            <p:cNvSpPr txBox="1"/>
            <p:nvPr/>
          </p:nvSpPr>
          <p:spPr>
            <a:xfrm>
              <a:off x="5243454" y="6055591"/>
              <a:ext cx="3304703" cy="369332"/>
            </a:xfrm>
            <a:prstGeom prst="rect">
              <a:avLst/>
            </a:prstGeom>
            <a:noFill/>
          </p:spPr>
          <p:txBody>
            <a:bodyPr wrap="square">
              <a:spAutoFit/>
            </a:bodyPr>
            <a:lstStyle/>
            <a:p>
              <a:pPr algn="ctr"/>
              <a:r>
                <a:rPr lang="en-US" sz="1800" b="1" dirty="0"/>
                <a:t>DA</a:t>
              </a:r>
              <a:endParaRPr lang="en-IN" dirty="0"/>
            </a:p>
          </p:txBody>
        </p:sp>
        <p:pic>
          <p:nvPicPr>
            <p:cNvPr id="12" name="Picture 11">
              <a:extLst>
                <a:ext uri="{FF2B5EF4-FFF2-40B4-BE49-F238E27FC236}">
                  <a16:creationId xmlns:a16="http://schemas.microsoft.com/office/drawing/2014/main" id="{E02CB2E1-B81A-A238-A8DB-229F5F907716}"/>
                </a:ext>
              </a:extLst>
            </p:cNvPr>
            <p:cNvPicPr>
              <a:picLocks noChangeAspect="1"/>
            </p:cNvPicPr>
            <p:nvPr/>
          </p:nvPicPr>
          <p:blipFill>
            <a:blip r:embed="rId7"/>
            <a:srcRect r="1648" b="13905"/>
            <a:stretch/>
          </p:blipFill>
          <p:spPr>
            <a:xfrm rot="16200000">
              <a:off x="7439489" y="3889453"/>
              <a:ext cx="2698365" cy="278858"/>
            </a:xfrm>
            <a:prstGeom prst="rect">
              <a:avLst/>
            </a:prstGeom>
          </p:spPr>
        </p:pic>
        <p:sp>
          <p:nvSpPr>
            <p:cNvPr id="14" name="TextBox 13">
              <a:extLst>
                <a:ext uri="{FF2B5EF4-FFF2-40B4-BE49-F238E27FC236}">
                  <a16:creationId xmlns:a16="http://schemas.microsoft.com/office/drawing/2014/main" id="{670382F6-59E2-8465-6025-A946ED971EBA}"/>
                </a:ext>
              </a:extLst>
            </p:cNvPr>
            <p:cNvSpPr txBox="1"/>
            <p:nvPr/>
          </p:nvSpPr>
          <p:spPr>
            <a:xfrm>
              <a:off x="8506478" y="5362169"/>
              <a:ext cx="564385" cy="307777"/>
            </a:xfrm>
            <a:prstGeom prst="rect">
              <a:avLst/>
            </a:prstGeom>
            <a:noFill/>
          </p:spPr>
          <p:txBody>
            <a:bodyPr wrap="square">
              <a:spAutoFit/>
            </a:bodyPr>
            <a:lstStyle/>
            <a:p>
              <a:pPr algn="ctr"/>
              <a:r>
                <a:rPr lang="en-US" sz="1400" dirty="0"/>
                <a:t>0.1</a:t>
              </a:r>
              <a:endParaRPr lang="en-IN" sz="1400" dirty="0"/>
            </a:p>
          </p:txBody>
        </p:sp>
        <p:sp>
          <p:nvSpPr>
            <p:cNvPr id="15" name="TextBox 14">
              <a:extLst>
                <a:ext uri="{FF2B5EF4-FFF2-40B4-BE49-F238E27FC236}">
                  <a16:creationId xmlns:a16="http://schemas.microsoft.com/office/drawing/2014/main" id="{A3981F05-7540-60FB-3899-E64C371C3920}"/>
                </a:ext>
              </a:extLst>
            </p:cNvPr>
            <p:cNvSpPr txBox="1"/>
            <p:nvPr/>
          </p:nvSpPr>
          <p:spPr>
            <a:xfrm>
              <a:off x="8527318" y="2371922"/>
              <a:ext cx="564385" cy="307777"/>
            </a:xfrm>
            <a:prstGeom prst="rect">
              <a:avLst/>
            </a:prstGeom>
            <a:noFill/>
          </p:spPr>
          <p:txBody>
            <a:bodyPr wrap="square">
              <a:spAutoFit/>
            </a:bodyPr>
            <a:lstStyle/>
            <a:p>
              <a:pPr algn="ctr"/>
              <a:r>
                <a:rPr lang="en-US" sz="1400" dirty="0"/>
                <a:t>7</a:t>
              </a:r>
              <a:endParaRPr lang="en-IN" sz="1400" dirty="0"/>
            </a:p>
          </p:txBody>
        </p:sp>
      </p:grpSp>
      <p:sp>
        <p:nvSpPr>
          <p:cNvPr id="18" name="TextBox 17">
            <a:extLst>
              <a:ext uri="{FF2B5EF4-FFF2-40B4-BE49-F238E27FC236}">
                <a16:creationId xmlns:a16="http://schemas.microsoft.com/office/drawing/2014/main" id="{9FE8C706-941E-E11D-03F0-F22B6DB1BEC2}"/>
              </a:ext>
            </a:extLst>
          </p:cNvPr>
          <p:cNvSpPr txBox="1"/>
          <p:nvPr/>
        </p:nvSpPr>
        <p:spPr>
          <a:xfrm rot="5400000">
            <a:off x="7961179" y="3998901"/>
            <a:ext cx="2195454" cy="261610"/>
          </a:xfrm>
          <a:prstGeom prst="rect">
            <a:avLst/>
          </a:prstGeom>
          <a:noFill/>
        </p:spPr>
        <p:txBody>
          <a:bodyPr wrap="square">
            <a:spAutoFit/>
          </a:bodyPr>
          <a:lstStyle/>
          <a:p>
            <a:r>
              <a:rPr lang="en-IN" sz="1100" dirty="0"/>
              <a:t>Crop water consumption (MCM) </a:t>
            </a:r>
          </a:p>
        </p:txBody>
      </p:sp>
      <p:pic>
        <p:nvPicPr>
          <p:cNvPr id="22" name="Picture 21">
            <a:extLst>
              <a:ext uri="{FF2B5EF4-FFF2-40B4-BE49-F238E27FC236}">
                <a16:creationId xmlns:a16="http://schemas.microsoft.com/office/drawing/2014/main" id="{4ABE1352-E989-C8E1-F586-CE995DCE3158}"/>
              </a:ext>
            </a:extLst>
          </p:cNvPr>
          <p:cNvPicPr>
            <a:picLocks noChangeAspect="1"/>
          </p:cNvPicPr>
          <p:nvPr/>
        </p:nvPicPr>
        <p:blipFill>
          <a:blip r:embed="rId8"/>
          <a:srcRect l="21118" t="3261" r="15825" b="-3261"/>
          <a:stretch/>
        </p:blipFill>
        <p:spPr>
          <a:xfrm>
            <a:off x="10424871" y="1617983"/>
            <a:ext cx="1776132" cy="1736328"/>
          </a:xfrm>
          <a:prstGeom prst="ellipse">
            <a:avLst/>
          </a:prstGeom>
          <a:ln w="3175" cap="rnd">
            <a:solidFill>
              <a:schemeClr val="tx1"/>
            </a:solidFill>
          </a:ln>
          <a:effectLst/>
        </p:spPr>
      </p:pic>
      <p:sp>
        <p:nvSpPr>
          <p:cNvPr id="23" name="Flowchart: Connector 22">
            <a:extLst>
              <a:ext uri="{FF2B5EF4-FFF2-40B4-BE49-F238E27FC236}">
                <a16:creationId xmlns:a16="http://schemas.microsoft.com/office/drawing/2014/main" id="{1B4000EB-E37B-6999-B35E-496084551706}"/>
              </a:ext>
            </a:extLst>
          </p:cNvPr>
          <p:cNvSpPr/>
          <p:nvPr/>
        </p:nvSpPr>
        <p:spPr>
          <a:xfrm>
            <a:off x="9749367" y="1597255"/>
            <a:ext cx="678034" cy="705677"/>
          </a:xfrm>
          <a:prstGeom prst="flowChartConnector">
            <a:avLst/>
          </a:prstGeom>
          <a:noFill/>
          <a:ln>
            <a:solidFill>
              <a:srgbClr val="E74C3C"/>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25" name="Straight Connector 24">
            <a:extLst>
              <a:ext uri="{FF2B5EF4-FFF2-40B4-BE49-F238E27FC236}">
                <a16:creationId xmlns:a16="http://schemas.microsoft.com/office/drawing/2014/main" id="{F9B31CB1-C812-89FA-41E0-0F2E72A7128F}"/>
              </a:ext>
            </a:extLst>
          </p:cNvPr>
          <p:cNvCxnSpPr>
            <a:stCxn id="23" idx="0"/>
          </p:cNvCxnSpPr>
          <p:nvPr/>
        </p:nvCxnSpPr>
        <p:spPr>
          <a:xfrm>
            <a:off x="10088384" y="1597255"/>
            <a:ext cx="1244249" cy="2072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D0EEB7E-208B-F4BE-B8A0-7666003D38E6}"/>
              </a:ext>
            </a:extLst>
          </p:cNvPr>
          <p:cNvCxnSpPr>
            <a:cxnSpLocks/>
            <a:endCxn id="22" idx="3"/>
          </p:cNvCxnSpPr>
          <p:nvPr/>
        </p:nvCxnSpPr>
        <p:spPr>
          <a:xfrm>
            <a:off x="9989569" y="2294351"/>
            <a:ext cx="695411" cy="80568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31" name="Picture 30">
            <a:extLst>
              <a:ext uri="{FF2B5EF4-FFF2-40B4-BE49-F238E27FC236}">
                <a16:creationId xmlns:a16="http://schemas.microsoft.com/office/drawing/2014/main" id="{E3515C59-3135-F66B-8601-B2F8EC92EF92}"/>
              </a:ext>
            </a:extLst>
          </p:cNvPr>
          <p:cNvPicPr>
            <a:picLocks noChangeAspect="1"/>
          </p:cNvPicPr>
          <p:nvPr/>
        </p:nvPicPr>
        <p:blipFill>
          <a:blip r:embed="rId9"/>
          <a:stretch>
            <a:fillRect/>
          </a:stretch>
        </p:blipFill>
        <p:spPr>
          <a:xfrm>
            <a:off x="10647233" y="4202444"/>
            <a:ext cx="725824" cy="695069"/>
          </a:xfrm>
          <a:prstGeom prst="rect">
            <a:avLst/>
          </a:prstGeom>
        </p:spPr>
      </p:pic>
      <p:sp>
        <p:nvSpPr>
          <p:cNvPr id="32" name="TextBox 31">
            <a:extLst>
              <a:ext uri="{FF2B5EF4-FFF2-40B4-BE49-F238E27FC236}">
                <a16:creationId xmlns:a16="http://schemas.microsoft.com/office/drawing/2014/main" id="{8A03E22F-D949-4D8C-0060-7B552EA7F927}"/>
              </a:ext>
            </a:extLst>
          </p:cNvPr>
          <p:cNvSpPr txBox="1"/>
          <p:nvPr/>
        </p:nvSpPr>
        <p:spPr>
          <a:xfrm>
            <a:off x="10124060" y="5378065"/>
            <a:ext cx="1846650" cy="830997"/>
          </a:xfrm>
          <a:prstGeom prst="rect">
            <a:avLst/>
          </a:prstGeom>
          <a:noFill/>
        </p:spPr>
        <p:txBody>
          <a:bodyPr wrap="square">
            <a:spAutoFit/>
          </a:bodyPr>
          <a:lstStyle/>
          <a:p>
            <a:r>
              <a:rPr lang="en-IN" sz="1600" b="1" dirty="0"/>
              <a:t>Crop water consumption at Farm </a:t>
            </a:r>
            <a:r>
              <a:rPr lang="en-IN" sz="1600" b="1"/>
              <a:t>unit  (mm)</a:t>
            </a:r>
          </a:p>
        </p:txBody>
      </p:sp>
      <p:cxnSp>
        <p:nvCxnSpPr>
          <p:cNvPr id="9" name="Straight Connector 8">
            <a:extLst>
              <a:ext uri="{FF2B5EF4-FFF2-40B4-BE49-F238E27FC236}">
                <a16:creationId xmlns:a16="http://schemas.microsoft.com/office/drawing/2014/main" id="{CA19E3DE-4EF3-D381-0AF5-513E7303E0BF}"/>
              </a:ext>
            </a:extLst>
          </p:cNvPr>
          <p:cNvCxnSpPr>
            <a:cxnSpLocks/>
          </p:cNvCxnSpPr>
          <p:nvPr/>
        </p:nvCxnSpPr>
        <p:spPr>
          <a:xfrm>
            <a:off x="4584953" y="1627296"/>
            <a:ext cx="0" cy="523070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80BDB6A-0958-D9C9-C896-354C8C47AAC5}"/>
              </a:ext>
            </a:extLst>
          </p:cNvPr>
          <p:cNvCxnSpPr>
            <a:cxnSpLocks/>
          </p:cNvCxnSpPr>
          <p:nvPr/>
        </p:nvCxnSpPr>
        <p:spPr>
          <a:xfrm>
            <a:off x="9275063" y="1627296"/>
            <a:ext cx="0" cy="523070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4914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EC001738-95E1-4FA0-83A1-1582DC080C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5600"/>
            <a:ext cx="12188709" cy="6858000"/>
          </a:xfrm>
          <a:prstGeom prst="rect">
            <a:avLst/>
          </a:prstGeom>
        </p:spPr>
      </p:pic>
      <p:sp>
        <p:nvSpPr>
          <p:cNvPr id="7" name="Title 3"/>
          <p:cNvSpPr txBox="1">
            <a:spLocks/>
          </p:cNvSpPr>
          <p:nvPr/>
        </p:nvSpPr>
        <p:spPr>
          <a:xfrm>
            <a:off x="975159" y="492600"/>
            <a:ext cx="10995551" cy="642096"/>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dirty="0"/>
          </a:p>
        </p:txBody>
      </p:sp>
      <p:sp>
        <p:nvSpPr>
          <p:cNvPr id="5" name="Title 1"/>
          <p:cNvSpPr txBox="1">
            <a:spLocks/>
          </p:cNvSpPr>
          <p:nvPr/>
        </p:nvSpPr>
        <p:spPr>
          <a:xfrm>
            <a:off x="221290" y="692386"/>
            <a:ext cx="11862120" cy="62011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800" b="1" dirty="0">
                <a:solidFill>
                  <a:srgbClr val="024747"/>
                </a:solidFill>
                <a:latin typeface="TitilliumText22L Rg" pitchFamily="50" charset="0"/>
              </a:rPr>
              <a:t>Seasonal Crop water consumption - Uniformity</a:t>
            </a:r>
          </a:p>
        </p:txBody>
      </p:sp>
      <p:pic>
        <p:nvPicPr>
          <p:cNvPr id="2" name="Picture 1">
            <a:extLst>
              <a:ext uri="{FF2B5EF4-FFF2-40B4-BE49-F238E27FC236}">
                <a16:creationId xmlns:a16="http://schemas.microsoft.com/office/drawing/2014/main" id="{32017AFA-FD74-DB7D-0635-CE336F14411B}"/>
              </a:ext>
            </a:extLst>
          </p:cNvPr>
          <p:cNvPicPr>
            <a:picLocks noChangeAspect="1"/>
          </p:cNvPicPr>
          <p:nvPr/>
        </p:nvPicPr>
        <p:blipFill>
          <a:blip r:embed="rId4"/>
          <a:srcRect l="22704" t="4001" r="22632" b="4132"/>
          <a:stretch/>
        </p:blipFill>
        <p:spPr>
          <a:xfrm>
            <a:off x="3507913" y="1570034"/>
            <a:ext cx="3492778" cy="3528179"/>
          </a:xfrm>
          <a:prstGeom prst="rect">
            <a:avLst/>
          </a:prstGeom>
        </p:spPr>
      </p:pic>
      <p:sp>
        <p:nvSpPr>
          <p:cNvPr id="14" name="TextBox 13">
            <a:extLst>
              <a:ext uri="{FF2B5EF4-FFF2-40B4-BE49-F238E27FC236}">
                <a16:creationId xmlns:a16="http://schemas.microsoft.com/office/drawing/2014/main" id="{0C207AA0-1727-F6B8-B313-515010C23A31}"/>
              </a:ext>
            </a:extLst>
          </p:cNvPr>
          <p:cNvSpPr txBox="1"/>
          <p:nvPr/>
        </p:nvSpPr>
        <p:spPr>
          <a:xfrm>
            <a:off x="2776889" y="5759077"/>
            <a:ext cx="6646244" cy="464871"/>
          </a:xfrm>
          <a:prstGeom prst="rect">
            <a:avLst/>
          </a:prstGeom>
          <a:noFill/>
        </p:spPr>
        <p:txBody>
          <a:bodyPr wrap="square">
            <a:spAutoFit/>
          </a:bodyPr>
          <a:lstStyle/>
          <a:p>
            <a:pPr>
              <a:lnSpc>
                <a:spcPct val="150000"/>
              </a:lnSpc>
            </a:pPr>
            <a:r>
              <a:rPr lang="en-US" sz="1800" b="1" dirty="0"/>
              <a:t>Uniformity</a:t>
            </a:r>
            <a:r>
              <a:rPr lang="en-US" sz="1800" dirty="0"/>
              <a:t> - Evenness of water consumption within a spatial unit</a:t>
            </a:r>
          </a:p>
        </p:txBody>
      </p:sp>
      <p:sp>
        <p:nvSpPr>
          <p:cNvPr id="15" name="TextBox 14">
            <a:extLst>
              <a:ext uri="{FF2B5EF4-FFF2-40B4-BE49-F238E27FC236}">
                <a16:creationId xmlns:a16="http://schemas.microsoft.com/office/drawing/2014/main" id="{B54ADCDF-7227-F6F3-7E4F-3872775AFE44}"/>
              </a:ext>
            </a:extLst>
          </p:cNvPr>
          <p:cNvSpPr txBox="1"/>
          <p:nvPr/>
        </p:nvSpPr>
        <p:spPr>
          <a:xfrm>
            <a:off x="5476775" y="3429000"/>
            <a:ext cx="904774" cy="369332"/>
          </a:xfrm>
          <a:prstGeom prst="rect">
            <a:avLst/>
          </a:prstGeom>
          <a:noFill/>
        </p:spPr>
        <p:txBody>
          <a:bodyPr wrap="square" rtlCol="0">
            <a:spAutoFit/>
          </a:bodyPr>
          <a:lstStyle/>
          <a:p>
            <a:r>
              <a:rPr lang="en-US" dirty="0">
                <a:solidFill>
                  <a:schemeClr val="bg1"/>
                </a:solidFill>
              </a:rPr>
              <a:t>96 %</a:t>
            </a:r>
            <a:endParaRPr lang="en-IN" dirty="0">
              <a:solidFill>
                <a:schemeClr val="bg1"/>
              </a:solidFill>
            </a:endParaRPr>
          </a:p>
        </p:txBody>
      </p:sp>
      <p:sp>
        <p:nvSpPr>
          <p:cNvPr id="16" name="TextBox 15">
            <a:extLst>
              <a:ext uri="{FF2B5EF4-FFF2-40B4-BE49-F238E27FC236}">
                <a16:creationId xmlns:a16="http://schemas.microsoft.com/office/drawing/2014/main" id="{C3E6B417-FD76-241A-66A7-6E34FBF3BEF2}"/>
              </a:ext>
            </a:extLst>
          </p:cNvPr>
          <p:cNvSpPr txBox="1"/>
          <p:nvPr/>
        </p:nvSpPr>
        <p:spPr>
          <a:xfrm>
            <a:off x="4554312" y="4518846"/>
            <a:ext cx="1540042" cy="369332"/>
          </a:xfrm>
          <a:prstGeom prst="rect">
            <a:avLst/>
          </a:prstGeom>
          <a:noFill/>
        </p:spPr>
        <p:txBody>
          <a:bodyPr wrap="square" rtlCol="0">
            <a:spAutoFit/>
          </a:bodyPr>
          <a:lstStyle/>
          <a:p>
            <a:pPr algn="ctr"/>
            <a:r>
              <a:rPr lang="en-US" b="1" dirty="0">
                <a:solidFill>
                  <a:schemeClr val="bg1"/>
                </a:solidFill>
              </a:rPr>
              <a:t>Scheme</a:t>
            </a:r>
            <a:endParaRPr lang="en-IN" b="1" dirty="0">
              <a:solidFill>
                <a:schemeClr val="bg1"/>
              </a:solidFill>
            </a:endParaRPr>
          </a:p>
        </p:txBody>
      </p:sp>
      <p:grpSp>
        <p:nvGrpSpPr>
          <p:cNvPr id="18" name="Group 17">
            <a:extLst>
              <a:ext uri="{FF2B5EF4-FFF2-40B4-BE49-F238E27FC236}">
                <a16:creationId xmlns:a16="http://schemas.microsoft.com/office/drawing/2014/main" id="{0AC2C52E-85C1-119F-2374-06DA883C4B94}"/>
              </a:ext>
            </a:extLst>
          </p:cNvPr>
          <p:cNvGrpSpPr/>
          <p:nvPr/>
        </p:nvGrpSpPr>
        <p:grpSpPr>
          <a:xfrm>
            <a:off x="1645920" y="1303163"/>
            <a:ext cx="7661710" cy="4060536"/>
            <a:chOff x="1645920" y="1303163"/>
            <a:chExt cx="7661710" cy="4060536"/>
          </a:xfrm>
        </p:grpSpPr>
        <p:pic>
          <p:nvPicPr>
            <p:cNvPr id="4" name="Picture 3">
              <a:extLst>
                <a:ext uri="{FF2B5EF4-FFF2-40B4-BE49-F238E27FC236}">
                  <a16:creationId xmlns:a16="http://schemas.microsoft.com/office/drawing/2014/main" id="{94A7D254-F5A6-4C47-1839-00ADA2A7D7CD}"/>
                </a:ext>
              </a:extLst>
            </p:cNvPr>
            <p:cNvPicPr>
              <a:picLocks noChangeAspect="1"/>
            </p:cNvPicPr>
            <p:nvPr/>
          </p:nvPicPr>
          <p:blipFill>
            <a:blip r:embed="rId5"/>
            <a:srcRect l="1078" t="10274" r="2439" b="4654"/>
            <a:stretch/>
          </p:blipFill>
          <p:spPr>
            <a:xfrm>
              <a:off x="1645920" y="1303163"/>
              <a:ext cx="7661710" cy="4060536"/>
            </a:xfrm>
            <a:prstGeom prst="rect">
              <a:avLst/>
            </a:prstGeom>
          </p:spPr>
        </p:pic>
        <p:sp>
          <p:nvSpPr>
            <p:cNvPr id="17" name="TextBox 16">
              <a:extLst>
                <a:ext uri="{FF2B5EF4-FFF2-40B4-BE49-F238E27FC236}">
                  <a16:creationId xmlns:a16="http://schemas.microsoft.com/office/drawing/2014/main" id="{C9301CF2-8BFD-ADA1-0A19-C11CFCDDB5AE}"/>
                </a:ext>
              </a:extLst>
            </p:cNvPr>
            <p:cNvSpPr txBox="1"/>
            <p:nvPr/>
          </p:nvSpPr>
          <p:spPr>
            <a:xfrm>
              <a:off x="6020602" y="1620868"/>
              <a:ext cx="982550" cy="506292"/>
            </a:xfrm>
            <a:prstGeom prst="rect">
              <a:avLst/>
            </a:prstGeom>
            <a:noFill/>
          </p:spPr>
          <p:txBody>
            <a:bodyPr wrap="square">
              <a:spAutoFit/>
            </a:bodyPr>
            <a:lstStyle/>
            <a:p>
              <a:pPr algn="ctr">
                <a:lnSpc>
                  <a:spcPct val="150000"/>
                </a:lnSpc>
              </a:pPr>
              <a:r>
                <a:rPr lang="en-US" sz="2000" b="1" dirty="0"/>
                <a:t>DA</a:t>
              </a:r>
              <a:endParaRPr lang="en-US" sz="2000" dirty="0"/>
            </a:p>
          </p:txBody>
        </p:sp>
      </p:grpSp>
      <p:grpSp>
        <p:nvGrpSpPr>
          <p:cNvPr id="23" name="Group 22">
            <a:extLst>
              <a:ext uri="{FF2B5EF4-FFF2-40B4-BE49-F238E27FC236}">
                <a16:creationId xmlns:a16="http://schemas.microsoft.com/office/drawing/2014/main" id="{B21F0B87-A3FC-5BA0-AEEC-90BA1BEFE1CE}"/>
              </a:ext>
            </a:extLst>
          </p:cNvPr>
          <p:cNvGrpSpPr/>
          <p:nvPr/>
        </p:nvGrpSpPr>
        <p:grpSpPr>
          <a:xfrm>
            <a:off x="1426680" y="1414670"/>
            <a:ext cx="7880950" cy="4518380"/>
            <a:chOff x="1546940" y="1388592"/>
            <a:chExt cx="7880950" cy="4518380"/>
          </a:xfrm>
        </p:grpSpPr>
        <p:pic>
          <p:nvPicPr>
            <p:cNvPr id="11" name="Picture 10">
              <a:extLst>
                <a:ext uri="{FF2B5EF4-FFF2-40B4-BE49-F238E27FC236}">
                  <a16:creationId xmlns:a16="http://schemas.microsoft.com/office/drawing/2014/main" id="{03D8BE6E-6A70-12A3-DAB6-665AC1215EBC}"/>
                </a:ext>
              </a:extLst>
            </p:cNvPr>
            <p:cNvPicPr>
              <a:picLocks noChangeAspect="1"/>
            </p:cNvPicPr>
            <p:nvPr/>
          </p:nvPicPr>
          <p:blipFill>
            <a:blip r:embed="rId6"/>
            <a:srcRect l="581" t="3213" b="2805"/>
            <a:stretch/>
          </p:blipFill>
          <p:spPr>
            <a:xfrm>
              <a:off x="1546940" y="1388592"/>
              <a:ext cx="7880950" cy="4294388"/>
            </a:xfrm>
            <a:prstGeom prst="rect">
              <a:avLst/>
            </a:prstGeom>
          </p:spPr>
        </p:pic>
        <p:sp>
          <p:nvSpPr>
            <p:cNvPr id="19" name="TextBox 18">
              <a:extLst>
                <a:ext uri="{FF2B5EF4-FFF2-40B4-BE49-F238E27FC236}">
                  <a16:creationId xmlns:a16="http://schemas.microsoft.com/office/drawing/2014/main" id="{DC3EEE10-B1A7-6731-B459-51076C50F20C}"/>
                </a:ext>
              </a:extLst>
            </p:cNvPr>
            <p:cNvSpPr txBox="1"/>
            <p:nvPr/>
          </p:nvSpPr>
          <p:spPr>
            <a:xfrm>
              <a:off x="3306278" y="5442101"/>
              <a:ext cx="813334" cy="464871"/>
            </a:xfrm>
            <a:prstGeom prst="rect">
              <a:avLst/>
            </a:prstGeom>
            <a:noFill/>
          </p:spPr>
          <p:txBody>
            <a:bodyPr wrap="square">
              <a:spAutoFit/>
            </a:bodyPr>
            <a:lstStyle/>
            <a:p>
              <a:pPr>
                <a:lnSpc>
                  <a:spcPct val="150000"/>
                </a:lnSpc>
              </a:pPr>
              <a:r>
                <a:rPr lang="en-US" sz="1800" b="1" dirty="0"/>
                <a:t>&gt; 80 %</a:t>
              </a:r>
              <a:endParaRPr lang="en-US" sz="1800" dirty="0"/>
            </a:p>
          </p:txBody>
        </p:sp>
        <p:sp>
          <p:nvSpPr>
            <p:cNvPr id="20" name="TextBox 19">
              <a:extLst>
                <a:ext uri="{FF2B5EF4-FFF2-40B4-BE49-F238E27FC236}">
                  <a16:creationId xmlns:a16="http://schemas.microsoft.com/office/drawing/2014/main" id="{F22F8AA9-3263-B4EC-5CC0-C64E457A3594}"/>
                </a:ext>
              </a:extLst>
            </p:cNvPr>
            <p:cNvSpPr txBox="1"/>
            <p:nvPr/>
          </p:nvSpPr>
          <p:spPr>
            <a:xfrm>
              <a:off x="5408195" y="5439795"/>
              <a:ext cx="1224814" cy="464871"/>
            </a:xfrm>
            <a:prstGeom prst="rect">
              <a:avLst/>
            </a:prstGeom>
            <a:noFill/>
          </p:spPr>
          <p:txBody>
            <a:bodyPr wrap="square">
              <a:spAutoFit/>
            </a:bodyPr>
            <a:lstStyle/>
            <a:p>
              <a:pPr>
                <a:lnSpc>
                  <a:spcPct val="150000"/>
                </a:lnSpc>
              </a:pPr>
              <a:r>
                <a:rPr lang="en-US" sz="1800" b="1" dirty="0"/>
                <a:t> 80 - 90 %</a:t>
              </a:r>
              <a:endParaRPr lang="en-US" sz="1800" dirty="0"/>
            </a:p>
          </p:txBody>
        </p:sp>
        <p:sp>
          <p:nvSpPr>
            <p:cNvPr id="21" name="TextBox 20">
              <a:extLst>
                <a:ext uri="{FF2B5EF4-FFF2-40B4-BE49-F238E27FC236}">
                  <a16:creationId xmlns:a16="http://schemas.microsoft.com/office/drawing/2014/main" id="{069FC90C-0793-868F-9FDB-A7894F28FB7F}"/>
                </a:ext>
              </a:extLst>
            </p:cNvPr>
            <p:cNvSpPr txBox="1"/>
            <p:nvPr/>
          </p:nvSpPr>
          <p:spPr>
            <a:xfrm>
              <a:off x="7622967" y="5439794"/>
              <a:ext cx="1224814" cy="464871"/>
            </a:xfrm>
            <a:prstGeom prst="rect">
              <a:avLst/>
            </a:prstGeom>
            <a:noFill/>
          </p:spPr>
          <p:txBody>
            <a:bodyPr wrap="square">
              <a:spAutoFit/>
            </a:bodyPr>
            <a:lstStyle/>
            <a:p>
              <a:pPr>
                <a:lnSpc>
                  <a:spcPct val="150000"/>
                </a:lnSpc>
              </a:pPr>
              <a:r>
                <a:rPr lang="en-US" sz="1800" b="1" dirty="0"/>
                <a:t> 90 - 91 %</a:t>
              </a:r>
              <a:endParaRPr lang="en-US" sz="1800" dirty="0"/>
            </a:p>
          </p:txBody>
        </p:sp>
        <p:sp>
          <p:nvSpPr>
            <p:cNvPr id="22" name="TextBox 21">
              <a:extLst>
                <a:ext uri="{FF2B5EF4-FFF2-40B4-BE49-F238E27FC236}">
                  <a16:creationId xmlns:a16="http://schemas.microsoft.com/office/drawing/2014/main" id="{661D874F-7A55-BA36-ABC5-96F8EA701C91}"/>
                </a:ext>
              </a:extLst>
            </p:cNvPr>
            <p:cNvSpPr txBox="1"/>
            <p:nvPr/>
          </p:nvSpPr>
          <p:spPr>
            <a:xfrm>
              <a:off x="4744452" y="1922916"/>
              <a:ext cx="2552299" cy="464871"/>
            </a:xfrm>
            <a:prstGeom prst="rect">
              <a:avLst/>
            </a:prstGeom>
            <a:noFill/>
          </p:spPr>
          <p:txBody>
            <a:bodyPr wrap="square">
              <a:spAutoFit/>
            </a:bodyPr>
            <a:lstStyle/>
            <a:p>
              <a:pPr algn="ctr">
                <a:lnSpc>
                  <a:spcPct val="150000"/>
                </a:lnSpc>
              </a:pPr>
              <a:r>
                <a:rPr lang="en-US" sz="1800" b="1" dirty="0"/>
                <a:t>Farm Unit (FU)</a:t>
              </a:r>
              <a:endParaRPr lang="en-US" sz="1800" dirty="0"/>
            </a:p>
          </p:txBody>
        </p:sp>
      </p:grpSp>
    </p:spTree>
    <p:extLst>
      <p:ext uri="{BB962C8B-B14F-4D97-AF65-F5344CB8AC3E}">
        <p14:creationId xmlns:p14="http://schemas.microsoft.com/office/powerpoint/2010/main" val="1407255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EC001738-95E1-4FA0-83A1-1582DC080C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5600"/>
            <a:ext cx="12188709" cy="6858000"/>
          </a:xfrm>
          <a:prstGeom prst="rect">
            <a:avLst/>
          </a:prstGeom>
        </p:spPr>
      </p:pic>
      <p:sp>
        <p:nvSpPr>
          <p:cNvPr id="7" name="Title 3"/>
          <p:cNvSpPr txBox="1">
            <a:spLocks/>
          </p:cNvSpPr>
          <p:nvPr/>
        </p:nvSpPr>
        <p:spPr>
          <a:xfrm>
            <a:off x="975159" y="492600"/>
            <a:ext cx="10995551" cy="642096"/>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dirty="0"/>
          </a:p>
        </p:txBody>
      </p:sp>
      <p:sp>
        <p:nvSpPr>
          <p:cNvPr id="5" name="Title 1"/>
          <p:cNvSpPr txBox="1">
            <a:spLocks/>
          </p:cNvSpPr>
          <p:nvPr/>
        </p:nvSpPr>
        <p:spPr>
          <a:xfrm>
            <a:off x="221290" y="692386"/>
            <a:ext cx="11862120" cy="62011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800" b="1" dirty="0">
                <a:solidFill>
                  <a:srgbClr val="024747"/>
                </a:solidFill>
                <a:latin typeface="TitilliumText22L Rg" pitchFamily="50" charset="0"/>
              </a:rPr>
              <a:t>Seasonal Crop water consumption - Equity</a:t>
            </a:r>
          </a:p>
        </p:txBody>
      </p:sp>
      <p:sp>
        <p:nvSpPr>
          <p:cNvPr id="14" name="TextBox 13">
            <a:extLst>
              <a:ext uri="{FF2B5EF4-FFF2-40B4-BE49-F238E27FC236}">
                <a16:creationId xmlns:a16="http://schemas.microsoft.com/office/drawing/2014/main" id="{0C207AA0-1727-F6B8-B313-515010C23A31}"/>
              </a:ext>
            </a:extLst>
          </p:cNvPr>
          <p:cNvSpPr txBox="1"/>
          <p:nvPr/>
        </p:nvSpPr>
        <p:spPr>
          <a:xfrm>
            <a:off x="0" y="6301664"/>
            <a:ext cx="12188709" cy="464871"/>
          </a:xfrm>
          <a:prstGeom prst="rect">
            <a:avLst/>
          </a:prstGeom>
          <a:noFill/>
        </p:spPr>
        <p:txBody>
          <a:bodyPr wrap="square">
            <a:spAutoFit/>
          </a:bodyPr>
          <a:lstStyle/>
          <a:p>
            <a:pPr>
              <a:lnSpc>
                <a:spcPct val="150000"/>
              </a:lnSpc>
            </a:pPr>
            <a:r>
              <a:rPr lang="en-US" sz="1800" b="1" dirty="0"/>
              <a:t>Equity </a:t>
            </a:r>
            <a:r>
              <a:rPr lang="en-US" sz="1800" dirty="0"/>
              <a:t> - Evenness of water consumption across a spatial unit of the homogeneous crop (Considering Citrus as a dominant crop)</a:t>
            </a:r>
          </a:p>
        </p:txBody>
      </p:sp>
      <p:sp>
        <p:nvSpPr>
          <p:cNvPr id="15" name="TextBox 14">
            <a:extLst>
              <a:ext uri="{FF2B5EF4-FFF2-40B4-BE49-F238E27FC236}">
                <a16:creationId xmlns:a16="http://schemas.microsoft.com/office/drawing/2014/main" id="{B54ADCDF-7227-F6F3-7E4F-3872775AFE44}"/>
              </a:ext>
            </a:extLst>
          </p:cNvPr>
          <p:cNvSpPr txBox="1"/>
          <p:nvPr/>
        </p:nvSpPr>
        <p:spPr>
          <a:xfrm>
            <a:off x="5476775" y="3429000"/>
            <a:ext cx="904774" cy="369332"/>
          </a:xfrm>
          <a:prstGeom prst="rect">
            <a:avLst/>
          </a:prstGeom>
          <a:noFill/>
        </p:spPr>
        <p:txBody>
          <a:bodyPr wrap="square" rtlCol="0">
            <a:spAutoFit/>
          </a:bodyPr>
          <a:lstStyle/>
          <a:p>
            <a:r>
              <a:rPr lang="en-US" dirty="0">
                <a:solidFill>
                  <a:schemeClr val="bg1"/>
                </a:solidFill>
              </a:rPr>
              <a:t>96 %</a:t>
            </a:r>
            <a:endParaRPr lang="en-IN" dirty="0">
              <a:solidFill>
                <a:schemeClr val="bg1"/>
              </a:solidFill>
            </a:endParaRPr>
          </a:p>
        </p:txBody>
      </p:sp>
      <p:sp>
        <p:nvSpPr>
          <p:cNvPr id="16" name="TextBox 15">
            <a:extLst>
              <a:ext uri="{FF2B5EF4-FFF2-40B4-BE49-F238E27FC236}">
                <a16:creationId xmlns:a16="http://schemas.microsoft.com/office/drawing/2014/main" id="{C3E6B417-FD76-241A-66A7-6E34FBF3BEF2}"/>
              </a:ext>
            </a:extLst>
          </p:cNvPr>
          <p:cNvSpPr txBox="1"/>
          <p:nvPr/>
        </p:nvSpPr>
        <p:spPr>
          <a:xfrm>
            <a:off x="4554312" y="4518846"/>
            <a:ext cx="1540042" cy="369332"/>
          </a:xfrm>
          <a:prstGeom prst="rect">
            <a:avLst/>
          </a:prstGeom>
          <a:noFill/>
        </p:spPr>
        <p:txBody>
          <a:bodyPr wrap="square" rtlCol="0">
            <a:spAutoFit/>
          </a:bodyPr>
          <a:lstStyle/>
          <a:p>
            <a:pPr algn="ctr"/>
            <a:r>
              <a:rPr lang="en-US" b="1" dirty="0">
                <a:solidFill>
                  <a:schemeClr val="bg1"/>
                </a:solidFill>
              </a:rPr>
              <a:t>Scheme</a:t>
            </a:r>
            <a:endParaRPr lang="en-IN" b="1" dirty="0">
              <a:solidFill>
                <a:schemeClr val="bg1"/>
              </a:solidFill>
            </a:endParaRPr>
          </a:p>
        </p:txBody>
      </p:sp>
      <p:pic>
        <p:nvPicPr>
          <p:cNvPr id="9" name="Picture 8">
            <a:extLst>
              <a:ext uri="{FF2B5EF4-FFF2-40B4-BE49-F238E27FC236}">
                <a16:creationId xmlns:a16="http://schemas.microsoft.com/office/drawing/2014/main" id="{44848BB5-95DF-0F18-C3C4-4C8B5BF3997B}"/>
              </a:ext>
            </a:extLst>
          </p:cNvPr>
          <p:cNvPicPr>
            <a:picLocks noChangeAspect="1"/>
          </p:cNvPicPr>
          <p:nvPr/>
        </p:nvPicPr>
        <p:blipFill>
          <a:blip r:embed="rId4"/>
          <a:stretch>
            <a:fillRect/>
          </a:stretch>
        </p:blipFill>
        <p:spPr>
          <a:xfrm>
            <a:off x="1824162" y="1324881"/>
            <a:ext cx="8279957" cy="4976783"/>
          </a:xfrm>
          <a:prstGeom prst="rect">
            <a:avLst/>
          </a:prstGeom>
        </p:spPr>
      </p:pic>
      <p:sp>
        <p:nvSpPr>
          <p:cNvPr id="10" name="Rectangle 9">
            <a:extLst>
              <a:ext uri="{FF2B5EF4-FFF2-40B4-BE49-F238E27FC236}">
                <a16:creationId xmlns:a16="http://schemas.microsoft.com/office/drawing/2014/main" id="{E2D478AC-E2B2-AA97-D512-6B220C62D15F}"/>
              </a:ext>
            </a:extLst>
          </p:cNvPr>
          <p:cNvSpPr/>
          <p:nvPr/>
        </p:nvSpPr>
        <p:spPr>
          <a:xfrm>
            <a:off x="2548890" y="2360482"/>
            <a:ext cx="7292340" cy="748478"/>
          </a:xfrm>
          <a:prstGeom prst="rect">
            <a:avLst/>
          </a:prstGeom>
          <a:solidFill>
            <a:srgbClr val="ECF0F1">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TextBox 11">
            <a:extLst>
              <a:ext uri="{FF2B5EF4-FFF2-40B4-BE49-F238E27FC236}">
                <a16:creationId xmlns:a16="http://schemas.microsoft.com/office/drawing/2014/main" id="{80E4743E-B682-CE81-040B-FE69321C6ED7}"/>
              </a:ext>
            </a:extLst>
          </p:cNvPr>
          <p:cNvSpPr txBox="1"/>
          <p:nvPr/>
        </p:nvSpPr>
        <p:spPr>
          <a:xfrm>
            <a:off x="9755504" y="2145086"/>
            <a:ext cx="697230" cy="1107996"/>
          </a:xfrm>
          <a:prstGeom prst="rect">
            <a:avLst/>
          </a:prstGeom>
          <a:noFill/>
        </p:spPr>
        <p:txBody>
          <a:bodyPr wrap="square" rtlCol="0">
            <a:spAutoFit/>
          </a:bodyPr>
          <a:lstStyle/>
          <a:p>
            <a:r>
              <a:rPr lang="en-IN" sz="6600" dirty="0"/>
              <a:t>}</a:t>
            </a:r>
          </a:p>
        </p:txBody>
      </p:sp>
      <p:sp>
        <p:nvSpPr>
          <p:cNvPr id="24" name="TextBox 23">
            <a:extLst>
              <a:ext uri="{FF2B5EF4-FFF2-40B4-BE49-F238E27FC236}">
                <a16:creationId xmlns:a16="http://schemas.microsoft.com/office/drawing/2014/main" id="{01AFCE50-2A96-9F81-5171-71431DC1AB4B}"/>
              </a:ext>
            </a:extLst>
          </p:cNvPr>
          <p:cNvSpPr txBox="1"/>
          <p:nvPr/>
        </p:nvSpPr>
        <p:spPr>
          <a:xfrm>
            <a:off x="10252002" y="2398971"/>
            <a:ext cx="1936708" cy="646331"/>
          </a:xfrm>
          <a:prstGeom prst="rect">
            <a:avLst/>
          </a:prstGeom>
          <a:noFill/>
        </p:spPr>
        <p:txBody>
          <a:bodyPr wrap="square">
            <a:spAutoFit/>
          </a:bodyPr>
          <a:lstStyle/>
          <a:p>
            <a:r>
              <a:rPr lang="en-US" sz="1800" dirty="0"/>
              <a:t>Potential for improvement</a:t>
            </a:r>
            <a:endParaRPr lang="en-IN" dirty="0"/>
          </a:p>
        </p:txBody>
      </p:sp>
    </p:spTree>
    <p:extLst>
      <p:ext uri="{BB962C8B-B14F-4D97-AF65-F5344CB8AC3E}">
        <p14:creationId xmlns:p14="http://schemas.microsoft.com/office/powerpoint/2010/main" val="5362163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EC001738-95E1-4FA0-83A1-1582DC080C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8709" cy="6858000"/>
          </a:xfrm>
          <a:prstGeom prst="rect">
            <a:avLst/>
          </a:prstGeom>
        </p:spPr>
      </p:pic>
      <p:sp>
        <p:nvSpPr>
          <p:cNvPr id="7" name="Title 3"/>
          <p:cNvSpPr txBox="1">
            <a:spLocks/>
          </p:cNvSpPr>
          <p:nvPr/>
        </p:nvSpPr>
        <p:spPr>
          <a:xfrm>
            <a:off x="975159" y="492600"/>
            <a:ext cx="10995551" cy="642096"/>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dirty="0"/>
          </a:p>
        </p:txBody>
      </p:sp>
      <p:sp>
        <p:nvSpPr>
          <p:cNvPr id="5" name="Title 1"/>
          <p:cNvSpPr txBox="1">
            <a:spLocks/>
          </p:cNvSpPr>
          <p:nvPr/>
        </p:nvSpPr>
        <p:spPr>
          <a:xfrm>
            <a:off x="186813" y="1007186"/>
            <a:ext cx="11862120" cy="620110"/>
          </a:xfrm>
          <a:prstGeom prst="rect">
            <a:avLst/>
          </a:prstGeom>
        </p:spPr>
        <p:txBody>
          <a:bodyPr vert="horz" lIns="91440" tIns="45720" rIns="91440" bIns="45720" rtlCol="0" anchor="t">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800" b="1" dirty="0">
                <a:solidFill>
                  <a:srgbClr val="024747"/>
                </a:solidFill>
                <a:latin typeface="TitilliumText22L Rg" pitchFamily="50" charset="0"/>
              </a:rPr>
              <a:t>Irrigation Performance Assessment Tool (IPAT) - Productivity</a:t>
            </a:r>
          </a:p>
        </p:txBody>
      </p:sp>
      <p:grpSp>
        <p:nvGrpSpPr>
          <p:cNvPr id="14" name="Group 13">
            <a:extLst>
              <a:ext uri="{FF2B5EF4-FFF2-40B4-BE49-F238E27FC236}">
                <a16:creationId xmlns:a16="http://schemas.microsoft.com/office/drawing/2014/main" id="{73A6A47B-9D92-3EC3-D605-5B7F1251D67A}"/>
              </a:ext>
            </a:extLst>
          </p:cNvPr>
          <p:cNvGrpSpPr/>
          <p:nvPr/>
        </p:nvGrpSpPr>
        <p:grpSpPr>
          <a:xfrm>
            <a:off x="-746948" y="1607907"/>
            <a:ext cx="5966648" cy="4742141"/>
            <a:chOff x="1" y="1507400"/>
            <a:chExt cx="5966648" cy="4742141"/>
          </a:xfrm>
        </p:grpSpPr>
        <p:pic>
          <p:nvPicPr>
            <p:cNvPr id="4" name="Picture 3">
              <a:extLst>
                <a:ext uri="{FF2B5EF4-FFF2-40B4-BE49-F238E27FC236}">
                  <a16:creationId xmlns:a16="http://schemas.microsoft.com/office/drawing/2014/main" id="{26E6118A-4B10-086E-6C71-BE79C846FF7B}"/>
                </a:ext>
              </a:extLst>
            </p:cNvPr>
            <p:cNvPicPr>
              <a:picLocks noChangeAspect="1"/>
            </p:cNvPicPr>
            <p:nvPr/>
          </p:nvPicPr>
          <p:blipFill>
            <a:blip r:embed="rId4"/>
            <a:srcRect l="25038" t="-453" r="11567" b="453"/>
            <a:stretch/>
          </p:blipFill>
          <p:spPr>
            <a:xfrm>
              <a:off x="1" y="1507400"/>
              <a:ext cx="4876800" cy="4742141"/>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cxnSp>
          <p:nvCxnSpPr>
            <p:cNvPr id="8" name="Straight Connector 7">
              <a:extLst>
                <a:ext uri="{FF2B5EF4-FFF2-40B4-BE49-F238E27FC236}">
                  <a16:creationId xmlns:a16="http://schemas.microsoft.com/office/drawing/2014/main" id="{63119703-A403-AA64-7C63-3B04948D2361}"/>
                </a:ext>
              </a:extLst>
            </p:cNvPr>
            <p:cNvCxnSpPr/>
            <p:nvPr/>
          </p:nvCxnSpPr>
          <p:spPr>
            <a:xfrm flipV="1">
              <a:off x="1589104" y="1627296"/>
              <a:ext cx="2762451" cy="1638701"/>
            </a:xfrm>
            <a:prstGeom prst="line">
              <a:avLst/>
            </a:prstGeom>
            <a:ln w="28575">
              <a:solidFill>
                <a:srgbClr val="FF0000"/>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6D36EC7D-4F14-AAD3-2B11-942C1BB7F817}"/>
                </a:ext>
              </a:extLst>
            </p:cNvPr>
            <p:cNvCxnSpPr>
              <a:cxnSpLocks/>
            </p:cNvCxnSpPr>
            <p:nvPr/>
          </p:nvCxnSpPr>
          <p:spPr>
            <a:xfrm>
              <a:off x="4351555" y="1627296"/>
              <a:ext cx="1615094" cy="735997"/>
            </a:xfrm>
            <a:prstGeom prst="line">
              <a:avLst/>
            </a:prstGeom>
            <a:ln w="28575">
              <a:solidFill>
                <a:srgbClr val="FF0000"/>
              </a:solidFill>
            </a:ln>
          </p:spPr>
          <p:style>
            <a:lnRef idx="1">
              <a:schemeClr val="dk1"/>
            </a:lnRef>
            <a:fillRef idx="0">
              <a:schemeClr val="dk1"/>
            </a:fillRef>
            <a:effectRef idx="0">
              <a:schemeClr val="dk1"/>
            </a:effectRef>
            <a:fontRef idx="minor">
              <a:schemeClr val="tx1"/>
            </a:fontRef>
          </p:style>
        </p:cxnSp>
      </p:grpSp>
      <p:pic>
        <p:nvPicPr>
          <p:cNvPr id="9" name="Picture 8">
            <a:extLst>
              <a:ext uri="{FF2B5EF4-FFF2-40B4-BE49-F238E27FC236}">
                <a16:creationId xmlns:a16="http://schemas.microsoft.com/office/drawing/2014/main" id="{005D280E-3601-B58F-ECD1-84AA2A4D447A}"/>
              </a:ext>
            </a:extLst>
          </p:cNvPr>
          <p:cNvPicPr>
            <a:picLocks noChangeAspect="1"/>
          </p:cNvPicPr>
          <p:nvPr/>
        </p:nvPicPr>
        <p:blipFill>
          <a:blip r:embed="rId5"/>
          <a:stretch>
            <a:fillRect/>
          </a:stretch>
        </p:blipFill>
        <p:spPr>
          <a:xfrm>
            <a:off x="4796816" y="1988688"/>
            <a:ext cx="6770015" cy="4069212"/>
          </a:xfrm>
          <a:prstGeom prst="rect">
            <a:avLst/>
          </a:prstGeom>
        </p:spPr>
      </p:pic>
      <p:sp>
        <p:nvSpPr>
          <p:cNvPr id="13" name="TextBox 12">
            <a:extLst>
              <a:ext uri="{FF2B5EF4-FFF2-40B4-BE49-F238E27FC236}">
                <a16:creationId xmlns:a16="http://schemas.microsoft.com/office/drawing/2014/main" id="{9067990F-7563-B4F7-2BDE-298A2E562F14}"/>
              </a:ext>
            </a:extLst>
          </p:cNvPr>
          <p:cNvSpPr txBox="1"/>
          <p:nvPr/>
        </p:nvSpPr>
        <p:spPr>
          <a:xfrm>
            <a:off x="6317933" y="6318785"/>
            <a:ext cx="6486524" cy="369332"/>
          </a:xfrm>
          <a:prstGeom prst="rect">
            <a:avLst/>
          </a:prstGeom>
          <a:noFill/>
        </p:spPr>
        <p:txBody>
          <a:bodyPr wrap="square">
            <a:spAutoFit/>
          </a:bodyPr>
          <a:lstStyle/>
          <a:p>
            <a:r>
              <a:rPr lang="en-US" dirty="0"/>
              <a:t>crop yield per cubic </a:t>
            </a:r>
            <a:r>
              <a:rPr lang="en-US" dirty="0" err="1"/>
              <a:t>metre</a:t>
            </a:r>
            <a:r>
              <a:rPr lang="en-US" dirty="0"/>
              <a:t> of water consumption</a:t>
            </a:r>
            <a:endParaRPr lang="en-IN" dirty="0"/>
          </a:p>
        </p:txBody>
      </p:sp>
    </p:spTree>
    <p:extLst>
      <p:ext uri="{BB962C8B-B14F-4D97-AF65-F5344CB8AC3E}">
        <p14:creationId xmlns:p14="http://schemas.microsoft.com/office/powerpoint/2010/main" val="42314336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42BDC-4C2C-B2FC-7914-20ABE427B007}"/>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38912862-5620-6132-34B1-77455DCF4F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8709" cy="6858000"/>
          </a:xfrm>
          <a:prstGeom prst="rect">
            <a:avLst/>
          </a:prstGeom>
        </p:spPr>
      </p:pic>
      <p:sp>
        <p:nvSpPr>
          <p:cNvPr id="7" name="Title 3">
            <a:extLst>
              <a:ext uri="{FF2B5EF4-FFF2-40B4-BE49-F238E27FC236}">
                <a16:creationId xmlns:a16="http://schemas.microsoft.com/office/drawing/2014/main" id="{5BA3FF25-9B42-CF83-A6F6-88E6434D5638}"/>
              </a:ext>
            </a:extLst>
          </p:cNvPr>
          <p:cNvSpPr txBox="1">
            <a:spLocks/>
          </p:cNvSpPr>
          <p:nvPr/>
        </p:nvSpPr>
        <p:spPr>
          <a:xfrm>
            <a:off x="975159" y="492600"/>
            <a:ext cx="10995551" cy="642096"/>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dirty="0"/>
          </a:p>
        </p:txBody>
      </p:sp>
      <p:sp>
        <p:nvSpPr>
          <p:cNvPr id="5" name="Title 1">
            <a:extLst>
              <a:ext uri="{FF2B5EF4-FFF2-40B4-BE49-F238E27FC236}">
                <a16:creationId xmlns:a16="http://schemas.microsoft.com/office/drawing/2014/main" id="{9C00D84F-BC69-9180-136F-6CAE36D5BC50}"/>
              </a:ext>
            </a:extLst>
          </p:cNvPr>
          <p:cNvSpPr txBox="1">
            <a:spLocks/>
          </p:cNvSpPr>
          <p:nvPr/>
        </p:nvSpPr>
        <p:spPr>
          <a:xfrm>
            <a:off x="186813" y="1007186"/>
            <a:ext cx="11862120" cy="62011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800" b="1" dirty="0">
                <a:solidFill>
                  <a:srgbClr val="024747"/>
                </a:solidFill>
                <a:latin typeface="TitilliumText22L Rg" pitchFamily="50" charset="0"/>
              </a:rPr>
              <a:t>Decision support using IPAT</a:t>
            </a:r>
          </a:p>
        </p:txBody>
      </p:sp>
      <p:sp>
        <p:nvSpPr>
          <p:cNvPr id="3" name="Content Placeholder 2">
            <a:extLst>
              <a:ext uri="{FF2B5EF4-FFF2-40B4-BE49-F238E27FC236}">
                <a16:creationId xmlns:a16="http://schemas.microsoft.com/office/drawing/2014/main" id="{A6473F99-0FA3-C258-479B-1BA5BC55ABF0}"/>
              </a:ext>
            </a:extLst>
          </p:cNvPr>
          <p:cNvSpPr>
            <a:spLocks noGrp="1"/>
          </p:cNvSpPr>
          <p:nvPr>
            <p:ph idx="1"/>
          </p:nvPr>
        </p:nvSpPr>
        <p:spPr/>
        <p:txBody>
          <a:bodyPr/>
          <a:lstStyle/>
          <a:p>
            <a:pPr marL="0" indent="0">
              <a:buNone/>
            </a:pPr>
            <a:r>
              <a:rPr lang="en-US" dirty="0"/>
              <a:t>1- Benchmark best performing farms at each DA</a:t>
            </a:r>
          </a:p>
          <a:p>
            <a:pPr marL="0" indent="0">
              <a:buNone/>
            </a:pPr>
            <a:r>
              <a:rPr lang="en-US" dirty="0"/>
              <a:t>2- Identify reasons behind low performance in some farms (i.e., low supply, low on-farm efficiency)</a:t>
            </a:r>
          </a:p>
          <a:p>
            <a:pPr marL="0" indent="0">
              <a:buNone/>
            </a:pPr>
            <a:r>
              <a:rPr lang="en-US" dirty="0"/>
              <a:t>3- Work with low performing farms through targeted interventions such as efficient irrigation systems, irrigation advisory, or increase supplies</a:t>
            </a:r>
            <a:endParaRPr lang="en-GB" dirty="0"/>
          </a:p>
        </p:txBody>
      </p:sp>
    </p:spTree>
    <p:extLst>
      <p:ext uri="{BB962C8B-B14F-4D97-AF65-F5344CB8AC3E}">
        <p14:creationId xmlns:p14="http://schemas.microsoft.com/office/powerpoint/2010/main" val="5995140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EC001738-95E1-4FA0-83A1-1582DC080C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8709" cy="6858000"/>
          </a:xfrm>
          <a:prstGeom prst="rect">
            <a:avLst/>
          </a:prstGeom>
        </p:spPr>
      </p:pic>
      <p:sp>
        <p:nvSpPr>
          <p:cNvPr id="7" name="Title 3"/>
          <p:cNvSpPr txBox="1">
            <a:spLocks/>
          </p:cNvSpPr>
          <p:nvPr/>
        </p:nvSpPr>
        <p:spPr>
          <a:xfrm>
            <a:off x="975159" y="492600"/>
            <a:ext cx="10995551" cy="642096"/>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dirty="0"/>
          </a:p>
        </p:txBody>
      </p:sp>
      <p:sp>
        <p:nvSpPr>
          <p:cNvPr id="5" name="Title 1"/>
          <p:cNvSpPr txBox="1">
            <a:spLocks/>
          </p:cNvSpPr>
          <p:nvPr/>
        </p:nvSpPr>
        <p:spPr>
          <a:xfrm>
            <a:off x="-258957" y="2973146"/>
            <a:ext cx="11862120" cy="62011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800" b="1" dirty="0">
                <a:solidFill>
                  <a:srgbClr val="024747"/>
                </a:solidFill>
                <a:latin typeface="TitilliumText22L Rg" pitchFamily="50" charset="0"/>
              </a:rPr>
              <a:t>Thank You</a:t>
            </a:r>
          </a:p>
        </p:txBody>
      </p:sp>
    </p:spTree>
    <p:extLst>
      <p:ext uri="{BB962C8B-B14F-4D97-AF65-F5344CB8AC3E}">
        <p14:creationId xmlns:p14="http://schemas.microsoft.com/office/powerpoint/2010/main" val="2911061558"/>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3751</TotalTime>
  <Words>687</Words>
  <Application>Microsoft Office PowerPoint</Application>
  <PresentationFormat>Widescreen</PresentationFormat>
  <Paragraphs>99</Paragraphs>
  <Slides>13</Slides>
  <Notes>13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Arial</vt:lpstr>
      <vt:lpstr>Calibri</vt:lpstr>
      <vt:lpstr>TitilliumText22L Xb</vt:lpstr>
      <vt:lpstr>Titillium Web</vt:lpstr>
      <vt:lpstr>Google Sans</vt:lpstr>
      <vt:lpstr>Calibri Light</vt:lpstr>
      <vt:lpstr>Cooper Black</vt:lpstr>
      <vt:lpstr>TitilliumText22L Rg</vt:lpstr>
      <vt:lpstr>Thème Office</vt:lpstr>
      <vt:lpstr>Monitoring agricultural water use and Irrigation scheme performance in the North Jordan Valley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Spencer, Alyne (NSLD)</dc:creator>
  <cp:lastModifiedBy>Nafn Amdar</cp:lastModifiedBy>
  <cp:revision>96</cp:revision>
  <dcterms:created xsi:type="dcterms:W3CDTF">2021-03-16T08:37:38Z</dcterms:created>
  <dcterms:modified xsi:type="dcterms:W3CDTF">2025-05-02T13:53:59Z</dcterms:modified>
</cp:coreProperties>
</file>