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6" r:id="rId3"/>
    <p:sldId id="268" r:id="rId4"/>
    <p:sldId id="262" r:id="rId5"/>
    <p:sldId id="264" r:id="rId6"/>
    <p:sldId id="276" r:id="rId7"/>
    <p:sldId id="320" r:id="rId8"/>
    <p:sldId id="271" r:id="rId9"/>
    <p:sldId id="310" r:id="rId10"/>
    <p:sldId id="321" r:id="rId11"/>
    <p:sldId id="311" r:id="rId12"/>
  </p:sldIdLst>
  <p:sldSz cx="18288000" cy="10287000"/>
  <p:notesSz cx="6858000" cy="9144000"/>
  <p:embeddedFontLst>
    <p:embeddedFont>
      <p:font typeface="Open Sans" panose="020B0606030504020204" pitchFamily="34" charset="0"/>
      <p:regular r:id="rId13"/>
      <p:italic r:id="rId14"/>
    </p:embeddedFont>
    <p:embeddedFont>
      <p:font typeface="Sakkal Majalla" panose="02000000000000000000" pitchFamily="2" charset="-78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uis\Desktop\Meus%20Documentos\Cambridge%202013\Data%20Euphrates%20Flow%20with%20Turkish%20Dams,%20Precipitation%20and%20Irrigation%20in%20Siri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Luis\Desktop\P&#243;s%20Livre%20Doc%202011\Sobre%20S&#237;ria%20e%20bacia%20do%20Eufrates\Precipita&#231;&#227;o%20na%20regi&#227;o%20do%20Eufrates%20-%201979%20a%20200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7552986327094"/>
          <c:y val="6.3021434820647412E-2"/>
          <c:w val="0.83143374915111834"/>
          <c:h val="0.76561490230387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'[Data Euphrates Flow with Turkish Dams, Precipitation and Irrigation in Siria.xlsx]Plan1'!$D$6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sz="900" b="0" i="0" baseline="0"/>
                      <a:t>1042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B9C-4E77-ADAF-A3C98554BC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'[Data Euphrates Flow with Turkish Dams, Precipitation and Irrigation in Siria.xlsx]Plan1'!$C$7:$C$47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cat>
          <c:val>
            <c:numRef>
              <c:f>'[Data Euphrates Flow with Turkish Dams, Precipitation and Irrigation in Siria.xlsx]Plan1'!$D$7:$D$47</c:f>
              <c:numCache>
                <c:formatCode>General</c:formatCode>
                <c:ptCount val="41"/>
                <c:pt idx="0">
                  <c:v>835</c:v>
                </c:pt>
                <c:pt idx="1">
                  <c:v>835</c:v>
                </c:pt>
                <c:pt idx="2">
                  <c:v>835</c:v>
                </c:pt>
                <c:pt idx="3">
                  <c:v>476</c:v>
                </c:pt>
                <c:pt idx="4">
                  <c:v>406</c:v>
                </c:pt>
                <c:pt idx="5">
                  <c:v>428</c:v>
                </c:pt>
                <c:pt idx="6">
                  <c:v>1100</c:v>
                </c:pt>
                <c:pt idx="7">
                  <c:v>1042</c:v>
                </c:pt>
                <c:pt idx="8">
                  <c:v>971</c:v>
                </c:pt>
                <c:pt idx="9">
                  <c:v>808</c:v>
                </c:pt>
                <c:pt idx="10">
                  <c:v>1012</c:v>
                </c:pt>
                <c:pt idx="11">
                  <c:v>1012</c:v>
                </c:pt>
                <c:pt idx="12">
                  <c:v>1063</c:v>
                </c:pt>
                <c:pt idx="13">
                  <c:v>1063</c:v>
                </c:pt>
                <c:pt idx="14">
                  <c:v>698</c:v>
                </c:pt>
                <c:pt idx="15">
                  <c:v>665</c:v>
                </c:pt>
                <c:pt idx="16">
                  <c:v>559</c:v>
                </c:pt>
                <c:pt idx="17">
                  <c:v>559</c:v>
                </c:pt>
                <c:pt idx="18">
                  <c:v>1590</c:v>
                </c:pt>
                <c:pt idx="19">
                  <c:v>1590</c:v>
                </c:pt>
                <c:pt idx="20">
                  <c:v>482</c:v>
                </c:pt>
                <c:pt idx="21">
                  <c:v>482</c:v>
                </c:pt>
                <c:pt idx="22">
                  <c:v>482</c:v>
                </c:pt>
                <c:pt idx="23">
                  <c:v>520</c:v>
                </c:pt>
                <c:pt idx="24">
                  <c:v>995</c:v>
                </c:pt>
                <c:pt idx="25">
                  <c:v>825</c:v>
                </c:pt>
                <c:pt idx="26">
                  <c:v>1037</c:v>
                </c:pt>
                <c:pt idx="27">
                  <c:v>990</c:v>
                </c:pt>
                <c:pt idx="28">
                  <c:v>1037</c:v>
                </c:pt>
                <c:pt idx="29">
                  <c:v>751</c:v>
                </c:pt>
                <c:pt idx="30">
                  <c:v>731</c:v>
                </c:pt>
                <c:pt idx="31">
                  <c:v>458</c:v>
                </c:pt>
                <c:pt idx="32">
                  <c:v>482</c:v>
                </c:pt>
                <c:pt idx="33">
                  <c:v>564</c:v>
                </c:pt>
                <c:pt idx="34">
                  <c:v>757</c:v>
                </c:pt>
                <c:pt idx="35">
                  <c:v>707</c:v>
                </c:pt>
                <c:pt idx="36">
                  <c:v>745</c:v>
                </c:pt>
                <c:pt idx="37">
                  <c:v>690</c:v>
                </c:pt>
                <c:pt idx="38">
                  <c:v>640</c:v>
                </c:pt>
                <c:pt idx="39">
                  <c:v>416</c:v>
                </c:pt>
                <c:pt idx="40">
                  <c:v>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C-4E77-ADAF-A3C98554BC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8369280"/>
        <c:axId val="178197632"/>
      </c:barChart>
      <c:catAx>
        <c:axId val="138369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0147557998191916"/>
              <c:y val="0.8949530823994366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8197632"/>
        <c:crosses val="autoZero"/>
        <c:auto val="1"/>
        <c:lblAlgn val="ctr"/>
        <c:lblOffset val="100"/>
        <c:noMultiLvlLbl val="0"/>
      </c:catAx>
      <c:valAx>
        <c:axId val="1781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</a:t>
                </a:r>
                <a:r>
                  <a:rPr lang="en-US" baseline="30000"/>
                  <a:t>3</a:t>
                </a:r>
                <a:r>
                  <a:rPr lang="en-US"/>
                  <a:t>/second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83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210196369761405E-2"/>
          <c:y val="7.1699192386245739E-2"/>
          <c:w val="0.90019797605713869"/>
          <c:h val="0.75055171167406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Plan1!$E$57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700" baseline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forward val="2"/>
            <c:dispRSqr val="0"/>
            <c:dispEq val="0"/>
          </c:trendline>
          <c:cat>
            <c:numRef>
              <c:f>Plan1!$D$58:$D$95</c:f>
              <c:numCache>
                <c:formatCode>General</c:formatCode>
                <c:ptCount val="3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</c:numCache>
            </c:numRef>
          </c:cat>
          <c:val>
            <c:numRef>
              <c:f>Plan1!$E$58:$E$95</c:f>
              <c:numCache>
                <c:formatCode>General</c:formatCode>
                <c:ptCount val="38"/>
                <c:pt idx="0">
                  <c:v>151.9</c:v>
                </c:pt>
                <c:pt idx="1">
                  <c:v>281.3</c:v>
                </c:pt>
                <c:pt idx="2">
                  <c:v>302.5</c:v>
                </c:pt>
                <c:pt idx="3">
                  <c:v>42.9</c:v>
                </c:pt>
                <c:pt idx="4">
                  <c:v>396.7</c:v>
                </c:pt>
                <c:pt idx="5">
                  <c:v>270.3</c:v>
                </c:pt>
                <c:pt idx="6">
                  <c:v>303.3</c:v>
                </c:pt>
                <c:pt idx="7">
                  <c:v>222.1</c:v>
                </c:pt>
                <c:pt idx="8">
                  <c:v>208.4</c:v>
                </c:pt>
                <c:pt idx="9">
                  <c:v>246.8</c:v>
                </c:pt>
                <c:pt idx="10">
                  <c:v>300.60000000000002</c:v>
                </c:pt>
                <c:pt idx="11">
                  <c:v>315.8</c:v>
                </c:pt>
                <c:pt idx="12">
                  <c:v>291.7</c:v>
                </c:pt>
                <c:pt idx="13">
                  <c:v>229.3</c:v>
                </c:pt>
                <c:pt idx="14">
                  <c:v>193.7</c:v>
                </c:pt>
                <c:pt idx="15">
                  <c:v>226.9</c:v>
                </c:pt>
                <c:pt idx="16">
                  <c:v>239.7</c:v>
                </c:pt>
                <c:pt idx="17">
                  <c:v>277.89999999999969</c:v>
                </c:pt>
                <c:pt idx="18">
                  <c:v>419.9</c:v>
                </c:pt>
                <c:pt idx="19">
                  <c:v>129.5</c:v>
                </c:pt>
                <c:pt idx="20">
                  <c:v>150</c:v>
                </c:pt>
                <c:pt idx="21">
                  <c:v>260.60000000000002</c:v>
                </c:pt>
                <c:pt idx="22">
                  <c:v>245.2</c:v>
                </c:pt>
                <c:pt idx="23">
                  <c:v>277.60000000000002</c:v>
                </c:pt>
                <c:pt idx="24">
                  <c:v>349.1</c:v>
                </c:pt>
                <c:pt idx="25">
                  <c:v>172</c:v>
                </c:pt>
                <c:pt idx="26">
                  <c:v>365.8</c:v>
                </c:pt>
                <c:pt idx="27">
                  <c:v>273.7</c:v>
                </c:pt>
                <c:pt idx="28">
                  <c:v>205.2</c:v>
                </c:pt>
                <c:pt idx="29">
                  <c:v>84.5</c:v>
                </c:pt>
                <c:pt idx="30">
                  <c:v>199</c:v>
                </c:pt>
                <c:pt idx="31">
                  <c:v>280</c:v>
                </c:pt>
                <c:pt idx="32">
                  <c:v>245.7</c:v>
                </c:pt>
                <c:pt idx="33">
                  <c:v>296</c:v>
                </c:pt>
                <c:pt idx="34">
                  <c:v>287</c:v>
                </c:pt>
                <c:pt idx="35">
                  <c:v>161.5</c:v>
                </c:pt>
                <c:pt idx="36">
                  <c:v>266.5</c:v>
                </c:pt>
                <c:pt idx="37">
                  <c:v>192.5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C3-4B36-A255-A378B961C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001664"/>
        <c:axId val="140003584"/>
      </c:barChart>
      <c:catAx>
        <c:axId val="140001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700" baseline="0"/>
            </a:pPr>
            <a:endParaRPr lang="pt-BR"/>
          </a:p>
        </c:txPr>
        <c:crossAx val="140003584"/>
        <c:crosses val="autoZero"/>
        <c:auto val="1"/>
        <c:lblAlgn val="ctr"/>
        <c:lblOffset val="100"/>
        <c:noMultiLvlLbl val="0"/>
      </c:catAx>
      <c:valAx>
        <c:axId val="1400035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/>
                  <a:t>mm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700" baseline="0"/>
            </a:pPr>
            <a:endParaRPr lang="pt-BR"/>
          </a:p>
        </c:txPr>
        <c:crossAx val="140001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0.15854</cdr:x>
      <cdr:y>0.12955</cdr:y>
    </cdr:from>
    <cdr:to>
      <cdr:x>0.30634</cdr:x>
      <cdr:y>0.25726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155053" y="564746"/>
          <a:ext cx="1076776" cy="5567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pt-BR" sz="1000" b="1"/>
            <a:t>Keban Dam</a:t>
          </a:r>
        </a:p>
        <a:p xmlns:a="http://schemas.openxmlformats.org/drawingml/2006/main">
          <a:pPr algn="l"/>
          <a:r>
            <a:rPr lang="pt-BR" sz="1000"/>
            <a:t>Conclusion: 1975</a:t>
          </a:r>
        </a:p>
        <a:p xmlns:a="http://schemas.openxmlformats.org/drawingml/2006/main">
          <a:pPr algn="l"/>
          <a:r>
            <a:rPr lang="pt-BR" sz="1000"/>
            <a:t>Capacity:</a:t>
          </a:r>
          <a:r>
            <a:rPr lang="pt-BR" sz="1000" baseline="0"/>
            <a:t> 31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0.21388</cdr:x>
      <cdr:y>0.22332</cdr:y>
    </cdr:from>
    <cdr:to>
      <cdr:x>0.22016</cdr:x>
      <cdr:y>0.57926</cdr:y>
    </cdr:to>
    <cdr:sp macro="" textlink="">
      <cdr:nvSpPr>
        <cdr:cNvPr id="6" name="Conector de seta reta 5"/>
        <cdr:cNvSpPr/>
      </cdr:nvSpPr>
      <cdr:spPr>
        <a:xfrm xmlns:a="http://schemas.openxmlformats.org/drawingml/2006/main" rot="5400000">
          <a:off x="644922" y="2088056"/>
          <a:ext cx="1872332" cy="4571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0.37828</cdr:x>
      <cdr:y>0.20353</cdr:y>
    </cdr:from>
    <cdr:to>
      <cdr:x>0.53604</cdr:x>
      <cdr:y>0.34283</cdr:y>
    </cdr:to>
    <cdr:sp macro="" textlink="">
      <cdr:nvSpPr>
        <cdr:cNvPr id="7" name="CaixaDeTexto 6"/>
        <cdr:cNvSpPr txBox="1"/>
      </cdr:nvSpPr>
      <cdr:spPr>
        <a:xfrm xmlns:a="http://schemas.openxmlformats.org/drawingml/2006/main">
          <a:off x="2755900" y="1070615"/>
          <a:ext cx="1149350" cy="732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pt-BR" sz="1000" b="1"/>
            <a:t>Karakaya Dam</a:t>
          </a:r>
        </a:p>
        <a:p xmlns:a="http://schemas.openxmlformats.org/drawingml/2006/main">
          <a:pPr algn="l"/>
          <a:r>
            <a:rPr lang="pt-BR" sz="1000"/>
            <a:t>Conclusion: 1987</a:t>
          </a:r>
        </a:p>
        <a:p xmlns:a="http://schemas.openxmlformats.org/drawingml/2006/main">
          <a:pPr algn="l"/>
          <a:r>
            <a:rPr lang="pt-BR" sz="1000"/>
            <a:t>Capacity:  9,5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0.42106</cdr:x>
      <cdr:y>0.26296</cdr:y>
    </cdr:from>
    <cdr:to>
      <cdr:x>0.45082</cdr:x>
      <cdr:y>0.53704</cdr:y>
    </cdr:to>
    <cdr:sp macro="" textlink="">
      <cdr:nvSpPr>
        <cdr:cNvPr id="11" name="Conector de seta reta 10"/>
        <cdr:cNvSpPr/>
      </cdr:nvSpPr>
      <cdr:spPr>
        <a:xfrm xmlns:a="http://schemas.openxmlformats.org/drawingml/2006/main" rot="16200000" flipH="1">
          <a:off x="6404265" y="3848102"/>
          <a:ext cx="2819399" cy="53340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0.50941</cdr:x>
      <cdr:y>0.14426</cdr:y>
    </cdr:from>
    <cdr:to>
      <cdr:x>0.66678</cdr:x>
      <cdr:y>0.25712</cdr:y>
    </cdr:to>
    <cdr:sp macro="" textlink="">
      <cdr:nvSpPr>
        <cdr:cNvPr id="12" name="CaixaDeTexto 11"/>
        <cdr:cNvSpPr txBox="1"/>
      </cdr:nvSpPr>
      <cdr:spPr>
        <a:xfrm xmlns:a="http://schemas.openxmlformats.org/drawingml/2006/main">
          <a:off x="3711206" y="758834"/>
          <a:ext cx="1146544" cy="5937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pt-BR" sz="1000" b="1"/>
            <a:t>Ataturk Dam</a:t>
          </a:r>
        </a:p>
        <a:p xmlns:a="http://schemas.openxmlformats.org/drawingml/2006/main">
          <a:pPr algn="l"/>
          <a:r>
            <a:rPr lang="pt-BR" sz="1000"/>
            <a:t>Conclusion: 1992</a:t>
          </a:r>
        </a:p>
        <a:p xmlns:a="http://schemas.openxmlformats.org/drawingml/2006/main">
          <a:pPr algn="l"/>
          <a:r>
            <a:rPr lang="pt-BR" sz="1000"/>
            <a:t>Capacity: 48,7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0.56918</cdr:x>
      <cdr:y>0.24833</cdr:y>
    </cdr:from>
    <cdr:to>
      <cdr:x>0.57382</cdr:x>
      <cdr:y>0.55798</cdr:y>
    </cdr:to>
    <cdr:sp macro="" textlink="">
      <cdr:nvSpPr>
        <cdr:cNvPr id="14" name="Conector de seta reta 13"/>
        <cdr:cNvSpPr/>
      </cdr:nvSpPr>
      <cdr:spPr>
        <a:xfrm xmlns:a="http://schemas.openxmlformats.org/drawingml/2006/main" rot="16200000" flipH="1">
          <a:off x="4743823" y="2281190"/>
          <a:ext cx="1769649" cy="4571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0.67922</cdr:x>
      <cdr:y>0.16667</cdr:y>
    </cdr:from>
    <cdr:to>
      <cdr:x>0.80624</cdr:x>
      <cdr:y>0.2963</cdr:y>
    </cdr:to>
    <cdr:sp macro="" textlink="">
      <cdr:nvSpPr>
        <cdr:cNvPr id="15" name="CaixaDeTexto 14"/>
        <cdr:cNvSpPr txBox="1"/>
      </cdr:nvSpPr>
      <cdr:spPr>
        <a:xfrm xmlns:a="http://schemas.openxmlformats.org/drawingml/2006/main">
          <a:off x="6010274" y="771525"/>
          <a:ext cx="1123950" cy="600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0.80656</cdr:x>
      <cdr:y>0.1563</cdr:y>
    </cdr:from>
    <cdr:to>
      <cdr:x>0.96923</cdr:x>
      <cdr:y>0.27281</cdr:y>
    </cdr:to>
    <cdr:sp macro="" textlink="">
      <cdr:nvSpPr>
        <cdr:cNvPr id="16" name="CaixaDeTexto 15"/>
        <cdr:cNvSpPr txBox="1"/>
      </cdr:nvSpPr>
      <cdr:spPr>
        <a:xfrm xmlns:a="http://schemas.openxmlformats.org/drawingml/2006/main">
          <a:off x="5876092" y="822190"/>
          <a:ext cx="1185108" cy="612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pt-BR" sz="1000" b="1"/>
            <a:t>Birecik Dam</a:t>
          </a:r>
        </a:p>
        <a:p xmlns:a="http://schemas.openxmlformats.org/drawingml/2006/main">
          <a:pPr algn="l"/>
          <a:r>
            <a:rPr lang="pt-BR" sz="1000"/>
            <a:t>Conclusion: 2000</a:t>
          </a:r>
        </a:p>
        <a:p xmlns:a="http://schemas.openxmlformats.org/drawingml/2006/main">
          <a:pPr algn="l"/>
          <a:r>
            <a:rPr lang="pt-BR" sz="1000"/>
            <a:t>Capacity: 1,2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0.74952</cdr:x>
      <cdr:y>0.25109</cdr:y>
    </cdr:from>
    <cdr:to>
      <cdr:x>0.81234</cdr:x>
      <cdr:y>0.44333</cdr:y>
    </cdr:to>
    <cdr:sp macro="" textlink="">
      <cdr:nvSpPr>
        <cdr:cNvPr id="18" name="Conector de seta reta 17"/>
        <cdr:cNvSpPr/>
      </cdr:nvSpPr>
      <cdr:spPr>
        <a:xfrm xmlns:a="http://schemas.openxmlformats.org/drawingml/2006/main" rot="16200000" flipH="1" flipV="1">
          <a:off x="5183726" y="1597595"/>
          <a:ext cx="1011265" cy="45768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0.63724</cdr:x>
      <cdr:y>0.15844</cdr:y>
    </cdr:from>
    <cdr:to>
      <cdr:x>0.72982</cdr:x>
      <cdr:y>0.2601</cdr:y>
    </cdr:to>
    <cdr:sp macro="" textlink="">
      <cdr:nvSpPr>
        <cdr:cNvPr id="19" name="CaixaDeTexto 18"/>
        <cdr:cNvSpPr txBox="1"/>
      </cdr:nvSpPr>
      <cdr:spPr>
        <a:xfrm xmlns:a="http://schemas.openxmlformats.org/drawingml/2006/main">
          <a:off x="5638799" y="934137"/>
          <a:ext cx="819150" cy="599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0.16146</cdr:x>
      <cdr:y>0.04183</cdr:y>
    </cdr:from>
    <cdr:to>
      <cdr:x>0.48762</cdr:x>
      <cdr:y>0.12192</cdr:y>
    </cdr:to>
    <cdr:sp macro="" textlink="">
      <cdr:nvSpPr>
        <cdr:cNvPr id="20" name="CaixaDeTexto 19"/>
        <cdr:cNvSpPr txBox="1"/>
      </cdr:nvSpPr>
      <cdr:spPr>
        <a:xfrm xmlns:a="http://schemas.openxmlformats.org/drawingml/2006/main">
          <a:off x="1176293" y="220040"/>
          <a:ext cx="2376192" cy="4213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000" b="1"/>
            <a:t>Hangagiz Dam* </a:t>
          </a:r>
          <a:r>
            <a:rPr lang="pt-BR" sz="1000"/>
            <a:t>Conclusion: 1988 Capacity: 0,10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0.45856</cdr:x>
      <cdr:y>0.07754</cdr:y>
    </cdr:from>
    <cdr:to>
      <cdr:x>0.48107</cdr:x>
      <cdr:y>0.11645</cdr:y>
    </cdr:to>
    <cdr:sp macro="" textlink="">
      <cdr:nvSpPr>
        <cdr:cNvPr id="22" name="Conector de seta reta 21"/>
        <cdr:cNvSpPr/>
      </cdr:nvSpPr>
      <cdr:spPr>
        <a:xfrm xmlns:a="http://schemas.openxmlformats.org/drawingml/2006/main" rot="5400000" flipV="1">
          <a:off x="4042568" y="472282"/>
          <a:ext cx="229394" cy="19923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0.65688</cdr:x>
      <cdr:y>0.14749</cdr:y>
    </cdr:from>
    <cdr:to>
      <cdr:x>0.81147</cdr:x>
      <cdr:y>0.26219</cdr:y>
    </cdr:to>
    <cdr:sp macro="" textlink="">
      <cdr:nvSpPr>
        <cdr:cNvPr id="23" name="CaixaDeTexto 22"/>
        <cdr:cNvSpPr txBox="1"/>
      </cdr:nvSpPr>
      <cdr:spPr>
        <a:xfrm xmlns:a="http://schemas.openxmlformats.org/drawingml/2006/main">
          <a:off x="4785606" y="775840"/>
          <a:ext cx="1126244" cy="603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000" b="1"/>
            <a:t>Karkamis Dam</a:t>
          </a:r>
        </a:p>
        <a:p xmlns:a="http://schemas.openxmlformats.org/drawingml/2006/main">
          <a:r>
            <a:rPr lang="pt-BR" sz="1000"/>
            <a:t>Conclusion: 1999</a:t>
          </a:r>
        </a:p>
        <a:p xmlns:a="http://schemas.openxmlformats.org/drawingml/2006/main">
          <a:r>
            <a:rPr lang="pt-BR" sz="1000"/>
            <a:t>Capacity: 0,1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0.71152</cdr:x>
      <cdr:y>0.26667</cdr:y>
    </cdr:from>
    <cdr:to>
      <cdr:x>0.71954</cdr:x>
      <cdr:y>0.43333</cdr:y>
    </cdr:to>
    <cdr:sp macro="" textlink="">
      <cdr:nvSpPr>
        <cdr:cNvPr id="25" name="Conector de seta reta 24"/>
        <cdr:cNvSpPr/>
      </cdr:nvSpPr>
      <cdr:spPr>
        <a:xfrm xmlns:a="http://schemas.openxmlformats.org/drawingml/2006/main" rot="16200000" flipH="1">
          <a:off x="6570879" y="1960778"/>
          <a:ext cx="952500" cy="7894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0.80655</cdr:x>
      <cdr:y>0.27958</cdr:y>
    </cdr:from>
    <cdr:to>
      <cdr:x>0.9701</cdr:x>
      <cdr:y>0.39836</cdr:y>
    </cdr:to>
    <cdr:sp macro="" textlink="">
      <cdr:nvSpPr>
        <cdr:cNvPr id="26" name="CaixaDeTexto 25"/>
        <cdr:cNvSpPr txBox="1"/>
      </cdr:nvSpPr>
      <cdr:spPr>
        <a:xfrm xmlns:a="http://schemas.openxmlformats.org/drawingml/2006/main">
          <a:off x="5876036" y="1470670"/>
          <a:ext cx="1191514" cy="624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pt-BR" sz="1000" b="1"/>
            <a:t>Kayacik Dam*</a:t>
          </a:r>
        </a:p>
        <a:p xmlns:a="http://schemas.openxmlformats.org/drawingml/2006/main">
          <a:pPr algn="l"/>
          <a:r>
            <a:rPr lang="pt-BR" sz="1000"/>
            <a:t>Conclusion: 2005</a:t>
          </a:r>
        </a:p>
        <a:p xmlns:a="http://schemas.openxmlformats.org/drawingml/2006/main">
          <a:pPr algn="l"/>
          <a:r>
            <a:rPr lang="pt-BR" sz="1000"/>
            <a:t>Capacity: 0,1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0.84434</cdr:x>
      <cdr:y>0.39833</cdr:y>
    </cdr:from>
    <cdr:to>
      <cdr:x>0.84898</cdr:x>
      <cdr:y>0.45833</cdr:y>
    </cdr:to>
    <cdr:sp macro="" textlink="">
      <cdr:nvSpPr>
        <cdr:cNvPr id="28" name="Conector de seta reta 27"/>
        <cdr:cNvSpPr/>
      </cdr:nvSpPr>
      <cdr:spPr>
        <a:xfrm xmlns:a="http://schemas.openxmlformats.org/drawingml/2006/main" rot="5400000">
          <a:off x="8167209" y="2425068"/>
          <a:ext cx="342900" cy="4571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0.50807</cdr:x>
      <cdr:y>0.04685</cdr:y>
    </cdr:from>
    <cdr:to>
      <cdr:x>0.84715</cdr:x>
      <cdr:y>0.07916</cdr:y>
    </cdr:to>
    <cdr:sp macro="" textlink="">
      <cdr:nvSpPr>
        <cdr:cNvPr id="29" name="CaixaDeTexto 28"/>
        <cdr:cNvSpPr txBox="1"/>
      </cdr:nvSpPr>
      <cdr:spPr>
        <a:xfrm xmlns:a="http://schemas.openxmlformats.org/drawingml/2006/main">
          <a:off x="4495799" y="276226"/>
          <a:ext cx="3000375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0.52637</cdr:x>
      <cdr:y>0.04523</cdr:y>
    </cdr:from>
    <cdr:to>
      <cdr:x>0.87406</cdr:x>
      <cdr:y>0.08885</cdr:y>
    </cdr:to>
    <cdr:sp macro="" textlink="">
      <cdr:nvSpPr>
        <cdr:cNvPr id="30" name="CaixaDeTexto 29"/>
        <cdr:cNvSpPr txBox="1"/>
      </cdr:nvSpPr>
      <cdr:spPr>
        <a:xfrm xmlns:a="http://schemas.openxmlformats.org/drawingml/2006/main">
          <a:off x="4657724" y="266701"/>
          <a:ext cx="30765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0.55042</cdr:x>
      <cdr:y>0.03194</cdr:y>
    </cdr:from>
    <cdr:to>
      <cdr:x>0.94396</cdr:x>
      <cdr:y>0.11951</cdr:y>
    </cdr:to>
    <cdr:sp macro="" textlink="">
      <cdr:nvSpPr>
        <cdr:cNvPr id="31" name="CaixaDeTexto 30"/>
        <cdr:cNvSpPr txBox="1"/>
      </cdr:nvSpPr>
      <cdr:spPr>
        <a:xfrm xmlns:a="http://schemas.openxmlformats.org/drawingml/2006/main">
          <a:off x="4009979" y="168015"/>
          <a:ext cx="2867079" cy="460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000" b="1"/>
            <a:t>Hacihidin Dam* </a:t>
          </a:r>
        </a:p>
        <a:p xmlns:a="http://schemas.openxmlformats.org/drawingml/2006/main">
          <a:r>
            <a:rPr lang="pt-BR" sz="1000"/>
            <a:t>Conclusion: 1989 Capacity: 0.06 km</a:t>
          </a:r>
          <a:r>
            <a:rPr lang="pt-BR" sz="1000" baseline="30000"/>
            <a:t>3</a:t>
          </a:r>
        </a:p>
      </cdr:txBody>
    </cdr:sp>
  </cdr:relSizeAnchor>
  <cdr:relSizeAnchor xmlns:cdr="http://schemas.openxmlformats.org/drawingml/2006/chartDrawing">
    <cdr:from>
      <cdr:x>0.52043</cdr:x>
      <cdr:y>0.0776</cdr:y>
    </cdr:from>
    <cdr:to>
      <cdr:x>0.54196</cdr:x>
      <cdr:y>0.11637</cdr:y>
    </cdr:to>
    <cdr:sp macro="" textlink="">
      <cdr:nvSpPr>
        <cdr:cNvPr id="33" name="Conector de seta reta 32"/>
        <cdr:cNvSpPr/>
      </cdr:nvSpPr>
      <cdr:spPr>
        <a:xfrm xmlns:a="http://schemas.openxmlformats.org/drawingml/2006/main" rot="5400000">
          <a:off x="5120843" y="448228"/>
          <a:ext cx="221570" cy="21204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0.08106</cdr:x>
      <cdr:y>0.29079</cdr:y>
    </cdr:from>
    <cdr:to>
      <cdr:x>0.22662</cdr:x>
      <cdr:y>0.40077</cdr:y>
    </cdr:to>
    <cdr:sp macro="" textlink="">
      <cdr:nvSpPr>
        <cdr:cNvPr id="34" name="CaixaDeTexto 33"/>
        <cdr:cNvSpPr txBox="1"/>
      </cdr:nvSpPr>
      <cdr:spPr>
        <a:xfrm xmlns:a="http://schemas.openxmlformats.org/drawingml/2006/main">
          <a:off x="590551" y="1529654"/>
          <a:ext cx="1060450" cy="578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900" b="1"/>
            <a:t>Medik Dam*</a:t>
          </a:r>
        </a:p>
        <a:p xmlns:a="http://schemas.openxmlformats.org/drawingml/2006/main">
          <a:r>
            <a:rPr lang="pt-BR" sz="900"/>
            <a:t>Conclusion:  1975</a:t>
          </a:r>
        </a:p>
        <a:p xmlns:a="http://schemas.openxmlformats.org/drawingml/2006/main">
          <a:r>
            <a:rPr lang="pt-BR" sz="900"/>
            <a:t>Capacity: 0,02 km</a:t>
          </a:r>
          <a:r>
            <a:rPr lang="pt-BR" sz="900" baseline="30000"/>
            <a:t>3</a:t>
          </a:r>
        </a:p>
      </cdr:txBody>
    </cdr:sp>
  </cdr:relSizeAnchor>
  <cdr:relSizeAnchor xmlns:cdr="http://schemas.openxmlformats.org/drawingml/2006/chartDrawing">
    <cdr:from>
      <cdr:x>0.16469</cdr:x>
      <cdr:y>0.37318</cdr:y>
    </cdr:from>
    <cdr:to>
      <cdr:x>0.20986</cdr:x>
      <cdr:y>0.58333</cdr:y>
    </cdr:to>
    <cdr:sp macro="" textlink="">
      <cdr:nvSpPr>
        <cdr:cNvPr id="36" name="Conector de seta reta 35"/>
        <cdr:cNvSpPr/>
      </cdr:nvSpPr>
      <cdr:spPr>
        <a:xfrm xmlns:a="http://schemas.openxmlformats.org/drawingml/2006/main" rot="16200000" flipH="1">
          <a:off x="1243953" y="2510778"/>
          <a:ext cx="1201029" cy="44492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  <cdr:relSizeAnchor xmlns:cdr="http://schemas.openxmlformats.org/drawingml/2006/chartDrawing">
    <cdr:from>
      <cdr:x>0</cdr:x>
      <cdr:y>0.85556</cdr:y>
    </cdr:from>
    <cdr:to>
      <cdr:x>1</cdr:x>
      <cdr:y>0.96667</cdr:y>
    </cdr:to>
    <cdr:sp macro="" textlink="">
      <cdr:nvSpPr>
        <cdr:cNvPr id="37" name="CaixaDeTexto 36"/>
        <cdr:cNvSpPr txBox="1"/>
      </cdr:nvSpPr>
      <cdr:spPr>
        <a:xfrm xmlns:a="http://schemas.openxmlformats.org/drawingml/2006/main">
          <a:off x="0" y="8801100"/>
          <a:ext cx="17924318" cy="114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b="1" i="1" dirty="0">
              <a:latin typeface="Arial" panose="020B0604020202020204" pitchFamily="34" charset="0"/>
              <a:cs typeface="Arial" panose="020B0604020202020204" pitchFamily="34" charset="0"/>
            </a:rPr>
            <a:t>Total </a:t>
          </a:r>
          <a:r>
            <a:rPr lang="pt-BR" sz="1600" b="1" i="1" dirty="0" err="1">
              <a:latin typeface="Arial" panose="020B0604020202020204" pitchFamily="34" charset="0"/>
              <a:cs typeface="Arial" panose="020B0604020202020204" pitchFamily="34" charset="0"/>
            </a:rPr>
            <a:t>of</a:t>
          </a:r>
          <a:r>
            <a:rPr lang="pt-BR" sz="16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1600" b="1" i="1" dirty="0" err="1">
              <a:latin typeface="Arial" panose="020B0604020202020204" pitchFamily="34" charset="0"/>
              <a:cs typeface="Arial" panose="020B0604020202020204" pitchFamily="34" charset="0"/>
            </a:rPr>
            <a:t>Dams</a:t>
          </a:r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:  5</a:t>
          </a:r>
          <a:r>
            <a:rPr lang="pt-BR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       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Total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capacity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of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water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storage</a:t>
          </a:r>
          <a:r>
            <a:rPr lang="pt-BR" sz="1600" b="1" baseline="0" dirty="0">
              <a:latin typeface="Arial" panose="020B0604020202020204" pitchFamily="34" charset="0"/>
              <a:cs typeface="Arial" panose="020B0604020202020204" pitchFamily="34" charset="0"/>
            </a:rPr>
            <a:t>: 90.5 km</a:t>
          </a:r>
          <a:r>
            <a:rPr lang="pt-BR" sz="1600" b="1" baseline="30000" dirty="0">
              <a:latin typeface="Arial" panose="020B0604020202020204" pitchFamily="34" charset="0"/>
              <a:cs typeface="Arial" panose="020B0604020202020204" pitchFamily="34" charset="0"/>
            </a:rPr>
            <a:t>3             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Average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flow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per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year</a:t>
          </a:r>
          <a:r>
            <a:rPr lang="pt-BR" sz="1600" b="1" baseline="0" dirty="0">
              <a:latin typeface="Arial" panose="020B0604020202020204" pitchFamily="34" charset="0"/>
              <a:cs typeface="Arial" panose="020B0604020202020204" pitchFamily="34" charset="0"/>
            </a:rPr>
            <a:t>: 778.5 m</a:t>
          </a:r>
          <a:r>
            <a:rPr lang="pt-BR" sz="1600" b="1" baseline="300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pt-BR" sz="1600" b="1" baseline="0" dirty="0">
              <a:latin typeface="Arial" panose="020B0604020202020204" pitchFamily="34" charset="0"/>
              <a:cs typeface="Arial" panose="020B0604020202020204" pitchFamily="34" charset="0"/>
            </a:rPr>
            <a:t>/s         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Total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flow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 in 41 </a:t>
          </a:r>
          <a:r>
            <a:rPr lang="pt-BR" sz="1600" b="1" i="1" baseline="0" dirty="0" err="1">
              <a:latin typeface="Arial" panose="020B0604020202020204" pitchFamily="34" charset="0"/>
              <a:cs typeface="Arial" panose="020B0604020202020204" pitchFamily="34" charset="0"/>
            </a:rPr>
            <a:t>years</a:t>
          </a:r>
          <a:r>
            <a:rPr lang="pt-BR" sz="1600" b="1" i="1" baseline="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pt-BR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 1,004.5 km</a:t>
          </a:r>
          <a:r>
            <a:rPr lang="pt-BR" sz="1600" b="1" baseline="300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pt-BR" sz="2800" b="1" baseline="30000" dirty="0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pt-BR" sz="2800" b="1" baseline="30000" dirty="0">
              <a:latin typeface="Arial" panose="020B0604020202020204" pitchFamily="34" charset="0"/>
              <a:cs typeface="Arial" panose="020B0604020202020204" pitchFamily="34" charset="0"/>
            </a:rPr>
            <a:t>* Dam </a:t>
          </a:r>
          <a:r>
            <a:rPr lang="pt-BR" sz="2800" b="1" baseline="30000" dirty="0" err="1">
              <a:latin typeface="Arial" panose="020B0604020202020204" pitchFamily="34" charset="0"/>
              <a:cs typeface="Arial" panose="020B0604020202020204" pitchFamily="34" charset="0"/>
            </a:rPr>
            <a:t>built</a:t>
          </a:r>
          <a:r>
            <a:rPr lang="pt-BR" sz="2800" b="1" baseline="30000" dirty="0">
              <a:latin typeface="Arial" panose="020B0604020202020204" pitchFamily="34" charset="0"/>
              <a:cs typeface="Arial" panose="020B0604020202020204" pitchFamily="34" charset="0"/>
            </a:rPr>
            <a:t> in </a:t>
          </a:r>
          <a:r>
            <a:rPr lang="pt-BR" sz="2800" b="1" baseline="30000" dirty="0" err="1">
              <a:latin typeface="Arial" panose="020B0604020202020204" pitchFamily="34" charset="0"/>
              <a:cs typeface="Arial" panose="020B0604020202020204" pitchFamily="34" charset="0"/>
            </a:rPr>
            <a:t>tributaries</a:t>
          </a:r>
          <a:r>
            <a:rPr lang="pt-BR" sz="2800" b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2800" b="1" baseline="300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 xmlns:a="http://schemas.openxmlformats.org/drawingml/2006/main">
          <a:endParaRPr lang="pt-BR" sz="1100" baseline="30000" dirty="0"/>
        </a:p>
        <a:p xmlns:a="http://schemas.openxmlformats.org/drawingml/2006/main">
          <a:endParaRPr lang="pt-BR" sz="1100" baseline="30000" dirty="0"/>
        </a:p>
      </cdr:txBody>
    </cdr:sp>
  </cdr:relSizeAnchor>
  <cdr:relSizeAnchor xmlns:cdr="http://schemas.openxmlformats.org/drawingml/2006/chartDrawing">
    <cdr:from>
      <cdr:x>0.27681</cdr:x>
      <cdr:y>0.9</cdr:y>
    </cdr:from>
    <cdr:to>
      <cdr:x>1</cdr:x>
      <cdr:y>0.94208</cdr:y>
    </cdr:to>
    <cdr:sp macro="" textlink="">
      <cdr:nvSpPr>
        <cdr:cNvPr id="27" name="CaixaDeTexto 26"/>
        <cdr:cNvSpPr txBox="1"/>
      </cdr:nvSpPr>
      <cdr:spPr>
        <a:xfrm xmlns:a="http://schemas.openxmlformats.org/drawingml/2006/main">
          <a:off x="4961710" y="9258300"/>
          <a:ext cx="12962608" cy="4329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t-BR" sz="1800" b="1" dirty="0">
              <a:solidFill>
                <a:srgbClr val="FF0000"/>
              </a:solidFill>
            </a:rPr>
            <a:t>                                                                                                                      ALL DAMS HAVE A LIMIT OF STORAGE</a:t>
          </a:r>
        </a:p>
        <a:p xmlns:a="http://schemas.openxmlformats.org/drawingml/2006/main">
          <a:r>
            <a:rPr lang="pt-BR" sz="2400" b="1" dirty="0">
              <a:solidFill>
                <a:schemeClr val="tx1"/>
              </a:solidFill>
            </a:rPr>
            <a:t>DAMASCUS PROTOCOL (1987) ASSURES MINIMUM FLOW OF 500M3/S FROM TURKIYE TO SYRIA </a:t>
          </a:r>
        </a:p>
      </cdr:txBody>
    </cdr:sp>
  </cdr:relSizeAnchor>
  <cdr:relSizeAnchor xmlns:cdr="http://schemas.openxmlformats.org/drawingml/2006/chartDrawing">
    <cdr:from>
      <cdr:x>0.74116</cdr:x>
      <cdr:y>0</cdr:y>
    </cdr:from>
    <cdr:to>
      <cdr:x>1</cdr:x>
      <cdr:y>0.28854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D933CF74-1E05-5A34-6330-BD67FC29D89D}"/>
            </a:ext>
          </a:extLst>
        </cdr:cNvPr>
        <cdr:cNvSpPr txBox="1"/>
      </cdr:nvSpPr>
      <cdr:spPr>
        <a:xfrm xmlns:a="http://schemas.openxmlformats.org/drawingml/2006/main">
          <a:off x="8856525" y="0"/>
          <a:ext cx="3093020" cy="19788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2800" b="1" dirty="0"/>
            <a:t>EUPHRATES FLOW </a:t>
          </a:r>
        </a:p>
        <a:p xmlns:a="http://schemas.openxmlformats.org/drawingml/2006/main">
          <a:r>
            <a:rPr lang="pt-BR" sz="2800" b="1" dirty="0"/>
            <a:t>(1970 – 2010)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0.075</cdr:x>
      <cdr:y>0.92089</cdr:y>
    </cdr:from>
    <cdr:to>
      <cdr:x>0.71761</cdr:x>
      <cdr:y>0.98734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400" y="6047509"/>
          <a:ext cx="7834745" cy="4364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0.05662</cdr:x>
      <cdr:y>0</cdr:y>
    </cdr:from>
    <cdr:to>
      <cdr:x>1</cdr:x>
      <cdr:y>0.21176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35467" y="-495300"/>
          <a:ext cx="17252532" cy="2009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3600" b="1" dirty="0" err="1"/>
            <a:t>Correlation</a:t>
          </a:r>
          <a:r>
            <a:rPr lang="pt-BR" sz="3600" b="1" dirty="0"/>
            <a:t> </a:t>
          </a:r>
          <a:r>
            <a:rPr lang="pt-BR" sz="3600" b="1" dirty="0" err="1"/>
            <a:t>between</a:t>
          </a:r>
          <a:r>
            <a:rPr lang="pt-BR" sz="3600" b="1" dirty="0"/>
            <a:t> </a:t>
          </a:r>
          <a:r>
            <a:rPr lang="pt-BR" sz="3600" b="1" i="1" dirty="0" err="1"/>
            <a:t>precipitation</a:t>
          </a:r>
          <a:r>
            <a:rPr lang="pt-BR" sz="3600" b="1" i="1" dirty="0"/>
            <a:t> </a:t>
          </a:r>
          <a:r>
            <a:rPr lang="pt-BR" sz="3600" b="1" dirty="0" err="1"/>
            <a:t>and</a:t>
          </a:r>
          <a:r>
            <a:rPr lang="pt-BR" sz="3600" b="1" dirty="0"/>
            <a:t> </a:t>
          </a:r>
          <a:r>
            <a:rPr lang="pt-BR" sz="3600" b="1" i="1" dirty="0" err="1"/>
            <a:t>river</a:t>
          </a:r>
          <a:r>
            <a:rPr lang="pt-BR" sz="3600" b="1" i="1" dirty="0"/>
            <a:t> </a:t>
          </a:r>
          <a:r>
            <a:rPr lang="pt-BR" sz="3600" b="1" i="1" dirty="0" err="1"/>
            <a:t>flow</a:t>
          </a:r>
          <a:r>
            <a:rPr lang="pt-BR" sz="3600" b="1" i="1" dirty="0"/>
            <a:t> </a:t>
          </a:r>
          <a:r>
            <a:rPr lang="pt-BR" sz="3600" b="1" dirty="0" err="1"/>
            <a:t>is</a:t>
          </a:r>
          <a:r>
            <a:rPr lang="pt-BR" sz="3600" b="1" dirty="0"/>
            <a:t> </a:t>
          </a:r>
          <a:r>
            <a:rPr lang="pt-BR" sz="3600" b="1" dirty="0" err="1"/>
            <a:t>stronger</a:t>
          </a:r>
          <a:r>
            <a:rPr lang="pt-BR" sz="3600" b="1" dirty="0"/>
            <a:t> </a:t>
          </a:r>
          <a:r>
            <a:rPr lang="pt-BR" sz="3600" b="1" dirty="0" err="1"/>
            <a:t>than</a:t>
          </a:r>
          <a:r>
            <a:rPr lang="pt-BR" sz="3600" b="1" dirty="0"/>
            <a:t> </a:t>
          </a:r>
          <a:r>
            <a:rPr lang="pt-BR" sz="3600" b="1" dirty="0" err="1"/>
            <a:t>with</a:t>
          </a:r>
          <a:r>
            <a:rPr lang="pt-BR" sz="3600" b="1" dirty="0"/>
            <a:t> </a:t>
          </a:r>
          <a:r>
            <a:rPr lang="pt-BR" sz="3600" b="1" dirty="0" err="1"/>
            <a:t>dam</a:t>
          </a:r>
          <a:r>
            <a:rPr lang="pt-BR" sz="3600" b="1" dirty="0"/>
            <a:t> </a:t>
          </a:r>
          <a:r>
            <a:rPr lang="pt-BR" sz="3600" b="1" dirty="0" err="1"/>
            <a:t>constructions</a:t>
          </a:r>
          <a:endParaRPr lang="pt-BR" sz="3600" b="1" dirty="0"/>
        </a:p>
        <a:p xmlns:a="http://schemas.openxmlformats.org/drawingml/2006/main">
          <a:pPr algn="ctr"/>
          <a:r>
            <a:rPr lang="ar-LB" sz="4400" b="1" dirty="0"/>
            <a:t>علاقة بين سقوط الأمكار و تدفق الأنهار هو أقوى من مع بناء السدود</a:t>
          </a:r>
          <a:endParaRPr lang="en-US" sz="4400" b="1" dirty="0"/>
        </a:p>
      </cdr:txBody>
    </cdr:sp>
  </cdr:relSizeAnchor>
  <cdr:relSizeAnchor xmlns:cdr="http://schemas.openxmlformats.org/drawingml/2006/chartDrawing">
    <cdr:from>
      <cdr:x>0.03864</cdr:x>
      <cdr:y>0.8038</cdr:y>
    </cdr:from>
    <cdr:to>
      <cdr:x>0.96705</cdr:x>
      <cdr:y>1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id="{4E2D81E8-6417-6D31-176D-400631B7769D}"/>
            </a:ext>
          </a:extLst>
        </cdr:cNvPr>
        <cdr:cNvSpPr txBox="1"/>
      </cdr:nvSpPr>
      <cdr:spPr>
        <a:xfrm xmlns:a="http://schemas.openxmlformats.org/drawingml/2006/main">
          <a:off x="471099" y="5084157"/>
          <a:ext cx="11319174" cy="1240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3200" b="1" dirty="0"/>
        </a:p>
        <a:p xmlns:a="http://schemas.openxmlformats.org/drawingml/2006/main">
          <a:r>
            <a:rPr lang="pt-BR" sz="4800" b="1" dirty="0"/>
            <a:t>A </a:t>
          </a:r>
          <a:r>
            <a:rPr lang="pt-BR" sz="4800" b="1" dirty="0" err="1"/>
            <a:t>slight</a:t>
          </a:r>
          <a:r>
            <a:rPr lang="pt-BR" sz="4800" b="1" dirty="0"/>
            <a:t> </a:t>
          </a:r>
          <a:r>
            <a:rPr lang="pt-BR" sz="4800" b="1" dirty="0" err="1"/>
            <a:t>decreasing</a:t>
          </a:r>
          <a:r>
            <a:rPr lang="pt-BR" sz="4800" b="1" dirty="0"/>
            <a:t> </a:t>
          </a:r>
          <a:r>
            <a:rPr lang="pt-BR" sz="4800" b="1" dirty="0" err="1"/>
            <a:t>of</a:t>
          </a:r>
          <a:r>
            <a:rPr lang="pt-BR" sz="4800" b="1" dirty="0"/>
            <a:t> </a:t>
          </a:r>
          <a:r>
            <a:rPr lang="pt-BR" sz="4800" b="1" dirty="0" err="1"/>
            <a:t>flow</a:t>
          </a:r>
          <a:r>
            <a:rPr lang="pt-BR" sz="4800" b="1" dirty="0"/>
            <a:t> </a:t>
          </a:r>
          <a:r>
            <a:rPr lang="pt-BR" sz="4800" b="1" dirty="0" err="1"/>
            <a:t>is</a:t>
          </a:r>
          <a:r>
            <a:rPr lang="pt-BR" sz="4800" b="1" dirty="0"/>
            <a:t> </a:t>
          </a:r>
          <a:r>
            <a:rPr lang="pt-BR" sz="4800" b="1" dirty="0" err="1"/>
            <a:t>due</a:t>
          </a:r>
          <a:r>
            <a:rPr lang="pt-BR" sz="4800" b="1" dirty="0"/>
            <a:t> </a:t>
          </a:r>
          <a:r>
            <a:rPr lang="pt-BR" sz="4800" b="1" dirty="0" err="1"/>
            <a:t>to</a:t>
          </a:r>
          <a:r>
            <a:rPr lang="pt-BR" sz="4800" b="1" dirty="0"/>
            <a:t> natural </a:t>
          </a:r>
          <a:r>
            <a:rPr lang="pt-BR" sz="4800" b="1" dirty="0" err="1"/>
            <a:t>factors</a:t>
          </a:r>
          <a:r>
            <a:rPr lang="pt-BR" sz="4800" b="1" dirty="0"/>
            <a:t>. </a:t>
          </a:r>
          <a:r>
            <a:rPr lang="pt-BR" sz="4800" b="1" dirty="0" err="1">
              <a:solidFill>
                <a:srgbClr val="FF0000"/>
              </a:solidFill>
            </a:rPr>
            <a:t>Which</a:t>
          </a:r>
          <a:r>
            <a:rPr lang="pt-BR" sz="4800" b="1" dirty="0">
              <a:solidFill>
                <a:srgbClr val="FF0000"/>
              </a:solidFill>
            </a:rPr>
            <a:t> </a:t>
          </a:r>
          <a:r>
            <a:rPr lang="pt-BR" sz="4800" b="1" dirty="0" err="1">
              <a:solidFill>
                <a:srgbClr val="FF0000"/>
              </a:solidFill>
            </a:rPr>
            <a:t>ones</a:t>
          </a:r>
          <a:r>
            <a:rPr lang="pt-BR" sz="4800" b="1" dirty="0">
              <a:solidFill>
                <a:srgbClr val="FF0000"/>
              </a:solidFill>
            </a:rPr>
            <a:t>?</a:t>
          </a:r>
          <a:endParaRPr lang="ar-LB" sz="4800" b="1" dirty="0">
            <a:solidFill>
              <a:srgbClr val="FF0000"/>
            </a:solidFill>
          </a:endParaRPr>
        </a:p>
        <a:p xmlns:a="http://schemas.openxmlformats.org/drawingml/2006/main">
          <a:pPr algn="ctr"/>
          <a:r>
            <a:rPr lang="ar-LB" sz="4400" b="1" dirty="0">
              <a:solidFill>
                <a:schemeClr val="tx1"/>
              </a:solidFill>
            </a:rPr>
            <a:t>انخفاض صغير من التدفق هو مردّه إلى أمور طبيعية</a:t>
          </a:r>
          <a:r>
            <a:rPr lang="ar-LB" sz="4400" b="1" dirty="0">
              <a:solidFill>
                <a:srgbClr val="FF0000"/>
              </a:solidFill>
            </a:rPr>
            <a:t>. أيّاها؟</a:t>
          </a:r>
          <a:endParaRPr lang="pt-BR" sz="4400" b="1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15545739" cy="5136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3372-5418-4CB8-9F3D-3E8D8686D67F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9F95-DB39-41A0-B6E5-75DF38BD107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4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166/wp.2017.077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5.jpeg"/><Relationship Id="rId7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228600" y="2475778"/>
            <a:ext cx="1798148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rgbClr val="2B2E32"/>
                </a:solidFill>
                <a:latin typeface="Open Sans" panose="020F0502020204030204" pitchFamily="34" charset="0"/>
              </a:rPr>
              <a:t>Changes in the water quantity and quality of the Euphrates river </a:t>
            </a:r>
          </a:p>
          <a:p>
            <a:pPr algn="ctr"/>
            <a:r>
              <a:rPr lang="en-US" sz="4800" i="1" dirty="0">
                <a:solidFill>
                  <a:srgbClr val="2B2E32"/>
                </a:solidFill>
                <a:latin typeface="Open Sans" panose="020F0502020204030204" pitchFamily="34" charset="0"/>
              </a:rPr>
              <a:t>are associated with natural aspects of the landscape</a:t>
            </a:r>
          </a:p>
          <a:p>
            <a:pPr algn="ctr"/>
            <a:endParaRPr lang="pt-BR" sz="5400" dirty="0"/>
          </a:p>
          <a:p>
            <a:pPr algn="ctr"/>
            <a:r>
              <a:rPr lang="ar-AE" sz="5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تَرتَبِطُ التَّغَيُّرات في كَميَّة وَ نَوعيَّة مياه نَحر الفُرات بالجَوانب للمَناظر الطَّبيعيَّة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228600" y="8572500"/>
            <a:ext cx="8267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Professor Luis Antonio Bittar Venturi 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Dept. of Geography – University of São Paulo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6" name="Picture 4" descr="C:\Users\USUARIO\Desktop\Meus documentos\Minhas Fotos e Vídeos\Viagem 2010-2011\Rio Eufrates em Bukamal e Deir Ez-Zor\Mulheres transportando leite no Eufrates (Deir Ez-zor, Síria, 2011).JPG">
            <a:extLst>
              <a:ext uri="{FF2B5EF4-FFF2-40B4-BE49-F238E27FC236}">
                <a16:creationId xmlns:a16="http://schemas.microsoft.com/office/drawing/2014/main" id="{9B3E7658-9AC0-FF22-2235-7A626EAB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63400" y="5707432"/>
            <a:ext cx="5947410" cy="4341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2"/>
          <p:cNvGraphicFramePr/>
          <p:nvPr>
            <p:extLst>
              <p:ext uri="{D42A27DB-BD31-4B8C-83A1-F6EECF244321}">
                <p14:modId xmlns:p14="http://schemas.microsoft.com/office/powerpoint/2010/main" val="1680645370"/>
              </p:ext>
            </p:extLst>
          </p:nvPr>
        </p:nvGraphicFramePr>
        <p:xfrm>
          <a:off x="181841" y="0"/>
          <a:ext cx="17924318" cy="1028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0619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202364"/>
              </p:ext>
            </p:extLst>
          </p:nvPr>
        </p:nvGraphicFramePr>
        <p:xfrm>
          <a:off x="0" y="495300"/>
          <a:ext cx="18288000" cy="9601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674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21121" y="374877"/>
            <a:ext cx="6082517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err="1"/>
              <a:t>Characteristics</a:t>
            </a:r>
            <a:r>
              <a:rPr lang="pt-BR" sz="4400" dirty="0"/>
              <a:t> </a:t>
            </a:r>
            <a:r>
              <a:rPr lang="pt-BR" sz="4400" dirty="0" err="1"/>
              <a:t>of</a:t>
            </a:r>
            <a:r>
              <a:rPr lang="pt-BR" sz="4400" dirty="0"/>
              <a:t> </a:t>
            </a:r>
            <a:r>
              <a:rPr lang="pt-BR" sz="4400" dirty="0" err="1"/>
              <a:t>the</a:t>
            </a:r>
            <a:r>
              <a:rPr lang="pt-BR" sz="4400" dirty="0"/>
              <a:t> </a:t>
            </a:r>
            <a:r>
              <a:rPr lang="pt-BR" sz="4400" dirty="0" err="1"/>
              <a:t>Euphrates</a:t>
            </a:r>
            <a:r>
              <a:rPr lang="pt-BR" sz="4400" dirty="0"/>
              <a:t> </a:t>
            </a:r>
            <a:r>
              <a:rPr lang="pt-BR" sz="4400" dirty="0" err="1"/>
              <a:t>river</a:t>
            </a:r>
            <a:r>
              <a:rPr lang="pt-BR" sz="4400" dirty="0"/>
              <a:t> </a:t>
            </a:r>
            <a:r>
              <a:rPr lang="pt-BR" sz="4400" dirty="0" err="1"/>
              <a:t>basin</a:t>
            </a:r>
            <a:endParaRPr lang="pt-BR" sz="4400" dirty="0"/>
          </a:p>
          <a:p>
            <a:endParaRPr lang="pt-BR" sz="4200" dirty="0"/>
          </a:p>
          <a:p>
            <a:pPr marL="685800" indent="-685800"/>
            <a:r>
              <a:rPr lang="pt-BR" sz="4200" dirty="0" err="1"/>
              <a:t>From</a:t>
            </a:r>
            <a:r>
              <a:rPr lang="pt-BR" sz="4200" dirty="0"/>
              <a:t> </a:t>
            </a:r>
            <a:r>
              <a:rPr lang="pt-BR" sz="4200" dirty="0" err="1"/>
              <a:t>upstream</a:t>
            </a:r>
            <a:r>
              <a:rPr lang="pt-BR" sz="4200" dirty="0"/>
              <a:t> </a:t>
            </a:r>
            <a:r>
              <a:rPr lang="pt-BR" sz="4200" dirty="0" err="1"/>
              <a:t>to</a:t>
            </a:r>
            <a:r>
              <a:rPr lang="pt-BR" sz="4200" dirty="0"/>
              <a:t> </a:t>
            </a:r>
            <a:r>
              <a:rPr lang="pt-BR" sz="4200" dirty="0" err="1"/>
              <a:t>downstream</a:t>
            </a:r>
            <a:r>
              <a:rPr lang="pt-BR" sz="4200" dirty="0"/>
              <a:t>:</a:t>
            </a:r>
          </a:p>
          <a:p>
            <a:pPr marL="685800" indent="-685800">
              <a:buFontTx/>
              <a:buChar char="-"/>
            </a:pPr>
            <a:endParaRPr lang="pt-BR" sz="4200" dirty="0"/>
          </a:p>
          <a:p>
            <a:pPr marL="685800" indent="-685800">
              <a:buFontTx/>
              <a:buChar char="-"/>
            </a:pPr>
            <a:r>
              <a:rPr lang="pt-BR" sz="4200" dirty="0"/>
              <a:t>   </a:t>
            </a:r>
            <a:r>
              <a:rPr lang="pt-BR" sz="4200" dirty="0" err="1"/>
              <a:t>Precipitation</a:t>
            </a:r>
            <a:endParaRPr lang="pt-BR" sz="4200" dirty="0"/>
          </a:p>
          <a:p>
            <a:r>
              <a:rPr lang="pt-BR" sz="4200" dirty="0"/>
              <a:t>         </a:t>
            </a:r>
          </a:p>
          <a:p>
            <a:r>
              <a:rPr lang="pt-BR" sz="4200" dirty="0"/>
              <a:t>        </a:t>
            </a:r>
            <a:r>
              <a:rPr lang="pt-BR" sz="4200" dirty="0" err="1"/>
              <a:t>Tributaries</a:t>
            </a:r>
            <a:endParaRPr lang="pt-BR" sz="4200" dirty="0"/>
          </a:p>
          <a:p>
            <a:endParaRPr lang="pt-BR" sz="4200" dirty="0"/>
          </a:p>
          <a:p>
            <a:r>
              <a:rPr lang="pt-BR" sz="4200" dirty="0"/>
              <a:t>         </a:t>
            </a:r>
            <a:r>
              <a:rPr lang="pt-BR" sz="4200" dirty="0" err="1"/>
              <a:t>Temperatures</a:t>
            </a:r>
            <a:endParaRPr lang="pt-BR" sz="4200" dirty="0"/>
          </a:p>
          <a:p>
            <a:endParaRPr lang="pt-BR" sz="2700" dirty="0"/>
          </a:p>
          <a:p>
            <a:r>
              <a:rPr lang="pt-BR" sz="2700" dirty="0"/>
              <a:t>               </a:t>
            </a:r>
            <a:r>
              <a:rPr lang="pt-BR" sz="4200" dirty="0" err="1"/>
              <a:t>Evaporation</a:t>
            </a:r>
            <a:r>
              <a:rPr lang="pt-BR" sz="4200" dirty="0"/>
              <a:t> rates</a:t>
            </a:r>
          </a:p>
          <a:p>
            <a:endParaRPr lang="pt-BR" sz="2700" dirty="0"/>
          </a:p>
          <a:p>
            <a:r>
              <a:rPr lang="pt-BR" sz="4200" dirty="0"/>
              <a:t>         </a:t>
            </a:r>
            <a:r>
              <a:rPr lang="pt-BR" sz="4200" dirty="0" err="1"/>
              <a:t>Irrigation</a:t>
            </a:r>
            <a:r>
              <a:rPr lang="pt-BR" sz="4200" dirty="0"/>
              <a:t> </a:t>
            </a:r>
            <a:r>
              <a:rPr lang="pt-BR" sz="4200" dirty="0" err="1"/>
              <a:t>needs</a:t>
            </a:r>
            <a:endParaRPr lang="en-US" sz="4200" dirty="0"/>
          </a:p>
        </p:txBody>
      </p:sp>
      <p:pic>
        <p:nvPicPr>
          <p:cNvPr id="3" name="Imagem 5" descr="figura%2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15801" cy="956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own Arrow 3"/>
          <p:cNvSpPr/>
          <p:nvPr/>
        </p:nvSpPr>
        <p:spPr>
          <a:xfrm>
            <a:off x="13212147" y="5514392"/>
            <a:ext cx="419877" cy="811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Down Arrow 5"/>
          <p:cNvSpPr/>
          <p:nvPr/>
        </p:nvSpPr>
        <p:spPr>
          <a:xfrm>
            <a:off x="13184155" y="5486400"/>
            <a:ext cx="447869" cy="811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Up Arrow 6"/>
          <p:cNvSpPr/>
          <p:nvPr/>
        </p:nvSpPr>
        <p:spPr>
          <a:xfrm>
            <a:off x="13212148" y="7895974"/>
            <a:ext cx="447872" cy="83975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Up Arrow 8"/>
          <p:cNvSpPr/>
          <p:nvPr/>
        </p:nvSpPr>
        <p:spPr>
          <a:xfrm>
            <a:off x="13150439" y="9025313"/>
            <a:ext cx="447872" cy="83975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Down Arrow 9"/>
          <p:cNvSpPr/>
          <p:nvPr/>
        </p:nvSpPr>
        <p:spPr>
          <a:xfrm>
            <a:off x="13150442" y="4231716"/>
            <a:ext cx="447869" cy="811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Up Arrow 10"/>
          <p:cNvSpPr/>
          <p:nvPr/>
        </p:nvSpPr>
        <p:spPr>
          <a:xfrm>
            <a:off x="13184155" y="6835979"/>
            <a:ext cx="447872" cy="83975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169651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7177" y="0"/>
          <a:ext cx="11572874" cy="9781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5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9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9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9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64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STATION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PERIOD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MEAN (BCM)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MINIMUM (BCM)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MAX. (BCM)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 err="1">
                          <a:effectLst/>
                        </a:rPr>
                        <a:t>CV</a:t>
                      </a:r>
                      <a:r>
                        <a:rPr lang="en-GB" sz="2700" baseline="30000" dirty="0" err="1">
                          <a:effectLst/>
                        </a:rPr>
                        <a:t>a</a:t>
                      </a:r>
                      <a:r>
                        <a:rPr lang="en-GB" sz="2700" dirty="0">
                          <a:effectLst/>
                        </a:rPr>
                        <a:t> [-]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99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 err="1">
                          <a:effectLst/>
                        </a:rPr>
                        <a:t>Jarablus</a:t>
                      </a:r>
                      <a:r>
                        <a:rPr lang="en-GB" sz="2700" dirty="0">
                          <a:effectLst/>
                        </a:rPr>
                        <a:t> (Syria)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1938-2010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26.6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12.7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56.8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0.33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solidFill>
                            <a:srgbClr val="FF0000"/>
                          </a:solidFill>
                          <a:effectLst/>
                        </a:rPr>
                        <a:t>1938-1973</a:t>
                      </a:r>
                      <a:endParaRPr lang="en-US" sz="2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solidFill>
                            <a:srgbClr val="FF0000"/>
                          </a:solidFill>
                          <a:effectLst/>
                        </a:rPr>
                        <a:t>30.0</a:t>
                      </a:r>
                      <a:endParaRPr lang="en-US" sz="2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0" dirty="0">
                          <a:effectLst/>
                        </a:rPr>
                        <a:t>15.0</a:t>
                      </a:r>
                      <a:endParaRPr lang="en-US" sz="2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0" dirty="0">
                          <a:effectLst/>
                        </a:rPr>
                        <a:t>56.8</a:t>
                      </a:r>
                      <a:endParaRPr lang="en-US" sz="2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0" dirty="0">
                          <a:effectLst/>
                        </a:rPr>
                        <a:t>0.29</a:t>
                      </a:r>
                      <a:endParaRPr lang="en-US" sz="2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1974-1987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24.9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12.7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34.1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0.27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1988-1998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25.5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14.4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50.1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0.42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1974-1998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>
                          <a:effectLst/>
                        </a:rPr>
                        <a:t>25.1</a:t>
                      </a:r>
                      <a:endParaRPr lang="en-US" sz="27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12.7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50.1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0.34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1990-2010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22.8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14.4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32.6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199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 err="1">
                          <a:effectLst/>
                        </a:rPr>
                        <a:t>Hussaybah</a:t>
                      </a:r>
                      <a:r>
                        <a:rPr lang="en-GB" sz="2700" dirty="0">
                          <a:effectLst/>
                        </a:rPr>
                        <a:t> 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1981-2011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20.0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8.9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47.6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0.44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1988-1998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22.8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8.9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47.6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0.54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1999-2010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15.5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9.3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20.7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0.27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1990-2010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16.8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8.9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30.7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19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Hit 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1932-1998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27.1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9.0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63.0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1938-1973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30.6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15.1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63.0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1974-1987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23.1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9.3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31.2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0.32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1988-1998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22.4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9.0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46.6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0.51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1974-1998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22.8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9.0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46.6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0.40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4319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 </a:t>
                      </a:r>
                      <a:endParaRPr lang="en-US" sz="2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 err="1">
                          <a:effectLst/>
                        </a:rPr>
                        <a:t>Hindiyah</a:t>
                      </a:r>
                      <a:r>
                        <a:rPr lang="en-GB" sz="2700" dirty="0">
                          <a:effectLst/>
                        </a:rPr>
                        <a:t> 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1930-1999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17.6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3.1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40.0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0.4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solidFill>
                            <a:srgbClr val="FF0000"/>
                          </a:solidFill>
                          <a:effectLst/>
                        </a:rPr>
                        <a:t>1938-1973</a:t>
                      </a:r>
                      <a:endParaRPr lang="en-US" sz="2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solidFill>
                            <a:srgbClr val="FF0000"/>
                          </a:solidFill>
                          <a:effectLst/>
                        </a:rPr>
                        <a:t>19.8</a:t>
                      </a:r>
                      <a:endParaRPr lang="en-US" sz="2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6.6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40.0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0.35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1974-1987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15.3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3.1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24.1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0.45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1988-1998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13.8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7.7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27.9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>
                          <a:effectLst/>
                        </a:rPr>
                        <a:t>0.48</a:t>
                      </a:r>
                      <a:endParaRPr lang="en-US" sz="2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4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1974-1998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b="1" dirty="0">
                          <a:effectLst/>
                        </a:rPr>
                        <a:t>14.7</a:t>
                      </a:r>
                      <a:endParaRPr lang="en-US" sz="27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3.1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27.9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700" dirty="0">
                          <a:effectLst/>
                        </a:rPr>
                        <a:t>0.46</a:t>
                      </a:r>
                      <a:endParaRPr lang="en-US" sz="2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Rectangle 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2282055" y="3207048"/>
            <a:ext cx="521623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13716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2700" dirty="0">
                <a:latin typeface="Arial" panose="020B0604020202020204" pitchFamily="34" charset="0"/>
              </a:rPr>
            </a:br>
            <a:r>
              <a:rPr lang="en-US" altLang="en-US" sz="3600" b="1" dirty="0">
                <a:latin typeface="Arial" panose="020B0604020202020204" pitchFamily="34" charset="0"/>
              </a:rPr>
              <a:t>Decreasing of flow exists even before any dam construction.</a:t>
            </a:r>
            <a:endParaRPr lang="en-US" altLang="en-US" sz="2700" b="1" dirty="0"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701463" y="546624"/>
            <a:ext cx="65865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600" i="1" dirty="0">
                <a:latin typeface="Arial" panose="020B0604020202020204" pitchFamily="34" charset="0"/>
                <a:ea typeface="Times New Roman" panose="02020603050405020304" pitchFamily="18" charset="0"/>
              </a:rPr>
              <a:t>Inventory of Shared Water Resources in Western Asia</a:t>
            </a: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</a:rPr>
              <a:t> (UN-ESCWA, 2013).</a:t>
            </a:r>
            <a:endParaRPr lang="en-US" sz="36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70CBF5-5B34-0128-7B01-22F556D1F49B}"/>
              </a:ext>
            </a:extLst>
          </p:cNvPr>
          <p:cNvSpPr txBox="1"/>
          <p:nvPr/>
        </p:nvSpPr>
        <p:spPr>
          <a:xfrm>
            <a:off x="11492346" y="6872293"/>
            <a:ext cx="679565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sz="2700" i="1" dirty="0">
                <a:solidFill>
                  <a:srgbClr val="2B2E32"/>
                </a:solidFill>
                <a:latin typeface="Open Sans" panose="020F0502020204030204" pitchFamily="34" charset="0"/>
              </a:rPr>
              <a:t>Changes in the water quantity and quality of the Euphrates river are associated with natural aspects of the landscape. Water Policy (Venturi, L.A.B.; Capozzoli, C.R.)</a:t>
            </a:r>
          </a:p>
          <a:p>
            <a:pPr algn="l" fontAlgn="base"/>
            <a:endParaRPr lang="en-US" sz="2700" dirty="0">
              <a:solidFill>
                <a:srgbClr val="2B2E32"/>
              </a:solidFill>
              <a:latin typeface="Open Sans" panose="020F0502020204030204" pitchFamily="34" charset="0"/>
            </a:endParaRPr>
          </a:p>
          <a:p>
            <a:pPr algn="l" fontAlgn="base"/>
            <a:r>
              <a:rPr lang="pt-BR" sz="27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https://doi.org/10.2166/wp.2017.077</a:t>
            </a:r>
            <a:endParaRPr lang="en-US" sz="2700" dirty="0">
              <a:solidFill>
                <a:schemeClr val="accent1">
                  <a:lumMod val="75000"/>
                </a:schemeClr>
              </a:solidFill>
              <a:latin typeface="Open Sans" panose="020F0502020204030204" pitchFamily="34" charset="0"/>
            </a:endParaRP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56E8F35-16D3-5C1F-3166-4C25E2791E50}"/>
              </a:ext>
            </a:extLst>
          </p:cNvPr>
          <p:cNvCxnSpPr>
            <a:cxnSpLocks/>
          </p:cNvCxnSpPr>
          <p:nvPr/>
        </p:nvCxnSpPr>
        <p:spPr>
          <a:xfrm>
            <a:off x="5583383" y="1620983"/>
            <a:ext cx="6587835" cy="226309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A68CBAE0-EF99-D546-4C3F-5559F2F4A683}"/>
              </a:ext>
            </a:extLst>
          </p:cNvPr>
          <p:cNvCxnSpPr>
            <a:cxnSpLocks/>
          </p:cNvCxnSpPr>
          <p:nvPr/>
        </p:nvCxnSpPr>
        <p:spPr>
          <a:xfrm flipV="1">
            <a:off x="5465619" y="4800796"/>
            <a:ext cx="6816435" cy="338724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998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2483" y="0"/>
            <a:ext cx="140900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err="1"/>
              <a:t>Quality</a:t>
            </a:r>
            <a:r>
              <a:rPr lang="pt-BR" sz="5400" b="1" dirty="0"/>
              <a:t> </a:t>
            </a:r>
            <a:r>
              <a:rPr lang="pt-BR" sz="5400" b="1" dirty="0" err="1"/>
              <a:t>of</a:t>
            </a:r>
            <a:r>
              <a:rPr lang="pt-BR" sz="5400" b="1" dirty="0"/>
              <a:t> </a:t>
            </a:r>
            <a:r>
              <a:rPr lang="pt-BR" sz="5400" b="1" dirty="0" err="1"/>
              <a:t>water</a:t>
            </a:r>
            <a:r>
              <a:rPr lang="ar-LB" sz="5400" b="1" dirty="0"/>
              <a:t> </a:t>
            </a:r>
            <a:r>
              <a:rPr lang="pt-BR" sz="5400" b="1" dirty="0"/>
              <a:t> </a:t>
            </a:r>
            <a:r>
              <a:rPr lang="ar-LB" sz="6000" b="1" dirty="0"/>
              <a:t>جودة المياه</a:t>
            </a:r>
            <a:endParaRPr lang="pt-BR" sz="5400" b="1" dirty="0"/>
          </a:p>
          <a:p>
            <a:endParaRPr lang="pt-BR" sz="4800" b="1" dirty="0"/>
          </a:p>
          <a:p>
            <a:r>
              <a:rPr lang="pt-BR" sz="4800" i="1" dirty="0"/>
              <a:t>Laboratorial data </a:t>
            </a:r>
            <a:r>
              <a:rPr lang="pt-BR" sz="4800" i="1" dirty="0" err="1"/>
              <a:t>showed</a:t>
            </a:r>
            <a:r>
              <a:rPr lang="pt-BR" sz="4800" i="1" dirty="0"/>
              <a:t>:</a:t>
            </a:r>
          </a:p>
          <a:p>
            <a:r>
              <a:rPr lang="pt-BR" sz="4800" dirty="0" err="1"/>
              <a:t>Potability</a:t>
            </a:r>
            <a:r>
              <a:rPr lang="pt-BR" sz="4800" dirty="0"/>
              <a:t>: </a:t>
            </a:r>
            <a:r>
              <a:rPr lang="pt-BR" sz="4800" dirty="0" err="1"/>
              <a:t>same</a:t>
            </a:r>
            <a:r>
              <a:rPr lang="pt-BR" sz="4800" dirty="0"/>
              <a:t> </a:t>
            </a:r>
            <a:r>
              <a:rPr lang="pt-BR" sz="4800" dirty="0" err="1"/>
              <a:t>along</a:t>
            </a:r>
            <a:r>
              <a:rPr lang="pt-BR" sz="4800" dirty="0"/>
              <a:t> </a:t>
            </a:r>
            <a:r>
              <a:rPr lang="pt-BR" sz="4800" dirty="0" err="1"/>
              <a:t>Syrian</a:t>
            </a:r>
            <a:r>
              <a:rPr lang="pt-BR" sz="4800" dirty="0"/>
              <a:t> </a:t>
            </a:r>
            <a:r>
              <a:rPr lang="pt-BR" sz="4800" dirty="0" err="1"/>
              <a:t>stretch</a:t>
            </a:r>
            <a:r>
              <a:rPr lang="pt-BR" sz="4800" dirty="0"/>
              <a:t>.</a:t>
            </a:r>
          </a:p>
          <a:p>
            <a:r>
              <a:rPr lang="pt-BR" sz="4800" dirty="0" err="1"/>
              <a:t>Salinity</a:t>
            </a:r>
            <a:r>
              <a:rPr lang="pt-BR" sz="4800" dirty="0"/>
              <a:t>: </a:t>
            </a:r>
            <a:r>
              <a:rPr lang="pt-BR" sz="4800" dirty="0" err="1"/>
              <a:t>increasing</a:t>
            </a:r>
            <a:r>
              <a:rPr lang="pt-BR" sz="4800" dirty="0"/>
              <a:t> </a:t>
            </a:r>
            <a:r>
              <a:rPr lang="pt-BR" sz="4800" dirty="0" err="1"/>
              <a:t>towards</a:t>
            </a:r>
            <a:r>
              <a:rPr lang="pt-BR" sz="4800" dirty="0"/>
              <a:t> </a:t>
            </a:r>
            <a:r>
              <a:rPr lang="pt-BR" sz="4800" dirty="0" err="1"/>
              <a:t>downstream</a:t>
            </a:r>
            <a:endParaRPr lang="en-US" sz="4800" b="1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20788" y="3865418"/>
          <a:ext cx="14890812" cy="5634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23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5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94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Analysis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en-GB" sz="5400" dirty="0">
                          <a:effectLst/>
                        </a:rPr>
                        <a:t>results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5400" dirty="0" err="1">
                          <a:effectLst/>
                        </a:rPr>
                        <a:t>Jarablus</a:t>
                      </a:r>
                      <a:r>
                        <a:rPr lang="pt-BR" sz="1400" dirty="0">
                          <a:effectLst/>
                        </a:rPr>
                        <a:t> 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 err="1">
                          <a:effectLst/>
                        </a:rPr>
                        <a:t>Abukamal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7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Conductivity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302,0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651,0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69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TDS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4800" dirty="0">
                          <a:effectLst/>
                        </a:rPr>
                        <a:t>Total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en-GB" sz="5400" dirty="0">
                          <a:effectLst/>
                        </a:rPr>
                        <a:t>Dissolved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en-GB" sz="5400" dirty="0">
                          <a:effectLst/>
                        </a:rPr>
                        <a:t>Solids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146,0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effectLst/>
                        </a:rPr>
                        <a:t>329,0</a:t>
                      </a:r>
                      <a:endParaRPr lang="en-US" sz="5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260DAB1E-72B8-5703-2A20-4D84DF787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4894" y="0"/>
            <a:ext cx="5955324" cy="245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14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USUARIO\Desktop\Meus documentos\Minhas Fotos e Vídeos\Viagem 2010-2011\Jarablus, Halab, Tartus\IMG_0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8585"/>
            <a:ext cx="6536574" cy="4902431"/>
          </a:xfrm>
          <a:prstGeom prst="rect">
            <a:avLst/>
          </a:prstGeom>
          <a:noFill/>
        </p:spPr>
      </p:pic>
      <p:pic>
        <p:nvPicPr>
          <p:cNvPr id="3" name="Picture 2" descr="C:\Users\USUARIO\Desktop\Meus documentos\Minhas Fotos e Vídeos\Viagem 2010-2011\Rio Eufrates em Bukamal e Deir Ez-Zor\Agricultura irrigada na planície do rio Eufrates (Síria, fevereiro de 20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3865" y="1565530"/>
            <a:ext cx="5860472" cy="4395354"/>
          </a:xfrm>
          <a:prstGeom prst="rect">
            <a:avLst/>
          </a:prstGeom>
          <a:noFill/>
        </p:spPr>
      </p:pic>
      <p:pic>
        <p:nvPicPr>
          <p:cNvPr id="4" name="Imagem 71" descr="IMG_007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2045" y="6136175"/>
            <a:ext cx="5702529" cy="3915297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52228" name="Picture 4" descr="C:\Users\USUARIO\Desktop\Meus documentos\Minhas Fotos e Vídeos\Viagem 2010-2011\Rio Eufrates em Bukamal e Deir Ez-Zor\Mulheres transportando leite no Eufrates (Deir Ez-zor, Síria, 201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05656" y="665018"/>
            <a:ext cx="6785610" cy="4952933"/>
          </a:xfrm>
          <a:prstGeom prst="rect">
            <a:avLst/>
          </a:prstGeom>
          <a:noFill/>
        </p:spPr>
      </p:pic>
      <p:pic>
        <p:nvPicPr>
          <p:cNvPr id="7" name="Imagem 6" descr="C:\Users\Luís\Desktop\Submission Euphrates\Euphrates Hilah 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876" y="6303816"/>
            <a:ext cx="7341524" cy="35675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/>
          <p:cNvSpPr txBox="1"/>
          <p:nvPr/>
        </p:nvSpPr>
        <p:spPr>
          <a:xfrm>
            <a:off x="0" y="235528"/>
            <a:ext cx="7564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Eufrates in </a:t>
            </a:r>
            <a:r>
              <a:rPr lang="pt-BR" sz="3600" b="1" dirty="0" err="1"/>
              <a:t>Jarablus</a:t>
            </a:r>
            <a:r>
              <a:rPr lang="pt-BR" sz="3600" b="1" dirty="0"/>
              <a:t>, </a:t>
            </a:r>
          </a:p>
          <a:p>
            <a:r>
              <a:rPr lang="pt-BR" sz="3600" b="1" dirty="0"/>
              <a:t>(</a:t>
            </a:r>
            <a:r>
              <a:rPr lang="pt-BR" sz="3600" b="1" dirty="0" err="1"/>
              <a:t>Syria</a:t>
            </a:r>
            <a:r>
              <a:rPr lang="pt-BR" sz="3600" b="1" dirty="0"/>
              <a:t> – </a:t>
            </a:r>
            <a:r>
              <a:rPr lang="pt-BR" sz="3600" b="1" dirty="0" err="1"/>
              <a:t>Turkey</a:t>
            </a:r>
            <a:r>
              <a:rPr lang="pt-BR" sz="3600" b="1" dirty="0"/>
              <a:t> </a:t>
            </a:r>
            <a:r>
              <a:rPr lang="pt-BR" sz="3600" b="1" dirty="0" err="1"/>
              <a:t>border</a:t>
            </a:r>
            <a:r>
              <a:rPr lang="pt-BR" sz="3600" b="1" dirty="0"/>
              <a:t>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35527" y="7654637"/>
            <a:ext cx="381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In Abu Kamal, </a:t>
            </a:r>
          </a:p>
          <a:p>
            <a:r>
              <a:rPr lang="pt-BR" sz="3600" b="1" dirty="0"/>
              <a:t>Near </a:t>
            </a:r>
            <a:r>
              <a:rPr lang="pt-BR" sz="3600" b="1" dirty="0" err="1"/>
              <a:t>Syria</a:t>
            </a:r>
            <a:r>
              <a:rPr lang="pt-BR" sz="3600" b="1" dirty="0"/>
              <a:t>-Iraq </a:t>
            </a:r>
            <a:r>
              <a:rPr lang="pt-BR" sz="3600" b="1" dirty="0" err="1"/>
              <a:t>border</a:t>
            </a:r>
            <a:r>
              <a:rPr lang="pt-BR" sz="3600" b="1" dirty="0"/>
              <a:t>)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613865" y="1974274"/>
            <a:ext cx="586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err="1"/>
              <a:t>Between</a:t>
            </a:r>
            <a:r>
              <a:rPr lang="pt-BR" sz="3600" b="1" dirty="0"/>
              <a:t> </a:t>
            </a:r>
            <a:r>
              <a:rPr lang="pt-BR" sz="3600" b="1" dirty="0" err="1"/>
              <a:t>Raqa</a:t>
            </a:r>
            <a:r>
              <a:rPr lang="pt-BR" sz="3600" b="1" dirty="0"/>
              <a:t> e Deir-</a:t>
            </a:r>
            <a:r>
              <a:rPr lang="pt-BR" sz="3600" b="1" dirty="0" err="1"/>
              <a:t>Ez</a:t>
            </a:r>
            <a:r>
              <a:rPr lang="pt-BR" sz="3600" b="1" dirty="0"/>
              <a:t>-</a:t>
            </a:r>
            <a:r>
              <a:rPr lang="pt-BR" sz="3600" b="1" dirty="0" err="1"/>
              <a:t>Zor</a:t>
            </a:r>
            <a:endParaRPr lang="pt-BR" sz="36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1901054" y="1059551"/>
            <a:ext cx="611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Deir </a:t>
            </a:r>
            <a:r>
              <a:rPr lang="pt-BR" sz="3600" b="1" dirty="0" err="1"/>
              <a:t>Ez-Zor</a:t>
            </a:r>
            <a:endParaRPr lang="pt-BR" sz="3600" b="1" dirty="0"/>
          </a:p>
        </p:txBody>
      </p:sp>
      <p:sp>
        <p:nvSpPr>
          <p:cNvPr id="12" name="Retângulo 11"/>
          <p:cNvSpPr/>
          <p:nvPr/>
        </p:nvSpPr>
        <p:spPr>
          <a:xfrm>
            <a:off x="10708026" y="5864029"/>
            <a:ext cx="63606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/>
              <a:t>In </a:t>
            </a:r>
            <a:r>
              <a:rPr lang="pt-BR" sz="3600" b="1" i="1" dirty="0" err="1"/>
              <a:t>Hilah</a:t>
            </a:r>
            <a:r>
              <a:rPr lang="pt-BR" sz="3600" b="1" dirty="0"/>
              <a:t>, </a:t>
            </a:r>
            <a:r>
              <a:rPr lang="pt-BR" sz="3600" b="1" dirty="0" err="1"/>
              <a:t>Babylon</a:t>
            </a:r>
            <a:r>
              <a:rPr lang="pt-BR" sz="3600" b="1" dirty="0"/>
              <a:t> </a:t>
            </a:r>
            <a:r>
              <a:rPr lang="pt-BR" sz="3600" b="1" dirty="0" err="1"/>
              <a:t>province</a:t>
            </a:r>
            <a:r>
              <a:rPr lang="pt-BR" sz="3600" b="1" dirty="0"/>
              <a:t> (Iraq)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733309" y="4695"/>
            <a:ext cx="45997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err="1"/>
              <a:t>Empirical</a:t>
            </a:r>
            <a:r>
              <a:rPr lang="pt-BR" sz="4800" b="1" dirty="0"/>
              <a:t> data</a:t>
            </a:r>
            <a:endParaRPr lang="ar-LB" sz="4800" b="1" dirty="0"/>
          </a:p>
          <a:p>
            <a:pPr algn="ctr"/>
            <a:r>
              <a:rPr lang="ar-LB" sz="5400" b="1" dirty="0"/>
              <a:t>مُعطيات تجربية</a:t>
            </a:r>
            <a:endParaRPr lang="pt-BR" sz="5400" b="1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9CE4DA3-ADB9-F942-CFE5-FD524065ADA5}"/>
              </a:ext>
            </a:extLst>
          </p:cNvPr>
          <p:cNvCxnSpPr/>
          <p:nvPr/>
        </p:nvCxnSpPr>
        <p:spPr>
          <a:xfrm flipH="1" flipV="1">
            <a:off x="6644081" y="7550091"/>
            <a:ext cx="89229" cy="15477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70" descr="Deir Ez-Zor nos anos 19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90700"/>
            <a:ext cx="13691751" cy="8181108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379518" y="87891"/>
            <a:ext cx="9941311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latin typeface="Arial" panose="020B0604020202020204" pitchFamily="34" charset="0"/>
                <a:ea typeface="Times New Roman" panose="02020603050405020304" pitchFamily="18" charset="0"/>
              </a:rPr>
              <a:t>Euphrates in 1920. Same as today. </a:t>
            </a:r>
            <a:endParaRPr lang="ar-LB" sz="4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ar-LB" sz="6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الفرات في١٩٢٠و كذلك حاليًا </a:t>
            </a:r>
            <a:endParaRPr lang="en-US" sz="6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468FAB-2319-16C0-224A-99659EC7E4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38419"/>
            <a:ext cx="3744288" cy="1542764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6F79A0A-5FEF-C1C8-155B-895CBC82807B}"/>
              </a:ext>
            </a:extLst>
          </p:cNvPr>
          <p:cNvCxnSpPr>
            <a:cxnSpLocks/>
          </p:cNvCxnSpPr>
          <p:nvPr/>
        </p:nvCxnSpPr>
        <p:spPr>
          <a:xfrm flipH="1" flipV="1">
            <a:off x="4800600" y="5372100"/>
            <a:ext cx="2056575" cy="999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783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246" y="1520059"/>
            <a:ext cx="15546677" cy="2394266"/>
          </a:xfrm>
        </p:spPr>
        <p:txBody>
          <a:bodyPr>
            <a:normAutofit fontScale="90000"/>
          </a:bodyPr>
          <a:lstStyle/>
          <a:p>
            <a:pPr algn="l"/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                                    </a:t>
            </a:r>
            <a:br>
              <a:rPr lang="pt-BR" dirty="0"/>
            </a:br>
            <a:r>
              <a:rPr lang="pt-BR" dirty="0"/>
              <a:t>                                        </a:t>
            </a:r>
            <a:endParaRPr lang="en-US" sz="4050" dirty="0"/>
          </a:p>
        </p:txBody>
      </p:sp>
      <p:sp>
        <p:nvSpPr>
          <p:cNvPr id="5" name="CaixaDeTexto 4"/>
          <p:cNvSpPr txBox="1"/>
          <p:nvPr/>
        </p:nvSpPr>
        <p:spPr>
          <a:xfrm>
            <a:off x="443347" y="1695478"/>
            <a:ext cx="18024764" cy="828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    </a:t>
            </a:r>
          </a:p>
          <a:p>
            <a:r>
              <a:rPr lang="pt-BR" sz="4800" b="1" dirty="0"/>
              <a:t> RESULTS                                                                               </a:t>
            </a:r>
            <a:r>
              <a:rPr lang="pt-BR" sz="6000" b="1" dirty="0"/>
              <a:t>   </a:t>
            </a:r>
            <a:r>
              <a:rPr lang="ar-LB" sz="6000" b="1" dirty="0"/>
              <a:t>نَتائج</a:t>
            </a:r>
            <a:endParaRPr lang="pt-BR" sz="6000" b="1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4800" i="1" dirty="0"/>
              <a:t> </a:t>
            </a:r>
            <a:r>
              <a:rPr lang="pt-BR" sz="4800" i="1" dirty="0" err="1"/>
              <a:t>Damascus</a:t>
            </a:r>
            <a:r>
              <a:rPr lang="pt-BR" sz="4800" i="1" dirty="0"/>
              <a:t> </a:t>
            </a:r>
            <a:r>
              <a:rPr lang="pt-BR" sz="4800" i="1" dirty="0" err="1"/>
              <a:t>Protocol</a:t>
            </a:r>
            <a:r>
              <a:rPr lang="pt-BR" sz="4800" i="1" dirty="0"/>
              <a:t> </a:t>
            </a:r>
            <a:r>
              <a:rPr lang="pt-BR" sz="4800" i="1" dirty="0" err="1"/>
              <a:t>has</a:t>
            </a:r>
            <a:r>
              <a:rPr lang="pt-BR" sz="4800" i="1" dirty="0"/>
              <a:t> </a:t>
            </a:r>
            <a:r>
              <a:rPr lang="pt-BR" sz="4800" i="1" dirty="0" err="1"/>
              <a:t>been</a:t>
            </a:r>
            <a:r>
              <a:rPr lang="pt-BR" sz="4800" i="1" dirty="0"/>
              <a:t> </a:t>
            </a:r>
            <a:r>
              <a:rPr lang="pt-BR" sz="4800" i="1" dirty="0" err="1"/>
              <a:t>working</a:t>
            </a:r>
            <a:r>
              <a:rPr lang="pt-BR" sz="4800" i="1" dirty="0"/>
              <a:t>, </a:t>
            </a:r>
            <a:r>
              <a:rPr lang="pt-BR" sz="4800" i="1" dirty="0" err="1"/>
              <a:t>assuring</a:t>
            </a:r>
            <a:r>
              <a:rPr lang="pt-BR" sz="4800" i="1" dirty="0"/>
              <a:t> a fair </a:t>
            </a:r>
            <a:r>
              <a:rPr lang="pt-BR" sz="4800" i="1" dirty="0" err="1"/>
              <a:t>water</a:t>
            </a:r>
            <a:r>
              <a:rPr lang="pt-BR" sz="4800" i="1" dirty="0"/>
              <a:t> </a:t>
            </a:r>
            <a:r>
              <a:rPr lang="pt-BR" sz="4800" i="1" dirty="0" err="1"/>
              <a:t>sharing</a:t>
            </a:r>
            <a:r>
              <a:rPr lang="pt-BR" sz="4800" i="1" dirty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4800" i="1" dirty="0"/>
              <a:t>The </a:t>
            </a:r>
            <a:r>
              <a:rPr lang="pt-BR" sz="4800" i="1" dirty="0" err="1"/>
              <a:t>river</a:t>
            </a:r>
            <a:r>
              <a:rPr lang="pt-BR" sz="4800" i="1" dirty="0"/>
              <a:t> </a:t>
            </a:r>
            <a:r>
              <a:rPr lang="pt-BR" sz="4800" i="1" dirty="0" err="1"/>
              <a:t>Euphrates</a:t>
            </a:r>
            <a:r>
              <a:rPr lang="pt-BR" sz="4800" i="1" dirty="0"/>
              <a:t> </a:t>
            </a:r>
            <a:r>
              <a:rPr lang="pt-BR" sz="4800" i="1" dirty="0" err="1"/>
              <a:t>has</a:t>
            </a:r>
            <a:r>
              <a:rPr lang="pt-BR" sz="4800" i="1" dirty="0"/>
              <a:t> a regular </a:t>
            </a:r>
            <a:r>
              <a:rPr lang="pt-BR" sz="4800" i="1" dirty="0" err="1"/>
              <a:t>flow</a:t>
            </a:r>
            <a:r>
              <a:rPr lang="pt-BR" sz="4800" i="1" dirty="0"/>
              <a:t>, </a:t>
            </a:r>
            <a:r>
              <a:rPr lang="pt-BR" sz="4800" i="1" dirty="0" err="1"/>
              <a:t>with</a:t>
            </a:r>
            <a:r>
              <a:rPr lang="pt-BR" sz="4800" i="1" dirty="0"/>
              <a:t> a </a:t>
            </a:r>
            <a:r>
              <a:rPr lang="pt-BR" sz="4800" i="1" dirty="0" err="1"/>
              <a:t>slight</a:t>
            </a:r>
            <a:r>
              <a:rPr lang="pt-BR" sz="4800" i="1" dirty="0"/>
              <a:t> </a:t>
            </a:r>
            <a:r>
              <a:rPr lang="pt-BR" sz="4800" i="1" dirty="0" err="1"/>
              <a:t>decreasing</a:t>
            </a:r>
            <a:r>
              <a:rPr lang="pt-BR" sz="4800" i="1" dirty="0"/>
              <a:t> </a:t>
            </a:r>
            <a:r>
              <a:rPr lang="pt-BR" sz="4800" i="1" dirty="0" err="1"/>
              <a:t>towards</a:t>
            </a:r>
            <a:r>
              <a:rPr lang="pt-BR" sz="4800" i="1" dirty="0"/>
              <a:t> </a:t>
            </a:r>
            <a:r>
              <a:rPr lang="pt-BR" sz="4800" i="1" dirty="0" err="1"/>
              <a:t>downstream</a:t>
            </a:r>
            <a:r>
              <a:rPr lang="pt-BR" sz="4800" i="1" dirty="0"/>
              <a:t> </a:t>
            </a:r>
            <a:r>
              <a:rPr lang="pt-BR" sz="4800" i="1" dirty="0" err="1"/>
              <a:t>due</a:t>
            </a:r>
            <a:r>
              <a:rPr lang="pt-BR" sz="4800" i="1" dirty="0"/>
              <a:t> </a:t>
            </a:r>
            <a:r>
              <a:rPr lang="pt-BR" sz="4800" i="1" dirty="0" err="1"/>
              <a:t>to</a:t>
            </a:r>
            <a:r>
              <a:rPr lang="pt-BR" sz="4800" i="1" dirty="0"/>
              <a:t> </a:t>
            </a:r>
            <a:r>
              <a:rPr lang="pt-BR" sz="4800" i="1" dirty="0" err="1"/>
              <a:t>the</a:t>
            </a:r>
            <a:r>
              <a:rPr lang="pt-BR" sz="4800" i="1" dirty="0"/>
              <a:t> </a:t>
            </a:r>
            <a:r>
              <a:rPr lang="pt-BR" sz="4800" i="1" dirty="0" err="1"/>
              <a:t>dryer</a:t>
            </a:r>
            <a:r>
              <a:rPr lang="pt-BR" sz="4800" i="1" dirty="0"/>
              <a:t> </a:t>
            </a:r>
            <a:r>
              <a:rPr lang="pt-BR" sz="4800" i="1" dirty="0" err="1"/>
              <a:t>climate</a:t>
            </a:r>
            <a:r>
              <a:rPr lang="pt-BR" sz="4800" i="1" dirty="0"/>
              <a:t> in </a:t>
            </a:r>
            <a:r>
              <a:rPr lang="pt-BR" sz="4800" i="1" dirty="0" err="1"/>
              <a:t>Syria</a:t>
            </a:r>
            <a:r>
              <a:rPr lang="pt-BR" sz="4800" i="1" dirty="0"/>
              <a:t> </a:t>
            </a:r>
            <a:r>
              <a:rPr lang="pt-BR" sz="4800" i="1" dirty="0" err="1"/>
              <a:t>and</a:t>
            </a:r>
            <a:r>
              <a:rPr lang="pt-BR" sz="4800" i="1" dirty="0"/>
              <a:t> Iraq.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4800" i="1" dirty="0"/>
              <a:t> The </a:t>
            </a:r>
            <a:r>
              <a:rPr lang="pt-BR" sz="4800" i="1" dirty="0" err="1"/>
              <a:t>water</a:t>
            </a:r>
            <a:r>
              <a:rPr lang="pt-BR" sz="4800" i="1" dirty="0"/>
              <a:t> </a:t>
            </a:r>
            <a:r>
              <a:rPr lang="pt-BR" sz="4800" i="1" dirty="0" err="1"/>
              <a:t>quality</a:t>
            </a:r>
            <a:r>
              <a:rPr lang="pt-BR" sz="4800" i="1" dirty="0"/>
              <a:t> </a:t>
            </a:r>
            <a:r>
              <a:rPr lang="pt-BR" sz="4800" i="1" dirty="0" err="1"/>
              <a:t>remain</a:t>
            </a:r>
            <a:r>
              <a:rPr lang="pt-BR" sz="4800" i="1" dirty="0"/>
              <a:t> </a:t>
            </a:r>
            <a:r>
              <a:rPr lang="pt-BR" sz="4800" i="1" dirty="0" err="1"/>
              <a:t>the</a:t>
            </a:r>
            <a:r>
              <a:rPr lang="pt-BR" sz="4800" i="1" dirty="0"/>
              <a:t> </a:t>
            </a:r>
            <a:r>
              <a:rPr lang="pt-BR" sz="4800" i="1" dirty="0" err="1"/>
              <a:t>same</a:t>
            </a:r>
            <a:r>
              <a:rPr lang="pt-BR" sz="4800" i="1" dirty="0"/>
              <a:t>, </a:t>
            </a:r>
            <a:r>
              <a:rPr lang="pt-BR" sz="4800" i="1" dirty="0" err="1"/>
              <a:t>although</a:t>
            </a:r>
            <a:r>
              <a:rPr lang="pt-BR" sz="4800" i="1" dirty="0"/>
              <a:t> </a:t>
            </a:r>
            <a:r>
              <a:rPr lang="pt-BR" sz="4800" i="1" dirty="0" err="1"/>
              <a:t>with</a:t>
            </a:r>
            <a:r>
              <a:rPr lang="pt-BR" sz="4800" i="1" dirty="0"/>
              <a:t> </a:t>
            </a:r>
            <a:r>
              <a:rPr lang="pt-BR" sz="4800" i="1" dirty="0" err="1"/>
              <a:t>aN</a:t>
            </a:r>
            <a:r>
              <a:rPr lang="pt-BR" sz="4800" i="1" dirty="0"/>
              <a:t> </a:t>
            </a:r>
            <a:r>
              <a:rPr lang="pt-BR" sz="4800" i="1" dirty="0" err="1"/>
              <a:t>increasing</a:t>
            </a:r>
            <a:r>
              <a:rPr lang="pt-BR" sz="4800" i="1" dirty="0"/>
              <a:t> </a:t>
            </a:r>
            <a:r>
              <a:rPr lang="pt-BR" sz="4800" i="1" dirty="0" err="1"/>
              <a:t>salinity</a:t>
            </a:r>
            <a:r>
              <a:rPr lang="pt-BR" sz="4800" i="1" dirty="0"/>
              <a:t> </a:t>
            </a:r>
            <a:r>
              <a:rPr lang="pt-BR" sz="4800" i="1" dirty="0" err="1"/>
              <a:t>downstream</a:t>
            </a:r>
            <a:r>
              <a:rPr lang="pt-BR" sz="4800" i="1" dirty="0"/>
              <a:t> </a:t>
            </a:r>
            <a:r>
              <a:rPr lang="pt-BR" sz="4800" i="1" dirty="0" err="1"/>
              <a:t>due</a:t>
            </a:r>
            <a:r>
              <a:rPr lang="pt-BR" sz="4800" i="1" dirty="0"/>
              <a:t> </a:t>
            </a:r>
            <a:r>
              <a:rPr lang="pt-BR" sz="4800" i="1" dirty="0" err="1"/>
              <a:t>to</a:t>
            </a:r>
            <a:r>
              <a:rPr lang="pt-BR" sz="4800" i="1" dirty="0"/>
              <a:t> </a:t>
            </a:r>
            <a:r>
              <a:rPr lang="pt-BR" sz="4800" i="1" dirty="0" err="1"/>
              <a:t>higher</a:t>
            </a:r>
            <a:r>
              <a:rPr lang="pt-BR" sz="4800" i="1" dirty="0"/>
              <a:t> </a:t>
            </a:r>
            <a:r>
              <a:rPr lang="pt-BR" sz="4800" i="1" dirty="0" err="1"/>
              <a:t>evaporation</a:t>
            </a:r>
            <a:r>
              <a:rPr lang="pt-BR" sz="4800" i="1" dirty="0"/>
              <a:t> </a:t>
            </a:r>
            <a:r>
              <a:rPr lang="pt-BR" sz="4800" i="1" dirty="0" err="1"/>
              <a:t>than</a:t>
            </a:r>
            <a:r>
              <a:rPr lang="pt-BR" sz="4800" i="1" dirty="0"/>
              <a:t> </a:t>
            </a:r>
            <a:r>
              <a:rPr lang="pt-BR" sz="4800" i="1" dirty="0" err="1"/>
              <a:t>precipitation</a:t>
            </a:r>
            <a:r>
              <a:rPr lang="pt-BR" sz="4800" i="1" dirty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4800" b="1" i="1" dirty="0"/>
              <a:t>Natural </a:t>
            </a:r>
            <a:r>
              <a:rPr lang="pt-BR" sz="4800" b="1" i="1" dirty="0" err="1"/>
              <a:t>factors</a:t>
            </a:r>
            <a:r>
              <a:rPr lang="pt-BR" sz="4800" b="1" i="1" dirty="0"/>
              <a:t> </a:t>
            </a:r>
            <a:r>
              <a:rPr lang="pt-BR" sz="4800" i="1" dirty="0" err="1"/>
              <a:t>explain</a:t>
            </a:r>
            <a:r>
              <a:rPr lang="pt-BR" sz="4800" i="1" dirty="0"/>
              <a:t> </a:t>
            </a:r>
            <a:r>
              <a:rPr lang="pt-BR" sz="4800" i="1" dirty="0" err="1"/>
              <a:t>better</a:t>
            </a:r>
            <a:r>
              <a:rPr lang="pt-BR" sz="4800" i="1" dirty="0"/>
              <a:t> </a:t>
            </a:r>
            <a:r>
              <a:rPr lang="pt-BR" sz="4800" i="1" dirty="0" err="1"/>
              <a:t>the</a:t>
            </a:r>
            <a:r>
              <a:rPr lang="pt-BR" sz="4800" i="1" dirty="0"/>
              <a:t> </a:t>
            </a:r>
            <a:r>
              <a:rPr lang="pt-BR" sz="4800" i="1" dirty="0" err="1"/>
              <a:t>river</a:t>
            </a:r>
            <a:r>
              <a:rPr lang="pt-BR" sz="4800" i="1" dirty="0"/>
              <a:t> </a:t>
            </a:r>
            <a:r>
              <a:rPr lang="pt-BR" sz="4800" i="1" dirty="0" err="1"/>
              <a:t>hydrodynamics</a:t>
            </a:r>
            <a:r>
              <a:rPr lang="pt-BR" sz="4800" i="1" dirty="0"/>
              <a:t>.</a:t>
            </a:r>
            <a:endParaRPr lang="pt-BR" sz="27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F994B2-2296-18A7-2E0F-D1274A83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349" y="35602"/>
            <a:ext cx="5471129" cy="2394266"/>
          </a:xfrm>
          <a:prstGeom prst="rect">
            <a:avLst/>
          </a:prstGeom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0219151E-F504-19F3-5BBC-82D8E6854175}"/>
              </a:ext>
            </a:extLst>
          </p:cNvPr>
          <p:cNvSpPr/>
          <p:nvPr/>
        </p:nvSpPr>
        <p:spPr>
          <a:xfrm>
            <a:off x="3810000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9726A858-1A50-703C-2A8B-66EE453A8ECA}"/>
              </a:ext>
            </a:extLst>
          </p:cNvPr>
          <p:cNvSpPr/>
          <p:nvPr/>
        </p:nvSpPr>
        <p:spPr>
          <a:xfrm>
            <a:off x="6742140" y="14244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26" r="-8351"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5DD47-88AE-684C-E8B1-C7D04D220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2919" y="121598"/>
            <a:ext cx="2350131" cy="169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9198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1D12554-BDD6-6B64-67A3-528EDD6EC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6" y="3689070"/>
            <a:ext cx="9256715" cy="66316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8097EDF-3745-FF42-DBF3-381AE3A42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261" y="3662948"/>
            <a:ext cx="4652350" cy="662405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2DF7DB8-D579-98ED-0C26-964CBBE616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801" y="3649456"/>
            <a:ext cx="4294459" cy="667129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001219A6-97ED-AE69-8295-C3FE7A31150D}"/>
              </a:ext>
            </a:extLst>
          </p:cNvPr>
          <p:cNvSpPr/>
          <p:nvPr/>
        </p:nvSpPr>
        <p:spPr>
          <a:xfrm>
            <a:off x="2638211" y="0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50BD7CC-EDFC-7661-0B64-91B47AE848EF}"/>
              </a:ext>
            </a:extLst>
          </p:cNvPr>
          <p:cNvSpPr/>
          <p:nvPr/>
        </p:nvSpPr>
        <p:spPr>
          <a:xfrm>
            <a:off x="5827740" y="0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626" r="-8351"/>
            </a:stretch>
          </a:blipFill>
        </p:spPr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472B34E-DC9A-6741-9168-658E88963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6566" y="362221"/>
            <a:ext cx="2350131" cy="16966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959A42C-0187-889B-EBDF-2E95BD05A4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257324"/>
            <a:ext cx="5350151" cy="23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60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409" y="4845149"/>
            <a:ext cx="15546677" cy="2394266"/>
          </a:xfrm>
        </p:spPr>
        <p:txBody>
          <a:bodyPr>
            <a:normAutofit fontScale="90000"/>
          </a:bodyPr>
          <a:lstStyle/>
          <a:p>
            <a:pPr algn="l"/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                                    </a:t>
            </a:r>
            <a:br>
              <a:rPr lang="pt-BR" dirty="0"/>
            </a:br>
            <a:r>
              <a:rPr lang="pt-BR" dirty="0"/>
              <a:t>                                        </a:t>
            </a:r>
            <a:endParaRPr lang="en-US" sz="405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286000" y="2783786"/>
            <a:ext cx="1390303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/>
              <a:t>         </a:t>
            </a:r>
            <a:r>
              <a:rPr lang="pt-BR" sz="6000" b="1" i="1" dirty="0" err="1">
                <a:solidFill>
                  <a:srgbClr val="0070C0"/>
                </a:solidFill>
              </a:rPr>
              <a:t>Thank</a:t>
            </a:r>
            <a:r>
              <a:rPr lang="pt-BR" sz="6000" b="1" i="1" dirty="0">
                <a:solidFill>
                  <a:srgbClr val="0070C0"/>
                </a:solidFill>
              </a:rPr>
              <a:t> </a:t>
            </a:r>
            <a:r>
              <a:rPr lang="pt-BR" sz="6000" b="1" i="1" dirty="0" err="1">
                <a:solidFill>
                  <a:srgbClr val="0070C0"/>
                </a:solidFill>
              </a:rPr>
              <a:t>you</a:t>
            </a:r>
            <a:r>
              <a:rPr lang="pt-BR" sz="6000" b="1" i="1" dirty="0">
                <a:solidFill>
                  <a:srgbClr val="0070C0"/>
                </a:solidFill>
              </a:rPr>
              <a:t> for </a:t>
            </a:r>
            <a:r>
              <a:rPr lang="pt-BR" sz="6000" b="1" i="1" dirty="0" err="1">
                <a:solidFill>
                  <a:srgbClr val="0070C0"/>
                </a:solidFill>
              </a:rPr>
              <a:t>your</a:t>
            </a:r>
            <a:r>
              <a:rPr lang="pt-BR" sz="6000" b="1" i="1" dirty="0">
                <a:solidFill>
                  <a:srgbClr val="0070C0"/>
                </a:solidFill>
              </a:rPr>
              <a:t> </a:t>
            </a:r>
            <a:r>
              <a:rPr lang="pt-BR" sz="6000" b="1" i="1" dirty="0" err="1">
                <a:solidFill>
                  <a:srgbClr val="0070C0"/>
                </a:solidFill>
              </a:rPr>
              <a:t>attention</a:t>
            </a:r>
            <a:r>
              <a:rPr lang="pt-BR" sz="6000" b="1" i="1" dirty="0">
                <a:solidFill>
                  <a:srgbClr val="0070C0"/>
                </a:solidFill>
              </a:rPr>
              <a:t>!</a:t>
            </a:r>
          </a:p>
          <a:p>
            <a:endParaRPr lang="ar-LB" sz="2800" b="1" dirty="0"/>
          </a:p>
          <a:p>
            <a:pPr algn="ctr"/>
            <a:r>
              <a:rPr lang="ar-LB" sz="6600" b="1" dirty="0">
                <a:solidFill>
                  <a:srgbClr val="0070C0"/>
                </a:solidFill>
              </a:rPr>
              <a:t>شكرًا جزيلاً لاِهتِمامكم</a:t>
            </a:r>
            <a:endParaRPr lang="pt-BR" sz="6600" b="1" dirty="0">
              <a:solidFill>
                <a:srgbClr val="0070C0"/>
              </a:solidFill>
            </a:endParaRPr>
          </a:p>
          <a:p>
            <a:pPr algn="ctr"/>
            <a:endParaRPr lang="pt-BR" sz="2000" b="1" dirty="0"/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luisgeo@usp.br           Phone: (+5511) 972 982 131</a:t>
            </a:r>
            <a:endParaRPr lang="pt-BR" sz="8800" b="1" dirty="0">
              <a:solidFill>
                <a:srgbClr val="0070C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A11C30-6DC4-523E-681A-734962202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-14151"/>
            <a:ext cx="5640583" cy="2324098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66825B92-0CF9-106A-39BE-807A91D46C1F}"/>
              </a:ext>
            </a:extLst>
          </p:cNvPr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971C172-28D0-9331-5585-65B5715E9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99588"/>
            <a:ext cx="2350131" cy="1696619"/>
          </a:xfrm>
          <a:prstGeom prst="rect">
            <a:avLst/>
          </a:prstGeom>
        </p:spPr>
      </p:pic>
      <p:sp>
        <p:nvSpPr>
          <p:cNvPr id="7" name="Freeform 3">
            <a:extLst>
              <a:ext uri="{FF2B5EF4-FFF2-40B4-BE49-F238E27FC236}">
                <a16:creationId xmlns:a16="http://schemas.microsoft.com/office/drawing/2014/main" id="{8E5D6F33-C75E-1756-789D-548C307C6306}"/>
              </a:ext>
            </a:extLst>
          </p:cNvPr>
          <p:cNvSpPr/>
          <p:nvPr/>
        </p:nvSpPr>
        <p:spPr>
          <a:xfrm>
            <a:off x="7051309" y="79713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26" r="-8351"/>
            </a:stretch>
          </a:blipFill>
        </p:spPr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269998C9-BA18-E176-AF7F-083426E69291}"/>
              </a:ext>
            </a:extLst>
          </p:cNvPr>
          <p:cNvSpPr/>
          <p:nvPr/>
        </p:nvSpPr>
        <p:spPr>
          <a:xfrm>
            <a:off x="3980826" y="-14151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5226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677</Words>
  <Application>Microsoft Office PowerPoint</Application>
  <PresentationFormat>Personalizar</PresentationFormat>
  <Paragraphs>223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Calibri</vt:lpstr>
      <vt:lpstr>Open Sans</vt:lpstr>
      <vt:lpstr>Sakkal Majalla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                                                             </vt:lpstr>
      <vt:lpstr>Apresentação do PowerPoint</vt:lpstr>
      <vt:lpstr>                                                   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Cliente</cp:lastModifiedBy>
  <cp:revision>11</cp:revision>
  <dcterms:created xsi:type="dcterms:W3CDTF">2006-08-16T00:00:00Z</dcterms:created>
  <dcterms:modified xsi:type="dcterms:W3CDTF">2025-04-21T14:21:20Z</dcterms:modified>
  <dc:identifier>DAGeU-Jwvdc</dc:identifier>
</cp:coreProperties>
</file>