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68" r:id="rId2"/>
    <p:sldId id="260" r:id="rId3"/>
    <p:sldId id="261" r:id="rId4"/>
    <p:sldId id="262" r:id="rId5"/>
    <p:sldId id="263" r:id="rId6"/>
    <p:sldId id="259" r:id="rId7"/>
    <p:sldId id="270" r:id="rId8"/>
    <p:sldId id="264" r:id="rId9"/>
    <p:sldId id="265" r:id="rId10"/>
    <p:sldId id="266" r:id="rId11"/>
    <p:sldId id="267" r:id="rId12"/>
    <p:sldId id="271" r:id="rId13"/>
    <p:sldId id="272"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D90D1F-AFFC-4267-A1F4-FBAD760C6860}" type="datetimeFigureOut">
              <a:rPr lang="en-CA" smtClean="0"/>
              <a:t>2025-04-21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11FFA2-E4F4-472C-8A1A-1DDECAF0CA7A}" type="slidenum">
              <a:rPr lang="en-CA" smtClean="0"/>
              <a:t>‹#›</a:t>
            </a:fld>
            <a:endParaRPr lang="en-CA"/>
          </a:p>
        </p:txBody>
      </p:sp>
    </p:spTree>
    <p:extLst>
      <p:ext uri="{BB962C8B-B14F-4D97-AF65-F5344CB8AC3E}">
        <p14:creationId xmlns:p14="http://schemas.microsoft.com/office/powerpoint/2010/main" val="1176541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5E7E24-DF38-4D47-830D-CD5A6B6390D3}" type="slidenum">
              <a:rPr lang="en-GB" sz="1200" smtClean="0"/>
              <a:pPr eaLnBrk="1" hangingPunct="1"/>
              <a:t>2</a:t>
            </a:fld>
            <a:endParaRPr lang="en-GB" sz="1200" smtClean="0"/>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754663-2212-42CF-8CEC-0E6AB87C26FB}" type="slidenum">
              <a:rPr lang="en-GB" sz="1200" smtClean="0"/>
              <a:pPr eaLnBrk="1" hangingPunct="1"/>
              <a:t>4</a:t>
            </a:fld>
            <a:endParaRPr lang="en-GB" sz="1200" smtClean="0"/>
          </a:p>
        </p:txBody>
      </p:sp>
      <p:sp>
        <p:nvSpPr>
          <p:cNvPr id="33795" name="Rectangle 2"/>
          <p:cNvSpPr>
            <a:spLocks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pPr eaLnBrk="1" hangingPunct="1"/>
            <a:endParaRPr lang="en-US" smtClean="0"/>
          </a:p>
        </p:txBody>
      </p:sp>
      <p:sp>
        <p:nvSpPr>
          <p:cNvPr id="34820" name="Slide Number Placeholder 3"/>
          <p:cNvSpPr>
            <a:spLocks noGrp="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584247-1B76-4F5E-BC26-E6552DBA71FB}" type="slidenum">
              <a:rPr lang="en-GB" sz="1200" smtClean="0"/>
              <a:pPr eaLnBrk="1" hangingPunct="1"/>
              <a:t>5</a:t>
            </a:fld>
            <a:endParaRPr lang="en-GB"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23/10/1446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23/10/1446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23/10/1446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23/10/1446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23/10/1446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23/10/1446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23/10/1446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23/10/1446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23/10/1446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23/10/1446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23/10/1446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CA"/>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CA" noProof="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8F86FA8C-4A52-4661-91DA-2F19B9E4B36C}" type="slidenum">
              <a:rPr lang="en-GB"/>
              <a:pPr>
                <a:defRPr/>
              </a:pPr>
              <a:t>‹#›</a:t>
            </a:fld>
            <a:endParaRPr lang="en-GB"/>
          </a:p>
        </p:txBody>
      </p:sp>
    </p:spTree>
    <p:extLst>
      <p:ext uri="{BB962C8B-B14F-4D97-AF65-F5344CB8AC3E}">
        <p14:creationId xmlns:p14="http://schemas.microsoft.com/office/powerpoint/2010/main" val="18018390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23/10/1446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56146" y="23735"/>
            <a:ext cx="1466070" cy="1469637"/>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sp>
      <p:sp>
        <p:nvSpPr>
          <p:cNvPr id="3" name="Freeform 3"/>
          <p:cNvSpPr/>
          <p:nvPr/>
        </p:nvSpPr>
        <p:spPr>
          <a:xfrm>
            <a:off x="4038600" y="23735"/>
            <a:ext cx="684940" cy="1560883"/>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sp>
      <p:sp>
        <p:nvSpPr>
          <p:cNvPr id="4" name="Freeform 4"/>
          <p:cNvSpPr/>
          <p:nvPr/>
        </p:nvSpPr>
        <p:spPr>
          <a:xfrm>
            <a:off x="0" y="4699000"/>
            <a:ext cx="9144000" cy="2177355"/>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sp>
      <p:sp>
        <p:nvSpPr>
          <p:cNvPr id="5" name="TextBox 4">
            <a:extLst>
              <a:ext uri="{FF2B5EF4-FFF2-40B4-BE49-F238E27FC236}">
                <a16:creationId xmlns:a16="http://schemas.microsoft.com/office/drawing/2014/main" xmlns="" id="{ABE36FAB-DF32-F564-A363-ED38DC671A73}"/>
              </a:ext>
            </a:extLst>
          </p:cNvPr>
          <p:cNvSpPr txBox="1"/>
          <p:nvPr/>
        </p:nvSpPr>
        <p:spPr>
          <a:xfrm>
            <a:off x="1638300" y="2752942"/>
            <a:ext cx="5257800" cy="882703"/>
          </a:xfrm>
          <a:prstGeom prst="rect">
            <a:avLst/>
          </a:prstGeom>
          <a:noFill/>
        </p:spPr>
        <p:txBody>
          <a:bodyPr wrap="square" lIns="51206" tIns="25603" rIns="51206" bIns="25603" rtlCol="0">
            <a:spAutoFit/>
          </a:bodyPr>
          <a:lstStyle/>
          <a:p>
            <a:pPr algn="ctr"/>
            <a:r>
              <a:rPr lang="en-US" sz="2700" b="1" dirty="0" smtClean="0">
                <a:solidFill>
                  <a:schemeClr val="accent6">
                    <a:lumMod val="75000"/>
                  </a:schemeClr>
                </a:solidFill>
              </a:rPr>
              <a:t>Water Convention as a </a:t>
            </a:r>
            <a:r>
              <a:rPr lang="en-US" sz="2700" b="1" dirty="0">
                <a:solidFill>
                  <a:schemeClr val="accent6">
                    <a:lumMod val="75000"/>
                  </a:schemeClr>
                </a:solidFill>
              </a:rPr>
              <a:t>V</a:t>
            </a:r>
            <a:r>
              <a:rPr lang="en-US" sz="2700" b="1" dirty="0" smtClean="0">
                <a:solidFill>
                  <a:schemeClr val="accent6">
                    <a:lumMod val="75000"/>
                  </a:schemeClr>
                </a:solidFill>
              </a:rPr>
              <a:t>ehicle for Water Diplomacy</a:t>
            </a:r>
            <a:endParaRPr lang="en-US" sz="2700" b="1" dirty="0">
              <a:solidFill>
                <a:schemeClr val="accent6">
                  <a:lumMod val="75000"/>
                </a:schemeClr>
              </a:solidFill>
            </a:endParaRPr>
          </a:p>
        </p:txBody>
      </p:sp>
      <p:pic>
        <p:nvPicPr>
          <p:cNvPr id="7" name="Picture 6">
            <a:extLst>
              <a:ext uri="{FF2B5EF4-FFF2-40B4-BE49-F238E27FC236}">
                <a16:creationId xmlns:a16="http://schemas.microsoft.com/office/drawing/2014/main" xmlns="" id="{0C9425F9-876B-FADF-F9AE-7BB793CC427D}"/>
              </a:ext>
            </a:extLst>
          </p:cNvPr>
          <p:cNvPicPr>
            <a:picLocks noChangeAspect="1"/>
          </p:cNvPicPr>
          <p:nvPr/>
        </p:nvPicPr>
        <p:blipFill>
          <a:blip r:embed="rId5"/>
          <a:stretch>
            <a:fillRect/>
          </a:stretch>
        </p:blipFill>
        <p:spPr>
          <a:xfrm>
            <a:off x="4749305" y="175863"/>
            <a:ext cx="1175066" cy="1131079"/>
          </a:xfrm>
          <a:prstGeom prst="rect">
            <a:avLst/>
          </a:prstGeom>
        </p:spPr>
      </p:pic>
      <p:sp>
        <p:nvSpPr>
          <p:cNvPr id="8" name="TextBox 7">
            <a:extLst>
              <a:ext uri="{FF2B5EF4-FFF2-40B4-BE49-F238E27FC236}">
                <a16:creationId xmlns:a16="http://schemas.microsoft.com/office/drawing/2014/main" xmlns="" id="{F861C566-132F-1125-AA73-F6AB4CC0FD69}"/>
              </a:ext>
            </a:extLst>
          </p:cNvPr>
          <p:cNvSpPr txBox="1"/>
          <p:nvPr/>
        </p:nvSpPr>
        <p:spPr>
          <a:xfrm>
            <a:off x="3409950" y="4005064"/>
            <a:ext cx="1714500" cy="882703"/>
          </a:xfrm>
          <a:prstGeom prst="rect">
            <a:avLst/>
          </a:prstGeom>
          <a:noFill/>
        </p:spPr>
        <p:txBody>
          <a:bodyPr wrap="square" lIns="51206" tIns="25603" rIns="51206" bIns="25603" rtlCol="0">
            <a:spAutoFit/>
          </a:bodyPr>
          <a:lstStyle/>
          <a:p>
            <a:pPr algn="ctr"/>
            <a:r>
              <a:rPr lang="en-US" b="1" dirty="0" smtClean="0">
                <a:solidFill>
                  <a:schemeClr val="tx2">
                    <a:lumMod val="75000"/>
                  </a:schemeClr>
                </a:solidFill>
              </a:rPr>
              <a:t>Dr. </a:t>
            </a:r>
            <a:r>
              <a:rPr lang="en-US" b="1" dirty="0" err="1" smtClean="0">
                <a:solidFill>
                  <a:schemeClr val="tx2">
                    <a:lumMod val="75000"/>
                  </a:schemeClr>
                </a:solidFill>
              </a:rPr>
              <a:t>Luay</a:t>
            </a:r>
            <a:r>
              <a:rPr lang="en-US" b="1" dirty="0" smtClean="0">
                <a:solidFill>
                  <a:schemeClr val="tx2">
                    <a:lumMod val="75000"/>
                  </a:schemeClr>
                </a:solidFill>
              </a:rPr>
              <a:t> Ali </a:t>
            </a:r>
            <a:r>
              <a:rPr lang="en-US" b="1" dirty="0" err="1" smtClean="0">
                <a:solidFill>
                  <a:schemeClr val="tx2">
                    <a:lumMod val="75000"/>
                  </a:schemeClr>
                </a:solidFill>
              </a:rPr>
              <a:t>Hussien</a:t>
            </a:r>
            <a:r>
              <a:rPr lang="en-US" b="1" dirty="0" smtClean="0">
                <a:solidFill>
                  <a:schemeClr val="tx2">
                    <a:lumMod val="75000"/>
                  </a:schemeClr>
                </a:solidFill>
              </a:rPr>
              <a:t> </a:t>
            </a:r>
            <a:r>
              <a:rPr lang="en-US" b="1" dirty="0" err="1" smtClean="0">
                <a:solidFill>
                  <a:schemeClr val="tx2">
                    <a:lumMod val="75000"/>
                  </a:schemeClr>
                </a:solidFill>
              </a:rPr>
              <a:t>AlDalooi</a:t>
            </a:r>
            <a:endParaRPr lang="en-US" b="1" dirty="0" smtClean="0">
              <a:solidFill>
                <a:schemeClr val="tx2">
                  <a:lumMod val="75000"/>
                </a:schemeClr>
              </a:solidFill>
            </a:endParaRPr>
          </a:p>
          <a:p>
            <a:pPr algn="ctr"/>
            <a:r>
              <a:rPr lang="en-US" b="1" dirty="0" smtClean="0">
                <a:solidFill>
                  <a:schemeClr val="tx2">
                    <a:lumMod val="75000"/>
                  </a:schemeClr>
                </a:solidFill>
              </a:rPr>
              <a:t>4-6 May 2025</a:t>
            </a:r>
            <a:endParaRPr lang="en-US" b="1" dirty="0">
              <a:solidFill>
                <a:schemeClr val="tx2">
                  <a:lumMod val="75000"/>
                </a:schemeClr>
              </a:solidFill>
            </a:endParaRPr>
          </a:p>
        </p:txBody>
      </p:sp>
    </p:spTree>
    <p:extLst>
      <p:ext uri="{BB962C8B-B14F-4D97-AF65-F5344CB8AC3E}">
        <p14:creationId xmlns:p14="http://schemas.microsoft.com/office/powerpoint/2010/main" val="143556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260350"/>
            <a:ext cx="7772400" cy="1152525"/>
          </a:xfrm>
        </p:spPr>
        <p:txBody>
          <a:bodyPr/>
          <a:lstStyle/>
          <a:p>
            <a:pPr eaLnBrk="1" fontAlgn="auto" hangingPunct="1">
              <a:spcAft>
                <a:spcPts val="0"/>
              </a:spcAft>
              <a:defRPr/>
            </a:pPr>
            <a:r>
              <a:rPr lang="en-GB" sz="3200" dirty="0">
                <a:latin typeface="Times New Roman" pitchFamily="18" charset="0"/>
              </a:rPr>
              <a:t>Aims of the </a:t>
            </a:r>
            <a:r>
              <a:rPr lang="en-GB" sz="3200" dirty="0" smtClean="0">
                <a:latin typeface="Times New Roman" pitchFamily="18" charset="0"/>
              </a:rPr>
              <a:t>Water Convention</a:t>
            </a:r>
            <a:endParaRPr lang="en-GB" sz="3200" dirty="0">
              <a:latin typeface="Times New Roman" pitchFamily="18" charset="0"/>
            </a:endParaRPr>
          </a:p>
        </p:txBody>
      </p:sp>
      <p:pic>
        <p:nvPicPr>
          <p:cNvPr id="4099" name="Picture 4" descr="Lassolooge"/>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467544" y="3645024"/>
            <a:ext cx="3810000" cy="3005138"/>
          </a:xfrm>
        </p:spPr>
      </p:pic>
      <p:sp>
        <p:nvSpPr>
          <p:cNvPr id="4100" name="Rectangle 3"/>
          <p:cNvSpPr>
            <a:spLocks noGrp="1" noChangeArrowheads="1"/>
          </p:cNvSpPr>
          <p:nvPr>
            <p:ph type="body" sz="half" idx="2"/>
          </p:nvPr>
        </p:nvSpPr>
        <p:spPr>
          <a:xfrm>
            <a:off x="179512" y="1333897"/>
            <a:ext cx="4104456" cy="2376263"/>
          </a:xfrm>
        </p:spPr>
        <p:txBody>
          <a:bodyPr>
            <a:noAutofit/>
          </a:bodyPr>
          <a:lstStyle/>
          <a:p>
            <a:pPr marL="0" indent="0" algn="justLow" rtl="0">
              <a:buNone/>
            </a:pPr>
            <a:r>
              <a:rPr lang="en-US" sz="2000" dirty="0"/>
              <a:t>The Convention on the Protection </a:t>
            </a:r>
            <a:r>
              <a:rPr lang="en-US" sz="2000" dirty="0" smtClean="0"/>
              <a:t>and Use </a:t>
            </a:r>
            <a:r>
              <a:rPr lang="en-US" sz="2000" dirty="0"/>
              <a:t>of </a:t>
            </a:r>
            <a:r>
              <a:rPr lang="en-US" sz="2000" dirty="0" err="1"/>
              <a:t>Transboundary</a:t>
            </a:r>
            <a:r>
              <a:rPr lang="en-US" sz="2000" dirty="0"/>
              <a:t> Watercourses and International Lakes (</a:t>
            </a:r>
            <a:r>
              <a:rPr lang="en-US" sz="2000" b="1" dirty="0"/>
              <a:t>Water Convention</a:t>
            </a:r>
            <a:r>
              <a:rPr lang="en-US" sz="2000" dirty="0"/>
              <a:t>) is a unique legal and intergovernmental platform </a:t>
            </a:r>
            <a:r>
              <a:rPr lang="en-US" sz="2000" dirty="0" smtClean="0"/>
              <a:t>that promotes the sustainable </a:t>
            </a:r>
            <a:r>
              <a:rPr lang="en-US" sz="2000" dirty="0"/>
              <a:t>use of </a:t>
            </a:r>
            <a:r>
              <a:rPr lang="en-US" sz="2000" dirty="0" err="1"/>
              <a:t>transboundary</a:t>
            </a:r>
            <a:r>
              <a:rPr lang="en-US" sz="2000" dirty="0"/>
              <a:t> waters.</a:t>
            </a:r>
          </a:p>
          <a:p>
            <a:pPr marL="0" indent="0">
              <a:buNone/>
            </a:pPr>
            <a:r>
              <a:rPr lang="en-US" sz="2000" dirty="0"/>
              <a:t/>
            </a:r>
            <a:br>
              <a:rPr lang="en-US" sz="2000" dirty="0"/>
            </a:br>
            <a:endParaRPr lang="en-GB" sz="2000" dirty="0" smtClean="0">
              <a:latin typeface="Times New Roman" pitchFamily="18" charset="0"/>
            </a:endParaRPr>
          </a:p>
        </p:txBody>
      </p:sp>
      <p:sp>
        <p:nvSpPr>
          <p:cNvPr id="5" name="Rectangle 3"/>
          <p:cNvSpPr txBox="1">
            <a:spLocks noChangeArrowheads="1"/>
          </p:cNvSpPr>
          <p:nvPr/>
        </p:nvSpPr>
        <p:spPr>
          <a:xfrm>
            <a:off x="4475510" y="1340768"/>
            <a:ext cx="4600128" cy="4986337"/>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a:r>
              <a:rPr lang="en-GB" sz="2400" dirty="0" smtClean="0">
                <a:latin typeface="Times New Roman" pitchFamily="18" charset="0"/>
                <a:cs typeface="Times New Roman" pitchFamily="18" charset="0"/>
              </a:rPr>
              <a:t>Protection of </a:t>
            </a:r>
            <a:r>
              <a:rPr lang="en-GB" sz="2400" dirty="0" err="1" smtClean="0">
                <a:latin typeface="Times New Roman" pitchFamily="18" charset="0"/>
                <a:cs typeface="Times New Roman" pitchFamily="18" charset="0"/>
              </a:rPr>
              <a:t>transboundary</a:t>
            </a:r>
            <a:r>
              <a:rPr lang="en-GB" sz="2400" dirty="0" smtClean="0">
                <a:latin typeface="Times New Roman" pitchFamily="18" charset="0"/>
                <a:cs typeface="Times New Roman" pitchFamily="18" charset="0"/>
              </a:rPr>
              <a:t> waters by preventing, controlling and reducing </a:t>
            </a:r>
            <a:r>
              <a:rPr lang="en-GB" sz="2400" dirty="0" err="1" smtClean="0">
                <a:latin typeface="Times New Roman" pitchFamily="18" charset="0"/>
                <a:cs typeface="Times New Roman" pitchFamily="18" charset="0"/>
              </a:rPr>
              <a:t>transboundary</a:t>
            </a:r>
            <a:r>
              <a:rPr lang="en-GB" sz="2400" dirty="0" smtClean="0">
                <a:latin typeface="Times New Roman" pitchFamily="18" charset="0"/>
                <a:cs typeface="Times New Roman" pitchFamily="18" charset="0"/>
              </a:rPr>
              <a:t> impacts</a:t>
            </a:r>
            <a:r>
              <a:rPr lang="en-GB" sz="2400" dirty="0" smtClean="0">
                <a:latin typeface="Times New Roman" pitchFamily="18" charset="0"/>
              </a:rPr>
              <a:t> </a:t>
            </a:r>
          </a:p>
          <a:p>
            <a:pPr algn="l" rtl="0"/>
            <a:r>
              <a:rPr lang="en-GB" sz="2400" dirty="0" smtClean="0">
                <a:latin typeface="Times New Roman" pitchFamily="18" charset="0"/>
                <a:cs typeface="Times New Roman" pitchFamily="18" charset="0"/>
              </a:rPr>
              <a:t>Ecologically sound and rational management of </a:t>
            </a:r>
            <a:r>
              <a:rPr lang="en-GB" sz="2400" dirty="0" err="1" smtClean="0">
                <a:latin typeface="Times New Roman" pitchFamily="18" charset="0"/>
                <a:cs typeface="Times New Roman" pitchFamily="18" charset="0"/>
              </a:rPr>
              <a:t>transboundary</a:t>
            </a:r>
            <a:r>
              <a:rPr lang="en-GB" sz="2400" dirty="0" smtClean="0">
                <a:latin typeface="Times New Roman" pitchFamily="18" charset="0"/>
                <a:cs typeface="Times New Roman" pitchFamily="18" charset="0"/>
              </a:rPr>
              <a:t> waters</a:t>
            </a:r>
            <a:r>
              <a:rPr lang="en-GB" sz="2400" dirty="0" smtClean="0">
                <a:latin typeface="Times New Roman" pitchFamily="18" charset="0"/>
              </a:rPr>
              <a:t> </a:t>
            </a:r>
          </a:p>
          <a:p>
            <a:pPr algn="l" rtl="0"/>
            <a:r>
              <a:rPr lang="en-GB" sz="2400" dirty="0" smtClean="0">
                <a:latin typeface="Times New Roman" pitchFamily="18" charset="0"/>
                <a:cs typeface="Times New Roman" pitchFamily="18" charset="0"/>
              </a:rPr>
              <a:t>Reasonable and equitable use of </a:t>
            </a:r>
            <a:r>
              <a:rPr lang="en-GB" sz="2400" dirty="0" err="1" smtClean="0">
                <a:latin typeface="Times New Roman" pitchFamily="18" charset="0"/>
                <a:cs typeface="Times New Roman" pitchFamily="18" charset="0"/>
              </a:rPr>
              <a:t>transboundary</a:t>
            </a:r>
            <a:r>
              <a:rPr lang="en-GB" sz="2400" dirty="0" smtClean="0">
                <a:latin typeface="Times New Roman" pitchFamily="18" charset="0"/>
                <a:cs typeface="Times New Roman" pitchFamily="18" charset="0"/>
              </a:rPr>
              <a:t> waters </a:t>
            </a:r>
          </a:p>
          <a:p>
            <a:pPr algn="l" rtl="0">
              <a:buFontTx/>
              <a:buNone/>
            </a:pPr>
            <a:r>
              <a:rPr lang="en-GB" sz="2400" dirty="0" smtClean="0">
                <a:latin typeface="Times New Roman" pitchFamily="18" charset="0"/>
                <a:cs typeface="Times New Roman" pitchFamily="18" charset="0"/>
                <a:sym typeface="Symbol" pitchFamily="18" charset="2"/>
              </a:rPr>
              <a:t>	 </a:t>
            </a:r>
            <a:r>
              <a:rPr lang="en-GB" sz="2400" dirty="0" smtClean="0">
                <a:latin typeface="Times New Roman" pitchFamily="18" charset="0"/>
                <a:cs typeface="Times New Roman" pitchFamily="18" charset="0"/>
              </a:rPr>
              <a:t>Conflict prevention</a:t>
            </a:r>
            <a:r>
              <a:rPr lang="en-GB" sz="2400" dirty="0" smtClean="0">
                <a:latin typeface="Times New Roman" pitchFamily="18" charset="0"/>
              </a:rPr>
              <a:t> </a:t>
            </a:r>
          </a:p>
          <a:p>
            <a:pPr algn="l" rtl="0"/>
            <a:r>
              <a:rPr lang="en-GB" sz="2400" dirty="0" smtClean="0">
                <a:latin typeface="Times New Roman" pitchFamily="18" charset="0"/>
                <a:cs typeface="Times New Roman" pitchFamily="18" charset="0"/>
              </a:rPr>
              <a:t>Conservation and restoration of ecosystems</a:t>
            </a:r>
            <a:r>
              <a:rPr lang="en-GB" sz="2400" dirty="0" smtClean="0">
                <a:latin typeface="Times New Roman" pitchFamily="18" charset="0"/>
              </a:rPr>
              <a:t> </a:t>
            </a:r>
            <a:endParaRPr lang="en-GB" sz="2400" dirty="0" smtClean="0">
              <a:latin typeface="Times New Roman" pitchFamily="18" charset="0"/>
            </a:endParaRPr>
          </a:p>
        </p:txBody>
      </p:sp>
      <p:sp>
        <p:nvSpPr>
          <p:cNvPr id="6"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4">
              <a:alphaModFix amt="20000"/>
            </a:blip>
            <a:stretch>
              <a:fillRect t="-1626" r="-8351"/>
            </a:stretch>
          </a:blipFill>
        </p:spPr>
      </p:sp>
    </p:spTree>
    <p:extLst>
      <p:ext uri="{BB962C8B-B14F-4D97-AF65-F5344CB8AC3E}">
        <p14:creationId xmlns:p14="http://schemas.microsoft.com/office/powerpoint/2010/main" val="349842859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74638"/>
            <a:ext cx="8424863" cy="1143000"/>
          </a:xfrm>
        </p:spPr>
        <p:txBody>
          <a:bodyPr/>
          <a:lstStyle/>
          <a:p>
            <a:pPr eaLnBrk="1" fontAlgn="auto" hangingPunct="1">
              <a:spcAft>
                <a:spcPts val="0"/>
              </a:spcAft>
              <a:defRPr/>
            </a:pPr>
            <a:r>
              <a:rPr lang="en-US" sz="3200" dirty="0" smtClean="0">
                <a:latin typeface="Times New Roman" pitchFamily="18" charset="0"/>
                <a:cs typeface="Times New Roman" pitchFamily="18" charset="0"/>
              </a:rPr>
              <a:t>The Convention: from Regional to Global</a:t>
            </a:r>
            <a:endParaRPr lang="en-CA" sz="3600" dirty="0">
              <a:latin typeface="Times New Roman" pitchFamily="18" charset="0"/>
              <a:cs typeface="Times New Roman" pitchFamily="18" charset="0"/>
            </a:endParaRPr>
          </a:p>
        </p:txBody>
      </p:sp>
      <p:sp>
        <p:nvSpPr>
          <p:cNvPr id="5123" name="Content Placeholder 2"/>
          <p:cNvSpPr>
            <a:spLocks noGrp="1"/>
          </p:cNvSpPr>
          <p:nvPr>
            <p:ph idx="1"/>
          </p:nvPr>
        </p:nvSpPr>
        <p:spPr>
          <a:xfrm>
            <a:off x="179512" y="1600200"/>
            <a:ext cx="8712968" cy="4525963"/>
          </a:xfrm>
        </p:spPr>
        <p:txBody>
          <a:bodyPr/>
          <a:lstStyle/>
          <a:p>
            <a:pPr marL="457200" indent="-457200" algn="l" rtl="0" eaLnBrk="1" hangingPunct="1">
              <a:buFont typeface="Wingdings" pitchFamily="2" charset="2"/>
              <a:buChar char="v"/>
            </a:pPr>
            <a:r>
              <a:rPr lang="en-US" sz="2800" dirty="0" smtClean="0"/>
              <a:t>2003: Adoption of the amendment allowing all UN Member States to accede to the Convention.</a:t>
            </a:r>
          </a:p>
          <a:p>
            <a:pPr marL="457200" indent="-457200" algn="l" rtl="0" eaLnBrk="1" hangingPunct="1">
              <a:buFont typeface="Wingdings" pitchFamily="2" charset="2"/>
              <a:buChar char="v"/>
            </a:pPr>
            <a:r>
              <a:rPr lang="en-US" sz="2800" dirty="0" smtClean="0"/>
              <a:t>2012: Blanket approval by the Meeting of </a:t>
            </a:r>
            <a:r>
              <a:rPr lang="en-US" sz="2800" dirty="0" smtClean="0"/>
              <a:t>the Parties </a:t>
            </a:r>
            <a:r>
              <a:rPr lang="en-US" sz="2800" dirty="0" smtClean="0"/>
              <a:t>for all future requests for accession</a:t>
            </a:r>
          </a:p>
          <a:p>
            <a:pPr marL="457200" indent="-457200" algn="l" rtl="0" eaLnBrk="1" hangingPunct="1">
              <a:buFont typeface="Wingdings" pitchFamily="2" charset="2"/>
              <a:buChar char="v"/>
            </a:pPr>
            <a:r>
              <a:rPr lang="en-US" sz="2800" dirty="0" smtClean="0"/>
              <a:t>2013: Entry into force of the amendment.</a:t>
            </a:r>
          </a:p>
          <a:p>
            <a:pPr marL="457200" indent="-457200" algn="l" rtl="0" eaLnBrk="1" hangingPunct="1">
              <a:buFont typeface="Wingdings" pitchFamily="2" charset="2"/>
              <a:buChar char="v"/>
            </a:pPr>
            <a:r>
              <a:rPr lang="en-US" sz="2800" dirty="0" smtClean="0"/>
              <a:t>1st March 2016, operationalization of the Amendment: all UN Member States can accede to the Convention.</a:t>
            </a:r>
            <a:endParaRPr lang="en-CA" sz="2800" dirty="0" smtClean="0"/>
          </a:p>
        </p:txBody>
      </p:sp>
      <p:sp>
        <p:nvSpPr>
          <p:cNvPr id="4"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1527680893"/>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260350"/>
            <a:ext cx="7772400" cy="720725"/>
          </a:xfrm>
        </p:spPr>
        <p:txBody>
          <a:bodyPr>
            <a:normAutofit fontScale="90000"/>
          </a:bodyPr>
          <a:lstStyle/>
          <a:p>
            <a:pPr eaLnBrk="1" fontAlgn="auto" hangingPunct="1">
              <a:spcAft>
                <a:spcPts val="0"/>
              </a:spcAft>
              <a:defRPr/>
            </a:pPr>
            <a:r>
              <a:rPr lang="en-GB" sz="3600" dirty="0">
                <a:latin typeface="Times New Roman" pitchFamily="18" charset="0"/>
                <a:cs typeface="Times New Roman" pitchFamily="18" charset="0"/>
              </a:rPr>
              <a:t>Organization of work under the Convention</a:t>
            </a:r>
            <a:r>
              <a:rPr lang="en-US" sz="3600" dirty="0">
                <a:latin typeface="Times New Roman" pitchFamily="18" charset="0"/>
                <a:cs typeface="Times New Roman" pitchFamily="18" charset="0"/>
              </a:rPr>
              <a:t> </a:t>
            </a:r>
          </a:p>
        </p:txBody>
      </p:sp>
      <p:sp>
        <p:nvSpPr>
          <p:cNvPr id="10243" name="Rectangle 3"/>
          <p:cNvSpPr>
            <a:spLocks noGrp="1" noChangeArrowheads="1"/>
          </p:cNvSpPr>
          <p:nvPr>
            <p:ph idx="1"/>
          </p:nvPr>
        </p:nvSpPr>
        <p:spPr>
          <a:xfrm>
            <a:off x="685800" y="1268413"/>
            <a:ext cx="8062913" cy="5589587"/>
          </a:xfrm>
        </p:spPr>
        <p:txBody>
          <a:bodyPr/>
          <a:lstStyle/>
          <a:p>
            <a:pPr algn="l" rtl="0" eaLnBrk="1" hangingPunct="1">
              <a:lnSpc>
                <a:spcPct val="80000"/>
              </a:lnSpc>
            </a:pPr>
            <a:r>
              <a:rPr lang="en-GB" sz="2000" dirty="0" smtClean="0">
                <a:latin typeface="Times New Roman" pitchFamily="18" charset="0"/>
              </a:rPr>
              <a:t>The </a:t>
            </a:r>
            <a:r>
              <a:rPr lang="en-GB" sz="2000" b="1" dirty="0" smtClean="0">
                <a:latin typeface="Times New Roman" pitchFamily="18" charset="0"/>
              </a:rPr>
              <a:t>Meeting of the Parties</a:t>
            </a:r>
          </a:p>
          <a:p>
            <a:pPr lvl="1" algn="l" rtl="0" eaLnBrk="1" hangingPunct="1">
              <a:lnSpc>
                <a:spcPct val="80000"/>
              </a:lnSpc>
            </a:pPr>
            <a:r>
              <a:rPr lang="en-GB" sz="1800" dirty="0" smtClean="0">
                <a:latin typeface="Times New Roman" pitchFamily="18" charset="0"/>
              </a:rPr>
              <a:t>The highest decision body</a:t>
            </a:r>
          </a:p>
          <a:p>
            <a:pPr algn="l" rtl="0" eaLnBrk="1" hangingPunct="1">
              <a:lnSpc>
                <a:spcPct val="80000"/>
              </a:lnSpc>
            </a:pPr>
            <a:r>
              <a:rPr lang="en-GB" sz="2000" dirty="0" smtClean="0">
                <a:latin typeface="Times New Roman" pitchFamily="18" charset="0"/>
              </a:rPr>
              <a:t>The </a:t>
            </a:r>
            <a:r>
              <a:rPr lang="en-GB" sz="2000" b="1" dirty="0" smtClean="0">
                <a:latin typeface="Times New Roman" pitchFamily="18" charset="0"/>
              </a:rPr>
              <a:t>Bureau</a:t>
            </a:r>
            <a:r>
              <a:rPr lang="en-GB" sz="2000" dirty="0" smtClean="0">
                <a:latin typeface="Times New Roman" pitchFamily="18" charset="0"/>
              </a:rPr>
              <a:t> </a:t>
            </a:r>
          </a:p>
          <a:p>
            <a:pPr lvl="1" algn="l" rtl="0" eaLnBrk="1" hangingPunct="1">
              <a:lnSpc>
                <a:spcPct val="80000"/>
              </a:lnSpc>
            </a:pPr>
            <a:r>
              <a:rPr lang="en-GB" sz="1800" dirty="0" smtClean="0">
                <a:latin typeface="Times New Roman" pitchFamily="18" charset="0"/>
              </a:rPr>
              <a:t>Organises the work between the MOPs</a:t>
            </a:r>
          </a:p>
          <a:p>
            <a:pPr algn="l" rtl="0" eaLnBrk="1" hangingPunct="1">
              <a:lnSpc>
                <a:spcPct val="80000"/>
              </a:lnSpc>
            </a:pPr>
            <a:r>
              <a:rPr lang="en-US" sz="2000" dirty="0" smtClean="0">
                <a:latin typeface="Times New Roman" pitchFamily="18" charset="0"/>
              </a:rPr>
              <a:t>The </a:t>
            </a:r>
            <a:r>
              <a:rPr lang="en-US" sz="2000" b="1" dirty="0" smtClean="0">
                <a:latin typeface="Times New Roman" pitchFamily="18" charset="0"/>
              </a:rPr>
              <a:t>Working Group on Integrated Water Resources Management</a:t>
            </a:r>
          </a:p>
          <a:p>
            <a:pPr lvl="1" algn="l" rtl="0" eaLnBrk="1" hangingPunct="1">
              <a:lnSpc>
                <a:spcPct val="80000"/>
              </a:lnSpc>
            </a:pPr>
            <a:r>
              <a:rPr lang="en-US" sz="1800" dirty="0" smtClean="0">
                <a:latin typeface="Times New Roman" pitchFamily="18" charset="0"/>
              </a:rPr>
              <a:t>Mainly</a:t>
            </a:r>
            <a:r>
              <a:rPr lang="en-US" sz="1800" b="1" dirty="0" smtClean="0">
                <a:latin typeface="Times New Roman" pitchFamily="18" charset="0"/>
              </a:rPr>
              <a:t> </a:t>
            </a:r>
            <a:r>
              <a:rPr lang="en-US" sz="1800" dirty="0" smtClean="0">
                <a:latin typeface="Times New Roman" pitchFamily="18" charset="0"/>
              </a:rPr>
              <a:t>focuses on inter-</a:t>
            </a:r>
            <a:r>
              <a:rPr lang="en-US" sz="1800" dirty="0" err="1" smtClean="0">
                <a:latin typeface="Times New Roman" pitchFamily="18" charset="0"/>
              </a:rPr>
              <a:t>sectoral</a:t>
            </a:r>
            <a:r>
              <a:rPr lang="en-US" sz="1800" dirty="0" smtClean="0">
                <a:latin typeface="Times New Roman" pitchFamily="18" charset="0"/>
              </a:rPr>
              <a:t> water management issues to prevent, control and reduce </a:t>
            </a:r>
            <a:r>
              <a:rPr lang="en-US" sz="1800" dirty="0" err="1" smtClean="0">
                <a:latin typeface="Times New Roman" pitchFamily="18" charset="0"/>
              </a:rPr>
              <a:t>transboundary</a:t>
            </a:r>
            <a:r>
              <a:rPr lang="en-US" sz="1800" dirty="0" smtClean="0">
                <a:latin typeface="Times New Roman" pitchFamily="18" charset="0"/>
              </a:rPr>
              <a:t> impact </a:t>
            </a:r>
          </a:p>
          <a:p>
            <a:pPr algn="l" rtl="0" eaLnBrk="1" hangingPunct="1">
              <a:lnSpc>
                <a:spcPct val="80000"/>
              </a:lnSpc>
            </a:pPr>
            <a:r>
              <a:rPr lang="en-US" sz="2000" dirty="0" smtClean="0">
                <a:latin typeface="Times New Roman" pitchFamily="18" charset="0"/>
              </a:rPr>
              <a:t>The </a:t>
            </a:r>
            <a:r>
              <a:rPr lang="en-US" sz="2000" b="1" dirty="0" smtClean="0">
                <a:latin typeface="Times New Roman" pitchFamily="18" charset="0"/>
              </a:rPr>
              <a:t>Working Group on Monitoring and Assessment </a:t>
            </a:r>
          </a:p>
          <a:p>
            <a:pPr lvl="1" algn="l" rtl="0" eaLnBrk="1" hangingPunct="1">
              <a:lnSpc>
                <a:spcPct val="80000"/>
              </a:lnSpc>
            </a:pPr>
            <a:r>
              <a:rPr lang="en-US" sz="1800" dirty="0" smtClean="0">
                <a:latin typeface="Times New Roman" pitchFamily="18" charset="0"/>
              </a:rPr>
              <a:t>Helps Parties bordering </a:t>
            </a:r>
            <a:r>
              <a:rPr lang="en-US" sz="1800" dirty="0" err="1" smtClean="0">
                <a:latin typeface="Times New Roman" pitchFamily="18" charset="0"/>
              </a:rPr>
              <a:t>transboundary</a:t>
            </a:r>
            <a:r>
              <a:rPr lang="en-US" sz="1800" dirty="0" smtClean="0">
                <a:latin typeface="Times New Roman" pitchFamily="18" charset="0"/>
              </a:rPr>
              <a:t> waters to establish and implement joint </a:t>
            </a:r>
            <a:r>
              <a:rPr lang="en-US" sz="1800" dirty="0" err="1" smtClean="0">
                <a:latin typeface="Times New Roman" pitchFamily="18" charset="0"/>
              </a:rPr>
              <a:t>programmes</a:t>
            </a:r>
            <a:r>
              <a:rPr lang="en-US" sz="1800" dirty="0" smtClean="0">
                <a:latin typeface="Times New Roman" pitchFamily="18" charset="0"/>
              </a:rPr>
              <a:t> for monitoring the status of </a:t>
            </a:r>
            <a:r>
              <a:rPr lang="en-US" sz="1800" dirty="0" err="1" smtClean="0">
                <a:latin typeface="Times New Roman" pitchFamily="18" charset="0"/>
              </a:rPr>
              <a:t>transboundary</a:t>
            </a:r>
            <a:r>
              <a:rPr lang="en-US" sz="1800" dirty="0" smtClean="0">
                <a:latin typeface="Times New Roman" pitchFamily="18" charset="0"/>
              </a:rPr>
              <a:t> waters </a:t>
            </a:r>
          </a:p>
          <a:p>
            <a:pPr algn="l" rtl="0" eaLnBrk="1" hangingPunct="1">
              <a:lnSpc>
                <a:spcPct val="80000"/>
              </a:lnSpc>
            </a:pPr>
            <a:r>
              <a:rPr lang="en-US" sz="2000" dirty="0" smtClean="0">
                <a:latin typeface="Times New Roman" pitchFamily="18" charset="0"/>
              </a:rPr>
              <a:t>The </a:t>
            </a:r>
            <a:r>
              <a:rPr lang="en-US" sz="2000" b="1" dirty="0" smtClean="0">
                <a:latin typeface="Times New Roman" pitchFamily="18" charset="0"/>
              </a:rPr>
              <a:t>Legal Board</a:t>
            </a:r>
            <a:r>
              <a:rPr lang="en-US" sz="2000" dirty="0" smtClean="0">
                <a:latin typeface="Times New Roman" pitchFamily="18" charset="0"/>
              </a:rPr>
              <a:t> </a:t>
            </a:r>
          </a:p>
          <a:p>
            <a:pPr lvl="1" algn="l" rtl="0" eaLnBrk="1" hangingPunct="1">
              <a:lnSpc>
                <a:spcPct val="80000"/>
              </a:lnSpc>
            </a:pPr>
            <a:r>
              <a:rPr lang="en-US" sz="1800" dirty="0" smtClean="0">
                <a:latin typeface="Times New Roman" pitchFamily="18" charset="0"/>
              </a:rPr>
              <a:t>Assists the other bodies on legal questions related to the Convention and its Protocols </a:t>
            </a:r>
          </a:p>
          <a:p>
            <a:pPr algn="l" rtl="0" eaLnBrk="1" hangingPunct="1">
              <a:lnSpc>
                <a:spcPct val="80000"/>
              </a:lnSpc>
            </a:pPr>
            <a:r>
              <a:rPr lang="en-US" sz="2000" dirty="0" smtClean="0">
                <a:latin typeface="Times New Roman" pitchFamily="18" charset="0"/>
              </a:rPr>
              <a:t>The </a:t>
            </a:r>
            <a:r>
              <a:rPr lang="en-US" sz="2000" b="1" dirty="0" smtClean="0">
                <a:latin typeface="Times New Roman" pitchFamily="18" charset="0"/>
              </a:rPr>
              <a:t>Joint Expert Group</a:t>
            </a:r>
            <a:r>
              <a:rPr lang="en-US" sz="2000" dirty="0" smtClean="0">
                <a:latin typeface="Times New Roman" pitchFamily="18" charset="0"/>
              </a:rPr>
              <a:t> on water and industrial accidents</a:t>
            </a:r>
          </a:p>
          <a:p>
            <a:pPr lvl="1" algn="l" rtl="0" eaLnBrk="1" hangingPunct="1">
              <a:lnSpc>
                <a:spcPct val="80000"/>
              </a:lnSpc>
            </a:pPr>
            <a:r>
              <a:rPr lang="en-US" sz="1800" dirty="0" smtClean="0">
                <a:latin typeface="Times New Roman" pitchFamily="18" charset="0"/>
              </a:rPr>
              <a:t>Joint group of the Water Convention and the Industrial Accidents Convention dealing with technical issues, e.g. safety guidelines for pipelines</a:t>
            </a:r>
          </a:p>
          <a:p>
            <a:pPr algn="l" rtl="0" eaLnBrk="1" hangingPunct="1">
              <a:lnSpc>
                <a:spcPct val="80000"/>
              </a:lnSpc>
            </a:pPr>
            <a:r>
              <a:rPr lang="en-US" sz="2000" dirty="0" smtClean="0">
                <a:latin typeface="Times New Roman" pitchFamily="18" charset="0"/>
              </a:rPr>
              <a:t>The </a:t>
            </a:r>
            <a:r>
              <a:rPr lang="en-US" sz="2000" b="1" dirty="0" smtClean="0">
                <a:latin typeface="Times New Roman" pitchFamily="18" charset="0"/>
              </a:rPr>
              <a:t>Task Force on Water and Climate</a:t>
            </a:r>
            <a:r>
              <a:rPr lang="en-US" sz="2000" dirty="0" smtClean="0">
                <a:latin typeface="Times New Roman" pitchFamily="18" charset="0"/>
              </a:rPr>
              <a:t> </a:t>
            </a:r>
          </a:p>
          <a:p>
            <a:pPr lvl="1" algn="l" rtl="0" eaLnBrk="1" hangingPunct="1">
              <a:lnSpc>
                <a:spcPct val="80000"/>
              </a:lnSpc>
            </a:pPr>
            <a:r>
              <a:rPr lang="en-US" sz="1800" dirty="0" smtClean="0">
                <a:latin typeface="Times New Roman" pitchFamily="18" charset="0"/>
              </a:rPr>
              <a:t>Discusses adaptation to climate change and flood issues</a:t>
            </a:r>
          </a:p>
        </p:txBody>
      </p:sp>
      <p:sp>
        <p:nvSpPr>
          <p:cNvPr id="4"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sp>
    </p:spTree>
    <p:extLst>
      <p:ext uri="{BB962C8B-B14F-4D97-AF65-F5344CB8AC3E}">
        <p14:creationId xmlns:p14="http://schemas.microsoft.com/office/powerpoint/2010/main" val="1194926951"/>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196850" y="57150"/>
            <a:ext cx="7886700" cy="852488"/>
          </a:xfrm>
        </p:spPr>
        <p:txBody>
          <a:bodyPr>
            <a:normAutofit/>
          </a:bodyPr>
          <a:lstStyle/>
          <a:p>
            <a:pPr eaLnBrk="1" fontAlgn="auto" hangingPunct="1">
              <a:spcAft>
                <a:spcPts val="0"/>
              </a:spcAft>
              <a:defRPr/>
            </a:pPr>
            <a:r>
              <a:rPr lang="en-US" sz="3600" dirty="0" smtClean="0">
                <a:solidFill>
                  <a:srgbClr val="002060"/>
                </a:solidFill>
                <a:latin typeface="Times New Roman" pitchFamily="18" charset="0"/>
                <a:cs typeface="Times New Roman" pitchFamily="18" charset="0"/>
              </a:rPr>
              <a:t>Institutional Framework </a:t>
            </a:r>
            <a:endParaRPr lang="es-NI" sz="3600" dirty="0">
              <a:solidFill>
                <a:srgbClr val="002060"/>
              </a:solidFill>
              <a:latin typeface="Times New Roman" pitchFamily="18" charset="0"/>
              <a:cs typeface="Times New Roman" pitchFamily="18" charset="0"/>
            </a:endParaRPr>
          </a:p>
        </p:txBody>
      </p:sp>
      <p:sp>
        <p:nvSpPr>
          <p:cNvPr id="11267" name="Content Placeholder 2"/>
          <p:cNvSpPr txBox="1">
            <a:spLocks/>
          </p:cNvSpPr>
          <p:nvPr/>
        </p:nvSpPr>
        <p:spPr bwMode="auto">
          <a:xfrm>
            <a:off x="168275" y="1052513"/>
            <a:ext cx="3309938" cy="559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l" rtl="0" eaLnBrk="1" hangingPunct="1">
              <a:buFont typeface="Arial" pitchFamily="34" charset="0"/>
              <a:buNone/>
            </a:pPr>
            <a:r>
              <a:rPr lang="en-US" sz="2200" dirty="0">
                <a:cs typeface="Times New Roman" pitchFamily="18" charset="0"/>
              </a:rPr>
              <a:t>Meeting of the Parties (Art. 17) Secretariat (Art. 19)</a:t>
            </a: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eaLnBrk="1" hangingPunct="1">
              <a:buFont typeface="Arial" pitchFamily="34" charset="0"/>
              <a:buNone/>
            </a:pPr>
            <a:endParaRPr lang="en-US" sz="2200" dirty="0">
              <a:latin typeface="Segoe UI Semilight" pitchFamily="34" charset="0"/>
              <a:cs typeface="Segoe UI Semilight" pitchFamily="34" charset="0"/>
            </a:endParaRPr>
          </a:p>
          <a:p>
            <a:pPr algn="l" rtl="0" eaLnBrk="1" hangingPunct="1">
              <a:buFont typeface="Arial" pitchFamily="34" charset="0"/>
              <a:buNone/>
            </a:pPr>
            <a:r>
              <a:rPr lang="en-US" sz="2200" dirty="0">
                <a:cs typeface="Times New Roman" pitchFamily="18" charset="0"/>
              </a:rPr>
              <a:t>Participation and exchange of experiences open to all interested countries </a:t>
            </a:r>
          </a:p>
          <a:p>
            <a:pPr algn="l" rtl="0" eaLnBrk="1" hangingPunct="1">
              <a:buFont typeface="Arial" pitchFamily="34" charset="0"/>
              <a:buNone/>
            </a:pPr>
            <a:r>
              <a:rPr lang="en-US" sz="2200" dirty="0">
                <a:cs typeface="Times New Roman" pitchFamily="18" charset="0"/>
              </a:rPr>
              <a:t>Decision-making (MOP) &amp; participation in the Bureau: Parties only</a:t>
            </a:r>
            <a:endParaRPr lang="es-ES" sz="2200" dirty="0">
              <a:cs typeface="Times New Roman" pitchFamily="18" charset="0"/>
            </a:endParaRPr>
          </a:p>
          <a:p>
            <a:pPr eaLnBrk="1" hangingPunct="1">
              <a:buFont typeface="Arial" pitchFamily="34" charset="0"/>
              <a:buNone/>
            </a:pPr>
            <a:endParaRPr lang="es-ES" sz="2200" dirty="0">
              <a:latin typeface="Segoe UI Semilight" pitchFamily="34" charset="0"/>
              <a:cs typeface="Segoe UI Semilight" pitchFamily="34" charset="0"/>
            </a:endParaRPr>
          </a:p>
        </p:txBody>
      </p:sp>
      <p:pic>
        <p:nvPicPr>
          <p:cNvPr id="11268" name="Content Placeholder 3"/>
          <p:cNvPicPr>
            <a:picLocks noChangeAspect="1"/>
          </p:cNvPicPr>
          <p:nvPr/>
        </p:nvPicPr>
        <p:blipFill>
          <a:blip r:embed="rId3">
            <a:extLst>
              <a:ext uri="{28A0092B-C50C-407E-A947-70E740481C1C}">
                <a14:useLocalDpi xmlns:a14="http://schemas.microsoft.com/office/drawing/2010/main" val="0"/>
              </a:ext>
            </a:extLst>
          </a:blip>
          <a:srcRect l="9883" t="17087" r="27881" b="25430"/>
          <a:stretch>
            <a:fillRect/>
          </a:stretch>
        </p:blipFill>
        <p:spPr bwMode="auto">
          <a:xfrm>
            <a:off x="200025" y="1863725"/>
            <a:ext cx="263842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9" name="Group 2"/>
          <p:cNvGrpSpPr>
            <a:grpSpLocks/>
          </p:cNvGrpSpPr>
          <p:nvPr/>
        </p:nvGrpSpPr>
        <p:grpSpPr bwMode="auto">
          <a:xfrm>
            <a:off x="2684463" y="1676400"/>
            <a:ext cx="7210425" cy="4557713"/>
            <a:chOff x="999936" y="1483755"/>
            <a:chExt cx="9612302" cy="4558376"/>
          </a:xfrm>
        </p:grpSpPr>
        <p:sp>
          <p:nvSpPr>
            <p:cNvPr id="11272" name="Text Box 4"/>
            <p:cNvSpPr txBox="1">
              <a:spLocks noChangeArrowheads="1"/>
            </p:cNvSpPr>
            <p:nvPr/>
          </p:nvSpPr>
          <p:spPr bwMode="auto">
            <a:xfrm>
              <a:off x="999936" y="2349922"/>
              <a:ext cx="78366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912813" eaLnBrk="0" hangingPunct="0">
                <a:defRPr sz="2400">
                  <a:solidFill>
                    <a:schemeClr val="tx1"/>
                  </a:solidFill>
                  <a:latin typeface="Times New Roman" pitchFamily="18" charset="0"/>
                </a:defRPr>
              </a:lvl1pPr>
              <a:lvl2pPr marL="742950" indent="-285750" defTabSz="912813" eaLnBrk="0" hangingPunct="0">
                <a:defRPr sz="2400">
                  <a:solidFill>
                    <a:schemeClr val="tx1"/>
                  </a:solidFill>
                  <a:latin typeface="Times New Roman" pitchFamily="18" charset="0"/>
                </a:defRPr>
              </a:lvl2pPr>
              <a:lvl3pPr marL="1143000" indent="-228600" defTabSz="912813" eaLnBrk="0" hangingPunct="0">
                <a:defRPr sz="2400">
                  <a:solidFill>
                    <a:schemeClr val="tx1"/>
                  </a:solidFill>
                  <a:latin typeface="Times New Roman" pitchFamily="18" charset="0"/>
                </a:defRPr>
              </a:lvl3pPr>
              <a:lvl4pPr marL="1600200" indent="-228600" defTabSz="912813" eaLnBrk="0" hangingPunct="0">
                <a:defRPr sz="2400">
                  <a:solidFill>
                    <a:schemeClr val="tx1"/>
                  </a:solidFill>
                  <a:latin typeface="Times New Roman" pitchFamily="18" charset="0"/>
                </a:defRPr>
              </a:lvl4pPr>
              <a:lvl5pPr marL="2057400" indent="-228600" defTabSz="912813" eaLnBrk="0" hangingPunct="0">
                <a:defRPr sz="2400">
                  <a:solidFill>
                    <a:schemeClr val="tx1"/>
                  </a:solidFill>
                  <a:latin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altLang="en-US" sz="1800" b="1">
                  <a:solidFill>
                    <a:srgbClr val="404040"/>
                  </a:solidFill>
                  <a:latin typeface="Calibri" pitchFamily="34" charset="0"/>
                </a:rPr>
                <a:t>Meeting of the Parties (MOP)</a:t>
              </a:r>
            </a:p>
          </p:txBody>
        </p:sp>
        <p:sp>
          <p:nvSpPr>
            <p:cNvPr id="11273" name="Text Box 7"/>
            <p:cNvSpPr txBox="1">
              <a:spLocks noChangeArrowheads="1"/>
            </p:cNvSpPr>
            <p:nvPr/>
          </p:nvSpPr>
          <p:spPr bwMode="auto">
            <a:xfrm>
              <a:off x="2177648" y="5611244"/>
              <a:ext cx="661520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GB" altLang="en-US" sz="2200" b="1">
                  <a:solidFill>
                    <a:srgbClr val="0066FF"/>
                  </a:solidFill>
                  <a:latin typeface="Arial Narrow" pitchFamily="34" charset="0"/>
                </a:rPr>
                <a:t>Secretariat of the Convention</a:t>
              </a:r>
            </a:p>
          </p:txBody>
        </p:sp>
        <p:sp>
          <p:nvSpPr>
            <p:cNvPr id="11274" name="Text Box 11"/>
            <p:cNvSpPr txBox="1">
              <a:spLocks noChangeArrowheads="1"/>
            </p:cNvSpPr>
            <p:nvPr/>
          </p:nvSpPr>
          <p:spPr bwMode="auto">
            <a:xfrm>
              <a:off x="3949116" y="3572682"/>
              <a:ext cx="27786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912813" eaLnBrk="0" hangingPunct="0">
                <a:defRPr sz="2400">
                  <a:solidFill>
                    <a:schemeClr val="tx1"/>
                  </a:solidFill>
                  <a:latin typeface="Times New Roman" pitchFamily="18" charset="0"/>
                </a:defRPr>
              </a:lvl1pPr>
              <a:lvl2pPr marL="742950" indent="-285750" defTabSz="912813" eaLnBrk="0" hangingPunct="0">
                <a:defRPr sz="2400">
                  <a:solidFill>
                    <a:schemeClr val="tx1"/>
                  </a:solidFill>
                  <a:latin typeface="Times New Roman" pitchFamily="18" charset="0"/>
                </a:defRPr>
              </a:lvl2pPr>
              <a:lvl3pPr marL="1143000" indent="-228600" defTabSz="912813" eaLnBrk="0" hangingPunct="0">
                <a:defRPr sz="2400">
                  <a:solidFill>
                    <a:schemeClr val="tx1"/>
                  </a:solidFill>
                  <a:latin typeface="Times New Roman" pitchFamily="18" charset="0"/>
                </a:defRPr>
              </a:lvl3pPr>
              <a:lvl4pPr marL="1600200" indent="-228600" defTabSz="912813" eaLnBrk="0" hangingPunct="0">
                <a:defRPr sz="2400">
                  <a:solidFill>
                    <a:schemeClr val="tx1"/>
                  </a:solidFill>
                  <a:latin typeface="Times New Roman" pitchFamily="18" charset="0"/>
                </a:defRPr>
              </a:lvl4pPr>
              <a:lvl5pPr marL="2057400" indent="-228600" defTabSz="912813" eaLnBrk="0" hangingPunct="0">
                <a:defRPr sz="2400">
                  <a:solidFill>
                    <a:schemeClr val="tx1"/>
                  </a:solidFill>
                  <a:latin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1800" b="1" dirty="0">
                  <a:solidFill>
                    <a:srgbClr val="203864"/>
                  </a:solidFill>
                  <a:latin typeface="Arial Narrow" pitchFamily="34" charset="0"/>
                </a:rPr>
                <a:t>Bureau</a:t>
              </a:r>
              <a:endParaRPr lang="en-US" altLang="en-US" sz="1800" b="1" dirty="0">
                <a:solidFill>
                  <a:srgbClr val="203864"/>
                </a:solidFill>
                <a:latin typeface="Arial Narrow" pitchFamily="34" charset="0"/>
              </a:endParaRPr>
            </a:p>
          </p:txBody>
        </p:sp>
        <p:sp>
          <p:nvSpPr>
            <p:cNvPr id="35" name="Text Box 12">
              <a:extLst>
                <a:ext uri="{FF2B5EF4-FFF2-40B4-BE49-F238E27FC236}"/>
              </a:extLst>
            </p:cNvPr>
            <p:cNvSpPr txBox="1">
              <a:spLocks noChangeArrowheads="1"/>
            </p:cNvSpPr>
            <p:nvPr/>
          </p:nvSpPr>
          <p:spPr bwMode="auto">
            <a:xfrm>
              <a:off x="6832500" y="3015916"/>
              <a:ext cx="3633712" cy="1471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1pPr>
              <a:lvl2pPr eaLnBrk="0" hangingPunct="0">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2pPr>
              <a:lvl3pPr eaLnBrk="0" hangingPunct="0">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3pPr>
              <a:lvl4pPr eaLnBrk="0" hangingPunct="0">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4pPr>
              <a:lvl5pPr eaLnBrk="0" hangingPunct="0">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5pPr>
              <a:lvl6pPr rtl="1" eaLnBrk="0" fontAlgn="base" hangingPunct="0">
                <a:spcBef>
                  <a:spcPct val="0"/>
                </a:spcBef>
                <a:spcAft>
                  <a:spcPct val="0"/>
                </a:spcAft>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6pPr>
              <a:lvl7pPr rtl="1" eaLnBrk="0" fontAlgn="base" hangingPunct="0">
                <a:spcBef>
                  <a:spcPct val="0"/>
                </a:spcBef>
                <a:spcAft>
                  <a:spcPct val="0"/>
                </a:spcAft>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7pPr>
              <a:lvl8pPr rtl="1" eaLnBrk="0" fontAlgn="base" hangingPunct="0">
                <a:spcBef>
                  <a:spcPct val="0"/>
                </a:spcBef>
                <a:spcAft>
                  <a:spcPct val="0"/>
                </a:spcAft>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8pPr>
              <a:lvl9pPr rtl="1" eaLnBrk="0" fontAlgn="base" hangingPunct="0">
                <a:spcBef>
                  <a:spcPct val="0"/>
                </a:spcBef>
                <a:spcAft>
                  <a:spcPct val="0"/>
                </a:spcAft>
                <a:defRPr sz="39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cs typeface="Arial" charset="0"/>
                </a:defRPr>
              </a:lvl9pPr>
            </a:lstStyle>
            <a:p>
              <a:pPr marL="231705" indent="-231705" algn="l" defTabSz="914126" rtl="0">
                <a:spcBef>
                  <a:spcPct val="20000"/>
                </a:spcBef>
                <a:buFont typeface="Wingdings" pitchFamily="2" charset="2"/>
                <a:buChar char="§"/>
                <a:defRPr/>
              </a:pPr>
              <a:r>
                <a:rPr lang="en-US" altLang="en-US" sz="1600" dirty="0">
                  <a:solidFill>
                    <a:srgbClr val="7030A0"/>
                  </a:solidFill>
                  <a:effectLst/>
                  <a:latin typeface="Arial Narrow" pitchFamily="34" charset="0"/>
                </a:rPr>
                <a:t>Water and </a:t>
              </a:r>
              <a:r>
                <a:rPr lang="en-US" altLang="en-US" sz="1600" dirty="0" smtClean="0">
                  <a:solidFill>
                    <a:srgbClr val="7030A0"/>
                  </a:solidFill>
                  <a:effectLst/>
                  <a:latin typeface="Arial Narrow" pitchFamily="34" charset="0"/>
                </a:rPr>
                <a:t>Climate</a:t>
              </a:r>
            </a:p>
            <a:p>
              <a:pPr marL="0" indent="0" algn="l" defTabSz="914126" rtl="0">
                <a:spcBef>
                  <a:spcPct val="20000"/>
                </a:spcBef>
                <a:defRPr/>
              </a:pPr>
              <a:r>
                <a:rPr lang="en-US" altLang="en-US" sz="1600" dirty="0" smtClean="0">
                  <a:solidFill>
                    <a:srgbClr val="7030A0"/>
                  </a:solidFill>
                  <a:effectLst/>
                  <a:latin typeface="Arial Narrow" pitchFamily="34" charset="0"/>
                </a:rPr>
                <a:t> </a:t>
              </a:r>
              <a:r>
                <a:rPr lang="en-US" altLang="en-US" sz="1600" dirty="0">
                  <a:solidFill>
                    <a:srgbClr val="7030A0"/>
                  </a:solidFill>
                  <a:effectLst/>
                  <a:latin typeface="Arial Narrow" pitchFamily="34" charset="0"/>
                </a:rPr>
                <a:t>Task Force</a:t>
              </a:r>
            </a:p>
            <a:p>
              <a:pPr marL="231705" indent="-231705" algn="l" defTabSz="914126" rtl="0">
                <a:spcBef>
                  <a:spcPct val="20000"/>
                </a:spcBef>
                <a:buFont typeface="Wingdings" pitchFamily="2" charset="2"/>
                <a:buChar char="§"/>
                <a:defRPr/>
              </a:pPr>
              <a:r>
                <a:rPr lang="en-US" altLang="en-US" sz="1600" dirty="0">
                  <a:solidFill>
                    <a:srgbClr val="7030A0"/>
                  </a:solidFill>
                  <a:effectLst/>
                  <a:latin typeface="Arial Narrow" pitchFamily="34" charset="0"/>
                </a:rPr>
                <a:t>Water-Food-Energy-Ecosystems </a:t>
              </a:r>
              <a:r>
                <a:rPr lang="en-US" altLang="en-US" sz="1600" dirty="0" smtClean="0">
                  <a:solidFill>
                    <a:srgbClr val="7030A0"/>
                  </a:solidFill>
                  <a:effectLst/>
                  <a:latin typeface="Arial Narrow" pitchFamily="34" charset="0"/>
                </a:rPr>
                <a:t>Nexus</a:t>
              </a:r>
            </a:p>
            <a:p>
              <a:pPr marL="0" indent="0" algn="l" defTabSz="914126" rtl="0">
                <a:spcBef>
                  <a:spcPct val="20000"/>
                </a:spcBef>
                <a:defRPr/>
              </a:pPr>
              <a:r>
                <a:rPr lang="en-US" altLang="en-US" sz="1600" dirty="0">
                  <a:solidFill>
                    <a:srgbClr val="7030A0"/>
                  </a:solidFill>
                  <a:effectLst/>
                  <a:latin typeface="Arial Narrow" pitchFamily="34" charset="0"/>
                </a:rPr>
                <a:t> </a:t>
              </a:r>
              <a:r>
                <a:rPr lang="en-US" altLang="en-US" sz="1600" dirty="0" smtClean="0">
                  <a:solidFill>
                    <a:srgbClr val="7030A0"/>
                  </a:solidFill>
                  <a:effectLst/>
                  <a:latin typeface="Arial Narrow" pitchFamily="34" charset="0"/>
                </a:rPr>
                <a:t> </a:t>
              </a:r>
              <a:r>
                <a:rPr lang="en-US" altLang="en-US" sz="1600" dirty="0">
                  <a:solidFill>
                    <a:srgbClr val="7030A0"/>
                  </a:solidFill>
                  <a:effectLst/>
                  <a:latin typeface="Arial Narrow" pitchFamily="34" charset="0"/>
                </a:rPr>
                <a:t>Task Force</a:t>
              </a:r>
              <a:endParaRPr lang="es-ES" altLang="en-US" sz="1600" dirty="0">
                <a:solidFill>
                  <a:srgbClr val="7030A0"/>
                </a:solidFill>
                <a:effectLst/>
                <a:latin typeface="Arial Narrow" pitchFamily="34" charset="0"/>
              </a:endParaRPr>
            </a:p>
          </p:txBody>
        </p:sp>
        <p:sp>
          <p:nvSpPr>
            <p:cNvPr id="36" name="AutoShape 13">
              <a:extLst>
                <a:ext uri="{FF2B5EF4-FFF2-40B4-BE49-F238E27FC236}"/>
              </a:extLst>
            </p:cNvPr>
            <p:cNvSpPr>
              <a:spLocks noChangeArrowheads="1"/>
            </p:cNvSpPr>
            <p:nvPr/>
          </p:nvSpPr>
          <p:spPr bwMode="auto">
            <a:xfrm flipH="1">
              <a:off x="3727865" y="2719010"/>
              <a:ext cx="833828" cy="1043140"/>
            </a:xfrm>
            <a:prstGeom prst="curvedLeftArrow">
              <a:avLst>
                <a:gd name="adj1" fmla="val 26015"/>
                <a:gd name="adj2" fmla="val 64000"/>
                <a:gd name="adj3" fmla="val 33333"/>
              </a:avLst>
            </a:prstGeom>
            <a:solidFill>
              <a:schemeClr val="accent5"/>
            </a:solidFill>
            <a:ln w="9525">
              <a:noFill/>
              <a:miter lim="800000"/>
              <a:headEnd/>
              <a:tailEnd/>
            </a:ln>
            <a:effectLst/>
          </p:spPr>
          <p:txBody>
            <a:bodyPr wrap="none" anchor="ctr"/>
            <a:lstStyle/>
            <a:p>
              <a:pPr defTabSz="914126">
                <a:defRPr/>
              </a:pPr>
              <a:endParaRPr lang="en-GB">
                <a:solidFill>
                  <a:prstClr val="black"/>
                </a:solidFill>
                <a:latin typeface="Calibri" panose="020F0502020204030204"/>
              </a:endParaRPr>
            </a:p>
          </p:txBody>
        </p:sp>
        <p:sp>
          <p:nvSpPr>
            <p:cNvPr id="37" name="AutoShape 14">
              <a:extLst>
                <a:ext uri="{FF2B5EF4-FFF2-40B4-BE49-F238E27FC236}"/>
              </a:extLst>
            </p:cNvPr>
            <p:cNvSpPr>
              <a:spLocks noChangeArrowheads="1"/>
            </p:cNvSpPr>
            <p:nvPr/>
          </p:nvSpPr>
          <p:spPr bwMode="auto">
            <a:xfrm>
              <a:off x="5884391" y="2757115"/>
              <a:ext cx="696267" cy="1043140"/>
            </a:xfrm>
            <a:prstGeom prst="curvedLeftArrow">
              <a:avLst>
                <a:gd name="adj1" fmla="val 29385"/>
                <a:gd name="adj2" fmla="val 61385"/>
                <a:gd name="adj3" fmla="val 33333"/>
              </a:avLst>
            </a:prstGeom>
            <a:solidFill>
              <a:schemeClr val="accent5"/>
            </a:solidFill>
            <a:ln w="9525">
              <a:noFill/>
              <a:miter lim="800000"/>
              <a:headEnd/>
              <a:tailEnd/>
            </a:ln>
            <a:effectLst/>
          </p:spPr>
          <p:txBody>
            <a:bodyPr wrap="none" anchor="ctr"/>
            <a:lstStyle/>
            <a:p>
              <a:pPr defTabSz="914126">
                <a:defRPr/>
              </a:pPr>
              <a:endParaRPr lang="en-GB">
                <a:solidFill>
                  <a:prstClr val="black"/>
                </a:solidFill>
                <a:latin typeface="Calibri" panose="020F0502020204030204"/>
              </a:endParaRPr>
            </a:p>
          </p:txBody>
        </p:sp>
        <p:sp>
          <p:nvSpPr>
            <p:cNvPr id="38" name="AutoShape 15">
              <a:extLst>
                <a:ext uri="{FF2B5EF4-FFF2-40B4-BE49-F238E27FC236}"/>
              </a:extLst>
            </p:cNvPr>
            <p:cNvSpPr>
              <a:spLocks noChangeArrowheads="1"/>
            </p:cNvSpPr>
            <p:nvPr/>
          </p:nvSpPr>
          <p:spPr bwMode="auto">
            <a:xfrm>
              <a:off x="5078074" y="3841536"/>
              <a:ext cx="520613" cy="536653"/>
            </a:xfrm>
            <a:prstGeom prst="upDownArrow">
              <a:avLst>
                <a:gd name="adj1" fmla="val 50000"/>
                <a:gd name="adj2" fmla="val 22569"/>
              </a:avLst>
            </a:prstGeom>
            <a:solidFill>
              <a:schemeClr val="bg2">
                <a:lumMod val="50000"/>
              </a:schemeClr>
            </a:solidFill>
            <a:ln w="9525">
              <a:solidFill>
                <a:schemeClr val="bg2"/>
              </a:solidFill>
              <a:miter lim="800000"/>
              <a:headEnd/>
              <a:tailEnd/>
            </a:ln>
            <a:effectLst/>
          </p:spPr>
          <p:txBody>
            <a:bodyPr wrap="none" anchor="ctr"/>
            <a:lstStyle/>
            <a:p>
              <a:pPr defTabSz="914126">
                <a:defRPr/>
              </a:pPr>
              <a:endParaRPr lang="en-GB">
                <a:solidFill>
                  <a:prstClr val="black"/>
                </a:solidFill>
                <a:latin typeface="Calibri" panose="020F0502020204030204"/>
              </a:endParaRPr>
            </a:p>
          </p:txBody>
        </p:sp>
        <p:sp>
          <p:nvSpPr>
            <p:cNvPr id="11279" name="AutoShape 17"/>
            <p:cNvSpPr>
              <a:spLocks noChangeArrowheads="1"/>
            </p:cNvSpPr>
            <p:nvPr/>
          </p:nvSpPr>
          <p:spPr bwMode="auto">
            <a:xfrm>
              <a:off x="5108441" y="5089144"/>
              <a:ext cx="521001" cy="495179"/>
            </a:xfrm>
            <a:prstGeom prst="upDownArrow">
              <a:avLst>
                <a:gd name="adj1" fmla="val 50000"/>
                <a:gd name="adj2" fmla="val 23889"/>
              </a:avLst>
            </a:prstGeom>
            <a:solidFill>
              <a:srgbClr val="00B0F0"/>
            </a:solidFill>
            <a:ln w="9525">
              <a:solidFill>
                <a:srgbClr val="00B0F0"/>
              </a:solidFill>
              <a:miter lim="800000"/>
              <a:headEnd/>
              <a:tailEnd/>
            </a:ln>
          </p:spPr>
          <p:txBody>
            <a:bodyPr wrap="none" anchor="ctr"/>
            <a:lstStyle/>
            <a:p>
              <a:pPr defTabSz="912813"/>
              <a:endParaRPr lang="en-US">
                <a:solidFill>
                  <a:srgbClr val="000000"/>
                </a:solidFill>
                <a:latin typeface="Calibri" pitchFamily="34" charset="0"/>
              </a:endParaRPr>
            </a:p>
          </p:txBody>
        </p:sp>
        <p:pic>
          <p:nvPicPr>
            <p:cNvPr id="11280" name="Graphic 39" descr="Handshak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82856">
              <a:off x="3997084" y="1564663"/>
              <a:ext cx="914162" cy="91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Graphic 40" descr="Checklist"/>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08391" y="1483755"/>
              <a:ext cx="914162" cy="91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2" name="Graphic 41" descr="Users"/>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16272" y="2658784"/>
              <a:ext cx="914163" cy="91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3" name="Graphic 42" descr="Teache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58344" y="2427465"/>
              <a:ext cx="743027" cy="74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4" name="Graphic 43" descr="Wrench"/>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7255693" y="2570878"/>
              <a:ext cx="502649" cy="50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5" name="Graphic 45" descr="Gear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56975" y="4307743"/>
              <a:ext cx="914163" cy="91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6" name="Graphic 46" descr="Book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566938" y="2373116"/>
              <a:ext cx="769243" cy="769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7" name="Graphic 48" descr="Meeti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918269" y="1562409"/>
              <a:ext cx="914162" cy="91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8" name="Rectangle 49"/>
            <p:cNvSpPr>
              <a:spLocks noChangeArrowheads="1"/>
            </p:cNvSpPr>
            <p:nvPr/>
          </p:nvSpPr>
          <p:spPr bwMode="auto">
            <a:xfrm>
              <a:off x="3054264" y="4355052"/>
              <a:ext cx="75579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defTabSz="912813"/>
              <a:r>
                <a:rPr lang="en-US" altLang="en-US" sz="1800" b="1" dirty="0" smtClean="0">
                  <a:solidFill>
                    <a:srgbClr val="767171"/>
                  </a:solidFill>
                  <a:latin typeface="Calibri" pitchFamily="34" charset="0"/>
                </a:rPr>
                <a:t>     Working </a:t>
              </a:r>
              <a:r>
                <a:rPr lang="en-US" altLang="en-US" sz="1800" b="1" dirty="0">
                  <a:solidFill>
                    <a:srgbClr val="767171"/>
                  </a:solidFill>
                  <a:latin typeface="Calibri" pitchFamily="34" charset="0"/>
                </a:rPr>
                <a:t>Group on IWRM</a:t>
              </a:r>
            </a:p>
            <a:p>
              <a:pPr algn="l" defTabSz="912813"/>
              <a:r>
                <a:rPr lang="en-US" altLang="en-US" sz="1800" b="1" dirty="0">
                  <a:solidFill>
                    <a:srgbClr val="767171"/>
                  </a:solidFill>
                  <a:latin typeface="Calibri" pitchFamily="34" charset="0"/>
                </a:rPr>
                <a:t>Working Group on Monitoring and assessment</a:t>
              </a:r>
              <a:endParaRPr lang="es-ES" altLang="en-US" sz="1800" b="1" dirty="0">
                <a:solidFill>
                  <a:srgbClr val="767171"/>
                </a:solidFill>
                <a:latin typeface="Calibri" pitchFamily="34" charset="0"/>
              </a:endParaRPr>
            </a:p>
          </p:txBody>
        </p:sp>
      </p:grpSp>
      <p:sp>
        <p:nvSpPr>
          <p:cNvPr id="11270" name="Text Box 12"/>
          <p:cNvSpPr txBox="1">
            <a:spLocks noChangeArrowheads="1"/>
          </p:cNvSpPr>
          <p:nvPr/>
        </p:nvSpPr>
        <p:spPr bwMode="auto">
          <a:xfrm>
            <a:off x="2923468" y="3159125"/>
            <a:ext cx="1960562"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912813" eaLnBrk="0" hangingPunct="0">
              <a:defRPr sz="2400">
                <a:solidFill>
                  <a:schemeClr val="tx1"/>
                </a:solidFill>
                <a:latin typeface="Times New Roman" pitchFamily="18" charset="0"/>
              </a:defRPr>
            </a:lvl1pPr>
            <a:lvl2pPr marL="742950" indent="-285750" defTabSz="912813" eaLnBrk="0" hangingPunct="0">
              <a:defRPr sz="2400">
                <a:solidFill>
                  <a:schemeClr val="tx1"/>
                </a:solidFill>
                <a:latin typeface="Times New Roman" pitchFamily="18" charset="0"/>
              </a:defRPr>
            </a:lvl2pPr>
            <a:lvl3pPr marL="1143000" indent="-228600" defTabSz="912813" eaLnBrk="0" hangingPunct="0">
              <a:defRPr sz="2400">
                <a:solidFill>
                  <a:schemeClr val="tx1"/>
                </a:solidFill>
                <a:latin typeface="Times New Roman" pitchFamily="18" charset="0"/>
              </a:defRPr>
            </a:lvl3pPr>
            <a:lvl4pPr marL="1600200" indent="-228600" defTabSz="912813" eaLnBrk="0" hangingPunct="0">
              <a:defRPr sz="2400">
                <a:solidFill>
                  <a:schemeClr val="tx1"/>
                </a:solidFill>
                <a:latin typeface="Times New Roman" pitchFamily="18" charset="0"/>
              </a:defRPr>
            </a:lvl4pPr>
            <a:lvl5pPr marL="2057400" indent="-228600" defTabSz="912813" eaLnBrk="0" hangingPunct="0">
              <a:defRPr sz="2400">
                <a:solidFill>
                  <a:schemeClr val="tx1"/>
                </a:solidFill>
                <a:latin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defRPr>
            </a:lvl9pPr>
          </a:lstStyle>
          <a:p>
            <a:pPr algn="l">
              <a:spcBef>
                <a:spcPct val="20000"/>
              </a:spcBef>
            </a:pPr>
            <a:r>
              <a:rPr lang="es-ES" altLang="en-US" sz="1600" b="1" dirty="0">
                <a:solidFill>
                  <a:srgbClr val="7030A0"/>
                </a:solidFill>
                <a:latin typeface="Arial Narrow" pitchFamily="34" charset="0"/>
                <a:cs typeface="Arial" pitchFamily="34" charset="0"/>
              </a:rPr>
              <a:t>Implementación </a:t>
            </a:r>
            <a:r>
              <a:rPr lang="es-ES" altLang="en-US" sz="1600" b="1" dirty="0" err="1">
                <a:solidFill>
                  <a:srgbClr val="7030A0"/>
                </a:solidFill>
                <a:latin typeface="Arial Narrow" pitchFamily="34" charset="0"/>
                <a:cs typeface="Arial" pitchFamily="34" charset="0"/>
              </a:rPr>
              <a:t>Committee</a:t>
            </a:r>
            <a:endParaRPr lang="es-ES" altLang="en-US" sz="1600" b="1" dirty="0">
              <a:solidFill>
                <a:srgbClr val="7030A0"/>
              </a:solidFill>
              <a:latin typeface="Arial Narrow" pitchFamily="34" charset="0"/>
              <a:cs typeface="Arial" pitchFamily="34" charset="0"/>
            </a:endParaRPr>
          </a:p>
        </p:txBody>
      </p:sp>
      <p:cxnSp>
        <p:nvCxnSpPr>
          <p:cNvPr id="30" name="Conector recto 3">
            <a:extLst>
              <a:ext uri="{FF2B5EF4-FFF2-40B4-BE49-F238E27FC236}"/>
            </a:extLst>
          </p:cNvPr>
          <p:cNvCxnSpPr/>
          <p:nvPr/>
        </p:nvCxnSpPr>
        <p:spPr>
          <a:xfrm>
            <a:off x="327025" y="950913"/>
            <a:ext cx="8610600" cy="0"/>
          </a:xfrm>
          <a:prstGeom prst="line">
            <a:avLst/>
          </a:prstGeom>
          <a:ln w="25400">
            <a:solidFill>
              <a:srgbClr val="5BD1B5"/>
            </a:solidFill>
          </a:ln>
        </p:spPr>
        <p:style>
          <a:lnRef idx="1">
            <a:schemeClr val="accent1"/>
          </a:lnRef>
          <a:fillRef idx="0">
            <a:schemeClr val="accent1"/>
          </a:fillRef>
          <a:effectRef idx="0">
            <a:schemeClr val="accent1"/>
          </a:effectRef>
          <a:fontRef idx="minor">
            <a:schemeClr val="tx1"/>
          </a:fontRef>
        </p:style>
      </p:cxnSp>
      <p:sp>
        <p:nvSpPr>
          <p:cNvPr id="25"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12">
              <a:alphaModFix amt="20000"/>
            </a:blip>
            <a:stretch>
              <a:fillRect t="-1626" r="-8351"/>
            </a:stretch>
          </a:blipFill>
        </p:spPr>
      </p:sp>
    </p:spTree>
    <p:extLst>
      <p:ext uri="{BB962C8B-B14F-4D97-AF65-F5344CB8AC3E}">
        <p14:creationId xmlns:p14="http://schemas.microsoft.com/office/powerpoint/2010/main" val="4224252367"/>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key insights of the Water Convention</a:t>
            </a:r>
            <a:endParaRPr lang="en-CA" dirty="0"/>
          </a:p>
        </p:txBody>
      </p:sp>
      <p:sp>
        <p:nvSpPr>
          <p:cNvPr id="3" name="Content Placeholder 2"/>
          <p:cNvSpPr>
            <a:spLocks noGrp="1"/>
          </p:cNvSpPr>
          <p:nvPr>
            <p:ph idx="1"/>
          </p:nvPr>
        </p:nvSpPr>
        <p:spPr/>
        <p:txBody>
          <a:bodyPr>
            <a:normAutofit fontScale="40000" lnSpcReduction="20000"/>
          </a:bodyPr>
          <a:lstStyle/>
          <a:p>
            <a:pPr algn="l" rtl="0"/>
            <a:r>
              <a:rPr lang="en-CA" b="1" dirty="0"/>
              <a:t>1. Legal Foundation for Cooperation:</a:t>
            </a:r>
            <a:endParaRPr lang="en-CA" dirty="0"/>
          </a:p>
          <a:p>
            <a:pPr algn="l" rtl="0"/>
            <a:r>
              <a:rPr lang="en-CA" dirty="0"/>
              <a:t>The WC codifies essential principles such as: Equitable and reasonable utilization, obligation not to cause significant harm, duty to cooperate, and polluter pays. These principles create a neutral and universally recognized basis for states to engage diplomatically over shared water resources, reducing potential for conflict.</a:t>
            </a:r>
          </a:p>
          <a:p>
            <a:pPr algn="l" rtl="0"/>
            <a:r>
              <a:rPr lang="en-CA" b="1" dirty="0"/>
              <a:t>2. Promotion of Reciprocity: </a:t>
            </a:r>
            <a:endParaRPr lang="en-CA" dirty="0"/>
          </a:p>
          <a:p>
            <a:pPr algn="l" rtl="0"/>
            <a:r>
              <a:rPr lang="en-CA" dirty="0"/>
              <a:t>The Convention helps bridge geopolitical divides by emphasizing reciprocal obligations between upstream and downstream states. It highlights that harm can occur both upstream and downstream, and all parties share duties, such as notification and consultation over planned measures. However, this reframing of obligations encourages mutual trust and inclusive dialogue, essential for WD.</a:t>
            </a:r>
          </a:p>
          <a:p>
            <a:pPr algn="l" rtl="0"/>
            <a:r>
              <a:rPr lang="en-CA" b="1" dirty="0"/>
              <a:t>3. Framework for Dispute Resolution</a:t>
            </a:r>
            <a:endParaRPr lang="en-CA" dirty="0"/>
          </a:p>
          <a:p>
            <a:pPr algn="l" rtl="0"/>
            <a:r>
              <a:rPr lang="en-CA" dirty="0"/>
              <a:t>By incorporating structured procedural rules (e.g., notification of planned measures, dispute resolution mechanisms), the Convention provides a predictable platform for handling tensions, facilitating peaceful negotiation rather than unilateral action.</a:t>
            </a:r>
          </a:p>
          <a:p>
            <a:pPr algn="l" rtl="0"/>
            <a:r>
              <a:rPr lang="en-CA" b="1" dirty="0"/>
              <a:t>4. Capacity Building and Institutional Support</a:t>
            </a:r>
            <a:endParaRPr lang="en-CA" dirty="0"/>
          </a:p>
          <a:p>
            <a:pPr algn="l" rtl="0"/>
            <a:r>
              <a:rPr lang="en-CA" dirty="0"/>
              <a:t>The UNECE Convention in particular includes mechanisms for information exchange, joint monitoring and public participation. All these build the institutional and technical capacity necessary for sustained cooperation and help countries with weaker legal or diplomatic systems engage on equal footing.</a:t>
            </a:r>
          </a:p>
          <a:p>
            <a:pPr algn="l" rtl="0"/>
            <a:r>
              <a:rPr lang="en-CA" b="1" dirty="0"/>
              <a:t>5. Encouragement of Regional Integration</a:t>
            </a:r>
            <a:endParaRPr lang="en-CA" dirty="0"/>
          </a:p>
          <a:p>
            <a:pPr algn="l" rtl="0"/>
            <a:r>
              <a:rPr lang="en-CA" dirty="0"/>
              <a:t>The Convention has been used as a model for regional agreements, especially in Europe and Africa (e.g., the Senegal River) and parts of Asia. It encourages harmonization of laws and policies and strengthening of basin-wide institutions, which strengthens regional water diplomacy </a:t>
            </a:r>
            <a:r>
              <a:rPr lang="en-CA" dirty="0" err="1"/>
              <a:t>netwo</a:t>
            </a:r>
            <a:endParaRPr lang="en-CA" dirty="0"/>
          </a:p>
        </p:txBody>
      </p:sp>
      <p:sp>
        <p:nvSpPr>
          <p:cNvPr id="4"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995291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normAutofit fontScale="90000"/>
          </a:bodyPr>
          <a:lstStyle/>
          <a:p>
            <a:pPr>
              <a:defRPr/>
            </a:pPr>
            <a:r>
              <a:rPr lang="en-US" sz="3600" dirty="0"/>
              <a:t>Global Legal instrument and</a:t>
            </a:r>
            <a:br>
              <a:rPr lang="en-US" sz="3600" dirty="0"/>
            </a:br>
            <a:r>
              <a:rPr lang="en-US" sz="3600" dirty="0"/>
              <a:t>Institutional </a:t>
            </a:r>
            <a:r>
              <a:rPr lang="en-US" sz="3600" dirty="0" err="1"/>
              <a:t>Framwork</a:t>
            </a:r>
            <a:r>
              <a:rPr lang="en-US" sz="3600" dirty="0"/>
              <a:t> </a:t>
            </a:r>
            <a:endParaRPr lang="en-GB" sz="3600" dirty="0">
              <a:latin typeface="Times New Roman" pitchFamily="18" charset="0"/>
              <a:cs typeface="Times New Roman" pitchFamily="18" charset="0"/>
            </a:endParaRPr>
          </a:p>
        </p:txBody>
      </p:sp>
      <p:sp>
        <p:nvSpPr>
          <p:cNvPr id="3" name="Content Placeholder 2">
            <a:extLst>
              <a:ext uri="{FF2B5EF4-FFF2-40B4-BE49-F238E27FC236}"/>
            </a:extLst>
          </p:cNvPr>
          <p:cNvSpPr>
            <a:spLocks noGrp="1"/>
          </p:cNvSpPr>
          <p:nvPr>
            <p:ph sz="half" idx="1"/>
          </p:nvPr>
        </p:nvSpPr>
        <p:spPr>
          <a:xfrm>
            <a:off x="2667000" y="1787525"/>
            <a:ext cx="6332538" cy="1857500"/>
          </a:xfrm>
        </p:spPr>
        <p:txBody>
          <a:bodyPr rtlCol="0">
            <a:normAutofit/>
          </a:bodyPr>
          <a:lstStyle/>
          <a:p>
            <a:pPr algn="l" rtl="0" eaLnBrk="1" fontAlgn="auto" hangingPunct="1">
              <a:lnSpc>
                <a:spcPct val="160000"/>
              </a:lnSpc>
              <a:spcAft>
                <a:spcPts val="0"/>
              </a:spcAft>
              <a:defRPr/>
            </a:pPr>
            <a:r>
              <a:rPr lang="fr-CH" sz="2000" dirty="0"/>
              <a:t>Progressive, </a:t>
            </a:r>
            <a:r>
              <a:rPr lang="fr-CH" sz="2000" dirty="0" err="1"/>
              <a:t>step</a:t>
            </a:r>
            <a:r>
              <a:rPr lang="fr-CH" sz="2000" dirty="0"/>
              <a:t>-by-</a:t>
            </a:r>
            <a:r>
              <a:rPr lang="fr-CH" sz="2000" dirty="0" err="1"/>
              <a:t>step</a:t>
            </a:r>
            <a:r>
              <a:rPr lang="fr-CH" sz="2000" dirty="0"/>
              <a:t> </a:t>
            </a:r>
            <a:r>
              <a:rPr lang="fr-CH" sz="2000" dirty="0" err="1" smtClean="0"/>
              <a:t>implementation</a:t>
            </a:r>
            <a:r>
              <a:rPr lang="fr-CH" sz="2000" dirty="0" smtClean="0"/>
              <a:t> of the </a:t>
            </a:r>
            <a:r>
              <a:rPr lang="fr-CH" sz="2000" dirty="0" err="1" smtClean="0"/>
              <a:t>Convnetion</a:t>
            </a:r>
            <a:r>
              <a:rPr lang="fr-CH" sz="2000" dirty="0"/>
              <a:t>.</a:t>
            </a:r>
          </a:p>
          <a:p>
            <a:pPr algn="l" rtl="0" eaLnBrk="1" fontAlgn="auto" hangingPunct="1">
              <a:spcAft>
                <a:spcPts val="0"/>
              </a:spcAft>
              <a:defRPr/>
            </a:pPr>
            <a:r>
              <a:rPr lang="fr-CH" sz="2000" dirty="0"/>
              <a:t>All countries </a:t>
            </a:r>
            <a:r>
              <a:rPr lang="fr-CH" sz="2000" dirty="0" err="1"/>
              <a:t>start</a:t>
            </a:r>
            <a:r>
              <a:rPr lang="fr-CH" sz="2000" dirty="0"/>
              <a:t> </a:t>
            </a:r>
            <a:r>
              <a:rPr lang="fr-CH" sz="2000" dirty="0" err="1" smtClean="0"/>
              <a:t>from</a:t>
            </a:r>
            <a:r>
              <a:rPr lang="fr-CH" sz="2000" dirty="0" smtClean="0"/>
              <a:t> </a:t>
            </a:r>
            <a:r>
              <a:rPr lang="fr-CH" sz="2000" dirty="0" err="1"/>
              <a:t>different</a:t>
            </a:r>
            <a:r>
              <a:rPr lang="fr-CH" sz="2000" dirty="0"/>
              <a:t> </a:t>
            </a:r>
            <a:r>
              <a:rPr lang="fr-CH" sz="2000" dirty="0" smtClean="0"/>
              <a:t>situations</a:t>
            </a:r>
          </a:p>
          <a:p>
            <a:pPr algn="l" rtl="0" eaLnBrk="1" fontAlgn="auto" hangingPunct="1">
              <a:spcAft>
                <a:spcPts val="0"/>
              </a:spcAft>
              <a:defRPr/>
            </a:pPr>
            <a:endParaRPr lang="en-GB" sz="2000" dirty="0"/>
          </a:p>
        </p:txBody>
      </p:sp>
      <p:sp>
        <p:nvSpPr>
          <p:cNvPr id="4" name="Content Placeholder 3">
            <a:extLst>
              <a:ext uri="{FF2B5EF4-FFF2-40B4-BE49-F238E27FC236}"/>
            </a:extLst>
          </p:cNvPr>
          <p:cNvSpPr>
            <a:spLocks noGrp="1"/>
          </p:cNvSpPr>
          <p:nvPr>
            <p:ph sz="half" idx="2"/>
          </p:nvPr>
        </p:nvSpPr>
        <p:spPr>
          <a:xfrm>
            <a:off x="2699792" y="3573016"/>
            <a:ext cx="6332538" cy="3284984"/>
          </a:xfrm>
        </p:spPr>
        <p:txBody>
          <a:bodyPr rtlCol="0">
            <a:noAutofit/>
          </a:bodyPr>
          <a:lstStyle/>
          <a:p>
            <a:pPr algn="l" rtl="0" eaLnBrk="1" fontAlgn="auto" hangingPunct="1">
              <a:lnSpc>
                <a:spcPct val="150000"/>
              </a:lnSpc>
              <a:spcAft>
                <a:spcPts val="0"/>
              </a:spcAft>
              <a:defRPr/>
            </a:pPr>
            <a:r>
              <a:rPr lang="fr-CH" sz="2000" dirty="0" err="1"/>
              <a:t>Different</a:t>
            </a:r>
            <a:r>
              <a:rPr lang="fr-CH" sz="2000" dirty="0"/>
              <a:t> </a:t>
            </a:r>
            <a:r>
              <a:rPr lang="fr-CH" sz="2000" dirty="0" err="1"/>
              <a:t>paths</a:t>
            </a:r>
            <a:r>
              <a:rPr lang="fr-CH" sz="2000" dirty="0"/>
              <a:t> to </a:t>
            </a:r>
            <a:r>
              <a:rPr lang="fr-CH" sz="2000" dirty="0" err="1"/>
              <a:t>advance</a:t>
            </a:r>
            <a:r>
              <a:rPr lang="fr-CH" sz="2000" dirty="0"/>
              <a:t> </a:t>
            </a:r>
            <a:r>
              <a:rPr lang="fr-CH" sz="2000" dirty="0" err="1" smtClean="0"/>
              <a:t>cooperation</a:t>
            </a:r>
            <a:r>
              <a:rPr lang="fr-CH" sz="2000" dirty="0" smtClean="0"/>
              <a:t>.</a:t>
            </a:r>
            <a:endParaRPr lang="fr-CH" sz="2000" dirty="0"/>
          </a:p>
          <a:p>
            <a:pPr algn="l" rtl="0" eaLnBrk="1" fontAlgn="auto" hangingPunct="1">
              <a:spcAft>
                <a:spcPts val="0"/>
              </a:spcAft>
              <a:defRPr/>
            </a:pPr>
            <a:r>
              <a:rPr lang="fr-CH" sz="2000" dirty="0" err="1"/>
              <a:t>Implementation</a:t>
            </a:r>
            <a:r>
              <a:rPr lang="fr-CH" sz="2000" dirty="0"/>
              <a:t> not in isolation =&gt; </a:t>
            </a:r>
            <a:r>
              <a:rPr lang="fr-CH" sz="2000" dirty="0" err="1"/>
              <a:t>builds</a:t>
            </a:r>
            <a:r>
              <a:rPr lang="fr-CH" sz="2000" dirty="0"/>
              <a:t> on </a:t>
            </a:r>
            <a:r>
              <a:rPr lang="fr-CH" sz="2000" dirty="0" err="1"/>
              <a:t>existing</a:t>
            </a:r>
            <a:r>
              <a:rPr lang="fr-CH" sz="2000" dirty="0"/>
              <a:t> initiatives, </a:t>
            </a:r>
            <a:r>
              <a:rPr lang="fr-CH" sz="2000" dirty="0" err="1"/>
              <a:t>changing</a:t>
            </a:r>
            <a:r>
              <a:rPr lang="fr-CH" sz="2000" dirty="0"/>
              <a:t> conditions, </a:t>
            </a:r>
            <a:r>
              <a:rPr lang="fr-CH" sz="2000" dirty="0" err="1"/>
              <a:t>priorities</a:t>
            </a:r>
            <a:r>
              <a:rPr lang="fr-CH" sz="2000" dirty="0"/>
              <a:t>… and </a:t>
            </a:r>
            <a:r>
              <a:rPr lang="fr-CH" sz="2000" dirty="0" err="1"/>
              <a:t>opportunities</a:t>
            </a:r>
            <a:r>
              <a:rPr lang="fr-CH" sz="2000" dirty="0"/>
              <a:t> </a:t>
            </a:r>
            <a:endParaRPr lang="fr-CH" sz="2000" dirty="0" smtClean="0"/>
          </a:p>
          <a:p>
            <a:pPr algn="l" rtl="0">
              <a:defRPr/>
            </a:pPr>
            <a:r>
              <a:rPr lang="en-US" sz="2000" dirty="0"/>
              <a:t>Offers assistance to countries in facilitating the negotiations of </a:t>
            </a:r>
            <a:r>
              <a:rPr lang="en-US" sz="2000" dirty="0" err="1"/>
              <a:t>transboundary</a:t>
            </a:r>
            <a:r>
              <a:rPr lang="en-US" sz="2000" dirty="0"/>
              <a:t> water agreements., e.g. the Chu-</a:t>
            </a:r>
            <a:r>
              <a:rPr lang="en-US" sz="2000" dirty="0" err="1"/>
              <a:t>Talas</a:t>
            </a:r>
            <a:r>
              <a:rPr lang="en-US" sz="2000" dirty="0"/>
              <a:t>, the Dniester, the Drin and the Kura river basins.</a:t>
            </a:r>
          </a:p>
          <a:p>
            <a:pPr algn="l" rtl="0" eaLnBrk="1" fontAlgn="auto" hangingPunct="1">
              <a:spcAft>
                <a:spcPts val="0"/>
              </a:spcAft>
              <a:defRPr/>
            </a:pPr>
            <a:endParaRPr lang="fr-CH" sz="2000" dirty="0" smtClean="0"/>
          </a:p>
          <a:p>
            <a:pPr algn="l" rtl="0" eaLnBrk="1" fontAlgn="auto" hangingPunct="1">
              <a:spcAft>
                <a:spcPts val="0"/>
              </a:spcAft>
              <a:defRPr/>
            </a:pPr>
            <a:endParaRPr lang="en-GB" sz="2000" dirty="0"/>
          </a:p>
        </p:txBody>
      </p:sp>
      <p:pic>
        <p:nvPicPr>
          <p:cNvPr id="1946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1787525"/>
            <a:ext cx="1870075"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4" descr="The Path to Results is Different For Every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4079875"/>
            <a:ext cx="1870075"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4">
              <a:alphaModFix amt="20000"/>
            </a:blip>
            <a:stretch>
              <a:fillRect t="-1626" r="-8351"/>
            </a:stretch>
          </a:blipFill>
        </p:spPr>
      </p:sp>
    </p:spTree>
    <p:extLst>
      <p:ext uri="{BB962C8B-B14F-4D97-AF65-F5344CB8AC3E}">
        <p14:creationId xmlns:p14="http://schemas.microsoft.com/office/powerpoint/2010/main" val="3424356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Water Diplomacy</a:t>
            </a:r>
            <a:endParaRPr lang="en-CA" dirty="0"/>
          </a:p>
        </p:txBody>
      </p:sp>
      <p:sp>
        <p:nvSpPr>
          <p:cNvPr id="3" name="Content Placeholder 2"/>
          <p:cNvSpPr>
            <a:spLocks noGrp="1"/>
          </p:cNvSpPr>
          <p:nvPr>
            <p:ph idx="1"/>
          </p:nvPr>
        </p:nvSpPr>
        <p:spPr/>
        <p:txBody>
          <a:bodyPr>
            <a:normAutofit fontScale="62500" lnSpcReduction="20000"/>
          </a:bodyPr>
          <a:lstStyle/>
          <a:p>
            <a:pPr marL="0" indent="0" algn="l" rtl="0">
              <a:buNone/>
            </a:pPr>
            <a:r>
              <a:rPr lang="en-CA" dirty="0" smtClean="0"/>
              <a:t>  </a:t>
            </a:r>
            <a:r>
              <a:rPr lang="en-CA" sz="2600" dirty="0"/>
              <a:t>W</a:t>
            </a:r>
            <a:r>
              <a:rPr lang="en-CA" sz="2600" dirty="0" smtClean="0"/>
              <a:t>ater </a:t>
            </a:r>
            <a:r>
              <a:rPr lang="en-CA" sz="2600" dirty="0"/>
              <a:t>diplomacy still lacks a commonly agreed </a:t>
            </a:r>
            <a:r>
              <a:rPr lang="en-CA" sz="2600" dirty="0" smtClean="0"/>
              <a:t>definition.</a:t>
            </a:r>
          </a:p>
          <a:p>
            <a:r>
              <a:rPr lang="en-CA" sz="2600" dirty="0"/>
              <a:t> </a:t>
            </a:r>
          </a:p>
          <a:p>
            <a:pPr algn="l" rtl="0"/>
            <a:r>
              <a:rPr lang="en-CA" sz="2600" dirty="0"/>
              <a:t>Water diplomacy uses diplomatic techniques of negotiation, mediation and intercultural communication to promote sustainable development of water resources and transform the potential risk of competing demands and even conflict over water into forms of cooperation that extend beyond water and economics (</a:t>
            </a:r>
            <a:r>
              <a:rPr lang="en-CA" sz="2600" dirty="0" err="1"/>
              <a:t>Hefny</a:t>
            </a:r>
            <a:r>
              <a:rPr lang="en-CA" sz="2600" dirty="0"/>
              <a:t>, 2011</a:t>
            </a:r>
            <a:r>
              <a:rPr lang="en-CA" sz="2600" dirty="0" smtClean="0"/>
              <a:t>).</a:t>
            </a:r>
          </a:p>
          <a:p>
            <a:pPr algn="l" rtl="0"/>
            <a:r>
              <a:rPr lang="en-US" sz="2600" i="1" dirty="0" smtClean="0"/>
              <a:t>The use </a:t>
            </a:r>
            <a:r>
              <a:rPr lang="en-US" sz="2600" i="1" dirty="0"/>
              <a:t>of diplomatic instruments to existing or emerging disagreements and conflicts over shared water resources with the aim to solve or mitigate those for the sake of cooperation, regional stability, and peace</a:t>
            </a:r>
            <a:r>
              <a:rPr lang="en-US" sz="2600" i="1" dirty="0" smtClean="0"/>
              <a:t>.(</a:t>
            </a:r>
            <a:r>
              <a:rPr lang="en-CA" sz="2600" dirty="0"/>
              <a:t>Susanne </a:t>
            </a:r>
            <a:r>
              <a:rPr lang="en-CA" sz="2600" dirty="0" err="1" smtClean="0"/>
              <a:t>Schmeier</a:t>
            </a:r>
            <a:r>
              <a:rPr lang="en-CA" sz="2600" dirty="0" smtClean="0"/>
              <a:t>).</a:t>
            </a:r>
          </a:p>
          <a:p>
            <a:pPr algn="l" rtl="0"/>
            <a:endParaRPr lang="en-CA" sz="2600" dirty="0" smtClean="0"/>
          </a:p>
          <a:p>
            <a:pPr algn="l" rtl="0"/>
            <a:r>
              <a:rPr lang="en-CA" sz="2600" dirty="0" smtClean="0"/>
              <a:t>It is “ a </a:t>
            </a:r>
            <a:r>
              <a:rPr lang="en-CA" sz="2600" dirty="0"/>
              <a:t>deliberative process </a:t>
            </a:r>
            <a:r>
              <a:rPr lang="en-CA" sz="2600" dirty="0" smtClean="0"/>
              <a:t>that </a:t>
            </a:r>
            <a:r>
              <a:rPr lang="en-US" sz="2600" dirty="0" smtClean="0"/>
              <a:t>addresses </a:t>
            </a:r>
            <a:r>
              <a:rPr lang="en-US" sz="2600" dirty="0"/>
              <a:t>contested shared waters and seeks dividends beyond those </a:t>
            </a:r>
            <a:r>
              <a:rPr lang="en-US" sz="2600" dirty="0" smtClean="0"/>
              <a:t>specific </a:t>
            </a:r>
            <a:r>
              <a:rPr lang="en-CA" sz="2600" dirty="0" smtClean="0"/>
              <a:t>to </a:t>
            </a:r>
            <a:r>
              <a:rPr lang="en-CA" sz="2600" dirty="0"/>
              <a:t>water</a:t>
            </a:r>
            <a:r>
              <a:rPr lang="en-CA" sz="2600" dirty="0" smtClean="0"/>
              <a:t>.”(</a:t>
            </a:r>
            <a:r>
              <a:rPr lang="en-CA" sz="2600" dirty="0" err="1" smtClean="0"/>
              <a:t>Mirumachi</a:t>
            </a:r>
            <a:r>
              <a:rPr lang="en-CA" sz="2600" dirty="0" smtClean="0"/>
              <a:t>)</a:t>
            </a:r>
            <a:r>
              <a:rPr lang="en-US" sz="2600" dirty="0"/>
              <a:t>.</a:t>
            </a:r>
            <a:endParaRPr lang="en-US" sz="2600" dirty="0" smtClean="0"/>
          </a:p>
          <a:p>
            <a:pPr algn="l" rtl="0"/>
            <a:r>
              <a:rPr lang="en-US" sz="2600" dirty="0" smtClean="0"/>
              <a:t>It</a:t>
            </a:r>
            <a:r>
              <a:rPr lang="en-US" sz="2600" b="1" dirty="0" smtClean="0"/>
              <a:t> </a:t>
            </a:r>
            <a:r>
              <a:rPr lang="en-US" sz="2600" dirty="0" smtClean="0"/>
              <a:t>focuses </a:t>
            </a:r>
            <a:r>
              <a:rPr lang="en-US" sz="2600" dirty="0"/>
              <a:t>on establishing novel solutions founded on a scientific basis and sensitive to societal constraints to a wide range of water </a:t>
            </a:r>
            <a:r>
              <a:rPr lang="en-US" sz="2600" dirty="0" smtClean="0"/>
              <a:t>problems (</a:t>
            </a:r>
            <a:r>
              <a:rPr lang="en-US" sz="2600" dirty="0" err="1" smtClean="0"/>
              <a:t>Shafiq</a:t>
            </a:r>
            <a:r>
              <a:rPr lang="en-US" sz="2600" dirty="0" smtClean="0"/>
              <a:t> Islam)</a:t>
            </a:r>
          </a:p>
          <a:p>
            <a:pPr algn="l" rtl="0"/>
            <a:endParaRPr lang="en-US" sz="2600" dirty="0"/>
          </a:p>
          <a:p>
            <a:pPr marL="0" indent="0" algn="l" rtl="0">
              <a:buNone/>
            </a:pPr>
            <a:r>
              <a:rPr lang="en-US" sz="2200" dirty="0" smtClean="0">
                <a:solidFill>
                  <a:srgbClr val="FF0000"/>
                </a:solidFill>
              </a:rPr>
              <a:t>    </a:t>
            </a:r>
            <a:r>
              <a:rPr lang="en-US" sz="2200" dirty="0">
                <a:solidFill>
                  <a:srgbClr val="FF0000"/>
                </a:solidFill>
              </a:rPr>
              <a:t/>
            </a:r>
            <a:br>
              <a:rPr lang="en-US" sz="2200" dirty="0">
                <a:solidFill>
                  <a:srgbClr val="FF0000"/>
                </a:solidFill>
              </a:rPr>
            </a:br>
            <a:r>
              <a:rPr lang="en-CA" sz="2200" dirty="0">
                <a:solidFill>
                  <a:srgbClr val="FF0000"/>
                </a:solidFill>
              </a:rPr>
              <a:t>The existing guidance builds primarily on context-specific examples, or on the activities of </a:t>
            </a:r>
            <a:r>
              <a:rPr lang="en-CA" sz="2200" dirty="0" err="1">
                <a:solidFill>
                  <a:srgbClr val="FF0000"/>
                </a:solidFill>
              </a:rPr>
              <a:t>transboundary</a:t>
            </a:r>
            <a:r>
              <a:rPr lang="en-CA" sz="2200" dirty="0">
                <a:solidFill>
                  <a:srgbClr val="FF0000"/>
                </a:solidFill>
              </a:rPr>
              <a:t> water cooperation and management. </a:t>
            </a:r>
          </a:p>
          <a:p>
            <a:pPr marL="0" indent="0" algn="l" rtl="0">
              <a:buNone/>
            </a:pPr>
            <a:endParaRPr lang="en-CA" sz="2600" dirty="0"/>
          </a:p>
        </p:txBody>
      </p:sp>
      <p:sp>
        <p:nvSpPr>
          <p:cNvPr id="6"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37352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Four key aspects of the water diplomacy. </a:t>
            </a:r>
            <a:r>
              <a:rPr lang="en-CA" dirty="0"/>
              <a:t/>
            </a:r>
            <a:br>
              <a:rPr lang="en-CA" dirty="0"/>
            </a:b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78611838"/>
              </p:ext>
            </p:extLst>
          </p:nvPr>
        </p:nvGraphicFramePr>
        <p:xfrm>
          <a:off x="2123728" y="1556792"/>
          <a:ext cx="5606726" cy="4525963"/>
        </p:xfrm>
        <a:graphic>
          <a:graphicData uri="http://schemas.openxmlformats.org/drawingml/2006/table">
            <a:tbl>
              <a:tblPr firstRow="1" firstCol="1" bandRow="1">
                <a:tableStyleId>{5C22544A-7EE6-4342-B048-85BDC9FD1C3A}</a:tableStyleId>
              </a:tblPr>
              <a:tblGrid>
                <a:gridCol w="3168353"/>
                <a:gridCol w="2438373"/>
              </a:tblGrid>
              <a:tr h="787124">
                <a:tc>
                  <a:txBody>
                    <a:bodyPr/>
                    <a:lstStyle/>
                    <a:p>
                      <a:pPr algn="just">
                        <a:lnSpc>
                          <a:spcPct val="115000"/>
                        </a:lnSpc>
                        <a:spcAft>
                          <a:spcPts val="0"/>
                        </a:spcAft>
                      </a:pPr>
                      <a:r>
                        <a:rPr lang="en-CA" sz="1100">
                          <a:effectLst/>
                        </a:rPr>
                        <a:t>POLITICAL: Inherently political process that goes far beyond water per se; part of wider diplomatic setting and geopolitics </a:t>
                      </a:r>
                      <a:endParaRPr lang="en-CA" sz="900">
                        <a:effectLst/>
                        <a:latin typeface="Calibri"/>
                        <a:ea typeface="Calibri"/>
                        <a:cs typeface="Arial"/>
                      </a:endParaRPr>
                    </a:p>
                  </a:txBody>
                  <a:tcPr marL="55001" marR="55001" marT="0" marB="0"/>
                </a:tc>
                <a:tc>
                  <a:txBody>
                    <a:bodyPr/>
                    <a:lstStyle/>
                    <a:p>
                      <a:pPr algn="just">
                        <a:lnSpc>
                          <a:spcPct val="115000"/>
                        </a:lnSpc>
                        <a:spcAft>
                          <a:spcPts val="0"/>
                        </a:spcAft>
                      </a:pPr>
                      <a:r>
                        <a:rPr lang="en-CA" sz="1100">
                          <a:effectLst/>
                        </a:rPr>
                        <a:t>The most strongly political track: critical hydropolitics; geopolitics; foreign policy; regional cooperation</a:t>
                      </a:r>
                      <a:endParaRPr lang="en-CA" sz="900">
                        <a:effectLst/>
                        <a:latin typeface="Calibri"/>
                        <a:ea typeface="Calibri"/>
                        <a:cs typeface="Arial"/>
                      </a:endParaRPr>
                    </a:p>
                  </a:txBody>
                  <a:tcPr marL="55001" marR="55001" marT="0" marB="0"/>
                </a:tc>
              </a:tr>
              <a:tr h="983905">
                <a:tc>
                  <a:txBody>
                    <a:bodyPr/>
                    <a:lstStyle/>
                    <a:p>
                      <a:pPr algn="just">
                        <a:lnSpc>
                          <a:spcPct val="115000"/>
                        </a:lnSpc>
                        <a:spcAft>
                          <a:spcPts val="0"/>
                        </a:spcAft>
                      </a:pPr>
                      <a:r>
                        <a:rPr lang="en-CA" sz="1100">
                          <a:effectLst/>
                        </a:rPr>
                        <a:t>PREVENTIVE: Peace mediation and conflict prevention </a:t>
                      </a:r>
                      <a:endParaRPr lang="en-CA" sz="900">
                        <a:effectLst/>
                        <a:latin typeface="Calibri"/>
                        <a:ea typeface="Calibri"/>
                        <a:cs typeface="Arial"/>
                      </a:endParaRPr>
                    </a:p>
                  </a:txBody>
                  <a:tcPr marL="55001" marR="55001" marT="0" marB="0"/>
                </a:tc>
                <a:tc>
                  <a:txBody>
                    <a:bodyPr/>
                    <a:lstStyle/>
                    <a:p>
                      <a:pPr algn="just">
                        <a:lnSpc>
                          <a:spcPct val="115000"/>
                        </a:lnSpc>
                        <a:spcAft>
                          <a:spcPts val="0"/>
                        </a:spcAft>
                      </a:pPr>
                      <a:r>
                        <a:rPr lang="en-CA" sz="1100">
                          <a:effectLst/>
                        </a:rPr>
                        <a:t>Preventive diplomacy; peace mediation and peace building; conflict resolution Multi-track Diplomacy; Integrative Diplomacy; Integrated Water Resources Management; knowledge co-production</a:t>
                      </a:r>
                      <a:endParaRPr lang="en-CA" sz="900">
                        <a:effectLst/>
                        <a:latin typeface="Calibri"/>
                        <a:ea typeface="Calibri"/>
                        <a:cs typeface="Arial"/>
                      </a:endParaRPr>
                    </a:p>
                  </a:txBody>
                  <a:tcPr marL="55001" marR="55001" marT="0" marB="0"/>
                </a:tc>
              </a:tr>
              <a:tr h="787124">
                <a:tc>
                  <a:txBody>
                    <a:bodyPr/>
                    <a:lstStyle/>
                    <a:p>
                      <a:pPr algn="just">
                        <a:lnSpc>
                          <a:spcPct val="115000"/>
                        </a:lnSpc>
                        <a:spcAft>
                          <a:spcPts val="0"/>
                        </a:spcAft>
                      </a:pPr>
                      <a:r>
                        <a:rPr lang="en-CA" sz="1100">
                          <a:effectLst/>
                        </a:rPr>
                        <a:t>INTEGRATIVE: Connecting multiple forms and levels of institutions and stakeholders and the different types of knowledge </a:t>
                      </a:r>
                      <a:endParaRPr lang="en-CA" sz="900">
                        <a:effectLst/>
                        <a:latin typeface="Calibri"/>
                        <a:ea typeface="Calibri"/>
                        <a:cs typeface="Arial"/>
                      </a:endParaRPr>
                    </a:p>
                  </a:txBody>
                  <a:tcPr marL="55001" marR="55001" marT="0" marB="0"/>
                </a:tc>
                <a:tc>
                  <a:txBody>
                    <a:bodyPr/>
                    <a:lstStyle/>
                    <a:p>
                      <a:pPr algn="just">
                        <a:lnSpc>
                          <a:spcPct val="115000"/>
                        </a:lnSpc>
                        <a:spcAft>
                          <a:spcPts val="0"/>
                        </a:spcAft>
                      </a:pPr>
                      <a:r>
                        <a:rPr lang="en-CA" sz="1100">
                          <a:effectLst/>
                        </a:rPr>
                        <a:t>Multi-track Diplomacy; Integrative Diplomacy; Integrated Water Resources Management; knowledge co-production</a:t>
                      </a:r>
                      <a:endParaRPr lang="en-CA" sz="900">
                        <a:effectLst/>
                        <a:latin typeface="Calibri"/>
                        <a:ea typeface="Calibri"/>
                        <a:cs typeface="Arial"/>
                      </a:endParaRPr>
                    </a:p>
                  </a:txBody>
                  <a:tcPr marL="55001" marR="55001" marT="0" marB="0"/>
                </a:tc>
              </a:tr>
              <a:tr h="787124">
                <a:tc>
                  <a:txBody>
                    <a:bodyPr/>
                    <a:lstStyle/>
                    <a:p>
                      <a:pPr algn="just">
                        <a:lnSpc>
                          <a:spcPct val="115000"/>
                        </a:lnSpc>
                        <a:spcAft>
                          <a:spcPts val="0"/>
                        </a:spcAft>
                      </a:pPr>
                      <a:r>
                        <a:rPr lang="en-CA" sz="1100">
                          <a:effectLst/>
                        </a:rPr>
                        <a:t>COOPERATIVE: Cooperation and good governance to promote reasonable and equitable water use.</a:t>
                      </a:r>
                      <a:endParaRPr lang="en-CA" sz="900">
                        <a:effectLst/>
                        <a:latin typeface="Calibri"/>
                        <a:ea typeface="Calibri"/>
                        <a:cs typeface="Arial"/>
                      </a:endParaRPr>
                    </a:p>
                  </a:txBody>
                  <a:tcPr marL="55001" marR="55001" marT="0" marB="0"/>
                </a:tc>
                <a:tc>
                  <a:txBody>
                    <a:bodyPr/>
                    <a:lstStyle/>
                    <a:p>
                      <a:pPr algn="just">
                        <a:lnSpc>
                          <a:spcPct val="115000"/>
                        </a:lnSpc>
                        <a:spcAft>
                          <a:spcPts val="0"/>
                        </a:spcAft>
                      </a:pPr>
                      <a:r>
                        <a:rPr lang="en-CA" sz="1100">
                          <a:effectLst/>
                        </a:rPr>
                        <a:t>Cooperative arrangements; benefit- sharing approaches; international agreements on shared waters; sustainability</a:t>
                      </a:r>
                      <a:endParaRPr lang="en-CA" sz="900">
                        <a:effectLst/>
                        <a:latin typeface="Calibri"/>
                        <a:ea typeface="Calibri"/>
                        <a:cs typeface="Arial"/>
                      </a:endParaRPr>
                    </a:p>
                  </a:txBody>
                  <a:tcPr marL="55001" marR="55001" marT="0" marB="0"/>
                </a:tc>
              </a:tr>
              <a:tr h="1180686">
                <a:tc>
                  <a:txBody>
                    <a:bodyPr/>
                    <a:lstStyle/>
                    <a:p>
                      <a:pPr algn="just">
                        <a:lnSpc>
                          <a:spcPct val="115000"/>
                        </a:lnSpc>
                        <a:spcAft>
                          <a:spcPts val="0"/>
                        </a:spcAft>
                      </a:pPr>
                      <a:r>
                        <a:rPr lang="en-CA" sz="1100">
                          <a:effectLst/>
                        </a:rPr>
                        <a:t>TECHNICAL: providing an information basis for the diplomacy about water, related resources and the environment</a:t>
                      </a:r>
                      <a:endParaRPr lang="en-CA" sz="900">
                        <a:effectLst/>
                        <a:latin typeface="Calibri"/>
                        <a:ea typeface="Calibri"/>
                        <a:cs typeface="Arial"/>
                      </a:endParaRPr>
                    </a:p>
                  </a:txBody>
                  <a:tcPr marL="55001" marR="55001" marT="0" marB="0"/>
                </a:tc>
                <a:tc>
                  <a:txBody>
                    <a:bodyPr/>
                    <a:lstStyle/>
                    <a:p>
                      <a:pPr algn="just">
                        <a:lnSpc>
                          <a:spcPct val="115000"/>
                        </a:lnSpc>
                        <a:spcAft>
                          <a:spcPts val="0"/>
                        </a:spcAft>
                      </a:pPr>
                      <a:r>
                        <a:rPr lang="en-CA" sz="1100" dirty="0">
                          <a:effectLst/>
                        </a:rPr>
                        <a:t>The most strongly technical track: Information on hydrology, water quantity, quality and timing; knowledge production and products such as hydrological models and impact assessments.</a:t>
                      </a:r>
                      <a:endParaRPr lang="en-CA" sz="900" dirty="0">
                        <a:effectLst/>
                        <a:latin typeface="Calibri"/>
                        <a:ea typeface="Calibri"/>
                        <a:cs typeface="Arial"/>
                      </a:endParaRPr>
                    </a:p>
                  </a:txBody>
                  <a:tcPr marL="55001" marR="55001" marT="0" marB="0"/>
                </a:tc>
              </a:tr>
            </a:tbl>
          </a:graphicData>
        </a:graphic>
      </p:graphicFrame>
      <p:sp>
        <p:nvSpPr>
          <p:cNvPr id="5"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CA" dirty="0"/>
          </a:p>
        </p:txBody>
      </p:sp>
      <p:sp>
        <p:nvSpPr>
          <p:cNvPr id="6" name="Freeform 2"/>
          <p:cNvSpPr/>
          <p:nvPr/>
        </p:nvSpPr>
        <p:spPr>
          <a:xfrm>
            <a:off x="152400" y="15240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163616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Tracks of Water diplomacy</a:t>
            </a:r>
            <a:endParaRPr lang="en-CA" dirty="0"/>
          </a:p>
        </p:txBody>
      </p:sp>
      <p:sp>
        <p:nvSpPr>
          <p:cNvPr id="3" name="Content Placeholder 2"/>
          <p:cNvSpPr>
            <a:spLocks noGrp="1"/>
          </p:cNvSpPr>
          <p:nvPr>
            <p:ph idx="1"/>
          </p:nvPr>
        </p:nvSpPr>
        <p:spPr/>
        <p:txBody>
          <a:bodyPr/>
          <a:lstStyle/>
          <a:p>
            <a:pPr marL="0" indent="0" algn="l" rtl="0">
              <a:buNone/>
            </a:pPr>
            <a:r>
              <a:rPr lang="en-CA" sz="2000" dirty="0"/>
              <a:t>Analogous to conventional diplomacy tracks, water diplomacy procedures may adhere to many tracks. (SIWI 2019</a:t>
            </a:r>
            <a:r>
              <a:rPr lang="en-CA" sz="2000" dirty="0" smtClean="0"/>
              <a:t>):</a:t>
            </a:r>
          </a:p>
          <a:p>
            <a:pPr marL="0" indent="0" algn="l" rtl="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3496820414"/>
              </p:ext>
            </p:extLst>
          </p:nvPr>
        </p:nvGraphicFramePr>
        <p:xfrm>
          <a:off x="467544" y="2564903"/>
          <a:ext cx="8208912" cy="3744417"/>
        </p:xfrm>
        <a:graphic>
          <a:graphicData uri="http://schemas.openxmlformats.org/drawingml/2006/table">
            <a:tbl>
              <a:tblPr firstRow="1" firstCol="1" bandRow="1">
                <a:tableStyleId>{5C22544A-7EE6-4342-B048-85BDC9FD1C3A}</a:tableStyleId>
              </a:tblPr>
              <a:tblGrid>
                <a:gridCol w="1176010"/>
                <a:gridCol w="7032902"/>
              </a:tblGrid>
              <a:tr h="940788">
                <a:tc>
                  <a:txBody>
                    <a:bodyPr/>
                    <a:lstStyle/>
                    <a:p>
                      <a:pPr algn="just" rtl="0">
                        <a:lnSpc>
                          <a:spcPct val="115000"/>
                        </a:lnSpc>
                        <a:spcAft>
                          <a:spcPts val="0"/>
                        </a:spcAft>
                      </a:pPr>
                      <a:r>
                        <a:rPr lang="en-CA" sz="1100" dirty="0">
                          <a:effectLst/>
                        </a:rPr>
                        <a:t>Track 1</a:t>
                      </a:r>
                      <a:endParaRPr lang="en-CA" sz="1100" dirty="0">
                        <a:effectLst/>
                        <a:latin typeface="Calibri"/>
                        <a:ea typeface="Calibri"/>
                        <a:cs typeface="Arial"/>
                      </a:endParaRPr>
                    </a:p>
                  </a:txBody>
                  <a:tcPr marL="68580" marR="68580" marT="0" marB="0"/>
                </a:tc>
                <a:tc>
                  <a:txBody>
                    <a:bodyPr/>
                    <a:lstStyle/>
                    <a:p>
                      <a:pPr algn="just" rtl="0">
                        <a:lnSpc>
                          <a:spcPct val="115000"/>
                        </a:lnSpc>
                        <a:spcAft>
                          <a:spcPts val="0"/>
                        </a:spcAft>
                      </a:pPr>
                      <a:r>
                        <a:rPr lang="en-CA" sz="1200" dirty="0">
                          <a:effectLst/>
                        </a:rPr>
                        <a:t>State-centred diplomatic process, embodied in an official bilateral or multilateral dialogues between officials of riparian States, involving high-level political leaders.</a:t>
                      </a:r>
                      <a:endParaRPr lang="en-CA" sz="1100" dirty="0">
                        <a:effectLst/>
                        <a:latin typeface="Calibri"/>
                        <a:ea typeface="Calibri"/>
                        <a:cs typeface="Arial"/>
                      </a:endParaRPr>
                    </a:p>
                  </a:txBody>
                  <a:tcPr marL="68580" marR="68580" marT="0" marB="0"/>
                </a:tc>
              </a:tr>
              <a:tr h="620946">
                <a:tc>
                  <a:txBody>
                    <a:bodyPr/>
                    <a:lstStyle/>
                    <a:p>
                      <a:pPr algn="just" rtl="0">
                        <a:lnSpc>
                          <a:spcPct val="115000"/>
                        </a:lnSpc>
                        <a:spcAft>
                          <a:spcPts val="0"/>
                        </a:spcAft>
                      </a:pPr>
                      <a:r>
                        <a:rPr lang="en-CA" sz="1100" dirty="0">
                          <a:effectLst/>
                        </a:rPr>
                        <a:t>Track 1.5</a:t>
                      </a:r>
                      <a:endParaRPr lang="en-CA" sz="1100" dirty="0">
                        <a:effectLst/>
                        <a:latin typeface="Calibri"/>
                        <a:ea typeface="Calibri"/>
                        <a:cs typeface="Arial"/>
                      </a:endParaRPr>
                    </a:p>
                  </a:txBody>
                  <a:tcPr marL="68580" marR="68580" marT="0" marB="0"/>
                </a:tc>
                <a:tc>
                  <a:txBody>
                    <a:bodyPr/>
                    <a:lstStyle/>
                    <a:p>
                      <a:pPr algn="just" rtl="0">
                        <a:lnSpc>
                          <a:spcPct val="115000"/>
                        </a:lnSpc>
                        <a:spcAft>
                          <a:spcPts val="0"/>
                        </a:spcAft>
                      </a:pPr>
                      <a:r>
                        <a:rPr lang="en-CA" sz="1200" dirty="0">
                          <a:effectLst/>
                        </a:rPr>
                        <a:t>Governmental and non-governmental actors jointly work together towards resolving conflicts, issues at hand, or fostering the dialogues and collaborations.</a:t>
                      </a:r>
                      <a:endParaRPr lang="en-CA" sz="1100" dirty="0">
                        <a:effectLst/>
                        <a:latin typeface="Calibri"/>
                        <a:ea typeface="Calibri"/>
                        <a:cs typeface="Arial"/>
                      </a:endParaRPr>
                    </a:p>
                  </a:txBody>
                  <a:tcPr marL="68580" marR="68580" marT="0" marB="0"/>
                </a:tc>
              </a:tr>
              <a:tr h="940788">
                <a:tc>
                  <a:txBody>
                    <a:bodyPr/>
                    <a:lstStyle/>
                    <a:p>
                      <a:pPr algn="just" rtl="0">
                        <a:lnSpc>
                          <a:spcPct val="115000"/>
                        </a:lnSpc>
                        <a:spcAft>
                          <a:spcPts val="0"/>
                        </a:spcAft>
                      </a:pPr>
                      <a:r>
                        <a:rPr lang="en-CA" sz="1100" dirty="0">
                          <a:effectLst/>
                        </a:rPr>
                        <a:t>Track 2</a:t>
                      </a:r>
                      <a:endParaRPr lang="en-CA" sz="1100" dirty="0">
                        <a:effectLst/>
                        <a:latin typeface="Calibri"/>
                        <a:ea typeface="Calibri"/>
                        <a:cs typeface="Arial"/>
                      </a:endParaRPr>
                    </a:p>
                  </a:txBody>
                  <a:tcPr marL="68580" marR="68580" marT="0" marB="0"/>
                </a:tc>
                <a:tc>
                  <a:txBody>
                    <a:bodyPr/>
                    <a:lstStyle/>
                    <a:p>
                      <a:pPr algn="just" rtl="0">
                        <a:lnSpc>
                          <a:spcPct val="115000"/>
                        </a:lnSpc>
                        <a:spcAft>
                          <a:spcPts val="1000"/>
                        </a:spcAft>
                      </a:pPr>
                      <a:r>
                        <a:rPr lang="en-CA" sz="1200" dirty="0">
                          <a:effectLst/>
                        </a:rPr>
                        <a:t>Comprises an unofficial dialogue among non-State actors aimed at influencing official negotiation processes, involving individuals and private groups, who could interact more freely than high-ranking officials.</a:t>
                      </a:r>
                      <a:endParaRPr lang="en-CA" sz="1100" dirty="0">
                        <a:effectLst/>
                        <a:latin typeface="Calibri"/>
                        <a:ea typeface="Calibri"/>
                        <a:cs typeface="Arial"/>
                      </a:endParaRPr>
                    </a:p>
                  </a:txBody>
                  <a:tcPr marL="68580" marR="68580" marT="0" marB="0"/>
                </a:tc>
              </a:tr>
              <a:tr h="940788">
                <a:tc>
                  <a:txBody>
                    <a:bodyPr/>
                    <a:lstStyle/>
                    <a:p>
                      <a:pPr algn="just" rtl="0">
                        <a:lnSpc>
                          <a:spcPct val="115000"/>
                        </a:lnSpc>
                        <a:spcAft>
                          <a:spcPts val="0"/>
                        </a:spcAft>
                      </a:pPr>
                      <a:r>
                        <a:rPr lang="en-CA" sz="1100" dirty="0">
                          <a:effectLst/>
                        </a:rPr>
                        <a:t>Track 3</a:t>
                      </a:r>
                      <a:endParaRPr lang="en-CA" sz="1100" dirty="0">
                        <a:effectLst/>
                        <a:latin typeface="Calibri"/>
                        <a:ea typeface="Calibri"/>
                        <a:cs typeface="Arial"/>
                      </a:endParaRPr>
                    </a:p>
                  </a:txBody>
                  <a:tcPr marL="68580" marR="68580" marT="0" marB="0"/>
                </a:tc>
                <a:tc>
                  <a:txBody>
                    <a:bodyPr/>
                    <a:lstStyle/>
                    <a:p>
                      <a:pPr algn="just" rtl="0">
                        <a:lnSpc>
                          <a:spcPct val="115000"/>
                        </a:lnSpc>
                        <a:spcAft>
                          <a:spcPts val="1000"/>
                        </a:spcAft>
                      </a:pPr>
                      <a:r>
                        <a:rPr lang="en-CA" sz="1200" dirty="0">
                          <a:effectLst/>
                        </a:rPr>
                        <a:t>People-to-people diplomacy, driven by individuals and non-governmental groups to promote cooperation at multiple levels including community, local levels, as well as national and global levels.</a:t>
                      </a:r>
                      <a:endParaRPr lang="en-CA" sz="1100" dirty="0">
                        <a:effectLst/>
                        <a:latin typeface="Calibri"/>
                        <a:ea typeface="Calibri"/>
                        <a:cs typeface="Arial"/>
                      </a:endParaRPr>
                    </a:p>
                  </a:txBody>
                  <a:tcPr marL="68580" marR="68580" marT="0" marB="0"/>
                </a:tc>
              </a:tr>
              <a:tr h="301107">
                <a:tc>
                  <a:txBody>
                    <a:bodyPr/>
                    <a:lstStyle/>
                    <a:p>
                      <a:pPr algn="just" rtl="0">
                        <a:lnSpc>
                          <a:spcPct val="115000"/>
                        </a:lnSpc>
                        <a:spcAft>
                          <a:spcPts val="0"/>
                        </a:spcAft>
                      </a:pPr>
                      <a:r>
                        <a:rPr lang="en-CA" sz="1100" dirty="0">
                          <a:effectLst/>
                        </a:rPr>
                        <a:t>Multi-track </a:t>
                      </a:r>
                      <a:endParaRPr lang="en-CA" sz="1100" dirty="0">
                        <a:effectLst/>
                        <a:latin typeface="Calibri"/>
                        <a:ea typeface="Calibri"/>
                        <a:cs typeface="Arial"/>
                      </a:endParaRPr>
                    </a:p>
                  </a:txBody>
                  <a:tcPr marL="68580" marR="68580" marT="0" marB="0"/>
                </a:tc>
                <a:tc>
                  <a:txBody>
                    <a:bodyPr/>
                    <a:lstStyle/>
                    <a:p>
                      <a:pPr algn="just" rtl="0">
                        <a:lnSpc>
                          <a:spcPct val="115000"/>
                        </a:lnSpc>
                        <a:spcAft>
                          <a:spcPts val="0"/>
                        </a:spcAft>
                      </a:pPr>
                      <a:r>
                        <a:rPr lang="en-CA" sz="1200" dirty="0">
                          <a:effectLst/>
                        </a:rPr>
                        <a:t>A situation where different tracks of diplomacy taking place simultaneously.</a:t>
                      </a:r>
                      <a:endParaRPr lang="en-CA" sz="1100" dirty="0">
                        <a:effectLst/>
                        <a:latin typeface="Calibri"/>
                        <a:ea typeface="Calibri"/>
                        <a:cs typeface="Arial"/>
                      </a:endParaRPr>
                    </a:p>
                  </a:txBody>
                  <a:tcPr marL="68580" marR="68580" marT="0" marB="0"/>
                </a:tc>
              </a:tr>
            </a:tbl>
          </a:graphicData>
        </a:graphic>
      </p:graphicFrame>
      <p:sp>
        <p:nvSpPr>
          <p:cNvPr id="5"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1217961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Conclusion</a:t>
            </a:r>
            <a:r>
              <a:rPr lang="en-CA" dirty="0"/>
              <a:t/>
            </a:r>
            <a:br>
              <a:rPr lang="en-CA" dirty="0"/>
            </a:br>
            <a:endParaRPr lang="en-CA" dirty="0"/>
          </a:p>
        </p:txBody>
      </p:sp>
      <p:sp>
        <p:nvSpPr>
          <p:cNvPr id="3" name="Content Placeholder 2"/>
          <p:cNvSpPr>
            <a:spLocks noGrp="1"/>
          </p:cNvSpPr>
          <p:nvPr>
            <p:ph idx="1"/>
          </p:nvPr>
        </p:nvSpPr>
        <p:spPr/>
        <p:txBody>
          <a:bodyPr>
            <a:normAutofit fontScale="77500" lnSpcReduction="20000"/>
          </a:bodyPr>
          <a:lstStyle/>
          <a:p>
            <a:pPr algn="l" rtl="0"/>
            <a:r>
              <a:rPr lang="en-CA" b="1" dirty="0" smtClean="0"/>
              <a:t>WC</a:t>
            </a:r>
            <a:r>
              <a:rPr lang="en-CA" dirty="0" smtClean="0"/>
              <a:t> </a:t>
            </a:r>
            <a:r>
              <a:rPr lang="en-CA" dirty="0"/>
              <a:t>and </a:t>
            </a:r>
            <a:r>
              <a:rPr lang="en-CA" b="1" dirty="0"/>
              <a:t>WD</a:t>
            </a:r>
            <a:r>
              <a:rPr lang="en-CA" dirty="0"/>
              <a:t> are intrinsically linked, with the Convention serving as a vital tool for fostering peaceful, cooperative management of shared water resources</a:t>
            </a:r>
            <a:r>
              <a:rPr lang="en-CA" dirty="0" smtClean="0"/>
              <a:t>.</a:t>
            </a:r>
          </a:p>
          <a:p>
            <a:pPr algn="l" rtl="0"/>
            <a:r>
              <a:rPr lang="en-CA" dirty="0" smtClean="0"/>
              <a:t> </a:t>
            </a:r>
            <a:r>
              <a:rPr lang="en-CA" dirty="0"/>
              <a:t>As water scarcity and climate change pose increasing challenges globally, strengthening water diplomacy rooted in legal frameworks like the Convention will be crucial for ensuring sustainable and equitable water use for future </a:t>
            </a:r>
            <a:r>
              <a:rPr lang="en-CA" dirty="0" smtClean="0"/>
              <a:t>generations.</a:t>
            </a:r>
          </a:p>
          <a:p>
            <a:pPr algn="l" rtl="0"/>
            <a:r>
              <a:rPr lang="en-CA" dirty="0" smtClean="0"/>
              <a:t>WC </a:t>
            </a:r>
            <a:r>
              <a:rPr lang="en-CA" dirty="0"/>
              <a:t>is </a:t>
            </a:r>
            <a:r>
              <a:rPr lang="en-CA" dirty="0" smtClean="0"/>
              <a:t>supportive </a:t>
            </a:r>
            <a:r>
              <a:rPr lang="en-CA" dirty="0"/>
              <a:t>to water diplomacy action particularly for its </a:t>
            </a:r>
            <a:r>
              <a:rPr lang="en-CA" dirty="0" smtClean="0"/>
              <a:t>parties. The </a:t>
            </a:r>
            <a:r>
              <a:rPr lang="en-CA" dirty="0"/>
              <a:t>Institutional settings of WC assists to bringing together development interventions and a wise-step preventive and actionable water diplomacy. </a:t>
            </a:r>
            <a:endParaRPr lang="en-CA" dirty="0" smtClean="0"/>
          </a:p>
        </p:txBody>
      </p:sp>
      <p:sp>
        <p:nvSpPr>
          <p:cNvPr id="4"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68614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WC </a:t>
            </a:r>
            <a:r>
              <a:rPr lang="en-CA" dirty="0"/>
              <a:t>is </a:t>
            </a:r>
            <a:r>
              <a:rPr lang="en-CA" dirty="0" smtClean="0"/>
              <a:t>supportive </a:t>
            </a:r>
            <a:r>
              <a:rPr lang="en-CA" dirty="0"/>
              <a:t>for WD </a:t>
            </a:r>
            <a:br>
              <a:rPr lang="en-CA" dirty="0"/>
            </a:b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21874708"/>
              </p:ext>
            </p:extLst>
          </p:nvPr>
        </p:nvGraphicFramePr>
        <p:xfrm>
          <a:off x="467544" y="1268760"/>
          <a:ext cx="8136904" cy="5306842"/>
        </p:xfrm>
        <a:graphic>
          <a:graphicData uri="http://schemas.openxmlformats.org/drawingml/2006/table">
            <a:tbl>
              <a:tblPr firstRow="1" firstCol="1" bandRow="1">
                <a:tableStyleId>{5C22544A-7EE6-4342-B048-85BDC9FD1C3A}</a:tableStyleId>
              </a:tblPr>
              <a:tblGrid>
                <a:gridCol w="4068452"/>
                <a:gridCol w="4068452"/>
              </a:tblGrid>
              <a:tr h="382859">
                <a:tc>
                  <a:txBody>
                    <a:bodyPr/>
                    <a:lstStyle/>
                    <a:p>
                      <a:pPr algn="ctr">
                        <a:lnSpc>
                          <a:spcPct val="115000"/>
                        </a:lnSpc>
                        <a:spcAft>
                          <a:spcPts val="0"/>
                        </a:spcAft>
                      </a:pPr>
                      <a:r>
                        <a:rPr lang="en-CA" sz="1400" dirty="0">
                          <a:effectLst/>
                        </a:rPr>
                        <a:t>The Water Convention</a:t>
                      </a:r>
                      <a:endParaRPr lang="en-CA" sz="1100" dirty="0">
                        <a:effectLst/>
                        <a:latin typeface="Calibri"/>
                        <a:ea typeface="Calibri"/>
                        <a:cs typeface="Arial"/>
                      </a:endParaRPr>
                    </a:p>
                  </a:txBody>
                  <a:tcPr marL="68580" marR="68580" marT="0" marB="0"/>
                </a:tc>
                <a:tc>
                  <a:txBody>
                    <a:bodyPr/>
                    <a:lstStyle/>
                    <a:p>
                      <a:pPr algn="ctr">
                        <a:lnSpc>
                          <a:spcPct val="115000"/>
                        </a:lnSpc>
                        <a:spcAft>
                          <a:spcPts val="0"/>
                        </a:spcAft>
                      </a:pPr>
                      <a:r>
                        <a:rPr lang="en-CA" sz="1400" dirty="0">
                          <a:effectLst/>
                        </a:rPr>
                        <a:t>Path of </a:t>
                      </a:r>
                      <a:r>
                        <a:rPr lang="en-CA" sz="1400" dirty="0" smtClean="0">
                          <a:effectLst/>
                        </a:rPr>
                        <a:t>Water diplomacy</a:t>
                      </a:r>
                      <a:endParaRPr lang="en-CA" sz="1100" dirty="0">
                        <a:effectLst/>
                        <a:latin typeface="Calibri"/>
                        <a:ea typeface="Calibri"/>
                        <a:cs typeface="Arial"/>
                      </a:endParaRPr>
                    </a:p>
                  </a:txBody>
                  <a:tcPr marL="68580" marR="68580" marT="0" marB="0"/>
                </a:tc>
              </a:tr>
              <a:tr h="676869">
                <a:tc>
                  <a:txBody>
                    <a:bodyPr/>
                    <a:lstStyle/>
                    <a:p>
                      <a:pPr algn="l">
                        <a:lnSpc>
                          <a:spcPct val="115000"/>
                        </a:lnSpc>
                        <a:spcAft>
                          <a:spcPts val="0"/>
                        </a:spcAft>
                      </a:pPr>
                      <a:r>
                        <a:rPr lang="en-CA" sz="2400" dirty="0">
                          <a:effectLst/>
                        </a:rPr>
                        <a:t>Encouragement of Regional Integration</a:t>
                      </a:r>
                      <a:endParaRPr lang="en-CA" sz="2400" dirty="0">
                        <a:effectLst/>
                        <a:latin typeface="Calibri"/>
                        <a:ea typeface="Calibri"/>
                        <a:cs typeface="Arial"/>
                      </a:endParaRPr>
                    </a:p>
                  </a:txBody>
                  <a:tcPr marL="68580" marR="68580" marT="0" marB="0"/>
                </a:tc>
                <a:tc>
                  <a:txBody>
                    <a:bodyPr/>
                    <a:lstStyle/>
                    <a:p>
                      <a:pPr algn="ctr">
                        <a:lnSpc>
                          <a:spcPct val="115000"/>
                        </a:lnSpc>
                        <a:spcAft>
                          <a:spcPts val="0"/>
                        </a:spcAft>
                      </a:pPr>
                      <a:r>
                        <a:rPr lang="en-CA" sz="2400">
                          <a:effectLst/>
                        </a:rPr>
                        <a:t>POLITICAL</a:t>
                      </a:r>
                      <a:endParaRPr lang="en-CA" sz="2400">
                        <a:effectLst/>
                        <a:latin typeface="Calibri"/>
                        <a:ea typeface="Calibri"/>
                        <a:cs typeface="Arial"/>
                      </a:endParaRPr>
                    </a:p>
                  </a:txBody>
                  <a:tcPr marL="68580" marR="68580" marT="0" marB="0"/>
                </a:tc>
              </a:tr>
              <a:tr h="676869">
                <a:tc>
                  <a:txBody>
                    <a:bodyPr/>
                    <a:lstStyle/>
                    <a:p>
                      <a:pPr algn="l">
                        <a:lnSpc>
                          <a:spcPct val="115000"/>
                        </a:lnSpc>
                        <a:spcAft>
                          <a:spcPts val="0"/>
                        </a:spcAft>
                      </a:pPr>
                      <a:r>
                        <a:rPr lang="en-CA" sz="2400" dirty="0">
                          <a:effectLst/>
                        </a:rPr>
                        <a:t>Framework for Dispute Resolution</a:t>
                      </a:r>
                      <a:endParaRPr lang="en-CA" sz="2400" dirty="0">
                        <a:effectLst/>
                        <a:latin typeface="Calibri"/>
                        <a:ea typeface="Calibri"/>
                        <a:cs typeface="Arial"/>
                      </a:endParaRPr>
                    </a:p>
                  </a:txBody>
                  <a:tcPr marL="68580" marR="68580" marT="0" marB="0"/>
                </a:tc>
                <a:tc>
                  <a:txBody>
                    <a:bodyPr/>
                    <a:lstStyle/>
                    <a:p>
                      <a:pPr algn="ctr">
                        <a:lnSpc>
                          <a:spcPct val="115000"/>
                        </a:lnSpc>
                        <a:spcAft>
                          <a:spcPts val="0"/>
                        </a:spcAft>
                      </a:pPr>
                      <a:r>
                        <a:rPr lang="en-CA" sz="2400" dirty="0">
                          <a:effectLst/>
                        </a:rPr>
                        <a:t>Preventive (Convincible)</a:t>
                      </a:r>
                      <a:endParaRPr lang="en-CA" sz="2400" dirty="0">
                        <a:effectLst/>
                        <a:latin typeface="Calibri"/>
                        <a:ea typeface="Calibri"/>
                        <a:cs typeface="Arial"/>
                      </a:endParaRPr>
                    </a:p>
                  </a:txBody>
                  <a:tcPr marL="68580" marR="68580" marT="0" marB="0"/>
                </a:tc>
              </a:tr>
              <a:tr h="676869">
                <a:tc>
                  <a:txBody>
                    <a:bodyPr/>
                    <a:lstStyle/>
                    <a:p>
                      <a:pPr algn="l">
                        <a:lnSpc>
                          <a:spcPct val="115000"/>
                        </a:lnSpc>
                        <a:spcAft>
                          <a:spcPts val="0"/>
                        </a:spcAft>
                      </a:pPr>
                      <a:r>
                        <a:rPr lang="en-CA" sz="2400" dirty="0">
                          <a:effectLst/>
                        </a:rPr>
                        <a:t>Encouragement of Regional Integration</a:t>
                      </a:r>
                      <a:endParaRPr lang="en-CA" sz="2400" dirty="0">
                        <a:effectLst/>
                        <a:latin typeface="Calibri"/>
                        <a:ea typeface="Calibri"/>
                        <a:cs typeface="Arial"/>
                      </a:endParaRPr>
                    </a:p>
                  </a:txBody>
                  <a:tcPr marL="68580" marR="68580" marT="0" marB="0"/>
                </a:tc>
                <a:tc>
                  <a:txBody>
                    <a:bodyPr/>
                    <a:lstStyle/>
                    <a:p>
                      <a:pPr algn="ctr">
                        <a:lnSpc>
                          <a:spcPct val="115000"/>
                        </a:lnSpc>
                        <a:spcAft>
                          <a:spcPts val="0"/>
                        </a:spcAft>
                      </a:pPr>
                      <a:r>
                        <a:rPr lang="en-CA" sz="2400">
                          <a:effectLst/>
                        </a:rPr>
                        <a:t>Integrative </a:t>
                      </a:r>
                      <a:endParaRPr lang="en-CA" sz="2400">
                        <a:effectLst/>
                        <a:latin typeface="Calibri"/>
                        <a:ea typeface="Calibri"/>
                        <a:cs typeface="Arial"/>
                      </a:endParaRPr>
                    </a:p>
                  </a:txBody>
                  <a:tcPr marL="68580" marR="68580" marT="0" marB="0"/>
                </a:tc>
              </a:tr>
              <a:tr h="1025516">
                <a:tc>
                  <a:txBody>
                    <a:bodyPr/>
                    <a:lstStyle/>
                    <a:p>
                      <a:pPr algn="l">
                        <a:lnSpc>
                          <a:spcPct val="115000"/>
                        </a:lnSpc>
                        <a:spcAft>
                          <a:spcPts val="0"/>
                        </a:spcAft>
                      </a:pPr>
                      <a:r>
                        <a:rPr lang="en-CA" sz="2400" dirty="0">
                          <a:effectLst/>
                        </a:rPr>
                        <a:t>Legal Foundation for Cooperation and Promotion of Reciprocity</a:t>
                      </a:r>
                      <a:endParaRPr lang="en-CA" sz="2400" dirty="0">
                        <a:effectLst/>
                        <a:latin typeface="Calibri"/>
                        <a:ea typeface="Calibri"/>
                        <a:cs typeface="Arial"/>
                      </a:endParaRPr>
                    </a:p>
                  </a:txBody>
                  <a:tcPr marL="68580" marR="68580" marT="0" marB="0"/>
                </a:tc>
                <a:tc>
                  <a:txBody>
                    <a:bodyPr/>
                    <a:lstStyle/>
                    <a:p>
                      <a:pPr algn="ctr">
                        <a:lnSpc>
                          <a:spcPct val="115000"/>
                        </a:lnSpc>
                        <a:spcAft>
                          <a:spcPts val="0"/>
                        </a:spcAft>
                      </a:pPr>
                      <a:r>
                        <a:rPr lang="en-CA" sz="2400">
                          <a:effectLst/>
                        </a:rPr>
                        <a:t>Cooperative</a:t>
                      </a:r>
                      <a:endParaRPr lang="en-CA" sz="2400">
                        <a:effectLst/>
                        <a:latin typeface="Calibri"/>
                        <a:ea typeface="Calibri"/>
                        <a:cs typeface="Arial"/>
                      </a:endParaRPr>
                    </a:p>
                  </a:txBody>
                  <a:tcPr marL="68580" marR="68580" marT="0" marB="0"/>
                </a:tc>
              </a:tr>
              <a:tr h="1025516">
                <a:tc>
                  <a:txBody>
                    <a:bodyPr/>
                    <a:lstStyle/>
                    <a:p>
                      <a:pPr algn="l">
                        <a:lnSpc>
                          <a:spcPct val="115000"/>
                        </a:lnSpc>
                        <a:spcAft>
                          <a:spcPts val="0"/>
                        </a:spcAft>
                      </a:pPr>
                      <a:r>
                        <a:rPr lang="en-CA" sz="2400" dirty="0">
                          <a:effectLst/>
                        </a:rPr>
                        <a:t>Capacity Building and Institutional Support</a:t>
                      </a:r>
                    </a:p>
                    <a:p>
                      <a:pPr algn="l">
                        <a:lnSpc>
                          <a:spcPct val="115000"/>
                        </a:lnSpc>
                        <a:spcAft>
                          <a:spcPts val="0"/>
                        </a:spcAft>
                      </a:pPr>
                      <a:r>
                        <a:rPr lang="en-CA" sz="2400" dirty="0">
                          <a:effectLst/>
                        </a:rPr>
                        <a:t> </a:t>
                      </a:r>
                      <a:endParaRPr lang="en-CA" sz="2400" dirty="0">
                        <a:effectLst/>
                        <a:latin typeface="Calibri"/>
                        <a:ea typeface="Calibri"/>
                        <a:cs typeface="Arial"/>
                      </a:endParaRPr>
                    </a:p>
                  </a:txBody>
                  <a:tcPr marL="68580" marR="68580" marT="0" marB="0"/>
                </a:tc>
                <a:tc>
                  <a:txBody>
                    <a:bodyPr/>
                    <a:lstStyle/>
                    <a:p>
                      <a:pPr algn="ctr">
                        <a:lnSpc>
                          <a:spcPct val="115000"/>
                        </a:lnSpc>
                        <a:spcAft>
                          <a:spcPts val="0"/>
                        </a:spcAft>
                      </a:pPr>
                      <a:r>
                        <a:rPr lang="en-CA" sz="2400" dirty="0">
                          <a:effectLst/>
                        </a:rPr>
                        <a:t>Technical</a:t>
                      </a:r>
                      <a:endParaRPr lang="en-CA" sz="2400" dirty="0">
                        <a:effectLst/>
                        <a:latin typeface="Calibri"/>
                        <a:ea typeface="Calibri"/>
                        <a:cs typeface="Arial"/>
                      </a:endParaRPr>
                    </a:p>
                  </a:txBody>
                  <a:tcPr marL="68580" marR="68580" marT="0" marB="0"/>
                </a:tc>
              </a:tr>
            </a:tbl>
          </a:graphicData>
        </a:graphic>
      </p:graphicFrame>
      <p:sp>
        <p:nvSpPr>
          <p:cNvPr id="5"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2215036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algn="ctr"/>
            <a:endParaRPr lang="en-US" dirty="0" smtClean="0"/>
          </a:p>
          <a:p>
            <a:pPr algn="ctr"/>
            <a:endParaRPr lang="en-US" dirty="0"/>
          </a:p>
          <a:p>
            <a:pPr marL="0" indent="0" algn="ctr">
              <a:buNone/>
            </a:pPr>
            <a:r>
              <a:rPr lang="en-US" sz="3600" dirty="0" smtClean="0">
                <a:solidFill>
                  <a:srgbClr val="00B0F0"/>
                </a:solidFill>
              </a:rPr>
              <a:t>Thank you for </a:t>
            </a:r>
            <a:r>
              <a:rPr lang="en-US" sz="3600" dirty="0" err="1" smtClean="0">
                <a:solidFill>
                  <a:srgbClr val="00B0F0"/>
                </a:solidFill>
              </a:rPr>
              <a:t>attantion</a:t>
            </a:r>
            <a:endParaRPr lang="en-CA" sz="3600" dirty="0">
              <a:solidFill>
                <a:srgbClr val="00B0F0"/>
              </a:solidFill>
            </a:endParaRPr>
          </a:p>
        </p:txBody>
      </p:sp>
      <p:sp>
        <p:nvSpPr>
          <p:cNvPr id="4" name="Freeform 2"/>
          <p:cNvSpPr/>
          <p:nvPr/>
        </p:nvSpPr>
        <p:spPr>
          <a:xfrm>
            <a:off x="0" y="0"/>
            <a:ext cx="9144000" cy="6858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3352855760"/>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1694</TotalTime>
  <Words>1169</Words>
  <Application>Microsoft Office PowerPoint</Application>
  <PresentationFormat>On-screen Show (4:3)</PresentationFormat>
  <Paragraphs>127</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سمة Office</vt:lpstr>
      <vt:lpstr>PowerPoint Presentation</vt:lpstr>
      <vt:lpstr>Aims of the Water Convention</vt:lpstr>
      <vt:lpstr>The Convention: from Regional to Global</vt:lpstr>
      <vt:lpstr>Organization of work under the Convention </vt:lpstr>
      <vt:lpstr>Institutional Framework </vt:lpstr>
      <vt:lpstr>The key insights of the Water Convention</vt:lpstr>
      <vt:lpstr>Global Legal instrument and Institutional Framwork </vt:lpstr>
      <vt:lpstr>Water Diplomacy</vt:lpstr>
      <vt:lpstr>Four key aspects of the water diplomacy.  </vt:lpstr>
      <vt:lpstr>Tracks of Water diplomacy</vt:lpstr>
      <vt:lpstr>Conclusion </vt:lpstr>
      <vt:lpstr>WC is supportive for WD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umer</dc:creator>
  <cp:lastModifiedBy>Maher</cp:lastModifiedBy>
  <cp:revision>17</cp:revision>
  <dcterms:created xsi:type="dcterms:W3CDTF">2025-04-21T17:23:33Z</dcterms:created>
  <dcterms:modified xsi:type="dcterms:W3CDTF">2025-04-22T21:48:44Z</dcterms:modified>
</cp:coreProperties>
</file>