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48" r:id="rId1"/>
  </p:sldMasterIdLst>
  <p:notesMasterIdLst>
    <p:notesMasterId r:id="rId20"/>
  </p:notesMasterIdLst>
  <p:handoutMasterIdLst>
    <p:handoutMasterId r:id="rId21"/>
  </p:handoutMasterIdLst>
  <p:sldIdLst>
    <p:sldId id="256" r:id="rId2"/>
    <p:sldId id="287" r:id="rId3"/>
    <p:sldId id="317" r:id="rId4"/>
    <p:sldId id="318" r:id="rId5"/>
    <p:sldId id="319" r:id="rId6"/>
    <p:sldId id="320" r:id="rId7"/>
    <p:sldId id="321" r:id="rId8"/>
    <p:sldId id="322" r:id="rId9"/>
    <p:sldId id="323" r:id="rId10"/>
    <p:sldId id="324" r:id="rId11"/>
    <p:sldId id="325" r:id="rId12"/>
    <p:sldId id="326" r:id="rId13"/>
    <p:sldId id="327" r:id="rId14"/>
    <p:sldId id="328" r:id="rId15"/>
    <p:sldId id="329" r:id="rId16"/>
    <p:sldId id="330" r:id="rId17"/>
    <p:sldId id="267" r:id="rId18"/>
    <p:sldId id="269" r:id="rId19"/>
  </p:sldIdLst>
  <p:sldSz cx="18288000" cy="10287000"/>
  <p:notesSz cx="6858000" cy="9144000"/>
  <p:embeddedFontLst>
    <p:embeddedFont>
      <p:font typeface="Calibri" panose="020F0502020204030204" pitchFamily="34" charset="0"/>
      <p:regular r:id="rId22"/>
      <p:bold r:id="rId23"/>
      <p:italic r:id="rId24"/>
      <p:boldItalic r:id="rId25"/>
    </p:embeddedFont>
    <p:embeddedFont>
      <p:font typeface="Agrandir Medium" panose="020B0604020202020204" charset="0"/>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35" autoAdjust="0"/>
    <p:restoredTop sz="94622" autoAdjust="0"/>
  </p:normalViewPr>
  <p:slideViewPr>
    <p:cSldViewPr>
      <p:cViewPr varScale="1">
        <p:scale>
          <a:sx n="56" d="100"/>
          <a:sy n="56" d="100"/>
        </p:scale>
        <p:origin x="758" y="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B5D692-9367-4C1C-8113-99AD4C4311F8}" type="doc">
      <dgm:prSet loTypeId="urn:microsoft.com/office/officeart/2005/8/layout/cycle8" loCatId="cycle" qsTypeId="urn:microsoft.com/office/officeart/2005/8/quickstyle/3d3" qsCatId="3D" csTypeId="urn:microsoft.com/office/officeart/2005/8/colors/accent3_1" csCatId="accent3" phldr="1"/>
      <dgm:spPr/>
      <dgm:t>
        <a:bodyPr/>
        <a:lstStyle/>
        <a:p>
          <a:endParaRPr lang="en-US"/>
        </a:p>
      </dgm:t>
    </dgm:pt>
    <dgm:pt modelId="{218B818F-2882-4E34-B943-4FFA9357A349}">
      <dgm:prSet phldrT="[Text]"/>
      <dgm:spPr/>
      <dgm:t>
        <a:bodyPr/>
        <a:lstStyle/>
        <a:p>
          <a:r>
            <a:rPr lang="en-US" b="1" dirty="0" smtClean="0">
              <a:solidFill>
                <a:srgbClr val="222122"/>
              </a:solidFill>
              <a:latin typeface="Agrandir Medium"/>
              <a:ea typeface="Agrandir Medium"/>
              <a:cs typeface="Agrandir Medium"/>
              <a:sym typeface="Agrandir Medium"/>
            </a:rPr>
            <a:t>Introduction</a:t>
          </a:r>
          <a:endParaRPr lang="en-US" dirty="0"/>
        </a:p>
      </dgm:t>
    </dgm:pt>
    <dgm:pt modelId="{5862C6A4-18A1-4E24-B1A5-4D67EB0A1DD3}" type="sibTrans" cxnId="{A7296197-0FF1-4A65-996B-A638B359FE22}">
      <dgm:prSet/>
      <dgm:spPr/>
      <dgm:t>
        <a:bodyPr/>
        <a:lstStyle/>
        <a:p>
          <a:endParaRPr lang="en-US"/>
        </a:p>
      </dgm:t>
    </dgm:pt>
    <dgm:pt modelId="{41583BCB-321C-4197-BEFC-56D120CD2BB3}" type="parTrans" cxnId="{A7296197-0FF1-4A65-996B-A638B359FE22}">
      <dgm:prSet/>
      <dgm:spPr/>
      <dgm:t>
        <a:bodyPr/>
        <a:lstStyle/>
        <a:p>
          <a:endParaRPr lang="en-US"/>
        </a:p>
      </dgm:t>
    </dgm:pt>
    <dgm:pt modelId="{C0131C20-C7EB-4CBD-BFCC-43797F7EF31B}">
      <dgm:prSet phldrT="[Text]"/>
      <dgm:spPr/>
      <dgm:t>
        <a:bodyPr/>
        <a:lstStyle/>
        <a:p>
          <a:r>
            <a:rPr lang="en-US" b="1" dirty="0" smtClean="0">
              <a:solidFill>
                <a:srgbClr val="222122"/>
              </a:solidFill>
              <a:latin typeface="Agrandir Medium"/>
              <a:ea typeface="Agrandir Medium"/>
              <a:cs typeface="Agrandir Medium"/>
              <a:sym typeface="Agrandir Medium"/>
            </a:rPr>
            <a:t>Conclusion</a:t>
          </a:r>
          <a:endParaRPr lang="en-US" dirty="0"/>
        </a:p>
      </dgm:t>
    </dgm:pt>
    <dgm:pt modelId="{BD8E8A7B-CF02-4440-9C32-60E8FA742205}" type="sibTrans" cxnId="{6D8205AC-0C35-4F13-A697-94D4E58D94CA}">
      <dgm:prSet/>
      <dgm:spPr/>
      <dgm:t>
        <a:bodyPr/>
        <a:lstStyle/>
        <a:p>
          <a:endParaRPr lang="en-US"/>
        </a:p>
      </dgm:t>
    </dgm:pt>
    <dgm:pt modelId="{C19B7A31-9A9D-432B-800E-51B015A2A716}" type="parTrans" cxnId="{6D8205AC-0C35-4F13-A697-94D4E58D94CA}">
      <dgm:prSet/>
      <dgm:spPr/>
      <dgm:t>
        <a:bodyPr/>
        <a:lstStyle/>
        <a:p>
          <a:endParaRPr lang="en-US"/>
        </a:p>
      </dgm:t>
    </dgm:pt>
    <dgm:pt modelId="{2E3A299F-ECD1-44F3-B7DB-B1E0A92AFD27}">
      <dgm:prSet phldrT="[Text]"/>
      <dgm:spPr/>
      <dgm:t>
        <a:bodyPr/>
        <a:lstStyle/>
        <a:p>
          <a:r>
            <a:rPr lang="en-US" b="1" dirty="0" smtClean="0">
              <a:solidFill>
                <a:srgbClr val="222122"/>
              </a:solidFill>
              <a:latin typeface="Agrandir Medium"/>
              <a:ea typeface="Agrandir Medium"/>
              <a:cs typeface="Agrandir Medium"/>
              <a:sym typeface="Agrandir Medium"/>
            </a:rPr>
            <a:t>Methodology</a:t>
          </a:r>
          <a:endParaRPr lang="en-US" dirty="0"/>
        </a:p>
      </dgm:t>
    </dgm:pt>
    <dgm:pt modelId="{18A624D5-71F1-4385-8742-ABEBB2838FCC}" type="sibTrans" cxnId="{E4C8583D-31C8-47D0-B9BA-2436AA8636B5}">
      <dgm:prSet/>
      <dgm:spPr/>
      <dgm:t>
        <a:bodyPr/>
        <a:lstStyle/>
        <a:p>
          <a:endParaRPr lang="en-US"/>
        </a:p>
      </dgm:t>
    </dgm:pt>
    <dgm:pt modelId="{BBD13823-73EC-405B-B8B5-E95D08B6D24E}" type="parTrans" cxnId="{E4C8583D-31C8-47D0-B9BA-2436AA8636B5}">
      <dgm:prSet/>
      <dgm:spPr/>
      <dgm:t>
        <a:bodyPr/>
        <a:lstStyle/>
        <a:p>
          <a:endParaRPr lang="en-US"/>
        </a:p>
      </dgm:t>
    </dgm:pt>
    <dgm:pt modelId="{7618FBC3-2D8B-4A6F-9A59-C1BDE113C707}">
      <dgm:prSet/>
      <dgm:spPr/>
      <dgm:t>
        <a:bodyPr/>
        <a:lstStyle/>
        <a:p>
          <a:r>
            <a:rPr lang="en-US" b="1" dirty="0" smtClean="0">
              <a:solidFill>
                <a:srgbClr val="222122"/>
              </a:solidFill>
              <a:latin typeface="Agrandir Medium"/>
              <a:ea typeface="Agrandir Medium"/>
              <a:cs typeface="Agrandir Medium"/>
              <a:sym typeface="Agrandir Medium"/>
            </a:rPr>
            <a:t>Results</a:t>
          </a:r>
          <a:endParaRPr lang="en-US" b="1" dirty="0">
            <a:solidFill>
              <a:srgbClr val="222122"/>
            </a:solidFill>
            <a:latin typeface="Agrandir Medium"/>
            <a:ea typeface="Agrandir Medium"/>
            <a:cs typeface="Agrandir Medium"/>
            <a:sym typeface="Agrandir Medium"/>
          </a:endParaRPr>
        </a:p>
      </dgm:t>
    </dgm:pt>
    <dgm:pt modelId="{64F6FAF7-A70D-49DC-83E3-FF4AF1A96307}" type="parTrans" cxnId="{B852C402-9862-4CD1-8226-BA080DC8C44B}">
      <dgm:prSet/>
      <dgm:spPr/>
      <dgm:t>
        <a:bodyPr/>
        <a:lstStyle/>
        <a:p>
          <a:endParaRPr lang="en-US"/>
        </a:p>
      </dgm:t>
    </dgm:pt>
    <dgm:pt modelId="{8DD51315-A7C1-4FE0-A866-4835C91C8E1E}" type="sibTrans" cxnId="{B852C402-9862-4CD1-8226-BA080DC8C44B}">
      <dgm:prSet/>
      <dgm:spPr/>
      <dgm:t>
        <a:bodyPr/>
        <a:lstStyle/>
        <a:p>
          <a:endParaRPr lang="en-US"/>
        </a:p>
      </dgm:t>
    </dgm:pt>
    <dgm:pt modelId="{F9C5AE6F-D8B6-4F9A-B96E-0162CC3DB1C2}" type="pres">
      <dgm:prSet presAssocID="{DCB5D692-9367-4C1C-8113-99AD4C4311F8}" presName="compositeShape" presStyleCnt="0">
        <dgm:presLayoutVars>
          <dgm:chMax val="7"/>
          <dgm:dir/>
          <dgm:resizeHandles val="exact"/>
        </dgm:presLayoutVars>
      </dgm:prSet>
      <dgm:spPr/>
      <dgm:t>
        <a:bodyPr/>
        <a:lstStyle/>
        <a:p>
          <a:endParaRPr lang="en-US"/>
        </a:p>
      </dgm:t>
    </dgm:pt>
    <dgm:pt modelId="{8365D6B3-3912-415B-A6FE-F63586F0F89D}" type="pres">
      <dgm:prSet presAssocID="{DCB5D692-9367-4C1C-8113-99AD4C4311F8}" presName="wedge1" presStyleLbl="node1" presStyleIdx="0" presStyleCnt="4"/>
      <dgm:spPr/>
      <dgm:t>
        <a:bodyPr/>
        <a:lstStyle/>
        <a:p>
          <a:endParaRPr lang="en-US"/>
        </a:p>
      </dgm:t>
    </dgm:pt>
    <dgm:pt modelId="{694A294A-F1C3-4302-81DC-93892A802243}" type="pres">
      <dgm:prSet presAssocID="{DCB5D692-9367-4C1C-8113-99AD4C4311F8}" presName="dummy1a" presStyleCnt="0"/>
      <dgm:spPr/>
    </dgm:pt>
    <dgm:pt modelId="{E85B1D30-020F-4EAE-A0AD-E5951AC35D6A}" type="pres">
      <dgm:prSet presAssocID="{DCB5D692-9367-4C1C-8113-99AD4C4311F8}" presName="dummy1b" presStyleCnt="0"/>
      <dgm:spPr/>
    </dgm:pt>
    <dgm:pt modelId="{B52B72D5-FE8B-49C4-9E92-4E84621A9456}" type="pres">
      <dgm:prSet presAssocID="{DCB5D692-9367-4C1C-8113-99AD4C4311F8}" presName="wedge1Tx" presStyleLbl="node1" presStyleIdx="0" presStyleCnt="4">
        <dgm:presLayoutVars>
          <dgm:chMax val="0"/>
          <dgm:chPref val="0"/>
          <dgm:bulletEnabled val="1"/>
        </dgm:presLayoutVars>
      </dgm:prSet>
      <dgm:spPr/>
      <dgm:t>
        <a:bodyPr/>
        <a:lstStyle/>
        <a:p>
          <a:endParaRPr lang="en-US"/>
        </a:p>
      </dgm:t>
    </dgm:pt>
    <dgm:pt modelId="{4F60B45A-4CBF-47FE-8AB7-15CDF8A18639}" type="pres">
      <dgm:prSet presAssocID="{DCB5D692-9367-4C1C-8113-99AD4C4311F8}" presName="wedge2" presStyleLbl="node1" presStyleIdx="1" presStyleCnt="4"/>
      <dgm:spPr/>
      <dgm:t>
        <a:bodyPr/>
        <a:lstStyle/>
        <a:p>
          <a:endParaRPr lang="en-US"/>
        </a:p>
      </dgm:t>
    </dgm:pt>
    <dgm:pt modelId="{2B8A3789-8EC7-4D06-BC0C-2716E69B821C}" type="pres">
      <dgm:prSet presAssocID="{DCB5D692-9367-4C1C-8113-99AD4C4311F8}" presName="dummy2a" presStyleCnt="0"/>
      <dgm:spPr/>
    </dgm:pt>
    <dgm:pt modelId="{6B84B67A-2CFB-497B-8409-40237A29B6B4}" type="pres">
      <dgm:prSet presAssocID="{DCB5D692-9367-4C1C-8113-99AD4C4311F8}" presName="dummy2b" presStyleCnt="0"/>
      <dgm:spPr/>
    </dgm:pt>
    <dgm:pt modelId="{2BA04877-E908-4E95-8335-2460660FA732}" type="pres">
      <dgm:prSet presAssocID="{DCB5D692-9367-4C1C-8113-99AD4C4311F8}" presName="wedge2Tx" presStyleLbl="node1" presStyleIdx="1" presStyleCnt="4">
        <dgm:presLayoutVars>
          <dgm:chMax val="0"/>
          <dgm:chPref val="0"/>
          <dgm:bulletEnabled val="1"/>
        </dgm:presLayoutVars>
      </dgm:prSet>
      <dgm:spPr/>
      <dgm:t>
        <a:bodyPr/>
        <a:lstStyle/>
        <a:p>
          <a:endParaRPr lang="en-US"/>
        </a:p>
      </dgm:t>
    </dgm:pt>
    <dgm:pt modelId="{523C9CFD-EA51-4CC8-98BC-1A28216D4530}" type="pres">
      <dgm:prSet presAssocID="{DCB5D692-9367-4C1C-8113-99AD4C4311F8}" presName="wedge3" presStyleLbl="node1" presStyleIdx="2" presStyleCnt="4"/>
      <dgm:spPr/>
      <dgm:t>
        <a:bodyPr/>
        <a:lstStyle/>
        <a:p>
          <a:endParaRPr lang="en-US"/>
        </a:p>
      </dgm:t>
    </dgm:pt>
    <dgm:pt modelId="{8FFE3D51-135E-4749-AB07-0856E168504A}" type="pres">
      <dgm:prSet presAssocID="{DCB5D692-9367-4C1C-8113-99AD4C4311F8}" presName="dummy3a" presStyleCnt="0"/>
      <dgm:spPr/>
    </dgm:pt>
    <dgm:pt modelId="{F61B972D-66CA-4555-9A72-5A384F612C5D}" type="pres">
      <dgm:prSet presAssocID="{DCB5D692-9367-4C1C-8113-99AD4C4311F8}" presName="dummy3b" presStyleCnt="0"/>
      <dgm:spPr/>
    </dgm:pt>
    <dgm:pt modelId="{667B1E21-B434-4595-889D-565923CE4503}" type="pres">
      <dgm:prSet presAssocID="{DCB5D692-9367-4C1C-8113-99AD4C4311F8}" presName="wedge3Tx" presStyleLbl="node1" presStyleIdx="2" presStyleCnt="4">
        <dgm:presLayoutVars>
          <dgm:chMax val="0"/>
          <dgm:chPref val="0"/>
          <dgm:bulletEnabled val="1"/>
        </dgm:presLayoutVars>
      </dgm:prSet>
      <dgm:spPr/>
      <dgm:t>
        <a:bodyPr/>
        <a:lstStyle/>
        <a:p>
          <a:endParaRPr lang="en-US"/>
        </a:p>
      </dgm:t>
    </dgm:pt>
    <dgm:pt modelId="{C653BB64-51E3-4C18-9157-7D59E07E0A42}" type="pres">
      <dgm:prSet presAssocID="{DCB5D692-9367-4C1C-8113-99AD4C4311F8}" presName="wedge4" presStyleLbl="node1" presStyleIdx="3" presStyleCnt="4"/>
      <dgm:spPr/>
      <dgm:t>
        <a:bodyPr/>
        <a:lstStyle/>
        <a:p>
          <a:endParaRPr lang="en-US"/>
        </a:p>
      </dgm:t>
    </dgm:pt>
    <dgm:pt modelId="{345A61BE-727B-44CA-96FF-330F91FAE059}" type="pres">
      <dgm:prSet presAssocID="{DCB5D692-9367-4C1C-8113-99AD4C4311F8}" presName="dummy4a" presStyleCnt="0"/>
      <dgm:spPr/>
    </dgm:pt>
    <dgm:pt modelId="{B7EB6DA5-65DE-4EC8-A524-E18C0E752CCB}" type="pres">
      <dgm:prSet presAssocID="{DCB5D692-9367-4C1C-8113-99AD4C4311F8}" presName="dummy4b" presStyleCnt="0"/>
      <dgm:spPr/>
    </dgm:pt>
    <dgm:pt modelId="{841A5D87-906B-4868-B319-4ABFAE1C53B3}" type="pres">
      <dgm:prSet presAssocID="{DCB5D692-9367-4C1C-8113-99AD4C4311F8}" presName="wedge4Tx" presStyleLbl="node1" presStyleIdx="3" presStyleCnt="4">
        <dgm:presLayoutVars>
          <dgm:chMax val="0"/>
          <dgm:chPref val="0"/>
          <dgm:bulletEnabled val="1"/>
        </dgm:presLayoutVars>
      </dgm:prSet>
      <dgm:spPr/>
      <dgm:t>
        <a:bodyPr/>
        <a:lstStyle/>
        <a:p>
          <a:endParaRPr lang="en-US"/>
        </a:p>
      </dgm:t>
    </dgm:pt>
    <dgm:pt modelId="{CE0768F7-DF5A-4AD3-8E32-DFC35A84009E}" type="pres">
      <dgm:prSet presAssocID="{18A624D5-71F1-4385-8742-ABEBB2838FCC}" presName="arrowWedge1" presStyleLbl="fgSibTrans2D1" presStyleIdx="0" presStyleCnt="4"/>
      <dgm:spPr/>
    </dgm:pt>
    <dgm:pt modelId="{622BCC28-08C5-473E-A4E1-963AB75BEC91}" type="pres">
      <dgm:prSet presAssocID="{8DD51315-A7C1-4FE0-A866-4835C91C8E1E}" presName="arrowWedge2" presStyleLbl="fgSibTrans2D1" presStyleIdx="1" presStyleCnt="4"/>
      <dgm:spPr/>
    </dgm:pt>
    <dgm:pt modelId="{4B90F49E-00A0-40CC-A21F-CCE21F709D7F}" type="pres">
      <dgm:prSet presAssocID="{BD8E8A7B-CF02-4440-9C32-60E8FA742205}" presName="arrowWedge3" presStyleLbl="fgSibTrans2D1" presStyleIdx="2" presStyleCnt="4"/>
      <dgm:spPr/>
    </dgm:pt>
    <dgm:pt modelId="{37B12FAB-C976-4427-8C3F-7BEFE74ED166}" type="pres">
      <dgm:prSet presAssocID="{5862C6A4-18A1-4E24-B1A5-4D67EB0A1DD3}" presName="arrowWedge4" presStyleLbl="fgSibTrans2D1" presStyleIdx="3" presStyleCnt="4"/>
      <dgm:spPr/>
    </dgm:pt>
  </dgm:ptLst>
  <dgm:cxnLst>
    <dgm:cxn modelId="{4F044BFF-F63C-476E-9ACC-02741922194F}" type="presOf" srcId="{218B818F-2882-4E34-B943-4FFA9357A349}" destId="{C653BB64-51E3-4C18-9157-7D59E07E0A42}" srcOrd="0" destOrd="0" presId="urn:microsoft.com/office/officeart/2005/8/layout/cycle8"/>
    <dgm:cxn modelId="{7A86C4F1-95B0-4518-AA15-E251091AF35D}" type="presOf" srcId="{2E3A299F-ECD1-44F3-B7DB-B1E0A92AFD27}" destId="{B52B72D5-FE8B-49C4-9E92-4E84621A9456}" srcOrd="1" destOrd="0" presId="urn:microsoft.com/office/officeart/2005/8/layout/cycle8"/>
    <dgm:cxn modelId="{B852C402-9862-4CD1-8226-BA080DC8C44B}" srcId="{DCB5D692-9367-4C1C-8113-99AD4C4311F8}" destId="{7618FBC3-2D8B-4A6F-9A59-C1BDE113C707}" srcOrd="1" destOrd="0" parTransId="{64F6FAF7-A70D-49DC-83E3-FF4AF1A96307}" sibTransId="{8DD51315-A7C1-4FE0-A866-4835C91C8E1E}"/>
    <dgm:cxn modelId="{47CF6708-C0CD-4DDB-B239-9A8E33653D43}" type="presOf" srcId="{2E3A299F-ECD1-44F3-B7DB-B1E0A92AFD27}" destId="{8365D6B3-3912-415B-A6FE-F63586F0F89D}" srcOrd="0" destOrd="0" presId="urn:microsoft.com/office/officeart/2005/8/layout/cycle8"/>
    <dgm:cxn modelId="{E4C8583D-31C8-47D0-B9BA-2436AA8636B5}" srcId="{DCB5D692-9367-4C1C-8113-99AD4C4311F8}" destId="{2E3A299F-ECD1-44F3-B7DB-B1E0A92AFD27}" srcOrd="0" destOrd="0" parTransId="{BBD13823-73EC-405B-B8B5-E95D08B6D24E}" sibTransId="{18A624D5-71F1-4385-8742-ABEBB2838FCC}"/>
    <dgm:cxn modelId="{B65E9E81-F1B2-401D-A871-2694726F58A5}" type="presOf" srcId="{C0131C20-C7EB-4CBD-BFCC-43797F7EF31B}" destId="{667B1E21-B434-4595-889D-565923CE4503}" srcOrd="1" destOrd="0" presId="urn:microsoft.com/office/officeart/2005/8/layout/cycle8"/>
    <dgm:cxn modelId="{6194C5D7-5978-4D3D-A54E-049C7EFEE9B7}" type="presOf" srcId="{C0131C20-C7EB-4CBD-BFCC-43797F7EF31B}" destId="{523C9CFD-EA51-4CC8-98BC-1A28216D4530}" srcOrd="0" destOrd="0" presId="urn:microsoft.com/office/officeart/2005/8/layout/cycle8"/>
    <dgm:cxn modelId="{6D8205AC-0C35-4F13-A697-94D4E58D94CA}" srcId="{DCB5D692-9367-4C1C-8113-99AD4C4311F8}" destId="{C0131C20-C7EB-4CBD-BFCC-43797F7EF31B}" srcOrd="2" destOrd="0" parTransId="{C19B7A31-9A9D-432B-800E-51B015A2A716}" sibTransId="{BD8E8A7B-CF02-4440-9C32-60E8FA742205}"/>
    <dgm:cxn modelId="{A7296197-0FF1-4A65-996B-A638B359FE22}" srcId="{DCB5D692-9367-4C1C-8113-99AD4C4311F8}" destId="{218B818F-2882-4E34-B943-4FFA9357A349}" srcOrd="3" destOrd="0" parTransId="{41583BCB-321C-4197-BEFC-56D120CD2BB3}" sibTransId="{5862C6A4-18A1-4E24-B1A5-4D67EB0A1DD3}"/>
    <dgm:cxn modelId="{1EC50B18-66D9-49E7-96E6-6F841B58CCDF}" type="presOf" srcId="{DCB5D692-9367-4C1C-8113-99AD4C4311F8}" destId="{F9C5AE6F-D8B6-4F9A-B96E-0162CC3DB1C2}" srcOrd="0" destOrd="0" presId="urn:microsoft.com/office/officeart/2005/8/layout/cycle8"/>
    <dgm:cxn modelId="{4793DBC3-D496-4EAE-B789-259A51D26DE7}" type="presOf" srcId="{7618FBC3-2D8B-4A6F-9A59-C1BDE113C707}" destId="{4F60B45A-4CBF-47FE-8AB7-15CDF8A18639}" srcOrd="0" destOrd="0" presId="urn:microsoft.com/office/officeart/2005/8/layout/cycle8"/>
    <dgm:cxn modelId="{015E5DC7-991F-45F2-A056-544300E5ADAA}" type="presOf" srcId="{218B818F-2882-4E34-B943-4FFA9357A349}" destId="{841A5D87-906B-4868-B319-4ABFAE1C53B3}" srcOrd="1" destOrd="0" presId="urn:microsoft.com/office/officeart/2005/8/layout/cycle8"/>
    <dgm:cxn modelId="{9F06C126-5A9C-4072-9DD5-8330D4902FE2}" type="presOf" srcId="{7618FBC3-2D8B-4A6F-9A59-C1BDE113C707}" destId="{2BA04877-E908-4E95-8335-2460660FA732}" srcOrd="1" destOrd="0" presId="urn:microsoft.com/office/officeart/2005/8/layout/cycle8"/>
    <dgm:cxn modelId="{E4F70CEA-0A32-4B54-91CC-8EC53DE00A4B}" type="presParOf" srcId="{F9C5AE6F-D8B6-4F9A-B96E-0162CC3DB1C2}" destId="{8365D6B3-3912-415B-A6FE-F63586F0F89D}" srcOrd="0" destOrd="0" presId="urn:microsoft.com/office/officeart/2005/8/layout/cycle8"/>
    <dgm:cxn modelId="{D1F2AEBB-D6BD-4A18-A8A7-91F0A119580A}" type="presParOf" srcId="{F9C5AE6F-D8B6-4F9A-B96E-0162CC3DB1C2}" destId="{694A294A-F1C3-4302-81DC-93892A802243}" srcOrd="1" destOrd="0" presId="urn:microsoft.com/office/officeart/2005/8/layout/cycle8"/>
    <dgm:cxn modelId="{DABC51D6-07D4-44FA-B146-BDB89AD9CD26}" type="presParOf" srcId="{F9C5AE6F-D8B6-4F9A-B96E-0162CC3DB1C2}" destId="{E85B1D30-020F-4EAE-A0AD-E5951AC35D6A}" srcOrd="2" destOrd="0" presId="urn:microsoft.com/office/officeart/2005/8/layout/cycle8"/>
    <dgm:cxn modelId="{31DE9614-CCB8-4B9C-B1A4-5F3F486C21E6}" type="presParOf" srcId="{F9C5AE6F-D8B6-4F9A-B96E-0162CC3DB1C2}" destId="{B52B72D5-FE8B-49C4-9E92-4E84621A9456}" srcOrd="3" destOrd="0" presId="urn:microsoft.com/office/officeart/2005/8/layout/cycle8"/>
    <dgm:cxn modelId="{F7AC5B49-D255-4E36-B67B-C07872D13535}" type="presParOf" srcId="{F9C5AE6F-D8B6-4F9A-B96E-0162CC3DB1C2}" destId="{4F60B45A-4CBF-47FE-8AB7-15CDF8A18639}" srcOrd="4" destOrd="0" presId="urn:microsoft.com/office/officeart/2005/8/layout/cycle8"/>
    <dgm:cxn modelId="{C0482CD0-0EEB-4889-A68B-69FEA19B2569}" type="presParOf" srcId="{F9C5AE6F-D8B6-4F9A-B96E-0162CC3DB1C2}" destId="{2B8A3789-8EC7-4D06-BC0C-2716E69B821C}" srcOrd="5" destOrd="0" presId="urn:microsoft.com/office/officeart/2005/8/layout/cycle8"/>
    <dgm:cxn modelId="{CEBE0F72-AD34-4CF7-A23B-823528BBA8D7}" type="presParOf" srcId="{F9C5AE6F-D8B6-4F9A-B96E-0162CC3DB1C2}" destId="{6B84B67A-2CFB-497B-8409-40237A29B6B4}" srcOrd="6" destOrd="0" presId="urn:microsoft.com/office/officeart/2005/8/layout/cycle8"/>
    <dgm:cxn modelId="{ACDDF3C5-C002-4E70-B0C2-CBF7F4329FB0}" type="presParOf" srcId="{F9C5AE6F-D8B6-4F9A-B96E-0162CC3DB1C2}" destId="{2BA04877-E908-4E95-8335-2460660FA732}" srcOrd="7" destOrd="0" presId="urn:microsoft.com/office/officeart/2005/8/layout/cycle8"/>
    <dgm:cxn modelId="{F44C8E2C-04D8-490C-B489-F2D7B3CD5F04}" type="presParOf" srcId="{F9C5AE6F-D8B6-4F9A-B96E-0162CC3DB1C2}" destId="{523C9CFD-EA51-4CC8-98BC-1A28216D4530}" srcOrd="8" destOrd="0" presId="urn:microsoft.com/office/officeart/2005/8/layout/cycle8"/>
    <dgm:cxn modelId="{E6C36E20-C243-472A-810B-042E913F2E61}" type="presParOf" srcId="{F9C5AE6F-D8B6-4F9A-B96E-0162CC3DB1C2}" destId="{8FFE3D51-135E-4749-AB07-0856E168504A}" srcOrd="9" destOrd="0" presId="urn:microsoft.com/office/officeart/2005/8/layout/cycle8"/>
    <dgm:cxn modelId="{DD773077-6A16-4030-9EC1-C0F3CF822E2E}" type="presParOf" srcId="{F9C5AE6F-D8B6-4F9A-B96E-0162CC3DB1C2}" destId="{F61B972D-66CA-4555-9A72-5A384F612C5D}" srcOrd="10" destOrd="0" presId="urn:microsoft.com/office/officeart/2005/8/layout/cycle8"/>
    <dgm:cxn modelId="{F124C25C-017C-4C62-9DA5-1F35A04D1E26}" type="presParOf" srcId="{F9C5AE6F-D8B6-4F9A-B96E-0162CC3DB1C2}" destId="{667B1E21-B434-4595-889D-565923CE4503}" srcOrd="11" destOrd="0" presId="urn:microsoft.com/office/officeart/2005/8/layout/cycle8"/>
    <dgm:cxn modelId="{7D49AF14-1D9C-4DE5-BD17-8D5A11A17993}" type="presParOf" srcId="{F9C5AE6F-D8B6-4F9A-B96E-0162CC3DB1C2}" destId="{C653BB64-51E3-4C18-9157-7D59E07E0A42}" srcOrd="12" destOrd="0" presId="urn:microsoft.com/office/officeart/2005/8/layout/cycle8"/>
    <dgm:cxn modelId="{94C49A9F-6EFA-49B7-96A9-FB1A0BF2ED07}" type="presParOf" srcId="{F9C5AE6F-D8B6-4F9A-B96E-0162CC3DB1C2}" destId="{345A61BE-727B-44CA-96FF-330F91FAE059}" srcOrd="13" destOrd="0" presId="urn:microsoft.com/office/officeart/2005/8/layout/cycle8"/>
    <dgm:cxn modelId="{8E739586-9118-41CC-B840-2948448BBECD}" type="presParOf" srcId="{F9C5AE6F-D8B6-4F9A-B96E-0162CC3DB1C2}" destId="{B7EB6DA5-65DE-4EC8-A524-E18C0E752CCB}" srcOrd="14" destOrd="0" presId="urn:microsoft.com/office/officeart/2005/8/layout/cycle8"/>
    <dgm:cxn modelId="{49CCB9C5-5D21-4B00-9E88-B7F7CC7F5E9F}" type="presParOf" srcId="{F9C5AE6F-D8B6-4F9A-B96E-0162CC3DB1C2}" destId="{841A5D87-906B-4868-B319-4ABFAE1C53B3}" srcOrd="15" destOrd="0" presId="urn:microsoft.com/office/officeart/2005/8/layout/cycle8"/>
    <dgm:cxn modelId="{08641C7C-F828-4F49-ABAF-9FC237DD5BA7}" type="presParOf" srcId="{F9C5AE6F-D8B6-4F9A-B96E-0162CC3DB1C2}" destId="{CE0768F7-DF5A-4AD3-8E32-DFC35A84009E}" srcOrd="16" destOrd="0" presId="urn:microsoft.com/office/officeart/2005/8/layout/cycle8"/>
    <dgm:cxn modelId="{E97A18FE-292A-46B7-9F81-6787134B127A}" type="presParOf" srcId="{F9C5AE6F-D8B6-4F9A-B96E-0162CC3DB1C2}" destId="{622BCC28-08C5-473E-A4E1-963AB75BEC91}" srcOrd="17" destOrd="0" presId="urn:microsoft.com/office/officeart/2005/8/layout/cycle8"/>
    <dgm:cxn modelId="{55E96713-421B-4953-B116-DC1601B97A01}" type="presParOf" srcId="{F9C5AE6F-D8B6-4F9A-B96E-0162CC3DB1C2}" destId="{4B90F49E-00A0-40CC-A21F-CCE21F709D7F}" srcOrd="18" destOrd="0" presId="urn:microsoft.com/office/officeart/2005/8/layout/cycle8"/>
    <dgm:cxn modelId="{8FE45B33-869D-4E51-8A9B-9FEA0BFAB3D5}" type="presParOf" srcId="{F9C5AE6F-D8B6-4F9A-B96E-0162CC3DB1C2}" destId="{37B12FAB-C976-4427-8C3F-7BEFE74ED166}" srcOrd="19" destOrd="0" presId="urn:microsoft.com/office/officeart/2005/8/layout/cycle8"/>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204456E-9F6A-4CB9-B5D6-310675F8363F}" type="doc">
      <dgm:prSet loTypeId="urn:microsoft.com/office/officeart/2005/8/layout/process1" loCatId="process" qsTypeId="urn:microsoft.com/office/officeart/2005/8/quickstyle/3d2" qsCatId="3D" csTypeId="urn:microsoft.com/office/officeart/2005/8/colors/accent2_2" csCatId="accent2" phldr="1"/>
      <dgm:spPr/>
    </dgm:pt>
    <dgm:pt modelId="{0BB67ACA-58A2-4BBE-BEF4-F4B7D1B9D39F}">
      <dgm:prSet phldrT="[Text]" custT="1"/>
      <dgm:spPr/>
      <dgm:t>
        <a:bodyPr/>
        <a:lstStyle/>
        <a:p>
          <a:r>
            <a:rPr lang="en-US" sz="2800" b="1" dirty="0" smtClean="0">
              <a:latin typeface="Times New Roman" panose="02020603050405020304" pitchFamily="18" charset="0"/>
              <a:cs typeface="Times New Roman" panose="02020603050405020304" pitchFamily="18" charset="0"/>
            </a:rPr>
            <a:t>PFAS Selection and Data Collection</a:t>
          </a:r>
          <a:endParaRPr lang="en-US" sz="2800" dirty="0">
            <a:latin typeface="Times New Roman" panose="02020603050405020304" pitchFamily="18" charset="0"/>
            <a:cs typeface="Times New Roman" panose="02020603050405020304" pitchFamily="18" charset="0"/>
          </a:endParaRPr>
        </a:p>
      </dgm:t>
    </dgm:pt>
    <dgm:pt modelId="{480E9953-A7DE-4177-AB75-F7841C5A8D81}" type="parTrans" cxnId="{DDBBE490-9598-4237-86F5-BB5EA4BD2CC6}">
      <dgm:prSet/>
      <dgm:spPr/>
      <dgm:t>
        <a:bodyPr/>
        <a:lstStyle/>
        <a:p>
          <a:endParaRPr lang="en-US"/>
        </a:p>
      </dgm:t>
    </dgm:pt>
    <dgm:pt modelId="{719D95A8-4A1E-4A53-8078-436F25FDF79A}" type="sibTrans" cxnId="{DDBBE490-9598-4237-86F5-BB5EA4BD2CC6}">
      <dgm:prSet/>
      <dgm:spPr/>
      <dgm:t>
        <a:bodyPr/>
        <a:lstStyle/>
        <a:p>
          <a:endParaRPr lang="en-US"/>
        </a:p>
      </dgm:t>
    </dgm:pt>
    <dgm:pt modelId="{36BC8924-296D-43B6-90C9-0D5AA79DB888}">
      <dgm:prSet phldrT="[Text]" custT="1"/>
      <dgm:spPr/>
      <dgm:t>
        <a:bodyPr/>
        <a:lstStyle/>
        <a:p>
          <a:r>
            <a:rPr lang="en-US" sz="2800" b="1" dirty="0" smtClean="0">
              <a:latin typeface="Times New Roman" panose="02020603050405020304" pitchFamily="18" charset="0"/>
              <a:cs typeface="Times New Roman" panose="02020603050405020304" pitchFamily="18" charset="0"/>
            </a:rPr>
            <a:t>AI Model Development</a:t>
          </a:r>
          <a:endParaRPr lang="en-US" sz="2800" dirty="0">
            <a:latin typeface="Times New Roman" panose="02020603050405020304" pitchFamily="18" charset="0"/>
            <a:cs typeface="Times New Roman" panose="02020603050405020304" pitchFamily="18" charset="0"/>
          </a:endParaRPr>
        </a:p>
      </dgm:t>
    </dgm:pt>
    <dgm:pt modelId="{3192089C-0EAA-4CB8-9FC9-4265AC7442E7}" type="parTrans" cxnId="{A2ACA938-3926-4C3E-830F-22D32D0B73F5}">
      <dgm:prSet/>
      <dgm:spPr/>
      <dgm:t>
        <a:bodyPr/>
        <a:lstStyle/>
        <a:p>
          <a:endParaRPr lang="en-US"/>
        </a:p>
      </dgm:t>
    </dgm:pt>
    <dgm:pt modelId="{BF39DBAE-BBED-40F3-B442-0393CB8AE0E7}" type="sibTrans" cxnId="{A2ACA938-3926-4C3E-830F-22D32D0B73F5}">
      <dgm:prSet/>
      <dgm:spPr/>
      <dgm:t>
        <a:bodyPr/>
        <a:lstStyle/>
        <a:p>
          <a:endParaRPr lang="en-US"/>
        </a:p>
      </dgm:t>
    </dgm:pt>
    <dgm:pt modelId="{76E63EA2-820D-41E9-B07E-6C0839086AC3}">
      <dgm:prSet phldrT="[Text]"/>
      <dgm:spPr/>
      <dgm:t>
        <a:bodyPr/>
        <a:lstStyle/>
        <a:p>
          <a:r>
            <a:rPr lang="en-US" b="1" dirty="0" smtClean="0">
              <a:latin typeface="Times New Roman" panose="02020603050405020304" pitchFamily="18" charset="0"/>
              <a:cs typeface="Times New Roman" panose="02020603050405020304" pitchFamily="18" charset="0"/>
            </a:rPr>
            <a:t>Smart Optimization and Feedback Loop</a:t>
          </a:r>
          <a:endParaRPr lang="en-US" dirty="0">
            <a:latin typeface="Times New Roman" panose="02020603050405020304" pitchFamily="18" charset="0"/>
            <a:cs typeface="Times New Roman" panose="02020603050405020304" pitchFamily="18" charset="0"/>
          </a:endParaRPr>
        </a:p>
      </dgm:t>
    </dgm:pt>
    <dgm:pt modelId="{763734C3-9DBA-44C1-89C9-320828CDB3A1}" type="parTrans" cxnId="{B240D003-F571-45D4-ACBF-0AC4A696AEE3}">
      <dgm:prSet/>
      <dgm:spPr/>
      <dgm:t>
        <a:bodyPr/>
        <a:lstStyle/>
        <a:p>
          <a:endParaRPr lang="en-US"/>
        </a:p>
      </dgm:t>
    </dgm:pt>
    <dgm:pt modelId="{EA0F91A4-F17D-4669-9BFB-6E460637698B}" type="sibTrans" cxnId="{B240D003-F571-45D4-ACBF-0AC4A696AEE3}">
      <dgm:prSet/>
      <dgm:spPr/>
      <dgm:t>
        <a:bodyPr/>
        <a:lstStyle/>
        <a:p>
          <a:endParaRPr lang="en-US"/>
        </a:p>
      </dgm:t>
    </dgm:pt>
    <dgm:pt modelId="{2811D03F-F5E0-46A3-83F9-847AE8D26021}">
      <dgm:prSet custT="1"/>
      <dgm:spPr/>
      <dgm:t>
        <a:bodyPr/>
        <a:lstStyle/>
        <a:p>
          <a:r>
            <a:rPr lang="en-US" sz="2800" b="1" dirty="0" smtClean="0">
              <a:latin typeface="Times New Roman" panose="02020603050405020304" pitchFamily="18" charset="0"/>
              <a:cs typeface="Times New Roman" panose="02020603050405020304" pitchFamily="18" charset="0"/>
            </a:rPr>
            <a:t>Virtual Screening of Materials</a:t>
          </a:r>
          <a:endParaRPr lang="en-US" sz="2800" dirty="0">
            <a:latin typeface="Times New Roman" panose="02020603050405020304" pitchFamily="18" charset="0"/>
            <a:cs typeface="Times New Roman" panose="02020603050405020304" pitchFamily="18" charset="0"/>
          </a:endParaRPr>
        </a:p>
      </dgm:t>
    </dgm:pt>
    <dgm:pt modelId="{0ADF8C16-6A07-41DC-AF11-8435D2419187}" type="parTrans" cxnId="{6FBFD17B-14C7-4B2B-88D3-DE258E586FE7}">
      <dgm:prSet/>
      <dgm:spPr/>
      <dgm:t>
        <a:bodyPr/>
        <a:lstStyle/>
        <a:p>
          <a:endParaRPr lang="en-US"/>
        </a:p>
      </dgm:t>
    </dgm:pt>
    <dgm:pt modelId="{6695E5C7-17E6-444F-AAF9-9505FA7BB3DF}" type="sibTrans" cxnId="{6FBFD17B-14C7-4B2B-88D3-DE258E586FE7}">
      <dgm:prSet/>
      <dgm:spPr/>
      <dgm:t>
        <a:bodyPr/>
        <a:lstStyle/>
        <a:p>
          <a:endParaRPr lang="en-US"/>
        </a:p>
      </dgm:t>
    </dgm:pt>
    <dgm:pt modelId="{B5FA7D25-8FE3-4934-9FA5-166B33BAB95B}">
      <dgm:prSet custT="1"/>
      <dgm:spPr/>
      <dgm:t>
        <a:bodyPr/>
        <a:lstStyle/>
        <a:p>
          <a:r>
            <a:rPr lang="en-US" sz="2800" b="1" dirty="0" smtClean="0">
              <a:latin typeface="Times New Roman" panose="02020603050405020304" pitchFamily="18" charset="0"/>
              <a:cs typeface="Times New Roman" panose="02020603050405020304" pitchFamily="18" charset="0"/>
            </a:rPr>
            <a:t>Groundwater Simulation (MODFLOW-6 + MT3DMS) </a:t>
          </a:r>
          <a:endParaRPr lang="en-US" sz="2800" dirty="0">
            <a:latin typeface="Times New Roman" panose="02020603050405020304" pitchFamily="18" charset="0"/>
            <a:cs typeface="Times New Roman" panose="02020603050405020304" pitchFamily="18" charset="0"/>
          </a:endParaRPr>
        </a:p>
      </dgm:t>
    </dgm:pt>
    <dgm:pt modelId="{AA99A642-2CA4-4B4F-BCD3-4696777FC091}" type="parTrans" cxnId="{B0CCF535-DF10-4DA4-9229-E6818CED31F0}">
      <dgm:prSet/>
      <dgm:spPr/>
      <dgm:t>
        <a:bodyPr/>
        <a:lstStyle/>
        <a:p>
          <a:endParaRPr lang="en-US"/>
        </a:p>
      </dgm:t>
    </dgm:pt>
    <dgm:pt modelId="{BF08416A-E13F-487F-996F-1789059B0221}" type="sibTrans" cxnId="{B0CCF535-DF10-4DA4-9229-E6818CED31F0}">
      <dgm:prSet/>
      <dgm:spPr/>
      <dgm:t>
        <a:bodyPr/>
        <a:lstStyle/>
        <a:p>
          <a:endParaRPr lang="en-US"/>
        </a:p>
      </dgm:t>
    </dgm:pt>
    <dgm:pt modelId="{9BC7D91B-9339-4FD2-AA53-37FBD0CCE67A}" type="pres">
      <dgm:prSet presAssocID="{E204456E-9F6A-4CB9-B5D6-310675F8363F}" presName="Name0" presStyleCnt="0">
        <dgm:presLayoutVars>
          <dgm:dir/>
          <dgm:resizeHandles val="exact"/>
        </dgm:presLayoutVars>
      </dgm:prSet>
      <dgm:spPr/>
    </dgm:pt>
    <dgm:pt modelId="{44DEDA82-72DF-419F-913D-8FAECD2C52CD}" type="pres">
      <dgm:prSet presAssocID="{0BB67ACA-58A2-4BBE-BEF4-F4B7D1B9D39F}" presName="node" presStyleLbl="node1" presStyleIdx="0" presStyleCnt="5">
        <dgm:presLayoutVars>
          <dgm:bulletEnabled val="1"/>
        </dgm:presLayoutVars>
      </dgm:prSet>
      <dgm:spPr/>
      <dgm:t>
        <a:bodyPr/>
        <a:lstStyle/>
        <a:p>
          <a:endParaRPr lang="en-US"/>
        </a:p>
      </dgm:t>
    </dgm:pt>
    <dgm:pt modelId="{640F016B-1B91-423E-ACF7-DD3E8B8A8CA6}" type="pres">
      <dgm:prSet presAssocID="{719D95A8-4A1E-4A53-8078-436F25FDF79A}" presName="sibTrans" presStyleLbl="sibTrans2D1" presStyleIdx="0" presStyleCnt="4"/>
      <dgm:spPr/>
      <dgm:t>
        <a:bodyPr/>
        <a:lstStyle/>
        <a:p>
          <a:endParaRPr lang="en-US"/>
        </a:p>
      </dgm:t>
    </dgm:pt>
    <dgm:pt modelId="{246DB95D-2EF1-4DA6-BCF1-354E8CFF325D}" type="pres">
      <dgm:prSet presAssocID="{719D95A8-4A1E-4A53-8078-436F25FDF79A}" presName="connectorText" presStyleLbl="sibTrans2D1" presStyleIdx="0" presStyleCnt="4"/>
      <dgm:spPr/>
      <dgm:t>
        <a:bodyPr/>
        <a:lstStyle/>
        <a:p>
          <a:endParaRPr lang="en-US"/>
        </a:p>
      </dgm:t>
    </dgm:pt>
    <dgm:pt modelId="{9C4D8568-5A2F-4606-88C4-0B629867F45C}" type="pres">
      <dgm:prSet presAssocID="{36BC8924-296D-43B6-90C9-0D5AA79DB888}" presName="node" presStyleLbl="node1" presStyleIdx="1" presStyleCnt="5">
        <dgm:presLayoutVars>
          <dgm:bulletEnabled val="1"/>
        </dgm:presLayoutVars>
      </dgm:prSet>
      <dgm:spPr/>
      <dgm:t>
        <a:bodyPr/>
        <a:lstStyle/>
        <a:p>
          <a:endParaRPr lang="en-US"/>
        </a:p>
      </dgm:t>
    </dgm:pt>
    <dgm:pt modelId="{F1DC6943-B088-4CC7-94F1-2032F50D8EA5}" type="pres">
      <dgm:prSet presAssocID="{BF39DBAE-BBED-40F3-B442-0393CB8AE0E7}" presName="sibTrans" presStyleLbl="sibTrans2D1" presStyleIdx="1" presStyleCnt="4"/>
      <dgm:spPr/>
      <dgm:t>
        <a:bodyPr/>
        <a:lstStyle/>
        <a:p>
          <a:endParaRPr lang="en-US"/>
        </a:p>
      </dgm:t>
    </dgm:pt>
    <dgm:pt modelId="{5374DFEC-6A9E-4CDC-9C3B-FD45A39CBC42}" type="pres">
      <dgm:prSet presAssocID="{BF39DBAE-BBED-40F3-B442-0393CB8AE0E7}" presName="connectorText" presStyleLbl="sibTrans2D1" presStyleIdx="1" presStyleCnt="4"/>
      <dgm:spPr/>
      <dgm:t>
        <a:bodyPr/>
        <a:lstStyle/>
        <a:p>
          <a:endParaRPr lang="en-US"/>
        </a:p>
      </dgm:t>
    </dgm:pt>
    <dgm:pt modelId="{2CB85B5D-3010-4DF8-8C39-9076EC088D94}" type="pres">
      <dgm:prSet presAssocID="{2811D03F-F5E0-46A3-83F9-847AE8D26021}" presName="node" presStyleLbl="node1" presStyleIdx="2" presStyleCnt="5">
        <dgm:presLayoutVars>
          <dgm:bulletEnabled val="1"/>
        </dgm:presLayoutVars>
      </dgm:prSet>
      <dgm:spPr/>
      <dgm:t>
        <a:bodyPr/>
        <a:lstStyle/>
        <a:p>
          <a:endParaRPr lang="en-US"/>
        </a:p>
      </dgm:t>
    </dgm:pt>
    <dgm:pt modelId="{28DB9E0B-F4DD-4A11-888C-81F4095B751C}" type="pres">
      <dgm:prSet presAssocID="{6695E5C7-17E6-444F-AAF9-9505FA7BB3DF}" presName="sibTrans" presStyleLbl="sibTrans2D1" presStyleIdx="2" presStyleCnt="4"/>
      <dgm:spPr/>
      <dgm:t>
        <a:bodyPr/>
        <a:lstStyle/>
        <a:p>
          <a:endParaRPr lang="en-US"/>
        </a:p>
      </dgm:t>
    </dgm:pt>
    <dgm:pt modelId="{97A09E8A-6917-449E-AF23-2060B2C86EB8}" type="pres">
      <dgm:prSet presAssocID="{6695E5C7-17E6-444F-AAF9-9505FA7BB3DF}" presName="connectorText" presStyleLbl="sibTrans2D1" presStyleIdx="2" presStyleCnt="4"/>
      <dgm:spPr/>
      <dgm:t>
        <a:bodyPr/>
        <a:lstStyle/>
        <a:p>
          <a:endParaRPr lang="en-US"/>
        </a:p>
      </dgm:t>
    </dgm:pt>
    <dgm:pt modelId="{234283B3-DDAD-40F2-9322-A0CE6B4EC257}" type="pres">
      <dgm:prSet presAssocID="{B5FA7D25-8FE3-4934-9FA5-166B33BAB95B}" presName="node" presStyleLbl="node1" presStyleIdx="3" presStyleCnt="5">
        <dgm:presLayoutVars>
          <dgm:bulletEnabled val="1"/>
        </dgm:presLayoutVars>
      </dgm:prSet>
      <dgm:spPr/>
      <dgm:t>
        <a:bodyPr/>
        <a:lstStyle/>
        <a:p>
          <a:endParaRPr lang="en-US"/>
        </a:p>
      </dgm:t>
    </dgm:pt>
    <dgm:pt modelId="{6D571D2F-42C9-4FEE-A9C9-7A6DBA2F04D2}" type="pres">
      <dgm:prSet presAssocID="{BF08416A-E13F-487F-996F-1789059B0221}" presName="sibTrans" presStyleLbl="sibTrans2D1" presStyleIdx="3" presStyleCnt="4"/>
      <dgm:spPr/>
      <dgm:t>
        <a:bodyPr/>
        <a:lstStyle/>
        <a:p>
          <a:endParaRPr lang="en-US"/>
        </a:p>
      </dgm:t>
    </dgm:pt>
    <dgm:pt modelId="{F6CDC469-9D7F-49E3-A690-D569FCF3875D}" type="pres">
      <dgm:prSet presAssocID="{BF08416A-E13F-487F-996F-1789059B0221}" presName="connectorText" presStyleLbl="sibTrans2D1" presStyleIdx="3" presStyleCnt="4"/>
      <dgm:spPr/>
      <dgm:t>
        <a:bodyPr/>
        <a:lstStyle/>
        <a:p>
          <a:endParaRPr lang="en-US"/>
        </a:p>
      </dgm:t>
    </dgm:pt>
    <dgm:pt modelId="{8607261F-342B-44CB-9498-BA19741027C0}" type="pres">
      <dgm:prSet presAssocID="{76E63EA2-820D-41E9-B07E-6C0839086AC3}" presName="node" presStyleLbl="node1" presStyleIdx="4" presStyleCnt="5">
        <dgm:presLayoutVars>
          <dgm:bulletEnabled val="1"/>
        </dgm:presLayoutVars>
      </dgm:prSet>
      <dgm:spPr/>
      <dgm:t>
        <a:bodyPr/>
        <a:lstStyle/>
        <a:p>
          <a:endParaRPr lang="en-US"/>
        </a:p>
      </dgm:t>
    </dgm:pt>
  </dgm:ptLst>
  <dgm:cxnLst>
    <dgm:cxn modelId="{DDBBE490-9598-4237-86F5-BB5EA4BD2CC6}" srcId="{E204456E-9F6A-4CB9-B5D6-310675F8363F}" destId="{0BB67ACA-58A2-4BBE-BEF4-F4B7D1B9D39F}" srcOrd="0" destOrd="0" parTransId="{480E9953-A7DE-4177-AB75-F7841C5A8D81}" sibTransId="{719D95A8-4A1E-4A53-8078-436F25FDF79A}"/>
    <dgm:cxn modelId="{8F806718-0D90-49EF-A583-6F2923E50C50}" type="presOf" srcId="{36BC8924-296D-43B6-90C9-0D5AA79DB888}" destId="{9C4D8568-5A2F-4606-88C4-0B629867F45C}" srcOrd="0" destOrd="0" presId="urn:microsoft.com/office/officeart/2005/8/layout/process1"/>
    <dgm:cxn modelId="{B0CCF535-DF10-4DA4-9229-E6818CED31F0}" srcId="{E204456E-9F6A-4CB9-B5D6-310675F8363F}" destId="{B5FA7D25-8FE3-4934-9FA5-166B33BAB95B}" srcOrd="3" destOrd="0" parTransId="{AA99A642-2CA4-4B4F-BCD3-4696777FC091}" sibTransId="{BF08416A-E13F-487F-996F-1789059B0221}"/>
    <dgm:cxn modelId="{32D16EAE-0A84-4BE0-94B5-28453DE1FE97}" type="presOf" srcId="{719D95A8-4A1E-4A53-8078-436F25FDF79A}" destId="{640F016B-1B91-423E-ACF7-DD3E8B8A8CA6}" srcOrd="0" destOrd="0" presId="urn:microsoft.com/office/officeart/2005/8/layout/process1"/>
    <dgm:cxn modelId="{4644E843-43CE-4F3B-8BB1-CEC7FB41430C}" type="presOf" srcId="{BF08416A-E13F-487F-996F-1789059B0221}" destId="{F6CDC469-9D7F-49E3-A690-D569FCF3875D}" srcOrd="1" destOrd="0" presId="urn:microsoft.com/office/officeart/2005/8/layout/process1"/>
    <dgm:cxn modelId="{B240D003-F571-45D4-ACBF-0AC4A696AEE3}" srcId="{E204456E-9F6A-4CB9-B5D6-310675F8363F}" destId="{76E63EA2-820D-41E9-B07E-6C0839086AC3}" srcOrd="4" destOrd="0" parTransId="{763734C3-9DBA-44C1-89C9-320828CDB3A1}" sibTransId="{EA0F91A4-F17D-4669-9BFB-6E460637698B}"/>
    <dgm:cxn modelId="{6FBFD17B-14C7-4B2B-88D3-DE258E586FE7}" srcId="{E204456E-9F6A-4CB9-B5D6-310675F8363F}" destId="{2811D03F-F5E0-46A3-83F9-847AE8D26021}" srcOrd="2" destOrd="0" parTransId="{0ADF8C16-6A07-41DC-AF11-8435D2419187}" sibTransId="{6695E5C7-17E6-444F-AAF9-9505FA7BB3DF}"/>
    <dgm:cxn modelId="{A2ACA938-3926-4C3E-830F-22D32D0B73F5}" srcId="{E204456E-9F6A-4CB9-B5D6-310675F8363F}" destId="{36BC8924-296D-43B6-90C9-0D5AA79DB888}" srcOrd="1" destOrd="0" parTransId="{3192089C-0EAA-4CB8-9FC9-4265AC7442E7}" sibTransId="{BF39DBAE-BBED-40F3-B442-0393CB8AE0E7}"/>
    <dgm:cxn modelId="{F3838038-59B9-4441-9C93-11E13CE9C256}" type="presOf" srcId="{719D95A8-4A1E-4A53-8078-436F25FDF79A}" destId="{246DB95D-2EF1-4DA6-BCF1-354E8CFF325D}" srcOrd="1" destOrd="0" presId="urn:microsoft.com/office/officeart/2005/8/layout/process1"/>
    <dgm:cxn modelId="{7BC4CBEC-DEC2-405D-B753-98E2D9D91B6E}" type="presOf" srcId="{BF39DBAE-BBED-40F3-B442-0393CB8AE0E7}" destId="{5374DFEC-6A9E-4CDC-9C3B-FD45A39CBC42}" srcOrd="1" destOrd="0" presId="urn:microsoft.com/office/officeart/2005/8/layout/process1"/>
    <dgm:cxn modelId="{EF5A52E5-E918-43DC-B0CE-18E36317143F}" type="presOf" srcId="{BF08416A-E13F-487F-996F-1789059B0221}" destId="{6D571D2F-42C9-4FEE-A9C9-7A6DBA2F04D2}" srcOrd="0" destOrd="0" presId="urn:microsoft.com/office/officeart/2005/8/layout/process1"/>
    <dgm:cxn modelId="{817C2FDD-7745-4848-96DA-FAA7A93D6717}" type="presOf" srcId="{2811D03F-F5E0-46A3-83F9-847AE8D26021}" destId="{2CB85B5D-3010-4DF8-8C39-9076EC088D94}" srcOrd="0" destOrd="0" presId="urn:microsoft.com/office/officeart/2005/8/layout/process1"/>
    <dgm:cxn modelId="{2C402B4D-5236-444E-99BD-C104E1BB1A1B}" type="presOf" srcId="{B5FA7D25-8FE3-4934-9FA5-166B33BAB95B}" destId="{234283B3-DDAD-40F2-9322-A0CE6B4EC257}" srcOrd="0" destOrd="0" presId="urn:microsoft.com/office/officeart/2005/8/layout/process1"/>
    <dgm:cxn modelId="{DFDE19C5-0875-4AE4-8822-B6CB77ED6936}" type="presOf" srcId="{6695E5C7-17E6-444F-AAF9-9505FA7BB3DF}" destId="{97A09E8A-6917-449E-AF23-2060B2C86EB8}" srcOrd="1" destOrd="0" presId="urn:microsoft.com/office/officeart/2005/8/layout/process1"/>
    <dgm:cxn modelId="{BCC4B3A0-CAD6-46EB-A213-C7E57000A84A}" type="presOf" srcId="{E204456E-9F6A-4CB9-B5D6-310675F8363F}" destId="{9BC7D91B-9339-4FD2-AA53-37FBD0CCE67A}" srcOrd="0" destOrd="0" presId="urn:microsoft.com/office/officeart/2005/8/layout/process1"/>
    <dgm:cxn modelId="{FB0139FF-3D8E-48B7-9581-22CD1F7C6511}" type="presOf" srcId="{0BB67ACA-58A2-4BBE-BEF4-F4B7D1B9D39F}" destId="{44DEDA82-72DF-419F-913D-8FAECD2C52CD}" srcOrd="0" destOrd="0" presId="urn:microsoft.com/office/officeart/2005/8/layout/process1"/>
    <dgm:cxn modelId="{738F1B0A-E3C9-4F43-B1C9-22B47B82C3AD}" type="presOf" srcId="{76E63EA2-820D-41E9-B07E-6C0839086AC3}" destId="{8607261F-342B-44CB-9498-BA19741027C0}" srcOrd="0" destOrd="0" presId="urn:microsoft.com/office/officeart/2005/8/layout/process1"/>
    <dgm:cxn modelId="{716DD54A-A9AC-4DFF-9A4B-043851DE8356}" type="presOf" srcId="{BF39DBAE-BBED-40F3-B442-0393CB8AE0E7}" destId="{F1DC6943-B088-4CC7-94F1-2032F50D8EA5}" srcOrd="0" destOrd="0" presId="urn:microsoft.com/office/officeart/2005/8/layout/process1"/>
    <dgm:cxn modelId="{33E97331-0B43-44C3-A26E-FAC3FB2D8EA7}" type="presOf" srcId="{6695E5C7-17E6-444F-AAF9-9505FA7BB3DF}" destId="{28DB9E0B-F4DD-4A11-888C-81F4095B751C}" srcOrd="0" destOrd="0" presId="urn:microsoft.com/office/officeart/2005/8/layout/process1"/>
    <dgm:cxn modelId="{57249B60-23A9-4173-B676-6383336844DD}" type="presParOf" srcId="{9BC7D91B-9339-4FD2-AA53-37FBD0CCE67A}" destId="{44DEDA82-72DF-419F-913D-8FAECD2C52CD}" srcOrd="0" destOrd="0" presId="urn:microsoft.com/office/officeart/2005/8/layout/process1"/>
    <dgm:cxn modelId="{6788FA5E-DAB4-4C05-86CF-90297C831E0D}" type="presParOf" srcId="{9BC7D91B-9339-4FD2-AA53-37FBD0CCE67A}" destId="{640F016B-1B91-423E-ACF7-DD3E8B8A8CA6}" srcOrd="1" destOrd="0" presId="urn:microsoft.com/office/officeart/2005/8/layout/process1"/>
    <dgm:cxn modelId="{E33DFFB1-656E-4353-837B-DC8A6A71D30E}" type="presParOf" srcId="{640F016B-1B91-423E-ACF7-DD3E8B8A8CA6}" destId="{246DB95D-2EF1-4DA6-BCF1-354E8CFF325D}" srcOrd="0" destOrd="0" presId="urn:microsoft.com/office/officeart/2005/8/layout/process1"/>
    <dgm:cxn modelId="{A713E5D3-2D94-4259-B7B0-EEF62B3723C4}" type="presParOf" srcId="{9BC7D91B-9339-4FD2-AA53-37FBD0CCE67A}" destId="{9C4D8568-5A2F-4606-88C4-0B629867F45C}" srcOrd="2" destOrd="0" presId="urn:microsoft.com/office/officeart/2005/8/layout/process1"/>
    <dgm:cxn modelId="{A0F23298-74A7-42D7-90FB-8B7F73AE12EA}" type="presParOf" srcId="{9BC7D91B-9339-4FD2-AA53-37FBD0CCE67A}" destId="{F1DC6943-B088-4CC7-94F1-2032F50D8EA5}" srcOrd="3" destOrd="0" presId="urn:microsoft.com/office/officeart/2005/8/layout/process1"/>
    <dgm:cxn modelId="{DB2556A1-8A2B-435E-9E83-2D10CC25D409}" type="presParOf" srcId="{F1DC6943-B088-4CC7-94F1-2032F50D8EA5}" destId="{5374DFEC-6A9E-4CDC-9C3B-FD45A39CBC42}" srcOrd="0" destOrd="0" presId="urn:microsoft.com/office/officeart/2005/8/layout/process1"/>
    <dgm:cxn modelId="{E2DFCFDA-9EAE-47EC-9849-A6ADE064983B}" type="presParOf" srcId="{9BC7D91B-9339-4FD2-AA53-37FBD0CCE67A}" destId="{2CB85B5D-3010-4DF8-8C39-9076EC088D94}" srcOrd="4" destOrd="0" presId="urn:microsoft.com/office/officeart/2005/8/layout/process1"/>
    <dgm:cxn modelId="{D073DE26-DA23-4801-AE65-90E76A85AD2B}" type="presParOf" srcId="{9BC7D91B-9339-4FD2-AA53-37FBD0CCE67A}" destId="{28DB9E0B-F4DD-4A11-888C-81F4095B751C}" srcOrd="5" destOrd="0" presId="urn:microsoft.com/office/officeart/2005/8/layout/process1"/>
    <dgm:cxn modelId="{37502E14-8640-431A-A9AC-19C71E125600}" type="presParOf" srcId="{28DB9E0B-F4DD-4A11-888C-81F4095B751C}" destId="{97A09E8A-6917-449E-AF23-2060B2C86EB8}" srcOrd="0" destOrd="0" presId="urn:microsoft.com/office/officeart/2005/8/layout/process1"/>
    <dgm:cxn modelId="{47E09EAE-20EA-473E-AF3A-4CF1A64B5397}" type="presParOf" srcId="{9BC7D91B-9339-4FD2-AA53-37FBD0CCE67A}" destId="{234283B3-DDAD-40F2-9322-A0CE6B4EC257}" srcOrd="6" destOrd="0" presId="urn:microsoft.com/office/officeart/2005/8/layout/process1"/>
    <dgm:cxn modelId="{A160779D-BE0A-4EEA-9DC1-FDEEFF99DF16}" type="presParOf" srcId="{9BC7D91B-9339-4FD2-AA53-37FBD0CCE67A}" destId="{6D571D2F-42C9-4FEE-A9C9-7A6DBA2F04D2}" srcOrd="7" destOrd="0" presId="urn:microsoft.com/office/officeart/2005/8/layout/process1"/>
    <dgm:cxn modelId="{5ECCC723-4A41-48DE-931A-2F8600D2F8C0}" type="presParOf" srcId="{6D571D2F-42C9-4FEE-A9C9-7A6DBA2F04D2}" destId="{F6CDC469-9D7F-49E3-A690-D569FCF3875D}" srcOrd="0" destOrd="0" presId="urn:microsoft.com/office/officeart/2005/8/layout/process1"/>
    <dgm:cxn modelId="{8D12AD6C-784B-4E4E-AD1F-359B29502A17}" type="presParOf" srcId="{9BC7D91B-9339-4FD2-AA53-37FBD0CCE67A}" destId="{8607261F-342B-44CB-9498-BA19741027C0}" srcOrd="8"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65D6B3-3912-415B-A6FE-F63586F0F89D}">
      <dsp:nvSpPr>
        <dsp:cNvPr id="0" name=""/>
        <dsp:cNvSpPr/>
      </dsp:nvSpPr>
      <dsp:spPr>
        <a:xfrm>
          <a:off x="3390227" y="554460"/>
          <a:ext cx="7296912" cy="7296912"/>
        </a:xfrm>
        <a:prstGeom prst="pie">
          <a:avLst>
            <a:gd name="adj1" fmla="val 16200000"/>
            <a:gd name="adj2" fmla="val 0"/>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dirty="0" smtClean="0">
              <a:solidFill>
                <a:srgbClr val="222122"/>
              </a:solidFill>
              <a:latin typeface="Agrandir Medium"/>
              <a:ea typeface="Agrandir Medium"/>
              <a:cs typeface="Agrandir Medium"/>
              <a:sym typeface="Agrandir Medium"/>
            </a:rPr>
            <a:t>Methodology</a:t>
          </a:r>
          <a:endParaRPr lang="en-US" sz="3000" kern="1200" dirty="0"/>
        </a:p>
      </dsp:txBody>
      <dsp:txXfrm>
        <a:off x="7263672" y="2066832"/>
        <a:ext cx="2692908" cy="1997964"/>
      </dsp:txXfrm>
    </dsp:sp>
    <dsp:sp modelId="{4F60B45A-4CBF-47FE-8AB7-15CDF8A18639}">
      <dsp:nvSpPr>
        <dsp:cNvPr id="0" name=""/>
        <dsp:cNvSpPr/>
      </dsp:nvSpPr>
      <dsp:spPr>
        <a:xfrm>
          <a:off x="3390227" y="799427"/>
          <a:ext cx="7296912" cy="7296912"/>
        </a:xfrm>
        <a:prstGeom prst="pie">
          <a:avLst>
            <a:gd name="adj1" fmla="val 0"/>
            <a:gd name="adj2" fmla="val 5400000"/>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dirty="0" smtClean="0">
              <a:solidFill>
                <a:srgbClr val="222122"/>
              </a:solidFill>
              <a:latin typeface="Agrandir Medium"/>
              <a:ea typeface="Agrandir Medium"/>
              <a:cs typeface="Agrandir Medium"/>
              <a:sym typeface="Agrandir Medium"/>
            </a:rPr>
            <a:t>Results</a:t>
          </a:r>
          <a:endParaRPr lang="en-US" sz="3000" b="1" kern="1200" dirty="0">
            <a:solidFill>
              <a:srgbClr val="222122"/>
            </a:solidFill>
            <a:latin typeface="Agrandir Medium"/>
            <a:ea typeface="Agrandir Medium"/>
            <a:cs typeface="Agrandir Medium"/>
            <a:sym typeface="Agrandir Medium"/>
          </a:endParaRPr>
        </a:p>
      </dsp:txBody>
      <dsp:txXfrm>
        <a:off x="7263672" y="4586004"/>
        <a:ext cx="2692908" cy="1997964"/>
      </dsp:txXfrm>
    </dsp:sp>
    <dsp:sp modelId="{523C9CFD-EA51-4CC8-98BC-1A28216D4530}">
      <dsp:nvSpPr>
        <dsp:cNvPr id="0" name=""/>
        <dsp:cNvSpPr/>
      </dsp:nvSpPr>
      <dsp:spPr>
        <a:xfrm>
          <a:off x="3145260" y="799427"/>
          <a:ext cx="7296912" cy="7296912"/>
        </a:xfrm>
        <a:prstGeom prst="pie">
          <a:avLst>
            <a:gd name="adj1" fmla="val 5400000"/>
            <a:gd name="adj2" fmla="val 10800000"/>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dirty="0" smtClean="0">
              <a:solidFill>
                <a:srgbClr val="222122"/>
              </a:solidFill>
              <a:latin typeface="Agrandir Medium"/>
              <a:ea typeface="Agrandir Medium"/>
              <a:cs typeface="Agrandir Medium"/>
              <a:sym typeface="Agrandir Medium"/>
            </a:rPr>
            <a:t>Conclusion</a:t>
          </a:r>
          <a:endParaRPr lang="en-US" sz="3000" kern="1200" dirty="0"/>
        </a:p>
      </dsp:txBody>
      <dsp:txXfrm>
        <a:off x="3875819" y="4586004"/>
        <a:ext cx="2692908" cy="1997964"/>
      </dsp:txXfrm>
    </dsp:sp>
    <dsp:sp modelId="{C653BB64-51E3-4C18-9157-7D59E07E0A42}">
      <dsp:nvSpPr>
        <dsp:cNvPr id="0" name=""/>
        <dsp:cNvSpPr/>
      </dsp:nvSpPr>
      <dsp:spPr>
        <a:xfrm>
          <a:off x="3145260" y="554460"/>
          <a:ext cx="7296912" cy="7296912"/>
        </a:xfrm>
        <a:prstGeom prst="pie">
          <a:avLst>
            <a:gd name="adj1" fmla="val 10800000"/>
            <a:gd name="adj2" fmla="val 16200000"/>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dirty="0" smtClean="0">
              <a:solidFill>
                <a:srgbClr val="222122"/>
              </a:solidFill>
              <a:latin typeface="Agrandir Medium"/>
              <a:ea typeface="Agrandir Medium"/>
              <a:cs typeface="Agrandir Medium"/>
              <a:sym typeface="Agrandir Medium"/>
            </a:rPr>
            <a:t>Introduction</a:t>
          </a:r>
          <a:endParaRPr lang="en-US" sz="3000" kern="1200" dirty="0"/>
        </a:p>
      </dsp:txBody>
      <dsp:txXfrm>
        <a:off x="3875819" y="2066832"/>
        <a:ext cx="2692908" cy="1997964"/>
      </dsp:txXfrm>
    </dsp:sp>
    <dsp:sp modelId="{CE0768F7-DF5A-4AD3-8E32-DFC35A84009E}">
      <dsp:nvSpPr>
        <dsp:cNvPr id="0" name=""/>
        <dsp:cNvSpPr/>
      </dsp:nvSpPr>
      <dsp:spPr>
        <a:xfrm>
          <a:off x="2938514" y="102746"/>
          <a:ext cx="8200339" cy="8200339"/>
        </a:xfrm>
        <a:prstGeom prst="circularArrow">
          <a:avLst>
            <a:gd name="adj1" fmla="val 5085"/>
            <a:gd name="adj2" fmla="val 327528"/>
            <a:gd name="adj3" fmla="val 21272472"/>
            <a:gd name="adj4" fmla="val 16200000"/>
            <a:gd name="adj5" fmla="val 5932"/>
          </a:avLst>
        </a:prstGeom>
        <a:solidFill>
          <a:schemeClr val="accent3">
            <a:tint val="6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622BCC28-08C5-473E-A4E1-963AB75BEC91}">
      <dsp:nvSpPr>
        <dsp:cNvPr id="0" name=""/>
        <dsp:cNvSpPr/>
      </dsp:nvSpPr>
      <dsp:spPr>
        <a:xfrm>
          <a:off x="2938514" y="347714"/>
          <a:ext cx="8200339" cy="8200339"/>
        </a:xfrm>
        <a:prstGeom prst="circularArrow">
          <a:avLst>
            <a:gd name="adj1" fmla="val 5085"/>
            <a:gd name="adj2" fmla="val 327528"/>
            <a:gd name="adj3" fmla="val 5072472"/>
            <a:gd name="adj4" fmla="val 0"/>
            <a:gd name="adj5" fmla="val 5932"/>
          </a:avLst>
        </a:prstGeom>
        <a:solidFill>
          <a:schemeClr val="accent3">
            <a:tint val="6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4B90F49E-00A0-40CC-A21F-CCE21F709D7F}">
      <dsp:nvSpPr>
        <dsp:cNvPr id="0" name=""/>
        <dsp:cNvSpPr/>
      </dsp:nvSpPr>
      <dsp:spPr>
        <a:xfrm>
          <a:off x="2693546" y="347714"/>
          <a:ext cx="8200339" cy="8200339"/>
        </a:xfrm>
        <a:prstGeom prst="circularArrow">
          <a:avLst>
            <a:gd name="adj1" fmla="val 5085"/>
            <a:gd name="adj2" fmla="val 327528"/>
            <a:gd name="adj3" fmla="val 10472472"/>
            <a:gd name="adj4" fmla="val 5400000"/>
            <a:gd name="adj5" fmla="val 5932"/>
          </a:avLst>
        </a:prstGeom>
        <a:solidFill>
          <a:schemeClr val="accent3">
            <a:tint val="6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37B12FAB-C976-4427-8C3F-7BEFE74ED166}">
      <dsp:nvSpPr>
        <dsp:cNvPr id="0" name=""/>
        <dsp:cNvSpPr/>
      </dsp:nvSpPr>
      <dsp:spPr>
        <a:xfrm>
          <a:off x="2693546" y="102746"/>
          <a:ext cx="8200339" cy="8200339"/>
        </a:xfrm>
        <a:prstGeom prst="circularArrow">
          <a:avLst>
            <a:gd name="adj1" fmla="val 5085"/>
            <a:gd name="adj2" fmla="val 327528"/>
            <a:gd name="adj3" fmla="val 15872472"/>
            <a:gd name="adj4" fmla="val 10800000"/>
            <a:gd name="adj5" fmla="val 5932"/>
          </a:avLst>
        </a:prstGeom>
        <a:solidFill>
          <a:schemeClr val="accent3">
            <a:tint val="6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DEDA82-72DF-419F-913D-8FAECD2C52CD}">
      <dsp:nvSpPr>
        <dsp:cNvPr id="0" name=""/>
        <dsp:cNvSpPr/>
      </dsp:nvSpPr>
      <dsp:spPr>
        <a:xfrm>
          <a:off x="8371" y="1856763"/>
          <a:ext cx="2595190" cy="1849073"/>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latin typeface="Times New Roman" panose="02020603050405020304" pitchFamily="18" charset="0"/>
              <a:cs typeface="Times New Roman" panose="02020603050405020304" pitchFamily="18" charset="0"/>
            </a:rPr>
            <a:t>PFAS Selection and Data Collection</a:t>
          </a:r>
          <a:endParaRPr lang="en-US" sz="2800" kern="1200" dirty="0">
            <a:latin typeface="Times New Roman" panose="02020603050405020304" pitchFamily="18" charset="0"/>
            <a:cs typeface="Times New Roman" panose="02020603050405020304" pitchFamily="18" charset="0"/>
          </a:endParaRPr>
        </a:p>
      </dsp:txBody>
      <dsp:txXfrm>
        <a:off x="62528" y="1910920"/>
        <a:ext cx="2486876" cy="1740759"/>
      </dsp:txXfrm>
    </dsp:sp>
    <dsp:sp modelId="{640F016B-1B91-423E-ACF7-DD3E8B8A8CA6}">
      <dsp:nvSpPr>
        <dsp:cNvPr id="0" name=""/>
        <dsp:cNvSpPr/>
      </dsp:nvSpPr>
      <dsp:spPr>
        <a:xfrm>
          <a:off x="2863081" y="2459496"/>
          <a:ext cx="550180" cy="643607"/>
        </a:xfrm>
        <a:prstGeom prst="rightArrow">
          <a:avLst>
            <a:gd name="adj1" fmla="val 60000"/>
            <a:gd name="adj2" fmla="val 50000"/>
          </a:avLst>
        </a:prstGeom>
        <a:solidFill>
          <a:schemeClr val="accent2">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en-US" sz="2300" kern="1200"/>
        </a:p>
      </dsp:txBody>
      <dsp:txXfrm>
        <a:off x="2863081" y="2588217"/>
        <a:ext cx="385126" cy="386165"/>
      </dsp:txXfrm>
    </dsp:sp>
    <dsp:sp modelId="{9C4D8568-5A2F-4606-88C4-0B629867F45C}">
      <dsp:nvSpPr>
        <dsp:cNvPr id="0" name=""/>
        <dsp:cNvSpPr/>
      </dsp:nvSpPr>
      <dsp:spPr>
        <a:xfrm>
          <a:off x="3641638" y="1856763"/>
          <a:ext cx="2595190" cy="1849073"/>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latin typeface="Times New Roman" panose="02020603050405020304" pitchFamily="18" charset="0"/>
              <a:cs typeface="Times New Roman" panose="02020603050405020304" pitchFamily="18" charset="0"/>
            </a:rPr>
            <a:t>AI Model Development</a:t>
          </a:r>
          <a:endParaRPr lang="en-US" sz="2800" kern="1200" dirty="0">
            <a:latin typeface="Times New Roman" panose="02020603050405020304" pitchFamily="18" charset="0"/>
            <a:cs typeface="Times New Roman" panose="02020603050405020304" pitchFamily="18" charset="0"/>
          </a:endParaRPr>
        </a:p>
      </dsp:txBody>
      <dsp:txXfrm>
        <a:off x="3695795" y="1910920"/>
        <a:ext cx="2486876" cy="1740759"/>
      </dsp:txXfrm>
    </dsp:sp>
    <dsp:sp modelId="{F1DC6943-B088-4CC7-94F1-2032F50D8EA5}">
      <dsp:nvSpPr>
        <dsp:cNvPr id="0" name=""/>
        <dsp:cNvSpPr/>
      </dsp:nvSpPr>
      <dsp:spPr>
        <a:xfrm>
          <a:off x="6496347" y="2459496"/>
          <a:ext cx="550180" cy="643607"/>
        </a:xfrm>
        <a:prstGeom prst="rightArrow">
          <a:avLst>
            <a:gd name="adj1" fmla="val 60000"/>
            <a:gd name="adj2" fmla="val 50000"/>
          </a:avLst>
        </a:prstGeom>
        <a:solidFill>
          <a:schemeClr val="accent2">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en-US" sz="2300" kern="1200"/>
        </a:p>
      </dsp:txBody>
      <dsp:txXfrm>
        <a:off x="6496347" y="2588217"/>
        <a:ext cx="385126" cy="386165"/>
      </dsp:txXfrm>
    </dsp:sp>
    <dsp:sp modelId="{2CB85B5D-3010-4DF8-8C39-9076EC088D94}">
      <dsp:nvSpPr>
        <dsp:cNvPr id="0" name=""/>
        <dsp:cNvSpPr/>
      </dsp:nvSpPr>
      <dsp:spPr>
        <a:xfrm>
          <a:off x="7274904" y="1856763"/>
          <a:ext cx="2595190" cy="1849073"/>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latin typeface="Times New Roman" panose="02020603050405020304" pitchFamily="18" charset="0"/>
              <a:cs typeface="Times New Roman" panose="02020603050405020304" pitchFamily="18" charset="0"/>
            </a:rPr>
            <a:t>Virtual Screening of Materials</a:t>
          </a:r>
          <a:endParaRPr lang="en-US" sz="2800" kern="1200" dirty="0">
            <a:latin typeface="Times New Roman" panose="02020603050405020304" pitchFamily="18" charset="0"/>
            <a:cs typeface="Times New Roman" panose="02020603050405020304" pitchFamily="18" charset="0"/>
          </a:endParaRPr>
        </a:p>
      </dsp:txBody>
      <dsp:txXfrm>
        <a:off x="7329061" y="1910920"/>
        <a:ext cx="2486876" cy="1740759"/>
      </dsp:txXfrm>
    </dsp:sp>
    <dsp:sp modelId="{28DB9E0B-F4DD-4A11-888C-81F4095B751C}">
      <dsp:nvSpPr>
        <dsp:cNvPr id="0" name=""/>
        <dsp:cNvSpPr/>
      </dsp:nvSpPr>
      <dsp:spPr>
        <a:xfrm>
          <a:off x="10129614" y="2459496"/>
          <a:ext cx="550180" cy="643607"/>
        </a:xfrm>
        <a:prstGeom prst="rightArrow">
          <a:avLst>
            <a:gd name="adj1" fmla="val 60000"/>
            <a:gd name="adj2" fmla="val 50000"/>
          </a:avLst>
        </a:prstGeom>
        <a:solidFill>
          <a:schemeClr val="accent2">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en-US" sz="2300" kern="1200"/>
        </a:p>
      </dsp:txBody>
      <dsp:txXfrm>
        <a:off x="10129614" y="2588217"/>
        <a:ext cx="385126" cy="386165"/>
      </dsp:txXfrm>
    </dsp:sp>
    <dsp:sp modelId="{234283B3-DDAD-40F2-9322-A0CE6B4EC257}">
      <dsp:nvSpPr>
        <dsp:cNvPr id="0" name=""/>
        <dsp:cNvSpPr/>
      </dsp:nvSpPr>
      <dsp:spPr>
        <a:xfrm>
          <a:off x="10908171" y="1856763"/>
          <a:ext cx="2595190" cy="1849073"/>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latin typeface="Times New Roman" panose="02020603050405020304" pitchFamily="18" charset="0"/>
              <a:cs typeface="Times New Roman" panose="02020603050405020304" pitchFamily="18" charset="0"/>
            </a:rPr>
            <a:t>Groundwater Simulation (MODFLOW-6 + MT3DMS) </a:t>
          </a:r>
          <a:endParaRPr lang="en-US" sz="2800" kern="1200" dirty="0">
            <a:latin typeface="Times New Roman" panose="02020603050405020304" pitchFamily="18" charset="0"/>
            <a:cs typeface="Times New Roman" panose="02020603050405020304" pitchFamily="18" charset="0"/>
          </a:endParaRPr>
        </a:p>
      </dsp:txBody>
      <dsp:txXfrm>
        <a:off x="10962328" y="1910920"/>
        <a:ext cx="2486876" cy="1740759"/>
      </dsp:txXfrm>
    </dsp:sp>
    <dsp:sp modelId="{6D571D2F-42C9-4FEE-A9C9-7A6DBA2F04D2}">
      <dsp:nvSpPr>
        <dsp:cNvPr id="0" name=""/>
        <dsp:cNvSpPr/>
      </dsp:nvSpPr>
      <dsp:spPr>
        <a:xfrm>
          <a:off x="13762880" y="2459496"/>
          <a:ext cx="550180" cy="643607"/>
        </a:xfrm>
        <a:prstGeom prst="rightArrow">
          <a:avLst>
            <a:gd name="adj1" fmla="val 60000"/>
            <a:gd name="adj2" fmla="val 50000"/>
          </a:avLst>
        </a:prstGeom>
        <a:solidFill>
          <a:schemeClr val="accent2">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en-US" sz="2300" kern="1200"/>
        </a:p>
      </dsp:txBody>
      <dsp:txXfrm>
        <a:off x="13762880" y="2588217"/>
        <a:ext cx="385126" cy="386165"/>
      </dsp:txXfrm>
    </dsp:sp>
    <dsp:sp modelId="{8607261F-342B-44CB-9498-BA19741027C0}">
      <dsp:nvSpPr>
        <dsp:cNvPr id="0" name=""/>
        <dsp:cNvSpPr/>
      </dsp:nvSpPr>
      <dsp:spPr>
        <a:xfrm>
          <a:off x="14541437" y="1856763"/>
          <a:ext cx="2595190" cy="1849073"/>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latin typeface="Times New Roman" panose="02020603050405020304" pitchFamily="18" charset="0"/>
              <a:cs typeface="Times New Roman" panose="02020603050405020304" pitchFamily="18" charset="0"/>
            </a:rPr>
            <a:t>Smart Optimization and Feedback Loop</a:t>
          </a:r>
          <a:endParaRPr lang="en-US" sz="2800" kern="1200" dirty="0">
            <a:latin typeface="Times New Roman" panose="02020603050405020304" pitchFamily="18" charset="0"/>
            <a:cs typeface="Times New Roman" panose="02020603050405020304" pitchFamily="18" charset="0"/>
          </a:endParaRPr>
        </a:p>
      </dsp:txBody>
      <dsp:txXfrm>
        <a:off x="14595594" y="1910920"/>
        <a:ext cx="2486876" cy="1740759"/>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4093C1B-E8A8-4E85-BE46-5A26668D25BB}" type="datetimeFigureOut">
              <a:rPr lang="en-US" smtClean="0"/>
              <a:t>5/3/2025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EA5094D-49B0-4D07-ADCC-D81D1DF147A5}" type="slidenum">
              <a:rPr lang="en-US" smtClean="0"/>
              <a:t>‹#›</a:t>
            </a:fld>
            <a:endParaRPr lang="en-US"/>
          </a:p>
        </p:txBody>
      </p:sp>
    </p:spTree>
    <p:extLst>
      <p:ext uri="{BB962C8B-B14F-4D97-AF65-F5344CB8AC3E}">
        <p14:creationId xmlns:p14="http://schemas.microsoft.com/office/powerpoint/2010/main" val="330035003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585133-94D2-4772-AE49-53DB6F3D63A9}" type="datetimeFigureOut">
              <a:rPr lang="en-US" smtClean="0"/>
              <a:t>5/3/2025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05D858-C4E8-46BD-8081-940CFAC601EB}" type="slidenum">
              <a:rPr lang="en-US" smtClean="0"/>
              <a:t>‹#›</a:t>
            </a:fld>
            <a:endParaRPr lang="en-US"/>
          </a:p>
        </p:txBody>
      </p:sp>
    </p:spTree>
    <p:extLst>
      <p:ext uri="{BB962C8B-B14F-4D97-AF65-F5344CB8AC3E}">
        <p14:creationId xmlns:p14="http://schemas.microsoft.com/office/powerpoint/2010/main" val="280492115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0998E1-C4F2-4DD7-BB8C-C80184A20675}" type="datetime1">
              <a:rPr lang="en-US" smtClean="0"/>
              <a:t>5/3/2025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8A1456-EC94-4F62-AE89-8AD65BAEB9FA}" type="datetime1">
              <a:rPr lang="en-US" smtClean="0"/>
              <a:t>5/3/2025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68A792C-F66D-4B00-A2A7-304306FF5684}" type="datetime1">
              <a:rPr lang="en-US" smtClean="0"/>
              <a:t>5/3/2025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DC53113-FAE6-4D63-B3A0-867C977416D8}" type="datetime1">
              <a:rPr lang="en-US" smtClean="0"/>
              <a:t>5/3/2025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71DB5AE-6997-43EF-A95E-6FE62C96DAA6}" type="datetime1">
              <a:rPr lang="en-US" smtClean="0"/>
              <a:t>5/3/2025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40D9AAE-AFED-4E75-B32A-914D8AA2FF39}" type="datetime1">
              <a:rPr lang="en-US" smtClean="0"/>
              <a:t>5/3/2025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78D81E-35D1-4A72-8218-0074FBF03A19}" type="datetime1">
              <a:rPr lang="en-US" smtClean="0"/>
              <a:t>5/3/2025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D8D585-F7C7-4B70-ABE5-DBBF0283F970}" type="datetime1">
              <a:rPr lang="en-US" smtClean="0"/>
              <a:t>5/3/2025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B9D9B2-08C0-445B-865E-6AF868A74706}" type="datetime1">
              <a:rPr lang="en-US" smtClean="0"/>
              <a:t>5/3/2025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7A783A-499A-4854-8D7B-BEB7CD7396CF}" type="datetime1">
              <a:rPr lang="en-US" smtClean="0"/>
              <a:t>5/3/2025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9707DB-671E-4DE0-888D-BF4CCE729EC3}" type="datetime1">
              <a:rPr lang="en-US" smtClean="0"/>
              <a:t>5/3/2025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29FBA4-3342-492F-8D10-4733B4A9B0B3}" type="datetime1">
              <a:rPr lang="en-US" smtClean="0"/>
              <a:t>5/3/2025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svg"/><Relationship Id="rId7" Type="http://schemas.openxmlformats.org/officeDocument/2006/relationships/diagramColors" Target="../diagrams/colors1.xml"/><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EFE"/>
        </a:solidFill>
        <a:effectLst/>
      </p:bgPr>
    </p:bg>
    <p:spTree>
      <p:nvGrpSpPr>
        <p:cNvPr id="1" name=""/>
        <p:cNvGrpSpPr/>
        <p:nvPr/>
      </p:nvGrpSpPr>
      <p:grpSpPr>
        <a:xfrm>
          <a:off x="0" y="0"/>
          <a:ext cx="0" cy="0"/>
          <a:chOff x="0" y="0"/>
          <a:chExt cx="0" cy="0"/>
        </a:xfrm>
      </p:grpSpPr>
      <p:sp>
        <p:nvSpPr>
          <p:cNvPr id="3" name="Freeform 3"/>
          <p:cNvSpPr/>
          <p:nvPr/>
        </p:nvSpPr>
        <p:spPr>
          <a:xfrm flipH="1" flipV="1">
            <a:off x="7162800" y="7445466"/>
            <a:ext cx="3047999" cy="2626370"/>
          </a:xfrm>
          <a:custGeom>
            <a:avLst/>
            <a:gdLst/>
            <a:ahLst/>
            <a:cxnLst/>
            <a:rect l="l" t="t" r="r" b="b"/>
            <a:pathLst>
              <a:path w="7445008" h="6858714">
                <a:moveTo>
                  <a:pt x="7445008" y="6858714"/>
                </a:moveTo>
                <a:lnTo>
                  <a:pt x="0" y="6858714"/>
                </a:lnTo>
                <a:lnTo>
                  <a:pt x="0" y="0"/>
                </a:lnTo>
                <a:lnTo>
                  <a:pt x="7445008" y="0"/>
                </a:lnTo>
                <a:lnTo>
                  <a:pt x="7445008" y="6858714"/>
                </a:lnTo>
                <a:close/>
              </a:path>
            </a:pathLst>
          </a:custGeom>
          <a:blipFill>
            <a:blip r:embed="rId2"/>
            <a:stretch>
              <a:fillRect/>
            </a:stretch>
          </a:blipFill>
        </p:spPr>
      </p:sp>
      <p:sp>
        <p:nvSpPr>
          <p:cNvPr id="4" name="TextBox 4"/>
          <p:cNvSpPr txBox="1"/>
          <p:nvPr/>
        </p:nvSpPr>
        <p:spPr>
          <a:xfrm>
            <a:off x="385955" y="2227804"/>
            <a:ext cx="16687800" cy="3180358"/>
          </a:xfrm>
          <a:prstGeom prst="rect">
            <a:avLst/>
          </a:prstGeom>
        </p:spPr>
        <p:txBody>
          <a:bodyPr wrap="square" lIns="0" tIns="0" rIns="0" bIns="0" rtlCol="0" anchor="t">
            <a:spAutoFit/>
          </a:bodyPr>
          <a:lstStyle/>
          <a:p>
            <a:pPr algn="ctr">
              <a:lnSpc>
                <a:spcPts val="12373"/>
              </a:lnSpc>
            </a:pPr>
            <a:r>
              <a:rPr lang="en-US" sz="6600" b="1" dirty="0"/>
              <a:t>Cracking the Code of Forever </a:t>
            </a:r>
            <a:r>
              <a:rPr lang="en-US" sz="6600" b="1" dirty="0" smtClean="0"/>
              <a:t>Chemicals: </a:t>
            </a:r>
            <a:r>
              <a:rPr lang="en-US" sz="6600" b="1" dirty="0"/>
              <a:t>AI-Powered Breakthroughs in PFAS Cleanup</a:t>
            </a:r>
            <a:endParaRPr lang="en-US" sz="8800" b="1" dirty="0">
              <a:solidFill>
                <a:srgbClr val="222122"/>
              </a:solidFill>
              <a:latin typeface="Agrandir Medium"/>
              <a:ea typeface="Agrandir Medium"/>
              <a:cs typeface="Agrandir Medium"/>
              <a:sym typeface="Agrandir Medium"/>
            </a:endParaRPr>
          </a:p>
        </p:txBody>
      </p:sp>
      <p:sp>
        <p:nvSpPr>
          <p:cNvPr id="8" name="TextBox 8"/>
          <p:cNvSpPr txBox="1"/>
          <p:nvPr/>
        </p:nvSpPr>
        <p:spPr>
          <a:xfrm>
            <a:off x="609600" y="6210300"/>
            <a:ext cx="17373600" cy="1885131"/>
          </a:xfrm>
          <a:prstGeom prst="rect">
            <a:avLst/>
          </a:prstGeom>
        </p:spPr>
        <p:txBody>
          <a:bodyPr wrap="square" lIns="0" tIns="0" rIns="0" bIns="0" rtlCol="0" anchor="t">
            <a:spAutoFit/>
          </a:bodyPr>
          <a:lstStyle/>
          <a:p>
            <a:pPr algn="ctr">
              <a:lnSpc>
                <a:spcPts val="2070"/>
              </a:lnSpc>
            </a:pPr>
            <a:r>
              <a:rPr lang="en-US" sz="4800" b="1" spc="-36" dirty="0">
                <a:solidFill>
                  <a:srgbClr val="222122"/>
                </a:solidFill>
                <a:latin typeface="Agrandir Medium"/>
                <a:ea typeface="Agrandir Medium"/>
                <a:cs typeface="Agrandir Medium"/>
                <a:sym typeface="Agrandir Medium"/>
              </a:rPr>
              <a:t>Presentation </a:t>
            </a:r>
            <a:r>
              <a:rPr lang="en-US" sz="4800" b="1" u="sng" spc="-36" dirty="0" smtClean="0">
                <a:solidFill>
                  <a:srgbClr val="222122"/>
                </a:solidFill>
                <a:latin typeface="Agrandir Medium"/>
                <a:ea typeface="Agrandir Medium"/>
                <a:cs typeface="Agrandir Medium"/>
                <a:sym typeface="Agrandir Medium"/>
              </a:rPr>
              <a:t>By</a:t>
            </a:r>
            <a:r>
              <a:rPr lang="en-US" sz="4800" b="1" spc="-36" dirty="0" smtClean="0">
                <a:solidFill>
                  <a:srgbClr val="222122"/>
                </a:solidFill>
                <a:latin typeface="Agrandir Medium"/>
                <a:ea typeface="Agrandir Medium"/>
                <a:cs typeface="Agrandir Medium"/>
                <a:sym typeface="Agrandir Medium"/>
              </a:rPr>
              <a:t>:</a:t>
            </a:r>
          </a:p>
          <a:p>
            <a:pPr algn="ctr">
              <a:lnSpc>
                <a:spcPts val="2070"/>
              </a:lnSpc>
            </a:pPr>
            <a:endParaRPr lang="en-US" sz="4800" b="1" spc="-36" dirty="0" smtClean="0">
              <a:solidFill>
                <a:srgbClr val="222122"/>
              </a:solidFill>
              <a:latin typeface="Agrandir Medium"/>
              <a:ea typeface="Agrandir Medium"/>
              <a:cs typeface="Agrandir Medium"/>
              <a:sym typeface="Agrandir Medium"/>
            </a:endParaRPr>
          </a:p>
          <a:p>
            <a:pPr algn="ctr">
              <a:lnSpc>
                <a:spcPts val="2070"/>
              </a:lnSpc>
            </a:pPr>
            <a:endParaRPr lang="en-US" sz="4800" b="1" spc="-36" dirty="0">
              <a:solidFill>
                <a:srgbClr val="222122"/>
              </a:solidFill>
              <a:latin typeface="Agrandir Medium"/>
              <a:ea typeface="Agrandir Medium"/>
              <a:cs typeface="Agrandir Medium"/>
              <a:sym typeface="Agrandir Medium"/>
            </a:endParaRPr>
          </a:p>
          <a:p>
            <a:pPr algn="ctr">
              <a:lnSpc>
                <a:spcPts val="2070"/>
              </a:lnSpc>
            </a:pPr>
            <a:endParaRPr lang="en-US" sz="4800" b="1" spc="-36" dirty="0" smtClean="0">
              <a:solidFill>
                <a:srgbClr val="222122"/>
              </a:solidFill>
              <a:latin typeface="Agrandir Medium"/>
              <a:ea typeface="Agrandir Medium"/>
              <a:cs typeface="Agrandir Medium"/>
              <a:sym typeface="Agrandir Medium"/>
            </a:endParaRPr>
          </a:p>
          <a:p>
            <a:pPr algn="ctr">
              <a:lnSpc>
                <a:spcPts val="2070"/>
              </a:lnSpc>
            </a:pPr>
            <a:r>
              <a:rPr lang="en-US" sz="4800" b="1" spc="-36" dirty="0" smtClean="0">
                <a:solidFill>
                  <a:srgbClr val="222122"/>
                </a:solidFill>
                <a:latin typeface="Agrandir Medium"/>
                <a:ea typeface="Agrandir Medium"/>
                <a:cs typeface="Agrandir Medium"/>
                <a:sym typeface="Agrandir Medium"/>
              </a:rPr>
              <a:t>                                                      </a:t>
            </a:r>
          </a:p>
          <a:p>
            <a:pPr algn="ctr">
              <a:lnSpc>
                <a:spcPts val="2070"/>
              </a:lnSpc>
            </a:pPr>
            <a:r>
              <a:rPr lang="en-US" sz="4800" b="1" spc="-36" dirty="0" smtClean="0">
                <a:solidFill>
                  <a:srgbClr val="222122"/>
                </a:solidFill>
                <a:latin typeface="Agrandir Medium"/>
                <a:ea typeface="Agrandir Medium"/>
                <a:cs typeface="Agrandir Medium"/>
                <a:sym typeface="Agrandir Medium"/>
              </a:rPr>
              <a:t>  MOHD BASHEER                        TALA AL-HABASHNEH </a:t>
            </a:r>
          </a:p>
          <a:p>
            <a:pPr algn="ctr">
              <a:lnSpc>
                <a:spcPts val="2070"/>
              </a:lnSpc>
            </a:pPr>
            <a:r>
              <a:rPr lang="en-US" sz="4800" b="1" spc="-36" dirty="0" smtClean="0">
                <a:solidFill>
                  <a:srgbClr val="222122"/>
                </a:solidFill>
                <a:latin typeface="Agrandir Medium"/>
                <a:ea typeface="Agrandir Medium"/>
                <a:cs typeface="Agrandir Medium"/>
                <a:sym typeface="Agrandir Medium"/>
              </a:rPr>
              <a:t> </a:t>
            </a:r>
          </a:p>
        </p:txBody>
      </p:sp>
      <p:pic>
        <p:nvPicPr>
          <p:cNvPr id="1026" name="Picture 2" descr="ملف:University of Jordan Logo.svg - ويكيبيديا"/>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554200" y="190500"/>
            <a:ext cx="3218599" cy="215501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ملف:شعار جامعة مؤتة.png - ويكيبيديا"/>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51098" y="164910"/>
            <a:ext cx="2895599" cy="204299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2182" y="432179"/>
            <a:ext cx="4867018" cy="1510921"/>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05400" y="419100"/>
            <a:ext cx="4876800" cy="1524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a:xfrm flipH="1" flipV="1">
            <a:off x="0" y="7658099"/>
            <a:ext cx="2438400" cy="2600642"/>
          </a:xfrm>
          <a:custGeom>
            <a:avLst/>
            <a:gdLst/>
            <a:ahLst/>
            <a:cxnLst/>
            <a:rect l="l" t="t" r="r" b="b"/>
            <a:pathLst>
              <a:path w="3253696" h="3176790">
                <a:moveTo>
                  <a:pt x="3253696" y="3176790"/>
                </a:moveTo>
                <a:lnTo>
                  <a:pt x="0" y="3176790"/>
                </a:lnTo>
                <a:lnTo>
                  <a:pt x="0" y="0"/>
                </a:lnTo>
                <a:lnTo>
                  <a:pt x="3253696" y="0"/>
                </a:lnTo>
                <a:lnTo>
                  <a:pt x="3253696" y="317679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2"/>
          <p:cNvSpPr/>
          <p:nvPr/>
        </p:nvSpPr>
        <p:spPr>
          <a:xfrm>
            <a:off x="12801599" y="21092"/>
            <a:ext cx="5486401" cy="5005375"/>
          </a:xfrm>
          <a:custGeom>
            <a:avLst/>
            <a:gdLst/>
            <a:ahLst/>
            <a:cxnLst/>
            <a:rect l="l" t="t" r="r" b="b"/>
            <a:pathLst>
              <a:path w="5922432" h="5782448">
                <a:moveTo>
                  <a:pt x="0" y="0"/>
                </a:moveTo>
                <a:lnTo>
                  <a:pt x="5922432" y="0"/>
                </a:lnTo>
                <a:lnTo>
                  <a:pt x="5922432" y="5782447"/>
                </a:lnTo>
                <a:lnTo>
                  <a:pt x="0" y="578244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aphicFrame>
        <p:nvGraphicFramePr>
          <p:cNvPr id="4" name="Diagram 3"/>
          <p:cNvGraphicFramePr/>
          <p:nvPr>
            <p:extLst>
              <p:ext uri="{D42A27DB-BD31-4B8C-83A1-F6EECF244321}">
                <p14:modId xmlns:p14="http://schemas.microsoft.com/office/powerpoint/2010/main" val="2135465391"/>
              </p:ext>
            </p:extLst>
          </p:nvPr>
        </p:nvGraphicFramePr>
        <p:xfrm>
          <a:off x="1219200" y="800100"/>
          <a:ext cx="13868400" cy="8686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extBox 7"/>
          <p:cNvSpPr txBox="1"/>
          <p:nvPr/>
        </p:nvSpPr>
        <p:spPr>
          <a:xfrm>
            <a:off x="457200" y="495300"/>
            <a:ext cx="5558922" cy="796308"/>
          </a:xfrm>
          <a:prstGeom prst="rect">
            <a:avLst/>
          </a:prstGeom>
        </p:spPr>
        <p:txBody>
          <a:bodyPr lIns="0" tIns="0" rIns="0" bIns="0" rtlCol="0" anchor="t">
            <a:spAutoFit/>
          </a:bodyPr>
          <a:lstStyle/>
          <a:p>
            <a:pPr algn="l">
              <a:lnSpc>
                <a:spcPts val="5695"/>
              </a:lnSpc>
            </a:pPr>
            <a:r>
              <a:rPr lang="en-US" sz="7200" b="1" dirty="0" smtClean="0">
                <a:solidFill>
                  <a:srgbClr val="222122"/>
                </a:solidFill>
                <a:latin typeface="Agrandir Medium"/>
                <a:ea typeface="Agrandir Medium"/>
                <a:cs typeface="Agrandir Medium"/>
                <a:sym typeface="Agrandir Medium"/>
              </a:rPr>
              <a:t>Agenda</a:t>
            </a:r>
            <a:endParaRPr lang="en-US" sz="7200" b="1" dirty="0">
              <a:solidFill>
                <a:srgbClr val="222122"/>
              </a:solidFill>
              <a:latin typeface="Agrandir Medium"/>
              <a:ea typeface="Agrandir Medium"/>
              <a:cs typeface="Agrandir Medium"/>
              <a:sym typeface="Agrandir Medium"/>
            </a:endParaRPr>
          </a:p>
        </p:txBody>
      </p:sp>
    </p:spTree>
    <p:extLst>
      <p:ext uri="{BB962C8B-B14F-4D97-AF65-F5344CB8AC3E}">
        <p14:creationId xmlns:p14="http://schemas.microsoft.com/office/powerpoint/2010/main" val="10051514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826071"/>
            <a:ext cx="17678400" cy="9264075"/>
          </a:xfrm>
          <a:prstGeom prst="rect">
            <a:avLst/>
          </a:prstGeom>
        </p:spPr>
        <p:txBody>
          <a:bodyPr wrap="square">
            <a:spAutoFit/>
          </a:bodyPr>
          <a:lstStyle/>
          <a:p>
            <a:pPr marL="457200" indent="-457200">
              <a:lnSpc>
                <a:spcPct val="200000"/>
              </a:lnSpc>
              <a:spcAft>
                <a:spcPts val="800"/>
              </a:spcAft>
              <a:buFont typeface="Wingdings" panose="05000000000000000000" pitchFamily="2" charset="2"/>
              <a:buChar char="q"/>
            </a:pPr>
            <a:r>
              <a:rPr lang="en-US" sz="3200" dirty="0">
                <a:latin typeface="Times New Roman" panose="02020603050405020304" pitchFamily="18" charset="0"/>
                <a:ea typeface="Calibri" panose="020F0502020204030204" pitchFamily="34" charset="0"/>
                <a:cs typeface="Times New Roman" panose="02020603050405020304" pitchFamily="18" charset="0"/>
              </a:rPr>
              <a:t>Per- and polyfluoroalkyl substances (</a:t>
            </a:r>
            <a:r>
              <a:rPr lang="en-US" sz="3200" b="1" u="sng" dirty="0">
                <a:latin typeface="Times New Roman" panose="02020603050405020304" pitchFamily="18" charset="0"/>
                <a:ea typeface="Calibri" panose="020F0502020204030204" pitchFamily="34" charset="0"/>
                <a:cs typeface="Times New Roman" panose="02020603050405020304" pitchFamily="18" charset="0"/>
              </a:rPr>
              <a:t>PFAS</a:t>
            </a:r>
            <a:r>
              <a:rPr lang="en-US" sz="3200" dirty="0">
                <a:latin typeface="Times New Roman" panose="02020603050405020304" pitchFamily="18" charset="0"/>
                <a:ea typeface="Calibri" panose="020F0502020204030204" pitchFamily="34" charset="0"/>
                <a:cs typeface="Times New Roman" panose="02020603050405020304" pitchFamily="18" charset="0"/>
              </a:rPr>
              <a:t>) are persistent man-made pollutants that have contaminated urban water systems due to widespread use in products such as non-stick cookware, textiles, and firefighting foams. </a:t>
            </a:r>
            <a:endParaRPr lang="en-US" sz="3200" dirty="0" smtClean="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nSpc>
                <a:spcPct val="200000"/>
              </a:lnSpc>
              <a:spcAft>
                <a:spcPts val="800"/>
              </a:spcAft>
              <a:buFont typeface="Wingdings" panose="05000000000000000000" pitchFamily="2" charset="2"/>
              <a:buChar char="q"/>
            </a:pPr>
            <a:r>
              <a:rPr lang="en-US" sz="3200" dirty="0" smtClean="0">
                <a:latin typeface="Times New Roman" panose="02020603050405020304" pitchFamily="18" charset="0"/>
                <a:ea typeface="Calibri" panose="020F0502020204030204" pitchFamily="34" charset="0"/>
                <a:cs typeface="Times New Roman" panose="02020603050405020304" pitchFamily="18" charset="0"/>
              </a:rPr>
              <a:t>These </a:t>
            </a:r>
            <a:r>
              <a:rPr lang="en-US" sz="3200" dirty="0">
                <a:latin typeface="Times New Roman" panose="02020603050405020304" pitchFamily="18" charset="0"/>
                <a:ea typeface="Calibri" panose="020F0502020204030204" pitchFamily="34" charset="0"/>
                <a:cs typeface="Times New Roman" panose="02020603050405020304" pitchFamily="18" charset="0"/>
              </a:rPr>
              <a:t>chemicals enter the environment through diffuse sources like rainwater runoff, wastewater discharge, and accidental spills. </a:t>
            </a:r>
            <a:endParaRPr lang="en-US" sz="3200" dirty="0" smtClean="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nSpc>
                <a:spcPct val="200000"/>
              </a:lnSpc>
              <a:spcAft>
                <a:spcPts val="800"/>
              </a:spcAft>
              <a:buFont typeface="Wingdings" panose="05000000000000000000" pitchFamily="2" charset="2"/>
              <a:buChar char="q"/>
            </a:pPr>
            <a:r>
              <a:rPr lang="en-US" sz="3200" b="1" u="sng" dirty="0" smtClean="0">
                <a:latin typeface="Times New Roman" panose="02020603050405020304" pitchFamily="18" charset="0"/>
                <a:ea typeface="Calibri" panose="020F0502020204030204" pitchFamily="34" charset="0"/>
                <a:cs typeface="Times New Roman" panose="02020603050405020304" pitchFamily="18" charset="0"/>
              </a:rPr>
              <a:t>Surface </a:t>
            </a:r>
            <a:r>
              <a:rPr lang="en-US" sz="3200" b="1" u="sng" dirty="0">
                <a:latin typeface="Times New Roman" panose="02020603050405020304" pitchFamily="18" charset="0"/>
                <a:ea typeface="Calibri" panose="020F0502020204030204" pitchFamily="34" charset="0"/>
                <a:cs typeface="Times New Roman" panose="02020603050405020304" pitchFamily="18" charset="0"/>
              </a:rPr>
              <a:t>water</a:t>
            </a:r>
            <a:r>
              <a:rPr lang="en-US" sz="3200" b="1" dirty="0">
                <a:latin typeface="Times New Roman" panose="02020603050405020304" pitchFamily="18" charset="0"/>
                <a:ea typeface="Calibri" panose="020F0502020204030204" pitchFamily="34" charset="0"/>
                <a:cs typeface="Times New Roman" panose="02020603050405020304" pitchFamily="18" charset="0"/>
              </a:rPr>
              <a:t>,</a:t>
            </a:r>
            <a:r>
              <a:rPr lang="en-US" sz="3200" dirty="0">
                <a:latin typeface="Times New Roman" panose="02020603050405020304" pitchFamily="18" charset="0"/>
                <a:ea typeface="Calibri" panose="020F0502020204030204" pitchFamily="34" charset="0"/>
                <a:cs typeface="Times New Roman" panose="02020603050405020304" pitchFamily="18" charset="0"/>
              </a:rPr>
              <a:t> </a:t>
            </a:r>
            <a:r>
              <a:rPr lang="en-US" sz="3200" dirty="0" smtClean="0">
                <a:latin typeface="Times New Roman" panose="02020603050405020304" pitchFamily="18" charset="0"/>
                <a:ea typeface="Calibri" panose="020F0502020204030204" pitchFamily="34" charset="0"/>
                <a:cs typeface="Times New Roman" panose="02020603050405020304" pitchFamily="18" charset="0"/>
              </a:rPr>
              <a:t>such as effluent </a:t>
            </a:r>
            <a:r>
              <a:rPr lang="en-US" sz="3200" dirty="0">
                <a:latin typeface="Times New Roman" panose="02020603050405020304" pitchFamily="18" charset="0"/>
                <a:ea typeface="Calibri" panose="020F0502020204030204" pitchFamily="34" charset="0"/>
                <a:cs typeface="Times New Roman" panose="02020603050405020304" pitchFamily="18" charset="0"/>
              </a:rPr>
              <a:t>from wastewater treatment, carries PFAS </a:t>
            </a:r>
            <a:r>
              <a:rPr lang="en-US" sz="3200" b="1" u="sng" dirty="0">
                <a:latin typeface="Times New Roman" panose="02020603050405020304" pitchFamily="18" charset="0"/>
                <a:ea typeface="Calibri" panose="020F0502020204030204" pitchFamily="34" charset="0"/>
                <a:cs typeface="Times New Roman" panose="02020603050405020304" pitchFamily="18" charset="0"/>
              </a:rPr>
              <a:t>into groundwater </a:t>
            </a:r>
            <a:r>
              <a:rPr lang="en-US" sz="3200" dirty="0">
                <a:latin typeface="Times New Roman" panose="02020603050405020304" pitchFamily="18" charset="0"/>
                <a:ea typeface="Calibri" panose="020F0502020204030204" pitchFamily="34" charset="0"/>
                <a:cs typeface="Times New Roman" panose="02020603050405020304" pitchFamily="18" charset="0"/>
              </a:rPr>
              <a:t>via infiltration and percolation through soil. </a:t>
            </a:r>
          </a:p>
          <a:p>
            <a:pPr marL="457200" indent="-457200">
              <a:lnSpc>
                <a:spcPct val="200000"/>
              </a:lnSpc>
              <a:spcAft>
                <a:spcPts val="800"/>
              </a:spcAft>
              <a:buFont typeface="Wingdings" panose="05000000000000000000" pitchFamily="2" charset="2"/>
              <a:buChar char="q"/>
            </a:pPr>
            <a:r>
              <a:rPr lang="en-US" sz="3200" dirty="0" smtClean="0">
                <a:latin typeface="Times New Roman" panose="02020603050405020304" pitchFamily="18" charset="0"/>
                <a:ea typeface="Calibri" panose="020F0502020204030204" pitchFamily="34" charset="0"/>
                <a:cs typeface="Times New Roman" panose="02020603050405020304" pitchFamily="18" charset="0"/>
              </a:rPr>
              <a:t>Once </a:t>
            </a:r>
            <a:r>
              <a:rPr lang="en-US" sz="3200" dirty="0">
                <a:latin typeface="Times New Roman" panose="02020603050405020304" pitchFamily="18" charset="0"/>
                <a:ea typeface="Calibri" panose="020F0502020204030204" pitchFamily="34" charset="0"/>
                <a:cs typeface="Times New Roman" panose="02020603050405020304" pitchFamily="18" charset="0"/>
              </a:rPr>
              <a:t>in the groundwater, these pollutants can persist for decades, posing long-term risks to drinking water supplies and public health</a:t>
            </a:r>
            <a:r>
              <a:rPr lang="en-US" sz="3200" dirty="0" smtClean="0">
                <a:latin typeface="Times New Roman" panose="02020603050405020304" pitchFamily="18" charset="0"/>
                <a:ea typeface="Calibri" panose="020F0502020204030204" pitchFamily="34" charset="0"/>
                <a:cs typeface="Times New Roman" panose="02020603050405020304" pitchFamily="18" charset="0"/>
              </a:rPr>
              <a:t>.</a:t>
            </a:r>
          </a:p>
        </p:txBody>
      </p:sp>
      <p:sp>
        <p:nvSpPr>
          <p:cNvPr id="3" name="TextBox 7"/>
          <p:cNvSpPr txBox="1"/>
          <p:nvPr/>
        </p:nvSpPr>
        <p:spPr>
          <a:xfrm>
            <a:off x="457200" y="342900"/>
            <a:ext cx="5558922" cy="966343"/>
          </a:xfrm>
          <a:prstGeom prst="rect">
            <a:avLst/>
          </a:prstGeom>
        </p:spPr>
        <p:txBody>
          <a:bodyPr lIns="0" tIns="0" rIns="0" bIns="0" rtlCol="0" anchor="t">
            <a:spAutoFit/>
          </a:bodyPr>
          <a:lstStyle/>
          <a:p>
            <a:pPr algn="l">
              <a:lnSpc>
                <a:spcPts val="5695"/>
              </a:lnSpc>
            </a:pPr>
            <a:r>
              <a:rPr lang="en-US" sz="6399" b="1" dirty="0">
                <a:solidFill>
                  <a:srgbClr val="222122"/>
                </a:solidFill>
                <a:latin typeface="Agrandir Medium"/>
                <a:ea typeface="Agrandir Medium"/>
                <a:cs typeface="Agrandir Medium"/>
                <a:sym typeface="Agrandir Medium"/>
              </a:rPr>
              <a:t>Introduction</a:t>
            </a:r>
          </a:p>
        </p:txBody>
      </p:sp>
    </p:spTree>
    <p:extLst>
      <p:ext uri="{BB962C8B-B14F-4D97-AF65-F5344CB8AC3E}">
        <p14:creationId xmlns:p14="http://schemas.microsoft.com/office/powerpoint/2010/main" val="14121767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90500"/>
            <a:ext cx="17373600" cy="2896947"/>
          </a:xfrm>
          <a:prstGeom prst="rect">
            <a:avLst/>
          </a:prstGeom>
        </p:spPr>
        <p:txBody>
          <a:bodyPr wrap="square">
            <a:spAutoFit/>
          </a:bodyPr>
          <a:lstStyle/>
          <a:p>
            <a:pPr marL="457200" indent="-457200">
              <a:lnSpc>
                <a:spcPct val="200000"/>
              </a:lnSpc>
              <a:spcAft>
                <a:spcPts val="800"/>
              </a:spcAft>
              <a:buFont typeface="Wingdings" panose="05000000000000000000" pitchFamily="2" charset="2"/>
              <a:buChar char="q"/>
            </a:pPr>
            <a:r>
              <a:rPr lang="en-US" sz="3200" b="1" u="sng" dirty="0">
                <a:latin typeface="Times New Roman" panose="02020603050405020304" pitchFamily="18" charset="0"/>
                <a:ea typeface="Calibri" panose="020F0502020204030204" pitchFamily="34" charset="0"/>
                <a:cs typeface="Times New Roman" panose="02020603050405020304" pitchFamily="18" charset="0"/>
              </a:rPr>
              <a:t>Governments, </a:t>
            </a:r>
            <a:r>
              <a:rPr lang="en-US" sz="3200" dirty="0">
                <a:latin typeface="Times New Roman" panose="02020603050405020304" pitchFamily="18" charset="0"/>
                <a:ea typeface="Calibri" panose="020F0502020204030204" pitchFamily="34" charset="0"/>
                <a:cs typeface="Times New Roman" panose="02020603050405020304" pitchFamily="18" charset="0"/>
              </a:rPr>
              <a:t>such as the U.S. Environmental Protection Agency (EPA), have recently set strict PFAS limits—down to </a:t>
            </a:r>
            <a:r>
              <a:rPr lang="en-US" sz="3200" b="1" u="sng" dirty="0">
                <a:latin typeface="Times New Roman" panose="02020603050405020304" pitchFamily="18" charset="0"/>
                <a:ea typeface="Calibri" panose="020F0502020204030204" pitchFamily="34" charset="0"/>
                <a:cs typeface="Times New Roman" panose="02020603050405020304" pitchFamily="18" charset="0"/>
              </a:rPr>
              <a:t>4 nanograms per liter in drinking water</a:t>
            </a:r>
            <a:r>
              <a:rPr lang="en-US" sz="3200" dirty="0">
                <a:latin typeface="Times New Roman" panose="02020603050405020304" pitchFamily="18" charset="0"/>
                <a:ea typeface="Calibri" panose="020F0502020204030204" pitchFamily="34" charset="0"/>
                <a:cs typeface="Times New Roman" panose="02020603050405020304" pitchFamily="18" charset="0"/>
              </a:rPr>
              <a:t>—and require that treatment materials be effective, stable, and safe for large-scale use.</a:t>
            </a:r>
          </a:p>
        </p:txBody>
      </p:sp>
      <p:sp>
        <p:nvSpPr>
          <p:cNvPr id="3" name="Rectangle 2"/>
          <p:cNvSpPr/>
          <p:nvPr/>
        </p:nvSpPr>
        <p:spPr>
          <a:xfrm>
            <a:off x="304800" y="4610100"/>
            <a:ext cx="17373600" cy="4866717"/>
          </a:xfrm>
          <a:prstGeom prst="rect">
            <a:avLst/>
          </a:prstGeom>
        </p:spPr>
        <p:txBody>
          <a:bodyPr wrap="square">
            <a:spAutoFit/>
          </a:bodyPr>
          <a:lstStyle/>
          <a:p>
            <a:pPr marL="457200" indent="-457200">
              <a:lnSpc>
                <a:spcPct val="200000"/>
              </a:lnSpc>
              <a:buFont typeface="Wingdings" panose="05000000000000000000" pitchFamily="2" charset="2"/>
              <a:buChar char="q"/>
            </a:pPr>
            <a:r>
              <a:rPr lang="en-US" sz="3200" b="1" dirty="0">
                <a:latin typeface="Times New Roman" panose="02020603050405020304" pitchFamily="18" charset="0"/>
                <a:cs typeface="Times New Roman" panose="02020603050405020304" pitchFamily="18" charset="0"/>
              </a:rPr>
              <a:t>What We Set Out to Achieve</a:t>
            </a:r>
            <a:endParaRPr lang="en-US" sz="3200" dirty="0">
              <a:latin typeface="Times New Roman" panose="02020603050405020304" pitchFamily="18" charset="0"/>
              <a:cs typeface="Times New Roman" panose="02020603050405020304" pitchFamily="18" charset="0"/>
            </a:endParaRPr>
          </a:p>
          <a:p>
            <a:pPr marL="514350" lvl="0" indent="-514350">
              <a:lnSpc>
                <a:spcPct val="200000"/>
              </a:lnSpc>
              <a:buFont typeface="+mj-lt"/>
              <a:buAutoNum type="arabicPeriod"/>
            </a:pPr>
            <a:r>
              <a:rPr lang="en-US" sz="3200" dirty="0">
                <a:latin typeface="Times New Roman" panose="02020603050405020304" pitchFamily="18" charset="0"/>
                <a:cs typeface="Times New Roman" panose="02020603050405020304" pitchFamily="18" charset="0"/>
              </a:rPr>
              <a:t>Use artificial intelligence </a:t>
            </a:r>
            <a:r>
              <a:rPr lang="en-US" sz="3200" b="1" u="sng" dirty="0">
                <a:latin typeface="Times New Roman" panose="02020603050405020304" pitchFamily="18" charset="0"/>
                <a:cs typeface="Times New Roman" panose="02020603050405020304" pitchFamily="18" charset="0"/>
              </a:rPr>
              <a:t>to predict </a:t>
            </a:r>
            <a:r>
              <a:rPr lang="en-US" sz="3200" dirty="0">
                <a:latin typeface="Times New Roman" panose="02020603050405020304" pitchFamily="18" charset="0"/>
                <a:cs typeface="Times New Roman" panose="02020603050405020304" pitchFamily="18" charset="0"/>
              </a:rPr>
              <a:t>the most effective and affordable materials for PFAS removal and degradation.</a:t>
            </a:r>
          </a:p>
          <a:p>
            <a:pPr marL="514350" lvl="0" indent="-514350">
              <a:lnSpc>
                <a:spcPct val="200000"/>
              </a:lnSpc>
              <a:buFont typeface="+mj-lt"/>
              <a:buAutoNum type="arabicPeriod"/>
            </a:pPr>
            <a:r>
              <a:rPr lang="en-US" sz="3200" b="1" u="sng" dirty="0">
                <a:latin typeface="Times New Roman" panose="02020603050405020304" pitchFamily="18" charset="0"/>
                <a:cs typeface="Times New Roman" panose="02020603050405020304" pitchFamily="18" charset="0"/>
              </a:rPr>
              <a:t>Simulate</a:t>
            </a:r>
            <a:r>
              <a:rPr lang="en-US" sz="3200" dirty="0">
                <a:latin typeface="Times New Roman" panose="02020603050405020304" pitchFamily="18" charset="0"/>
                <a:cs typeface="Times New Roman" panose="02020603050405020304" pitchFamily="18" charset="0"/>
              </a:rPr>
              <a:t> real-world groundwater contamination scenarios </a:t>
            </a:r>
            <a:r>
              <a:rPr lang="en-US" sz="3200" b="1" u="sng" dirty="0">
                <a:latin typeface="Times New Roman" panose="02020603050405020304" pitchFamily="18" charset="0"/>
                <a:cs typeface="Times New Roman" panose="02020603050405020304" pitchFamily="18" charset="0"/>
              </a:rPr>
              <a:t>to evaluate </a:t>
            </a:r>
            <a:r>
              <a:rPr lang="en-US" sz="3200" dirty="0">
                <a:latin typeface="Times New Roman" panose="02020603050405020304" pitchFamily="18" charset="0"/>
                <a:cs typeface="Times New Roman" panose="02020603050405020304" pitchFamily="18" charset="0"/>
              </a:rPr>
              <a:t>the performance of these Artificial Intelligence (AI) selected materials in urban environments.</a:t>
            </a:r>
          </a:p>
        </p:txBody>
      </p:sp>
    </p:spTree>
    <p:extLst>
      <p:ext uri="{BB962C8B-B14F-4D97-AF65-F5344CB8AC3E}">
        <p14:creationId xmlns:p14="http://schemas.microsoft.com/office/powerpoint/2010/main" val="8771937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48089"/>
            <a:ext cx="17754600" cy="4134465"/>
          </a:xfrm>
          <a:prstGeom prst="rect">
            <a:avLst/>
          </a:prstGeom>
        </p:spPr>
        <p:txBody>
          <a:bodyPr wrap="square">
            <a:spAutoFit/>
          </a:bodyPr>
          <a:lstStyle/>
          <a:p>
            <a:pPr marL="457200" indent="-457200" algn="just">
              <a:lnSpc>
                <a:spcPct val="200000"/>
              </a:lnSpc>
              <a:spcAft>
                <a:spcPts val="800"/>
              </a:spcAft>
              <a:buFont typeface="Wingdings" panose="05000000000000000000" pitchFamily="2" charset="2"/>
              <a:buChar char="q"/>
            </a:pPr>
            <a:r>
              <a:rPr lang="en-US" sz="3200" b="1" u="sng" dirty="0">
                <a:latin typeface="Times New Roman" panose="02020603050405020304" pitchFamily="18" charset="0"/>
                <a:ea typeface="Calibri" panose="020F0502020204030204" pitchFamily="34" charset="0"/>
                <a:cs typeface="Arial" panose="020B0604020202020204" pitchFamily="34" charset="0"/>
              </a:rPr>
              <a:t>Figure 1 </a:t>
            </a:r>
            <a:r>
              <a:rPr lang="en-US" sz="3200" dirty="0">
                <a:latin typeface="Times New Roman" panose="02020603050405020304" pitchFamily="18" charset="0"/>
                <a:ea typeface="Calibri" panose="020F0502020204030204" pitchFamily="34" charset="0"/>
                <a:cs typeface="Arial" panose="020B0604020202020204" pitchFamily="34" charset="0"/>
              </a:rPr>
              <a:t>illustrates how PFAS move through cities into groundwater, while </a:t>
            </a:r>
            <a:r>
              <a:rPr lang="en-US" sz="3200" b="1" u="sng" dirty="0">
                <a:latin typeface="Times New Roman" panose="02020603050405020304" pitchFamily="18" charset="0"/>
                <a:ea typeface="Calibri" panose="020F0502020204030204" pitchFamily="34" charset="0"/>
                <a:cs typeface="Arial" panose="020B0604020202020204" pitchFamily="34" charset="0"/>
              </a:rPr>
              <a:t>Figure 2</a:t>
            </a:r>
            <a:r>
              <a:rPr lang="en-US" sz="3200" dirty="0">
                <a:latin typeface="Times New Roman" panose="02020603050405020304" pitchFamily="18" charset="0"/>
                <a:ea typeface="Calibri" panose="020F0502020204030204" pitchFamily="34" charset="0"/>
                <a:cs typeface="Arial" panose="020B0604020202020204" pitchFamily="34" charset="0"/>
              </a:rPr>
              <a:t> shows the health benefits of successful intervention, including reduced chemical buildup and improved organ function. </a:t>
            </a:r>
          </a:p>
          <a:p>
            <a:pPr marL="457200" indent="-457200" algn="just">
              <a:lnSpc>
                <a:spcPct val="200000"/>
              </a:lnSpc>
              <a:spcAft>
                <a:spcPts val="800"/>
              </a:spcAft>
              <a:buFont typeface="Wingdings" panose="05000000000000000000" pitchFamily="2" charset="2"/>
              <a:buChar char="q"/>
            </a:pPr>
            <a:r>
              <a:rPr lang="en-US" sz="3200" b="1" u="sng" dirty="0" smtClean="0">
                <a:latin typeface="Times New Roman" panose="02020603050405020304" pitchFamily="18" charset="0"/>
                <a:ea typeface="Calibri" panose="020F0502020204030204" pitchFamily="34" charset="0"/>
                <a:cs typeface="Arial" panose="020B0604020202020204" pitchFamily="34" charset="0"/>
              </a:rPr>
              <a:t>Our </a:t>
            </a:r>
            <a:r>
              <a:rPr lang="en-US" sz="3200" b="1" u="sng" dirty="0">
                <a:latin typeface="Times New Roman" panose="02020603050405020304" pitchFamily="18" charset="0"/>
                <a:ea typeface="Calibri" panose="020F0502020204030204" pitchFamily="34" charset="0"/>
                <a:cs typeface="Arial" panose="020B0604020202020204" pitchFamily="34" charset="0"/>
              </a:rPr>
              <a:t>work </a:t>
            </a:r>
            <a:r>
              <a:rPr lang="en-US" sz="3200" dirty="0">
                <a:latin typeface="Times New Roman" panose="02020603050405020304" pitchFamily="18" charset="0"/>
                <a:ea typeface="Calibri" panose="020F0502020204030204" pitchFamily="34" charset="0"/>
                <a:cs typeface="Arial" panose="020B0604020202020204" pitchFamily="34" charset="0"/>
              </a:rPr>
              <a:t>offers smart, low-cost solutions for PFAS by using data and science to help cities act faster and more effectively.</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 name="Picture 2"/>
          <p:cNvPicPr/>
          <p:nvPr/>
        </p:nvPicPr>
        <p:blipFill>
          <a:blip r:embed="rId2">
            <a:extLst>
              <a:ext uri="{28A0092B-C50C-407E-A947-70E740481C1C}">
                <a14:useLocalDpi xmlns:a14="http://schemas.microsoft.com/office/drawing/2010/main" val="0"/>
              </a:ext>
            </a:extLst>
          </a:blip>
          <a:stretch>
            <a:fillRect/>
          </a:stretch>
        </p:blipFill>
        <p:spPr>
          <a:xfrm>
            <a:off x="0" y="4305300"/>
            <a:ext cx="9067800" cy="5968621"/>
          </a:xfrm>
          <a:prstGeom prst="rect">
            <a:avLst/>
          </a:prstGeom>
        </p:spPr>
      </p:pic>
      <p:pic>
        <p:nvPicPr>
          <p:cNvPr id="4" name="Picture 3"/>
          <p:cNvPicPr/>
          <p:nvPr/>
        </p:nvPicPr>
        <p:blipFill rotWithShape="1">
          <a:blip r:embed="rId3" cstate="print">
            <a:extLst>
              <a:ext uri="{28A0092B-C50C-407E-A947-70E740481C1C}">
                <a14:useLocalDpi xmlns:a14="http://schemas.microsoft.com/office/drawing/2010/main" val="0"/>
              </a:ext>
            </a:extLst>
          </a:blip>
          <a:srcRect/>
          <a:stretch/>
        </p:blipFill>
        <p:spPr bwMode="auto">
          <a:xfrm>
            <a:off x="9067800" y="4318379"/>
            <a:ext cx="9220200" cy="596862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528990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2"/>
          <p:cNvSpPr txBox="1"/>
          <p:nvPr/>
        </p:nvSpPr>
        <p:spPr>
          <a:xfrm>
            <a:off x="381000" y="419100"/>
            <a:ext cx="6214744" cy="966343"/>
          </a:xfrm>
          <a:prstGeom prst="rect">
            <a:avLst/>
          </a:prstGeom>
        </p:spPr>
        <p:txBody>
          <a:bodyPr lIns="0" tIns="0" rIns="0" bIns="0" rtlCol="0" anchor="t">
            <a:spAutoFit/>
          </a:bodyPr>
          <a:lstStyle/>
          <a:p>
            <a:pPr algn="l">
              <a:lnSpc>
                <a:spcPts val="5695"/>
              </a:lnSpc>
            </a:pPr>
            <a:r>
              <a:rPr lang="en-US" sz="6399" b="1" dirty="0">
                <a:solidFill>
                  <a:srgbClr val="222122"/>
                </a:solidFill>
                <a:latin typeface="Agrandir Medium"/>
                <a:ea typeface="Agrandir Medium"/>
                <a:cs typeface="Agrandir Medium"/>
                <a:sym typeface="Agrandir Medium"/>
              </a:rPr>
              <a:t>Methodology</a:t>
            </a:r>
          </a:p>
        </p:txBody>
      </p:sp>
      <p:sp>
        <p:nvSpPr>
          <p:cNvPr id="3" name="Rectangle 2"/>
          <p:cNvSpPr/>
          <p:nvPr/>
        </p:nvSpPr>
        <p:spPr>
          <a:xfrm>
            <a:off x="228600" y="1416719"/>
            <a:ext cx="17602200" cy="1921616"/>
          </a:xfrm>
          <a:prstGeom prst="rect">
            <a:avLst/>
          </a:prstGeom>
        </p:spPr>
        <p:txBody>
          <a:bodyPr wrap="square">
            <a:spAutoFit/>
          </a:bodyPr>
          <a:lstStyle/>
          <a:p>
            <a:pPr marL="457200" indent="-457200" algn="just">
              <a:lnSpc>
                <a:spcPct val="200000"/>
              </a:lnSpc>
              <a:spcAft>
                <a:spcPts val="800"/>
              </a:spcAft>
              <a:buFont typeface="Wingdings" panose="05000000000000000000" pitchFamily="2" charset="2"/>
              <a:buChar char="q"/>
            </a:pPr>
            <a:r>
              <a:rPr lang="en-US" sz="3200" dirty="0">
                <a:latin typeface="Times New Roman" panose="02020603050405020304" pitchFamily="18" charset="0"/>
                <a:ea typeface="Times New Roman" panose="02020603050405020304" pitchFamily="18" charset="0"/>
                <a:cs typeface="Arial" panose="020B0604020202020204" pitchFamily="34" charset="0"/>
              </a:rPr>
              <a:t>To </a:t>
            </a:r>
            <a:r>
              <a:rPr lang="en-US" sz="3200" b="1" u="sng" dirty="0">
                <a:latin typeface="Times New Roman" panose="02020603050405020304" pitchFamily="18" charset="0"/>
                <a:ea typeface="Times New Roman" panose="02020603050405020304" pitchFamily="18" charset="0"/>
                <a:cs typeface="Arial" panose="020B0604020202020204" pitchFamily="34" charset="0"/>
              </a:rPr>
              <a:t>tackle</a:t>
            </a:r>
            <a:r>
              <a:rPr lang="en-US" sz="3200" dirty="0">
                <a:latin typeface="Times New Roman" panose="02020603050405020304" pitchFamily="18" charset="0"/>
                <a:ea typeface="Times New Roman" panose="02020603050405020304" pitchFamily="18" charset="0"/>
                <a:cs typeface="Arial" panose="020B0604020202020204" pitchFamily="34" charset="0"/>
              </a:rPr>
              <a:t> PFAS contamination effectively, we designed an </a:t>
            </a:r>
            <a:r>
              <a:rPr lang="en-US" sz="3200" b="1" u="sng" dirty="0">
                <a:latin typeface="Times New Roman" panose="02020603050405020304" pitchFamily="18" charset="0"/>
                <a:ea typeface="Times New Roman" panose="02020603050405020304" pitchFamily="18" charset="0"/>
                <a:cs typeface="Arial" panose="020B0604020202020204" pitchFamily="34" charset="0"/>
              </a:rPr>
              <a:t>end-to-end workflow </a:t>
            </a:r>
            <a:r>
              <a:rPr lang="en-US" sz="3200" dirty="0">
                <a:latin typeface="Times New Roman" panose="02020603050405020304" pitchFamily="18" charset="0"/>
                <a:ea typeface="Times New Roman" panose="02020603050405020304" pitchFamily="18" charset="0"/>
                <a:cs typeface="Arial" panose="020B0604020202020204" pitchFamily="34" charset="0"/>
              </a:rPr>
              <a:t>combining AI-driven material discovery with real-world groundwater modeling. </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4" name="Diagram 3"/>
          <p:cNvGraphicFramePr/>
          <p:nvPr>
            <p:extLst>
              <p:ext uri="{D42A27DB-BD31-4B8C-83A1-F6EECF244321}">
                <p14:modId xmlns:p14="http://schemas.microsoft.com/office/powerpoint/2010/main" val="481849349"/>
              </p:ext>
            </p:extLst>
          </p:nvPr>
        </p:nvGraphicFramePr>
        <p:xfrm>
          <a:off x="685800" y="3467100"/>
          <a:ext cx="17145000" cy="5562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56299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419100"/>
            <a:ext cx="17907000" cy="8129148"/>
          </a:xfrm>
          <a:prstGeom prst="rect">
            <a:avLst/>
          </a:prstGeom>
        </p:spPr>
        <p:txBody>
          <a:bodyPr wrap="square">
            <a:spAutoFit/>
          </a:bodyPr>
          <a:lstStyle/>
          <a:p>
            <a:pPr algn="just">
              <a:lnSpc>
                <a:spcPct val="200000"/>
              </a:lnSpc>
              <a:spcAft>
                <a:spcPts val="800"/>
              </a:spcAft>
            </a:pPr>
            <a:r>
              <a:rPr lang="en-US" sz="3200" b="1" dirty="0">
                <a:latin typeface="Times New Roman" panose="02020603050405020304" pitchFamily="18" charset="0"/>
                <a:ea typeface="Calibri" panose="020F0502020204030204" pitchFamily="34" charset="0"/>
                <a:cs typeface="Times New Roman" panose="02020603050405020304" pitchFamily="18" charset="0"/>
              </a:rPr>
              <a:t>1. PFAS Selection and Data Collection</a:t>
            </a:r>
            <a:endParaRPr lang="en-US" sz="32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a:lnSpc>
                <a:spcPct val="200000"/>
              </a:lnSpc>
              <a:spcAft>
                <a:spcPts val="800"/>
              </a:spcAft>
              <a:buFont typeface="Wingdings" panose="05000000000000000000" pitchFamily="2" charset="2"/>
              <a:buChar char="q"/>
            </a:pPr>
            <a:r>
              <a:rPr lang="en-US" sz="3200" dirty="0">
                <a:latin typeface="Times New Roman" panose="02020603050405020304" pitchFamily="18" charset="0"/>
                <a:ea typeface="Times New Roman" panose="02020603050405020304" pitchFamily="18" charset="0"/>
                <a:cs typeface="Times New Roman" panose="02020603050405020304" pitchFamily="18" charset="0"/>
              </a:rPr>
              <a:t>Our process began by selecting </a:t>
            </a:r>
            <a:r>
              <a:rPr lang="en-US" sz="3200" b="1" u="sng" dirty="0">
                <a:latin typeface="Times New Roman" panose="02020603050405020304" pitchFamily="18" charset="0"/>
                <a:ea typeface="Times New Roman" panose="02020603050405020304" pitchFamily="18" charset="0"/>
                <a:cs typeface="Times New Roman" panose="02020603050405020304" pitchFamily="18" charset="0"/>
              </a:rPr>
              <a:t>8</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 representative PFAS compounds from trusted </a:t>
            </a:r>
            <a:r>
              <a:rPr lang="en-US" sz="3200" b="1" u="sng" dirty="0">
                <a:latin typeface="Times New Roman" panose="02020603050405020304" pitchFamily="18" charset="0"/>
                <a:ea typeface="Times New Roman" panose="02020603050405020304" pitchFamily="18" charset="0"/>
                <a:cs typeface="Times New Roman" panose="02020603050405020304" pitchFamily="18" charset="0"/>
              </a:rPr>
              <a:t>global databases </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(EPA, OECD, ECHA), based on structural diversity, environmental prevalence, and availability of physicochemical, adsorption, and degradation data. </a:t>
            </a:r>
            <a:endParaRPr lang="en-US" sz="32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457200" indent="-457200" algn="just">
              <a:lnSpc>
                <a:spcPct val="200000"/>
              </a:lnSpc>
              <a:spcAft>
                <a:spcPts val="800"/>
              </a:spcAft>
              <a:buFont typeface="Wingdings" panose="05000000000000000000" pitchFamily="2" charset="2"/>
              <a:buChar char="q"/>
            </a:pPr>
            <a:endParaRPr lang="en-US" sz="3200" dirty="0">
              <a:latin typeface="Times New Roman" panose="02020603050405020304" pitchFamily="18" charset="0"/>
              <a:ea typeface="Times New Roman" panose="02020603050405020304" pitchFamily="18" charset="0"/>
              <a:cs typeface="Times New Roman" panose="02020603050405020304" pitchFamily="18" charset="0"/>
            </a:endParaRPr>
          </a:p>
          <a:p>
            <a:pPr marL="457200" indent="-457200" algn="just">
              <a:lnSpc>
                <a:spcPct val="200000"/>
              </a:lnSpc>
              <a:spcAft>
                <a:spcPts val="800"/>
              </a:spcAft>
              <a:buFont typeface="Wingdings" panose="05000000000000000000" pitchFamily="2" charset="2"/>
              <a:buChar char="q"/>
            </a:pPr>
            <a:r>
              <a:rPr lang="en-US" sz="3200" dirty="0" smtClean="0">
                <a:latin typeface="Times New Roman" panose="02020603050405020304" pitchFamily="18" charset="0"/>
                <a:ea typeface="Times New Roman" panose="02020603050405020304" pitchFamily="18" charset="0"/>
                <a:cs typeface="Times New Roman" panose="02020603050405020304" pitchFamily="18" charset="0"/>
              </a:rPr>
              <a:t>This </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included both short- and long-chain compounds. For each PFAS, we extracted </a:t>
            </a:r>
            <a:r>
              <a:rPr lang="en-US" sz="3200" b="1" u="sng" dirty="0">
                <a:latin typeface="Times New Roman" panose="02020603050405020304" pitchFamily="18" charset="0"/>
                <a:ea typeface="Times New Roman" panose="02020603050405020304" pitchFamily="18" charset="0"/>
                <a:cs typeface="Times New Roman" panose="02020603050405020304" pitchFamily="18" charset="0"/>
              </a:rPr>
              <a:t>key features </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including molecular weight, hydrophobicity (log Kow), water solubility, pKa, adsorption behavior (log Kd, qmax), and bond degradation potential (C–F bond energy). </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416648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5896" y="114300"/>
            <a:ext cx="17651104" cy="6309420"/>
          </a:xfrm>
          <a:prstGeom prst="rect">
            <a:avLst/>
          </a:prstGeom>
        </p:spPr>
        <p:txBody>
          <a:bodyPr wrap="square">
            <a:spAutoFit/>
          </a:bodyPr>
          <a:lstStyle/>
          <a:p>
            <a:pPr algn="just">
              <a:lnSpc>
                <a:spcPct val="200000"/>
              </a:lnSpc>
              <a:spcAft>
                <a:spcPts val="800"/>
              </a:spcAft>
            </a:pPr>
            <a:r>
              <a:rPr lang="en-US" sz="3200" b="1" dirty="0">
                <a:latin typeface="Times New Roman" panose="02020603050405020304" pitchFamily="18" charset="0"/>
                <a:ea typeface="Calibri" panose="020F0502020204030204" pitchFamily="34" charset="0"/>
                <a:cs typeface="Times New Roman" panose="02020603050405020304" pitchFamily="18" charset="0"/>
              </a:rPr>
              <a:t>2. AI Model Development</a:t>
            </a:r>
            <a:endParaRPr lang="en-US" sz="32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200000"/>
              </a:lnSpc>
              <a:spcAft>
                <a:spcPts val="800"/>
              </a:spcAft>
            </a:pPr>
            <a:r>
              <a:rPr lang="en-US" sz="3200" dirty="0">
                <a:latin typeface="Times New Roman" panose="02020603050405020304" pitchFamily="18" charset="0"/>
                <a:ea typeface="Times New Roman" panose="02020603050405020304" pitchFamily="18" charset="0"/>
                <a:cs typeface="Times New Roman" panose="02020603050405020304" pitchFamily="18" charset="0"/>
              </a:rPr>
              <a:t>These features formed the input for two AI models:</a:t>
            </a:r>
            <a:endParaRPr lang="en-US" sz="3200"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200000"/>
              </a:lnSpc>
              <a:spcBef>
                <a:spcPts val="0"/>
              </a:spcBef>
              <a:spcAft>
                <a:spcPts val="0"/>
              </a:spcAft>
              <a:buFont typeface="+mj-lt"/>
              <a:buAutoNum type="arabicPeriod"/>
            </a:pPr>
            <a:r>
              <a:rPr lang="en-US" sz="3200" b="1" dirty="0">
                <a:latin typeface="Times New Roman" panose="02020603050405020304" pitchFamily="18" charset="0"/>
                <a:ea typeface="Times New Roman" panose="02020603050405020304" pitchFamily="18" charset="0"/>
                <a:cs typeface="Times New Roman" panose="02020603050405020304" pitchFamily="18" charset="0"/>
              </a:rPr>
              <a:t>Adsorption Model </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(XGBoost): Predicted how well materials </a:t>
            </a:r>
            <a:r>
              <a:rPr lang="en-US" sz="3200" b="1" u="sng" dirty="0">
                <a:latin typeface="Times New Roman" panose="02020603050405020304" pitchFamily="18" charset="0"/>
                <a:ea typeface="Times New Roman" panose="02020603050405020304" pitchFamily="18" charset="0"/>
                <a:cs typeface="Times New Roman" panose="02020603050405020304" pitchFamily="18" charset="0"/>
              </a:rPr>
              <a:t>capture</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 PFAS.</a:t>
            </a:r>
            <a:endParaRPr lang="en-US" sz="3200"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200000"/>
              </a:lnSpc>
              <a:spcBef>
                <a:spcPts val="0"/>
              </a:spcBef>
              <a:spcAft>
                <a:spcPts val="800"/>
              </a:spcAft>
              <a:buFont typeface="+mj-lt"/>
              <a:buAutoNum type="arabicPeriod"/>
            </a:pPr>
            <a:r>
              <a:rPr lang="en-US" sz="3200" b="1" dirty="0">
                <a:latin typeface="Times New Roman" panose="02020603050405020304" pitchFamily="18" charset="0"/>
                <a:ea typeface="Times New Roman" panose="02020603050405020304" pitchFamily="18" charset="0"/>
                <a:cs typeface="Times New Roman" panose="02020603050405020304" pitchFamily="18" charset="0"/>
              </a:rPr>
              <a:t>Degradation Model </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(Random Forest): Predicted how easily C–F </a:t>
            </a:r>
            <a:r>
              <a:rPr lang="en-US" sz="3200" b="1" u="sng" dirty="0">
                <a:latin typeface="Times New Roman" panose="02020603050405020304" pitchFamily="18" charset="0"/>
                <a:ea typeface="Times New Roman" panose="02020603050405020304" pitchFamily="18" charset="0"/>
                <a:cs typeface="Times New Roman" panose="02020603050405020304" pitchFamily="18" charset="0"/>
              </a:rPr>
              <a:t>bonds break.</a:t>
            </a:r>
            <a:endParaRPr lang="en-US" sz="3200" b="1" u="sng"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a:lnSpc>
                <a:spcPct val="200000"/>
              </a:lnSpc>
              <a:spcAft>
                <a:spcPts val="800"/>
              </a:spcAft>
              <a:buFont typeface="Wingdings" panose="05000000000000000000" pitchFamily="2" charset="2"/>
              <a:buChar char="Ø"/>
            </a:pPr>
            <a:r>
              <a:rPr lang="en-US" sz="3200" dirty="0">
                <a:latin typeface="Times New Roman" panose="02020603050405020304" pitchFamily="18" charset="0"/>
                <a:ea typeface="Times New Roman" panose="02020603050405020304" pitchFamily="18" charset="0"/>
                <a:cs typeface="Times New Roman" panose="02020603050405020304" pitchFamily="18" charset="0"/>
              </a:rPr>
              <a:t>We trained our AI models using trusted PFAS data and tested their </a:t>
            </a:r>
            <a:r>
              <a:rPr lang="en-US" sz="3200" b="1" u="sng" dirty="0">
                <a:latin typeface="Times New Roman" panose="02020603050405020304" pitchFamily="18" charset="0"/>
                <a:ea typeface="Times New Roman" panose="02020603050405020304" pitchFamily="18" charset="0"/>
                <a:cs typeface="Times New Roman" panose="02020603050405020304" pitchFamily="18" charset="0"/>
              </a:rPr>
              <a:t>accuracy</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 to make sure predictions were reliable.</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Rectangle 2"/>
          <p:cNvSpPr/>
          <p:nvPr/>
        </p:nvSpPr>
        <p:spPr>
          <a:xfrm>
            <a:off x="212678" y="6049943"/>
            <a:ext cx="17678400" cy="4237057"/>
          </a:xfrm>
          <a:prstGeom prst="rect">
            <a:avLst/>
          </a:prstGeom>
        </p:spPr>
        <p:txBody>
          <a:bodyPr wrap="square">
            <a:spAutoFit/>
          </a:bodyPr>
          <a:lstStyle/>
          <a:p>
            <a:pPr algn="just">
              <a:lnSpc>
                <a:spcPct val="200000"/>
              </a:lnSpc>
              <a:spcAft>
                <a:spcPts val="800"/>
              </a:spcAft>
            </a:pPr>
            <a:r>
              <a:rPr lang="en-US" sz="3200" b="1" dirty="0">
                <a:latin typeface="Times New Roman" panose="02020603050405020304" pitchFamily="18" charset="0"/>
                <a:ea typeface="Calibri" panose="020F0502020204030204" pitchFamily="34" charset="0"/>
                <a:cs typeface="Times New Roman" panose="02020603050405020304" pitchFamily="18" charset="0"/>
              </a:rPr>
              <a:t>3. Virtual Screening of Materials</a:t>
            </a:r>
            <a:endParaRPr lang="en-US" sz="32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200000"/>
              </a:lnSpc>
              <a:spcAft>
                <a:spcPts val="800"/>
              </a:spcAft>
            </a:pPr>
            <a:r>
              <a:rPr lang="en-US" sz="3200" dirty="0">
                <a:latin typeface="Times New Roman" panose="02020603050405020304" pitchFamily="18" charset="0"/>
                <a:ea typeface="Times New Roman" panose="02020603050405020304" pitchFamily="18" charset="0"/>
                <a:cs typeface="Times New Roman" panose="02020603050405020304" pitchFamily="18" charset="0"/>
              </a:rPr>
              <a:t>We digitally screened over 10,000 candidate materials: </a:t>
            </a:r>
            <a:r>
              <a:rPr lang="en-US" sz="3200" b="1" u="sng" dirty="0">
                <a:latin typeface="Times New Roman" panose="02020603050405020304" pitchFamily="18" charset="0"/>
                <a:ea typeface="Times New Roman" panose="02020603050405020304" pitchFamily="18" charset="0"/>
                <a:cs typeface="Times New Roman" panose="02020603050405020304" pitchFamily="18" charset="0"/>
              </a:rPr>
              <a:t>Each material </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was scored using a composite metric combining predicted PFAS removal, stability, reusability, and cost. </a:t>
            </a:r>
            <a:endParaRPr lang="en-US" sz="32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a:lnSpc>
                <a:spcPct val="200000"/>
              </a:lnSpc>
              <a:spcAft>
                <a:spcPts val="800"/>
              </a:spcAft>
              <a:buFont typeface="Wingdings" panose="05000000000000000000" pitchFamily="2" charset="2"/>
              <a:buChar char="Ø"/>
            </a:pPr>
            <a:r>
              <a:rPr lang="en-US" sz="3200" b="1" u="sng" dirty="0">
                <a:latin typeface="Times New Roman" panose="02020603050405020304" pitchFamily="18" charset="0"/>
                <a:ea typeface="Times New Roman" panose="02020603050405020304" pitchFamily="18" charset="0"/>
                <a:cs typeface="Times New Roman" panose="02020603050405020304" pitchFamily="18" charset="0"/>
              </a:rPr>
              <a:t>Top performers </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were selected based on these criteria </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92525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190500"/>
            <a:ext cx="18059400" cy="4134465"/>
          </a:xfrm>
          <a:prstGeom prst="rect">
            <a:avLst/>
          </a:prstGeom>
        </p:spPr>
        <p:txBody>
          <a:bodyPr wrap="square">
            <a:spAutoFit/>
          </a:bodyPr>
          <a:lstStyle/>
          <a:p>
            <a:pPr>
              <a:lnSpc>
                <a:spcPct val="200000"/>
              </a:lnSpc>
              <a:spcAft>
                <a:spcPts val="800"/>
              </a:spcAft>
            </a:pPr>
            <a:r>
              <a:rPr lang="en-US" sz="3200" b="1" dirty="0">
                <a:latin typeface="Times New Roman" panose="02020603050405020304" pitchFamily="18" charset="0"/>
                <a:ea typeface="Calibri" panose="020F0502020204030204" pitchFamily="34" charset="0"/>
                <a:cs typeface="Times New Roman" panose="02020603050405020304" pitchFamily="18" charset="0"/>
              </a:rPr>
              <a:t>4. Groundwater Simulation (MODFLOW-6 + MT3DMS) </a:t>
            </a:r>
            <a:endParaRPr lang="en-US" sz="32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200000"/>
              </a:lnSpc>
              <a:spcAft>
                <a:spcPts val="800"/>
              </a:spcAft>
            </a:pPr>
            <a:r>
              <a:rPr lang="en-US" sz="3200" dirty="0">
                <a:latin typeface="Times New Roman" panose="02020603050405020304" pitchFamily="18" charset="0"/>
                <a:ea typeface="Times New Roman" panose="02020603050405020304" pitchFamily="18" charset="0"/>
                <a:cs typeface="Times New Roman" panose="02020603050405020304" pitchFamily="18" charset="0"/>
              </a:rPr>
              <a:t>We then simulated the top AI-predicted materials in a realistic urban </a:t>
            </a:r>
            <a:r>
              <a:rPr lang="en-US" sz="3200" b="1" u="sng" dirty="0">
                <a:latin typeface="Times New Roman" panose="02020603050405020304" pitchFamily="18" charset="0"/>
                <a:ea typeface="Times New Roman" panose="02020603050405020304" pitchFamily="18" charset="0"/>
                <a:cs typeface="Times New Roman" panose="02020603050405020304" pitchFamily="18" charset="0"/>
              </a:rPr>
              <a:t>groundwater</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 scenario using MODFLOW-6 and MT3DMS. </a:t>
            </a:r>
            <a:r>
              <a:rPr lang="en-US" sz="32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Our setup modeled a 600 m aquifer contaminated by PFOS and PFBA near an </a:t>
            </a:r>
            <a:r>
              <a:rPr lang="en-US" sz="3200" b="1" u="sng" dirty="0">
                <a:latin typeface="Times New Roman" panose="02020603050405020304" pitchFamily="18" charset="0"/>
                <a:ea typeface="Times New Roman" panose="02020603050405020304" pitchFamily="18" charset="0"/>
                <a:cs typeface="Times New Roman" panose="02020603050405020304" pitchFamily="18" charset="0"/>
              </a:rPr>
              <a:t>old firefighting site</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32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Rectangle 3"/>
          <p:cNvSpPr/>
          <p:nvPr/>
        </p:nvSpPr>
        <p:spPr>
          <a:xfrm>
            <a:off x="241110" y="4076700"/>
            <a:ext cx="17293988" cy="6056658"/>
          </a:xfrm>
          <a:prstGeom prst="rect">
            <a:avLst/>
          </a:prstGeom>
        </p:spPr>
        <p:txBody>
          <a:bodyPr wrap="square">
            <a:spAutoFit/>
          </a:bodyPr>
          <a:lstStyle/>
          <a:p>
            <a:pPr>
              <a:lnSpc>
                <a:spcPct val="200000"/>
              </a:lnSpc>
              <a:spcAft>
                <a:spcPts val="800"/>
              </a:spcAft>
            </a:pPr>
            <a:r>
              <a:rPr lang="en-US" sz="3200" b="1" dirty="0">
                <a:latin typeface="Times New Roman" panose="02020603050405020304" pitchFamily="18" charset="0"/>
                <a:ea typeface="Calibri" panose="020F0502020204030204" pitchFamily="34" charset="0"/>
                <a:cs typeface="Times New Roman" panose="02020603050405020304" pitchFamily="18" charset="0"/>
              </a:rPr>
              <a:t>5. Smart Optimization and Feedback Loop</a:t>
            </a:r>
            <a:endParaRPr lang="en-US" sz="32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3200" dirty="0">
                <a:latin typeface="Times New Roman" panose="02020603050405020304" pitchFamily="18" charset="0"/>
                <a:ea typeface="Times New Roman" panose="02020603050405020304" pitchFamily="18" charset="0"/>
                <a:cs typeface="Times New Roman" panose="02020603050405020304" pitchFamily="18" charset="0"/>
              </a:rPr>
              <a:t>Finally, we used Bayesian Optimization to reduce testing time and cost. We optimized:</a:t>
            </a:r>
            <a:endParaRPr lang="en-US" sz="3200" dirty="0">
              <a:latin typeface="Times New Roman" panose="02020603050405020304" pitchFamily="18" charset="0"/>
              <a:ea typeface="Calibri" panose="020F0502020204030204" pitchFamily="34" charset="0"/>
              <a:cs typeface="Times New Roman" panose="02020603050405020304" pitchFamily="18" charset="0"/>
            </a:endParaRPr>
          </a:p>
          <a:p>
            <a:pPr marL="514350" marR="0" lvl="0" indent="-514350">
              <a:lnSpc>
                <a:spcPct val="200000"/>
              </a:lnSpc>
              <a:spcBef>
                <a:spcPts val="0"/>
              </a:spcBef>
              <a:spcAft>
                <a:spcPts val="800"/>
              </a:spcAft>
              <a:buSzPct val="92000"/>
              <a:buFont typeface="+mj-lt"/>
              <a:buAutoNum type="arabicPeriod"/>
              <a:tabLst>
                <a:tab pos="457200" algn="l"/>
              </a:tabLst>
            </a:pPr>
            <a:r>
              <a:rPr lang="en-US" sz="3200" b="1" dirty="0">
                <a:latin typeface="Times New Roman" panose="02020603050405020304" pitchFamily="18" charset="0"/>
                <a:ea typeface="Times New Roman" panose="02020603050405020304" pitchFamily="18" charset="0"/>
                <a:cs typeface="Times New Roman" panose="02020603050405020304" pitchFamily="18" charset="0"/>
              </a:rPr>
              <a:t>pH</a:t>
            </a:r>
            <a:endParaRPr lang="en-US" sz="3200" b="1" dirty="0">
              <a:latin typeface="Times New Roman" panose="02020603050405020304" pitchFamily="18" charset="0"/>
              <a:ea typeface="Calibri" panose="020F0502020204030204" pitchFamily="34" charset="0"/>
              <a:cs typeface="Times New Roman" panose="02020603050405020304" pitchFamily="18" charset="0"/>
            </a:endParaRPr>
          </a:p>
          <a:p>
            <a:pPr marL="514350" marR="0" lvl="0" indent="-514350">
              <a:lnSpc>
                <a:spcPct val="200000"/>
              </a:lnSpc>
              <a:spcBef>
                <a:spcPts val="0"/>
              </a:spcBef>
              <a:spcAft>
                <a:spcPts val="800"/>
              </a:spcAft>
              <a:buSzPct val="92000"/>
              <a:buFont typeface="+mj-lt"/>
              <a:buAutoNum type="arabicPeriod"/>
              <a:tabLst>
                <a:tab pos="457200" algn="l"/>
              </a:tabLst>
            </a:pPr>
            <a:r>
              <a:rPr lang="en-US" sz="3200" dirty="0">
                <a:latin typeface="Times New Roman" panose="02020603050405020304" pitchFamily="18" charset="0"/>
                <a:ea typeface="Times New Roman" panose="02020603050405020304" pitchFamily="18" charset="0"/>
                <a:cs typeface="Times New Roman" panose="02020603050405020304" pitchFamily="18" charset="0"/>
              </a:rPr>
              <a:t>Material </a:t>
            </a:r>
            <a:r>
              <a:rPr lang="en-US" sz="3200" b="1" dirty="0">
                <a:latin typeface="Times New Roman" panose="02020603050405020304" pitchFamily="18" charset="0"/>
                <a:ea typeface="Times New Roman" panose="02020603050405020304" pitchFamily="18" charset="0"/>
                <a:cs typeface="Times New Roman" panose="02020603050405020304" pitchFamily="18" charset="0"/>
              </a:rPr>
              <a:t>dose</a:t>
            </a:r>
            <a:endParaRPr lang="en-US" sz="3200" b="1" dirty="0">
              <a:latin typeface="Times New Roman" panose="02020603050405020304" pitchFamily="18" charset="0"/>
              <a:ea typeface="Calibri" panose="020F0502020204030204" pitchFamily="34" charset="0"/>
              <a:cs typeface="Times New Roman" panose="02020603050405020304" pitchFamily="18" charset="0"/>
            </a:endParaRPr>
          </a:p>
          <a:p>
            <a:pPr marL="514350" marR="0" lvl="0" indent="-514350">
              <a:lnSpc>
                <a:spcPct val="200000"/>
              </a:lnSpc>
              <a:spcBef>
                <a:spcPts val="0"/>
              </a:spcBef>
              <a:spcAft>
                <a:spcPts val="800"/>
              </a:spcAft>
              <a:buSzPct val="92000"/>
              <a:buFont typeface="+mj-lt"/>
              <a:buAutoNum type="arabicPeriod"/>
              <a:tabLst>
                <a:tab pos="457200" algn="l"/>
              </a:tabLst>
            </a:pPr>
            <a:r>
              <a:rPr lang="en-US" sz="3200" b="1" dirty="0">
                <a:latin typeface="Times New Roman" panose="02020603050405020304" pitchFamily="18" charset="0"/>
                <a:ea typeface="Times New Roman" panose="02020603050405020304" pitchFamily="18" charset="0"/>
                <a:cs typeface="Times New Roman" panose="02020603050405020304" pitchFamily="18" charset="0"/>
              </a:rPr>
              <a:t>Contact time</a:t>
            </a:r>
            <a:endParaRPr lang="en-US" sz="3200" b="1" dirty="0">
              <a:latin typeface="Times New Roman" panose="02020603050405020304" pitchFamily="18" charset="0"/>
              <a:ea typeface="Calibri" panose="020F0502020204030204" pitchFamily="34" charset="0"/>
              <a:cs typeface="Times New Roman" panose="02020603050405020304" pitchFamily="18" charset="0"/>
            </a:endParaRPr>
          </a:p>
          <a:p>
            <a:pPr marL="514350" marR="0" lvl="0" indent="-514350">
              <a:lnSpc>
                <a:spcPct val="200000"/>
              </a:lnSpc>
              <a:spcBef>
                <a:spcPts val="0"/>
              </a:spcBef>
              <a:spcAft>
                <a:spcPts val="800"/>
              </a:spcAft>
              <a:buSzPct val="92000"/>
              <a:buFont typeface="+mj-lt"/>
              <a:buAutoNum type="arabicPeriod"/>
              <a:tabLst>
                <a:tab pos="457200" algn="l"/>
              </a:tabLst>
            </a:pPr>
            <a:r>
              <a:rPr lang="en-US" sz="3200" b="1" dirty="0">
                <a:latin typeface="Times New Roman" panose="02020603050405020304" pitchFamily="18" charset="0"/>
                <a:ea typeface="Times New Roman" panose="02020603050405020304" pitchFamily="18" charset="0"/>
                <a:cs typeface="Times New Roman" panose="02020603050405020304" pitchFamily="18" charset="0"/>
              </a:rPr>
              <a:t>Selectivity</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 (maximize PFAS removal, minimize other losses)</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260665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90500"/>
            <a:ext cx="16916400" cy="2906501"/>
          </a:xfrm>
          <a:prstGeom prst="rect">
            <a:avLst/>
          </a:prstGeom>
        </p:spPr>
        <p:txBody>
          <a:bodyPr wrap="square">
            <a:spAutoFit/>
          </a:bodyPr>
          <a:lstStyle/>
          <a:p>
            <a:pPr marL="457200" indent="-457200">
              <a:lnSpc>
                <a:spcPct val="200000"/>
              </a:lnSpc>
              <a:spcAft>
                <a:spcPts val="800"/>
              </a:spcAft>
              <a:buFont typeface="Wingdings" panose="05000000000000000000" pitchFamily="2" charset="2"/>
              <a:buChar char="q"/>
            </a:pPr>
            <a:r>
              <a:rPr lang="en-US" sz="3200" b="1" u="sng" dirty="0">
                <a:latin typeface="Times New Roman" panose="02020603050405020304" pitchFamily="18" charset="0"/>
                <a:ea typeface="Calibri" panose="020F0502020204030204" pitchFamily="34" charset="0"/>
                <a:cs typeface="Arial" panose="020B0604020202020204" pitchFamily="34" charset="0"/>
              </a:rPr>
              <a:t>Figure 3 </a:t>
            </a:r>
            <a:r>
              <a:rPr lang="en-US" sz="3200" dirty="0">
                <a:latin typeface="Times New Roman" panose="02020603050405020304" pitchFamily="18" charset="0"/>
                <a:ea typeface="Calibri" panose="020F0502020204030204" pitchFamily="34" charset="0"/>
                <a:cs typeface="Arial" panose="020B0604020202020204" pitchFamily="34" charset="0"/>
              </a:rPr>
              <a:t>illustrates the AI-driven workflow for PFAS material discovery, </a:t>
            </a:r>
            <a:r>
              <a:rPr lang="en-US" sz="3200" b="1" u="sng" dirty="0">
                <a:latin typeface="Times New Roman" panose="02020603050405020304" pitchFamily="18" charset="0"/>
                <a:ea typeface="Calibri" panose="020F0502020204030204" pitchFamily="34" charset="0"/>
                <a:cs typeface="Arial" panose="020B0604020202020204" pitchFamily="34" charset="0"/>
              </a:rPr>
              <a:t>starting from </a:t>
            </a:r>
            <a:r>
              <a:rPr lang="en-US" sz="3200" dirty="0">
                <a:latin typeface="Times New Roman" panose="02020603050405020304" pitchFamily="18" charset="0"/>
                <a:ea typeface="Calibri" panose="020F0502020204030204" pitchFamily="34" charset="0"/>
                <a:cs typeface="Arial" panose="020B0604020202020204" pitchFamily="34" charset="0"/>
              </a:rPr>
              <a:t>PFAS data collection and feature extraction to model training, digital screening, lab testing, material synthesis, material characterization, and real-world simulation to identify </a:t>
            </a:r>
            <a:r>
              <a:rPr lang="en-US" sz="3200" b="1" u="sng" dirty="0">
                <a:latin typeface="Times New Roman" panose="02020603050405020304" pitchFamily="18" charset="0"/>
                <a:ea typeface="Calibri" panose="020F0502020204030204" pitchFamily="34" charset="0"/>
                <a:cs typeface="Arial" panose="020B0604020202020204" pitchFamily="34" charset="0"/>
              </a:rPr>
              <a:t>effective</a:t>
            </a:r>
            <a:r>
              <a:rPr lang="en-US" sz="3200" dirty="0">
                <a:latin typeface="Times New Roman" panose="02020603050405020304" pitchFamily="18" charset="0"/>
                <a:ea typeface="Calibri" panose="020F0502020204030204" pitchFamily="34" charset="0"/>
                <a:cs typeface="Arial" panose="020B0604020202020204" pitchFamily="34" charset="0"/>
              </a:rPr>
              <a:t> treatment materials</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 name="Picture 2"/>
          <p:cNvPicPr/>
          <p:nvPr/>
        </p:nvPicPr>
        <p:blipFill>
          <a:blip r:embed="rId2"/>
          <a:stretch>
            <a:fillRect/>
          </a:stretch>
        </p:blipFill>
        <p:spPr>
          <a:xfrm>
            <a:off x="2743200" y="3390900"/>
            <a:ext cx="12268200" cy="6705600"/>
          </a:xfrm>
          <a:prstGeom prst="rect">
            <a:avLst/>
          </a:prstGeom>
        </p:spPr>
      </p:pic>
    </p:spTree>
    <p:extLst>
      <p:ext uri="{BB962C8B-B14F-4D97-AF65-F5344CB8AC3E}">
        <p14:creationId xmlns:p14="http://schemas.microsoft.com/office/powerpoint/2010/main" val="31827226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
          <p:cNvSpPr txBox="1"/>
          <p:nvPr/>
        </p:nvSpPr>
        <p:spPr>
          <a:xfrm>
            <a:off x="304800" y="419100"/>
            <a:ext cx="9906000" cy="768672"/>
          </a:xfrm>
          <a:prstGeom prst="rect">
            <a:avLst/>
          </a:prstGeom>
        </p:spPr>
        <p:txBody>
          <a:bodyPr wrap="square" lIns="0" tIns="0" rIns="0" bIns="0" rtlCol="0" anchor="t">
            <a:spAutoFit/>
          </a:bodyPr>
          <a:lstStyle/>
          <a:p>
            <a:pPr>
              <a:lnSpc>
                <a:spcPts val="5695"/>
              </a:lnSpc>
            </a:pPr>
            <a:r>
              <a:rPr lang="en-US" sz="6399" b="1" dirty="0" smtClean="0">
                <a:solidFill>
                  <a:srgbClr val="222122"/>
                </a:solidFill>
                <a:latin typeface="Agrandir Medium"/>
                <a:ea typeface="Agrandir Medium"/>
                <a:cs typeface="Agrandir Medium"/>
              </a:rPr>
              <a:t>Results </a:t>
            </a:r>
            <a:r>
              <a:rPr lang="en-US" sz="6399" b="1" dirty="0">
                <a:solidFill>
                  <a:srgbClr val="222122"/>
                </a:solidFill>
                <a:latin typeface="Agrandir Medium"/>
                <a:ea typeface="Agrandir Medium"/>
                <a:cs typeface="Agrandir Medium"/>
              </a:rPr>
              <a:t>&amp; </a:t>
            </a:r>
            <a:r>
              <a:rPr lang="en-US" sz="6399" b="1" dirty="0" smtClean="0">
                <a:solidFill>
                  <a:srgbClr val="222122"/>
                </a:solidFill>
                <a:latin typeface="Agrandir Medium"/>
                <a:ea typeface="Agrandir Medium"/>
                <a:cs typeface="Agrandir Medium"/>
              </a:rPr>
              <a:t>Discussion</a:t>
            </a:r>
            <a:endParaRPr lang="en-US" sz="6399" b="1" dirty="0">
              <a:solidFill>
                <a:srgbClr val="222122"/>
              </a:solidFill>
              <a:latin typeface="Agrandir Medium"/>
              <a:ea typeface="Agrandir Medium"/>
              <a:cs typeface="Agrandir Medium"/>
            </a:endParaRPr>
          </a:p>
        </p:txBody>
      </p:sp>
      <p:sp>
        <p:nvSpPr>
          <p:cNvPr id="3" name="Rectangle 2"/>
          <p:cNvSpPr/>
          <p:nvPr/>
        </p:nvSpPr>
        <p:spPr>
          <a:xfrm>
            <a:off x="304800" y="1409700"/>
            <a:ext cx="17145000" cy="3891386"/>
          </a:xfrm>
          <a:prstGeom prst="rect">
            <a:avLst/>
          </a:prstGeom>
        </p:spPr>
        <p:txBody>
          <a:bodyPr wrap="square">
            <a:spAutoFit/>
          </a:bodyPr>
          <a:lstStyle/>
          <a:p>
            <a:pPr marL="457200" indent="-457200" algn="just">
              <a:lnSpc>
                <a:spcPct val="200000"/>
              </a:lnSpc>
              <a:spcAft>
                <a:spcPts val="800"/>
              </a:spcAft>
              <a:buFont typeface="Wingdings" panose="05000000000000000000" pitchFamily="2" charset="2"/>
              <a:buChar char="q"/>
            </a:pPr>
            <a:r>
              <a:rPr lang="en-US" sz="3200" dirty="0">
                <a:latin typeface="Times New Roman" panose="02020603050405020304" pitchFamily="18" charset="0"/>
                <a:ea typeface="Calibri" panose="020F0502020204030204" pitchFamily="34" charset="0"/>
                <a:cs typeface="Arial" panose="020B0604020202020204" pitchFamily="34" charset="0"/>
              </a:rPr>
              <a:t>Our AI-guided approach achieved major improvements in the removal and breakdown of </a:t>
            </a:r>
            <a:r>
              <a:rPr lang="en-US" sz="3200" b="1" u="sng" dirty="0">
                <a:latin typeface="Times New Roman" panose="02020603050405020304" pitchFamily="18" charset="0"/>
                <a:ea typeface="Calibri" panose="020F0502020204030204" pitchFamily="34" charset="0"/>
                <a:cs typeface="Arial" panose="020B0604020202020204" pitchFamily="34" charset="0"/>
              </a:rPr>
              <a:t>short-chain PFAS</a:t>
            </a:r>
            <a:r>
              <a:rPr lang="en-US" sz="3200" dirty="0">
                <a:latin typeface="Times New Roman" panose="02020603050405020304" pitchFamily="18" charset="0"/>
                <a:ea typeface="Calibri" panose="020F0502020204030204" pitchFamily="34" charset="0"/>
                <a:cs typeface="Arial" panose="020B0604020202020204" pitchFamily="34" charset="0"/>
              </a:rPr>
              <a:t>, which are typically the </a:t>
            </a:r>
            <a:r>
              <a:rPr lang="en-US" sz="3200" b="1" u="sng" dirty="0">
                <a:latin typeface="Times New Roman" panose="02020603050405020304" pitchFamily="18" charset="0"/>
                <a:ea typeface="Calibri" panose="020F0502020204030204" pitchFamily="34" charset="0"/>
                <a:cs typeface="Arial" panose="020B0604020202020204" pitchFamily="34" charset="0"/>
              </a:rPr>
              <a:t>most challenging </a:t>
            </a:r>
            <a:r>
              <a:rPr lang="en-US" sz="3200" dirty="0">
                <a:latin typeface="Times New Roman" panose="02020603050405020304" pitchFamily="18" charset="0"/>
                <a:ea typeface="Calibri" panose="020F0502020204030204" pitchFamily="34" charset="0"/>
                <a:cs typeface="Arial" panose="020B0604020202020204" pitchFamily="34" charset="0"/>
              </a:rPr>
              <a:t>to address with </a:t>
            </a:r>
            <a:r>
              <a:rPr lang="en-US" sz="3200" b="1" u="sng" dirty="0">
                <a:latin typeface="Times New Roman" panose="02020603050405020304" pitchFamily="18" charset="0"/>
                <a:ea typeface="Calibri" panose="020F0502020204030204" pitchFamily="34" charset="0"/>
                <a:cs typeface="Arial" panose="020B0604020202020204" pitchFamily="34" charset="0"/>
              </a:rPr>
              <a:t>conventional</a:t>
            </a:r>
            <a:r>
              <a:rPr lang="en-US" sz="3200" dirty="0">
                <a:latin typeface="Times New Roman" panose="02020603050405020304" pitchFamily="18" charset="0"/>
                <a:ea typeface="Calibri" panose="020F0502020204030204" pitchFamily="34" charset="0"/>
                <a:cs typeface="Arial" panose="020B0604020202020204" pitchFamily="34" charset="0"/>
              </a:rPr>
              <a:t> technologies like granular activated carbon (GAC). Through material screening, validation, and simulation modeling, we delivered strong, quantifiable </a:t>
            </a:r>
            <a:r>
              <a:rPr lang="en-US" sz="3200" b="1" u="sng" dirty="0">
                <a:latin typeface="Times New Roman" panose="02020603050405020304" pitchFamily="18" charset="0"/>
                <a:ea typeface="Calibri" panose="020F0502020204030204" pitchFamily="34" charset="0"/>
                <a:cs typeface="Arial" panose="020B0604020202020204" pitchFamily="34" charset="0"/>
              </a:rPr>
              <a:t>performance</a:t>
            </a:r>
            <a:r>
              <a:rPr lang="en-US" sz="3200" dirty="0">
                <a:latin typeface="Times New Roman" panose="02020603050405020304" pitchFamily="18" charset="0"/>
                <a:ea typeface="Calibri" panose="020F0502020204030204" pitchFamily="34" charset="0"/>
                <a:cs typeface="Arial" panose="020B0604020202020204" pitchFamily="34" charset="0"/>
              </a:rPr>
              <a:t> across multiple </a:t>
            </a:r>
            <a:r>
              <a:rPr lang="en-US" sz="3200" dirty="0" smtClean="0">
                <a:latin typeface="Times New Roman" panose="02020603050405020304" pitchFamily="18" charset="0"/>
                <a:ea typeface="Calibri" panose="020F0502020204030204" pitchFamily="34" charset="0"/>
                <a:cs typeface="Arial" panose="020B0604020202020204" pitchFamily="34" charset="0"/>
              </a:rPr>
              <a:t>levels</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962326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42900"/>
            <a:ext cx="17449800" cy="3676519"/>
          </a:xfrm>
          <a:prstGeom prst="rect">
            <a:avLst/>
          </a:prstGeom>
        </p:spPr>
        <p:txBody>
          <a:bodyPr wrap="square">
            <a:spAutoFit/>
          </a:bodyPr>
          <a:lstStyle/>
          <a:p>
            <a:pPr>
              <a:lnSpc>
                <a:spcPct val="107000"/>
              </a:lnSpc>
              <a:spcAft>
                <a:spcPts val="800"/>
              </a:spcAft>
            </a:pPr>
            <a:r>
              <a:rPr lang="en-US" sz="3200" b="1" dirty="0">
                <a:latin typeface="Times New Roman" panose="02020603050405020304" pitchFamily="18" charset="0"/>
                <a:ea typeface="Times New Roman" panose="02020603050405020304" pitchFamily="18" charset="0"/>
                <a:cs typeface="Arial" panose="020B0604020202020204" pitchFamily="34" charset="0"/>
              </a:rPr>
              <a:t>1. Enhanced Removal of Short-Chain PFAS</a:t>
            </a:r>
            <a:endParaRPr lang="en-US" sz="3200" dirty="0">
              <a:latin typeface="Calibri" panose="020F0502020204030204" pitchFamily="34" charset="0"/>
              <a:ea typeface="Calibri" panose="020F0502020204030204" pitchFamily="34" charset="0"/>
              <a:cs typeface="Arial" panose="020B0604020202020204" pitchFamily="34" charset="0"/>
            </a:endParaRPr>
          </a:p>
          <a:p>
            <a:pPr>
              <a:lnSpc>
                <a:spcPct val="200000"/>
              </a:lnSpc>
              <a:spcAft>
                <a:spcPts val="800"/>
              </a:spcAft>
            </a:pPr>
            <a:r>
              <a:rPr lang="en-US" sz="3200" dirty="0">
                <a:latin typeface="Times New Roman" panose="02020603050405020304" pitchFamily="18" charset="0"/>
                <a:ea typeface="Times New Roman" panose="02020603050405020304" pitchFamily="18" charset="0"/>
                <a:cs typeface="Arial" panose="020B0604020202020204" pitchFamily="34" charset="0"/>
              </a:rPr>
              <a:t>Traditional filters such as GAC show limited effectiveness against compounds like PFBA and PFBS due to their high water solubility and weak hydrophobic interactions. In contrast, our AI-predicted materials demonstrated:</a:t>
            </a:r>
            <a:endParaRPr lang="en-US" sz="32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519160988"/>
              </p:ext>
            </p:extLst>
          </p:nvPr>
        </p:nvGraphicFramePr>
        <p:xfrm>
          <a:off x="533400" y="4152900"/>
          <a:ext cx="17221200" cy="5486399"/>
        </p:xfrm>
        <a:graphic>
          <a:graphicData uri="http://schemas.openxmlformats.org/drawingml/2006/table">
            <a:tbl>
              <a:tblPr firstRow="1" firstCol="1" bandRow="1">
                <a:tableStyleId>{F5AB1C69-6EDB-4FF4-983F-18BD219EF322}</a:tableStyleId>
              </a:tblPr>
              <a:tblGrid>
                <a:gridCol w="4305300">
                  <a:extLst>
                    <a:ext uri="{9D8B030D-6E8A-4147-A177-3AD203B41FA5}">
                      <a16:colId xmlns:a16="http://schemas.microsoft.com/office/drawing/2014/main" val="3388694207"/>
                    </a:ext>
                  </a:extLst>
                </a:gridCol>
                <a:gridCol w="4305300">
                  <a:extLst>
                    <a:ext uri="{9D8B030D-6E8A-4147-A177-3AD203B41FA5}">
                      <a16:colId xmlns:a16="http://schemas.microsoft.com/office/drawing/2014/main" val="1354171068"/>
                    </a:ext>
                  </a:extLst>
                </a:gridCol>
                <a:gridCol w="4305300">
                  <a:extLst>
                    <a:ext uri="{9D8B030D-6E8A-4147-A177-3AD203B41FA5}">
                      <a16:colId xmlns:a16="http://schemas.microsoft.com/office/drawing/2014/main" val="3242292119"/>
                    </a:ext>
                  </a:extLst>
                </a:gridCol>
                <a:gridCol w="4305300">
                  <a:extLst>
                    <a:ext uri="{9D8B030D-6E8A-4147-A177-3AD203B41FA5}">
                      <a16:colId xmlns:a16="http://schemas.microsoft.com/office/drawing/2014/main" val="3767446587"/>
                    </a:ext>
                  </a:extLst>
                </a:gridCol>
              </a:tblGrid>
              <a:tr h="1299098">
                <a:tc>
                  <a:txBody>
                    <a:bodyPr/>
                    <a:lstStyle/>
                    <a:p>
                      <a:pPr marL="0" marR="0" algn="ctr">
                        <a:lnSpc>
                          <a:spcPct val="107000"/>
                        </a:lnSpc>
                        <a:spcBef>
                          <a:spcPts val="0"/>
                        </a:spcBef>
                        <a:spcAft>
                          <a:spcPts val="0"/>
                        </a:spcAft>
                      </a:pPr>
                      <a:r>
                        <a:rPr lang="en-US" sz="3200">
                          <a:effectLst/>
                          <a:latin typeface="Times New Roman" panose="02020603050405020304" pitchFamily="18" charset="0"/>
                          <a:cs typeface="Times New Roman" panose="02020603050405020304" pitchFamily="18" charset="0"/>
                        </a:rPr>
                        <a:t>Adsorbent</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a:effectLst/>
                          <a:latin typeface="Times New Roman" panose="02020603050405020304" pitchFamily="18" charset="0"/>
                          <a:cs typeface="Times New Roman" panose="02020603050405020304" pitchFamily="18" charset="0"/>
                        </a:rPr>
                        <a:t>Target PFAS</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a:effectLst/>
                          <a:latin typeface="Times New Roman" panose="02020603050405020304" pitchFamily="18" charset="0"/>
                          <a:cs typeface="Times New Roman" panose="02020603050405020304" pitchFamily="18" charset="0"/>
                        </a:rPr>
                        <a:t>Capacity (mg/g)</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a:effectLst/>
                          <a:latin typeface="Times New Roman" panose="02020603050405020304" pitchFamily="18" charset="0"/>
                          <a:cs typeface="Times New Roman" panose="02020603050405020304" pitchFamily="18" charset="0"/>
                        </a:rPr>
                        <a:t>Removal Efficiency</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10963260"/>
                  </a:ext>
                </a:extLst>
              </a:tr>
              <a:tr h="1143494">
                <a:tc>
                  <a:txBody>
                    <a:bodyPr/>
                    <a:lstStyle/>
                    <a:p>
                      <a:pPr marL="0" marR="0" algn="ctr">
                        <a:lnSpc>
                          <a:spcPct val="107000"/>
                        </a:lnSpc>
                        <a:spcBef>
                          <a:spcPts val="0"/>
                        </a:spcBef>
                        <a:spcAft>
                          <a:spcPts val="0"/>
                        </a:spcAft>
                      </a:pPr>
                      <a:r>
                        <a:rPr lang="en-US" sz="3200" dirty="0">
                          <a:effectLst/>
                          <a:latin typeface="Times New Roman" panose="02020603050405020304" pitchFamily="18" charset="0"/>
                          <a:cs typeface="Times New Roman" panose="02020603050405020304" pitchFamily="18" charset="0"/>
                        </a:rPr>
                        <a:t>Granular Activated Carbon (GAC)</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dirty="0">
                          <a:effectLst/>
                          <a:latin typeface="Times New Roman" panose="02020603050405020304" pitchFamily="18" charset="0"/>
                          <a:cs typeface="Times New Roman" panose="02020603050405020304" pitchFamily="18" charset="0"/>
                        </a:rPr>
                        <a:t>PFBA (C4)</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a:effectLst/>
                          <a:latin typeface="Times New Roman" panose="02020603050405020304" pitchFamily="18" charset="0"/>
                          <a:cs typeface="Times New Roman" panose="02020603050405020304" pitchFamily="18" charset="0"/>
                        </a:rPr>
                        <a:t>≈ 6.7</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a:effectLst/>
                          <a:latin typeface="Times New Roman" panose="02020603050405020304" pitchFamily="18" charset="0"/>
                          <a:cs typeface="Times New Roman" panose="02020603050405020304" pitchFamily="18" charset="0"/>
                        </a:rPr>
                        <a:t>20–30% @ pH 7</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41513391"/>
                  </a:ext>
                </a:extLst>
              </a:tr>
              <a:tr h="1046825">
                <a:tc>
                  <a:txBody>
                    <a:bodyPr/>
                    <a:lstStyle/>
                    <a:p>
                      <a:pPr marL="0" marR="0" algn="ctr">
                        <a:lnSpc>
                          <a:spcPct val="107000"/>
                        </a:lnSpc>
                        <a:spcBef>
                          <a:spcPts val="0"/>
                        </a:spcBef>
                        <a:spcAft>
                          <a:spcPts val="0"/>
                        </a:spcAft>
                      </a:pPr>
                      <a:r>
                        <a:rPr lang="en-US" sz="3200" dirty="0">
                          <a:effectLst/>
                          <a:latin typeface="Times New Roman" panose="02020603050405020304" pitchFamily="18" charset="0"/>
                          <a:cs typeface="Times New Roman" panose="02020603050405020304" pitchFamily="18" charset="0"/>
                        </a:rPr>
                        <a:t>TFA-MOF-808 </a:t>
                      </a:r>
                      <a:endParaRPr lang="en-US" sz="3200" dirty="0" smtClean="0">
                        <a:effectLst/>
                        <a:latin typeface="Times New Roman" panose="02020603050405020304" pitchFamily="18" charset="0"/>
                        <a:cs typeface="Times New Roman" panose="02020603050405020304" pitchFamily="18" charset="0"/>
                      </a:endParaRPr>
                    </a:p>
                    <a:p>
                      <a:pPr marL="0" marR="0" algn="ctr">
                        <a:lnSpc>
                          <a:spcPct val="107000"/>
                        </a:lnSpc>
                        <a:spcBef>
                          <a:spcPts val="0"/>
                        </a:spcBef>
                        <a:spcAft>
                          <a:spcPts val="0"/>
                        </a:spcAft>
                      </a:pPr>
                      <a:r>
                        <a:rPr lang="en-US" sz="3200" dirty="0" smtClean="0">
                          <a:effectLst/>
                          <a:latin typeface="Times New Roman" panose="02020603050405020304" pitchFamily="18" charset="0"/>
                          <a:cs typeface="Times New Roman" panose="02020603050405020304" pitchFamily="18" charset="0"/>
                        </a:rPr>
                        <a:t>(</a:t>
                      </a:r>
                      <a:r>
                        <a:rPr lang="en-US" sz="3200" dirty="0">
                          <a:effectLst/>
                          <a:latin typeface="Times New Roman" panose="02020603050405020304" pitchFamily="18" charset="0"/>
                          <a:cs typeface="Times New Roman" panose="02020603050405020304" pitchFamily="18" charset="0"/>
                        </a:rPr>
                        <a:t>AI-designed)</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dirty="0">
                          <a:effectLst/>
                          <a:latin typeface="Times New Roman" panose="02020603050405020304" pitchFamily="18" charset="0"/>
                          <a:cs typeface="Times New Roman" panose="02020603050405020304" pitchFamily="18" charset="0"/>
                        </a:rPr>
                        <a:t>PFBA (C4)</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dirty="0">
                          <a:effectLst/>
                          <a:latin typeface="Times New Roman" panose="02020603050405020304" pitchFamily="18" charset="0"/>
                          <a:cs typeface="Times New Roman" panose="02020603050405020304" pitchFamily="18" charset="0"/>
                        </a:rPr>
                        <a:t>311</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a:effectLst/>
                          <a:latin typeface="Times New Roman" panose="02020603050405020304" pitchFamily="18" charset="0"/>
                          <a:cs typeface="Times New Roman" panose="02020603050405020304" pitchFamily="18" charset="0"/>
                        </a:rPr>
                        <a:t>~99% @ 100 ppm</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34037873"/>
                  </a:ext>
                </a:extLst>
              </a:tr>
              <a:tr h="697884">
                <a:tc>
                  <a:txBody>
                    <a:bodyPr/>
                    <a:lstStyle/>
                    <a:p>
                      <a:pPr marL="0" marR="0" algn="ctr">
                        <a:lnSpc>
                          <a:spcPct val="107000"/>
                        </a:lnSpc>
                        <a:spcBef>
                          <a:spcPts val="0"/>
                        </a:spcBef>
                        <a:spcAft>
                          <a:spcPts val="0"/>
                        </a:spcAft>
                      </a:pPr>
                      <a:r>
                        <a:rPr lang="en-US" sz="3200">
                          <a:effectLst/>
                          <a:latin typeface="Times New Roman" panose="02020603050405020304" pitchFamily="18" charset="0"/>
                          <a:cs typeface="Times New Roman" panose="02020603050405020304" pitchFamily="18" charset="0"/>
                        </a:rPr>
                        <a:t>Fluorinated Polymer</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a:effectLst/>
                          <a:latin typeface="Times New Roman" panose="02020603050405020304" pitchFamily="18" charset="0"/>
                          <a:cs typeface="Times New Roman" panose="02020603050405020304" pitchFamily="18" charset="0"/>
                        </a:rPr>
                        <a:t>PFBS (C4)</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a:effectLst/>
                          <a:latin typeface="Times New Roman" panose="02020603050405020304" pitchFamily="18" charset="0"/>
                          <a:cs typeface="Times New Roman" panose="02020603050405020304" pitchFamily="18" charset="0"/>
                        </a:rPr>
                        <a:t> (high affinity)</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a:effectLst/>
                          <a:latin typeface="Times New Roman" panose="02020603050405020304" pitchFamily="18" charset="0"/>
                          <a:cs typeface="Times New Roman" panose="02020603050405020304" pitchFamily="18" charset="0"/>
                        </a:rPr>
                        <a:t>&gt;80% @ pH 3</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50965856"/>
                  </a:ext>
                </a:extLst>
              </a:tr>
              <a:tr h="1299098">
                <a:tc>
                  <a:txBody>
                    <a:bodyPr/>
                    <a:lstStyle/>
                    <a:p>
                      <a:pPr marL="0" marR="0" algn="ctr">
                        <a:lnSpc>
                          <a:spcPct val="107000"/>
                        </a:lnSpc>
                        <a:spcBef>
                          <a:spcPts val="0"/>
                        </a:spcBef>
                        <a:spcAft>
                          <a:spcPts val="0"/>
                        </a:spcAft>
                      </a:pPr>
                      <a:r>
                        <a:rPr lang="en-US" sz="3200">
                          <a:effectLst/>
                          <a:latin typeface="Times New Roman" panose="02020603050405020304" pitchFamily="18" charset="0"/>
                          <a:cs typeface="Times New Roman" panose="02020603050405020304" pitchFamily="18" charset="0"/>
                        </a:rPr>
                        <a:t>Amine-Functional Resin</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dirty="0">
                          <a:effectLst/>
                          <a:latin typeface="Times New Roman" panose="02020603050405020304" pitchFamily="18" charset="0"/>
                          <a:cs typeface="Times New Roman" panose="02020603050405020304" pitchFamily="18" charset="0"/>
                        </a:rPr>
                        <a:t>PFBA (C4)</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a:effectLst/>
                          <a:latin typeface="Times New Roman" panose="02020603050405020304" pitchFamily="18" charset="0"/>
                          <a:cs typeface="Times New Roman" panose="02020603050405020304" pitchFamily="18" charset="0"/>
                        </a:rPr>
                        <a:t> (high capacity)</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dirty="0">
                          <a:effectLst/>
                          <a:latin typeface="Times New Roman" panose="02020603050405020304" pitchFamily="18" charset="0"/>
                          <a:cs typeface="Times New Roman" panose="02020603050405020304" pitchFamily="18" charset="0"/>
                        </a:rPr>
                        <a:t>&gt;90% @ pH 6</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36089865"/>
                  </a:ext>
                </a:extLst>
              </a:tr>
            </a:tbl>
          </a:graphicData>
        </a:graphic>
      </p:graphicFrame>
    </p:spTree>
    <p:extLst>
      <p:ext uri="{BB962C8B-B14F-4D97-AF65-F5344CB8AC3E}">
        <p14:creationId xmlns:p14="http://schemas.microsoft.com/office/powerpoint/2010/main" val="16061152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90500"/>
            <a:ext cx="17297400" cy="8484374"/>
          </a:xfrm>
          <a:prstGeom prst="rect">
            <a:avLst/>
          </a:prstGeom>
        </p:spPr>
        <p:txBody>
          <a:bodyPr wrap="square">
            <a:spAutoFit/>
          </a:bodyPr>
          <a:lstStyle/>
          <a:p>
            <a:pPr algn="just">
              <a:lnSpc>
                <a:spcPct val="200000"/>
              </a:lnSpc>
              <a:spcAft>
                <a:spcPts val="800"/>
              </a:spcAft>
            </a:pPr>
            <a:r>
              <a:rPr lang="en-US" sz="3200" b="1" dirty="0">
                <a:latin typeface="Times New Roman" panose="02020603050405020304" pitchFamily="18" charset="0"/>
                <a:ea typeface="Calibri" panose="020F0502020204030204" pitchFamily="34" charset="0"/>
                <a:cs typeface="Arial" panose="020B0604020202020204" pitchFamily="34" charset="0"/>
              </a:rPr>
              <a:t>2. Smart Optimization and Selectivity Tuning</a:t>
            </a:r>
            <a:endParaRPr lang="en-US" sz="3200" dirty="0">
              <a:latin typeface="Calibri" panose="020F0502020204030204" pitchFamily="34" charset="0"/>
              <a:ea typeface="Calibri" panose="020F0502020204030204" pitchFamily="34" charset="0"/>
              <a:cs typeface="Arial" panose="020B0604020202020204" pitchFamily="34" charset="0"/>
            </a:endParaRPr>
          </a:p>
          <a:p>
            <a:pPr algn="just">
              <a:lnSpc>
                <a:spcPct val="200000"/>
              </a:lnSpc>
              <a:spcAft>
                <a:spcPts val="800"/>
              </a:spcAft>
            </a:pPr>
            <a:r>
              <a:rPr lang="en-US" sz="3200" dirty="0">
                <a:latin typeface="Times New Roman" panose="02020603050405020304" pitchFamily="18" charset="0"/>
                <a:ea typeface="Calibri" panose="020F0502020204030204" pitchFamily="34" charset="0"/>
                <a:cs typeface="Arial" panose="020B0604020202020204" pitchFamily="34" charset="0"/>
              </a:rPr>
              <a:t>We </a:t>
            </a:r>
            <a:r>
              <a:rPr lang="en-US" sz="3200" b="1" u="sng" dirty="0">
                <a:latin typeface="Times New Roman" panose="02020603050405020304" pitchFamily="18" charset="0"/>
                <a:ea typeface="Calibri" panose="020F0502020204030204" pitchFamily="34" charset="0"/>
                <a:cs typeface="Arial" panose="020B0604020202020204" pitchFamily="34" charset="0"/>
              </a:rPr>
              <a:t>reduced trial-and-error </a:t>
            </a:r>
            <a:r>
              <a:rPr lang="en-US" sz="3200" dirty="0">
                <a:latin typeface="Times New Roman" panose="02020603050405020304" pitchFamily="18" charset="0"/>
                <a:ea typeface="Calibri" panose="020F0502020204030204" pitchFamily="34" charset="0"/>
                <a:cs typeface="Arial" panose="020B0604020202020204" pitchFamily="34" charset="0"/>
              </a:rPr>
              <a:t>experiments by half while increasing efficiency and precision. The optimized treatment conditions (pH = 6.5, dose = 0.9 g/L, contact time = 20 min) led to:</a:t>
            </a:r>
            <a:endParaRPr lang="en-US" sz="3200" dirty="0">
              <a:latin typeface="Calibri" panose="020F0502020204030204" pitchFamily="34" charset="0"/>
              <a:ea typeface="Calibri" panose="020F0502020204030204" pitchFamily="34" charset="0"/>
              <a:cs typeface="Arial" panose="020B0604020202020204" pitchFamily="34" charset="0"/>
            </a:endParaRPr>
          </a:p>
          <a:p>
            <a:pPr marL="457200" indent="-457200" algn="just">
              <a:lnSpc>
                <a:spcPct val="200000"/>
              </a:lnSpc>
              <a:spcAft>
                <a:spcPts val="800"/>
              </a:spcAft>
              <a:buFont typeface="Wingdings" panose="05000000000000000000" pitchFamily="2" charset="2"/>
              <a:buChar char="Ø"/>
            </a:pPr>
            <a:r>
              <a:rPr lang="en-US" sz="3200" dirty="0">
                <a:latin typeface="Times New Roman" panose="02020603050405020304" pitchFamily="18" charset="0"/>
                <a:ea typeface="Calibri" panose="020F0502020204030204" pitchFamily="34" charset="0"/>
                <a:cs typeface="Arial" panose="020B0604020202020204" pitchFamily="34" charset="0"/>
              </a:rPr>
              <a:t>&gt;99% PFAS removal under predicted conditions</a:t>
            </a:r>
            <a:r>
              <a:rPr lang="en-US" sz="3200" dirty="0" smtClean="0">
                <a:latin typeface="Times New Roman" panose="02020603050405020304" pitchFamily="18" charset="0"/>
                <a:ea typeface="Calibri" panose="020F0502020204030204" pitchFamily="34" charset="0"/>
                <a:cs typeface="Arial" panose="020B0604020202020204" pitchFamily="34" charset="0"/>
              </a:rPr>
              <a:t>.</a:t>
            </a:r>
            <a:endParaRPr lang="en-US" sz="3200" dirty="0">
              <a:latin typeface="Times New Roman" panose="02020603050405020304" pitchFamily="18" charset="0"/>
              <a:ea typeface="Calibri" panose="020F0502020204030204" pitchFamily="34" charset="0"/>
              <a:cs typeface="Arial" panose="020B0604020202020204" pitchFamily="34" charset="0"/>
            </a:endParaRPr>
          </a:p>
          <a:p>
            <a:pPr marL="457200" indent="-457200" algn="just">
              <a:lnSpc>
                <a:spcPct val="200000"/>
              </a:lnSpc>
              <a:spcAft>
                <a:spcPts val="800"/>
              </a:spcAft>
              <a:buFont typeface="Wingdings" panose="05000000000000000000" pitchFamily="2" charset="2"/>
              <a:buChar char="Ø"/>
            </a:pPr>
            <a:r>
              <a:rPr lang="en-US" sz="3200" dirty="0" smtClean="0">
                <a:latin typeface="Times New Roman" panose="02020603050405020304" pitchFamily="18" charset="0"/>
                <a:ea typeface="Calibri" panose="020F0502020204030204" pitchFamily="34" charset="0"/>
                <a:cs typeface="Arial" panose="020B0604020202020204" pitchFamily="34" charset="0"/>
              </a:rPr>
              <a:t>&gt;</a:t>
            </a:r>
            <a:r>
              <a:rPr lang="en-US" sz="3200" dirty="0">
                <a:latin typeface="Times New Roman" panose="02020603050405020304" pitchFamily="18" charset="0"/>
                <a:ea typeface="Calibri" panose="020F0502020204030204" pitchFamily="34" charset="0"/>
                <a:cs typeface="Arial" panose="020B0604020202020204" pitchFamily="34" charset="0"/>
              </a:rPr>
              <a:t>80% PFBA removal </a:t>
            </a:r>
            <a:r>
              <a:rPr lang="en-US" sz="3200" b="1" u="sng" dirty="0">
                <a:latin typeface="Times New Roman" panose="02020603050405020304" pitchFamily="18" charset="0"/>
                <a:ea typeface="Calibri" panose="020F0502020204030204" pitchFamily="34" charset="0"/>
                <a:cs typeface="Arial" panose="020B0604020202020204" pitchFamily="34" charset="0"/>
              </a:rPr>
              <a:t>while keeping sulfate loss </a:t>
            </a:r>
            <a:r>
              <a:rPr lang="en-US" sz="3200" dirty="0">
                <a:latin typeface="Times New Roman" panose="02020603050405020304" pitchFamily="18" charset="0"/>
                <a:ea typeface="Calibri" panose="020F0502020204030204" pitchFamily="34" charset="0"/>
                <a:cs typeface="Arial" panose="020B0604020202020204" pitchFamily="34" charset="0"/>
              </a:rPr>
              <a:t>below 10% and </a:t>
            </a:r>
            <a:r>
              <a:rPr lang="en-US" sz="3200" dirty="0">
                <a:latin typeface="Times New Roman" panose="02020603050405020304" pitchFamily="18" charset="0"/>
                <a:ea typeface="Calibri" panose="020F0502020204030204" pitchFamily="34" charset="0"/>
                <a:cs typeface="Times New Roman" panose="02020603050405020304" pitchFamily="18" charset="0"/>
              </a:rPr>
              <a:t>Natural Organic Matter</a:t>
            </a:r>
            <a:r>
              <a:rPr lang="en-US" sz="3200" b="1" dirty="0">
                <a:latin typeface="Times New Roman" panose="02020603050405020304" pitchFamily="18" charset="0"/>
                <a:ea typeface="Calibri" panose="020F0502020204030204" pitchFamily="34" charset="0"/>
                <a:cs typeface="Times New Roman" panose="02020603050405020304" pitchFamily="18" charset="0"/>
              </a:rPr>
              <a:t> (</a:t>
            </a:r>
            <a:r>
              <a:rPr lang="en-US" sz="3200" dirty="0">
                <a:latin typeface="Times New Roman" panose="02020603050405020304" pitchFamily="18" charset="0"/>
                <a:ea typeface="Calibri" panose="020F0502020204030204" pitchFamily="34" charset="0"/>
                <a:cs typeface="Arial" panose="020B0604020202020204" pitchFamily="34" charset="0"/>
              </a:rPr>
              <a:t>NOM) interference under 5 mg/L</a:t>
            </a:r>
            <a:r>
              <a:rPr lang="en-US" sz="3200" dirty="0" smtClean="0">
                <a:latin typeface="Times New Roman" panose="02020603050405020304" pitchFamily="18" charset="0"/>
                <a:ea typeface="Calibri" panose="020F0502020204030204" pitchFamily="34" charset="0"/>
                <a:cs typeface="Arial" panose="020B0604020202020204" pitchFamily="34" charset="0"/>
              </a:rPr>
              <a:t>.</a:t>
            </a:r>
          </a:p>
          <a:p>
            <a:pPr marL="457200" indent="-457200" algn="just">
              <a:lnSpc>
                <a:spcPct val="200000"/>
              </a:lnSpc>
              <a:spcAft>
                <a:spcPts val="800"/>
              </a:spcAft>
              <a:buFont typeface="Wingdings" panose="05000000000000000000" pitchFamily="2" charset="2"/>
              <a:buChar char="Ø"/>
            </a:pPr>
            <a:endParaRPr lang="en-US" sz="3200" dirty="0" smtClean="0">
              <a:latin typeface="Times New Roman" panose="02020603050405020304" pitchFamily="18" charset="0"/>
              <a:ea typeface="Calibri" panose="020F0502020204030204" pitchFamily="34" charset="0"/>
              <a:cs typeface="Arial" panose="020B0604020202020204" pitchFamily="34" charset="0"/>
            </a:endParaRPr>
          </a:p>
          <a:p>
            <a:pPr marL="457200" indent="-457200" algn="just">
              <a:lnSpc>
                <a:spcPct val="200000"/>
              </a:lnSpc>
              <a:spcAft>
                <a:spcPts val="800"/>
              </a:spcAft>
              <a:buFont typeface="Wingdings" panose="05000000000000000000" pitchFamily="2" charset="2"/>
              <a:buChar char="Ø"/>
            </a:pPr>
            <a:r>
              <a:rPr lang="en-US" sz="3200" dirty="0" smtClean="0">
                <a:latin typeface="Times New Roman" panose="02020603050405020304" pitchFamily="18" charset="0"/>
                <a:ea typeface="Calibri" panose="020F0502020204030204" pitchFamily="34" charset="0"/>
                <a:cs typeface="Arial" panose="020B0604020202020204" pitchFamily="34" charset="0"/>
              </a:rPr>
              <a:t>Energy </a:t>
            </a:r>
            <a:r>
              <a:rPr lang="en-US" sz="3200" dirty="0">
                <a:latin typeface="Times New Roman" panose="02020603050405020304" pitchFamily="18" charset="0"/>
                <a:ea typeface="Calibri" panose="020F0502020204030204" pitchFamily="34" charset="0"/>
                <a:cs typeface="Arial" panose="020B0604020202020204" pitchFamily="34" charset="0"/>
              </a:rPr>
              <a:t>and operational </a:t>
            </a:r>
            <a:r>
              <a:rPr lang="en-US" sz="3200" b="1" u="sng" dirty="0">
                <a:latin typeface="Times New Roman" panose="02020603050405020304" pitchFamily="18" charset="0"/>
                <a:ea typeface="Calibri" panose="020F0502020204030204" pitchFamily="34" charset="0"/>
                <a:cs typeface="Arial" panose="020B0604020202020204" pitchFamily="34" charset="0"/>
              </a:rPr>
              <a:t>savings </a:t>
            </a:r>
            <a:r>
              <a:rPr lang="en-US" sz="3200" dirty="0">
                <a:latin typeface="Times New Roman" panose="02020603050405020304" pitchFamily="18" charset="0"/>
                <a:ea typeface="Calibri" panose="020F0502020204030204" pitchFamily="34" charset="0"/>
                <a:cs typeface="Arial" panose="020B0604020202020204" pitchFamily="34" charset="0"/>
              </a:rPr>
              <a:t>of 15–17% through AI-controlled settings.</a:t>
            </a:r>
            <a:endParaRPr lang="en-US" sz="3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499562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90500"/>
            <a:ext cx="17983200" cy="6699270"/>
          </a:xfrm>
          <a:prstGeom prst="rect">
            <a:avLst/>
          </a:prstGeom>
        </p:spPr>
        <p:txBody>
          <a:bodyPr wrap="square">
            <a:spAutoFit/>
          </a:bodyPr>
          <a:lstStyle/>
          <a:p>
            <a:r>
              <a:rPr lang="en-US" sz="3200" b="1" dirty="0">
                <a:latin typeface="Times New Roman" panose="02020603050405020304" pitchFamily="18" charset="0"/>
                <a:ea typeface="Times New Roman" panose="02020603050405020304" pitchFamily="18" charset="0"/>
              </a:rPr>
              <a:t>3. Predictive Destruction of PFAS Bonds</a:t>
            </a:r>
          </a:p>
          <a:p>
            <a:pPr>
              <a:lnSpc>
                <a:spcPct val="200000"/>
              </a:lnSpc>
              <a:spcAft>
                <a:spcPts val="800"/>
              </a:spcAft>
            </a:pPr>
            <a:r>
              <a:rPr lang="en-US" sz="3200" dirty="0">
                <a:latin typeface="Times New Roman" panose="02020603050405020304" pitchFamily="18" charset="0"/>
                <a:ea typeface="Calibri" panose="020F0502020204030204" pitchFamily="34" charset="0"/>
                <a:cs typeface="Arial" panose="020B0604020202020204" pitchFamily="34" charset="0"/>
              </a:rPr>
              <a:t>Our DE-fluorination model pinpointed </a:t>
            </a:r>
            <a:r>
              <a:rPr lang="en-US" sz="3200" dirty="0">
                <a:latin typeface="Times New Roman" panose="02020603050405020304" pitchFamily="18" charset="0"/>
                <a:ea typeface="Calibri" panose="020F0502020204030204" pitchFamily="34" charset="0"/>
                <a:cs typeface="Times New Roman" panose="02020603050405020304" pitchFamily="18" charset="0"/>
              </a:rPr>
              <a:t>weak C–F bonds</a:t>
            </a:r>
            <a:r>
              <a:rPr lang="en-US" sz="3200" dirty="0">
                <a:latin typeface="Times New Roman" panose="02020603050405020304" pitchFamily="18" charset="0"/>
                <a:ea typeface="Calibri" panose="020F0502020204030204" pitchFamily="34" charset="0"/>
                <a:cs typeface="Arial" panose="020B0604020202020204" pitchFamily="34" charset="0"/>
              </a:rPr>
              <a:t> (especially near COOH and SO₃H groups), enabling targeted destruction:</a:t>
            </a:r>
            <a:endParaRPr lang="en-US" sz="3200" dirty="0">
              <a:latin typeface="Calibri" panose="020F0502020204030204" pitchFamily="34" charset="0"/>
              <a:ea typeface="Calibri" panose="020F0502020204030204" pitchFamily="34" charset="0"/>
              <a:cs typeface="Arial" panose="020B0604020202020204" pitchFamily="34" charset="0"/>
            </a:endParaRPr>
          </a:p>
          <a:p>
            <a:pPr marR="0" lvl="0">
              <a:lnSpc>
                <a:spcPct val="200000"/>
              </a:lnSpc>
              <a:spcBef>
                <a:spcPts val="0"/>
              </a:spcBef>
              <a:spcAft>
                <a:spcPts val="800"/>
              </a:spcAft>
              <a:buSzPts val="1000"/>
              <a:tabLst>
                <a:tab pos="457200" algn="l"/>
              </a:tabLst>
            </a:pPr>
            <a:r>
              <a:rPr lang="en-US" sz="3200" b="1" dirty="0">
                <a:latin typeface="Times New Roman" panose="02020603050405020304" pitchFamily="18" charset="0"/>
                <a:ea typeface="Calibri" panose="020F0502020204030204" pitchFamily="34" charset="0"/>
                <a:cs typeface="Times New Roman" panose="02020603050405020304" pitchFamily="18" charset="0"/>
              </a:rPr>
              <a:t>Stage 1</a:t>
            </a:r>
            <a:r>
              <a:rPr lang="en-US" sz="3200" dirty="0">
                <a:latin typeface="Times New Roman" panose="02020603050405020304" pitchFamily="18" charset="0"/>
                <a:ea typeface="Calibri" panose="020F0502020204030204" pitchFamily="34" charset="0"/>
                <a:cs typeface="Arial" panose="020B0604020202020204" pitchFamily="34" charset="0"/>
              </a:rPr>
              <a:t>: </a:t>
            </a:r>
            <a:r>
              <a:rPr lang="en-US" sz="3200" b="1" u="sng" dirty="0">
                <a:latin typeface="Times New Roman" panose="02020603050405020304" pitchFamily="18" charset="0"/>
                <a:ea typeface="Calibri" panose="020F0502020204030204" pitchFamily="34" charset="0"/>
                <a:cs typeface="Arial" panose="020B0604020202020204" pitchFamily="34" charset="0"/>
              </a:rPr>
              <a:t>UV + sulfite </a:t>
            </a:r>
            <a:r>
              <a:rPr lang="en-US" sz="3200" dirty="0">
                <a:latin typeface="Times New Roman" panose="02020603050405020304" pitchFamily="18" charset="0"/>
                <a:ea typeface="Calibri" panose="020F0502020204030204" pitchFamily="34" charset="0"/>
                <a:cs typeface="Arial" panose="020B0604020202020204" pitchFamily="34" charset="0"/>
              </a:rPr>
              <a:t>system degraded </a:t>
            </a:r>
            <a:r>
              <a:rPr lang="en-US" sz="3200" dirty="0">
                <a:latin typeface="Times New Roman" panose="02020603050405020304" pitchFamily="18" charset="0"/>
                <a:ea typeface="Calibri" panose="020F0502020204030204" pitchFamily="34" charset="0"/>
                <a:cs typeface="Times New Roman" panose="02020603050405020304" pitchFamily="18" charset="0"/>
              </a:rPr>
              <a:t>~30%</a:t>
            </a:r>
            <a:r>
              <a:rPr lang="en-US" sz="3200" b="1" dirty="0">
                <a:latin typeface="Times New Roman" panose="02020603050405020304" pitchFamily="18" charset="0"/>
                <a:ea typeface="Calibri" panose="020F0502020204030204" pitchFamily="34" charset="0"/>
                <a:cs typeface="Times New Roman" panose="02020603050405020304" pitchFamily="18" charset="0"/>
              </a:rPr>
              <a:t> </a:t>
            </a:r>
            <a:r>
              <a:rPr lang="en-US" sz="3200" dirty="0">
                <a:latin typeface="Times New Roman" panose="02020603050405020304" pitchFamily="18" charset="0"/>
                <a:ea typeface="Calibri" panose="020F0502020204030204" pitchFamily="34" charset="0"/>
                <a:cs typeface="Times New Roman" panose="02020603050405020304" pitchFamily="18" charset="0"/>
              </a:rPr>
              <a:t>PFOS and PFBA</a:t>
            </a:r>
            <a:r>
              <a:rPr lang="en-US" sz="3200" dirty="0">
                <a:latin typeface="Times New Roman" panose="02020603050405020304" pitchFamily="18" charset="0"/>
                <a:ea typeface="Calibri" panose="020F0502020204030204" pitchFamily="34" charset="0"/>
                <a:cs typeface="Arial" panose="020B0604020202020204" pitchFamily="34" charset="0"/>
              </a:rPr>
              <a:t>.</a:t>
            </a:r>
            <a:endParaRPr lang="en-US" sz="3200" dirty="0">
              <a:latin typeface="Calibri" panose="020F0502020204030204" pitchFamily="34" charset="0"/>
              <a:ea typeface="Calibri" panose="020F0502020204030204" pitchFamily="34" charset="0"/>
              <a:cs typeface="Arial" panose="020B0604020202020204" pitchFamily="34" charset="0"/>
            </a:endParaRPr>
          </a:p>
          <a:p>
            <a:pPr marR="0" lvl="0">
              <a:lnSpc>
                <a:spcPct val="200000"/>
              </a:lnSpc>
              <a:spcBef>
                <a:spcPts val="0"/>
              </a:spcBef>
              <a:spcAft>
                <a:spcPts val="800"/>
              </a:spcAft>
              <a:buSzPts val="1000"/>
              <a:tabLst>
                <a:tab pos="457200" algn="l"/>
              </a:tabLst>
            </a:pPr>
            <a:r>
              <a:rPr lang="en-US" sz="3200" b="1" dirty="0">
                <a:latin typeface="Times New Roman" panose="02020603050405020304" pitchFamily="18" charset="0"/>
                <a:ea typeface="Calibri" panose="020F0502020204030204" pitchFamily="34" charset="0"/>
                <a:cs typeface="Times New Roman" panose="02020603050405020304" pitchFamily="18" charset="0"/>
              </a:rPr>
              <a:t>Stage 2</a:t>
            </a:r>
            <a:r>
              <a:rPr lang="en-US" sz="3200" dirty="0">
                <a:latin typeface="Times New Roman" panose="02020603050405020304" pitchFamily="18" charset="0"/>
                <a:ea typeface="Calibri" panose="020F0502020204030204" pitchFamily="34" charset="0"/>
                <a:cs typeface="Arial" panose="020B0604020202020204" pitchFamily="34" charset="0"/>
              </a:rPr>
              <a:t>: </a:t>
            </a:r>
            <a:r>
              <a:rPr lang="en-US" sz="3200" b="1" u="sng" dirty="0">
                <a:latin typeface="Times New Roman" panose="02020603050405020304" pitchFamily="18" charset="0"/>
                <a:ea typeface="Calibri" panose="020F0502020204030204" pitchFamily="34" charset="0"/>
                <a:cs typeface="Arial" panose="020B0604020202020204" pitchFamily="34" charset="0"/>
              </a:rPr>
              <a:t>Bio augmentation </a:t>
            </a:r>
            <a:r>
              <a:rPr lang="en-US" sz="3200" dirty="0">
                <a:latin typeface="Times New Roman" panose="02020603050405020304" pitchFamily="18" charset="0"/>
                <a:ea typeface="Calibri" panose="020F0502020204030204" pitchFamily="34" charset="0"/>
                <a:cs typeface="Arial" panose="020B0604020202020204" pitchFamily="34" charset="0"/>
              </a:rPr>
              <a:t>added another </a:t>
            </a:r>
            <a:r>
              <a:rPr lang="en-US" sz="3200" dirty="0">
                <a:latin typeface="Times New Roman" panose="02020603050405020304" pitchFamily="18" charset="0"/>
                <a:ea typeface="Calibri" panose="020F0502020204030204" pitchFamily="34" charset="0"/>
                <a:cs typeface="Times New Roman" panose="02020603050405020304" pitchFamily="18" charset="0"/>
              </a:rPr>
              <a:t>10% fluoride release</a:t>
            </a:r>
            <a:r>
              <a:rPr lang="en-US" sz="3200" dirty="0">
                <a:latin typeface="Times New Roman" panose="02020603050405020304" pitchFamily="18" charset="0"/>
                <a:ea typeface="Calibri" panose="020F0502020204030204" pitchFamily="34" charset="0"/>
                <a:cs typeface="Arial" panose="020B0604020202020204" pitchFamily="34" charset="0"/>
              </a:rPr>
              <a:t> and </a:t>
            </a:r>
            <a:r>
              <a:rPr lang="en-US" sz="3200" dirty="0">
                <a:latin typeface="Times New Roman" panose="02020603050405020304" pitchFamily="18" charset="0"/>
                <a:ea typeface="Calibri" panose="020F0502020204030204" pitchFamily="34" charset="0"/>
                <a:cs typeface="Times New Roman" panose="02020603050405020304" pitchFamily="18" charset="0"/>
              </a:rPr>
              <a:t>15%</a:t>
            </a:r>
            <a:r>
              <a:rPr lang="en-US" sz="3200" b="1" dirty="0">
                <a:latin typeface="Times New Roman" panose="02020603050405020304" pitchFamily="18" charset="0"/>
                <a:ea typeface="Calibri" panose="020F0502020204030204" pitchFamily="34" charset="0"/>
                <a:cs typeface="Times New Roman" panose="02020603050405020304" pitchFamily="18" charset="0"/>
              </a:rPr>
              <a:t> </a:t>
            </a:r>
            <a:r>
              <a:rPr lang="en-US" sz="3200" dirty="0">
                <a:latin typeface="Times New Roman" panose="02020603050405020304" pitchFamily="18" charset="0"/>
                <a:ea typeface="Calibri" panose="020F0502020204030204" pitchFamily="34" charset="0"/>
                <a:cs typeface="Arial" panose="020B0604020202020204" pitchFamily="34" charset="0"/>
              </a:rPr>
              <a:t>total organic carbon </a:t>
            </a:r>
            <a:r>
              <a:rPr lang="en-US" sz="3200" b="1" dirty="0">
                <a:latin typeface="Times New Roman" panose="02020603050405020304" pitchFamily="18" charset="0"/>
                <a:ea typeface="Calibri" panose="020F0502020204030204" pitchFamily="34" charset="0"/>
                <a:cs typeface="Arial" panose="020B0604020202020204" pitchFamily="34" charset="0"/>
              </a:rPr>
              <a:t>(</a:t>
            </a:r>
            <a:r>
              <a:rPr lang="en-US" sz="3200" dirty="0">
                <a:latin typeface="Times New Roman" panose="02020603050405020304" pitchFamily="18" charset="0"/>
                <a:ea typeface="Calibri" panose="020F0502020204030204" pitchFamily="34" charset="0"/>
                <a:cs typeface="Times New Roman" panose="02020603050405020304" pitchFamily="18" charset="0"/>
              </a:rPr>
              <a:t>TOC) </a:t>
            </a:r>
            <a:r>
              <a:rPr lang="en-US" sz="3200" dirty="0" err="1" smtClean="0">
                <a:latin typeface="Times New Roman" panose="02020603050405020304" pitchFamily="18" charset="0"/>
                <a:ea typeface="Calibri" panose="020F0502020204030204" pitchFamily="34" charset="0"/>
                <a:cs typeface="Times New Roman" panose="02020603050405020304" pitchFamily="18" charset="0"/>
              </a:rPr>
              <a:t>reduction</a:t>
            </a:r>
            <a:r>
              <a:rPr lang="en-US" sz="3200" dirty="0" err="1" smtClean="0">
                <a:latin typeface="Times New Roman" panose="02020603050405020304" pitchFamily="18" charset="0"/>
                <a:ea typeface="Calibri" panose="020F0502020204030204" pitchFamily="34" charset="0"/>
                <a:cs typeface="Arial" panose="020B0604020202020204" pitchFamily="34" charset="0"/>
              </a:rPr>
              <a:t>.This</a:t>
            </a:r>
            <a:r>
              <a:rPr lang="en-US" sz="3200" dirty="0" smtClean="0">
                <a:latin typeface="Times New Roman" panose="02020603050405020304" pitchFamily="18" charset="0"/>
                <a:ea typeface="Calibri" panose="020F0502020204030204" pitchFamily="34" charset="0"/>
                <a:cs typeface="Arial" panose="020B0604020202020204" pitchFamily="34" charset="0"/>
              </a:rPr>
              <a:t> </a:t>
            </a:r>
            <a:r>
              <a:rPr lang="en-US" sz="3200" b="1" u="sng" dirty="0">
                <a:latin typeface="Times New Roman" panose="02020603050405020304" pitchFamily="18" charset="0"/>
                <a:ea typeface="Calibri" panose="020F0502020204030204" pitchFamily="34" charset="0"/>
                <a:cs typeface="Arial" panose="020B0604020202020204" pitchFamily="34" charset="0"/>
              </a:rPr>
              <a:t>hybrid</a:t>
            </a:r>
            <a:r>
              <a:rPr lang="en-US" sz="3200" dirty="0">
                <a:latin typeface="Times New Roman" panose="02020603050405020304" pitchFamily="18" charset="0"/>
                <a:ea typeface="Calibri" panose="020F0502020204030204" pitchFamily="34" charset="0"/>
                <a:cs typeface="Arial" panose="020B0604020202020204" pitchFamily="34" charset="0"/>
              </a:rPr>
              <a:t> process demonstrated that targeting weak bonds first allows for more efficient PFAS destruction, with </a:t>
            </a:r>
            <a:r>
              <a:rPr lang="en-US" sz="3200" b="1" dirty="0">
                <a:latin typeface="Times New Roman" panose="02020603050405020304" pitchFamily="18" charset="0"/>
                <a:ea typeface="Calibri" panose="020F0502020204030204" pitchFamily="34" charset="0"/>
                <a:cs typeface="Arial" panose="020B0604020202020204" pitchFamily="34" charset="0"/>
              </a:rPr>
              <a:t>no hazardous byproducts</a:t>
            </a:r>
            <a:r>
              <a:rPr lang="en-US" sz="3200" dirty="0">
                <a:latin typeface="Times New Roman" panose="02020603050405020304" pitchFamily="18" charset="0"/>
                <a:ea typeface="Calibri" panose="020F0502020204030204" pitchFamily="34" charset="0"/>
                <a:cs typeface="Arial" panose="020B0604020202020204" pitchFamily="34" charset="0"/>
              </a:rPr>
              <a:t> detected.</a:t>
            </a:r>
            <a:endParaRPr lang="en-US" sz="32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Picture 3"/>
          <p:cNvPicPr/>
          <p:nvPr/>
        </p:nvPicPr>
        <p:blipFill rotWithShape="1">
          <a:blip r:embed="rId2"/>
          <a:srcRect l="4036" t="14547" r="2242" b="6363"/>
          <a:stretch/>
        </p:blipFill>
        <p:spPr>
          <a:xfrm>
            <a:off x="685800" y="7048500"/>
            <a:ext cx="16611600" cy="3086100"/>
          </a:xfrm>
          <a:prstGeom prst="rect">
            <a:avLst/>
          </a:prstGeom>
        </p:spPr>
      </p:pic>
    </p:spTree>
    <p:extLst>
      <p:ext uri="{BB962C8B-B14F-4D97-AF65-F5344CB8AC3E}">
        <p14:creationId xmlns:p14="http://schemas.microsoft.com/office/powerpoint/2010/main" val="8615667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42900"/>
            <a:ext cx="17449800" cy="3676519"/>
          </a:xfrm>
          <a:prstGeom prst="rect">
            <a:avLst/>
          </a:prstGeom>
        </p:spPr>
        <p:txBody>
          <a:bodyPr wrap="square">
            <a:spAutoFit/>
          </a:bodyPr>
          <a:lstStyle/>
          <a:p>
            <a:pPr>
              <a:lnSpc>
                <a:spcPct val="107000"/>
              </a:lnSpc>
              <a:spcAft>
                <a:spcPts val="800"/>
              </a:spcAft>
            </a:pPr>
            <a:r>
              <a:rPr lang="en-US" sz="3200" b="1" dirty="0">
                <a:latin typeface="Times New Roman" panose="02020603050405020304" pitchFamily="18" charset="0"/>
                <a:ea typeface="Times New Roman" panose="02020603050405020304" pitchFamily="18" charset="0"/>
                <a:cs typeface="Arial" panose="020B0604020202020204" pitchFamily="34" charset="0"/>
              </a:rPr>
              <a:t>4. Groundwater Simulation Results</a:t>
            </a:r>
            <a:endParaRPr lang="en-US" sz="3200" dirty="0">
              <a:latin typeface="Calibri" panose="020F0502020204030204" pitchFamily="34" charset="0"/>
              <a:ea typeface="Calibri" panose="020F0502020204030204" pitchFamily="34" charset="0"/>
              <a:cs typeface="Arial" panose="020B0604020202020204" pitchFamily="34" charset="0"/>
            </a:endParaRPr>
          </a:p>
          <a:p>
            <a:pPr marL="457200" indent="-457200">
              <a:lnSpc>
                <a:spcPct val="200000"/>
              </a:lnSpc>
              <a:spcAft>
                <a:spcPts val="800"/>
              </a:spcAft>
              <a:buFont typeface="Wingdings" panose="05000000000000000000" pitchFamily="2" charset="2"/>
              <a:buChar char="Ø"/>
            </a:pPr>
            <a:r>
              <a:rPr lang="en-US" sz="3200" dirty="0">
                <a:solidFill>
                  <a:srgbClr val="000000"/>
                </a:solidFill>
                <a:latin typeface="Times New Roman" panose="02020603050405020304" pitchFamily="18" charset="0"/>
                <a:ea typeface="Calibri" panose="020F0502020204030204" pitchFamily="34" charset="0"/>
                <a:cs typeface="Arial" panose="020B0604020202020204" pitchFamily="34" charset="0"/>
              </a:rPr>
              <a:t>To test our AI-designed treatment in a real-world scenario, we </a:t>
            </a:r>
            <a:r>
              <a:rPr lang="en-US" sz="3200" b="1" u="sng" dirty="0">
                <a:solidFill>
                  <a:srgbClr val="000000"/>
                </a:solidFill>
                <a:latin typeface="Times New Roman" panose="02020603050405020304" pitchFamily="18" charset="0"/>
                <a:ea typeface="Calibri" panose="020F0502020204030204" pitchFamily="34" charset="0"/>
                <a:cs typeface="Arial" panose="020B0604020202020204" pitchFamily="34" charset="0"/>
              </a:rPr>
              <a:t>simulated</a:t>
            </a:r>
            <a:r>
              <a:rPr lang="en-US" sz="3200" dirty="0">
                <a:solidFill>
                  <a:srgbClr val="000000"/>
                </a:solidFill>
                <a:latin typeface="Times New Roman" panose="02020603050405020304" pitchFamily="18" charset="0"/>
                <a:ea typeface="Calibri" panose="020F0502020204030204" pitchFamily="34" charset="0"/>
                <a:cs typeface="Arial" panose="020B0604020202020204" pitchFamily="34" charset="0"/>
              </a:rPr>
              <a:t> a polluted groundwater site like an old firefighting area and installed a 1-meter-wide </a:t>
            </a:r>
            <a:r>
              <a:rPr lang="en-US" sz="3200" b="1" u="sng" dirty="0">
                <a:solidFill>
                  <a:srgbClr val="000000"/>
                </a:solidFill>
                <a:latin typeface="Times New Roman" panose="02020603050405020304" pitchFamily="18" charset="0"/>
                <a:ea typeface="Calibri" panose="020F0502020204030204" pitchFamily="34" charset="0"/>
                <a:cs typeface="Arial" panose="020B0604020202020204" pitchFamily="34" charset="0"/>
              </a:rPr>
              <a:t>Permeable Reactive Barrier </a:t>
            </a:r>
            <a:r>
              <a:rPr lang="en-US" sz="3200" dirty="0">
                <a:solidFill>
                  <a:srgbClr val="000000"/>
                </a:solidFill>
                <a:latin typeface="Times New Roman" panose="02020603050405020304" pitchFamily="18" charset="0"/>
                <a:ea typeface="Calibri" panose="020F0502020204030204" pitchFamily="34" charset="0"/>
                <a:cs typeface="Arial" panose="020B0604020202020204" pitchFamily="34" charset="0"/>
              </a:rPr>
              <a:t>(PRB) with our selected materials, TFA-MOF-808 and β-CD-poly-Q⁺, to block and clean the contamination.</a:t>
            </a:r>
            <a:endParaRPr lang="en-US" sz="32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4214296906"/>
              </p:ext>
            </p:extLst>
          </p:nvPr>
        </p:nvGraphicFramePr>
        <p:xfrm>
          <a:off x="457200" y="4610100"/>
          <a:ext cx="16840200" cy="5448334"/>
        </p:xfrm>
        <a:graphic>
          <a:graphicData uri="http://schemas.openxmlformats.org/drawingml/2006/table">
            <a:tbl>
              <a:tblPr firstRow="1" firstCol="1" bandRow="1">
                <a:tableStyleId>{F5AB1C69-6EDB-4FF4-983F-18BD219EF322}</a:tableStyleId>
              </a:tblPr>
              <a:tblGrid>
                <a:gridCol w="4210050">
                  <a:extLst>
                    <a:ext uri="{9D8B030D-6E8A-4147-A177-3AD203B41FA5}">
                      <a16:colId xmlns:a16="http://schemas.microsoft.com/office/drawing/2014/main" val="1531630685"/>
                    </a:ext>
                  </a:extLst>
                </a:gridCol>
                <a:gridCol w="4210050">
                  <a:extLst>
                    <a:ext uri="{9D8B030D-6E8A-4147-A177-3AD203B41FA5}">
                      <a16:colId xmlns:a16="http://schemas.microsoft.com/office/drawing/2014/main" val="208934672"/>
                    </a:ext>
                  </a:extLst>
                </a:gridCol>
                <a:gridCol w="4210050">
                  <a:extLst>
                    <a:ext uri="{9D8B030D-6E8A-4147-A177-3AD203B41FA5}">
                      <a16:colId xmlns:a16="http://schemas.microsoft.com/office/drawing/2014/main" val="3346035303"/>
                    </a:ext>
                  </a:extLst>
                </a:gridCol>
                <a:gridCol w="4210050">
                  <a:extLst>
                    <a:ext uri="{9D8B030D-6E8A-4147-A177-3AD203B41FA5}">
                      <a16:colId xmlns:a16="http://schemas.microsoft.com/office/drawing/2014/main" val="2248186823"/>
                    </a:ext>
                  </a:extLst>
                </a:gridCol>
              </a:tblGrid>
              <a:tr h="835293">
                <a:tc>
                  <a:txBody>
                    <a:bodyPr/>
                    <a:lstStyle/>
                    <a:p>
                      <a:pPr marL="0" marR="0" algn="ctr">
                        <a:lnSpc>
                          <a:spcPct val="107000"/>
                        </a:lnSpc>
                        <a:spcBef>
                          <a:spcPts val="0"/>
                        </a:spcBef>
                        <a:spcAft>
                          <a:spcPts val="0"/>
                        </a:spcAft>
                      </a:pPr>
                      <a:r>
                        <a:rPr lang="en-US" sz="3200">
                          <a:effectLst/>
                          <a:latin typeface="Times New Roman" panose="02020603050405020304" pitchFamily="18" charset="0"/>
                          <a:cs typeface="Times New Roman" panose="02020603050405020304" pitchFamily="18" charset="0"/>
                        </a:rPr>
                        <a:t>Metric</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a:effectLst/>
                          <a:latin typeface="Times New Roman" panose="02020603050405020304" pitchFamily="18" charset="0"/>
                          <a:cs typeface="Times New Roman" panose="02020603050405020304" pitchFamily="18" charset="0"/>
                        </a:rPr>
                        <a:t>Without Treatment</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a:effectLst/>
                          <a:latin typeface="Times New Roman" panose="02020603050405020304" pitchFamily="18" charset="0"/>
                          <a:cs typeface="Times New Roman" panose="02020603050405020304" pitchFamily="18" charset="0"/>
                        </a:rPr>
                        <a:t>With AI Treatment</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a:effectLst/>
                          <a:latin typeface="Times New Roman" panose="02020603050405020304" pitchFamily="18" charset="0"/>
                          <a:cs typeface="Times New Roman" panose="02020603050405020304" pitchFamily="18" charset="0"/>
                        </a:rPr>
                        <a:t>Improvement</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15645024"/>
                  </a:ext>
                </a:extLst>
              </a:tr>
              <a:tr h="1262157">
                <a:tc>
                  <a:txBody>
                    <a:bodyPr/>
                    <a:lstStyle/>
                    <a:p>
                      <a:pPr marL="0" marR="0" algn="ctr">
                        <a:lnSpc>
                          <a:spcPct val="107000"/>
                        </a:lnSpc>
                        <a:spcBef>
                          <a:spcPts val="0"/>
                        </a:spcBef>
                        <a:spcAft>
                          <a:spcPts val="0"/>
                        </a:spcAft>
                      </a:pPr>
                      <a:r>
                        <a:rPr lang="en-US" sz="3200" dirty="0">
                          <a:effectLst/>
                          <a:latin typeface="Times New Roman" panose="02020603050405020304" pitchFamily="18" charset="0"/>
                          <a:cs typeface="Times New Roman" panose="02020603050405020304" pitchFamily="18" charset="0"/>
                        </a:rPr>
                        <a:t>PFOS Plume </a:t>
                      </a:r>
                      <a:r>
                        <a:rPr lang="en-US" sz="3200" dirty="0" smtClean="0">
                          <a:effectLst/>
                          <a:latin typeface="Times New Roman" panose="02020603050405020304" pitchFamily="18" charset="0"/>
                          <a:cs typeface="Times New Roman" panose="02020603050405020304" pitchFamily="18" charset="0"/>
                        </a:rPr>
                        <a:t>Length</a:t>
                      </a:r>
                    </a:p>
                    <a:p>
                      <a:pPr marL="0" marR="0" algn="ctr">
                        <a:lnSpc>
                          <a:spcPct val="107000"/>
                        </a:lnSpc>
                        <a:spcBef>
                          <a:spcPts val="0"/>
                        </a:spcBef>
                        <a:spcAft>
                          <a:spcPts val="0"/>
                        </a:spcAft>
                      </a:pPr>
                      <a:r>
                        <a:rPr lang="en-US" sz="3200" dirty="0" smtClean="0">
                          <a:effectLst/>
                          <a:latin typeface="Times New Roman" panose="02020603050405020304" pitchFamily="18" charset="0"/>
                          <a:cs typeface="Times New Roman" panose="02020603050405020304" pitchFamily="18" charset="0"/>
                        </a:rPr>
                        <a:t>(How </a:t>
                      </a:r>
                      <a:r>
                        <a:rPr lang="en-US" sz="3200" dirty="0">
                          <a:effectLst/>
                          <a:latin typeface="Times New Roman" panose="02020603050405020304" pitchFamily="18" charset="0"/>
                          <a:cs typeface="Times New Roman" panose="02020603050405020304" pitchFamily="18" charset="0"/>
                        </a:rPr>
                        <a:t>far it spreads)</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a:effectLst/>
                          <a:latin typeface="Times New Roman" panose="02020603050405020304" pitchFamily="18" charset="0"/>
                          <a:cs typeface="Times New Roman" panose="02020603050405020304" pitchFamily="18" charset="0"/>
                        </a:rPr>
                        <a:t>460 m</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dirty="0">
                          <a:effectLst/>
                          <a:latin typeface="Times New Roman" panose="02020603050405020304" pitchFamily="18" charset="0"/>
                          <a:cs typeface="Times New Roman" panose="02020603050405020304" pitchFamily="18" charset="0"/>
                        </a:rPr>
                        <a:t>270 m</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a:effectLst/>
                          <a:latin typeface="Times New Roman" panose="02020603050405020304" pitchFamily="18" charset="0"/>
                          <a:cs typeface="Times New Roman" panose="02020603050405020304" pitchFamily="18" charset="0"/>
                        </a:rPr>
                        <a:t>41% reduction</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11392057"/>
                  </a:ext>
                </a:extLst>
              </a:tr>
              <a:tr h="831599">
                <a:tc>
                  <a:txBody>
                    <a:bodyPr/>
                    <a:lstStyle/>
                    <a:p>
                      <a:pPr marL="0" marR="0" algn="ctr">
                        <a:lnSpc>
                          <a:spcPct val="107000"/>
                        </a:lnSpc>
                        <a:spcBef>
                          <a:spcPts val="0"/>
                        </a:spcBef>
                        <a:spcAft>
                          <a:spcPts val="0"/>
                        </a:spcAft>
                      </a:pPr>
                      <a:r>
                        <a:rPr lang="en-US" sz="3200">
                          <a:effectLst/>
                          <a:latin typeface="Times New Roman" panose="02020603050405020304" pitchFamily="18" charset="0"/>
                          <a:cs typeface="Times New Roman" panose="02020603050405020304" pitchFamily="18" charset="0"/>
                        </a:rPr>
                        <a:t>PFBA Retardation Factor</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dirty="0">
                          <a:effectLst/>
                          <a:latin typeface="Times New Roman" panose="02020603050405020304" pitchFamily="18" charset="0"/>
                          <a:cs typeface="Times New Roman" panose="02020603050405020304" pitchFamily="18" charset="0"/>
                        </a:rPr>
                        <a:t>2.1</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a:effectLst/>
                          <a:latin typeface="Times New Roman" panose="02020603050405020304" pitchFamily="18" charset="0"/>
                          <a:cs typeface="Times New Roman" panose="02020603050405020304" pitchFamily="18" charset="0"/>
                        </a:rPr>
                        <a:t>22.3</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a:effectLst/>
                          <a:latin typeface="Times New Roman" panose="02020603050405020304" pitchFamily="18" charset="0"/>
                          <a:cs typeface="Times New Roman" panose="02020603050405020304" pitchFamily="18" charset="0"/>
                        </a:rPr>
                        <a:t>10× slower spread</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92032172"/>
                  </a:ext>
                </a:extLst>
              </a:tr>
              <a:tr h="912839">
                <a:tc>
                  <a:txBody>
                    <a:bodyPr/>
                    <a:lstStyle/>
                    <a:p>
                      <a:pPr marL="0" marR="0" algn="ctr">
                        <a:lnSpc>
                          <a:spcPct val="107000"/>
                        </a:lnSpc>
                        <a:spcBef>
                          <a:spcPts val="0"/>
                        </a:spcBef>
                        <a:spcAft>
                          <a:spcPts val="0"/>
                        </a:spcAft>
                      </a:pPr>
                      <a:r>
                        <a:rPr lang="en-US" sz="3200">
                          <a:effectLst/>
                          <a:latin typeface="Times New Roman" panose="02020603050405020304" pitchFamily="18" charset="0"/>
                          <a:cs typeface="Times New Roman" panose="02020603050405020304" pitchFamily="18" charset="0"/>
                        </a:rPr>
                        <a:t>PFOS at Compliance Well (600 m)</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dirty="0">
                          <a:effectLst/>
                          <a:latin typeface="Times New Roman" panose="02020603050405020304" pitchFamily="18" charset="0"/>
                          <a:cs typeface="Times New Roman" panose="02020603050405020304" pitchFamily="18" charset="0"/>
                        </a:rPr>
                        <a:t>1.1 µg/L</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dirty="0">
                          <a:effectLst/>
                          <a:latin typeface="Times New Roman" panose="02020603050405020304" pitchFamily="18" charset="0"/>
                          <a:cs typeface="Times New Roman" panose="02020603050405020304" pitchFamily="18" charset="0"/>
                        </a:rPr>
                        <a:t>&lt; 0.07 µg/L</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a:effectLst/>
                          <a:latin typeface="Times New Roman" panose="02020603050405020304" pitchFamily="18" charset="0"/>
                          <a:cs typeface="Times New Roman" panose="02020603050405020304" pitchFamily="18" charset="0"/>
                        </a:rPr>
                        <a:t>Met EPA limit</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14378326"/>
                  </a:ext>
                </a:extLst>
              </a:tr>
              <a:tr h="1263512">
                <a:tc>
                  <a:txBody>
                    <a:bodyPr/>
                    <a:lstStyle/>
                    <a:p>
                      <a:pPr marL="0" marR="0" algn="ctr">
                        <a:lnSpc>
                          <a:spcPct val="107000"/>
                        </a:lnSpc>
                        <a:spcBef>
                          <a:spcPts val="0"/>
                        </a:spcBef>
                        <a:spcAft>
                          <a:spcPts val="0"/>
                        </a:spcAft>
                      </a:pPr>
                      <a:r>
                        <a:rPr lang="en-US" sz="3200">
                          <a:effectLst/>
                          <a:latin typeface="Times New Roman" panose="02020603050405020304" pitchFamily="18" charset="0"/>
                          <a:cs typeface="Times New Roman" panose="02020603050405020304" pitchFamily="18" charset="0"/>
                        </a:rPr>
                        <a:t>Total PFAS Mass Removal</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dirty="0">
                          <a:effectLst/>
                          <a:latin typeface="Times New Roman" panose="02020603050405020304" pitchFamily="18" charset="0"/>
                          <a:cs typeface="Times New Roman" panose="02020603050405020304" pitchFamily="18" charset="0"/>
                        </a:rPr>
                        <a:t>—</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a:effectLst/>
                          <a:latin typeface="Times New Roman" panose="02020603050405020304" pitchFamily="18" charset="0"/>
                          <a:cs typeface="Times New Roman" panose="02020603050405020304" pitchFamily="18" charset="0"/>
                        </a:rPr>
                        <a:t>96%</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dirty="0">
                          <a:effectLst/>
                          <a:latin typeface="Times New Roman" panose="02020603050405020304" pitchFamily="18" charset="0"/>
                          <a:cs typeface="Times New Roman" panose="02020603050405020304" pitchFamily="18" charset="0"/>
                        </a:rPr>
                        <a:t>Near-complete</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5334202"/>
                  </a:ext>
                </a:extLst>
              </a:tr>
            </a:tbl>
          </a:graphicData>
        </a:graphic>
      </p:graphicFrame>
    </p:spTree>
    <p:extLst>
      <p:ext uri="{BB962C8B-B14F-4D97-AF65-F5344CB8AC3E}">
        <p14:creationId xmlns:p14="http://schemas.microsoft.com/office/powerpoint/2010/main" val="14771277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tretch>
            <a:fillRect/>
          </a:stretch>
        </p:blipFill>
        <p:spPr>
          <a:xfrm>
            <a:off x="457200" y="647700"/>
            <a:ext cx="17373600" cy="9220200"/>
          </a:xfrm>
          <a:prstGeom prst="rect">
            <a:avLst/>
          </a:prstGeom>
        </p:spPr>
      </p:pic>
    </p:spTree>
    <p:extLst>
      <p:ext uri="{BB962C8B-B14F-4D97-AF65-F5344CB8AC3E}">
        <p14:creationId xmlns:p14="http://schemas.microsoft.com/office/powerpoint/2010/main" val="1187212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EFE"/>
        </a:solidFill>
        <a:effectLst/>
      </p:bgPr>
    </p:bg>
    <p:spTree>
      <p:nvGrpSpPr>
        <p:cNvPr id="1" name=""/>
        <p:cNvGrpSpPr/>
        <p:nvPr/>
      </p:nvGrpSpPr>
      <p:grpSpPr>
        <a:xfrm>
          <a:off x="0" y="0"/>
          <a:ext cx="0" cy="0"/>
          <a:chOff x="0" y="0"/>
          <a:chExt cx="0" cy="0"/>
        </a:xfrm>
      </p:grpSpPr>
      <p:sp>
        <p:nvSpPr>
          <p:cNvPr id="8" name="TextBox 8"/>
          <p:cNvSpPr txBox="1"/>
          <p:nvPr/>
        </p:nvSpPr>
        <p:spPr>
          <a:xfrm>
            <a:off x="6248400" y="266700"/>
            <a:ext cx="5248351" cy="775597"/>
          </a:xfrm>
          <a:prstGeom prst="rect">
            <a:avLst/>
          </a:prstGeom>
        </p:spPr>
        <p:txBody>
          <a:bodyPr lIns="0" tIns="0" rIns="0" bIns="0" rtlCol="0" anchor="t">
            <a:spAutoFit/>
          </a:bodyPr>
          <a:lstStyle/>
          <a:p>
            <a:pPr algn="l">
              <a:lnSpc>
                <a:spcPts val="5695"/>
              </a:lnSpc>
            </a:pPr>
            <a:r>
              <a:rPr lang="en-US" sz="6600" b="1" dirty="0" smtClean="0">
                <a:solidFill>
                  <a:srgbClr val="222122"/>
                </a:solidFill>
                <a:latin typeface="Agrandir Medium"/>
                <a:ea typeface="Agrandir Medium"/>
                <a:cs typeface="Agrandir Medium"/>
                <a:sym typeface="Agrandir Medium"/>
              </a:rPr>
              <a:t>Conclusions</a:t>
            </a:r>
            <a:endParaRPr lang="en-US" sz="6600" b="1" dirty="0">
              <a:solidFill>
                <a:srgbClr val="222122"/>
              </a:solidFill>
              <a:latin typeface="Agrandir Medium"/>
              <a:ea typeface="Agrandir Medium"/>
              <a:cs typeface="Agrandir Medium"/>
              <a:sym typeface="Agrandir Medium"/>
            </a:endParaRPr>
          </a:p>
        </p:txBody>
      </p:sp>
      <p:sp>
        <p:nvSpPr>
          <p:cNvPr id="16" name="Rectangle 15"/>
          <p:cNvSpPr/>
          <p:nvPr/>
        </p:nvSpPr>
        <p:spPr>
          <a:xfrm>
            <a:off x="152400" y="800100"/>
            <a:ext cx="17907000" cy="9058890"/>
          </a:xfrm>
          <a:prstGeom prst="rect">
            <a:avLst/>
          </a:prstGeom>
        </p:spPr>
        <p:txBody>
          <a:bodyPr wrap="square">
            <a:spAutoFit/>
          </a:bodyPr>
          <a:lstStyle/>
          <a:p>
            <a:pPr marL="457200" indent="-457200">
              <a:lnSpc>
                <a:spcPct val="200000"/>
              </a:lnSpc>
              <a:spcAft>
                <a:spcPts val="800"/>
              </a:spcAft>
              <a:buFont typeface="Wingdings" panose="05000000000000000000" pitchFamily="2" charset="2"/>
              <a:buChar char="q"/>
            </a:pPr>
            <a:r>
              <a:rPr lang="en-US" sz="3200" dirty="0">
                <a:latin typeface="Times New Roman" panose="02020603050405020304" pitchFamily="18" charset="0"/>
                <a:ea typeface="Calibri" panose="020F0502020204030204" pitchFamily="34" charset="0"/>
                <a:cs typeface="Arial" panose="020B0604020202020204" pitchFamily="34" charset="0"/>
              </a:rPr>
              <a:t>This study demonstrates how </a:t>
            </a:r>
            <a:r>
              <a:rPr lang="en-US" sz="3200" b="1" u="sng" dirty="0">
                <a:latin typeface="Times New Roman" panose="02020603050405020304" pitchFamily="18" charset="0"/>
                <a:ea typeface="Calibri" panose="020F0502020204030204" pitchFamily="34" charset="0"/>
                <a:cs typeface="Arial" panose="020B0604020202020204" pitchFamily="34" charset="0"/>
              </a:rPr>
              <a:t>artificial intelligence </a:t>
            </a:r>
            <a:r>
              <a:rPr lang="en-US" sz="3200" dirty="0">
                <a:latin typeface="Times New Roman" panose="02020603050405020304" pitchFamily="18" charset="0"/>
                <a:ea typeface="Calibri" panose="020F0502020204030204" pitchFamily="34" charset="0"/>
                <a:cs typeface="Arial" panose="020B0604020202020204" pitchFamily="34" charset="0"/>
              </a:rPr>
              <a:t>can </a:t>
            </a:r>
            <a:r>
              <a:rPr lang="en-US" sz="3200" b="1" u="sng" dirty="0">
                <a:latin typeface="Times New Roman" panose="02020603050405020304" pitchFamily="18" charset="0"/>
                <a:ea typeface="Calibri" panose="020F0502020204030204" pitchFamily="34" charset="0"/>
                <a:cs typeface="Arial" panose="020B0604020202020204" pitchFamily="34" charset="0"/>
              </a:rPr>
              <a:t>revolutionize</a:t>
            </a:r>
            <a:r>
              <a:rPr lang="en-US" sz="3200" dirty="0">
                <a:latin typeface="Times New Roman" panose="02020603050405020304" pitchFamily="18" charset="0"/>
                <a:ea typeface="Calibri" panose="020F0502020204030204" pitchFamily="34" charset="0"/>
                <a:cs typeface="Arial" panose="020B0604020202020204" pitchFamily="34" charset="0"/>
              </a:rPr>
              <a:t> the way we tackle one of the world’s most persistent environmental threats—</a:t>
            </a:r>
            <a:r>
              <a:rPr lang="en-US" sz="3200" b="1" u="sng" dirty="0">
                <a:latin typeface="Times New Roman" panose="02020603050405020304" pitchFamily="18" charset="0"/>
                <a:ea typeface="Calibri" panose="020F0502020204030204" pitchFamily="34" charset="0"/>
                <a:cs typeface="Arial" panose="020B0604020202020204" pitchFamily="34" charset="0"/>
              </a:rPr>
              <a:t>PFAS contamination</a:t>
            </a:r>
            <a:r>
              <a:rPr lang="en-US" sz="3200" dirty="0">
                <a:latin typeface="Times New Roman" panose="02020603050405020304" pitchFamily="18" charset="0"/>
                <a:ea typeface="Calibri" panose="020F0502020204030204" pitchFamily="34" charset="0"/>
                <a:cs typeface="Arial" panose="020B0604020202020204" pitchFamily="34" charset="0"/>
              </a:rPr>
              <a:t>. </a:t>
            </a:r>
            <a:r>
              <a:rPr lang="en-US" sz="3200" dirty="0" smtClean="0">
                <a:latin typeface="Times New Roman" panose="02020603050405020304" pitchFamily="18" charset="0"/>
                <a:ea typeface="Calibri" panose="020F0502020204030204" pitchFamily="34" charset="0"/>
                <a:cs typeface="Arial" panose="020B0604020202020204" pitchFamily="34" charset="0"/>
              </a:rPr>
              <a:t>By </a:t>
            </a:r>
            <a:r>
              <a:rPr lang="en-US" sz="3200" dirty="0">
                <a:latin typeface="Times New Roman" panose="02020603050405020304" pitchFamily="18" charset="0"/>
                <a:ea typeface="Calibri" panose="020F0502020204030204" pitchFamily="34" charset="0"/>
                <a:cs typeface="Arial" panose="020B0604020202020204" pitchFamily="34" charset="0"/>
              </a:rPr>
              <a:t>combining smart data modeling with material science and environmental simulation, we were able to develop affordable, reusable, and highly effective solutions for removing even the hardest-to-capture PFAS. </a:t>
            </a:r>
            <a:endParaRPr lang="en-US" sz="3200" dirty="0" smtClean="0">
              <a:latin typeface="Times New Roman" panose="02020603050405020304" pitchFamily="18" charset="0"/>
              <a:ea typeface="Calibri" panose="020F0502020204030204" pitchFamily="34" charset="0"/>
              <a:cs typeface="Arial" panose="020B0604020202020204" pitchFamily="34" charset="0"/>
            </a:endParaRPr>
          </a:p>
          <a:p>
            <a:pPr marL="457200" indent="-457200">
              <a:lnSpc>
                <a:spcPct val="200000"/>
              </a:lnSpc>
              <a:spcAft>
                <a:spcPts val="800"/>
              </a:spcAft>
              <a:buFont typeface="Wingdings" panose="05000000000000000000" pitchFamily="2" charset="2"/>
              <a:buChar char="q"/>
            </a:pPr>
            <a:r>
              <a:rPr lang="en-US" sz="3200" dirty="0" smtClean="0">
                <a:latin typeface="Times New Roman" panose="02020603050405020304" pitchFamily="18" charset="0"/>
                <a:ea typeface="Calibri" panose="020F0502020204030204" pitchFamily="34" charset="0"/>
                <a:cs typeface="Arial" panose="020B0604020202020204" pitchFamily="34" charset="0"/>
              </a:rPr>
              <a:t>More </a:t>
            </a:r>
            <a:r>
              <a:rPr lang="en-US" sz="3200" dirty="0">
                <a:latin typeface="Times New Roman" panose="02020603050405020304" pitchFamily="18" charset="0"/>
                <a:ea typeface="Calibri" panose="020F0502020204030204" pitchFamily="34" charset="0"/>
                <a:cs typeface="Arial" panose="020B0604020202020204" pitchFamily="34" charset="0"/>
              </a:rPr>
              <a:t>than just a technical breakthrough, this work offers a </a:t>
            </a:r>
            <a:r>
              <a:rPr lang="en-US" sz="3200" b="1" u="sng" dirty="0">
                <a:latin typeface="Times New Roman" panose="02020603050405020304" pitchFamily="18" charset="0"/>
                <a:ea typeface="Calibri" panose="020F0502020204030204" pitchFamily="34" charset="0"/>
                <a:cs typeface="Arial" panose="020B0604020202020204" pitchFamily="34" charset="0"/>
              </a:rPr>
              <a:t>practical and scalable roadmap </a:t>
            </a:r>
            <a:r>
              <a:rPr lang="en-US" sz="3200" dirty="0">
                <a:latin typeface="Times New Roman" panose="02020603050405020304" pitchFamily="18" charset="0"/>
                <a:ea typeface="Calibri" panose="020F0502020204030204" pitchFamily="34" charset="0"/>
                <a:cs typeface="Arial" panose="020B0604020202020204" pitchFamily="34" charset="0"/>
              </a:rPr>
              <a:t>for protecting urban water systems, especially in vulnerable communities. As cities continue to grow and climate pressures intensify, innovations like ours will be essential for building cleaner, safer, and more resilient environments. </a:t>
            </a:r>
            <a:r>
              <a:rPr lang="en-US" sz="3200" b="1" u="sng" dirty="0" smtClean="0">
                <a:latin typeface="Times New Roman" panose="02020603050405020304" pitchFamily="18" charset="0"/>
                <a:ea typeface="Calibri" panose="020F0502020204030204" pitchFamily="34" charset="0"/>
                <a:cs typeface="Arial" panose="020B0604020202020204" pitchFamily="34" charset="0"/>
              </a:rPr>
              <a:t>With </a:t>
            </a:r>
            <a:r>
              <a:rPr lang="en-US" sz="3200" b="1" u="sng" dirty="0">
                <a:latin typeface="Times New Roman" panose="02020603050405020304" pitchFamily="18" charset="0"/>
                <a:ea typeface="Calibri" panose="020F0502020204030204" pitchFamily="34" charset="0"/>
                <a:cs typeface="Arial" panose="020B0604020202020204" pitchFamily="34" charset="0"/>
              </a:rPr>
              <a:t>AI </a:t>
            </a:r>
            <a:r>
              <a:rPr lang="en-US" sz="3200" dirty="0">
                <a:latin typeface="Times New Roman" panose="02020603050405020304" pitchFamily="18" charset="0"/>
                <a:ea typeface="Calibri" panose="020F0502020204030204" pitchFamily="34" charset="0"/>
                <a:cs typeface="Arial" panose="020B0604020202020204" pitchFamily="34" charset="0"/>
              </a:rPr>
              <a:t>as a guiding tool, we are not only accelerating PFAS removal but </a:t>
            </a:r>
            <a:r>
              <a:rPr lang="en-US" sz="3200" b="1" u="sng" dirty="0">
                <a:latin typeface="Times New Roman" panose="02020603050405020304" pitchFamily="18" charset="0"/>
                <a:ea typeface="Calibri" panose="020F0502020204030204" pitchFamily="34" charset="0"/>
                <a:cs typeface="Arial" panose="020B0604020202020204" pitchFamily="34" charset="0"/>
              </a:rPr>
              <a:t>reimagining the future </a:t>
            </a:r>
            <a:r>
              <a:rPr lang="en-US" sz="3200" dirty="0">
                <a:latin typeface="Times New Roman" panose="02020603050405020304" pitchFamily="18" charset="0"/>
                <a:ea typeface="Calibri" panose="020F0502020204030204" pitchFamily="34" charset="0"/>
                <a:cs typeface="Arial" panose="020B0604020202020204" pitchFamily="34" charset="0"/>
              </a:rPr>
              <a:t>of sustainable water treatment.</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EFE"/>
        </a:solidFill>
        <a:effectLst/>
      </p:bgPr>
    </p:bg>
    <p:spTree>
      <p:nvGrpSpPr>
        <p:cNvPr id="1" name=""/>
        <p:cNvGrpSpPr/>
        <p:nvPr/>
      </p:nvGrpSpPr>
      <p:grpSpPr>
        <a:xfrm>
          <a:off x="0" y="0"/>
          <a:ext cx="0" cy="0"/>
          <a:chOff x="0" y="0"/>
          <a:chExt cx="0" cy="0"/>
        </a:xfrm>
      </p:grpSpPr>
      <p:sp>
        <p:nvSpPr>
          <p:cNvPr id="2" name="Freeform 2"/>
          <p:cNvSpPr/>
          <p:nvPr/>
        </p:nvSpPr>
        <p:spPr>
          <a:xfrm flipH="1" flipV="1">
            <a:off x="9372600" y="1257300"/>
            <a:ext cx="7886700" cy="7315557"/>
          </a:xfrm>
          <a:custGeom>
            <a:avLst/>
            <a:gdLst/>
            <a:ahLst/>
            <a:cxnLst/>
            <a:rect l="l" t="t" r="r" b="b"/>
            <a:pathLst>
              <a:path w="7445008" h="6858714">
                <a:moveTo>
                  <a:pt x="7445008" y="6858714"/>
                </a:moveTo>
                <a:lnTo>
                  <a:pt x="0" y="6858714"/>
                </a:lnTo>
                <a:lnTo>
                  <a:pt x="0" y="0"/>
                </a:lnTo>
                <a:lnTo>
                  <a:pt x="7445008" y="0"/>
                </a:lnTo>
                <a:lnTo>
                  <a:pt x="7445008" y="6858714"/>
                </a:lnTo>
                <a:close/>
              </a:path>
            </a:pathLst>
          </a:custGeom>
          <a:blipFill>
            <a:blip r:embed="rId2"/>
            <a:stretch>
              <a:fillRect/>
            </a:stretch>
          </a:blipFill>
        </p:spPr>
      </p:sp>
      <p:sp>
        <p:nvSpPr>
          <p:cNvPr id="3" name="TextBox 3"/>
          <p:cNvSpPr txBox="1"/>
          <p:nvPr/>
        </p:nvSpPr>
        <p:spPr>
          <a:xfrm>
            <a:off x="1028700" y="2537850"/>
            <a:ext cx="6924512" cy="5230349"/>
          </a:xfrm>
          <a:prstGeom prst="rect">
            <a:avLst/>
          </a:prstGeom>
        </p:spPr>
        <p:txBody>
          <a:bodyPr lIns="0" tIns="0" rIns="0" bIns="0" rtlCol="0" anchor="t">
            <a:spAutoFit/>
          </a:bodyPr>
          <a:lstStyle/>
          <a:p>
            <a:pPr algn="l">
              <a:lnSpc>
                <a:spcPts val="12373"/>
              </a:lnSpc>
            </a:pPr>
            <a:r>
              <a:rPr lang="en-US" sz="13902" b="1">
                <a:solidFill>
                  <a:srgbClr val="222122"/>
                </a:solidFill>
                <a:latin typeface="Agrandir Medium"/>
                <a:ea typeface="Agrandir Medium"/>
                <a:cs typeface="Agrandir Medium"/>
                <a:sym typeface="Agrandir Medium"/>
              </a:rPr>
              <a:t>Thank You So Much!</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1229</Words>
  <Application>Microsoft Office PowerPoint</Application>
  <PresentationFormat>Custom</PresentationFormat>
  <Paragraphs>114</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Calibri</vt:lpstr>
      <vt:lpstr>Agrandir Medium</vt:lpstr>
      <vt:lpstr>Wingdings</vt:lpstr>
      <vt:lpstr>Arial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2025-05-03T05:59:58Z</dcterms:created>
  <dcterms:modified xsi:type="dcterms:W3CDTF">2025-05-03T06:00:16Z</dcterms:modified>
  <dc:identifier/>
</cp:coreProperties>
</file>