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61" r:id="rId3"/>
    <p:sldId id="2306" r:id="rId4"/>
    <p:sldId id="2096" r:id="rId5"/>
    <p:sldId id="2327" r:id="rId6"/>
    <p:sldId id="2123" r:id="rId7"/>
    <p:sldId id="2121" r:id="rId8"/>
    <p:sldId id="920" r:id="rId9"/>
    <p:sldId id="2081" r:id="rId10"/>
    <p:sldId id="2308" r:id="rId11"/>
    <p:sldId id="2328" r:id="rId12"/>
    <p:sldId id="2329" r:id="rId13"/>
    <p:sldId id="2330" r:id="rId14"/>
    <p:sldId id="2323" r:id="rId15"/>
    <p:sldId id="2225" r:id="rId16"/>
  </p:sldIdLst>
  <p:sldSz cx="18288000" cy="10287000"/>
  <p:notesSz cx="6858000" cy="9144000"/>
  <p:embeddedFontLst>
    <p:embeddedFont>
      <p:font typeface="Microsoft Sans Serif" panose="020B0604020202020204" pitchFamily="34" charset="0"/>
      <p:regular r:id="rId18"/>
    </p:embeddedFont>
    <p:embeddedFont>
      <p:font typeface="Roboto" panose="02000000000000000000" pitchFamily="2" charset="0"/>
      <p:regular r:id="rId19"/>
      <p:bold r:id="rId20"/>
    </p:embeddedFont>
    <p:embeddedFont>
      <p:font typeface="Segoe UI" panose="020B0502040204020203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71290" autoAdjust="0"/>
  </p:normalViewPr>
  <p:slideViewPr>
    <p:cSldViewPr>
      <p:cViewPr varScale="1">
        <p:scale>
          <a:sx n="35" d="100"/>
          <a:sy n="35" d="100"/>
        </p:scale>
        <p:origin x="118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B7A60-906E-429A-B986-3180C346A8C3}" type="doc">
      <dgm:prSet loTypeId="urn:microsoft.com/office/officeart/2005/8/layout/vProcess5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0AD015-8594-41EA-9311-BEC9834A16E2}">
      <dgm:prSet/>
      <dgm:spPr>
        <a:solidFill>
          <a:srgbClr val="0070BB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GB" b="0" i="0" u="sng">
              <a:latin typeface="FUTURA BOOK BT" panose="020B0502020204020303" pitchFamily="34" charset="0"/>
            </a:rPr>
            <a:t>Peer-learning, skills and capacit</a:t>
          </a:r>
          <a:r>
            <a:rPr lang="en-GB" b="0" i="0">
              <a:latin typeface="FUTURA BOOK BT" panose="020B0502020204020303" pitchFamily="34" charset="0"/>
            </a:rPr>
            <a:t>y development of individuals beyond the WOPs projects and Programmes</a:t>
          </a:r>
          <a:endParaRPr lang="en-US" b="0" i="0">
            <a:latin typeface="FUTURA BOOK BT" panose="020B0502020204020303" pitchFamily="34" charset="0"/>
          </a:endParaRPr>
        </a:p>
      </dgm:t>
    </dgm:pt>
    <dgm:pt modelId="{7E8E1530-0E35-4CCE-A48D-56EAFE715652}" type="parTrans" cxnId="{B37E5C35-FA4C-4075-A170-FA2A0659E1DC}">
      <dgm:prSet/>
      <dgm:spPr/>
      <dgm:t>
        <a:bodyPr/>
        <a:lstStyle/>
        <a:p>
          <a:endParaRPr lang="en-US"/>
        </a:p>
      </dgm:t>
    </dgm:pt>
    <dgm:pt modelId="{A0A0CDAC-3194-486B-A9E3-18B9A89BE274}" type="sibTrans" cxnId="{B37E5C35-FA4C-4075-A170-FA2A0659E1DC}">
      <dgm:prSet/>
      <dgm:spPr/>
      <dgm:t>
        <a:bodyPr/>
        <a:lstStyle/>
        <a:p>
          <a:endParaRPr lang="en-US"/>
        </a:p>
      </dgm:t>
    </dgm:pt>
    <dgm:pt modelId="{2DF2CEDF-A3BD-40CF-8C8A-939D662A2EC9}">
      <dgm:prSet/>
      <dgm:spPr>
        <a:solidFill>
          <a:srgbClr val="008E77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GB" b="0" i="0">
              <a:latin typeface="FUTURA BOOK BT" panose="020B0502020204020303" pitchFamily="34" charset="0"/>
            </a:rPr>
            <a:t>Unite all WOP practitioners, platforms and programs in </a:t>
          </a:r>
          <a:r>
            <a:rPr lang="en-GB" b="1" i="0" u="sng">
              <a:latin typeface="FUTURA BOOK BT" panose="020B0502020204020303" pitchFamily="34" charset="0"/>
            </a:rPr>
            <a:t>one place </a:t>
          </a:r>
          <a:endParaRPr lang="en-US" b="1" i="0" u="sng">
            <a:latin typeface="FUTURA BOOK BT" panose="020B0502020204020303" pitchFamily="34" charset="0"/>
          </a:endParaRPr>
        </a:p>
      </dgm:t>
    </dgm:pt>
    <dgm:pt modelId="{3ADB1317-8D73-4571-AA53-CF134B60CA80}" type="parTrans" cxnId="{0FD8ED20-5B92-4458-9737-350840BB959C}">
      <dgm:prSet/>
      <dgm:spPr/>
      <dgm:t>
        <a:bodyPr/>
        <a:lstStyle/>
        <a:p>
          <a:endParaRPr lang="en-US"/>
        </a:p>
      </dgm:t>
    </dgm:pt>
    <dgm:pt modelId="{45166632-DBCB-45BE-86EE-4F553078F41F}" type="sibTrans" cxnId="{0FD8ED20-5B92-4458-9737-350840BB959C}">
      <dgm:prSet/>
      <dgm:spPr/>
      <dgm:t>
        <a:bodyPr/>
        <a:lstStyle/>
        <a:p>
          <a:endParaRPr lang="en-US"/>
        </a:p>
      </dgm:t>
    </dgm:pt>
    <dgm:pt modelId="{2B67F318-9AEE-41E3-9C5C-B902E3FB3597}">
      <dgm:prSet/>
      <dgm:spPr>
        <a:solidFill>
          <a:srgbClr val="9E3958"/>
        </a:solidFill>
      </dgm:spPr>
      <dgm:t>
        <a:bodyPr/>
        <a:lstStyle/>
        <a:p>
          <a:r>
            <a:rPr lang="en-GB" b="0" i="0">
              <a:latin typeface="FUTURA BOOK BT" panose="020B0502020204020303" pitchFamily="34" charset="0"/>
            </a:rPr>
            <a:t>Launch </a:t>
          </a:r>
          <a:r>
            <a:rPr lang="en-GB" b="0" i="0" u="sng">
              <a:latin typeface="FUTURA BOOK BT" panose="020B0502020204020303" pitchFamily="34" charset="0"/>
            </a:rPr>
            <a:t>2</a:t>
          </a:r>
          <a:r>
            <a:rPr lang="en-GB" b="0" i="0">
              <a:latin typeface="FUTURA BOOK BT" panose="020B0502020204020303" pitchFamily="34" charset="0"/>
            </a:rPr>
            <a:t> years ago</a:t>
          </a:r>
          <a:endParaRPr lang="en-US" b="0" i="0">
            <a:latin typeface="FUTURA BOOK BT" panose="020B0502020204020303" pitchFamily="34" charset="0"/>
          </a:endParaRPr>
        </a:p>
      </dgm:t>
    </dgm:pt>
    <dgm:pt modelId="{49C6596E-B355-4CFA-9C6F-49F9C48382EF}" type="parTrans" cxnId="{3400922C-F3D3-4097-AADB-1F34F6A4D2BF}">
      <dgm:prSet/>
      <dgm:spPr/>
      <dgm:t>
        <a:bodyPr/>
        <a:lstStyle/>
        <a:p>
          <a:endParaRPr lang="en-US"/>
        </a:p>
      </dgm:t>
    </dgm:pt>
    <dgm:pt modelId="{B9A9EBDA-9FD4-4685-9D53-43C01E042B4D}" type="sibTrans" cxnId="{3400922C-F3D3-4097-AADB-1F34F6A4D2BF}">
      <dgm:prSet/>
      <dgm:spPr/>
      <dgm:t>
        <a:bodyPr/>
        <a:lstStyle/>
        <a:p>
          <a:endParaRPr lang="en-US"/>
        </a:p>
      </dgm:t>
    </dgm:pt>
    <dgm:pt modelId="{73E3CAE6-63B5-45F2-AE89-F504C685E721}">
      <dgm:prSet/>
      <dgm:spPr>
        <a:solidFill>
          <a:srgbClr val="2AABE8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GB" b="0" i="0" u="sng" dirty="0">
              <a:latin typeface="FUTURA BOOK BT" panose="020B0502020204020303" pitchFamily="34" charset="0"/>
            </a:rPr>
            <a:t>Over 2,000 members</a:t>
          </a:r>
          <a:r>
            <a:rPr lang="en-GB" b="0" i="0" dirty="0">
              <a:latin typeface="FUTURA BOOK BT" panose="020B0502020204020303" pitchFamily="34" charset="0"/>
            </a:rPr>
            <a:t> as of today in one main group + closed programme-level groups + </a:t>
          </a:r>
          <a:r>
            <a:rPr lang="en-GB" b="0" i="0" u="sng" dirty="0">
              <a:latin typeface="FUTURA BOOK BT" panose="020B0502020204020303" pitchFamily="34" charset="0"/>
            </a:rPr>
            <a:t>10 thematic Communities of practice (CoPs</a:t>
          </a:r>
          <a:r>
            <a:rPr lang="en-GB" b="0" i="0" u="none" dirty="0">
              <a:latin typeface="FUTURA BOOK BT" panose="020B0502020204020303" pitchFamily="34" charset="0"/>
            </a:rPr>
            <a:t>) groups + NEW Regional groups</a:t>
          </a:r>
          <a:endParaRPr lang="en-US" b="0" i="0" u="none" dirty="0">
            <a:latin typeface="FUTURA BOOK BT" panose="020B0502020204020303" pitchFamily="34" charset="0"/>
          </a:endParaRPr>
        </a:p>
      </dgm:t>
    </dgm:pt>
    <dgm:pt modelId="{89FBBA30-702C-4B87-BDD4-9914906FD4C9}" type="parTrans" cxnId="{27E1920C-D592-41AA-9594-DAAF184B62F7}">
      <dgm:prSet/>
      <dgm:spPr/>
      <dgm:t>
        <a:bodyPr/>
        <a:lstStyle/>
        <a:p>
          <a:endParaRPr lang="en-US"/>
        </a:p>
      </dgm:t>
    </dgm:pt>
    <dgm:pt modelId="{BEB1A948-3167-40E9-AB3B-374DB8CE6194}" type="sibTrans" cxnId="{27E1920C-D592-41AA-9594-DAAF184B62F7}">
      <dgm:prSet/>
      <dgm:spPr/>
      <dgm:t>
        <a:bodyPr/>
        <a:lstStyle/>
        <a:p>
          <a:endParaRPr lang="en-US"/>
        </a:p>
      </dgm:t>
    </dgm:pt>
    <dgm:pt modelId="{A75C4B2F-48B2-7A4F-9CFB-401477EEC675}" type="pres">
      <dgm:prSet presAssocID="{55BB7A60-906E-429A-B986-3180C346A8C3}" presName="outerComposite" presStyleCnt="0">
        <dgm:presLayoutVars>
          <dgm:chMax val="5"/>
          <dgm:dir/>
          <dgm:resizeHandles val="exact"/>
        </dgm:presLayoutVars>
      </dgm:prSet>
      <dgm:spPr/>
    </dgm:pt>
    <dgm:pt modelId="{2CFCD682-2397-EF47-8DC1-DA905C501E0D}" type="pres">
      <dgm:prSet presAssocID="{55BB7A60-906E-429A-B986-3180C346A8C3}" presName="dummyMaxCanvas" presStyleCnt="0">
        <dgm:presLayoutVars/>
      </dgm:prSet>
      <dgm:spPr/>
    </dgm:pt>
    <dgm:pt modelId="{231A5CDD-A45D-1549-A9AB-5D47AC82C9E4}" type="pres">
      <dgm:prSet presAssocID="{55BB7A60-906E-429A-B986-3180C346A8C3}" presName="FourNodes_1" presStyleLbl="node1" presStyleIdx="0" presStyleCnt="4">
        <dgm:presLayoutVars>
          <dgm:bulletEnabled val="1"/>
        </dgm:presLayoutVars>
      </dgm:prSet>
      <dgm:spPr/>
    </dgm:pt>
    <dgm:pt modelId="{03961227-F5D0-584F-963B-6C9687D1F5C9}" type="pres">
      <dgm:prSet presAssocID="{55BB7A60-906E-429A-B986-3180C346A8C3}" presName="FourNodes_2" presStyleLbl="node1" presStyleIdx="1" presStyleCnt="4">
        <dgm:presLayoutVars>
          <dgm:bulletEnabled val="1"/>
        </dgm:presLayoutVars>
      </dgm:prSet>
      <dgm:spPr/>
    </dgm:pt>
    <dgm:pt modelId="{E42A5548-5D4E-6249-AFD1-319226A54D2C}" type="pres">
      <dgm:prSet presAssocID="{55BB7A60-906E-429A-B986-3180C346A8C3}" presName="FourNodes_3" presStyleLbl="node1" presStyleIdx="2" presStyleCnt="4">
        <dgm:presLayoutVars>
          <dgm:bulletEnabled val="1"/>
        </dgm:presLayoutVars>
      </dgm:prSet>
      <dgm:spPr/>
    </dgm:pt>
    <dgm:pt modelId="{8ED8122E-6266-0444-A6F8-7490A85CE3E8}" type="pres">
      <dgm:prSet presAssocID="{55BB7A60-906E-429A-B986-3180C346A8C3}" presName="FourNodes_4" presStyleLbl="node1" presStyleIdx="3" presStyleCnt="4">
        <dgm:presLayoutVars>
          <dgm:bulletEnabled val="1"/>
        </dgm:presLayoutVars>
      </dgm:prSet>
      <dgm:spPr/>
    </dgm:pt>
    <dgm:pt modelId="{DE532E35-4E95-204D-A6EF-C906FE3F4DD5}" type="pres">
      <dgm:prSet presAssocID="{55BB7A60-906E-429A-B986-3180C346A8C3}" presName="FourConn_1-2" presStyleLbl="fgAccFollowNode1" presStyleIdx="0" presStyleCnt="3">
        <dgm:presLayoutVars>
          <dgm:bulletEnabled val="1"/>
        </dgm:presLayoutVars>
      </dgm:prSet>
      <dgm:spPr/>
    </dgm:pt>
    <dgm:pt modelId="{64A562C6-3A7B-BE41-8F37-32924439FF74}" type="pres">
      <dgm:prSet presAssocID="{55BB7A60-906E-429A-B986-3180C346A8C3}" presName="FourConn_2-3" presStyleLbl="fgAccFollowNode1" presStyleIdx="1" presStyleCnt="3">
        <dgm:presLayoutVars>
          <dgm:bulletEnabled val="1"/>
        </dgm:presLayoutVars>
      </dgm:prSet>
      <dgm:spPr/>
    </dgm:pt>
    <dgm:pt modelId="{6E705A50-008E-0843-AFCD-69D92F1063FD}" type="pres">
      <dgm:prSet presAssocID="{55BB7A60-906E-429A-B986-3180C346A8C3}" presName="FourConn_3-4" presStyleLbl="fgAccFollowNode1" presStyleIdx="2" presStyleCnt="3">
        <dgm:presLayoutVars>
          <dgm:bulletEnabled val="1"/>
        </dgm:presLayoutVars>
      </dgm:prSet>
      <dgm:spPr/>
    </dgm:pt>
    <dgm:pt modelId="{3299DB78-90F1-8D42-85D5-D3CECD5BDDBB}" type="pres">
      <dgm:prSet presAssocID="{55BB7A60-906E-429A-B986-3180C346A8C3}" presName="FourNodes_1_text" presStyleLbl="node1" presStyleIdx="3" presStyleCnt="4">
        <dgm:presLayoutVars>
          <dgm:bulletEnabled val="1"/>
        </dgm:presLayoutVars>
      </dgm:prSet>
      <dgm:spPr/>
    </dgm:pt>
    <dgm:pt modelId="{4DEA6F59-EFE7-0147-903A-2AC0F1A719E7}" type="pres">
      <dgm:prSet presAssocID="{55BB7A60-906E-429A-B986-3180C346A8C3}" presName="FourNodes_2_text" presStyleLbl="node1" presStyleIdx="3" presStyleCnt="4">
        <dgm:presLayoutVars>
          <dgm:bulletEnabled val="1"/>
        </dgm:presLayoutVars>
      </dgm:prSet>
      <dgm:spPr/>
    </dgm:pt>
    <dgm:pt modelId="{7112A3C9-12C8-AD4B-BDBD-A82EBB8977A5}" type="pres">
      <dgm:prSet presAssocID="{55BB7A60-906E-429A-B986-3180C346A8C3}" presName="FourNodes_3_text" presStyleLbl="node1" presStyleIdx="3" presStyleCnt="4">
        <dgm:presLayoutVars>
          <dgm:bulletEnabled val="1"/>
        </dgm:presLayoutVars>
      </dgm:prSet>
      <dgm:spPr/>
    </dgm:pt>
    <dgm:pt modelId="{E892AB1B-34ED-6541-B812-8F78C66B9FFA}" type="pres">
      <dgm:prSet presAssocID="{55BB7A60-906E-429A-B986-3180C346A8C3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27E1920C-D592-41AA-9594-DAAF184B62F7}" srcId="{55BB7A60-906E-429A-B986-3180C346A8C3}" destId="{73E3CAE6-63B5-45F2-AE89-F504C685E721}" srcOrd="3" destOrd="0" parTransId="{89FBBA30-702C-4B87-BDD4-9914906FD4C9}" sibTransId="{BEB1A948-3167-40E9-AB3B-374DB8CE6194}"/>
    <dgm:cxn modelId="{3AEF1A10-47B2-DF49-8FAB-4259C51109A2}" type="presOf" srcId="{FA0AD015-8594-41EA-9311-BEC9834A16E2}" destId="{231A5CDD-A45D-1549-A9AB-5D47AC82C9E4}" srcOrd="0" destOrd="0" presId="urn:microsoft.com/office/officeart/2005/8/layout/vProcess5"/>
    <dgm:cxn modelId="{0FD8ED20-5B92-4458-9737-350840BB959C}" srcId="{55BB7A60-906E-429A-B986-3180C346A8C3}" destId="{2DF2CEDF-A3BD-40CF-8C8A-939D662A2EC9}" srcOrd="1" destOrd="0" parTransId="{3ADB1317-8D73-4571-AA53-CF134B60CA80}" sibTransId="{45166632-DBCB-45BE-86EE-4F553078F41F}"/>
    <dgm:cxn modelId="{3400922C-F3D3-4097-AADB-1F34F6A4D2BF}" srcId="{55BB7A60-906E-429A-B986-3180C346A8C3}" destId="{2B67F318-9AEE-41E3-9C5C-B902E3FB3597}" srcOrd="2" destOrd="0" parTransId="{49C6596E-B355-4CFA-9C6F-49F9C48382EF}" sibTransId="{B9A9EBDA-9FD4-4685-9D53-43C01E042B4D}"/>
    <dgm:cxn modelId="{CD141533-67B8-5245-966D-B24E1B1EDE36}" type="presOf" srcId="{73E3CAE6-63B5-45F2-AE89-F504C685E721}" destId="{E892AB1B-34ED-6541-B812-8F78C66B9FFA}" srcOrd="1" destOrd="0" presId="urn:microsoft.com/office/officeart/2005/8/layout/vProcess5"/>
    <dgm:cxn modelId="{B37E5C35-FA4C-4075-A170-FA2A0659E1DC}" srcId="{55BB7A60-906E-429A-B986-3180C346A8C3}" destId="{FA0AD015-8594-41EA-9311-BEC9834A16E2}" srcOrd="0" destOrd="0" parTransId="{7E8E1530-0E35-4CCE-A48D-56EAFE715652}" sibTransId="{A0A0CDAC-3194-486B-A9E3-18B9A89BE274}"/>
    <dgm:cxn modelId="{F9362539-C2B7-2E44-8101-B680D4B2F7B4}" type="presOf" srcId="{2DF2CEDF-A3BD-40CF-8C8A-939D662A2EC9}" destId="{03961227-F5D0-584F-963B-6C9687D1F5C9}" srcOrd="0" destOrd="0" presId="urn:microsoft.com/office/officeart/2005/8/layout/vProcess5"/>
    <dgm:cxn modelId="{9BA59240-8FCB-B84B-BD97-BB8741DC40FD}" type="presOf" srcId="{FA0AD015-8594-41EA-9311-BEC9834A16E2}" destId="{3299DB78-90F1-8D42-85D5-D3CECD5BDDBB}" srcOrd="1" destOrd="0" presId="urn:microsoft.com/office/officeart/2005/8/layout/vProcess5"/>
    <dgm:cxn modelId="{B589145E-D9C7-6B46-AAA4-CB44F03B3058}" type="presOf" srcId="{A0A0CDAC-3194-486B-A9E3-18B9A89BE274}" destId="{DE532E35-4E95-204D-A6EF-C906FE3F4DD5}" srcOrd="0" destOrd="0" presId="urn:microsoft.com/office/officeart/2005/8/layout/vProcess5"/>
    <dgm:cxn modelId="{4F245B5F-979D-E741-B80B-1C44E0586997}" type="presOf" srcId="{2B67F318-9AEE-41E3-9C5C-B902E3FB3597}" destId="{7112A3C9-12C8-AD4B-BDBD-A82EBB8977A5}" srcOrd="1" destOrd="0" presId="urn:microsoft.com/office/officeart/2005/8/layout/vProcess5"/>
    <dgm:cxn modelId="{CF5B5086-CE70-2D4D-B521-0C9DB0189253}" type="presOf" srcId="{2DF2CEDF-A3BD-40CF-8C8A-939D662A2EC9}" destId="{4DEA6F59-EFE7-0147-903A-2AC0F1A719E7}" srcOrd="1" destOrd="0" presId="urn:microsoft.com/office/officeart/2005/8/layout/vProcess5"/>
    <dgm:cxn modelId="{5840838B-FB7F-6E40-A97A-04615340B252}" type="presOf" srcId="{55BB7A60-906E-429A-B986-3180C346A8C3}" destId="{A75C4B2F-48B2-7A4F-9CFB-401477EEC675}" srcOrd="0" destOrd="0" presId="urn:microsoft.com/office/officeart/2005/8/layout/vProcess5"/>
    <dgm:cxn modelId="{59BB55AB-9E8F-1747-8183-99E7E48667B5}" type="presOf" srcId="{73E3CAE6-63B5-45F2-AE89-F504C685E721}" destId="{8ED8122E-6266-0444-A6F8-7490A85CE3E8}" srcOrd="0" destOrd="0" presId="urn:microsoft.com/office/officeart/2005/8/layout/vProcess5"/>
    <dgm:cxn modelId="{B1A4BEB4-5E5C-104F-88AF-1B403ECBAFAA}" type="presOf" srcId="{2B67F318-9AEE-41E3-9C5C-B902E3FB3597}" destId="{E42A5548-5D4E-6249-AFD1-319226A54D2C}" srcOrd="0" destOrd="0" presId="urn:microsoft.com/office/officeart/2005/8/layout/vProcess5"/>
    <dgm:cxn modelId="{2ACB1CE8-7792-A344-8F94-0AED5935592B}" type="presOf" srcId="{45166632-DBCB-45BE-86EE-4F553078F41F}" destId="{64A562C6-3A7B-BE41-8F37-32924439FF74}" srcOrd="0" destOrd="0" presId="urn:microsoft.com/office/officeart/2005/8/layout/vProcess5"/>
    <dgm:cxn modelId="{D9D35DF6-D542-E142-A3BC-1B6BCBC1F20F}" type="presOf" srcId="{B9A9EBDA-9FD4-4685-9D53-43C01E042B4D}" destId="{6E705A50-008E-0843-AFCD-69D92F1063FD}" srcOrd="0" destOrd="0" presId="urn:microsoft.com/office/officeart/2005/8/layout/vProcess5"/>
    <dgm:cxn modelId="{BC109E57-6B95-3F4D-B4B9-08FBCE9B644F}" type="presParOf" srcId="{A75C4B2F-48B2-7A4F-9CFB-401477EEC675}" destId="{2CFCD682-2397-EF47-8DC1-DA905C501E0D}" srcOrd="0" destOrd="0" presId="urn:microsoft.com/office/officeart/2005/8/layout/vProcess5"/>
    <dgm:cxn modelId="{94617DFC-D57E-FA42-9A42-91A8F781789F}" type="presParOf" srcId="{A75C4B2F-48B2-7A4F-9CFB-401477EEC675}" destId="{231A5CDD-A45D-1549-A9AB-5D47AC82C9E4}" srcOrd="1" destOrd="0" presId="urn:microsoft.com/office/officeart/2005/8/layout/vProcess5"/>
    <dgm:cxn modelId="{1A97542B-440A-0240-9DDF-E50602878C53}" type="presParOf" srcId="{A75C4B2F-48B2-7A4F-9CFB-401477EEC675}" destId="{03961227-F5D0-584F-963B-6C9687D1F5C9}" srcOrd="2" destOrd="0" presId="urn:microsoft.com/office/officeart/2005/8/layout/vProcess5"/>
    <dgm:cxn modelId="{25715174-BDEB-4A47-BCAB-62123E5932A1}" type="presParOf" srcId="{A75C4B2F-48B2-7A4F-9CFB-401477EEC675}" destId="{E42A5548-5D4E-6249-AFD1-319226A54D2C}" srcOrd="3" destOrd="0" presId="urn:microsoft.com/office/officeart/2005/8/layout/vProcess5"/>
    <dgm:cxn modelId="{5A40D713-A8DD-3D4B-84AD-D54A3308A52E}" type="presParOf" srcId="{A75C4B2F-48B2-7A4F-9CFB-401477EEC675}" destId="{8ED8122E-6266-0444-A6F8-7490A85CE3E8}" srcOrd="4" destOrd="0" presId="urn:microsoft.com/office/officeart/2005/8/layout/vProcess5"/>
    <dgm:cxn modelId="{22962843-2B8C-4F4E-BCEB-0645A60596E0}" type="presParOf" srcId="{A75C4B2F-48B2-7A4F-9CFB-401477EEC675}" destId="{DE532E35-4E95-204D-A6EF-C906FE3F4DD5}" srcOrd="5" destOrd="0" presId="urn:microsoft.com/office/officeart/2005/8/layout/vProcess5"/>
    <dgm:cxn modelId="{7AEC7C07-801D-F541-9C8D-A27D40E0469F}" type="presParOf" srcId="{A75C4B2F-48B2-7A4F-9CFB-401477EEC675}" destId="{64A562C6-3A7B-BE41-8F37-32924439FF74}" srcOrd="6" destOrd="0" presId="urn:microsoft.com/office/officeart/2005/8/layout/vProcess5"/>
    <dgm:cxn modelId="{E88EB4EE-608F-2B46-8941-2C59F3D15373}" type="presParOf" srcId="{A75C4B2F-48B2-7A4F-9CFB-401477EEC675}" destId="{6E705A50-008E-0843-AFCD-69D92F1063FD}" srcOrd="7" destOrd="0" presId="urn:microsoft.com/office/officeart/2005/8/layout/vProcess5"/>
    <dgm:cxn modelId="{94F3F13B-0035-5140-938E-4D7948FAAAFE}" type="presParOf" srcId="{A75C4B2F-48B2-7A4F-9CFB-401477EEC675}" destId="{3299DB78-90F1-8D42-85D5-D3CECD5BDDBB}" srcOrd="8" destOrd="0" presId="urn:microsoft.com/office/officeart/2005/8/layout/vProcess5"/>
    <dgm:cxn modelId="{7DB176D7-770B-F944-9F7C-23086596B69D}" type="presParOf" srcId="{A75C4B2F-48B2-7A4F-9CFB-401477EEC675}" destId="{4DEA6F59-EFE7-0147-903A-2AC0F1A719E7}" srcOrd="9" destOrd="0" presId="urn:microsoft.com/office/officeart/2005/8/layout/vProcess5"/>
    <dgm:cxn modelId="{6BF59F24-BC85-CE46-9790-7F4633FF90B0}" type="presParOf" srcId="{A75C4B2F-48B2-7A4F-9CFB-401477EEC675}" destId="{7112A3C9-12C8-AD4B-BDBD-A82EBB8977A5}" srcOrd="10" destOrd="0" presId="urn:microsoft.com/office/officeart/2005/8/layout/vProcess5"/>
    <dgm:cxn modelId="{B5DBDC3B-9310-5040-B1C8-5982831EAEC9}" type="presParOf" srcId="{A75C4B2F-48B2-7A4F-9CFB-401477EEC675}" destId="{E892AB1B-34ED-6541-B812-8F78C66B9FF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FE5DC6-6D74-4F08-AC4C-2A11D2D6343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872BCE-4D73-4EFD-BDA5-98376B867D31}">
      <dgm:prSet/>
      <dgm:spPr>
        <a:noFill/>
        <a:ln>
          <a:solidFill>
            <a:srgbClr val="0070BB"/>
          </a:solidFill>
        </a:ln>
      </dgm:spPr>
      <dgm:t>
        <a:bodyPr/>
        <a:lstStyle/>
        <a:p>
          <a:pPr marL="677863" indent="0">
            <a:tabLst/>
          </a:pPr>
          <a:r>
            <a:rPr lang="en-GB" b="0" i="0">
              <a:solidFill>
                <a:srgbClr val="0070BB"/>
              </a:solidFill>
              <a:latin typeface="FUTURA BOOK BT" panose="020B0502020204020303" pitchFamily="34" charset="0"/>
            </a:rPr>
            <a:t>Connecting</a:t>
          </a:r>
          <a:r>
            <a:rPr lang="en-GB" b="0" i="0">
              <a:solidFill>
                <a:schemeClr val="tx1"/>
              </a:solidFill>
              <a:latin typeface="FUTURA BOOK BT" panose="020B0502020204020303" pitchFamily="34" charset="0"/>
            </a:rPr>
            <a:t> WOP practitioners from around the world, including water sanitation professionals/WOPs supporters to join forces towards SDG6</a:t>
          </a:r>
          <a:endParaRPr lang="en-US" b="0" i="0">
            <a:solidFill>
              <a:schemeClr val="tx1"/>
            </a:solidFill>
            <a:latin typeface="FUTURA BOOK BT" panose="020B0502020204020303" pitchFamily="34" charset="0"/>
          </a:endParaRPr>
        </a:p>
      </dgm:t>
    </dgm:pt>
    <dgm:pt modelId="{2A1CA9E4-AFBE-4688-AD14-20F8495D238F}" type="parTrans" cxnId="{F0767EDD-A83E-4C71-A2F1-F654BB292204}">
      <dgm:prSet/>
      <dgm:spPr/>
      <dgm:t>
        <a:bodyPr/>
        <a:lstStyle/>
        <a:p>
          <a:endParaRPr lang="en-US"/>
        </a:p>
      </dgm:t>
    </dgm:pt>
    <dgm:pt modelId="{63CFECA4-73A4-48D2-9B09-18233B21A5F8}" type="sibTrans" cxnId="{F0767EDD-A83E-4C71-A2F1-F654BB292204}">
      <dgm:prSet/>
      <dgm:spPr/>
      <dgm:t>
        <a:bodyPr/>
        <a:lstStyle/>
        <a:p>
          <a:endParaRPr lang="en-US"/>
        </a:p>
      </dgm:t>
    </dgm:pt>
    <dgm:pt modelId="{AE4C661E-AD4E-432D-BB69-E5D6A958EBEA}">
      <dgm:prSet/>
      <dgm:spPr>
        <a:noFill/>
        <a:ln>
          <a:solidFill>
            <a:srgbClr val="0070BB"/>
          </a:solidFill>
        </a:ln>
      </dgm:spPr>
      <dgm:t>
        <a:bodyPr/>
        <a:lstStyle/>
        <a:p>
          <a:pPr marL="677863" indent="0">
            <a:tabLst/>
          </a:pPr>
          <a:r>
            <a:rPr lang="en-GB" b="0" i="0" dirty="0">
              <a:solidFill>
                <a:srgbClr val="0070BB"/>
              </a:solidFill>
              <a:latin typeface="FUTURA BOOK BT" panose="020B0502020204020303" pitchFamily="34" charset="0"/>
            </a:rPr>
            <a:t>Intensified</a:t>
          </a:r>
          <a:r>
            <a:rPr lang="en-GB" b="0" i="0" dirty="0">
              <a:solidFill>
                <a:schemeClr val="tx1"/>
              </a:solidFill>
              <a:latin typeface="FUTURA BOOK BT" panose="020B0502020204020303" pitchFamily="34" charset="0"/>
            </a:rPr>
            <a:t> peer-learning, knowledge sharing and capacity development - accessible to all </a:t>
          </a:r>
          <a:endParaRPr lang="en-US" b="0" i="0" dirty="0">
            <a:solidFill>
              <a:schemeClr val="tx1"/>
            </a:solidFill>
            <a:latin typeface="FUTURA BOOK BT" panose="020B0502020204020303" pitchFamily="34" charset="0"/>
          </a:endParaRPr>
        </a:p>
      </dgm:t>
    </dgm:pt>
    <dgm:pt modelId="{B8A9975A-4696-4AA6-9977-073FF2A37755}" type="parTrans" cxnId="{D28BBA90-BEA0-4C46-97D2-53AAC17C2148}">
      <dgm:prSet/>
      <dgm:spPr/>
      <dgm:t>
        <a:bodyPr/>
        <a:lstStyle/>
        <a:p>
          <a:endParaRPr lang="en-US"/>
        </a:p>
      </dgm:t>
    </dgm:pt>
    <dgm:pt modelId="{1A621ADD-FF9D-48D8-8A42-F83BCA9EF0AB}" type="sibTrans" cxnId="{D28BBA90-BEA0-4C46-97D2-53AAC17C2148}">
      <dgm:prSet/>
      <dgm:spPr/>
      <dgm:t>
        <a:bodyPr/>
        <a:lstStyle/>
        <a:p>
          <a:endParaRPr lang="en-US"/>
        </a:p>
      </dgm:t>
    </dgm:pt>
    <dgm:pt modelId="{E6C04EFD-D6CD-462A-B153-0558CE5780C6}">
      <dgm:prSet/>
      <dgm:spPr>
        <a:noFill/>
        <a:ln>
          <a:solidFill>
            <a:srgbClr val="0070BB"/>
          </a:solidFill>
        </a:ln>
      </dgm:spPr>
      <dgm:t>
        <a:bodyPr/>
        <a:lstStyle/>
        <a:p>
          <a:pPr marL="677863" indent="0">
            <a:tabLst/>
          </a:pPr>
          <a:r>
            <a:rPr lang="en-GB" b="0" i="0">
              <a:solidFill>
                <a:srgbClr val="0070BB"/>
              </a:solidFill>
              <a:latin typeface="FUTURA BOOK BT" panose="020B0502020204020303" pitchFamily="34" charset="0"/>
            </a:rPr>
            <a:t>Empowerment</a:t>
          </a:r>
          <a:r>
            <a:rPr lang="en-GB" b="0" i="0">
              <a:solidFill>
                <a:schemeClr val="tx1"/>
              </a:solidFill>
              <a:latin typeface="FUTURA BOOK BT" panose="020B0502020204020303" pitchFamily="34" charset="0"/>
            </a:rPr>
            <a:t> of individuals to connect and learn from one another beyond WOPs</a:t>
          </a:r>
          <a:endParaRPr lang="en-US" b="0" i="0">
            <a:solidFill>
              <a:schemeClr val="tx1"/>
            </a:solidFill>
            <a:latin typeface="FUTURA BOOK BT" panose="020B0502020204020303" pitchFamily="34" charset="0"/>
          </a:endParaRPr>
        </a:p>
      </dgm:t>
    </dgm:pt>
    <dgm:pt modelId="{3D11540D-34E1-4E33-AEAC-A8DDC70AD2C2}" type="parTrans" cxnId="{FCC795F5-599D-4A9F-BBE1-D6003BA74C08}">
      <dgm:prSet/>
      <dgm:spPr/>
      <dgm:t>
        <a:bodyPr/>
        <a:lstStyle/>
        <a:p>
          <a:endParaRPr lang="en-US"/>
        </a:p>
      </dgm:t>
    </dgm:pt>
    <dgm:pt modelId="{74A71C7F-4CB5-475E-BF56-0E934E064891}" type="sibTrans" cxnId="{FCC795F5-599D-4A9F-BBE1-D6003BA74C08}">
      <dgm:prSet/>
      <dgm:spPr/>
      <dgm:t>
        <a:bodyPr/>
        <a:lstStyle/>
        <a:p>
          <a:endParaRPr lang="en-US"/>
        </a:p>
      </dgm:t>
    </dgm:pt>
    <dgm:pt modelId="{30D16D39-56FA-403F-9B4B-00941BBB384A}">
      <dgm:prSet/>
      <dgm:spPr>
        <a:noFill/>
        <a:ln>
          <a:solidFill>
            <a:srgbClr val="0070BB"/>
          </a:solidFill>
        </a:ln>
      </dgm:spPr>
      <dgm:t>
        <a:bodyPr/>
        <a:lstStyle/>
        <a:p>
          <a:pPr marL="635000" indent="42863">
            <a:tabLst/>
          </a:pPr>
          <a:r>
            <a:rPr lang="en-GB" b="0" i="0">
              <a:solidFill>
                <a:srgbClr val="0070BB"/>
              </a:solidFill>
              <a:latin typeface="FUTURA BOOK BT" panose="020B0502020204020303" pitchFamily="34" charset="0"/>
            </a:rPr>
            <a:t>Accelerate</a:t>
          </a:r>
          <a:r>
            <a:rPr lang="en-GB" b="0" i="0">
              <a:solidFill>
                <a:schemeClr val="tx1"/>
              </a:solidFill>
              <a:latin typeface="FUTURA BOOK BT" panose="020B0502020204020303" pitchFamily="34" charset="0"/>
            </a:rPr>
            <a:t> innovations and co-creation through thematic hubs</a:t>
          </a:r>
          <a:endParaRPr lang="en-US" b="0" i="0">
            <a:solidFill>
              <a:schemeClr val="tx1"/>
            </a:solidFill>
            <a:latin typeface="FUTURA BOOK BT" panose="020B0502020204020303" pitchFamily="34" charset="0"/>
          </a:endParaRPr>
        </a:p>
      </dgm:t>
    </dgm:pt>
    <dgm:pt modelId="{B6B89FF6-F20B-46C5-A66F-406AFA1FFE31}" type="parTrans" cxnId="{D4A6FE92-4ACF-4B77-B8BC-F49E77B515BF}">
      <dgm:prSet/>
      <dgm:spPr/>
      <dgm:t>
        <a:bodyPr/>
        <a:lstStyle/>
        <a:p>
          <a:endParaRPr lang="en-US"/>
        </a:p>
      </dgm:t>
    </dgm:pt>
    <dgm:pt modelId="{8310656A-AB84-4257-B0DE-CE6C4B3C87EB}" type="sibTrans" cxnId="{D4A6FE92-4ACF-4B77-B8BC-F49E77B515BF}">
      <dgm:prSet/>
      <dgm:spPr/>
      <dgm:t>
        <a:bodyPr/>
        <a:lstStyle/>
        <a:p>
          <a:endParaRPr lang="en-US"/>
        </a:p>
      </dgm:t>
    </dgm:pt>
    <dgm:pt modelId="{5C1B12A5-DEAE-4531-85D8-2C9DC097E5E6}">
      <dgm:prSet/>
      <dgm:spPr>
        <a:noFill/>
        <a:ln>
          <a:solidFill>
            <a:srgbClr val="0070BB"/>
          </a:solidFill>
        </a:ln>
      </dgm:spPr>
      <dgm:t>
        <a:bodyPr/>
        <a:lstStyle/>
        <a:p>
          <a:pPr marL="677863" indent="0">
            <a:tabLst/>
          </a:pPr>
          <a:r>
            <a:rPr lang="en-GB" b="0" i="0">
              <a:solidFill>
                <a:srgbClr val="0070BB"/>
              </a:solidFill>
              <a:latin typeface="FUTURA BOOK BT" panose="020B0502020204020303" pitchFamily="34" charset="0"/>
            </a:rPr>
            <a:t>Inclusive</a:t>
          </a:r>
          <a:r>
            <a:rPr lang="en-GB" b="0" i="0">
              <a:solidFill>
                <a:schemeClr val="tx1"/>
              </a:solidFill>
              <a:latin typeface="FUTURA BOOK BT" panose="020B0502020204020303" pitchFamily="34" charset="0"/>
            </a:rPr>
            <a:t> and co-owned</a:t>
          </a:r>
          <a:endParaRPr lang="en-US" b="0" i="0">
            <a:solidFill>
              <a:schemeClr val="tx1"/>
            </a:solidFill>
            <a:latin typeface="FUTURA BOOK BT" panose="020B0502020204020303" pitchFamily="34" charset="0"/>
          </a:endParaRPr>
        </a:p>
      </dgm:t>
    </dgm:pt>
    <dgm:pt modelId="{7CCA3852-A35C-4EB3-82A7-C45C3F5454F9}" type="sibTrans" cxnId="{24B57887-98E7-47DD-866F-9CA603450375}">
      <dgm:prSet/>
      <dgm:spPr/>
      <dgm:t>
        <a:bodyPr/>
        <a:lstStyle/>
        <a:p>
          <a:endParaRPr lang="en-US"/>
        </a:p>
      </dgm:t>
    </dgm:pt>
    <dgm:pt modelId="{59DB9FE2-894A-46FA-AFCC-409A10BB677E}" type="parTrans" cxnId="{24B57887-98E7-47DD-866F-9CA603450375}">
      <dgm:prSet/>
      <dgm:spPr/>
      <dgm:t>
        <a:bodyPr/>
        <a:lstStyle/>
        <a:p>
          <a:endParaRPr lang="en-US"/>
        </a:p>
      </dgm:t>
    </dgm:pt>
    <dgm:pt modelId="{457E4597-C70D-394A-B22C-06948DE0E0D3}" type="pres">
      <dgm:prSet presAssocID="{FDFE5DC6-6D74-4F08-AC4C-2A11D2D63438}" presName="linear" presStyleCnt="0">
        <dgm:presLayoutVars>
          <dgm:animLvl val="lvl"/>
          <dgm:resizeHandles val="exact"/>
        </dgm:presLayoutVars>
      </dgm:prSet>
      <dgm:spPr/>
    </dgm:pt>
    <dgm:pt modelId="{1B0B3C76-2BB1-6940-9D59-4697A4E58BC3}" type="pres">
      <dgm:prSet presAssocID="{06872BCE-4D73-4EFD-BDA5-98376B867D3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5CA4523-A22D-A34D-A136-9F7D3A2BB243}" type="pres">
      <dgm:prSet presAssocID="{63CFECA4-73A4-48D2-9B09-18233B21A5F8}" presName="spacer" presStyleCnt="0"/>
      <dgm:spPr/>
    </dgm:pt>
    <dgm:pt modelId="{E8EC0A22-1576-A34C-933E-3857B25B3071}" type="pres">
      <dgm:prSet presAssocID="{AE4C661E-AD4E-432D-BB69-E5D6A958EBE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5B780BB-6E18-B147-A8B7-526592906DD1}" type="pres">
      <dgm:prSet presAssocID="{1A621ADD-FF9D-48D8-8A42-F83BCA9EF0AB}" presName="spacer" presStyleCnt="0"/>
      <dgm:spPr/>
    </dgm:pt>
    <dgm:pt modelId="{5838298A-A037-7E42-9A6B-5BA1E8D1FDD7}" type="pres">
      <dgm:prSet presAssocID="{E6C04EFD-D6CD-462A-B153-0558CE5780C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D72AF92-2EB7-F547-91CD-C89B017B9B52}" type="pres">
      <dgm:prSet presAssocID="{74A71C7F-4CB5-475E-BF56-0E934E064891}" presName="spacer" presStyleCnt="0"/>
      <dgm:spPr/>
    </dgm:pt>
    <dgm:pt modelId="{61109F81-DDF5-AD44-B020-B87BDCDDB34B}" type="pres">
      <dgm:prSet presAssocID="{30D16D39-56FA-403F-9B4B-00941BBB384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F102033-94B5-4A41-93EB-85DFC2B70C36}" type="pres">
      <dgm:prSet presAssocID="{8310656A-AB84-4257-B0DE-CE6C4B3C87EB}" presName="spacer" presStyleCnt="0"/>
      <dgm:spPr/>
    </dgm:pt>
    <dgm:pt modelId="{42896DE3-4EF5-624C-A74E-C7E9F19D56BD}" type="pres">
      <dgm:prSet presAssocID="{5C1B12A5-DEAE-4531-85D8-2C9DC097E5E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C76482E-6E77-7E41-9D15-66CB7F973835}" type="presOf" srcId="{30D16D39-56FA-403F-9B4B-00941BBB384A}" destId="{61109F81-DDF5-AD44-B020-B87BDCDDB34B}" srcOrd="0" destOrd="0" presId="urn:microsoft.com/office/officeart/2005/8/layout/vList2"/>
    <dgm:cxn modelId="{1619A963-41C6-C046-84F7-B4D221E7F41B}" type="presOf" srcId="{5C1B12A5-DEAE-4531-85D8-2C9DC097E5E6}" destId="{42896DE3-4EF5-624C-A74E-C7E9F19D56BD}" srcOrd="0" destOrd="0" presId="urn:microsoft.com/office/officeart/2005/8/layout/vList2"/>
    <dgm:cxn modelId="{3020E148-DDA5-2E41-887E-0A3CFB385572}" type="presOf" srcId="{06872BCE-4D73-4EFD-BDA5-98376B867D31}" destId="{1B0B3C76-2BB1-6940-9D59-4697A4E58BC3}" srcOrd="0" destOrd="0" presId="urn:microsoft.com/office/officeart/2005/8/layout/vList2"/>
    <dgm:cxn modelId="{6829DD78-DED4-7045-BA00-A27E0C99CBAD}" type="presOf" srcId="{AE4C661E-AD4E-432D-BB69-E5D6A958EBEA}" destId="{E8EC0A22-1576-A34C-933E-3857B25B3071}" srcOrd="0" destOrd="0" presId="urn:microsoft.com/office/officeart/2005/8/layout/vList2"/>
    <dgm:cxn modelId="{24B57887-98E7-47DD-866F-9CA603450375}" srcId="{FDFE5DC6-6D74-4F08-AC4C-2A11D2D63438}" destId="{5C1B12A5-DEAE-4531-85D8-2C9DC097E5E6}" srcOrd="4" destOrd="0" parTransId="{59DB9FE2-894A-46FA-AFCC-409A10BB677E}" sibTransId="{7CCA3852-A35C-4EB3-82A7-C45C3F5454F9}"/>
    <dgm:cxn modelId="{D28BBA90-BEA0-4C46-97D2-53AAC17C2148}" srcId="{FDFE5DC6-6D74-4F08-AC4C-2A11D2D63438}" destId="{AE4C661E-AD4E-432D-BB69-E5D6A958EBEA}" srcOrd="1" destOrd="0" parTransId="{B8A9975A-4696-4AA6-9977-073FF2A37755}" sibTransId="{1A621ADD-FF9D-48D8-8A42-F83BCA9EF0AB}"/>
    <dgm:cxn modelId="{D4A6FE92-4ACF-4B77-B8BC-F49E77B515BF}" srcId="{FDFE5DC6-6D74-4F08-AC4C-2A11D2D63438}" destId="{30D16D39-56FA-403F-9B4B-00941BBB384A}" srcOrd="3" destOrd="0" parTransId="{B6B89FF6-F20B-46C5-A66F-406AFA1FFE31}" sibTransId="{8310656A-AB84-4257-B0DE-CE6C4B3C87EB}"/>
    <dgm:cxn modelId="{4AAABCA0-C015-984D-B404-599A920D5A65}" type="presOf" srcId="{FDFE5DC6-6D74-4F08-AC4C-2A11D2D63438}" destId="{457E4597-C70D-394A-B22C-06948DE0E0D3}" srcOrd="0" destOrd="0" presId="urn:microsoft.com/office/officeart/2005/8/layout/vList2"/>
    <dgm:cxn modelId="{90370AAD-3F85-074E-853B-7509A0C1F7D3}" type="presOf" srcId="{E6C04EFD-D6CD-462A-B153-0558CE5780C6}" destId="{5838298A-A037-7E42-9A6B-5BA1E8D1FDD7}" srcOrd="0" destOrd="0" presId="urn:microsoft.com/office/officeart/2005/8/layout/vList2"/>
    <dgm:cxn modelId="{F0767EDD-A83E-4C71-A2F1-F654BB292204}" srcId="{FDFE5DC6-6D74-4F08-AC4C-2A11D2D63438}" destId="{06872BCE-4D73-4EFD-BDA5-98376B867D31}" srcOrd="0" destOrd="0" parTransId="{2A1CA9E4-AFBE-4688-AD14-20F8495D238F}" sibTransId="{63CFECA4-73A4-48D2-9B09-18233B21A5F8}"/>
    <dgm:cxn modelId="{FCC795F5-599D-4A9F-BBE1-D6003BA74C08}" srcId="{FDFE5DC6-6D74-4F08-AC4C-2A11D2D63438}" destId="{E6C04EFD-D6CD-462A-B153-0558CE5780C6}" srcOrd="2" destOrd="0" parTransId="{3D11540D-34E1-4E33-AEAC-A8DDC70AD2C2}" sibTransId="{74A71C7F-4CB5-475E-BF56-0E934E064891}"/>
    <dgm:cxn modelId="{9FE5F08D-7F7E-3D40-82AA-7A1D4C7675D1}" type="presParOf" srcId="{457E4597-C70D-394A-B22C-06948DE0E0D3}" destId="{1B0B3C76-2BB1-6940-9D59-4697A4E58BC3}" srcOrd="0" destOrd="0" presId="urn:microsoft.com/office/officeart/2005/8/layout/vList2"/>
    <dgm:cxn modelId="{E67413D1-A23A-0D43-961D-2796CE8E0C08}" type="presParOf" srcId="{457E4597-C70D-394A-B22C-06948DE0E0D3}" destId="{15CA4523-A22D-A34D-A136-9F7D3A2BB243}" srcOrd="1" destOrd="0" presId="urn:microsoft.com/office/officeart/2005/8/layout/vList2"/>
    <dgm:cxn modelId="{AB5C0E2E-52B6-844F-A6E2-27B849D0286D}" type="presParOf" srcId="{457E4597-C70D-394A-B22C-06948DE0E0D3}" destId="{E8EC0A22-1576-A34C-933E-3857B25B3071}" srcOrd="2" destOrd="0" presId="urn:microsoft.com/office/officeart/2005/8/layout/vList2"/>
    <dgm:cxn modelId="{9A2190A5-23BC-5040-8ED1-40ADB327EF40}" type="presParOf" srcId="{457E4597-C70D-394A-B22C-06948DE0E0D3}" destId="{15B780BB-6E18-B147-A8B7-526592906DD1}" srcOrd="3" destOrd="0" presId="urn:microsoft.com/office/officeart/2005/8/layout/vList2"/>
    <dgm:cxn modelId="{A31F6F97-4D08-FB4E-8C8E-5BBCB69CA83D}" type="presParOf" srcId="{457E4597-C70D-394A-B22C-06948DE0E0D3}" destId="{5838298A-A037-7E42-9A6B-5BA1E8D1FDD7}" srcOrd="4" destOrd="0" presId="urn:microsoft.com/office/officeart/2005/8/layout/vList2"/>
    <dgm:cxn modelId="{0CBA0C9D-7747-E843-A002-EF8081616460}" type="presParOf" srcId="{457E4597-C70D-394A-B22C-06948DE0E0D3}" destId="{1D72AF92-2EB7-F547-91CD-C89B017B9B52}" srcOrd="5" destOrd="0" presId="urn:microsoft.com/office/officeart/2005/8/layout/vList2"/>
    <dgm:cxn modelId="{4CEBD638-F31A-5845-B0F9-49E674CC7C59}" type="presParOf" srcId="{457E4597-C70D-394A-B22C-06948DE0E0D3}" destId="{61109F81-DDF5-AD44-B020-B87BDCDDB34B}" srcOrd="6" destOrd="0" presId="urn:microsoft.com/office/officeart/2005/8/layout/vList2"/>
    <dgm:cxn modelId="{805052E4-ECB7-6041-9CE1-856AB12ABB1F}" type="presParOf" srcId="{457E4597-C70D-394A-B22C-06948DE0E0D3}" destId="{DF102033-94B5-4A41-93EB-85DFC2B70C36}" srcOrd="7" destOrd="0" presId="urn:microsoft.com/office/officeart/2005/8/layout/vList2"/>
    <dgm:cxn modelId="{0903940E-C76E-4944-924C-8A572C13240A}" type="presParOf" srcId="{457E4597-C70D-394A-B22C-06948DE0E0D3}" destId="{42896DE3-4EF5-624C-A74E-C7E9F19D56BD}" srcOrd="8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1A5CDD-A45D-1549-A9AB-5D47AC82C9E4}">
      <dsp:nvSpPr>
        <dsp:cNvPr id="0" name=""/>
        <dsp:cNvSpPr/>
      </dsp:nvSpPr>
      <dsp:spPr>
        <a:xfrm>
          <a:off x="0" y="0"/>
          <a:ext cx="8608423" cy="1810942"/>
        </a:xfrm>
        <a:prstGeom prst="roundRect">
          <a:avLst>
            <a:gd name="adj" fmla="val 10000"/>
          </a:avLst>
        </a:prstGeom>
        <a:solidFill>
          <a:srgbClr val="0070BB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i="0" u="sng" kern="1200">
              <a:latin typeface="FUTURA BOOK BT" panose="020B0502020204020303" pitchFamily="34" charset="0"/>
            </a:rPr>
            <a:t>Peer-learning, skills and capacit</a:t>
          </a:r>
          <a:r>
            <a:rPr lang="en-GB" sz="2300" b="0" i="0" kern="1200">
              <a:latin typeface="FUTURA BOOK BT" panose="020B0502020204020303" pitchFamily="34" charset="0"/>
            </a:rPr>
            <a:t>y development of individuals beyond the WOPs projects and Programmes</a:t>
          </a:r>
          <a:endParaRPr lang="en-US" sz="2300" b="0" i="0" kern="1200">
            <a:latin typeface="FUTURA BOOK BT" panose="020B0502020204020303" pitchFamily="34" charset="0"/>
          </a:endParaRPr>
        </a:p>
      </dsp:txBody>
      <dsp:txXfrm>
        <a:off x="53041" y="53041"/>
        <a:ext cx="6501250" cy="1704860"/>
      </dsp:txXfrm>
    </dsp:sp>
    <dsp:sp modelId="{03961227-F5D0-584F-963B-6C9687D1F5C9}">
      <dsp:nvSpPr>
        <dsp:cNvPr id="0" name=""/>
        <dsp:cNvSpPr/>
      </dsp:nvSpPr>
      <dsp:spPr>
        <a:xfrm>
          <a:off x="720955" y="2140204"/>
          <a:ext cx="8608423" cy="1810942"/>
        </a:xfrm>
        <a:prstGeom prst="roundRect">
          <a:avLst>
            <a:gd name="adj" fmla="val 10000"/>
          </a:avLst>
        </a:prstGeom>
        <a:solidFill>
          <a:srgbClr val="008E77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i="0" kern="1200">
              <a:latin typeface="FUTURA BOOK BT" panose="020B0502020204020303" pitchFamily="34" charset="0"/>
            </a:rPr>
            <a:t>Unite all WOP practitioners, platforms and programs in </a:t>
          </a:r>
          <a:r>
            <a:rPr lang="en-GB" sz="2300" b="1" i="0" u="sng" kern="1200">
              <a:latin typeface="FUTURA BOOK BT" panose="020B0502020204020303" pitchFamily="34" charset="0"/>
            </a:rPr>
            <a:t>one place </a:t>
          </a:r>
          <a:endParaRPr lang="en-US" sz="2300" b="1" i="0" u="sng" kern="1200">
            <a:latin typeface="FUTURA BOOK BT" panose="020B0502020204020303" pitchFamily="34" charset="0"/>
          </a:endParaRPr>
        </a:p>
      </dsp:txBody>
      <dsp:txXfrm>
        <a:off x="773996" y="2193245"/>
        <a:ext cx="6604273" cy="1704860"/>
      </dsp:txXfrm>
    </dsp:sp>
    <dsp:sp modelId="{E42A5548-5D4E-6249-AFD1-319226A54D2C}">
      <dsp:nvSpPr>
        <dsp:cNvPr id="0" name=""/>
        <dsp:cNvSpPr/>
      </dsp:nvSpPr>
      <dsp:spPr>
        <a:xfrm>
          <a:off x="1431150" y="4280408"/>
          <a:ext cx="8608423" cy="1810942"/>
        </a:xfrm>
        <a:prstGeom prst="roundRect">
          <a:avLst>
            <a:gd name="adj" fmla="val 10000"/>
          </a:avLst>
        </a:prstGeom>
        <a:solidFill>
          <a:srgbClr val="9E3958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i="0" kern="1200">
              <a:latin typeface="FUTURA BOOK BT" panose="020B0502020204020303" pitchFamily="34" charset="0"/>
            </a:rPr>
            <a:t>Launch </a:t>
          </a:r>
          <a:r>
            <a:rPr lang="en-GB" sz="2300" b="0" i="0" u="sng" kern="1200">
              <a:latin typeface="FUTURA BOOK BT" panose="020B0502020204020303" pitchFamily="34" charset="0"/>
            </a:rPr>
            <a:t>2</a:t>
          </a:r>
          <a:r>
            <a:rPr lang="en-GB" sz="2300" b="0" i="0" kern="1200">
              <a:latin typeface="FUTURA BOOK BT" panose="020B0502020204020303" pitchFamily="34" charset="0"/>
            </a:rPr>
            <a:t> years ago</a:t>
          </a:r>
          <a:endParaRPr lang="en-US" sz="2300" b="0" i="0" kern="1200">
            <a:latin typeface="FUTURA BOOK BT" panose="020B0502020204020303" pitchFamily="34" charset="0"/>
          </a:endParaRPr>
        </a:p>
      </dsp:txBody>
      <dsp:txXfrm>
        <a:off x="1484191" y="4333449"/>
        <a:ext cx="6615033" cy="1704860"/>
      </dsp:txXfrm>
    </dsp:sp>
    <dsp:sp modelId="{8ED8122E-6266-0444-A6F8-7490A85CE3E8}">
      <dsp:nvSpPr>
        <dsp:cNvPr id="0" name=""/>
        <dsp:cNvSpPr/>
      </dsp:nvSpPr>
      <dsp:spPr>
        <a:xfrm>
          <a:off x="2152105" y="6420612"/>
          <a:ext cx="8608423" cy="1810942"/>
        </a:xfrm>
        <a:prstGeom prst="roundRect">
          <a:avLst>
            <a:gd name="adj" fmla="val 10000"/>
          </a:avLst>
        </a:prstGeom>
        <a:solidFill>
          <a:srgbClr val="2AABE8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i="0" u="sng" kern="1200" dirty="0">
              <a:latin typeface="FUTURA BOOK BT" panose="020B0502020204020303" pitchFamily="34" charset="0"/>
            </a:rPr>
            <a:t>Over 2,000 members</a:t>
          </a:r>
          <a:r>
            <a:rPr lang="en-GB" sz="2300" b="0" i="0" kern="1200" dirty="0">
              <a:latin typeface="FUTURA BOOK BT" panose="020B0502020204020303" pitchFamily="34" charset="0"/>
            </a:rPr>
            <a:t> as of today in one main group + closed programme-level groups + </a:t>
          </a:r>
          <a:r>
            <a:rPr lang="en-GB" sz="2300" b="0" i="0" u="sng" kern="1200" dirty="0">
              <a:latin typeface="FUTURA BOOK BT" panose="020B0502020204020303" pitchFamily="34" charset="0"/>
            </a:rPr>
            <a:t>10 thematic Communities of practice (CoPs</a:t>
          </a:r>
          <a:r>
            <a:rPr lang="en-GB" sz="2300" b="0" i="0" u="none" kern="1200" dirty="0">
              <a:latin typeface="FUTURA BOOK BT" panose="020B0502020204020303" pitchFamily="34" charset="0"/>
            </a:rPr>
            <a:t>) groups + NEW Regional groups</a:t>
          </a:r>
          <a:endParaRPr lang="en-US" sz="2300" b="0" i="0" u="none" kern="1200" dirty="0">
            <a:latin typeface="FUTURA BOOK BT" panose="020B0502020204020303" pitchFamily="34" charset="0"/>
          </a:endParaRPr>
        </a:p>
      </dsp:txBody>
      <dsp:txXfrm>
        <a:off x="2205146" y="6473653"/>
        <a:ext cx="6604273" cy="1704860"/>
      </dsp:txXfrm>
    </dsp:sp>
    <dsp:sp modelId="{DE532E35-4E95-204D-A6EF-C906FE3F4DD5}">
      <dsp:nvSpPr>
        <dsp:cNvPr id="0" name=""/>
        <dsp:cNvSpPr/>
      </dsp:nvSpPr>
      <dsp:spPr>
        <a:xfrm>
          <a:off x="7431310" y="1387017"/>
          <a:ext cx="1177112" cy="11771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696160" y="1387017"/>
        <a:ext cx="647412" cy="885777"/>
      </dsp:txXfrm>
    </dsp:sp>
    <dsp:sp modelId="{64A562C6-3A7B-BE41-8F37-32924439FF74}">
      <dsp:nvSpPr>
        <dsp:cNvPr id="0" name=""/>
        <dsp:cNvSpPr/>
      </dsp:nvSpPr>
      <dsp:spPr>
        <a:xfrm>
          <a:off x="8152266" y="3527221"/>
          <a:ext cx="1177112" cy="11771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417116" y="3527221"/>
        <a:ext cx="647412" cy="885777"/>
      </dsp:txXfrm>
    </dsp:sp>
    <dsp:sp modelId="{6E705A50-008E-0843-AFCD-69D92F1063FD}">
      <dsp:nvSpPr>
        <dsp:cNvPr id="0" name=""/>
        <dsp:cNvSpPr/>
      </dsp:nvSpPr>
      <dsp:spPr>
        <a:xfrm>
          <a:off x="8862461" y="5667425"/>
          <a:ext cx="1177112" cy="11771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127311" y="5667425"/>
        <a:ext cx="647412" cy="8857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B3C76-2BB1-6940-9D59-4697A4E58BC3}">
      <dsp:nvSpPr>
        <dsp:cNvPr id="0" name=""/>
        <dsp:cNvSpPr/>
      </dsp:nvSpPr>
      <dsp:spPr>
        <a:xfrm>
          <a:off x="0" y="9204"/>
          <a:ext cx="16344902" cy="1233179"/>
        </a:xfrm>
        <a:prstGeom prst="roundRect">
          <a:avLst/>
        </a:prstGeom>
        <a:noFill/>
        <a:ln w="25400" cap="flat" cmpd="sng" algn="ctr">
          <a:solidFill>
            <a:srgbClr val="0070B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677863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en-GB" sz="3100" b="0" i="0" kern="1200">
              <a:solidFill>
                <a:srgbClr val="0070BB"/>
              </a:solidFill>
              <a:latin typeface="FUTURA BOOK BT" panose="020B0502020204020303" pitchFamily="34" charset="0"/>
            </a:rPr>
            <a:t>Connecting</a:t>
          </a:r>
          <a:r>
            <a:rPr lang="en-GB" sz="3100" b="0" i="0" kern="1200">
              <a:solidFill>
                <a:schemeClr val="tx1"/>
              </a:solidFill>
              <a:latin typeface="FUTURA BOOK BT" panose="020B0502020204020303" pitchFamily="34" charset="0"/>
            </a:rPr>
            <a:t> WOP practitioners from around the world, including water sanitation professionals/WOPs supporters to join forces towards SDG6</a:t>
          </a:r>
          <a:endParaRPr lang="en-US" sz="3100" b="0" i="0" kern="1200">
            <a:solidFill>
              <a:schemeClr val="tx1"/>
            </a:solidFill>
            <a:latin typeface="FUTURA BOOK BT" panose="020B0502020204020303" pitchFamily="34" charset="0"/>
          </a:endParaRPr>
        </a:p>
      </dsp:txBody>
      <dsp:txXfrm>
        <a:off x="60199" y="69403"/>
        <a:ext cx="16224504" cy="1112781"/>
      </dsp:txXfrm>
    </dsp:sp>
    <dsp:sp modelId="{E8EC0A22-1576-A34C-933E-3857B25B3071}">
      <dsp:nvSpPr>
        <dsp:cNvPr id="0" name=""/>
        <dsp:cNvSpPr/>
      </dsp:nvSpPr>
      <dsp:spPr>
        <a:xfrm>
          <a:off x="0" y="1331664"/>
          <a:ext cx="16344902" cy="1233179"/>
        </a:xfrm>
        <a:prstGeom prst="roundRect">
          <a:avLst/>
        </a:prstGeom>
        <a:noFill/>
        <a:ln w="25400" cap="flat" cmpd="sng" algn="ctr">
          <a:solidFill>
            <a:srgbClr val="0070B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677863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en-GB" sz="3100" b="0" i="0" kern="1200" dirty="0">
              <a:solidFill>
                <a:srgbClr val="0070BB"/>
              </a:solidFill>
              <a:latin typeface="FUTURA BOOK BT" panose="020B0502020204020303" pitchFamily="34" charset="0"/>
            </a:rPr>
            <a:t>Intensified</a:t>
          </a:r>
          <a:r>
            <a:rPr lang="en-GB" sz="3100" b="0" i="0" kern="1200" dirty="0">
              <a:solidFill>
                <a:schemeClr val="tx1"/>
              </a:solidFill>
              <a:latin typeface="FUTURA BOOK BT" panose="020B0502020204020303" pitchFamily="34" charset="0"/>
            </a:rPr>
            <a:t> peer-learning, knowledge sharing and capacity development - accessible to all </a:t>
          </a:r>
          <a:endParaRPr lang="en-US" sz="3100" b="0" i="0" kern="1200" dirty="0">
            <a:solidFill>
              <a:schemeClr val="tx1"/>
            </a:solidFill>
            <a:latin typeface="FUTURA BOOK BT" panose="020B0502020204020303" pitchFamily="34" charset="0"/>
          </a:endParaRPr>
        </a:p>
      </dsp:txBody>
      <dsp:txXfrm>
        <a:off x="60199" y="1391863"/>
        <a:ext cx="16224504" cy="1112781"/>
      </dsp:txXfrm>
    </dsp:sp>
    <dsp:sp modelId="{5838298A-A037-7E42-9A6B-5BA1E8D1FDD7}">
      <dsp:nvSpPr>
        <dsp:cNvPr id="0" name=""/>
        <dsp:cNvSpPr/>
      </dsp:nvSpPr>
      <dsp:spPr>
        <a:xfrm>
          <a:off x="0" y="2654124"/>
          <a:ext cx="16344902" cy="1233179"/>
        </a:xfrm>
        <a:prstGeom prst="roundRect">
          <a:avLst/>
        </a:prstGeom>
        <a:noFill/>
        <a:ln w="25400" cap="flat" cmpd="sng" algn="ctr">
          <a:solidFill>
            <a:srgbClr val="0070B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677863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en-GB" sz="3100" b="0" i="0" kern="1200">
              <a:solidFill>
                <a:srgbClr val="0070BB"/>
              </a:solidFill>
              <a:latin typeface="FUTURA BOOK BT" panose="020B0502020204020303" pitchFamily="34" charset="0"/>
            </a:rPr>
            <a:t>Empowerment</a:t>
          </a:r>
          <a:r>
            <a:rPr lang="en-GB" sz="3100" b="0" i="0" kern="1200">
              <a:solidFill>
                <a:schemeClr val="tx1"/>
              </a:solidFill>
              <a:latin typeface="FUTURA BOOK BT" panose="020B0502020204020303" pitchFamily="34" charset="0"/>
            </a:rPr>
            <a:t> of individuals to connect and learn from one another beyond WOPs</a:t>
          </a:r>
          <a:endParaRPr lang="en-US" sz="3100" b="0" i="0" kern="1200">
            <a:solidFill>
              <a:schemeClr val="tx1"/>
            </a:solidFill>
            <a:latin typeface="FUTURA BOOK BT" panose="020B0502020204020303" pitchFamily="34" charset="0"/>
          </a:endParaRPr>
        </a:p>
      </dsp:txBody>
      <dsp:txXfrm>
        <a:off x="60199" y="2714323"/>
        <a:ext cx="16224504" cy="1112781"/>
      </dsp:txXfrm>
    </dsp:sp>
    <dsp:sp modelId="{61109F81-DDF5-AD44-B020-B87BDCDDB34B}">
      <dsp:nvSpPr>
        <dsp:cNvPr id="0" name=""/>
        <dsp:cNvSpPr/>
      </dsp:nvSpPr>
      <dsp:spPr>
        <a:xfrm>
          <a:off x="0" y="3976584"/>
          <a:ext cx="16344902" cy="1233179"/>
        </a:xfrm>
        <a:prstGeom prst="roundRect">
          <a:avLst/>
        </a:prstGeom>
        <a:noFill/>
        <a:ln w="25400" cap="flat" cmpd="sng" algn="ctr">
          <a:solidFill>
            <a:srgbClr val="0070B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635000" lvl="0" indent="42863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en-GB" sz="3100" b="0" i="0" kern="1200">
              <a:solidFill>
                <a:srgbClr val="0070BB"/>
              </a:solidFill>
              <a:latin typeface="FUTURA BOOK BT" panose="020B0502020204020303" pitchFamily="34" charset="0"/>
            </a:rPr>
            <a:t>Accelerate</a:t>
          </a:r>
          <a:r>
            <a:rPr lang="en-GB" sz="3100" b="0" i="0" kern="1200">
              <a:solidFill>
                <a:schemeClr val="tx1"/>
              </a:solidFill>
              <a:latin typeface="FUTURA BOOK BT" panose="020B0502020204020303" pitchFamily="34" charset="0"/>
            </a:rPr>
            <a:t> innovations and co-creation through thematic hubs</a:t>
          </a:r>
          <a:endParaRPr lang="en-US" sz="3100" b="0" i="0" kern="1200">
            <a:solidFill>
              <a:schemeClr val="tx1"/>
            </a:solidFill>
            <a:latin typeface="FUTURA BOOK BT" panose="020B0502020204020303" pitchFamily="34" charset="0"/>
          </a:endParaRPr>
        </a:p>
      </dsp:txBody>
      <dsp:txXfrm>
        <a:off x="60199" y="4036783"/>
        <a:ext cx="16224504" cy="1112781"/>
      </dsp:txXfrm>
    </dsp:sp>
    <dsp:sp modelId="{42896DE3-4EF5-624C-A74E-C7E9F19D56BD}">
      <dsp:nvSpPr>
        <dsp:cNvPr id="0" name=""/>
        <dsp:cNvSpPr/>
      </dsp:nvSpPr>
      <dsp:spPr>
        <a:xfrm>
          <a:off x="0" y="5299043"/>
          <a:ext cx="16344902" cy="1233179"/>
        </a:xfrm>
        <a:prstGeom prst="roundRect">
          <a:avLst/>
        </a:prstGeom>
        <a:noFill/>
        <a:ln w="25400" cap="flat" cmpd="sng" algn="ctr">
          <a:solidFill>
            <a:srgbClr val="0070B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677863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en-GB" sz="3100" b="0" i="0" kern="1200">
              <a:solidFill>
                <a:srgbClr val="0070BB"/>
              </a:solidFill>
              <a:latin typeface="FUTURA BOOK BT" panose="020B0502020204020303" pitchFamily="34" charset="0"/>
            </a:rPr>
            <a:t>Inclusive</a:t>
          </a:r>
          <a:r>
            <a:rPr lang="en-GB" sz="3100" b="0" i="0" kern="1200">
              <a:solidFill>
                <a:schemeClr val="tx1"/>
              </a:solidFill>
              <a:latin typeface="FUTURA BOOK BT" panose="020B0502020204020303" pitchFamily="34" charset="0"/>
            </a:rPr>
            <a:t> and co-owned</a:t>
          </a:r>
          <a:endParaRPr lang="en-US" sz="3100" b="0" i="0" kern="1200">
            <a:solidFill>
              <a:schemeClr val="tx1"/>
            </a:solidFill>
            <a:latin typeface="FUTURA BOOK BT" panose="020B0502020204020303" pitchFamily="34" charset="0"/>
          </a:endParaRPr>
        </a:p>
      </dsp:txBody>
      <dsp:txXfrm>
        <a:off x="60199" y="5359242"/>
        <a:ext cx="16224504" cy="11127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63803-04CC-4BA1-9121-679EF8A1A09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20797-8DD9-41E3-AB79-81A0E09B2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433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20797-8DD9-41E3-AB79-81A0E09B24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408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20797-8DD9-41E3-AB79-81A0E09B24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714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A1AD0-533E-4A14-8011-607EF403949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567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8A6C1-D360-7458-791A-B64FC41FC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705B8E-5BD8-42AF-C43A-272B9F9632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0B4E76-3974-9E88-6620-1DDE0A6C5A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330431-8D11-7464-4187-8CA959B6AB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DFCB47-67B2-434D-95AC-83BA19F881E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4088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20797-8DD9-41E3-AB79-81A0E09B24F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59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20797-8DD9-41E3-AB79-81A0E09B24F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678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20797-8DD9-41E3-AB79-81A0E09B24F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29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Global Community – A Foundation:</a:t>
            </a:r>
            <a:br>
              <a:rPr lang="en-US" dirty="0"/>
            </a:br>
            <a:r>
              <a:rPr lang="en-US" dirty="0"/>
              <a:t>Our </a:t>
            </a:r>
            <a:r>
              <a:rPr lang="en-US" b="1" dirty="0"/>
              <a:t>Global WOPs Community</a:t>
            </a:r>
            <a:r>
              <a:rPr lang="en-US" dirty="0"/>
              <a:t>, hosted on the Workplace platform, now connects over 2,200 members in 187 countries. It’s a space for peer learning, technical collaboration, and exchanging best practices across borders.</a:t>
            </a:r>
          </a:p>
          <a:p>
            <a:pPr>
              <a:buNone/>
            </a:pPr>
            <a:r>
              <a:rPr lang="en-US" b="1" dirty="0"/>
              <a:t>Now in MENA – Why This Matters:</a:t>
            </a:r>
            <a:br>
              <a:rPr lang="en-US" dirty="0"/>
            </a:br>
            <a:r>
              <a:rPr lang="en-US" dirty="0"/>
              <a:t>With the MENA region facing </a:t>
            </a:r>
            <a:r>
              <a:rPr lang="en-US" b="1" dirty="0"/>
              <a:t>acute water stress, climate-induced risks</a:t>
            </a:r>
            <a:r>
              <a:rPr lang="en-US" dirty="0"/>
              <a:t>, and service gaps, there is an urgent need for </a:t>
            </a:r>
            <a:r>
              <a:rPr lang="en-US" b="1" dirty="0"/>
              <a:t>localized exchange and capacity building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That’s why we’re launching a </a:t>
            </a:r>
            <a:r>
              <a:rPr lang="en-US" b="1" dirty="0"/>
              <a:t>dedicated Arabic-speaking Community of Practice</a:t>
            </a:r>
            <a:r>
              <a:rPr lang="en-US" dirty="0"/>
              <a:t> to support utilities, practitioners, and decision-makers in this region.</a:t>
            </a:r>
          </a:p>
          <a:p>
            <a:pPr>
              <a:buNone/>
            </a:pPr>
            <a:r>
              <a:rPr lang="en-US" b="1" dirty="0"/>
              <a:t>Features &amp; What to Expect:</a:t>
            </a:r>
            <a:br>
              <a:rPr lang="en-US" dirty="0"/>
            </a:br>
            <a:r>
              <a:rPr lang="en-US" dirty="0"/>
              <a:t>This new CoP will be: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 space for </a:t>
            </a:r>
            <a:r>
              <a:rPr lang="en-US" b="1" dirty="0"/>
              <a:t>trainings and webinars in Arabic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 hub for </a:t>
            </a:r>
            <a:r>
              <a:rPr lang="en-US" b="1" dirty="0"/>
              <a:t>regionally relevant resources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 platform for </a:t>
            </a:r>
            <a:r>
              <a:rPr lang="en-US" b="1" dirty="0"/>
              <a:t>joint initiatives and networking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And above all, a </a:t>
            </a:r>
            <a:r>
              <a:rPr lang="en-US" b="1" dirty="0"/>
              <a:t>safe, inclusive community</a:t>
            </a:r>
            <a:r>
              <a:rPr lang="en-US" dirty="0"/>
              <a:t> guided by GWOPA’s code of conduct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A1AD0-533E-4A14-8011-607EF403949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153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A54632-D297-9F4F-9775-39D04B5EB9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564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5.png"/><Relationship Id="rId3" Type="http://schemas.openxmlformats.org/officeDocument/2006/relationships/image" Target="../media/image7.jpeg"/><Relationship Id="rId7" Type="http://schemas.openxmlformats.org/officeDocument/2006/relationships/image" Target="../media/image11.sv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7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diagramData" Target="../diagrams/data1.xml"/><Relationship Id="rId5" Type="http://schemas.openxmlformats.org/officeDocument/2006/relationships/image" Target="../media/image5.png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https://youtu.be/eQYCt8jWvts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diagramQuickStyle" Target="../diagrams/quickStyle2.xml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diagramData" Target="../diagrams/data2.xml"/><Relationship Id="rId5" Type="http://schemas.openxmlformats.org/officeDocument/2006/relationships/image" Target="../media/image20.png"/><Relationship Id="rId15" Type="http://schemas.microsoft.com/office/2007/relationships/diagramDrawing" Target="../diagrams/drawing2.xml"/><Relationship Id="rId10" Type="http://schemas.openxmlformats.org/officeDocument/2006/relationships/image" Target="../media/image5.png"/><Relationship Id="rId4" Type="http://schemas.openxmlformats.org/officeDocument/2006/relationships/image" Target="../media/image19.svg"/><Relationship Id="rId9" Type="http://schemas.openxmlformats.org/officeDocument/2006/relationships/image" Target="../media/image2.png"/><Relationship Id="rId14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7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12291" y="35602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077200" y="35602"/>
            <a:ext cx="1369880" cy="2341324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7048500"/>
            <a:ext cx="18288000" cy="3266032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1198860" y="3733785"/>
            <a:ext cx="15126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The Global WOPs Community: CoP – MENA</a:t>
            </a:r>
          </a:p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610" y="263793"/>
            <a:ext cx="2350131" cy="16966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61C566-132F-1125-AA73-F6AB4CC0FD69}"/>
              </a:ext>
            </a:extLst>
          </p:cNvPr>
          <p:cNvSpPr txBox="1"/>
          <p:nvPr/>
        </p:nvSpPr>
        <p:spPr>
          <a:xfrm>
            <a:off x="2685190" y="4851112"/>
            <a:ext cx="121539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Dr. Mai Wardeh, Program Management Officer, GWOPA</a:t>
            </a:r>
          </a:p>
          <a:p>
            <a:pPr algn="ctr"/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 5 May 2025 </a:t>
            </a:r>
          </a:p>
        </p:txBody>
      </p:sp>
      <p:pic>
        <p:nvPicPr>
          <p:cNvPr id="9" name="Picture 8" descr="A blue text with circles on a black background&#10;&#10;AI-generated content may be incorrect.">
            <a:extLst>
              <a:ext uri="{FF2B5EF4-FFF2-40B4-BE49-F238E27FC236}">
                <a16:creationId xmlns:a16="http://schemas.microsoft.com/office/drawing/2014/main" id="{40E8F0E0-7D6C-0F66-E600-72DBE683A7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963342"/>
            <a:ext cx="3886200" cy="11056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BD9FD6-97FA-13AC-31D5-9FDDDDB20D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2527" y="8944312"/>
            <a:ext cx="1535473" cy="11246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n 31" descr="Imagen que contiene Forma&#10;&#10;Descripción generada automáticamente">
            <a:extLst>
              <a:ext uri="{FF2B5EF4-FFF2-40B4-BE49-F238E27FC236}">
                <a16:creationId xmlns:a16="http://schemas.microsoft.com/office/drawing/2014/main" id="{620A9DDE-21D5-4A35-564E-ED0C72CFB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835" y="7905"/>
            <a:ext cx="18424281" cy="10318383"/>
          </a:xfrm>
          <a:prstGeom prst="rect">
            <a:avLst/>
          </a:prstGeom>
        </p:spPr>
      </p:pic>
      <p:sp>
        <p:nvSpPr>
          <p:cNvPr id="34" name="Título 33">
            <a:extLst>
              <a:ext uri="{FF2B5EF4-FFF2-40B4-BE49-F238E27FC236}">
                <a16:creationId xmlns:a16="http://schemas.microsoft.com/office/drawing/2014/main" id="{9D343A0A-EDF4-4B7E-0448-2897FCA3B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414" y="685802"/>
            <a:ext cx="5085068" cy="2422280"/>
          </a:xfrm>
        </p:spPr>
        <p:txBody>
          <a:bodyPr>
            <a:normAutofit/>
          </a:bodyPr>
          <a:lstStyle/>
          <a:p>
            <a:r>
              <a:rPr lang="es-ES" sz="3200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What</a:t>
            </a:r>
            <a:r>
              <a:rPr lang="es-ES" sz="32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is</a:t>
            </a:r>
            <a:r>
              <a:rPr lang="es-ES" sz="32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GWOPA?</a:t>
            </a:r>
          </a:p>
        </p:txBody>
      </p:sp>
      <p:sp>
        <p:nvSpPr>
          <p:cNvPr id="38" name="Marcador de texto 37">
            <a:extLst>
              <a:ext uri="{FF2B5EF4-FFF2-40B4-BE49-F238E27FC236}">
                <a16:creationId xmlns:a16="http://schemas.microsoft.com/office/drawing/2014/main" id="{A51754BA-8BB6-1179-AB37-CFBEDB24C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414" y="3119074"/>
            <a:ext cx="5085068" cy="57613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700" dirty="0">
                <a:solidFill>
                  <a:schemeClr val="bg1"/>
                </a:solidFill>
                <a:latin typeface="FUTURA LIGHT BT" panose="020B0402020204020303" pitchFamily="34" charset="0"/>
                <a:ea typeface="Roboto" panose="02000000000000000000" pitchFamily="2" charset="0"/>
                <a:cs typeface="Roboto" panose="02000000000000000000" pitchFamily="2" charset="0"/>
              </a:rPr>
              <a:t>The global network for  public water and sanitation service providers and </a:t>
            </a:r>
            <a:r>
              <a:rPr lang="en-US" sz="2700" b="1" dirty="0">
                <a:solidFill>
                  <a:schemeClr val="bg1"/>
                </a:solidFill>
                <a:latin typeface="FUTURA LIGHT BT" panose="020B0402020204020303" pitchFamily="34" charset="0"/>
                <a:ea typeface="Roboto" panose="02000000000000000000" pitchFamily="2" charset="0"/>
                <a:cs typeface="Roboto" panose="02000000000000000000" pitchFamily="2" charset="0"/>
              </a:rPr>
              <a:t>Water Operators’ Partnerships</a:t>
            </a:r>
            <a:r>
              <a:rPr lang="en-US" sz="2700" dirty="0">
                <a:solidFill>
                  <a:schemeClr val="bg1"/>
                </a:solidFill>
                <a:latin typeface="FUTURA LIGHT BT" panose="020B0402020204020303" pitchFamily="34" charset="0"/>
                <a:ea typeface="Roboto" panose="02000000000000000000" pitchFamily="2" charset="0"/>
                <a:cs typeface="Roboto" panose="02000000000000000000" pitchFamily="2" charset="0"/>
              </a:rPr>
              <a:t>, hosted by UN-Habitat since 2009</a:t>
            </a:r>
          </a:p>
          <a:p>
            <a:pPr>
              <a:lnSpc>
                <a:spcPct val="150000"/>
              </a:lnSpc>
            </a:pPr>
            <a:endParaRPr lang="en-US" sz="2700" dirty="0">
              <a:solidFill>
                <a:schemeClr val="bg1"/>
              </a:solidFill>
              <a:latin typeface="FUTURA LIGHT BT" panose="020B0402020204020303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700" dirty="0">
                <a:solidFill>
                  <a:schemeClr val="bg1"/>
                </a:solidFill>
                <a:latin typeface="FUTURA LIGHT BT" panose="020B0402020204020303" pitchFamily="34" charset="0"/>
                <a:ea typeface="Roboto" panose="02000000000000000000" pitchFamily="2" charset="0"/>
                <a:cs typeface="Roboto" panose="02000000000000000000" pitchFamily="2" charset="0"/>
              </a:rPr>
              <a:t>Since 2020 located in Bonn, Germany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694151-A38D-895F-C5F5-3786C7FE0CA6}"/>
              </a:ext>
            </a:extLst>
          </p:cNvPr>
          <p:cNvSpPr/>
          <p:nvPr/>
        </p:nvSpPr>
        <p:spPr>
          <a:xfrm>
            <a:off x="9397925" y="1649328"/>
            <a:ext cx="7017732" cy="216997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defTabSz="1371600">
              <a:defRPr/>
            </a:pPr>
            <a:r>
              <a:rPr lang="en-US" sz="3600" b="1" dirty="0">
                <a:solidFill>
                  <a:prstClr val="black"/>
                </a:solidFill>
                <a:latin typeface="FUTURA LIGHT BT"/>
              </a:rPr>
              <a:t>Enable</a:t>
            </a:r>
            <a:r>
              <a:rPr lang="en-US" sz="3600" dirty="0">
                <a:solidFill>
                  <a:prstClr val="black"/>
                </a:solidFill>
                <a:latin typeface="FUTURA LIGHT BT"/>
              </a:rPr>
              <a:t> WOPs to be well-known, effectively implemented,  widely supported, and funded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667655-2402-2311-82FE-EF6B8D2ADAD5}"/>
              </a:ext>
            </a:extLst>
          </p:cNvPr>
          <p:cNvSpPr/>
          <p:nvPr/>
        </p:nvSpPr>
        <p:spPr>
          <a:xfrm>
            <a:off x="9244259" y="6976683"/>
            <a:ext cx="7770551" cy="229284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defTabSz="1371600">
              <a:defRPr/>
            </a:pPr>
            <a:r>
              <a:rPr lang="en-US" sz="3600" b="1" dirty="0">
                <a:solidFill>
                  <a:prstClr val="black"/>
                </a:solidFill>
                <a:latin typeface="FUTURA LIGHT BT" panose="020B0402020204020303" pitchFamily="34" charset="0"/>
              </a:rPr>
              <a:t>Advocates</a:t>
            </a:r>
            <a:r>
              <a:rPr lang="en-US" sz="3600" dirty="0">
                <a:solidFill>
                  <a:prstClr val="black"/>
                </a:solidFill>
                <a:latin typeface="FUTURA LIGHT BT" panose="020B0402020204020303" pitchFamily="34" charset="0"/>
              </a:rPr>
              <a:t> for WOPs as a peer support exchange on a not-for-profit basis</a:t>
            </a:r>
            <a:endParaRPr lang="en-TH" sz="3600" dirty="0">
              <a:solidFill>
                <a:prstClr val="black"/>
              </a:solidFill>
              <a:latin typeface="FUTURA LIGHT BT" panose="020B04020202040203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F71CE3C-80D6-BA49-4D54-0B5B2D9DA194}"/>
              </a:ext>
            </a:extLst>
          </p:cNvPr>
          <p:cNvSpPr/>
          <p:nvPr/>
        </p:nvSpPr>
        <p:spPr>
          <a:xfrm>
            <a:off x="9407984" y="4669559"/>
            <a:ext cx="7443099" cy="16849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defTabSz="1371600">
              <a:defRPr/>
            </a:pPr>
            <a:r>
              <a:rPr lang="en-US" sz="3600" dirty="0">
                <a:solidFill>
                  <a:prstClr val="black"/>
                </a:solidFill>
                <a:latin typeface="FUTURA LIGHT BT"/>
                <a:ea typeface="Calibri"/>
                <a:cs typeface="Calibri"/>
              </a:rPr>
              <a:t>Free </a:t>
            </a:r>
            <a:r>
              <a:rPr lang="en-US" sz="3600" b="1" dirty="0">
                <a:solidFill>
                  <a:prstClr val="black"/>
                </a:solidFill>
                <a:latin typeface="FUTURA LIGHT BT"/>
                <a:ea typeface="Calibri"/>
                <a:cs typeface="Calibri"/>
              </a:rPr>
              <a:t>membership </a:t>
            </a:r>
            <a:r>
              <a:rPr lang="en-US" sz="3600" dirty="0">
                <a:solidFill>
                  <a:prstClr val="black"/>
                </a:solidFill>
                <a:latin typeface="FUTURA LIGHT BT"/>
                <a:ea typeface="Calibri"/>
                <a:cs typeface="Calibri"/>
              </a:rPr>
              <a:t>for sector organizations and institutions &amp; individuals</a:t>
            </a:r>
            <a:endParaRPr lang="de-DE" sz="4800" dirty="0">
              <a:solidFill>
                <a:prstClr val="black"/>
              </a:solidFill>
              <a:latin typeface="FUTURA LIGHT BT"/>
              <a:ea typeface="Calibri"/>
              <a:cs typeface="Calibri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0E50D76-B70F-8592-7ABC-0F75935632C1}"/>
              </a:ext>
            </a:extLst>
          </p:cNvPr>
          <p:cNvGrpSpPr/>
          <p:nvPr/>
        </p:nvGrpSpPr>
        <p:grpSpPr>
          <a:xfrm>
            <a:off x="6897303" y="4660990"/>
            <a:ext cx="2317616" cy="1809629"/>
            <a:chOff x="806775" y="3509684"/>
            <a:chExt cx="1545077" cy="120641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EA31ED9-C8CC-7DC4-F047-05DECFAB8EED}"/>
                </a:ext>
              </a:extLst>
            </p:cNvPr>
            <p:cNvGrpSpPr/>
            <p:nvPr/>
          </p:nvGrpSpPr>
          <p:grpSpPr>
            <a:xfrm>
              <a:off x="806775" y="3509684"/>
              <a:ext cx="1527336" cy="916334"/>
              <a:chOff x="893274" y="3509684"/>
              <a:chExt cx="1527336" cy="916334"/>
            </a:xfrm>
          </p:grpSpPr>
          <p:pic>
            <p:nvPicPr>
              <p:cNvPr id="25" name="Graphic 24" descr="Construction worker female outline">
                <a:extLst>
                  <a:ext uri="{FF2B5EF4-FFF2-40B4-BE49-F238E27FC236}">
                    <a16:creationId xmlns:a16="http://schemas.microsoft.com/office/drawing/2014/main" id="{0EAA5A2D-66B0-2FD9-9E0F-EF65C3078E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93274" y="3509684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6" name="Graphic 25" descr="Construction worker male outline">
                <a:extLst>
                  <a:ext uri="{FF2B5EF4-FFF2-40B4-BE49-F238E27FC236}">
                    <a16:creationId xmlns:a16="http://schemas.microsoft.com/office/drawing/2014/main" id="{47A0CDB3-6693-C2DE-5A38-2156251124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506210" y="3511618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8B41BEF-9D98-FC36-D1A8-395FFD14C868}"/>
                </a:ext>
              </a:extLst>
            </p:cNvPr>
            <p:cNvSpPr txBox="1"/>
            <p:nvPr/>
          </p:nvSpPr>
          <p:spPr>
            <a:xfrm>
              <a:off x="840542" y="4377549"/>
              <a:ext cx="15113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371600">
                <a:defRPr/>
              </a:pPr>
              <a:r>
                <a:rPr lang="en-TH" sz="2700" dirty="0">
                  <a:solidFill>
                    <a:sysClr val="windowText" lastClr="000000"/>
                  </a:solidFill>
                  <a:latin typeface="FUTURA LIGHT BT" panose="020B0402020204020303" pitchFamily="34" charset="0"/>
                </a:rPr>
                <a:t>Membership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D7E339D-1441-E1A8-A3BE-16D4B8EF916D}"/>
              </a:ext>
            </a:extLst>
          </p:cNvPr>
          <p:cNvGrpSpPr/>
          <p:nvPr/>
        </p:nvGrpSpPr>
        <p:grpSpPr>
          <a:xfrm>
            <a:off x="7132799" y="1766704"/>
            <a:ext cx="1769420" cy="1882391"/>
            <a:chOff x="825144" y="1821647"/>
            <a:chExt cx="1179613" cy="1254927"/>
          </a:xfrm>
        </p:grpSpPr>
        <p:pic>
          <p:nvPicPr>
            <p:cNvPr id="20" name="Graphic 19" descr="Connections outline">
              <a:extLst>
                <a:ext uri="{FF2B5EF4-FFF2-40B4-BE49-F238E27FC236}">
                  <a16:creationId xmlns:a16="http://schemas.microsoft.com/office/drawing/2014/main" id="{DFAF2203-C6D4-F37F-24DB-1B30C3127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25144" y="1821647"/>
              <a:ext cx="1179613" cy="1179613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5E135A5-4F23-B947-F091-048FF6B04A9B}"/>
                </a:ext>
              </a:extLst>
            </p:cNvPr>
            <p:cNvSpPr txBox="1"/>
            <p:nvPr/>
          </p:nvSpPr>
          <p:spPr>
            <a:xfrm>
              <a:off x="1214151" y="2738020"/>
              <a:ext cx="771793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defTabSz="1371600">
                <a:defRPr/>
              </a:pPr>
              <a:r>
                <a:rPr lang="en-TH" sz="2700" dirty="0">
                  <a:solidFill>
                    <a:sysClr val="windowText" lastClr="000000"/>
                  </a:solidFill>
                  <a:latin typeface="FUTURA LIGHT BT" panose="020B0402020204020303" pitchFamily="34" charset="0"/>
                </a:rPr>
                <a:t>WOPs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590FF8C-269D-7BE7-8ADD-2F7595DAD743}"/>
              </a:ext>
            </a:extLst>
          </p:cNvPr>
          <p:cNvGrpSpPr/>
          <p:nvPr/>
        </p:nvGrpSpPr>
        <p:grpSpPr>
          <a:xfrm>
            <a:off x="6916227" y="6976682"/>
            <a:ext cx="2315055" cy="1702554"/>
            <a:chOff x="784593" y="5052400"/>
            <a:chExt cx="1543370" cy="1135036"/>
          </a:xfrm>
        </p:grpSpPr>
        <p:pic>
          <p:nvPicPr>
            <p:cNvPr id="28" name="Graphic 27" descr="Open hand with plant outline">
              <a:extLst>
                <a:ext uri="{FF2B5EF4-FFF2-40B4-BE49-F238E27FC236}">
                  <a16:creationId xmlns:a16="http://schemas.microsoft.com/office/drawing/2014/main" id="{9118FAD4-2FFA-6C08-8547-0700F8189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78445" y="5052400"/>
              <a:ext cx="914400" cy="9144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9F8698F-B7B8-1AE9-EB35-671B074BE7EF}"/>
                </a:ext>
              </a:extLst>
            </p:cNvPr>
            <p:cNvSpPr txBox="1"/>
            <p:nvPr/>
          </p:nvSpPr>
          <p:spPr>
            <a:xfrm>
              <a:off x="784593" y="5848882"/>
              <a:ext cx="15433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371600">
                <a:defRPr/>
              </a:pPr>
              <a:r>
                <a:rPr lang="en-TH" sz="2700" dirty="0">
                  <a:solidFill>
                    <a:sysClr val="windowText" lastClr="000000"/>
                  </a:solidFill>
                  <a:latin typeface="FUTURA LIGHT BT" panose="020B0402020204020303" pitchFamily="34" charset="0"/>
                </a:rPr>
                <a:t>Not-for-profit</a:t>
              </a:r>
            </a:p>
          </p:txBody>
        </p:sp>
      </p:grp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18A47750-BABA-D6E2-44F1-EA02773F2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>
              <a:defRPr/>
            </a:pPr>
            <a:fld id="{48F63A3B-78C7-47BE-AE5E-E10140E04643}" type="slidenum">
              <a:rPr lang="en-US" sz="18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371600">
                <a:defRPr/>
              </a:pPr>
              <a:t>2</a:t>
            </a:fld>
            <a:endParaRPr lang="en-US" sz="18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03C30F18-4DEC-2268-0A35-1557F52ADBD8}"/>
              </a:ext>
            </a:extLst>
          </p:cNvPr>
          <p:cNvSpPr/>
          <p:nvPr/>
        </p:nvSpPr>
        <p:spPr>
          <a:xfrm>
            <a:off x="6035682" y="203290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4" name="Picture 3" descr="A blue text with circles on a black background&#10;&#10;AI-generated content may be incorrect.">
            <a:extLst>
              <a:ext uri="{FF2B5EF4-FFF2-40B4-BE49-F238E27FC236}">
                <a16:creationId xmlns:a16="http://schemas.microsoft.com/office/drawing/2014/main" id="{743CC696-E5E8-5408-7A55-CEBDB5CDA4B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486900"/>
            <a:ext cx="2362200" cy="67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489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57F99-9C4C-96DC-97C5-A925B9D0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n 31" descr="Imagen que contiene Forma&#10;&#10;Descripción generada automáticamente">
            <a:extLst>
              <a:ext uri="{FF2B5EF4-FFF2-40B4-BE49-F238E27FC236}">
                <a16:creationId xmlns:a16="http://schemas.microsoft.com/office/drawing/2014/main" id="{A150C6AC-FC16-CFCA-3529-1E5687ABD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9085" y="-31383"/>
            <a:ext cx="18424281" cy="103183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6790F3-AA9B-032A-818D-C20E90785B37}"/>
              </a:ext>
            </a:extLst>
          </p:cNvPr>
          <p:cNvSpPr txBox="1"/>
          <p:nvPr/>
        </p:nvSpPr>
        <p:spPr>
          <a:xfrm>
            <a:off x="343429" y="3351720"/>
            <a:ext cx="5309126" cy="2086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800">
                <a:solidFill>
                  <a:schemeClr val="bg1"/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Water Operators’ Partnerships (WOPs)</a:t>
            </a:r>
          </a:p>
        </p:txBody>
      </p:sp>
      <p:pic>
        <p:nvPicPr>
          <p:cNvPr id="5" name="Picture 4" descr="A blue and white banner with white text&#10;&#10;Description automatically generated">
            <a:extLst>
              <a:ext uri="{FF2B5EF4-FFF2-40B4-BE49-F238E27FC236}">
                <a16:creationId xmlns:a16="http://schemas.microsoft.com/office/drawing/2014/main" id="{CC8D6DFC-6B98-2866-CD1F-844B4F994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" r="4119"/>
          <a:stretch/>
        </p:blipFill>
        <p:spPr>
          <a:xfrm>
            <a:off x="6640286" y="-31383"/>
            <a:ext cx="11304287" cy="10318383"/>
          </a:xfrm>
          <a:prstGeom prst="rect">
            <a:avLst/>
          </a:prstGeom>
        </p:spPr>
      </p:pic>
      <p:pic>
        <p:nvPicPr>
          <p:cNvPr id="4" name="Picture 3" descr="A blue text with circles on a black background&#10;&#10;AI-generated content may be incorrect.">
            <a:extLst>
              <a:ext uri="{FF2B5EF4-FFF2-40B4-BE49-F238E27FC236}">
                <a16:creationId xmlns:a16="http://schemas.microsoft.com/office/drawing/2014/main" id="{9CC05B52-35DD-79C5-3C65-F6FEF44AC0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486900"/>
            <a:ext cx="2362200" cy="67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140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n 31" descr="Imagen que contiene Forma&#10;&#10;Descripción generada automáticamente">
            <a:extLst>
              <a:ext uri="{FF2B5EF4-FFF2-40B4-BE49-F238E27FC236}">
                <a16:creationId xmlns:a16="http://schemas.microsoft.com/office/drawing/2014/main" id="{620A9DDE-21D5-4A35-564E-ED0C72CFB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424281" cy="10318383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769E99B5-FA21-56D9-8F8A-5D08832E61DF}"/>
              </a:ext>
            </a:extLst>
          </p:cNvPr>
          <p:cNvSpPr/>
          <p:nvPr/>
        </p:nvSpPr>
        <p:spPr>
          <a:xfrm>
            <a:off x="6096000" y="31383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2" descr="A blue text with circles on a black background&#10;&#10;AI-generated content may be incorrect.">
            <a:extLst>
              <a:ext uri="{FF2B5EF4-FFF2-40B4-BE49-F238E27FC236}">
                <a16:creationId xmlns:a16="http://schemas.microsoft.com/office/drawing/2014/main" id="{0D424F35-5DAD-838B-4391-1BB1DA315A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486900"/>
            <a:ext cx="2362200" cy="672046"/>
          </a:xfrm>
          <a:prstGeom prst="rect">
            <a:avLst/>
          </a:prstGeom>
        </p:spPr>
      </p:pic>
      <p:sp>
        <p:nvSpPr>
          <p:cNvPr id="34" name="Título 33">
            <a:extLst>
              <a:ext uri="{FF2B5EF4-FFF2-40B4-BE49-F238E27FC236}">
                <a16:creationId xmlns:a16="http://schemas.microsoft.com/office/drawing/2014/main" id="{9D343A0A-EDF4-4B7E-0448-2897FCA3B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414" y="685802"/>
            <a:ext cx="5540748" cy="2422280"/>
          </a:xfrm>
        </p:spPr>
        <p:txBody>
          <a:bodyPr>
            <a:normAutofit/>
          </a:bodyPr>
          <a:lstStyle/>
          <a:p>
            <a:r>
              <a:rPr lang="es-ES" sz="2800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</a:t>
            </a:r>
            <a:r>
              <a:rPr lang="es-ES" sz="28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Global </a:t>
            </a:r>
            <a:r>
              <a:rPr lang="es-ES" sz="2800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WOPs</a:t>
            </a:r>
            <a:r>
              <a:rPr lang="es-ES" sz="28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s-ES" sz="2800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Community</a:t>
            </a:r>
            <a:endParaRPr lang="es-ES" sz="2800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38" name="Marcador de texto 37">
            <a:extLst>
              <a:ext uri="{FF2B5EF4-FFF2-40B4-BE49-F238E27FC236}">
                <a16:creationId xmlns:a16="http://schemas.microsoft.com/office/drawing/2014/main" id="{A51754BA-8BB6-1179-AB37-CFBEDB24C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412" y="3702635"/>
            <a:ext cx="5085068" cy="576134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</a:pPr>
            <a:r>
              <a:rPr lang="en-GB" sz="2700" dirty="0">
                <a:solidFill>
                  <a:schemeClr val="bg1"/>
                </a:solidFill>
                <a:latin typeface="FUTURA BOOK BT" panose="020B0502020204020303" pitchFamily="34" charset="0"/>
                <a:ea typeface="Roboto" panose="02000000000000000000" pitchFamily="2" charset="0"/>
                <a:cs typeface="Calibri" panose="020F0502020204030204" pitchFamily="34" charset="0"/>
              </a:rPr>
              <a:t>Space for easy communication, knowledge exchange and learning within and across projects in all regions in multiple languages</a:t>
            </a:r>
          </a:p>
          <a:p>
            <a:pPr algn="just">
              <a:lnSpc>
                <a:spcPct val="107000"/>
              </a:lnSpc>
            </a:pPr>
            <a:endParaRPr lang="en-GB" sz="2700" dirty="0">
              <a:solidFill>
                <a:schemeClr val="bg1"/>
              </a:solidFill>
              <a:latin typeface="FUTURA BOOK BT" panose="020B0502020204020303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marL="1114425" lvl="1" indent="-428625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FUTURA BOOK BT" panose="020B0502020204020303" pitchFamily="34" charset="0"/>
                <a:ea typeface="Roboto" panose="02000000000000000000" pitchFamily="2" charset="0"/>
                <a:cs typeface="Calibri" panose="020F0502020204030204" pitchFamily="34" charset="0"/>
              </a:rPr>
              <a:t>Dissemination of existing knowledge products</a:t>
            </a:r>
          </a:p>
          <a:p>
            <a:pPr marL="1114425" lvl="1" indent="-428625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FUTURA BOOK BT" panose="020B0502020204020303" pitchFamily="34" charset="0"/>
                <a:ea typeface="Roboto" panose="02000000000000000000" pitchFamily="2" charset="0"/>
                <a:cs typeface="Calibri" panose="020F0502020204030204" pitchFamily="34" charset="0"/>
              </a:rPr>
              <a:t>Co-creation of new tools and solutions</a:t>
            </a:r>
          </a:p>
          <a:p>
            <a:pPr marL="1114425" lvl="1" indent="-428625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FUTURA BOOK BT" panose="020B0502020204020303" pitchFamily="34" charset="0"/>
                <a:ea typeface="Roboto" panose="02000000000000000000" pitchFamily="2" charset="0"/>
                <a:cs typeface="Calibri" panose="020F0502020204030204" pitchFamily="34" charset="0"/>
              </a:rPr>
              <a:t>Networking and matchmaking options</a:t>
            </a:r>
            <a:endParaRPr lang="en-US" sz="3000" dirty="0">
              <a:solidFill>
                <a:schemeClr val="bg1"/>
              </a:solidFill>
              <a:latin typeface="FUTURA BOOK BT" panose="020B0502020204020303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18A47750-BABA-D6E2-44F1-EA02773F2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>
              <a:defRPr/>
            </a:pPr>
            <a:fld id="{48F63A3B-78C7-47BE-AE5E-E10140E04643}" type="slidenum">
              <a:rPr lang="en-US" sz="18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371600">
                <a:defRPr/>
              </a:pPr>
              <a:t>4</a:t>
            </a:fld>
            <a:endParaRPr lang="en-US" sz="18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graphicFrame>
        <p:nvGraphicFramePr>
          <p:cNvPr id="40" name="Zástupný objekt pre obsah 7">
            <a:extLst>
              <a:ext uri="{FF2B5EF4-FFF2-40B4-BE49-F238E27FC236}">
                <a16:creationId xmlns:a16="http://schemas.microsoft.com/office/drawing/2014/main" id="{C88A5892-4F52-E626-E1CE-C4B0AF7C0BB9}"/>
              </a:ext>
            </a:extLst>
          </p:cNvPr>
          <p:cNvGraphicFramePr/>
          <p:nvPr/>
        </p:nvGraphicFramePr>
        <p:xfrm>
          <a:off x="6814457" y="1066801"/>
          <a:ext cx="10760529" cy="8231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028564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02C25-20DA-768D-8C2D-D7A67E4E2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06F21040-3EBB-E99A-3BD0-2AF0D80F6BBF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5" descr="A blue text with circles on a black background&#10;&#10;AI-generated content may be incorrect.">
            <a:extLst>
              <a:ext uri="{FF2B5EF4-FFF2-40B4-BE49-F238E27FC236}">
                <a16:creationId xmlns:a16="http://schemas.microsoft.com/office/drawing/2014/main" id="{272BA05F-2DB8-B974-FF67-B10D6B9323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486900"/>
            <a:ext cx="2362200" cy="67204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6688B4F-E4A4-3CDA-4B84-38C53FDA4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377" y="314258"/>
            <a:ext cx="15201900" cy="1979415"/>
          </a:xfrm>
        </p:spPr>
        <p:txBody>
          <a:bodyPr>
            <a:normAutofit/>
          </a:bodyPr>
          <a:lstStyle/>
          <a:p>
            <a:r>
              <a:rPr lang="es-ES" sz="6000" b="1" err="1">
                <a:ea typeface="Roboto" panose="02000000000000000000" pitchFamily="2" charset="0"/>
                <a:cs typeface="Futura Medium" panose="020B0602020204020303" pitchFamily="34" charset="-79"/>
              </a:rPr>
              <a:t>The</a:t>
            </a:r>
            <a:r>
              <a:rPr lang="es-ES" sz="6000" b="1">
                <a:ea typeface="Roboto" panose="02000000000000000000" pitchFamily="2" charset="0"/>
                <a:cs typeface="Futura Medium" panose="020B0602020204020303" pitchFamily="34" charset="-79"/>
              </a:rPr>
              <a:t> Global </a:t>
            </a:r>
            <a:r>
              <a:rPr lang="es-ES" sz="6000" b="1" err="1">
                <a:ea typeface="Roboto" panose="02000000000000000000" pitchFamily="2" charset="0"/>
                <a:cs typeface="Futura Medium" panose="020B0602020204020303" pitchFamily="34" charset="-79"/>
              </a:rPr>
              <a:t>WOPs</a:t>
            </a:r>
            <a:r>
              <a:rPr lang="es-ES" sz="6000" b="1">
                <a:ea typeface="Roboto" panose="02000000000000000000" pitchFamily="2" charset="0"/>
                <a:cs typeface="Futura Medium" panose="020B0602020204020303" pitchFamily="34" charset="-79"/>
              </a:rPr>
              <a:t> </a:t>
            </a:r>
            <a:r>
              <a:rPr lang="es-ES" sz="6000" b="1" err="1">
                <a:ea typeface="Roboto" panose="02000000000000000000" pitchFamily="2" charset="0"/>
                <a:cs typeface="Futura Medium" panose="020B0602020204020303" pitchFamily="34" charset="-79"/>
              </a:rPr>
              <a:t>Community</a:t>
            </a:r>
            <a:r>
              <a:rPr lang="es-ES" sz="6000" b="1">
                <a:ea typeface="Roboto" panose="02000000000000000000" pitchFamily="2" charset="0"/>
                <a:cs typeface="Futura Medium" panose="020B0602020204020303" pitchFamily="34" charset="-79"/>
              </a:rPr>
              <a:t> </a:t>
            </a:r>
            <a:r>
              <a:rPr lang="es-ES" sz="6000" b="1" err="1">
                <a:ea typeface="Roboto" panose="02000000000000000000" pitchFamily="2" charset="0"/>
                <a:cs typeface="Futura Medium" panose="020B0602020204020303" pitchFamily="34" charset="-79"/>
              </a:rPr>
              <a:t>with</a:t>
            </a:r>
            <a:r>
              <a:rPr lang="es-ES" sz="6000" b="1">
                <a:ea typeface="Roboto" panose="02000000000000000000" pitchFamily="2" charset="0"/>
                <a:cs typeface="Futura Medium" panose="020B0602020204020303" pitchFamily="34" charset="-79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FA17B-0E7B-4CC5-3856-63407D1B3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459364" y="9566876"/>
            <a:ext cx="4114800" cy="547688"/>
          </a:xfrm>
        </p:spPr>
        <p:txBody>
          <a:bodyPr/>
          <a:lstStyle/>
          <a:p>
            <a:pPr defTabSz="1371600">
              <a:defRPr/>
            </a:pPr>
            <a:fld id="{48F63A3B-78C7-47BE-AE5E-E10140E04643}" type="slidenum">
              <a:rPr lang="en-US" sz="18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371600">
                <a:defRPr/>
              </a:pPr>
              <a:t>5</a:t>
            </a:fld>
            <a:endParaRPr lang="en-US" sz="18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10" name="Picture 9">
            <a:hlinkClick r:id="rId5"/>
            <a:extLst>
              <a:ext uri="{FF2B5EF4-FFF2-40B4-BE49-F238E27FC236}">
                <a16:creationId xmlns:a16="http://schemas.microsoft.com/office/drawing/2014/main" id="{C2F0C079-990D-C67C-B93C-52EE858878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982" y="2824916"/>
            <a:ext cx="8623004" cy="5421909"/>
          </a:xfrm>
          <a:prstGeom prst="rect">
            <a:avLst/>
          </a:prstGeom>
        </p:spPr>
      </p:pic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E8EB82FF-6F23-761B-04C1-DFCF56534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69745" y="3390890"/>
            <a:ext cx="10333127" cy="5157687"/>
          </a:xfrm>
        </p:spPr>
        <p:txBody>
          <a:bodyPr>
            <a:normAutofit/>
          </a:bodyPr>
          <a:lstStyle/>
          <a:p>
            <a:pPr marL="428625" indent="-428625">
              <a:buClr>
                <a:srgbClr val="006FBA"/>
              </a:buClr>
              <a:buFont typeface="Courier New" panose="02070309020205020404" pitchFamily="49" charset="0"/>
              <a:buChar char="o"/>
            </a:pP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 Run in collaboration with </a:t>
            </a:r>
            <a:b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GB" dirty="0" err="1">
                <a:latin typeface="Roboto" panose="02000000000000000000" pitchFamily="2" charset="0"/>
                <a:ea typeface="Roboto" panose="02000000000000000000" pitchFamily="2" charset="0"/>
              </a:rPr>
              <a:t>WaterWorX</a:t>
            </a: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marL="428625" indent="-428625">
              <a:buClr>
                <a:srgbClr val="006FBA"/>
              </a:buClr>
              <a:buFont typeface="Courier New" panose="02070309020205020404" pitchFamily="49" charset="0"/>
              <a:buChar char="o"/>
            </a:pP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 An Inclusive</a:t>
            </a:r>
          </a:p>
          <a:p>
            <a:pPr marL="428625" indent="-428625">
              <a:buClr>
                <a:srgbClr val="006FBA"/>
              </a:buClr>
              <a:buFont typeface="Courier New" panose="02070309020205020404" pitchFamily="49" charset="0"/>
              <a:buChar char="o"/>
            </a:pP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 Not-for-profit/zero-cost</a:t>
            </a:r>
          </a:p>
          <a:p>
            <a:pPr marL="428625" indent="-428625">
              <a:buClr>
                <a:srgbClr val="006FBA"/>
              </a:buClr>
              <a:buFont typeface="Courier New" panose="02070309020205020404" pitchFamily="49" charset="0"/>
              <a:buChar char="o"/>
            </a:pP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 Co-owned space which is</a:t>
            </a:r>
          </a:p>
          <a:p>
            <a:pPr marL="428625" indent="-428625">
              <a:buClr>
                <a:srgbClr val="006FBA"/>
              </a:buClr>
              <a:buFont typeface="Courier New" panose="02070309020205020404" pitchFamily="49" charset="0"/>
              <a:buChar char="o"/>
            </a:pP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 Accessible to all</a:t>
            </a:r>
          </a:p>
          <a:p>
            <a:pPr marL="428625" indent="-428625">
              <a:buClr>
                <a:srgbClr val="006FBA"/>
              </a:buClr>
              <a:buFont typeface="Courier New" panose="02070309020205020404" pitchFamily="49" charset="0"/>
              <a:buChar char="o"/>
            </a:pPr>
            <a:endParaRPr lang="en-GB" sz="4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28625" indent="-428625">
              <a:buClr>
                <a:srgbClr val="006FBA"/>
              </a:buClr>
              <a:buFont typeface="Courier New" panose="02070309020205020404" pitchFamily="49" charset="0"/>
              <a:buChar char="o"/>
            </a:pPr>
            <a:endParaRPr lang="en-GB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28625" indent="-428625">
              <a:buClr>
                <a:srgbClr val="006FBA"/>
              </a:buClr>
              <a:buFont typeface="Courier New" panose="02070309020205020404" pitchFamily="49" charset="0"/>
              <a:buChar char="o"/>
            </a:pPr>
            <a:endParaRPr lang="en-GB" sz="4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855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cký objekt 16" descr="Deti obrys">
            <a:extLst>
              <a:ext uri="{FF2B5EF4-FFF2-40B4-BE49-F238E27FC236}">
                <a16:creationId xmlns:a16="http://schemas.microsoft.com/office/drawing/2014/main" id="{94BDE937-D201-F76D-E026-61EC58993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71175" y="8070392"/>
            <a:ext cx="1005281" cy="1005281"/>
          </a:xfrm>
          <a:prstGeom prst="rect">
            <a:avLst/>
          </a:prstGeom>
        </p:spPr>
      </p:pic>
      <p:pic>
        <p:nvPicPr>
          <p:cNvPr id="8" name="Obrázok 14">
            <a:extLst>
              <a:ext uri="{FF2B5EF4-FFF2-40B4-BE49-F238E27FC236}">
                <a16:creationId xmlns:a16="http://schemas.microsoft.com/office/drawing/2014/main" id="{1E6B0803-898D-5C08-7D3C-73201FAA96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9828" y="6807719"/>
            <a:ext cx="1080000" cy="954642"/>
          </a:xfrm>
          <a:prstGeom prst="rect">
            <a:avLst/>
          </a:prstGeom>
        </p:spPr>
      </p:pic>
      <p:pic>
        <p:nvPicPr>
          <p:cNvPr id="7" name="Picture 2" descr="Empowerment Concept Monochrome Icon Modern Minimal Style Stock Illustration  - Illustration of community, empowerment: 173455090">
            <a:extLst>
              <a:ext uri="{FF2B5EF4-FFF2-40B4-BE49-F238E27FC236}">
                <a16:creationId xmlns:a16="http://schemas.microsoft.com/office/drawing/2014/main" id="{6B160870-54F4-F2A8-67CD-39CB619AC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047" y="5543903"/>
            <a:ext cx="965108" cy="96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8" descr="A picture containing text, night sky&#10;&#10;Description automatically generated">
            <a:extLst>
              <a:ext uri="{FF2B5EF4-FFF2-40B4-BE49-F238E27FC236}">
                <a16:creationId xmlns:a16="http://schemas.microsoft.com/office/drawing/2014/main" id="{A07ED73C-7841-BD16-E2AD-0CD677E925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4128" y="4280087"/>
            <a:ext cx="847014" cy="903482"/>
          </a:xfrm>
          <a:prstGeom prst="rect">
            <a:avLst/>
          </a:prstGeom>
        </p:spPr>
      </p:pic>
      <p:pic>
        <p:nvPicPr>
          <p:cNvPr id="5" name="Obrázok 11">
            <a:extLst>
              <a:ext uri="{FF2B5EF4-FFF2-40B4-BE49-F238E27FC236}">
                <a16:creationId xmlns:a16="http://schemas.microsoft.com/office/drawing/2014/main" id="{5B062379-E9CD-BA71-5CF7-19F7BA7FA4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9828" y="2954646"/>
            <a:ext cx="1080000" cy="965106"/>
          </a:xfrm>
          <a:prstGeom prst="rect">
            <a:avLst/>
          </a:prstGeom>
          <a:solidFill>
            <a:srgbClr val="0070BB"/>
          </a:solidFill>
        </p:spPr>
      </p:pic>
      <p:sp>
        <p:nvSpPr>
          <p:cNvPr id="10" name="Freeform 2">
            <a:extLst>
              <a:ext uri="{FF2B5EF4-FFF2-40B4-BE49-F238E27FC236}">
                <a16:creationId xmlns:a16="http://schemas.microsoft.com/office/drawing/2014/main" id="{77FC6EE9-B2FA-7955-2DF5-54C6AF5F3533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1" name="Picture 10" descr="A blue text with circles on a black background&#10;&#10;AI-generated content may be incorrect.">
            <a:extLst>
              <a:ext uri="{FF2B5EF4-FFF2-40B4-BE49-F238E27FC236}">
                <a16:creationId xmlns:a16="http://schemas.microsoft.com/office/drawing/2014/main" id="{1414CA7B-27B7-4D5F-0AD0-A3F16961A5F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486900"/>
            <a:ext cx="2362200" cy="67204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E54AAEA-0892-4CCC-01A7-435E49B29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333375"/>
            <a:ext cx="15773400" cy="1979415"/>
          </a:xfrm>
        </p:spPr>
        <p:txBody>
          <a:bodyPr>
            <a:normAutofit/>
          </a:bodyPr>
          <a:lstStyle/>
          <a:p>
            <a:r>
              <a:rPr lang="en-GB" sz="5400">
                <a:latin typeface="Futura Medium" panose="020B0602020204020303" pitchFamily="34" charset="-79"/>
                <a:ea typeface="Roboto" panose="02000000000000000000" pitchFamily="2" charset="0"/>
                <a:cs typeface="Futura Medium" panose="020B0602020204020303" pitchFamily="34" charset="-79"/>
              </a:rPr>
              <a:t>Global WOPs Community: Our vision</a:t>
            </a:r>
            <a:endParaRPr lang="es-ES" sz="540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665AB312-2690-EB0A-70F6-20F4DB5760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8437833"/>
              </p:ext>
            </p:extLst>
          </p:nvPr>
        </p:nvGraphicFramePr>
        <p:xfrm>
          <a:off x="1464128" y="2724017"/>
          <a:ext cx="16344902" cy="6541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1116760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n 31" descr="Imagen que contiene Forma&#10;&#10;Descripción generada automáticamente">
            <a:extLst>
              <a:ext uri="{FF2B5EF4-FFF2-40B4-BE49-F238E27FC236}">
                <a16:creationId xmlns:a16="http://schemas.microsoft.com/office/drawing/2014/main" id="{620A9DDE-21D5-4A35-564E-ED0C72CFB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141" y="-15692"/>
            <a:ext cx="18424281" cy="10318383"/>
          </a:xfrm>
          <a:prstGeom prst="rect">
            <a:avLst/>
          </a:prstGeom>
        </p:spPr>
      </p:pic>
      <p:sp>
        <p:nvSpPr>
          <p:cNvPr id="9" name="Freeform 2">
            <a:extLst>
              <a:ext uri="{FF2B5EF4-FFF2-40B4-BE49-F238E27FC236}">
                <a16:creationId xmlns:a16="http://schemas.microsoft.com/office/drawing/2014/main" id="{9009D167-7E3B-7BFC-CAA8-9238B7F41135}"/>
              </a:ext>
            </a:extLst>
          </p:cNvPr>
          <p:cNvSpPr/>
          <p:nvPr/>
        </p:nvSpPr>
        <p:spPr>
          <a:xfrm>
            <a:off x="5963910" y="32976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" name="Picture 9" descr="A blue text with circles on a black background&#10;&#10;AI-generated content may be incorrect.">
            <a:extLst>
              <a:ext uri="{FF2B5EF4-FFF2-40B4-BE49-F238E27FC236}">
                <a16:creationId xmlns:a16="http://schemas.microsoft.com/office/drawing/2014/main" id="{5EF133B2-F9C2-0D1C-C00A-17E9648C45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486900"/>
            <a:ext cx="2362200" cy="672046"/>
          </a:xfrm>
          <a:prstGeom prst="rect">
            <a:avLst/>
          </a:prstGeom>
        </p:spPr>
      </p:pic>
      <p:sp>
        <p:nvSpPr>
          <p:cNvPr id="34" name="Título 33">
            <a:extLst>
              <a:ext uri="{FF2B5EF4-FFF2-40B4-BE49-F238E27FC236}">
                <a16:creationId xmlns:a16="http://schemas.microsoft.com/office/drawing/2014/main" id="{9D343A0A-EDF4-4B7E-0448-2897FCA3B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774" y="1193280"/>
            <a:ext cx="5556570" cy="1673418"/>
          </a:xfrm>
        </p:spPr>
        <p:txBody>
          <a:bodyPr>
            <a:noAutofit/>
          </a:bodyPr>
          <a:lstStyle/>
          <a:p>
            <a:r>
              <a:rPr lang="es-ES" sz="3600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Community</a:t>
            </a:r>
            <a:r>
              <a:rPr lang="es-ES" sz="36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s-ES" sz="3600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Structure</a:t>
            </a:r>
            <a:endParaRPr lang="es-ES" sz="3600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38" name="Marcador de texto 37">
            <a:extLst>
              <a:ext uri="{FF2B5EF4-FFF2-40B4-BE49-F238E27FC236}">
                <a16:creationId xmlns:a16="http://schemas.microsoft.com/office/drawing/2014/main" id="{A51754BA-8BB6-1179-AB37-CFBEDB24C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2399" y="3693357"/>
            <a:ext cx="4774910" cy="6239889"/>
          </a:xfrm>
        </p:spPr>
        <p:txBody>
          <a:bodyPr>
            <a:normAutofit fontScale="92500" lnSpcReduction="10000"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FUTURA BOOK BT" panose="020B0502020204020303"/>
              </a:rPr>
              <a:t>Hosted </a:t>
            </a:r>
            <a:r>
              <a:rPr lang="en-US" sz="3600" dirty="0">
                <a:solidFill>
                  <a:schemeClr val="bg1"/>
                </a:solidFill>
                <a:latin typeface="FUTURA BOOK BT" panose="020B0502020204020303"/>
              </a:rPr>
              <a:t>by the GWOPA Secretariat</a:t>
            </a:r>
            <a:br>
              <a:rPr lang="en-US" sz="3600" dirty="0">
                <a:solidFill>
                  <a:schemeClr val="bg1"/>
                </a:solidFill>
                <a:latin typeface="FUTURA BOOK BT" panose="020B0502020204020303"/>
              </a:rPr>
            </a:br>
            <a:endParaRPr lang="en-US" sz="3600" dirty="0">
              <a:solidFill>
                <a:schemeClr val="bg1"/>
              </a:solidFill>
              <a:latin typeface="FUTURA BOOK BT" panose="020B0502020204020303"/>
            </a:endParaRPr>
          </a:p>
          <a:p>
            <a:r>
              <a:rPr lang="en-US" sz="3000" b="1" dirty="0">
                <a:solidFill>
                  <a:schemeClr val="bg1"/>
                </a:solidFill>
                <a:latin typeface="FUTURA BOOK BT" panose="020B0502020204020303"/>
              </a:rPr>
              <a:t>Run </a:t>
            </a:r>
            <a:r>
              <a:rPr lang="en-US" sz="3600" dirty="0">
                <a:solidFill>
                  <a:schemeClr val="bg1"/>
                </a:solidFill>
                <a:latin typeface="FUTURA BOOK BT" panose="020B0502020204020303"/>
              </a:rPr>
              <a:t>in collaboration with </a:t>
            </a:r>
            <a:r>
              <a:rPr lang="en-US" sz="3600" dirty="0" err="1">
                <a:solidFill>
                  <a:schemeClr val="bg1"/>
                </a:solidFill>
                <a:latin typeface="FUTURA BOOK BT" panose="020B0502020204020303"/>
              </a:rPr>
              <a:t>WaterWorX</a:t>
            </a:r>
            <a:br>
              <a:rPr lang="en-US" sz="3600" dirty="0">
                <a:solidFill>
                  <a:schemeClr val="bg1"/>
                </a:solidFill>
                <a:latin typeface="FUTURA BOOK BT" panose="020B0502020204020303"/>
              </a:rPr>
            </a:br>
            <a:endParaRPr lang="en-US" sz="3600" dirty="0">
              <a:solidFill>
                <a:schemeClr val="bg1"/>
              </a:solidFill>
              <a:latin typeface="FUTURA BOOK BT" panose="020B0502020204020303"/>
            </a:endParaRPr>
          </a:p>
          <a:p>
            <a:r>
              <a:rPr lang="en-US" sz="3000" b="1" dirty="0">
                <a:solidFill>
                  <a:schemeClr val="bg1"/>
                </a:solidFill>
                <a:latin typeface="FUTURA BOOK BT" panose="020B0502020204020303"/>
              </a:rPr>
              <a:t>Managed</a:t>
            </a:r>
            <a:r>
              <a:rPr lang="en-US" sz="3000" dirty="0">
                <a:solidFill>
                  <a:schemeClr val="bg1"/>
                </a:solidFill>
                <a:latin typeface="FUTURA BOOK BT" panose="020B0502020204020303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FUTURA BOOK BT" panose="020B0502020204020303"/>
              </a:rPr>
              <a:t>by the GWOPA Community coordinators </a:t>
            </a:r>
            <a:br>
              <a:rPr lang="en-US" sz="3000" dirty="0">
                <a:solidFill>
                  <a:schemeClr val="bg1"/>
                </a:solidFill>
                <a:latin typeface="FUTURA BOOK BT" panose="020B0502020204020303"/>
              </a:rPr>
            </a:br>
            <a:endParaRPr lang="en-US" sz="3000" dirty="0">
              <a:solidFill>
                <a:schemeClr val="bg1"/>
              </a:solidFill>
              <a:latin typeface="FUTURA BOOK BT" panose="020B0502020204020303"/>
            </a:endParaRPr>
          </a:p>
          <a:p>
            <a:r>
              <a:rPr lang="en-US" sz="3000" b="1" dirty="0">
                <a:solidFill>
                  <a:schemeClr val="bg1"/>
                </a:solidFill>
                <a:latin typeface="FUTURA BOOK BT" panose="020B0502020204020303"/>
              </a:rPr>
              <a:t>Accelerated</a:t>
            </a:r>
            <a:r>
              <a:rPr lang="en-US" sz="3000" dirty="0">
                <a:solidFill>
                  <a:schemeClr val="bg1"/>
                </a:solidFill>
                <a:latin typeface="FUTURA BOOK BT" panose="020B0502020204020303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FUTURA BOOK BT" panose="020B0502020204020303"/>
              </a:rPr>
              <a:t>by WOP and COP Moderators </a:t>
            </a:r>
          </a:p>
          <a:p>
            <a:pPr algn="just">
              <a:lnSpc>
                <a:spcPct val="107000"/>
              </a:lnSpc>
            </a:pPr>
            <a:endParaRPr lang="en-US" sz="3000" dirty="0">
              <a:solidFill>
                <a:schemeClr val="bg1"/>
              </a:solidFill>
              <a:latin typeface="FUTURA BOOK BT" panose="020B0502020204020303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18A47750-BABA-D6E2-44F1-EA02773F2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>
              <a:defRPr/>
            </a:pPr>
            <a:fld id="{48F63A3B-78C7-47BE-AE5E-E10140E04643}" type="slidenum">
              <a:rPr lang="en-US" sz="18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371600">
                <a:defRPr/>
              </a:pPr>
              <a:t>7</a:t>
            </a:fld>
            <a:endParaRPr lang="en-US" sz="18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2" name="object 5">
            <a:extLst>
              <a:ext uri="{FF2B5EF4-FFF2-40B4-BE49-F238E27FC236}">
                <a16:creationId xmlns:a16="http://schemas.microsoft.com/office/drawing/2014/main" id="{8ED908E9-2E8C-78D8-17EC-5B027F60575A}"/>
              </a:ext>
            </a:extLst>
          </p:cNvPr>
          <p:cNvGrpSpPr/>
          <p:nvPr/>
        </p:nvGrpSpPr>
        <p:grpSpPr>
          <a:xfrm>
            <a:off x="6996428" y="1816479"/>
            <a:ext cx="11725065" cy="6654042"/>
            <a:chOff x="1786127" y="875283"/>
            <a:chExt cx="9292590" cy="5432933"/>
          </a:xfrm>
        </p:grpSpPr>
        <p:sp>
          <p:nvSpPr>
            <p:cNvPr id="3" name="object 6">
              <a:extLst>
                <a:ext uri="{FF2B5EF4-FFF2-40B4-BE49-F238E27FC236}">
                  <a16:creationId xmlns:a16="http://schemas.microsoft.com/office/drawing/2014/main" id="{AAA76502-65F7-C2EB-19BA-6441B3E947E3}"/>
                </a:ext>
              </a:extLst>
            </p:cNvPr>
            <p:cNvSpPr/>
            <p:nvPr/>
          </p:nvSpPr>
          <p:spPr>
            <a:xfrm>
              <a:off x="8254237" y="875283"/>
              <a:ext cx="2061845" cy="2277110"/>
            </a:xfrm>
            <a:custGeom>
              <a:avLst/>
              <a:gdLst/>
              <a:ahLst/>
              <a:cxnLst/>
              <a:rect l="l" t="t" r="r" b="b"/>
              <a:pathLst>
                <a:path w="2061845" h="2277110">
                  <a:moveTo>
                    <a:pt x="277621" y="0"/>
                  </a:moveTo>
                  <a:lnTo>
                    <a:pt x="0" y="243458"/>
                  </a:lnTo>
                  <a:lnTo>
                    <a:pt x="1783714" y="2277110"/>
                  </a:lnTo>
                  <a:lnTo>
                    <a:pt x="2061463" y="2033651"/>
                  </a:lnTo>
                  <a:lnTo>
                    <a:pt x="277621" y="0"/>
                  </a:lnTo>
                  <a:close/>
                </a:path>
              </a:pathLst>
            </a:custGeom>
            <a:solidFill>
              <a:srgbClr val="F3AA93"/>
            </a:solid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371600">
                <a:defRPr/>
              </a:pPr>
              <a:endParaRPr sz="27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pic>
          <p:nvPicPr>
            <p:cNvPr id="4" name="object 7">
              <a:extLst>
                <a:ext uri="{FF2B5EF4-FFF2-40B4-BE49-F238E27FC236}">
                  <a16:creationId xmlns:a16="http://schemas.microsoft.com/office/drawing/2014/main" id="{8AF8ABFC-416B-5953-6202-5BF1076188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29117" y="1058163"/>
              <a:ext cx="1520571" cy="1750949"/>
            </a:xfrm>
            <a:prstGeom prst="rect">
              <a:avLst/>
            </a:prstGeom>
          </p:spPr>
        </p:pic>
        <p:pic>
          <p:nvPicPr>
            <p:cNvPr id="5" name="object 8">
              <a:extLst>
                <a:ext uri="{FF2B5EF4-FFF2-40B4-BE49-F238E27FC236}">
                  <a16:creationId xmlns:a16="http://schemas.microsoft.com/office/drawing/2014/main" id="{9A714D04-9D6F-EB16-4914-7578BE7EF0C0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92056" y="1677923"/>
              <a:ext cx="1486661" cy="1745741"/>
            </a:xfrm>
            <a:prstGeom prst="rect">
              <a:avLst/>
            </a:prstGeom>
          </p:spPr>
        </p:pic>
        <p:sp>
          <p:nvSpPr>
            <p:cNvPr id="6" name="object 9">
              <a:extLst>
                <a:ext uri="{FF2B5EF4-FFF2-40B4-BE49-F238E27FC236}">
                  <a16:creationId xmlns:a16="http://schemas.microsoft.com/office/drawing/2014/main" id="{4F7DED1B-E9B2-5561-051C-82F3A073C1E5}"/>
                </a:ext>
              </a:extLst>
            </p:cNvPr>
            <p:cNvSpPr/>
            <p:nvPr/>
          </p:nvSpPr>
          <p:spPr>
            <a:xfrm>
              <a:off x="1786127" y="2839212"/>
              <a:ext cx="7576185" cy="3469004"/>
            </a:xfrm>
            <a:custGeom>
              <a:avLst/>
              <a:gdLst/>
              <a:ahLst/>
              <a:cxnLst/>
              <a:rect l="l" t="t" r="r" b="b"/>
              <a:pathLst>
                <a:path w="7576184" h="3469004">
                  <a:moveTo>
                    <a:pt x="3096768" y="2200656"/>
                  </a:moveTo>
                  <a:lnTo>
                    <a:pt x="3099974" y="2132219"/>
                  </a:lnTo>
                  <a:lnTo>
                    <a:pt x="3109485" y="2064729"/>
                  </a:lnTo>
                  <a:lnTo>
                    <a:pt x="3125138" y="1998278"/>
                  </a:lnTo>
                  <a:lnTo>
                    <a:pt x="3146771" y="1932959"/>
                  </a:lnTo>
                  <a:lnTo>
                    <a:pt x="3174220" y="1868863"/>
                  </a:lnTo>
                  <a:lnTo>
                    <a:pt x="3207324" y="1806082"/>
                  </a:lnTo>
                  <a:lnTo>
                    <a:pt x="3245920" y="1744709"/>
                  </a:lnTo>
                  <a:lnTo>
                    <a:pt x="3289846" y="1684834"/>
                  </a:lnTo>
                  <a:lnTo>
                    <a:pt x="3338939" y="1626551"/>
                  </a:lnTo>
                  <a:lnTo>
                    <a:pt x="3365372" y="1598035"/>
                  </a:lnTo>
                  <a:lnTo>
                    <a:pt x="3393036" y="1569952"/>
                  </a:lnTo>
                  <a:lnTo>
                    <a:pt x="3421910" y="1542312"/>
                  </a:lnTo>
                  <a:lnTo>
                    <a:pt x="3451975" y="1515127"/>
                  </a:lnTo>
                  <a:lnTo>
                    <a:pt x="3483209" y="1488409"/>
                  </a:lnTo>
                  <a:lnTo>
                    <a:pt x="3515593" y="1462170"/>
                  </a:lnTo>
                  <a:lnTo>
                    <a:pt x="3549106" y="1436420"/>
                  </a:lnTo>
                  <a:lnTo>
                    <a:pt x="3583729" y="1411172"/>
                  </a:lnTo>
                  <a:lnTo>
                    <a:pt x="3619439" y="1386437"/>
                  </a:lnTo>
                  <a:lnTo>
                    <a:pt x="3656218" y="1362226"/>
                  </a:lnTo>
                  <a:lnTo>
                    <a:pt x="3694046" y="1338550"/>
                  </a:lnTo>
                  <a:lnTo>
                    <a:pt x="3732900" y="1315422"/>
                  </a:lnTo>
                  <a:lnTo>
                    <a:pt x="3772762" y="1292853"/>
                  </a:lnTo>
                  <a:lnTo>
                    <a:pt x="3813611" y="1270855"/>
                  </a:lnTo>
                  <a:lnTo>
                    <a:pt x="3855427" y="1249438"/>
                  </a:lnTo>
                  <a:lnTo>
                    <a:pt x="3898189" y="1228614"/>
                  </a:lnTo>
                  <a:lnTo>
                    <a:pt x="3941878" y="1208395"/>
                  </a:lnTo>
                  <a:lnTo>
                    <a:pt x="3986472" y="1188793"/>
                  </a:lnTo>
                  <a:lnTo>
                    <a:pt x="4031951" y="1169818"/>
                  </a:lnTo>
                  <a:lnTo>
                    <a:pt x="4078296" y="1151483"/>
                  </a:lnTo>
                  <a:lnTo>
                    <a:pt x="4125486" y="1133799"/>
                  </a:lnTo>
                  <a:lnTo>
                    <a:pt x="4173500" y="1116777"/>
                  </a:lnTo>
                  <a:lnTo>
                    <a:pt x="4222318" y="1100429"/>
                  </a:lnTo>
                  <a:lnTo>
                    <a:pt x="4271920" y="1084766"/>
                  </a:lnTo>
                  <a:lnTo>
                    <a:pt x="4322286" y="1069800"/>
                  </a:lnTo>
                  <a:lnTo>
                    <a:pt x="4373395" y="1055543"/>
                  </a:lnTo>
                  <a:lnTo>
                    <a:pt x="4425227" y="1042005"/>
                  </a:lnTo>
                  <a:lnTo>
                    <a:pt x="4477762" y="1029199"/>
                  </a:lnTo>
                  <a:lnTo>
                    <a:pt x="4530979" y="1017135"/>
                  </a:lnTo>
                  <a:lnTo>
                    <a:pt x="4584858" y="1005826"/>
                  </a:lnTo>
                  <a:lnTo>
                    <a:pt x="4639379" y="995283"/>
                  </a:lnTo>
                  <a:lnTo>
                    <a:pt x="4694521" y="985517"/>
                  </a:lnTo>
                  <a:lnTo>
                    <a:pt x="4750264" y="976540"/>
                  </a:lnTo>
                  <a:lnTo>
                    <a:pt x="4806588" y="968363"/>
                  </a:lnTo>
                  <a:lnTo>
                    <a:pt x="4863472" y="960998"/>
                  </a:lnTo>
                  <a:lnTo>
                    <a:pt x="4920897" y="954457"/>
                  </a:lnTo>
                  <a:lnTo>
                    <a:pt x="4978841" y="948750"/>
                  </a:lnTo>
                  <a:lnTo>
                    <a:pt x="5037285" y="943890"/>
                  </a:lnTo>
                  <a:lnTo>
                    <a:pt x="5096208" y="939888"/>
                  </a:lnTo>
                  <a:lnTo>
                    <a:pt x="5155590" y="936755"/>
                  </a:lnTo>
                  <a:lnTo>
                    <a:pt x="5215410" y="934503"/>
                  </a:lnTo>
                  <a:lnTo>
                    <a:pt x="5275649" y="933143"/>
                  </a:lnTo>
                  <a:lnTo>
                    <a:pt x="5336286" y="932688"/>
                  </a:lnTo>
                  <a:lnTo>
                    <a:pt x="5396922" y="933143"/>
                  </a:lnTo>
                  <a:lnTo>
                    <a:pt x="5457161" y="934503"/>
                  </a:lnTo>
                  <a:lnTo>
                    <a:pt x="5516981" y="936755"/>
                  </a:lnTo>
                  <a:lnTo>
                    <a:pt x="5576363" y="939888"/>
                  </a:lnTo>
                  <a:lnTo>
                    <a:pt x="5635286" y="943890"/>
                  </a:lnTo>
                  <a:lnTo>
                    <a:pt x="5693730" y="948750"/>
                  </a:lnTo>
                  <a:lnTo>
                    <a:pt x="5751674" y="954457"/>
                  </a:lnTo>
                  <a:lnTo>
                    <a:pt x="5809099" y="960998"/>
                  </a:lnTo>
                  <a:lnTo>
                    <a:pt x="5865983" y="968363"/>
                  </a:lnTo>
                  <a:lnTo>
                    <a:pt x="5922307" y="976540"/>
                  </a:lnTo>
                  <a:lnTo>
                    <a:pt x="5978050" y="985517"/>
                  </a:lnTo>
                  <a:lnTo>
                    <a:pt x="6033192" y="995283"/>
                  </a:lnTo>
                  <a:lnTo>
                    <a:pt x="6087713" y="1005826"/>
                  </a:lnTo>
                  <a:lnTo>
                    <a:pt x="6141592" y="1017135"/>
                  </a:lnTo>
                  <a:lnTo>
                    <a:pt x="6194809" y="1029199"/>
                  </a:lnTo>
                  <a:lnTo>
                    <a:pt x="6247344" y="1042005"/>
                  </a:lnTo>
                  <a:lnTo>
                    <a:pt x="6299176" y="1055543"/>
                  </a:lnTo>
                  <a:lnTo>
                    <a:pt x="6350285" y="1069800"/>
                  </a:lnTo>
                  <a:lnTo>
                    <a:pt x="6400651" y="1084766"/>
                  </a:lnTo>
                  <a:lnTo>
                    <a:pt x="6450253" y="1100429"/>
                  </a:lnTo>
                  <a:lnTo>
                    <a:pt x="6499071" y="1116777"/>
                  </a:lnTo>
                  <a:lnTo>
                    <a:pt x="6547085" y="1133799"/>
                  </a:lnTo>
                  <a:lnTo>
                    <a:pt x="6594275" y="1151483"/>
                  </a:lnTo>
                  <a:lnTo>
                    <a:pt x="6640620" y="1169818"/>
                  </a:lnTo>
                  <a:lnTo>
                    <a:pt x="6686099" y="1188793"/>
                  </a:lnTo>
                  <a:lnTo>
                    <a:pt x="6730693" y="1208395"/>
                  </a:lnTo>
                  <a:lnTo>
                    <a:pt x="6774382" y="1228614"/>
                  </a:lnTo>
                  <a:lnTo>
                    <a:pt x="6817144" y="1249438"/>
                  </a:lnTo>
                  <a:lnTo>
                    <a:pt x="6858960" y="1270855"/>
                  </a:lnTo>
                  <a:lnTo>
                    <a:pt x="6899809" y="1292853"/>
                  </a:lnTo>
                  <a:lnTo>
                    <a:pt x="6939671" y="1315422"/>
                  </a:lnTo>
                  <a:lnTo>
                    <a:pt x="6978525" y="1338550"/>
                  </a:lnTo>
                  <a:lnTo>
                    <a:pt x="7016353" y="1362226"/>
                  </a:lnTo>
                  <a:lnTo>
                    <a:pt x="7053132" y="1386437"/>
                  </a:lnTo>
                  <a:lnTo>
                    <a:pt x="7088842" y="1411172"/>
                  </a:lnTo>
                  <a:lnTo>
                    <a:pt x="7123465" y="1436420"/>
                  </a:lnTo>
                  <a:lnTo>
                    <a:pt x="7156978" y="1462170"/>
                  </a:lnTo>
                  <a:lnTo>
                    <a:pt x="7189362" y="1488409"/>
                  </a:lnTo>
                  <a:lnTo>
                    <a:pt x="7220596" y="1515127"/>
                  </a:lnTo>
                  <a:lnTo>
                    <a:pt x="7250661" y="1542312"/>
                  </a:lnTo>
                  <a:lnTo>
                    <a:pt x="7279535" y="1569952"/>
                  </a:lnTo>
                  <a:lnTo>
                    <a:pt x="7307199" y="1598035"/>
                  </a:lnTo>
                  <a:lnTo>
                    <a:pt x="7333632" y="1626551"/>
                  </a:lnTo>
                  <a:lnTo>
                    <a:pt x="7358814" y="1655488"/>
                  </a:lnTo>
                  <a:lnTo>
                    <a:pt x="7405344" y="1714578"/>
                  </a:lnTo>
                  <a:lnTo>
                    <a:pt x="7446625" y="1775214"/>
                  </a:lnTo>
                  <a:lnTo>
                    <a:pt x="7482495" y="1837303"/>
                  </a:lnTo>
                  <a:lnTo>
                    <a:pt x="7512793" y="1900752"/>
                  </a:lnTo>
                  <a:lnTo>
                    <a:pt x="7537354" y="1965472"/>
                  </a:lnTo>
                  <a:lnTo>
                    <a:pt x="7556017" y="2031368"/>
                  </a:lnTo>
                  <a:lnTo>
                    <a:pt x="7568619" y="2098350"/>
                  </a:lnTo>
                  <a:lnTo>
                    <a:pt x="7574999" y="2166324"/>
                  </a:lnTo>
                  <a:lnTo>
                    <a:pt x="7575804" y="2200656"/>
                  </a:lnTo>
                  <a:lnTo>
                    <a:pt x="7574999" y="2234987"/>
                  </a:lnTo>
                  <a:lnTo>
                    <a:pt x="7568619" y="2302961"/>
                  </a:lnTo>
                  <a:lnTo>
                    <a:pt x="7556017" y="2369943"/>
                  </a:lnTo>
                  <a:lnTo>
                    <a:pt x="7537354" y="2435839"/>
                  </a:lnTo>
                  <a:lnTo>
                    <a:pt x="7512793" y="2500559"/>
                  </a:lnTo>
                  <a:lnTo>
                    <a:pt x="7482495" y="2564008"/>
                  </a:lnTo>
                  <a:lnTo>
                    <a:pt x="7446625" y="2626097"/>
                  </a:lnTo>
                  <a:lnTo>
                    <a:pt x="7405344" y="2686733"/>
                  </a:lnTo>
                  <a:lnTo>
                    <a:pt x="7358814" y="2745823"/>
                  </a:lnTo>
                  <a:lnTo>
                    <a:pt x="7333632" y="2774760"/>
                  </a:lnTo>
                  <a:lnTo>
                    <a:pt x="7307199" y="2803276"/>
                  </a:lnTo>
                  <a:lnTo>
                    <a:pt x="7279535" y="2831359"/>
                  </a:lnTo>
                  <a:lnTo>
                    <a:pt x="7250661" y="2858999"/>
                  </a:lnTo>
                  <a:lnTo>
                    <a:pt x="7220596" y="2886184"/>
                  </a:lnTo>
                  <a:lnTo>
                    <a:pt x="7189362" y="2912902"/>
                  </a:lnTo>
                  <a:lnTo>
                    <a:pt x="7156978" y="2939141"/>
                  </a:lnTo>
                  <a:lnTo>
                    <a:pt x="7123465" y="2964891"/>
                  </a:lnTo>
                  <a:lnTo>
                    <a:pt x="7088842" y="2990139"/>
                  </a:lnTo>
                  <a:lnTo>
                    <a:pt x="7053132" y="3014874"/>
                  </a:lnTo>
                  <a:lnTo>
                    <a:pt x="7016353" y="3039085"/>
                  </a:lnTo>
                  <a:lnTo>
                    <a:pt x="6978525" y="3062761"/>
                  </a:lnTo>
                  <a:lnTo>
                    <a:pt x="6939671" y="3085889"/>
                  </a:lnTo>
                  <a:lnTo>
                    <a:pt x="6899809" y="3108458"/>
                  </a:lnTo>
                  <a:lnTo>
                    <a:pt x="6858960" y="3130456"/>
                  </a:lnTo>
                  <a:lnTo>
                    <a:pt x="6817144" y="3151873"/>
                  </a:lnTo>
                  <a:lnTo>
                    <a:pt x="6774382" y="3172697"/>
                  </a:lnTo>
                  <a:lnTo>
                    <a:pt x="6730693" y="3192916"/>
                  </a:lnTo>
                  <a:lnTo>
                    <a:pt x="6686099" y="3212518"/>
                  </a:lnTo>
                  <a:lnTo>
                    <a:pt x="6640620" y="3231493"/>
                  </a:lnTo>
                  <a:lnTo>
                    <a:pt x="6594275" y="3249828"/>
                  </a:lnTo>
                  <a:lnTo>
                    <a:pt x="6547085" y="3267512"/>
                  </a:lnTo>
                  <a:lnTo>
                    <a:pt x="6499071" y="3284534"/>
                  </a:lnTo>
                  <a:lnTo>
                    <a:pt x="6450253" y="3300882"/>
                  </a:lnTo>
                  <a:lnTo>
                    <a:pt x="6400651" y="3316545"/>
                  </a:lnTo>
                  <a:lnTo>
                    <a:pt x="6350285" y="3331511"/>
                  </a:lnTo>
                  <a:lnTo>
                    <a:pt x="6299176" y="3345768"/>
                  </a:lnTo>
                  <a:lnTo>
                    <a:pt x="6247344" y="3359306"/>
                  </a:lnTo>
                  <a:lnTo>
                    <a:pt x="6194809" y="3372112"/>
                  </a:lnTo>
                  <a:lnTo>
                    <a:pt x="6141592" y="3384176"/>
                  </a:lnTo>
                  <a:lnTo>
                    <a:pt x="6087713" y="3395485"/>
                  </a:lnTo>
                  <a:lnTo>
                    <a:pt x="6033192" y="3406028"/>
                  </a:lnTo>
                  <a:lnTo>
                    <a:pt x="5978050" y="3415794"/>
                  </a:lnTo>
                  <a:lnTo>
                    <a:pt x="5922307" y="3424771"/>
                  </a:lnTo>
                  <a:lnTo>
                    <a:pt x="5865983" y="3432948"/>
                  </a:lnTo>
                  <a:lnTo>
                    <a:pt x="5809099" y="3440313"/>
                  </a:lnTo>
                  <a:lnTo>
                    <a:pt x="5751674" y="3446854"/>
                  </a:lnTo>
                  <a:lnTo>
                    <a:pt x="5693730" y="3452561"/>
                  </a:lnTo>
                  <a:lnTo>
                    <a:pt x="5635286" y="3457421"/>
                  </a:lnTo>
                  <a:lnTo>
                    <a:pt x="5576363" y="3461423"/>
                  </a:lnTo>
                  <a:lnTo>
                    <a:pt x="5516981" y="3464556"/>
                  </a:lnTo>
                  <a:lnTo>
                    <a:pt x="5457161" y="3466808"/>
                  </a:lnTo>
                  <a:lnTo>
                    <a:pt x="5396922" y="3468168"/>
                  </a:lnTo>
                  <a:lnTo>
                    <a:pt x="5336286" y="3468624"/>
                  </a:lnTo>
                  <a:lnTo>
                    <a:pt x="5275649" y="3468168"/>
                  </a:lnTo>
                  <a:lnTo>
                    <a:pt x="5215410" y="3466808"/>
                  </a:lnTo>
                  <a:lnTo>
                    <a:pt x="5155590" y="3464556"/>
                  </a:lnTo>
                  <a:lnTo>
                    <a:pt x="5096208" y="3461423"/>
                  </a:lnTo>
                  <a:lnTo>
                    <a:pt x="5037285" y="3457421"/>
                  </a:lnTo>
                  <a:lnTo>
                    <a:pt x="4978841" y="3452561"/>
                  </a:lnTo>
                  <a:lnTo>
                    <a:pt x="4920897" y="3446854"/>
                  </a:lnTo>
                  <a:lnTo>
                    <a:pt x="4863472" y="3440313"/>
                  </a:lnTo>
                  <a:lnTo>
                    <a:pt x="4806588" y="3432948"/>
                  </a:lnTo>
                  <a:lnTo>
                    <a:pt x="4750264" y="3424771"/>
                  </a:lnTo>
                  <a:lnTo>
                    <a:pt x="4694521" y="3415794"/>
                  </a:lnTo>
                  <a:lnTo>
                    <a:pt x="4639379" y="3406028"/>
                  </a:lnTo>
                  <a:lnTo>
                    <a:pt x="4584858" y="3395485"/>
                  </a:lnTo>
                  <a:lnTo>
                    <a:pt x="4530979" y="3384176"/>
                  </a:lnTo>
                  <a:lnTo>
                    <a:pt x="4477762" y="3372112"/>
                  </a:lnTo>
                  <a:lnTo>
                    <a:pt x="4425227" y="3359306"/>
                  </a:lnTo>
                  <a:lnTo>
                    <a:pt x="4373395" y="3345768"/>
                  </a:lnTo>
                  <a:lnTo>
                    <a:pt x="4322286" y="3331511"/>
                  </a:lnTo>
                  <a:lnTo>
                    <a:pt x="4271920" y="3316545"/>
                  </a:lnTo>
                  <a:lnTo>
                    <a:pt x="4222318" y="3300882"/>
                  </a:lnTo>
                  <a:lnTo>
                    <a:pt x="4173500" y="3284534"/>
                  </a:lnTo>
                  <a:lnTo>
                    <a:pt x="4125486" y="3267512"/>
                  </a:lnTo>
                  <a:lnTo>
                    <a:pt x="4078296" y="3249828"/>
                  </a:lnTo>
                  <a:lnTo>
                    <a:pt x="4031951" y="3231493"/>
                  </a:lnTo>
                  <a:lnTo>
                    <a:pt x="3986472" y="3212518"/>
                  </a:lnTo>
                  <a:lnTo>
                    <a:pt x="3941878" y="3192916"/>
                  </a:lnTo>
                  <a:lnTo>
                    <a:pt x="3898189" y="3172697"/>
                  </a:lnTo>
                  <a:lnTo>
                    <a:pt x="3855427" y="3151873"/>
                  </a:lnTo>
                  <a:lnTo>
                    <a:pt x="3813611" y="3130456"/>
                  </a:lnTo>
                  <a:lnTo>
                    <a:pt x="3772762" y="3108458"/>
                  </a:lnTo>
                  <a:lnTo>
                    <a:pt x="3732900" y="3085889"/>
                  </a:lnTo>
                  <a:lnTo>
                    <a:pt x="3694046" y="3062761"/>
                  </a:lnTo>
                  <a:lnTo>
                    <a:pt x="3656218" y="3039085"/>
                  </a:lnTo>
                  <a:lnTo>
                    <a:pt x="3619439" y="3014874"/>
                  </a:lnTo>
                  <a:lnTo>
                    <a:pt x="3583729" y="2990139"/>
                  </a:lnTo>
                  <a:lnTo>
                    <a:pt x="3549106" y="2964891"/>
                  </a:lnTo>
                  <a:lnTo>
                    <a:pt x="3515593" y="2939141"/>
                  </a:lnTo>
                  <a:lnTo>
                    <a:pt x="3483209" y="2912902"/>
                  </a:lnTo>
                  <a:lnTo>
                    <a:pt x="3451975" y="2886184"/>
                  </a:lnTo>
                  <a:lnTo>
                    <a:pt x="3421910" y="2858999"/>
                  </a:lnTo>
                  <a:lnTo>
                    <a:pt x="3393036" y="2831359"/>
                  </a:lnTo>
                  <a:lnTo>
                    <a:pt x="3365372" y="2803276"/>
                  </a:lnTo>
                  <a:lnTo>
                    <a:pt x="3338939" y="2774760"/>
                  </a:lnTo>
                  <a:lnTo>
                    <a:pt x="3313757" y="2745823"/>
                  </a:lnTo>
                  <a:lnTo>
                    <a:pt x="3267227" y="2686733"/>
                  </a:lnTo>
                  <a:lnTo>
                    <a:pt x="3225946" y="2626097"/>
                  </a:lnTo>
                  <a:lnTo>
                    <a:pt x="3190076" y="2564008"/>
                  </a:lnTo>
                  <a:lnTo>
                    <a:pt x="3159778" y="2500559"/>
                  </a:lnTo>
                  <a:lnTo>
                    <a:pt x="3135217" y="2435839"/>
                  </a:lnTo>
                  <a:lnTo>
                    <a:pt x="3116554" y="2369943"/>
                  </a:lnTo>
                  <a:lnTo>
                    <a:pt x="3103952" y="2302961"/>
                  </a:lnTo>
                  <a:lnTo>
                    <a:pt x="3097572" y="2234987"/>
                  </a:lnTo>
                  <a:lnTo>
                    <a:pt x="3096768" y="2200656"/>
                  </a:lnTo>
                  <a:close/>
                </a:path>
                <a:path w="7576184" h="3469004">
                  <a:moveTo>
                    <a:pt x="0" y="1267968"/>
                  </a:moveTo>
                  <a:lnTo>
                    <a:pt x="3206" y="1199531"/>
                  </a:lnTo>
                  <a:lnTo>
                    <a:pt x="12717" y="1132041"/>
                  </a:lnTo>
                  <a:lnTo>
                    <a:pt x="28370" y="1065590"/>
                  </a:lnTo>
                  <a:lnTo>
                    <a:pt x="50003" y="1000271"/>
                  </a:lnTo>
                  <a:lnTo>
                    <a:pt x="77452" y="936175"/>
                  </a:lnTo>
                  <a:lnTo>
                    <a:pt x="110556" y="873394"/>
                  </a:lnTo>
                  <a:lnTo>
                    <a:pt x="149152" y="812021"/>
                  </a:lnTo>
                  <a:lnTo>
                    <a:pt x="193078" y="752146"/>
                  </a:lnTo>
                  <a:lnTo>
                    <a:pt x="242171" y="693863"/>
                  </a:lnTo>
                  <a:lnTo>
                    <a:pt x="268604" y="665347"/>
                  </a:lnTo>
                  <a:lnTo>
                    <a:pt x="296268" y="637264"/>
                  </a:lnTo>
                  <a:lnTo>
                    <a:pt x="325142" y="609624"/>
                  </a:lnTo>
                  <a:lnTo>
                    <a:pt x="355207" y="582439"/>
                  </a:lnTo>
                  <a:lnTo>
                    <a:pt x="386441" y="555721"/>
                  </a:lnTo>
                  <a:lnTo>
                    <a:pt x="418825" y="529482"/>
                  </a:lnTo>
                  <a:lnTo>
                    <a:pt x="452338" y="503732"/>
                  </a:lnTo>
                  <a:lnTo>
                    <a:pt x="486961" y="478484"/>
                  </a:lnTo>
                  <a:lnTo>
                    <a:pt x="522671" y="453749"/>
                  </a:lnTo>
                  <a:lnTo>
                    <a:pt x="559450" y="429538"/>
                  </a:lnTo>
                  <a:lnTo>
                    <a:pt x="597278" y="405862"/>
                  </a:lnTo>
                  <a:lnTo>
                    <a:pt x="636132" y="382734"/>
                  </a:lnTo>
                  <a:lnTo>
                    <a:pt x="675994" y="360165"/>
                  </a:lnTo>
                  <a:lnTo>
                    <a:pt x="716843" y="338167"/>
                  </a:lnTo>
                  <a:lnTo>
                    <a:pt x="758659" y="316750"/>
                  </a:lnTo>
                  <a:lnTo>
                    <a:pt x="801421" y="295926"/>
                  </a:lnTo>
                  <a:lnTo>
                    <a:pt x="845110" y="275707"/>
                  </a:lnTo>
                  <a:lnTo>
                    <a:pt x="889704" y="256105"/>
                  </a:lnTo>
                  <a:lnTo>
                    <a:pt x="935183" y="237130"/>
                  </a:lnTo>
                  <a:lnTo>
                    <a:pt x="981528" y="218795"/>
                  </a:lnTo>
                  <a:lnTo>
                    <a:pt x="1028718" y="201111"/>
                  </a:lnTo>
                  <a:lnTo>
                    <a:pt x="1076732" y="184089"/>
                  </a:lnTo>
                  <a:lnTo>
                    <a:pt x="1125550" y="167741"/>
                  </a:lnTo>
                  <a:lnTo>
                    <a:pt x="1175152" y="152078"/>
                  </a:lnTo>
                  <a:lnTo>
                    <a:pt x="1225518" y="137112"/>
                  </a:lnTo>
                  <a:lnTo>
                    <a:pt x="1276627" y="122855"/>
                  </a:lnTo>
                  <a:lnTo>
                    <a:pt x="1328459" y="109317"/>
                  </a:lnTo>
                  <a:lnTo>
                    <a:pt x="1380994" y="96511"/>
                  </a:lnTo>
                  <a:lnTo>
                    <a:pt x="1434211" y="84447"/>
                  </a:lnTo>
                  <a:lnTo>
                    <a:pt x="1488090" y="73138"/>
                  </a:lnTo>
                  <a:lnTo>
                    <a:pt x="1542611" y="62595"/>
                  </a:lnTo>
                  <a:lnTo>
                    <a:pt x="1597753" y="52829"/>
                  </a:lnTo>
                  <a:lnTo>
                    <a:pt x="1653496" y="43852"/>
                  </a:lnTo>
                  <a:lnTo>
                    <a:pt x="1709820" y="35675"/>
                  </a:lnTo>
                  <a:lnTo>
                    <a:pt x="1766704" y="28310"/>
                  </a:lnTo>
                  <a:lnTo>
                    <a:pt x="1824129" y="21769"/>
                  </a:lnTo>
                  <a:lnTo>
                    <a:pt x="1882073" y="16062"/>
                  </a:lnTo>
                  <a:lnTo>
                    <a:pt x="1940517" y="11202"/>
                  </a:lnTo>
                  <a:lnTo>
                    <a:pt x="1999440" y="7200"/>
                  </a:lnTo>
                  <a:lnTo>
                    <a:pt x="2058822" y="4067"/>
                  </a:lnTo>
                  <a:lnTo>
                    <a:pt x="2118642" y="1815"/>
                  </a:lnTo>
                  <a:lnTo>
                    <a:pt x="2178881" y="455"/>
                  </a:lnTo>
                  <a:lnTo>
                    <a:pt x="2239518" y="0"/>
                  </a:lnTo>
                  <a:lnTo>
                    <a:pt x="2300154" y="455"/>
                  </a:lnTo>
                  <a:lnTo>
                    <a:pt x="2360393" y="1815"/>
                  </a:lnTo>
                  <a:lnTo>
                    <a:pt x="2420213" y="4067"/>
                  </a:lnTo>
                  <a:lnTo>
                    <a:pt x="2479595" y="7200"/>
                  </a:lnTo>
                  <a:lnTo>
                    <a:pt x="2538518" y="11202"/>
                  </a:lnTo>
                  <a:lnTo>
                    <a:pt x="2596962" y="16062"/>
                  </a:lnTo>
                  <a:lnTo>
                    <a:pt x="2654906" y="21769"/>
                  </a:lnTo>
                  <a:lnTo>
                    <a:pt x="2712331" y="28310"/>
                  </a:lnTo>
                  <a:lnTo>
                    <a:pt x="2769215" y="35675"/>
                  </a:lnTo>
                  <a:lnTo>
                    <a:pt x="2825539" y="43852"/>
                  </a:lnTo>
                  <a:lnTo>
                    <a:pt x="2881282" y="52829"/>
                  </a:lnTo>
                  <a:lnTo>
                    <a:pt x="2936424" y="62595"/>
                  </a:lnTo>
                  <a:lnTo>
                    <a:pt x="2990945" y="73138"/>
                  </a:lnTo>
                  <a:lnTo>
                    <a:pt x="3044824" y="84447"/>
                  </a:lnTo>
                  <a:lnTo>
                    <a:pt x="3098041" y="96511"/>
                  </a:lnTo>
                  <a:lnTo>
                    <a:pt x="3150576" y="109317"/>
                  </a:lnTo>
                  <a:lnTo>
                    <a:pt x="3202408" y="122855"/>
                  </a:lnTo>
                  <a:lnTo>
                    <a:pt x="3253517" y="137112"/>
                  </a:lnTo>
                  <a:lnTo>
                    <a:pt x="3303883" y="152078"/>
                  </a:lnTo>
                  <a:lnTo>
                    <a:pt x="3353485" y="167741"/>
                  </a:lnTo>
                  <a:lnTo>
                    <a:pt x="3402303" y="184089"/>
                  </a:lnTo>
                  <a:lnTo>
                    <a:pt x="3450317" y="201111"/>
                  </a:lnTo>
                  <a:lnTo>
                    <a:pt x="3497507" y="218795"/>
                  </a:lnTo>
                  <a:lnTo>
                    <a:pt x="3543852" y="237130"/>
                  </a:lnTo>
                  <a:lnTo>
                    <a:pt x="3589331" y="256105"/>
                  </a:lnTo>
                  <a:lnTo>
                    <a:pt x="3633925" y="275707"/>
                  </a:lnTo>
                  <a:lnTo>
                    <a:pt x="3677614" y="295926"/>
                  </a:lnTo>
                  <a:lnTo>
                    <a:pt x="3720376" y="316750"/>
                  </a:lnTo>
                  <a:lnTo>
                    <a:pt x="3762192" y="338167"/>
                  </a:lnTo>
                  <a:lnTo>
                    <a:pt x="3803041" y="360165"/>
                  </a:lnTo>
                  <a:lnTo>
                    <a:pt x="3842903" y="382734"/>
                  </a:lnTo>
                  <a:lnTo>
                    <a:pt x="3881757" y="405862"/>
                  </a:lnTo>
                  <a:lnTo>
                    <a:pt x="3919585" y="429538"/>
                  </a:lnTo>
                  <a:lnTo>
                    <a:pt x="3956364" y="453749"/>
                  </a:lnTo>
                  <a:lnTo>
                    <a:pt x="3992074" y="478484"/>
                  </a:lnTo>
                  <a:lnTo>
                    <a:pt x="4026697" y="503732"/>
                  </a:lnTo>
                  <a:lnTo>
                    <a:pt x="4060210" y="529482"/>
                  </a:lnTo>
                  <a:lnTo>
                    <a:pt x="4092594" y="555721"/>
                  </a:lnTo>
                  <a:lnTo>
                    <a:pt x="4123828" y="582439"/>
                  </a:lnTo>
                  <a:lnTo>
                    <a:pt x="4153893" y="609624"/>
                  </a:lnTo>
                  <a:lnTo>
                    <a:pt x="4182767" y="637264"/>
                  </a:lnTo>
                  <a:lnTo>
                    <a:pt x="4210431" y="665347"/>
                  </a:lnTo>
                  <a:lnTo>
                    <a:pt x="4236864" y="693863"/>
                  </a:lnTo>
                  <a:lnTo>
                    <a:pt x="4262046" y="722800"/>
                  </a:lnTo>
                  <a:lnTo>
                    <a:pt x="4308576" y="781890"/>
                  </a:lnTo>
                  <a:lnTo>
                    <a:pt x="4349857" y="842526"/>
                  </a:lnTo>
                  <a:lnTo>
                    <a:pt x="4385727" y="904615"/>
                  </a:lnTo>
                  <a:lnTo>
                    <a:pt x="4416025" y="968064"/>
                  </a:lnTo>
                  <a:lnTo>
                    <a:pt x="4440586" y="1032784"/>
                  </a:lnTo>
                  <a:lnTo>
                    <a:pt x="4459249" y="1098680"/>
                  </a:lnTo>
                  <a:lnTo>
                    <a:pt x="4471851" y="1165662"/>
                  </a:lnTo>
                  <a:lnTo>
                    <a:pt x="4478231" y="1233636"/>
                  </a:lnTo>
                  <a:lnTo>
                    <a:pt x="4479036" y="1267968"/>
                  </a:lnTo>
                  <a:lnTo>
                    <a:pt x="4478231" y="1302299"/>
                  </a:lnTo>
                  <a:lnTo>
                    <a:pt x="4471851" y="1370273"/>
                  </a:lnTo>
                  <a:lnTo>
                    <a:pt x="4459249" y="1437255"/>
                  </a:lnTo>
                  <a:lnTo>
                    <a:pt x="4440586" y="1503151"/>
                  </a:lnTo>
                  <a:lnTo>
                    <a:pt x="4416025" y="1567871"/>
                  </a:lnTo>
                  <a:lnTo>
                    <a:pt x="4385727" y="1631320"/>
                  </a:lnTo>
                  <a:lnTo>
                    <a:pt x="4349857" y="1693409"/>
                  </a:lnTo>
                  <a:lnTo>
                    <a:pt x="4308576" y="1754045"/>
                  </a:lnTo>
                  <a:lnTo>
                    <a:pt x="4262046" y="1813135"/>
                  </a:lnTo>
                  <a:lnTo>
                    <a:pt x="4236864" y="1842072"/>
                  </a:lnTo>
                  <a:lnTo>
                    <a:pt x="4210431" y="1870588"/>
                  </a:lnTo>
                  <a:lnTo>
                    <a:pt x="4182767" y="1898671"/>
                  </a:lnTo>
                  <a:lnTo>
                    <a:pt x="4153893" y="1926311"/>
                  </a:lnTo>
                  <a:lnTo>
                    <a:pt x="4123828" y="1953496"/>
                  </a:lnTo>
                  <a:lnTo>
                    <a:pt x="4092594" y="1980214"/>
                  </a:lnTo>
                  <a:lnTo>
                    <a:pt x="4060210" y="2006453"/>
                  </a:lnTo>
                  <a:lnTo>
                    <a:pt x="4026697" y="2032203"/>
                  </a:lnTo>
                  <a:lnTo>
                    <a:pt x="3992074" y="2057451"/>
                  </a:lnTo>
                  <a:lnTo>
                    <a:pt x="3956364" y="2082186"/>
                  </a:lnTo>
                  <a:lnTo>
                    <a:pt x="3919585" y="2106397"/>
                  </a:lnTo>
                  <a:lnTo>
                    <a:pt x="3881757" y="2130073"/>
                  </a:lnTo>
                  <a:lnTo>
                    <a:pt x="3842903" y="2153201"/>
                  </a:lnTo>
                  <a:lnTo>
                    <a:pt x="3803041" y="2175770"/>
                  </a:lnTo>
                  <a:lnTo>
                    <a:pt x="3762192" y="2197768"/>
                  </a:lnTo>
                  <a:lnTo>
                    <a:pt x="3720376" y="2219185"/>
                  </a:lnTo>
                  <a:lnTo>
                    <a:pt x="3677614" y="2240009"/>
                  </a:lnTo>
                  <a:lnTo>
                    <a:pt x="3633925" y="2260228"/>
                  </a:lnTo>
                  <a:lnTo>
                    <a:pt x="3589331" y="2279830"/>
                  </a:lnTo>
                  <a:lnTo>
                    <a:pt x="3543852" y="2298805"/>
                  </a:lnTo>
                  <a:lnTo>
                    <a:pt x="3497507" y="2317140"/>
                  </a:lnTo>
                  <a:lnTo>
                    <a:pt x="3450317" y="2334824"/>
                  </a:lnTo>
                  <a:lnTo>
                    <a:pt x="3402303" y="2351846"/>
                  </a:lnTo>
                  <a:lnTo>
                    <a:pt x="3353485" y="2368194"/>
                  </a:lnTo>
                  <a:lnTo>
                    <a:pt x="3303883" y="2383857"/>
                  </a:lnTo>
                  <a:lnTo>
                    <a:pt x="3253517" y="2398823"/>
                  </a:lnTo>
                  <a:lnTo>
                    <a:pt x="3202408" y="2413080"/>
                  </a:lnTo>
                  <a:lnTo>
                    <a:pt x="3150576" y="2426618"/>
                  </a:lnTo>
                  <a:lnTo>
                    <a:pt x="3098041" y="2439424"/>
                  </a:lnTo>
                  <a:lnTo>
                    <a:pt x="3044824" y="2451488"/>
                  </a:lnTo>
                  <a:lnTo>
                    <a:pt x="2990945" y="2462797"/>
                  </a:lnTo>
                  <a:lnTo>
                    <a:pt x="2936424" y="2473340"/>
                  </a:lnTo>
                  <a:lnTo>
                    <a:pt x="2881282" y="2483106"/>
                  </a:lnTo>
                  <a:lnTo>
                    <a:pt x="2825539" y="2492083"/>
                  </a:lnTo>
                  <a:lnTo>
                    <a:pt x="2769215" y="2500260"/>
                  </a:lnTo>
                  <a:lnTo>
                    <a:pt x="2712331" y="2507625"/>
                  </a:lnTo>
                  <a:lnTo>
                    <a:pt x="2654906" y="2514166"/>
                  </a:lnTo>
                  <a:lnTo>
                    <a:pt x="2596962" y="2519873"/>
                  </a:lnTo>
                  <a:lnTo>
                    <a:pt x="2538518" y="2524733"/>
                  </a:lnTo>
                  <a:lnTo>
                    <a:pt x="2479595" y="2528735"/>
                  </a:lnTo>
                  <a:lnTo>
                    <a:pt x="2420213" y="2531868"/>
                  </a:lnTo>
                  <a:lnTo>
                    <a:pt x="2360393" y="2534120"/>
                  </a:lnTo>
                  <a:lnTo>
                    <a:pt x="2300154" y="2535480"/>
                  </a:lnTo>
                  <a:lnTo>
                    <a:pt x="2239518" y="2535936"/>
                  </a:lnTo>
                  <a:lnTo>
                    <a:pt x="2178881" y="2535480"/>
                  </a:lnTo>
                  <a:lnTo>
                    <a:pt x="2118642" y="2534120"/>
                  </a:lnTo>
                  <a:lnTo>
                    <a:pt x="2058822" y="2531868"/>
                  </a:lnTo>
                  <a:lnTo>
                    <a:pt x="1999440" y="2528735"/>
                  </a:lnTo>
                  <a:lnTo>
                    <a:pt x="1940517" y="2524733"/>
                  </a:lnTo>
                  <a:lnTo>
                    <a:pt x="1882073" y="2519873"/>
                  </a:lnTo>
                  <a:lnTo>
                    <a:pt x="1824129" y="2514166"/>
                  </a:lnTo>
                  <a:lnTo>
                    <a:pt x="1766704" y="2507625"/>
                  </a:lnTo>
                  <a:lnTo>
                    <a:pt x="1709820" y="2500260"/>
                  </a:lnTo>
                  <a:lnTo>
                    <a:pt x="1653496" y="2492083"/>
                  </a:lnTo>
                  <a:lnTo>
                    <a:pt x="1597753" y="2483106"/>
                  </a:lnTo>
                  <a:lnTo>
                    <a:pt x="1542611" y="2473340"/>
                  </a:lnTo>
                  <a:lnTo>
                    <a:pt x="1488090" y="2462797"/>
                  </a:lnTo>
                  <a:lnTo>
                    <a:pt x="1434211" y="2451488"/>
                  </a:lnTo>
                  <a:lnTo>
                    <a:pt x="1380994" y="2439424"/>
                  </a:lnTo>
                  <a:lnTo>
                    <a:pt x="1328459" y="2426618"/>
                  </a:lnTo>
                  <a:lnTo>
                    <a:pt x="1276627" y="2413080"/>
                  </a:lnTo>
                  <a:lnTo>
                    <a:pt x="1225518" y="2398823"/>
                  </a:lnTo>
                  <a:lnTo>
                    <a:pt x="1175152" y="2383857"/>
                  </a:lnTo>
                  <a:lnTo>
                    <a:pt x="1125550" y="2368194"/>
                  </a:lnTo>
                  <a:lnTo>
                    <a:pt x="1076732" y="2351846"/>
                  </a:lnTo>
                  <a:lnTo>
                    <a:pt x="1028718" y="2334824"/>
                  </a:lnTo>
                  <a:lnTo>
                    <a:pt x="981528" y="2317140"/>
                  </a:lnTo>
                  <a:lnTo>
                    <a:pt x="935183" y="2298805"/>
                  </a:lnTo>
                  <a:lnTo>
                    <a:pt x="889704" y="2279830"/>
                  </a:lnTo>
                  <a:lnTo>
                    <a:pt x="845110" y="2260228"/>
                  </a:lnTo>
                  <a:lnTo>
                    <a:pt x="801421" y="2240009"/>
                  </a:lnTo>
                  <a:lnTo>
                    <a:pt x="758659" y="2219185"/>
                  </a:lnTo>
                  <a:lnTo>
                    <a:pt x="716843" y="2197768"/>
                  </a:lnTo>
                  <a:lnTo>
                    <a:pt x="675994" y="2175770"/>
                  </a:lnTo>
                  <a:lnTo>
                    <a:pt x="636132" y="2153201"/>
                  </a:lnTo>
                  <a:lnTo>
                    <a:pt x="597278" y="2130073"/>
                  </a:lnTo>
                  <a:lnTo>
                    <a:pt x="559450" y="2106397"/>
                  </a:lnTo>
                  <a:lnTo>
                    <a:pt x="522671" y="2082186"/>
                  </a:lnTo>
                  <a:lnTo>
                    <a:pt x="486961" y="2057451"/>
                  </a:lnTo>
                  <a:lnTo>
                    <a:pt x="452338" y="2032203"/>
                  </a:lnTo>
                  <a:lnTo>
                    <a:pt x="418825" y="2006453"/>
                  </a:lnTo>
                  <a:lnTo>
                    <a:pt x="386441" y="1980214"/>
                  </a:lnTo>
                  <a:lnTo>
                    <a:pt x="355207" y="1953496"/>
                  </a:lnTo>
                  <a:lnTo>
                    <a:pt x="325142" y="1926311"/>
                  </a:lnTo>
                  <a:lnTo>
                    <a:pt x="296268" y="1898671"/>
                  </a:lnTo>
                  <a:lnTo>
                    <a:pt x="268604" y="1870588"/>
                  </a:lnTo>
                  <a:lnTo>
                    <a:pt x="242171" y="1842072"/>
                  </a:lnTo>
                  <a:lnTo>
                    <a:pt x="216989" y="1813135"/>
                  </a:lnTo>
                  <a:lnTo>
                    <a:pt x="170459" y="1754045"/>
                  </a:lnTo>
                  <a:lnTo>
                    <a:pt x="129178" y="1693409"/>
                  </a:lnTo>
                  <a:lnTo>
                    <a:pt x="93308" y="1631320"/>
                  </a:lnTo>
                  <a:lnTo>
                    <a:pt x="63010" y="1567871"/>
                  </a:lnTo>
                  <a:lnTo>
                    <a:pt x="38449" y="1503151"/>
                  </a:lnTo>
                  <a:lnTo>
                    <a:pt x="19786" y="1437255"/>
                  </a:lnTo>
                  <a:lnTo>
                    <a:pt x="7184" y="1370273"/>
                  </a:lnTo>
                  <a:lnTo>
                    <a:pt x="804" y="1302299"/>
                  </a:lnTo>
                  <a:lnTo>
                    <a:pt x="0" y="126796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371600">
                <a:defRPr/>
              </a:pPr>
              <a:endParaRPr sz="27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" name="object 10">
              <a:extLst>
                <a:ext uri="{FF2B5EF4-FFF2-40B4-BE49-F238E27FC236}">
                  <a16:creationId xmlns:a16="http://schemas.microsoft.com/office/drawing/2014/main" id="{88038671-227D-22C4-E147-A62C1113C1AF}"/>
                </a:ext>
              </a:extLst>
            </p:cNvPr>
            <p:cNvSpPr/>
            <p:nvPr/>
          </p:nvSpPr>
          <p:spPr>
            <a:xfrm>
              <a:off x="2493264" y="2749296"/>
              <a:ext cx="3016249" cy="1061084"/>
            </a:xfrm>
            <a:custGeom>
              <a:avLst/>
              <a:gdLst/>
              <a:ahLst/>
              <a:cxnLst/>
              <a:rect l="l" t="t" r="r" b="b"/>
              <a:pathLst>
                <a:path w="3016250" h="1061085">
                  <a:moveTo>
                    <a:pt x="1507998" y="0"/>
                  </a:moveTo>
                  <a:lnTo>
                    <a:pt x="1438968" y="545"/>
                  </a:lnTo>
                  <a:lnTo>
                    <a:pt x="1370736" y="2167"/>
                  </a:lnTo>
                  <a:lnTo>
                    <a:pt x="1303367" y="4842"/>
                  </a:lnTo>
                  <a:lnTo>
                    <a:pt x="1236927" y="8546"/>
                  </a:lnTo>
                  <a:lnTo>
                    <a:pt x="1171484" y="13255"/>
                  </a:lnTo>
                  <a:lnTo>
                    <a:pt x="1107104" y="18947"/>
                  </a:lnTo>
                  <a:lnTo>
                    <a:pt x="1043854" y="25598"/>
                  </a:lnTo>
                  <a:lnTo>
                    <a:pt x="981799" y="33185"/>
                  </a:lnTo>
                  <a:lnTo>
                    <a:pt x="921007" y="41683"/>
                  </a:lnTo>
                  <a:lnTo>
                    <a:pt x="861545" y="51071"/>
                  </a:lnTo>
                  <a:lnTo>
                    <a:pt x="803477" y="61323"/>
                  </a:lnTo>
                  <a:lnTo>
                    <a:pt x="746872" y="72418"/>
                  </a:lnTo>
                  <a:lnTo>
                    <a:pt x="691796" y="84331"/>
                  </a:lnTo>
                  <a:lnTo>
                    <a:pt x="638315" y="97039"/>
                  </a:lnTo>
                  <a:lnTo>
                    <a:pt x="586496" y="110518"/>
                  </a:lnTo>
                  <a:lnTo>
                    <a:pt x="536405" y="124746"/>
                  </a:lnTo>
                  <a:lnTo>
                    <a:pt x="488109" y="139698"/>
                  </a:lnTo>
                  <a:lnTo>
                    <a:pt x="441674" y="155352"/>
                  </a:lnTo>
                  <a:lnTo>
                    <a:pt x="397167" y="171684"/>
                  </a:lnTo>
                  <a:lnTo>
                    <a:pt x="354655" y="188670"/>
                  </a:lnTo>
                  <a:lnTo>
                    <a:pt x="314203" y="206288"/>
                  </a:lnTo>
                  <a:lnTo>
                    <a:pt x="275879" y="224513"/>
                  </a:lnTo>
                  <a:lnTo>
                    <a:pt x="239750" y="243322"/>
                  </a:lnTo>
                  <a:lnTo>
                    <a:pt x="205881" y="262692"/>
                  </a:lnTo>
                  <a:lnTo>
                    <a:pt x="145190" y="303021"/>
                  </a:lnTo>
                  <a:lnTo>
                    <a:pt x="94341" y="345312"/>
                  </a:lnTo>
                  <a:lnTo>
                    <a:pt x="53865" y="389378"/>
                  </a:lnTo>
                  <a:lnTo>
                    <a:pt x="24295" y="435031"/>
                  </a:lnTo>
                  <a:lnTo>
                    <a:pt x="6162" y="482085"/>
                  </a:lnTo>
                  <a:lnTo>
                    <a:pt x="0" y="530351"/>
                  </a:lnTo>
                  <a:lnTo>
                    <a:pt x="1551" y="554625"/>
                  </a:lnTo>
                  <a:lnTo>
                    <a:pt x="13765" y="602308"/>
                  </a:lnTo>
                  <a:lnTo>
                    <a:pt x="37683" y="648685"/>
                  </a:lnTo>
                  <a:lnTo>
                    <a:pt x="72773" y="693568"/>
                  </a:lnTo>
                  <a:lnTo>
                    <a:pt x="118502" y="736770"/>
                  </a:lnTo>
                  <a:lnTo>
                    <a:pt x="174339" y="778104"/>
                  </a:lnTo>
                  <a:lnTo>
                    <a:pt x="239750" y="817381"/>
                  </a:lnTo>
                  <a:lnTo>
                    <a:pt x="275879" y="836190"/>
                  </a:lnTo>
                  <a:lnTo>
                    <a:pt x="314203" y="854415"/>
                  </a:lnTo>
                  <a:lnTo>
                    <a:pt x="354655" y="872033"/>
                  </a:lnTo>
                  <a:lnTo>
                    <a:pt x="397167" y="889019"/>
                  </a:lnTo>
                  <a:lnTo>
                    <a:pt x="441674" y="905351"/>
                  </a:lnTo>
                  <a:lnTo>
                    <a:pt x="488109" y="921005"/>
                  </a:lnTo>
                  <a:lnTo>
                    <a:pt x="536405" y="935957"/>
                  </a:lnTo>
                  <a:lnTo>
                    <a:pt x="586496" y="950185"/>
                  </a:lnTo>
                  <a:lnTo>
                    <a:pt x="638315" y="963664"/>
                  </a:lnTo>
                  <a:lnTo>
                    <a:pt x="691796" y="976372"/>
                  </a:lnTo>
                  <a:lnTo>
                    <a:pt x="746872" y="988285"/>
                  </a:lnTo>
                  <a:lnTo>
                    <a:pt x="803477" y="999380"/>
                  </a:lnTo>
                  <a:lnTo>
                    <a:pt x="861545" y="1009632"/>
                  </a:lnTo>
                  <a:lnTo>
                    <a:pt x="921007" y="1019020"/>
                  </a:lnTo>
                  <a:lnTo>
                    <a:pt x="981799" y="1027518"/>
                  </a:lnTo>
                  <a:lnTo>
                    <a:pt x="1043854" y="1035105"/>
                  </a:lnTo>
                  <a:lnTo>
                    <a:pt x="1107104" y="1041756"/>
                  </a:lnTo>
                  <a:lnTo>
                    <a:pt x="1171484" y="1047448"/>
                  </a:lnTo>
                  <a:lnTo>
                    <a:pt x="1236927" y="1052157"/>
                  </a:lnTo>
                  <a:lnTo>
                    <a:pt x="1303367" y="1055861"/>
                  </a:lnTo>
                  <a:lnTo>
                    <a:pt x="1370736" y="1058536"/>
                  </a:lnTo>
                  <a:lnTo>
                    <a:pt x="1438968" y="1060158"/>
                  </a:lnTo>
                  <a:lnTo>
                    <a:pt x="1507998" y="1060703"/>
                  </a:lnTo>
                  <a:lnTo>
                    <a:pt x="1577027" y="1060158"/>
                  </a:lnTo>
                  <a:lnTo>
                    <a:pt x="1645259" y="1058536"/>
                  </a:lnTo>
                  <a:lnTo>
                    <a:pt x="1712628" y="1055861"/>
                  </a:lnTo>
                  <a:lnTo>
                    <a:pt x="1779068" y="1052157"/>
                  </a:lnTo>
                  <a:lnTo>
                    <a:pt x="1844511" y="1047448"/>
                  </a:lnTo>
                  <a:lnTo>
                    <a:pt x="1908891" y="1041756"/>
                  </a:lnTo>
                  <a:lnTo>
                    <a:pt x="1972141" y="1035105"/>
                  </a:lnTo>
                  <a:lnTo>
                    <a:pt x="2034196" y="1027518"/>
                  </a:lnTo>
                  <a:lnTo>
                    <a:pt x="2094988" y="1019020"/>
                  </a:lnTo>
                  <a:lnTo>
                    <a:pt x="2154450" y="1009632"/>
                  </a:lnTo>
                  <a:lnTo>
                    <a:pt x="2212518" y="999380"/>
                  </a:lnTo>
                  <a:lnTo>
                    <a:pt x="2269123" y="988285"/>
                  </a:lnTo>
                  <a:lnTo>
                    <a:pt x="2324199" y="976372"/>
                  </a:lnTo>
                  <a:lnTo>
                    <a:pt x="2377680" y="963664"/>
                  </a:lnTo>
                  <a:lnTo>
                    <a:pt x="2429499" y="950185"/>
                  </a:lnTo>
                  <a:lnTo>
                    <a:pt x="2479590" y="935957"/>
                  </a:lnTo>
                  <a:lnTo>
                    <a:pt x="2527886" y="921005"/>
                  </a:lnTo>
                  <a:lnTo>
                    <a:pt x="2574321" y="905351"/>
                  </a:lnTo>
                  <a:lnTo>
                    <a:pt x="2618828" y="889019"/>
                  </a:lnTo>
                  <a:lnTo>
                    <a:pt x="2661340" y="872033"/>
                  </a:lnTo>
                  <a:lnTo>
                    <a:pt x="2701792" y="854415"/>
                  </a:lnTo>
                  <a:lnTo>
                    <a:pt x="2740116" y="836190"/>
                  </a:lnTo>
                  <a:lnTo>
                    <a:pt x="2776245" y="817381"/>
                  </a:lnTo>
                  <a:lnTo>
                    <a:pt x="2810114" y="798011"/>
                  </a:lnTo>
                  <a:lnTo>
                    <a:pt x="2870805" y="757682"/>
                  </a:lnTo>
                  <a:lnTo>
                    <a:pt x="2921654" y="715391"/>
                  </a:lnTo>
                  <a:lnTo>
                    <a:pt x="2962130" y="671325"/>
                  </a:lnTo>
                  <a:lnTo>
                    <a:pt x="2991700" y="625672"/>
                  </a:lnTo>
                  <a:lnTo>
                    <a:pt x="3009833" y="578618"/>
                  </a:lnTo>
                  <a:lnTo>
                    <a:pt x="3015996" y="530351"/>
                  </a:lnTo>
                  <a:lnTo>
                    <a:pt x="3014444" y="506078"/>
                  </a:lnTo>
                  <a:lnTo>
                    <a:pt x="3002230" y="458395"/>
                  </a:lnTo>
                  <a:lnTo>
                    <a:pt x="2978312" y="412018"/>
                  </a:lnTo>
                  <a:lnTo>
                    <a:pt x="2943222" y="367135"/>
                  </a:lnTo>
                  <a:lnTo>
                    <a:pt x="2897493" y="323933"/>
                  </a:lnTo>
                  <a:lnTo>
                    <a:pt x="2841656" y="282599"/>
                  </a:lnTo>
                  <a:lnTo>
                    <a:pt x="2776245" y="243322"/>
                  </a:lnTo>
                  <a:lnTo>
                    <a:pt x="2740116" y="224513"/>
                  </a:lnTo>
                  <a:lnTo>
                    <a:pt x="2701792" y="206288"/>
                  </a:lnTo>
                  <a:lnTo>
                    <a:pt x="2661340" y="188670"/>
                  </a:lnTo>
                  <a:lnTo>
                    <a:pt x="2618828" y="171684"/>
                  </a:lnTo>
                  <a:lnTo>
                    <a:pt x="2574321" y="155352"/>
                  </a:lnTo>
                  <a:lnTo>
                    <a:pt x="2527886" y="139698"/>
                  </a:lnTo>
                  <a:lnTo>
                    <a:pt x="2479590" y="124746"/>
                  </a:lnTo>
                  <a:lnTo>
                    <a:pt x="2429499" y="110518"/>
                  </a:lnTo>
                  <a:lnTo>
                    <a:pt x="2377680" y="97039"/>
                  </a:lnTo>
                  <a:lnTo>
                    <a:pt x="2324199" y="84331"/>
                  </a:lnTo>
                  <a:lnTo>
                    <a:pt x="2269123" y="72418"/>
                  </a:lnTo>
                  <a:lnTo>
                    <a:pt x="2212518" y="61323"/>
                  </a:lnTo>
                  <a:lnTo>
                    <a:pt x="2154450" y="51071"/>
                  </a:lnTo>
                  <a:lnTo>
                    <a:pt x="2094988" y="41683"/>
                  </a:lnTo>
                  <a:lnTo>
                    <a:pt x="2034196" y="33185"/>
                  </a:lnTo>
                  <a:lnTo>
                    <a:pt x="1972141" y="25598"/>
                  </a:lnTo>
                  <a:lnTo>
                    <a:pt x="1908891" y="18947"/>
                  </a:lnTo>
                  <a:lnTo>
                    <a:pt x="1844511" y="13255"/>
                  </a:lnTo>
                  <a:lnTo>
                    <a:pt x="1779068" y="8546"/>
                  </a:lnTo>
                  <a:lnTo>
                    <a:pt x="1712628" y="4842"/>
                  </a:lnTo>
                  <a:lnTo>
                    <a:pt x="1645259" y="2167"/>
                  </a:lnTo>
                  <a:lnTo>
                    <a:pt x="1577027" y="545"/>
                  </a:lnTo>
                  <a:lnTo>
                    <a:pt x="1507998" y="0"/>
                  </a:lnTo>
                  <a:close/>
                </a:path>
              </a:pathLst>
            </a:custGeom>
            <a:solidFill>
              <a:srgbClr val="F9C1BE"/>
            </a:solid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371600">
                <a:defRPr/>
              </a:pPr>
              <a:endParaRPr sz="270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1CE371B-A794-D702-7F24-81D38ADB7750}"/>
              </a:ext>
            </a:extLst>
          </p:cNvPr>
          <p:cNvSpPr txBox="1"/>
          <p:nvPr/>
        </p:nvSpPr>
        <p:spPr>
          <a:xfrm>
            <a:off x="8337747" y="4498665"/>
            <a:ext cx="3174027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>
              <a:defRPr/>
            </a:pPr>
            <a:r>
              <a:rPr lang="en-US" sz="2250" b="1">
                <a:solidFill>
                  <a:srgbClr val="FFFFFF"/>
                </a:solidFill>
                <a:latin typeface="Arial" panose="020B0604020202020204" pitchFamily="34" charset="0"/>
              </a:rPr>
              <a:t>WOP Moderators</a:t>
            </a:r>
            <a:r>
              <a:rPr lang="en-US" sz="2250">
                <a:solidFill>
                  <a:srgbClr val="000000"/>
                </a:solidFill>
                <a:latin typeface="Arial" panose="020B0604020202020204" pitchFamily="34" charset="0"/>
              </a:rPr>
              <a:t>​</a:t>
            </a:r>
            <a:endParaRPr lang="en-GB" sz="22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BB4920-E5D5-2865-7452-9E423B0EE48E}"/>
              </a:ext>
            </a:extLst>
          </p:cNvPr>
          <p:cNvSpPr txBox="1"/>
          <p:nvPr/>
        </p:nvSpPr>
        <p:spPr>
          <a:xfrm>
            <a:off x="5076057" y="5681592"/>
            <a:ext cx="93699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 fontAlgn="base">
              <a:defRPr/>
            </a:pPr>
            <a:r>
              <a:rPr lang="en-US" sz="2700">
                <a:solidFill>
                  <a:srgbClr val="000000"/>
                </a:solidFill>
                <a:highlight>
                  <a:srgbClr val="F5F5F5"/>
                </a:highlight>
                <a:latin typeface="Microsoft Sans Serif" panose="020B0604020202020204" pitchFamily="34" charset="0"/>
              </a:rPr>
              <a:t>WOP </a:t>
            </a:r>
            <a:r>
              <a:rPr lang="en-US" sz="2700" err="1">
                <a:solidFill>
                  <a:srgbClr val="000000"/>
                </a:solidFill>
                <a:highlight>
                  <a:srgbClr val="F5F5F5"/>
                </a:highlight>
                <a:latin typeface="Microsoft Sans Serif" panose="020B0604020202020204" pitchFamily="34" charset="0"/>
              </a:rPr>
              <a:t>Programme</a:t>
            </a:r>
            <a:r>
              <a:rPr lang="en-US" sz="2700">
                <a:solidFill>
                  <a:srgbClr val="000000"/>
                </a:solidFill>
                <a:highlight>
                  <a:srgbClr val="F5F5F5"/>
                </a:highlight>
                <a:latin typeface="Microsoft Sans Serif" panose="020B0604020202020204" pitchFamily="34" charset="0"/>
              </a:rPr>
              <a:t>  &amp;​</a:t>
            </a:r>
            <a:endParaRPr lang="en-US" sz="2700">
              <a:solidFill>
                <a:srgbClr val="000000"/>
              </a:solidFill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ctr" defTabSz="1371600" fontAlgn="base">
              <a:defRPr/>
            </a:pPr>
            <a:r>
              <a:rPr lang="en-US" sz="2700">
                <a:solidFill>
                  <a:srgbClr val="000000"/>
                </a:solidFill>
                <a:highlight>
                  <a:srgbClr val="F5F5F5"/>
                </a:highlight>
                <a:latin typeface="Microsoft Sans Serif" panose="020B0604020202020204" pitchFamily="34" charset="0"/>
              </a:rPr>
              <a:t>Project groups​</a:t>
            </a:r>
            <a:endParaRPr lang="en-US" sz="2700">
              <a:solidFill>
                <a:srgbClr val="000000"/>
              </a:solidFill>
              <a:highlight>
                <a:srgbClr val="F5F5F5"/>
              </a:highlight>
              <a:latin typeface="Segoe UI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D891E3-8A9C-C0D3-BB16-AA31934F3AC2}"/>
              </a:ext>
            </a:extLst>
          </p:cNvPr>
          <p:cNvSpPr txBox="1"/>
          <p:nvPr/>
        </p:nvSpPr>
        <p:spPr>
          <a:xfrm>
            <a:off x="12197494" y="7166403"/>
            <a:ext cx="297319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>
              <a:defRPr/>
            </a:pPr>
            <a:r>
              <a:rPr lang="en-US" sz="2700">
                <a:solidFill>
                  <a:srgbClr val="000000"/>
                </a:solidFill>
                <a:highlight>
                  <a:srgbClr val="F5F5F5"/>
                </a:highlight>
                <a:latin typeface="Microsoft Sans Serif" panose="020B0604020202020204" pitchFamily="34" charset="0"/>
              </a:rPr>
              <a:t>Thematic CoPs​</a:t>
            </a:r>
            <a:endParaRPr lang="en-GB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80BFBF-300D-D40E-43E3-B08E4B2F7B26}"/>
              </a:ext>
            </a:extLst>
          </p:cNvPr>
          <p:cNvSpPr txBox="1"/>
          <p:nvPr/>
        </p:nvSpPr>
        <p:spPr>
          <a:xfrm>
            <a:off x="8543384" y="2663404"/>
            <a:ext cx="317402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>
              <a:defRPr/>
            </a:pPr>
            <a:r>
              <a:rPr lang="en-US" sz="2700">
                <a:solidFill>
                  <a:srgbClr val="000000"/>
                </a:solidFill>
                <a:highlight>
                  <a:srgbClr val="F5F5F5"/>
                </a:highlight>
                <a:latin typeface="Microsoft Sans Serif" panose="020B0604020202020204" pitchFamily="34" charset="0"/>
              </a:rPr>
              <a:t>Global WOPs  </a:t>
            </a:r>
            <a:br>
              <a:rPr lang="en-US" sz="2700">
                <a:solidFill>
                  <a:srgbClr val="000000"/>
                </a:solidFill>
                <a:highlight>
                  <a:srgbClr val="F5F5F5"/>
                </a:highlight>
                <a:latin typeface="Microsoft Sans Serif" panose="020B0604020202020204" pitchFamily="34" charset="0"/>
              </a:rPr>
            </a:br>
            <a:r>
              <a:rPr lang="en-US" sz="2700">
                <a:solidFill>
                  <a:srgbClr val="000000"/>
                </a:solidFill>
                <a:highlight>
                  <a:srgbClr val="F5F5F5"/>
                </a:highlight>
                <a:latin typeface="Microsoft Sans Serif" panose="020B0604020202020204" pitchFamily="34" charset="0"/>
              </a:rPr>
              <a:t>Community​ Members</a:t>
            </a:r>
          </a:p>
          <a:p>
            <a:pPr algn="ctr" defTabSz="1371600">
              <a:defRPr/>
            </a:pPr>
            <a:endParaRPr lang="en-GB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object 10">
            <a:extLst>
              <a:ext uri="{FF2B5EF4-FFF2-40B4-BE49-F238E27FC236}">
                <a16:creationId xmlns:a16="http://schemas.microsoft.com/office/drawing/2014/main" id="{583DF2CA-95AF-3323-5EA1-01434B215AEC}"/>
              </a:ext>
            </a:extLst>
          </p:cNvPr>
          <p:cNvSpPr/>
          <p:nvPr/>
        </p:nvSpPr>
        <p:spPr>
          <a:xfrm>
            <a:off x="11890997" y="5288199"/>
            <a:ext cx="3935636" cy="1191111"/>
          </a:xfrm>
          <a:custGeom>
            <a:avLst/>
            <a:gdLst/>
            <a:ahLst/>
            <a:cxnLst/>
            <a:rect l="l" t="t" r="r" b="b"/>
            <a:pathLst>
              <a:path w="3016250" h="1061085">
                <a:moveTo>
                  <a:pt x="1507998" y="0"/>
                </a:moveTo>
                <a:lnTo>
                  <a:pt x="1438968" y="545"/>
                </a:lnTo>
                <a:lnTo>
                  <a:pt x="1370736" y="2167"/>
                </a:lnTo>
                <a:lnTo>
                  <a:pt x="1303367" y="4842"/>
                </a:lnTo>
                <a:lnTo>
                  <a:pt x="1236927" y="8546"/>
                </a:lnTo>
                <a:lnTo>
                  <a:pt x="1171484" y="13255"/>
                </a:lnTo>
                <a:lnTo>
                  <a:pt x="1107104" y="18947"/>
                </a:lnTo>
                <a:lnTo>
                  <a:pt x="1043854" y="25598"/>
                </a:lnTo>
                <a:lnTo>
                  <a:pt x="981799" y="33185"/>
                </a:lnTo>
                <a:lnTo>
                  <a:pt x="921007" y="41683"/>
                </a:lnTo>
                <a:lnTo>
                  <a:pt x="861545" y="51071"/>
                </a:lnTo>
                <a:lnTo>
                  <a:pt x="803477" y="61323"/>
                </a:lnTo>
                <a:lnTo>
                  <a:pt x="746872" y="72418"/>
                </a:lnTo>
                <a:lnTo>
                  <a:pt x="691796" y="84331"/>
                </a:lnTo>
                <a:lnTo>
                  <a:pt x="638315" y="97039"/>
                </a:lnTo>
                <a:lnTo>
                  <a:pt x="586496" y="110518"/>
                </a:lnTo>
                <a:lnTo>
                  <a:pt x="536405" y="124746"/>
                </a:lnTo>
                <a:lnTo>
                  <a:pt x="488109" y="139698"/>
                </a:lnTo>
                <a:lnTo>
                  <a:pt x="441674" y="155352"/>
                </a:lnTo>
                <a:lnTo>
                  <a:pt x="397167" y="171684"/>
                </a:lnTo>
                <a:lnTo>
                  <a:pt x="354655" y="188670"/>
                </a:lnTo>
                <a:lnTo>
                  <a:pt x="314203" y="206288"/>
                </a:lnTo>
                <a:lnTo>
                  <a:pt x="275879" y="224513"/>
                </a:lnTo>
                <a:lnTo>
                  <a:pt x="239750" y="243322"/>
                </a:lnTo>
                <a:lnTo>
                  <a:pt x="205881" y="262692"/>
                </a:lnTo>
                <a:lnTo>
                  <a:pt x="145190" y="303021"/>
                </a:lnTo>
                <a:lnTo>
                  <a:pt x="94341" y="345312"/>
                </a:lnTo>
                <a:lnTo>
                  <a:pt x="53865" y="389378"/>
                </a:lnTo>
                <a:lnTo>
                  <a:pt x="24295" y="435031"/>
                </a:lnTo>
                <a:lnTo>
                  <a:pt x="6162" y="482085"/>
                </a:lnTo>
                <a:lnTo>
                  <a:pt x="0" y="530351"/>
                </a:lnTo>
                <a:lnTo>
                  <a:pt x="1551" y="554625"/>
                </a:lnTo>
                <a:lnTo>
                  <a:pt x="13765" y="602308"/>
                </a:lnTo>
                <a:lnTo>
                  <a:pt x="37683" y="648685"/>
                </a:lnTo>
                <a:lnTo>
                  <a:pt x="72773" y="693568"/>
                </a:lnTo>
                <a:lnTo>
                  <a:pt x="118502" y="736770"/>
                </a:lnTo>
                <a:lnTo>
                  <a:pt x="174339" y="778104"/>
                </a:lnTo>
                <a:lnTo>
                  <a:pt x="239750" y="817381"/>
                </a:lnTo>
                <a:lnTo>
                  <a:pt x="275879" y="836190"/>
                </a:lnTo>
                <a:lnTo>
                  <a:pt x="314203" y="854415"/>
                </a:lnTo>
                <a:lnTo>
                  <a:pt x="354655" y="872033"/>
                </a:lnTo>
                <a:lnTo>
                  <a:pt x="397167" y="889019"/>
                </a:lnTo>
                <a:lnTo>
                  <a:pt x="441674" y="905351"/>
                </a:lnTo>
                <a:lnTo>
                  <a:pt x="488109" y="921005"/>
                </a:lnTo>
                <a:lnTo>
                  <a:pt x="536405" y="935957"/>
                </a:lnTo>
                <a:lnTo>
                  <a:pt x="586496" y="950185"/>
                </a:lnTo>
                <a:lnTo>
                  <a:pt x="638315" y="963664"/>
                </a:lnTo>
                <a:lnTo>
                  <a:pt x="691796" y="976372"/>
                </a:lnTo>
                <a:lnTo>
                  <a:pt x="746872" y="988285"/>
                </a:lnTo>
                <a:lnTo>
                  <a:pt x="803477" y="999380"/>
                </a:lnTo>
                <a:lnTo>
                  <a:pt x="861545" y="1009632"/>
                </a:lnTo>
                <a:lnTo>
                  <a:pt x="921007" y="1019020"/>
                </a:lnTo>
                <a:lnTo>
                  <a:pt x="981799" y="1027518"/>
                </a:lnTo>
                <a:lnTo>
                  <a:pt x="1043854" y="1035105"/>
                </a:lnTo>
                <a:lnTo>
                  <a:pt x="1107104" y="1041756"/>
                </a:lnTo>
                <a:lnTo>
                  <a:pt x="1171484" y="1047448"/>
                </a:lnTo>
                <a:lnTo>
                  <a:pt x="1236927" y="1052157"/>
                </a:lnTo>
                <a:lnTo>
                  <a:pt x="1303367" y="1055861"/>
                </a:lnTo>
                <a:lnTo>
                  <a:pt x="1370736" y="1058536"/>
                </a:lnTo>
                <a:lnTo>
                  <a:pt x="1438968" y="1060158"/>
                </a:lnTo>
                <a:lnTo>
                  <a:pt x="1507998" y="1060703"/>
                </a:lnTo>
                <a:lnTo>
                  <a:pt x="1577027" y="1060158"/>
                </a:lnTo>
                <a:lnTo>
                  <a:pt x="1645259" y="1058536"/>
                </a:lnTo>
                <a:lnTo>
                  <a:pt x="1712628" y="1055861"/>
                </a:lnTo>
                <a:lnTo>
                  <a:pt x="1779068" y="1052157"/>
                </a:lnTo>
                <a:lnTo>
                  <a:pt x="1844511" y="1047448"/>
                </a:lnTo>
                <a:lnTo>
                  <a:pt x="1908891" y="1041756"/>
                </a:lnTo>
                <a:lnTo>
                  <a:pt x="1972141" y="1035105"/>
                </a:lnTo>
                <a:lnTo>
                  <a:pt x="2034196" y="1027518"/>
                </a:lnTo>
                <a:lnTo>
                  <a:pt x="2094988" y="1019020"/>
                </a:lnTo>
                <a:lnTo>
                  <a:pt x="2154450" y="1009632"/>
                </a:lnTo>
                <a:lnTo>
                  <a:pt x="2212518" y="999380"/>
                </a:lnTo>
                <a:lnTo>
                  <a:pt x="2269123" y="988285"/>
                </a:lnTo>
                <a:lnTo>
                  <a:pt x="2324199" y="976372"/>
                </a:lnTo>
                <a:lnTo>
                  <a:pt x="2377680" y="963664"/>
                </a:lnTo>
                <a:lnTo>
                  <a:pt x="2429499" y="950185"/>
                </a:lnTo>
                <a:lnTo>
                  <a:pt x="2479590" y="935957"/>
                </a:lnTo>
                <a:lnTo>
                  <a:pt x="2527886" y="921005"/>
                </a:lnTo>
                <a:lnTo>
                  <a:pt x="2574321" y="905351"/>
                </a:lnTo>
                <a:lnTo>
                  <a:pt x="2618828" y="889019"/>
                </a:lnTo>
                <a:lnTo>
                  <a:pt x="2661340" y="872033"/>
                </a:lnTo>
                <a:lnTo>
                  <a:pt x="2701792" y="854415"/>
                </a:lnTo>
                <a:lnTo>
                  <a:pt x="2740116" y="836190"/>
                </a:lnTo>
                <a:lnTo>
                  <a:pt x="2776245" y="817381"/>
                </a:lnTo>
                <a:lnTo>
                  <a:pt x="2810114" y="798011"/>
                </a:lnTo>
                <a:lnTo>
                  <a:pt x="2870805" y="757682"/>
                </a:lnTo>
                <a:lnTo>
                  <a:pt x="2921654" y="715391"/>
                </a:lnTo>
                <a:lnTo>
                  <a:pt x="2962130" y="671325"/>
                </a:lnTo>
                <a:lnTo>
                  <a:pt x="2991700" y="625672"/>
                </a:lnTo>
                <a:lnTo>
                  <a:pt x="3009833" y="578618"/>
                </a:lnTo>
                <a:lnTo>
                  <a:pt x="3015996" y="530351"/>
                </a:lnTo>
                <a:lnTo>
                  <a:pt x="3014444" y="506078"/>
                </a:lnTo>
                <a:lnTo>
                  <a:pt x="3002230" y="458395"/>
                </a:lnTo>
                <a:lnTo>
                  <a:pt x="2978312" y="412018"/>
                </a:lnTo>
                <a:lnTo>
                  <a:pt x="2943222" y="367135"/>
                </a:lnTo>
                <a:lnTo>
                  <a:pt x="2897493" y="323933"/>
                </a:lnTo>
                <a:lnTo>
                  <a:pt x="2841656" y="282599"/>
                </a:lnTo>
                <a:lnTo>
                  <a:pt x="2776245" y="243322"/>
                </a:lnTo>
                <a:lnTo>
                  <a:pt x="2740116" y="224513"/>
                </a:lnTo>
                <a:lnTo>
                  <a:pt x="2701792" y="206288"/>
                </a:lnTo>
                <a:lnTo>
                  <a:pt x="2661340" y="188670"/>
                </a:lnTo>
                <a:lnTo>
                  <a:pt x="2618828" y="171684"/>
                </a:lnTo>
                <a:lnTo>
                  <a:pt x="2574321" y="155352"/>
                </a:lnTo>
                <a:lnTo>
                  <a:pt x="2527886" y="139698"/>
                </a:lnTo>
                <a:lnTo>
                  <a:pt x="2479590" y="124746"/>
                </a:lnTo>
                <a:lnTo>
                  <a:pt x="2429499" y="110518"/>
                </a:lnTo>
                <a:lnTo>
                  <a:pt x="2377680" y="97039"/>
                </a:lnTo>
                <a:lnTo>
                  <a:pt x="2324199" y="84331"/>
                </a:lnTo>
                <a:lnTo>
                  <a:pt x="2269123" y="72418"/>
                </a:lnTo>
                <a:lnTo>
                  <a:pt x="2212518" y="61323"/>
                </a:lnTo>
                <a:lnTo>
                  <a:pt x="2154450" y="51071"/>
                </a:lnTo>
                <a:lnTo>
                  <a:pt x="2094988" y="41683"/>
                </a:lnTo>
                <a:lnTo>
                  <a:pt x="2034196" y="33185"/>
                </a:lnTo>
                <a:lnTo>
                  <a:pt x="1972141" y="25598"/>
                </a:lnTo>
                <a:lnTo>
                  <a:pt x="1908891" y="18947"/>
                </a:lnTo>
                <a:lnTo>
                  <a:pt x="1844511" y="13255"/>
                </a:lnTo>
                <a:lnTo>
                  <a:pt x="1779068" y="8546"/>
                </a:lnTo>
                <a:lnTo>
                  <a:pt x="1712628" y="4842"/>
                </a:lnTo>
                <a:lnTo>
                  <a:pt x="1645259" y="2167"/>
                </a:lnTo>
                <a:lnTo>
                  <a:pt x="1577027" y="545"/>
                </a:lnTo>
                <a:lnTo>
                  <a:pt x="1507998" y="0"/>
                </a:lnTo>
                <a:close/>
              </a:path>
            </a:pathLst>
          </a:custGeom>
          <a:solidFill>
            <a:srgbClr val="008E77"/>
          </a:solid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71600">
              <a:defRPr/>
            </a:pPr>
            <a:endParaRPr lang="en-GB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47789F9-1373-B1FF-C019-43A493D65CA8}"/>
              </a:ext>
            </a:extLst>
          </p:cNvPr>
          <p:cNvSpPr txBox="1"/>
          <p:nvPr/>
        </p:nvSpPr>
        <p:spPr>
          <a:xfrm>
            <a:off x="12290768" y="5772161"/>
            <a:ext cx="2925297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>
              <a:defRPr/>
            </a:pPr>
            <a:r>
              <a:rPr lang="en-US" sz="2250" b="1">
                <a:solidFill>
                  <a:srgbClr val="FFFFFF"/>
                </a:solidFill>
                <a:latin typeface="Arial" panose="020B0604020202020204" pitchFamily="34" charset="0"/>
              </a:rPr>
              <a:t>CoP Moderators</a:t>
            </a:r>
            <a:r>
              <a:rPr lang="en-US" sz="2250">
                <a:solidFill>
                  <a:srgbClr val="000000"/>
                </a:solidFill>
                <a:latin typeface="Arial" panose="020B0604020202020204" pitchFamily="34" charset="0"/>
              </a:rPr>
              <a:t>​</a:t>
            </a:r>
            <a:endParaRPr lang="en-GB" sz="22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6934C06-B7EE-202A-C554-03F8A69507E9}"/>
              </a:ext>
            </a:extLst>
          </p:cNvPr>
          <p:cNvSpPr/>
          <p:nvPr/>
        </p:nvSpPr>
        <p:spPr>
          <a:xfrm>
            <a:off x="11755970" y="2651703"/>
            <a:ext cx="4285980" cy="2414094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GB" sz="2250" b="1" dirty="0">
                <a:solidFill>
                  <a:srgbClr val="FFFFFF"/>
                </a:solidFill>
                <a:latin typeface="Arial" panose="020B0604020202020204" pitchFamily="34" charset="0"/>
              </a:rPr>
              <a:t>The Global WOPs  </a:t>
            </a:r>
          </a:p>
          <a:p>
            <a:pPr algn="ctr" defTabSz="1371600">
              <a:defRPr/>
            </a:pPr>
            <a:r>
              <a:rPr lang="en-GB" sz="2250" b="1" dirty="0">
                <a:solidFill>
                  <a:srgbClr val="FFFFFF"/>
                </a:solidFill>
                <a:latin typeface="Arial" panose="020B0604020202020204" pitchFamily="34" charset="0"/>
              </a:rPr>
              <a:t>Community Members</a:t>
            </a:r>
            <a:r>
              <a:rPr lang="en-GB" sz="2250" dirty="0">
                <a:solidFill>
                  <a:srgbClr val="000000"/>
                </a:solidFill>
                <a:latin typeface="Arial" panose="020B0604020202020204" pitchFamily="34" charset="0"/>
              </a:rPr>
              <a:t>​</a:t>
            </a:r>
            <a:endParaRPr lang="en-GB" sz="22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8993BFF-4760-E5F2-D489-8C125530AB44}"/>
              </a:ext>
            </a:extLst>
          </p:cNvPr>
          <p:cNvSpPr/>
          <p:nvPr/>
        </p:nvSpPr>
        <p:spPr>
          <a:xfrm>
            <a:off x="6508036" y="1106787"/>
            <a:ext cx="10904744" cy="7918020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GB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3F823BE-80E3-3F5E-1226-6B615E87BF8C}"/>
              </a:ext>
            </a:extLst>
          </p:cNvPr>
          <p:cNvSpPr/>
          <p:nvPr/>
        </p:nvSpPr>
        <p:spPr>
          <a:xfrm>
            <a:off x="11355205" y="881291"/>
            <a:ext cx="4185392" cy="1358961"/>
          </a:xfrm>
          <a:prstGeom prst="ellipse">
            <a:avLst/>
          </a:prstGeom>
          <a:solidFill>
            <a:srgbClr val="9E3958"/>
          </a:solidFill>
          <a:ln w="1905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 defTabSz="1371600">
              <a:defRPr/>
            </a:pPr>
            <a:r>
              <a:rPr lang="en-US" sz="225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 </a:t>
            </a:r>
            <a:br>
              <a:rPr lang="en-US" sz="225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5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“Co-owners”​</a:t>
            </a:r>
            <a:endParaRPr lang="en-GB" sz="2250" b="1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person taking a selfie&#10;&#10;Description automatically generated">
            <a:extLst>
              <a:ext uri="{FF2B5EF4-FFF2-40B4-BE49-F238E27FC236}">
                <a16:creationId xmlns:a16="http://schemas.microsoft.com/office/drawing/2014/main" id="{41476310-08C9-2843-BC06-C6CA17BB2F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5700" y="1932769"/>
            <a:ext cx="1053323" cy="934760"/>
          </a:xfrm>
          <a:prstGeom prst="ellipse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93545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AF5FBD4-C811-FD93-0FE8-E037FBA97D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6" r="4822"/>
          <a:stretch/>
        </p:blipFill>
        <p:spPr bwMode="auto">
          <a:xfrm rot="5400000">
            <a:off x="4000502" y="-3935906"/>
            <a:ext cx="10286999" cy="18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68C4623-C846-D324-A82B-011EE33D9F65}"/>
              </a:ext>
            </a:extLst>
          </p:cNvPr>
          <p:cNvSpPr txBox="1">
            <a:spLocks/>
          </p:cNvSpPr>
          <p:nvPr/>
        </p:nvSpPr>
        <p:spPr>
          <a:xfrm>
            <a:off x="2206256" y="4019864"/>
            <a:ext cx="14380535" cy="2247272"/>
          </a:xfrm>
          <a:prstGeom prst="rect">
            <a:avLst/>
          </a:prstGeom>
        </p:spPr>
        <p:txBody>
          <a:bodyPr vert="horz" lIns="137160" tIns="68580" rIns="137160" bIns="6858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371600">
              <a:spcAft>
                <a:spcPts val="900"/>
              </a:spcAft>
              <a:defRPr/>
            </a:pPr>
            <a:r>
              <a:rPr lang="en-US" sz="10800" b="1" dirty="0">
                <a:solidFill>
                  <a:srgbClr val="FFFFFF"/>
                </a:solidFill>
                <a:latin typeface="Aptos Display" panose="02110004020202020204"/>
              </a:rPr>
              <a:t>Moderators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30E27-8757-A8D6-A434-A619FBBF5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8522" y="6331730"/>
            <a:ext cx="13716000" cy="1647593"/>
          </a:xfrm>
        </p:spPr>
        <p:txBody>
          <a:bodyPr vert="horz" lIns="137160" tIns="68580" rIns="137160" bIns="68580" rtlCol="0">
            <a:normAutofit/>
          </a:bodyPr>
          <a:lstStyle/>
          <a:p>
            <a:pPr marL="0" indent="0" algn="ctr">
              <a:buNone/>
            </a:pPr>
            <a:r>
              <a:rPr lang="en-US" sz="3600">
                <a:solidFill>
                  <a:srgbClr val="FFFFFF"/>
                </a:solidFill>
              </a:rPr>
              <a:t>Over 35 expert moderators for thematic and regional groups in the Global WOPs Community</a:t>
            </a:r>
          </a:p>
        </p:txBody>
      </p:sp>
    </p:spTree>
    <p:extLst>
      <p:ext uri="{BB962C8B-B14F-4D97-AF65-F5344CB8AC3E}">
        <p14:creationId xmlns:p14="http://schemas.microsoft.com/office/powerpoint/2010/main" val="2865239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>
            <a:extLst>
              <a:ext uri="{FF2B5EF4-FFF2-40B4-BE49-F238E27FC236}">
                <a16:creationId xmlns:a16="http://schemas.microsoft.com/office/drawing/2014/main" id="{690A0D13-AFEF-B7E5-C238-BB9FD9405C57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07901C-94A2-E1AB-5CDE-2683DA290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280" y="0"/>
            <a:ext cx="14301440" cy="10287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9F6F97E-84AD-3535-20B6-724DDB613A17}"/>
              </a:ext>
            </a:extLst>
          </p:cNvPr>
          <p:cNvSpPr/>
          <p:nvPr/>
        </p:nvSpPr>
        <p:spPr>
          <a:xfrm>
            <a:off x="2766850" y="1608083"/>
            <a:ext cx="2790497" cy="662153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DE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8E408FA-92F6-5572-463E-29FCD3C6EAEE}"/>
              </a:ext>
            </a:extLst>
          </p:cNvPr>
          <p:cNvSpPr/>
          <p:nvPr/>
        </p:nvSpPr>
        <p:spPr>
          <a:xfrm>
            <a:off x="2498837" y="3689132"/>
            <a:ext cx="3436881" cy="290873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DE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B35EDAC-A400-0F13-48DC-758D14894F5D}"/>
              </a:ext>
            </a:extLst>
          </p:cNvPr>
          <p:cNvSpPr/>
          <p:nvPr/>
        </p:nvSpPr>
        <p:spPr>
          <a:xfrm>
            <a:off x="6441275" y="3689132"/>
            <a:ext cx="7725101" cy="1454369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DE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A42C43B-5E59-893C-FCC9-AF33807BCAA5}"/>
              </a:ext>
            </a:extLst>
          </p:cNvPr>
          <p:cNvSpPr/>
          <p:nvPr/>
        </p:nvSpPr>
        <p:spPr>
          <a:xfrm>
            <a:off x="2766849" y="6988065"/>
            <a:ext cx="3369879" cy="214017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DE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blue text with circles on a black background&#10;&#10;AI-generated content may be incorrect.">
            <a:extLst>
              <a:ext uri="{FF2B5EF4-FFF2-40B4-BE49-F238E27FC236}">
                <a16:creationId xmlns:a16="http://schemas.microsoft.com/office/drawing/2014/main" id="{90EF1044-6125-6739-5FB9-0062B58972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486900"/>
            <a:ext cx="2362200" cy="67204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14E055-00DB-4826-6C0A-BA28C2C6B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>
              <a:defRPr/>
            </a:pPr>
            <a:fld id="{202F88D4-FAF5-4F73-95AA-55B4B83A8B6C}" type="slidenum">
              <a:rPr lang="LID4096" sz="18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371600">
                <a:defRPr/>
              </a:pPr>
              <a:t>9</a:t>
            </a:fld>
            <a:endParaRPr lang="LID4096" sz="18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5068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9E1DB41-9816-1939-188D-43CF9CA0F2C3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5" descr="A blue text with circles on a black background&#10;&#10;AI-generated content may be incorrect.">
            <a:extLst>
              <a:ext uri="{FF2B5EF4-FFF2-40B4-BE49-F238E27FC236}">
                <a16:creationId xmlns:a16="http://schemas.microsoft.com/office/drawing/2014/main" id="{335CA635-22B1-456A-73B9-FBDC2BA28C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486900"/>
            <a:ext cx="2362200" cy="67204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A92C4-E18A-B6AA-AB4D-D1F3003AA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459364" y="9566876"/>
            <a:ext cx="4114800" cy="547688"/>
          </a:xfrm>
        </p:spPr>
        <p:txBody>
          <a:bodyPr/>
          <a:lstStyle/>
          <a:p>
            <a:pPr defTabSz="1371600">
              <a:defRPr/>
            </a:pPr>
            <a:fld id="{48F63A3B-78C7-47BE-AE5E-E10140E04643}" type="slidenum">
              <a:rPr lang="en-US" sz="18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371600">
                <a:defRPr/>
              </a:pPr>
              <a:t>10</a:t>
            </a:fld>
            <a:endParaRPr lang="en-US" sz="18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5" name="Picture 4" descr="A blue squares with white text&#10;&#10;Description automatically generated">
            <a:extLst>
              <a:ext uri="{FF2B5EF4-FFF2-40B4-BE49-F238E27FC236}">
                <a16:creationId xmlns:a16="http://schemas.microsoft.com/office/drawing/2014/main" id="{649959A9-D732-2D49-DD83-A93EAD1AA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7096" y="3633878"/>
            <a:ext cx="10049766" cy="4713608"/>
          </a:xfrm>
          <a:prstGeom prst="rect">
            <a:avLst/>
          </a:prstGeom>
        </p:spPr>
      </p:pic>
      <p:pic>
        <p:nvPicPr>
          <p:cNvPr id="3" name="Picture 2" descr="Hands typing on a computer&#10;&#10;Description automatically generated">
            <a:extLst>
              <a:ext uri="{FF2B5EF4-FFF2-40B4-BE49-F238E27FC236}">
                <a16:creationId xmlns:a16="http://schemas.microsoft.com/office/drawing/2014/main" id="{B2C03099-65A0-2D71-CD67-C26ABC1AB3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689" y="3556681"/>
            <a:ext cx="5630042" cy="4438622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5B08650C-E901-3B6B-1802-33992E094EEA}"/>
              </a:ext>
            </a:extLst>
          </p:cNvPr>
          <p:cNvSpPr txBox="1">
            <a:spLocks/>
          </p:cNvSpPr>
          <p:nvPr/>
        </p:nvSpPr>
        <p:spPr>
          <a:xfrm>
            <a:off x="695168" y="435074"/>
            <a:ext cx="16878995" cy="1979415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371600">
              <a:defRPr/>
            </a:pPr>
            <a:r>
              <a:rPr lang="es-ES" sz="6600" err="1">
                <a:solidFill>
                  <a:prstClr val="black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Thematic</a:t>
            </a:r>
            <a:r>
              <a:rPr lang="es-ES" sz="6600">
                <a:solidFill>
                  <a:prstClr val="black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s-ES" sz="6600" err="1">
                <a:solidFill>
                  <a:prstClr val="black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Groups</a:t>
            </a:r>
            <a:endParaRPr lang="es-ES" sz="6600">
              <a:solidFill>
                <a:prstClr val="black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14915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ED535-5471-2E48-F85C-5C8AAA2B9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102BBED-31F9-5917-1957-4C31AFAB9FE1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2" descr="A blue text with circles on a black background&#10;&#10;AI-generated content may be incorrect.">
            <a:extLst>
              <a:ext uri="{FF2B5EF4-FFF2-40B4-BE49-F238E27FC236}">
                <a16:creationId xmlns:a16="http://schemas.microsoft.com/office/drawing/2014/main" id="{52497AEF-B192-D4ED-C0CF-604A7FCBD1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486900"/>
            <a:ext cx="2362200" cy="672046"/>
          </a:xfrm>
          <a:prstGeom prst="rect">
            <a:avLst/>
          </a:prstGeom>
        </p:spPr>
      </p:pic>
      <p:pic>
        <p:nvPicPr>
          <p:cNvPr id="15" name="Picture 1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149477A-2358-6E64-9DD7-DA6F2723DF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020" b="20697"/>
          <a:stretch/>
        </p:blipFill>
        <p:spPr>
          <a:xfrm>
            <a:off x="35373" y="3121128"/>
            <a:ext cx="3616911" cy="5347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757FE3-E95C-27DC-B50F-604586B01A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7881"/>
          <a:stretch/>
        </p:blipFill>
        <p:spPr>
          <a:xfrm>
            <a:off x="3844342" y="3026312"/>
            <a:ext cx="7176224" cy="563390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0D72F-04FF-68FB-E76F-6FB60B690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459364" y="9566876"/>
            <a:ext cx="4114800" cy="547688"/>
          </a:xfrm>
        </p:spPr>
        <p:txBody>
          <a:bodyPr/>
          <a:lstStyle/>
          <a:p>
            <a:pPr defTabSz="1371600">
              <a:defRPr/>
            </a:pPr>
            <a:fld id="{48F63A3B-78C7-47BE-AE5E-E10140E04643}" type="slidenum">
              <a:rPr lang="en-US" sz="18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371600">
                <a:defRPr/>
              </a:pPr>
              <a:t>11</a:t>
            </a:fld>
            <a:endParaRPr lang="en-US" sz="18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AB39B7CA-DE83-8E5C-7E0E-395905D4ADDF}"/>
              </a:ext>
            </a:extLst>
          </p:cNvPr>
          <p:cNvSpPr txBox="1">
            <a:spLocks/>
          </p:cNvSpPr>
          <p:nvPr/>
        </p:nvSpPr>
        <p:spPr>
          <a:xfrm>
            <a:off x="695168" y="435074"/>
            <a:ext cx="16878995" cy="1979415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>
              <a:defRPr/>
            </a:pPr>
            <a:r>
              <a:rPr lang="en-GB" sz="5400">
                <a:solidFill>
                  <a:prstClr val="black"/>
                </a:solidFill>
                <a:latin typeface="Futura Medium" panose="020B0602020204020303" pitchFamily="34" charset="-79"/>
                <a:ea typeface="Roboto" panose="02000000000000000000" pitchFamily="2" charset="0"/>
                <a:cs typeface="Futura Medium" panose="020B0602020204020303" pitchFamily="34" charset="-79"/>
              </a:rPr>
              <a:t>Co-creating and sharing knowledge on WOPs</a:t>
            </a:r>
            <a:endParaRPr lang="es-ES" sz="5400">
              <a:solidFill>
                <a:prstClr val="black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939DCAB-29DC-B204-73FE-713ACEF192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6417" y="3026312"/>
            <a:ext cx="7176224" cy="5442521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BAB14E9-EEC2-6E88-BDE0-5CBA228FEA3C}"/>
              </a:ext>
            </a:extLst>
          </p:cNvPr>
          <p:cNvSpPr/>
          <p:nvPr/>
        </p:nvSpPr>
        <p:spPr>
          <a:xfrm>
            <a:off x="3768490" y="3377185"/>
            <a:ext cx="2424224" cy="338894"/>
          </a:xfrm>
          <a:prstGeom prst="roundRect">
            <a:avLst/>
          </a:prstGeom>
          <a:noFill/>
          <a:ln w="28575">
            <a:solidFill>
              <a:srgbClr val="036E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ED37DDE-9668-E76F-D39C-AEA93760DA44}"/>
              </a:ext>
            </a:extLst>
          </p:cNvPr>
          <p:cNvSpPr/>
          <p:nvPr/>
        </p:nvSpPr>
        <p:spPr>
          <a:xfrm>
            <a:off x="11201237" y="4804607"/>
            <a:ext cx="2562611" cy="338894"/>
          </a:xfrm>
          <a:prstGeom prst="roundRect">
            <a:avLst/>
          </a:prstGeom>
          <a:noFill/>
          <a:ln w="28575">
            <a:solidFill>
              <a:srgbClr val="036E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3191F0C-E4D6-D4D7-A721-D423FFB05E80}"/>
              </a:ext>
            </a:extLst>
          </p:cNvPr>
          <p:cNvSpPr/>
          <p:nvPr/>
        </p:nvSpPr>
        <p:spPr>
          <a:xfrm>
            <a:off x="186029" y="6683909"/>
            <a:ext cx="3099431" cy="349529"/>
          </a:xfrm>
          <a:prstGeom prst="roundRect">
            <a:avLst/>
          </a:prstGeom>
          <a:noFill/>
          <a:ln w="28575">
            <a:solidFill>
              <a:srgbClr val="036E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06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BD431-A145-8105-6932-CA5E04A94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DD81597-571C-24FB-04D0-A8A9191E990C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2" descr="A blue text with circles on a black background&#10;&#10;AI-generated content may be incorrect.">
            <a:extLst>
              <a:ext uri="{FF2B5EF4-FFF2-40B4-BE49-F238E27FC236}">
                <a16:creationId xmlns:a16="http://schemas.microsoft.com/office/drawing/2014/main" id="{11CBEFA6-EAA4-FF3B-F5FF-4E0B30C65A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486900"/>
            <a:ext cx="2362200" cy="67204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3D4564-D145-E820-C396-DD6D0E578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459364" y="9566876"/>
            <a:ext cx="4114800" cy="547688"/>
          </a:xfrm>
        </p:spPr>
        <p:txBody>
          <a:bodyPr/>
          <a:lstStyle/>
          <a:p>
            <a:pPr defTabSz="1371600">
              <a:defRPr/>
            </a:pPr>
            <a:fld id="{48F63A3B-78C7-47BE-AE5E-E10140E04643}" type="slidenum">
              <a:rPr lang="en-US" sz="18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371600">
                <a:defRPr/>
              </a:pPr>
              <a:t>12</a:t>
            </a:fld>
            <a:endParaRPr lang="en-US" sz="18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A12E9E91-0678-97B0-6C84-C5B72CA17245}"/>
              </a:ext>
            </a:extLst>
          </p:cNvPr>
          <p:cNvSpPr txBox="1">
            <a:spLocks/>
          </p:cNvSpPr>
          <p:nvPr/>
        </p:nvSpPr>
        <p:spPr>
          <a:xfrm>
            <a:off x="695168" y="435074"/>
            <a:ext cx="16878995" cy="1979415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>
              <a:defRPr/>
            </a:pPr>
            <a:r>
              <a:rPr lang="en-GB" sz="5400" dirty="0">
                <a:solidFill>
                  <a:prstClr val="black"/>
                </a:solidFill>
                <a:latin typeface="Futura Medium" panose="020B0602020204020303" pitchFamily="34" charset="-79"/>
                <a:ea typeface="Roboto" panose="02000000000000000000" pitchFamily="2" charset="0"/>
                <a:cs typeface="Futura Medium" panose="020B0602020204020303" pitchFamily="34" charset="-79"/>
              </a:rPr>
              <a:t>Feature of the Platform</a:t>
            </a:r>
            <a:endParaRPr lang="es-ES" sz="5400" dirty="0">
              <a:solidFill>
                <a:prstClr val="black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687CD7-1C6E-DCBB-88D2-8815F7D9B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3652" y="3349476"/>
            <a:ext cx="12549948" cy="401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4200" dirty="0">
                <a:latin typeface="Arial" panose="020B0604020202020204" pitchFamily="34" charset="0"/>
              </a:rPr>
              <a:t>📽 Live streaming &amp; webinars</a:t>
            </a: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4200" dirty="0">
                <a:latin typeface="Arial" panose="020B0604020202020204" pitchFamily="34" charset="0"/>
              </a:rPr>
              <a:t>📚 Knowledge Library</a:t>
            </a: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4200" dirty="0">
                <a:latin typeface="Arial" panose="020B0604020202020204" pitchFamily="34" charset="0"/>
              </a:rPr>
              <a:t>🗣 Interactive forums &amp; chat</a:t>
            </a: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4200" dirty="0">
                <a:latin typeface="Arial" panose="020B0604020202020204" pitchFamily="34" charset="0"/>
              </a:rPr>
              <a:t>📊 Analytics and engagement tracking</a:t>
            </a: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4200" dirty="0">
                <a:latin typeface="Arial" panose="020B0604020202020204" pitchFamily="34" charset="0"/>
              </a:rPr>
              <a:t>🔁 Multilingual Translation (100+ languages)</a:t>
            </a: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4200" dirty="0">
                <a:latin typeface="Arial" panose="020B0604020202020204" pitchFamily="34" charset="0"/>
              </a:rPr>
              <a:t>📱 Mobile accessibility</a:t>
            </a:r>
          </a:p>
        </p:txBody>
      </p:sp>
      <p:pic>
        <p:nvPicPr>
          <p:cNvPr id="6" name="Picture 5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50096BEF-012D-53DF-8107-FF20CA92E2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9" t="5115" r="4355" b="4593"/>
          <a:stretch/>
        </p:blipFill>
        <p:spPr>
          <a:xfrm>
            <a:off x="12725399" y="1943100"/>
            <a:ext cx="4867433" cy="6477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271B4F-33FC-9ADB-C9BB-D7388FCF7C7E}"/>
              </a:ext>
            </a:extLst>
          </p:cNvPr>
          <p:cNvSpPr txBox="1"/>
          <p:nvPr/>
        </p:nvSpPr>
        <p:spPr>
          <a:xfrm>
            <a:off x="14173200" y="7181294"/>
            <a:ext cx="2667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800" dirty="0">
                <a:latin typeface="Arial" panose="020B0604020202020204" pitchFamily="34" charset="0"/>
              </a:rPr>
              <a:t>Know more about the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611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262CD-1178-652E-AC0A-A403CD751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F6A6B4E-72C7-E02A-258D-1A7E431D3A95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pPr algn="just">
              <a:buNone/>
            </a:pPr>
            <a:endParaRPr lang="en-US" sz="4000" b="1" dirty="0"/>
          </a:p>
        </p:txBody>
      </p:sp>
      <p:pic>
        <p:nvPicPr>
          <p:cNvPr id="6" name="Picture 5" descr="A blue text with circles on a black background&#10;&#10;AI-generated content may be incorrect.">
            <a:extLst>
              <a:ext uri="{FF2B5EF4-FFF2-40B4-BE49-F238E27FC236}">
                <a16:creationId xmlns:a16="http://schemas.microsoft.com/office/drawing/2014/main" id="{775C3C24-C05F-29EF-CDF3-CFD17252F8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486900"/>
            <a:ext cx="2362200" cy="67204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3A8B17-0567-18A8-CA56-593109EAA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459364" y="9566876"/>
            <a:ext cx="4114800" cy="547688"/>
          </a:xfrm>
        </p:spPr>
        <p:txBody>
          <a:bodyPr/>
          <a:lstStyle/>
          <a:p>
            <a:pPr defTabSz="1371600">
              <a:defRPr/>
            </a:pPr>
            <a:fld id="{48F63A3B-78C7-47BE-AE5E-E10140E04643}" type="slidenum">
              <a:rPr lang="en-US" sz="18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371600">
                <a:defRPr/>
              </a:pPr>
              <a:t>13</a:t>
            </a:fld>
            <a:endParaRPr lang="en-US" sz="18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605C2037-3135-63C1-131D-FB74B768163F}"/>
              </a:ext>
            </a:extLst>
          </p:cNvPr>
          <p:cNvSpPr txBox="1">
            <a:spLocks/>
          </p:cNvSpPr>
          <p:nvPr/>
        </p:nvSpPr>
        <p:spPr>
          <a:xfrm>
            <a:off x="695168" y="435074"/>
            <a:ext cx="16878995" cy="1979415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None/>
            </a:pPr>
            <a:r>
              <a:rPr lang="en-US" sz="5400" b="1" dirty="0"/>
              <a:t>Why a CoP-MENA?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FB550E-2552-A672-0684-2C71E34C5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168" y="2552700"/>
            <a:ext cx="8358948" cy="4447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sz="4000" dirty="0"/>
              <a:t>🌍 Dedicated space for </a:t>
            </a:r>
            <a:r>
              <a:rPr lang="en-US" sz="4000" b="1" dirty="0"/>
              <a:t>Arabic-speaking professionals</a:t>
            </a:r>
            <a:endParaRPr lang="en-US" sz="40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4000" dirty="0"/>
              <a:t>🤝 Regional collaboration &amp; local knowledge exchange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4000" dirty="0"/>
              <a:t>📈 Build capacity on </a:t>
            </a:r>
            <a:r>
              <a:rPr lang="en-US" sz="4000" b="1" dirty="0"/>
              <a:t>water scarcity</a:t>
            </a:r>
            <a:r>
              <a:rPr lang="en-US" sz="4000" dirty="0"/>
              <a:t>, </a:t>
            </a:r>
            <a:r>
              <a:rPr lang="en-US" sz="4000" b="1" dirty="0"/>
              <a:t>climate resilience</a:t>
            </a:r>
            <a:r>
              <a:rPr lang="en-US" sz="4000" dirty="0"/>
              <a:t>, and </a:t>
            </a:r>
            <a:r>
              <a:rPr lang="en-US" sz="4000" b="1" dirty="0"/>
              <a:t>service delivery</a:t>
            </a:r>
            <a:endParaRPr lang="en-US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3E7A77-F382-B8A3-5DCA-04FB636197EC}"/>
              </a:ext>
            </a:extLst>
          </p:cNvPr>
          <p:cNvSpPr txBox="1"/>
          <p:nvPr/>
        </p:nvSpPr>
        <p:spPr>
          <a:xfrm>
            <a:off x="10058400" y="2552700"/>
            <a:ext cx="799837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sz="4000" dirty="0"/>
              <a:t>Strengthen collaboration in the region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4000" dirty="0"/>
              <a:t>Host trainings/webinars in Arabic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4000" dirty="0"/>
              <a:t>Curate &amp; share region-specific best practices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4000" dirty="0"/>
              <a:t>Enable peer learning and innovation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4000" dirty="0"/>
              <a:t>Promote diversity and inclusivity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570B0E-6565-9A50-5522-2E70842AD8EF}"/>
              </a:ext>
            </a:extLst>
          </p:cNvPr>
          <p:cNvSpPr txBox="1"/>
          <p:nvPr/>
        </p:nvSpPr>
        <p:spPr>
          <a:xfrm>
            <a:off x="10210800" y="963116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5400" b="1" dirty="0"/>
              <a:t>Objectives of CoP – MENA</a:t>
            </a:r>
          </a:p>
        </p:txBody>
      </p:sp>
    </p:spTree>
    <p:extLst>
      <p:ext uri="{BB962C8B-B14F-4D97-AF65-F5344CB8AC3E}">
        <p14:creationId xmlns:p14="http://schemas.microsoft.com/office/powerpoint/2010/main" val="3877430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65967-5766-6CB1-2BEE-BCF4168D9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B85D-EC1A-7E84-9FE4-72658A2B7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65" y="349323"/>
            <a:ext cx="15773400" cy="1979415"/>
          </a:xfrm>
        </p:spPr>
        <p:txBody>
          <a:bodyPr>
            <a:normAutofit/>
          </a:bodyPr>
          <a:lstStyle/>
          <a:p>
            <a:r>
              <a:rPr lang="es-ES" sz="7200" err="1">
                <a:ea typeface="Roboto" panose="02000000000000000000" pitchFamily="2" charset="0"/>
                <a:cs typeface="Futura Medium" panose="020B0602020204020303" pitchFamily="34" charset="-79"/>
              </a:rPr>
              <a:t>Join</a:t>
            </a:r>
            <a:r>
              <a:rPr lang="es-ES" sz="7200">
                <a:ea typeface="Roboto" panose="02000000000000000000" pitchFamily="2" charset="0"/>
                <a:cs typeface="Futura Medium" panose="020B0602020204020303" pitchFamily="34" charset="-79"/>
              </a:rPr>
              <a:t> </a:t>
            </a:r>
            <a:r>
              <a:rPr lang="es-ES" sz="7200" err="1">
                <a:ea typeface="Roboto" panose="02000000000000000000" pitchFamily="2" charset="0"/>
                <a:cs typeface="Futura Medium" panose="020B0602020204020303" pitchFamily="34" charset="-79"/>
              </a:rPr>
              <a:t>the</a:t>
            </a:r>
            <a:r>
              <a:rPr lang="es-ES" sz="7200">
                <a:ea typeface="Roboto" panose="02000000000000000000" pitchFamily="2" charset="0"/>
                <a:cs typeface="Futura Medium" panose="020B0602020204020303" pitchFamily="34" charset="-79"/>
              </a:rPr>
              <a:t> </a:t>
            </a:r>
            <a:r>
              <a:rPr lang="es-ES" sz="7200" err="1">
                <a:ea typeface="Roboto" panose="02000000000000000000" pitchFamily="2" charset="0"/>
                <a:cs typeface="Futura Medium" panose="020B0602020204020303" pitchFamily="34" charset="-79"/>
              </a:rPr>
              <a:t>Community</a:t>
            </a:r>
            <a:r>
              <a:rPr lang="es-ES" sz="7200">
                <a:ea typeface="Roboto" panose="02000000000000000000" pitchFamily="2" charset="0"/>
                <a:cs typeface="Futura Medium" panose="020B0602020204020303" pitchFamily="34" charset="-79"/>
              </a:rPr>
              <a:t> </a:t>
            </a:r>
            <a:r>
              <a:rPr lang="es-ES" sz="7200" err="1">
                <a:ea typeface="Roboto" panose="02000000000000000000" pitchFamily="2" charset="0"/>
                <a:cs typeface="Futura Medium" panose="020B0602020204020303" pitchFamily="34" charset="-79"/>
              </a:rPr>
              <a:t>now</a:t>
            </a:r>
            <a:r>
              <a:rPr lang="es-ES" sz="7200">
                <a:ea typeface="Roboto" panose="02000000000000000000" pitchFamily="2" charset="0"/>
                <a:cs typeface="Futura Medium" panose="020B0602020204020303" pitchFamily="34" charset="-79"/>
              </a:rPr>
              <a:t>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6C9B9F-49D1-80B1-67E7-8B5E23699CC2}"/>
              </a:ext>
            </a:extLst>
          </p:cNvPr>
          <p:cNvSpPr txBox="1"/>
          <p:nvPr/>
        </p:nvSpPr>
        <p:spPr>
          <a:xfrm>
            <a:off x="304800" y="8190155"/>
            <a:ext cx="91466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>
              <a:defRPr/>
            </a:pPr>
            <a:r>
              <a:rPr lang="en-US" sz="2700" dirty="0">
                <a:solidFill>
                  <a:srgbClr val="212121"/>
                </a:solidFill>
                <a:latin typeface="Segoe UI"/>
                <a:cs typeface="Segoe UI"/>
              </a:rPr>
              <a:t>Scan the QR code or fill the registration form via this link: https://encr.pw/zwAoG</a:t>
            </a:r>
            <a:endParaRPr lang="en-US" sz="2700" dirty="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4" name="Rectangle: Rounded Corners 4">
            <a:extLst>
              <a:ext uri="{FF2B5EF4-FFF2-40B4-BE49-F238E27FC236}">
                <a16:creationId xmlns:a16="http://schemas.microsoft.com/office/drawing/2014/main" id="{88B365C0-5F1C-D9B2-F770-7298D2617BEE}"/>
              </a:ext>
            </a:extLst>
          </p:cNvPr>
          <p:cNvSpPr/>
          <p:nvPr/>
        </p:nvSpPr>
        <p:spPr>
          <a:xfrm>
            <a:off x="9683748" y="3230764"/>
            <a:ext cx="7175691" cy="1049828"/>
          </a:xfrm>
          <a:prstGeom prst="roundRect">
            <a:avLst/>
          </a:prstGeom>
          <a:noFill/>
          <a:ln>
            <a:solidFill>
              <a:srgbClr val="159DD9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r>
              <a:rPr lang="en-US" sz="2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Register by filling the form </a:t>
            </a:r>
          </a:p>
        </p:txBody>
      </p:sp>
      <p:sp>
        <p:nvSpPr>
          <p:cNvPr id="25" name="Flèche : droite 12">
            <a:extLst>
              <a:ext uri="{FF2B5EF4-FFF2-40B4-BE49-F238E27FC236}">
                <a16:creationId xmlns:a16="http://schemas.microsoft.com/office/drawing/2014/main" id="{EBA4E517-6E7D-873C-7F03-AE885CF3B1F9}"/>
              </a:ext>
            </a:extLst>
          </p:cNvPr>
          <p:cNvSpPr/>
          <p:nvPr/>
        </p:nvSpPr>
        <p:spPr>
          <a:xfrm rot="5400000">
            <a:off x="13077242" y="4474943"/>
            <a:ext cx="769313" cy="380609"/>
          </a:xfrm>
          <a:prstGeom prst="rightArrow">
            <a:avLst/>
          </a:prstGeom>
          <a:solidFill>
            <a:srgbClr val="008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700"/>
          </a:p>
        </p:txBody>
      </p:sp>
      <p:sp>
        <p:nvSpPr>
          <p:cNvPr id="31" name="Rectangle: Rounded Corners 4">
            <a:extLst>
              <a:ext uri="{FF2B5EF4-FFF2-40B4-BE49-F238E27FC236}">
                <a16:creationId xmlns:a16="http://schemas.microsoft.com/office/drawing/2014/main" id="{ECE76E2C-18F9-B589-2A4F-095C0FF2D46F}"/>
              </a:ext>
            </a:extLst>
          </p:cNvPr>
          <p:cNvSpPr/>
          <p:nvPr/>
        </p:nvSpPr>
        <p:spPr>
          <a:xfrm>
            <a:off x="9683748" y="5070496"/>
            <a:ext cx="7175691" cy="1049828"/>
          </a:xfrm>
          <a:prstGeom prst="roundRect">
            <a:avLst/>
          </a:prstGeom>
          <a:noFill/>
          <a:ln>
            <a:solidFill>
              <a:srgbClr val="159DD9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r>
              <a:rPr lang="en-US" sz="2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Receive Workplace invitation</a:t>
            </a:r>
          </a:p>
        </p:txBody>
      </p:sp>
      <p:sp>
        <p:nvSpPr>
          <p:cNvPr id="32" name="Rectangle: Rounded Corners 4">
            <a:extLst>
              <a:ext uri="{FF2B5EF4-FFF2-40B4-BE49-F238E27FC236}">
                <a16:creationId xmlns:a16="http://schemas.microsoft.com/office/drawing/2014/main" id="{9CF29A00-848C-9752-DCB0-77BA56C6994B}"/>
              </a:ext>
            </a:extLst>
          </p:cNvPr>
          <p:cNvSpPr/>
          <p:nvPr/>
        </p:nvSpPr>
        <p:spPr>
          <a:xfrm>
            <a:off x="9683748" y="6937483"/>
            <a:ext cx="7346952" cy="1049828"/>
          </a:xfrm>
          <a:prstGeom prst="roundRect">
            <a:avLst/>
          </a:prstGeom>
          <a:noFill/>
          <a:ln>
            <a:solidFill>
              <a:srgbClr val="159DD9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r>
              <a:rPr lang="en-US" sz="2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Create your login credentials and get </a:t>
            </a:r>
            <a:br>
              <a:rPr lang="en-US" sz="2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</a:br>
            <a:r>
              <a:rPr lang="en-US" sz="2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started!</a:t>
            </a:r>
          </a:p>
        </p:txBody>
      </p:sp>
      <p:sp>
        <p:nvSpPr>
          <p:cNvPr id="33" name="Flèche : droite 12">
            <a:extLst>
              <a:ext uri="{FF2B5EF4-FFF2-40B4-BE49-F238E27FC236}">
                <a16:creationId xmlns:a16="http://schemas.microsoft.com/office/drawing/2014/main" id="{241B35C6-B989-71A3-C691-51D46543A835}"/>
              </a:ext>
            </a:extLst>
          </p:cNvPr>
          <p:cNvSpPr/>
          <p:nvPr/>
        </p:nvSpPr>
        <p:spPr>
          <a:xfrm rot="5400000">
            <a:off x="13077242" y="6338599"/>
            <a:ext cx="769313" cy="380609"/>
          </a:xfrm>
          <a:prstGeom prst="rightArrow">
            <a:avLst/>
          </a:prstGeom>
          <a:solidFill>
            <a:srgbClr val="008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700"/>
          </a:p>
        </p:txBody>
      </p:sp>
      <p:pic>
        <p:nvPicPr>
          <p:cNvPr id="4" name="Picture 3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6E6DEF12-2D52-B658-C4DB-98FAB3CE24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230764"/>
            <a:ext cx="3144426" cy="41987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E58027-D250-8A3A-EEC0-3DBF77D9D3B5}"/>
              </a:ext>
            </a:extLst>
          </p:cNvPr>
          <p:cNvSpPr txBox="1"/>
          <p:nvPr/>
        </p:nvSpPr>
        <p:spPr>
          <a:xfrm>
            <a:off x="1371600" y="7635659"/>
            <a:ext cx="6398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>
              <a:defRPr/>
            </a:pPr>
            <a:r>
              <a:rPr lang="en-US" sz="2800" b="1" dirty="0">
                <a:solidFill>
                  <a:schemeClr val="accent1"/>
                </a:solidFill>
                <a:latin typeface="Segoe UI"/>
                <a:cs typeface="Segoe UI"/>
              </a:rPr>
              <a:t>Register as Individual Member</a:t>
            </a:r>
          </a:p>
        </p:txBody>
      </p:sp>
    </p:spTree>
    <p:extLst>
      <p:ext uri="{BB962C8B-B14F-4D97-AF65-F5344CB8AC3E}">
        <p14:creationId xmlns:p14="http://schemas.microsoft.com/office/powerpoint/2010/main" val="3702073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25" descr="Imagen que contiene Forma&#10;&#10;Descripción generada automáticamente">
            <a:extLst>
              <a:ext uri="{FF2B5EF4-FFF2-40B4-BE49-F238E27FC236}">
                <a16:creationId xmlns:a16="http://schemas.microsoft.com/office/drawing/2014/main" id="{417ECEE8-91C4-A85A-1C02-F3C4946C45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726" t="9851"/>
          <a:stretch/>
        </p:blipFill>
        <p:spPr>
          <a:xfrm>
            <a:off x="0" y="0"/>
            <a:ext cx="9144000" cy="10287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C931D54-86A4-D219-CF58-6BCFADF48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97" y="589001"/>
            <a:ext cx="5332688" cy="1988345"/>
          </a:xfrm>
        </p:spPr>
        <p:txBody>
          <a:bodyPr/>
          <a:lstStyle/>
          <a:p>
            <a:r>
              <a:rPr lang="en-ES" sz="5400">
                <a:latin typeface="Futura Medium" panose="020B0602020204020303" pitchFamily="34" charset="-79"/>
                <a:cs typeface="Futura Medium" panose="020B0602020204020303" pitchFamily="34" charset="-79"/>
              </a:rPr>
              <a:t>Save</a:t>
            </a:r>
            <a:r>
              <a:rPr lang="en-ES" sz="6600">
                <a:solidFill>
                  <a:srgbClr val="009CE2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ES" sz="6600">
                <a:solidFill>
                  <a:srgbClr val="179CD8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date</a:t>
            </a:r>
            <a:endParaRPr lang="en-US">
              <a:solidFill>
                <a:srgbClr val="179CD8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F70CC8-94A2-9CA7-762D-A0FDD2D0B26E}"/>
              </a:ext>
            </a:extLst>
          </p:cNvPr>
          <p:cNvSpPr txBox="1"/>
          <p:nvPr/>
        </p:nvSpPr>
        <p:spPr>
          <a:xfrm>
            <a:off x="1044191" y="3897638"/>
            <a:ext cx="7819235" cy="5401479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pPr defTabSz="1371600">
              <a:defRPr/>
            </a:pPr>
            <a:r>
              <a:rPr lang="en-GB" sz="6000" dirty="0">
                <a:solidFill>
                  <a:prstClr val="black"/>
                </a:solidFill>
                <a:latin typeface="Calibri"/>
                <a:cs typeface="Calibri"/>
              </a:rPr>
              <a:t>The 6</a:t>
            </a:r>
            <a:r>
              <a:rPr lang="en-GB" sz="6000" baseline="30000" dirty="0">
                <a:solidFill>
                  <a:prstClr val="black"/>
                </a:solidFill>
                <a:latin typeface="Calibri"/>
                <a:cs typeface="Calibri"/>
              </a:rPr>
              <a:t>th</a:t>
            </a:r>
            <a:r>
              <a:rPr lang="en-GB" sz="6000" dirty="0">
                <a:solidFill>
                  <a:prstClr val="black"/>
                </a:solidFill>
                <a:latin typeface="Calibri"/>
                <a:cs typeface="Calibri"/>
              </a:rPr>
              <a:t> WOP Congress 27-29 October 2025, Bonn, Germany</a:t>
            </a:r>
          </a:p>
          <a:p>
            <a:pPr defTabSz="1371600">
              <a:defRPr/>
            </a:pPr>
            <a:endParaRPr lang="en-GB" sz="6000" dirty="0">
              <a:solidFill>
                <a:prstClr val="black"/>
              </a:solidFill>
              <a:latin typeface="Calibri"/>
              <a:cs typeface="Calibri"/>
            </a:endParaRPr>
          </a:p>
          <a:p>
            <a:pPr defTabSz="1371600">
              <a:defRPr/>
            </a:pPr>
            <a:r>
              <a:rPr lang="en-US" sz="4200" dirty="0">
                <a:solidFill>
                  <a:srgbClr val="FF0000"/>
                </a:solidFill>
                <a:latin typeface="FUTURA BOOK BT" panose="020B0502020204020303" pitchFamily="34" charset="0"/>
              </a:rPr>
              <a:t>Launch of the CoP – MENA</a:t>
            </a:r>
          </a:p>
          <a:p>
            <a:pPr defTabSz="1371600">
              <a:defRPr/>
            </a:pPr>
            <a:endParaRPr lang="en-GB" sz="60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2" name="Half Frame 6">
            <a:extLst>
              <a:ext uri="{FF2B5EF4-FFF2-40B4-BE49-F238E27FC236}">
                <a16:creationId xmlns:a16="http://schemas.microsoft.com/office/drawing/2014/main" id="{A69BA0A6-DD0E-F799-B624-2217B895EE1C}"/>
              </a:ext>
            </a:extLst>
          </p:cNvPr>
          <p:cNvSpPr/>
          <p:nvPr/>
        </p:nvSpPr>
        <p:spPr>
          <a:xfrm>
            <a:off x="876703" y="2905950"/>
            <a:ext cx="1554788" cy="854385"/>
          </a:xfrm>
          <a:prstGeom prst="halfFrame">
            <a:avLst/>
          </a:prstGeom>
          <a:solidFill>
            <a:srgbClr val="179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025">
              <a:solidFill>
                <a:srgbClr val="009CE2"/>
              </a:solidFill>
              <a:latin typeface="Calibri" panose="020F0502020204030204"/>
            </a:endParaRPr>
          </a:p>
        </p:txBody>
      </p:sp>
      <p:sp>
        <p:nvSpPr>
          <p:cNvPr id="13" name="Half Frame 23">
            <a:extLst>
              <a:ext uri="{FF2B5EF4-FFF2-40B4-BE49-F238E27FC236}">
                <a16:creationId xmlns:a16="http://schemas.microsoft.com/office/drawing/2014/main" id="{0FC7AF28-20EB-A3B7-3270-D6428BECFF52}"/>
              </a:ext>
            </a:extLst>
          </p:cNvPr>
          <p:cNvSpPr/>
          <p:nvPr/>
        </p:nvSpPr>
        <p:spPr>
          <a:xfrm rot="10800000">
            <a:off x="7123952" y="7931284"/>
            <a:ext cx="1448015" cy="774050"/>
          </a:xfrm>
          <a:prstGeom prst="halfFrame">
            <a:avLst/>
          </a:prstGeom>
          <a:solidFill>
            <a:srgbClr val="179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025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8B64E7AF-33F7-481E-5746-8671F325B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3237" y="5552526"/>
            <a:ext cx="27706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defTabSz="1371600">
              <a:defRPr/>
            </a:pPr>
            <a:endParaRPr lang="en-US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A398E3-EF71-EDA9-8354-2ACC67EC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>
              <a:defRPr/>
            </a:pPr>
            <a:fld id="{202F88D4-FAF5-4F73-95AA-55B4B83A8B6C}" type="slidenum">
              <a:rPr lang="LID4096" sz="18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371600">
                <a:defRPr/>
              </a:pPr>
              <a:t>15</a:t>
            </a:fld>
            <a:endParaRPr lang="LID4096" sz="18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4" name="Picture 3" descr="A group of blue circles&#10;&#10;Description automatically generated">
            <a:extLst>
              <a:ext uri="{FF2B5EF4-FFF2-40B4-BE49-F238E27FC236}">
                <a16:creationId xmlns:a16="http://schemas.microsoft.com/office/drawing/2014/main" id="{546B3419-9535-DE7A-EB31-85FF3782E3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296" y="1181199"/>
            <a:ext cx="578885" cy="930057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34878E99-FAB6-01BF-0911-65F452698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3423465"/>
            <a:ext cx="27706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defTabSz="1371600">
              <a:defRPr/>
            </a:pPr>
            <a:endParaRPr lang="en-US" sz="270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7" name="Picture 16" descr="A group of people outside a building&#10;&#10;Description automatically generated">
            <a:extLst>
              <a:ext uri="{FF2B5EF4-FFF2-40B4-BE49-F238E27FC236}">
                <a16:creationId xmlns:a16="http://schemas.microsoft.com/office/drawing/2014/main" id="{D4E23C8D-655F-4BCD-DF97-2D8E33C5C5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8" r="2587" b="26171"/>
          <a:stretch/>
        </p:blipFill>
        <p:spPr>
          <a:xfrm>
            <a:off x="9354939" y="3563161"/>
            <a:ext cx="8759193" cy="4037441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7A89FE4-BD95-80E5-285E-E1A2EF36D59E}"/>
              </a:ext>
            </a:extLst>
          </p:cNvPr>
          <p:cNvSpPr txBox="1">
            <a:spLocks/>
          </p:cNvSpPr>
          <p:nvPr/>
        </p:nvSpPr>
        <p:spPr>
          <a:xfrm>
            <a:off x="11525729" y="8202791"/>
            <a:ext cx="4742222" cy="1377261"/>
          </a:xfrm>
          <a:prstGeom prst="rect">
            <a:avLst/>
          </a:prstGeom>
        </p:spPr>
        <p:txBody>
          <a:bodyPr vert="horz" lIns="137160" tIns="68580" rIns="137160" bIns="6858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60000"/>
              </a:lnSpc>
              <a:buNone/>
            </a:pPr>
            <a:r>
              <a:rPr lang="en-US" sz="2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Find out more about GWOPA</a:t>
            </a:r>
          </a:p>
          <a:p>
            <a:pPr marL="0" indent="0" algn="r">
              <a:lnSpc>
                <a:spcPct val="160000"/>
              </a:lnSpc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gwopa.org l www.un-habitat.org</a:t>
            </a:r>
            <a:endParaRPr lang="en-TH" sz="1350" dirty="0">
              <a:solidFill>
                <a:schemeClr val="tx1">
                  <a:lumMod val="95000"/>
                  <a:lumOff val="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5C00967-9803-2FF0-2007-170A5D52929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922" t="7601" r="7523"/>
          <a:stretch/>
        </p:blipFill>
        <p:spPr>
          <a:xfrm>
            <a:off x="9713076" y="8020309"/>
            <a:ext cx="1745187" cy="174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5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20000">
        <p14:reveal/>
      </p:transition>
    </mc:Choice>
    <mc:Fallback xmlns="">
      <p:transition spd="slow" advClick="0" advTm="20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718</Words>
  <Application>Microsoft Office PowerPoint</Application>
  <PresentationFormat>Custom</PresentationFormat>
  <Paragraphs>112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Segoe UI</vt:lpstr>
      <vt:lpstr>Courier New</vt:lpstr>
      <vt:lpstr>Futura Medium</vt:lpstr>
      <vt:lpstr>Arial</vt:lpstr>
      <vt:lpstr>FUTURA LIGHT BT</vt:lpstr>
      <vt:lpstr>Aptos Display</vt:lpstr>
      <vt:lpstr>Microsoft Sans Serif</vt:lpstr>
      <vt:lpstr>Calibri</vt:lpstr>
      <vt:lpstr>Roboto</vt:lpstr>
      <vt:lpstr>FUTURA BOOK BT</vt:lpstr>
      <vt:lpstr>Aptos</vt:lpstr>
      <vt:lpstr>Office Theme</vt:lpstr>
      <vt:lpstr>PowerPoint Presentation</vt:lpstr>
      <vt:lpstr>What is GWOPA?</vt:lpstr>
      <vt:lpstr>PowerPoint Presentation</vt:lpstr>
      <vt:lpstr>The Global WOPs Community</vt:lpstr>
      <vt:lpstr>The Global WOPs Community with </vt:lpstr>
      <vt:lpstr>Global WOPs Community: Our vision</vt:lpstr>
      <vt:lpstr>Community Structure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the Community now!</vt:lpstr>
      <vt:lpstr>Save the date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Heba Abuazzam</dc:creator>
  <cp:lastModifiedBy>Mai Wardeh</cp:lastModifiedBy>
  <cp:revision>7</cp:revision>
  <dcterms:created xsi:type="dcterms:W3CDTF">2006-08-16T00:00:00Z</dcterms:created>
  <dcterms:modified xsi:type="dcterms:W3CDTF">2025-05-05T11:16:03Z</dcterms:modified>
  <dc:identifier>DAGeU-Jwvdc</dc:identifier>
</cp:coreProperties>
</file>