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5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29.xml" ContentType="application/vnd.openxmlformats-officedocument.presentationml.slide+xml"/>
  <Override PartName="/ppt/slides/slide40.xml" ContentType="application/vnd.openxmlformats-officedocument.presentationml.slide+xml"/>
  <Override PartName="/ppt/slides/slide38.xml" ContentType="application/vnd.openxmlformats-officedocument.presentationml.slide+xml"/>
  <Override PartName="/ppt/slides/slide1.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8" r:id="rId20"/>
    <p:sldId id="314" r:id="rId21"/>
    <p:sldId id="298" r:id="rId22"/>
    <p:sldId id="277" r:id="rId23"/>
    <p:sldId id="279" r:id="rId24"/>
    <p:sldId id="280" r:id="rId25"/>
    <p:sldId id="299" r:id="rId26"/>
    <p:sldId id="281" r:id="rId27"/>
    <p:sldId id="282" r:id="rId28"/>
    <p:sldId id="283" r:id="rId29"/>
    <p:sldId id="300" r:id="rId30"/>
    <p:sldId id="284" r:id="rId31"/>
    <p:sldId id="286" r:id="rId32"/>
    <p:sldId id="291" r:id="rId33"/>
    <p:sldId id="301" r:id="rId34"/>
    <p:sldId id="312" r:id="rId35"/>
    <p:sldId id="311" r:id="rId36"/>
    <p:sldId id="317" r:id="rId37"/>
    <p:sldId id="310" r:id="rId38"/>
    <p:sldId id="309" r:id="rId39"/>
    <p:sldId id="308" r:id="rId40"/>
    <p:sldId id="307" r:id="rId41"/>
    <p:sldId id="304" r:id="rId42"/>
    <p:sldId id="306" r:id="rId43"/>
    <p:sldId id="303" r:id="rId44"/>
    <p:sldId id="305" r:id="rId45"/>
    <p:sldId id="316" r:id="rId46"/>
    <p:sldId id="315" r:id="rId47"/>
    <p:sldId id="292" r:id="rId48"/>
    <p:sldId id="293" r:id="rId49"/>
    <p:sldId id="294" r:id="rId50"/>
    <p:sldId id="295" r:id="rId51"/>
    <p:sldId id="296" r:id="rId52"/>
  </p:sldIdLst>
  <p:sldSz cx="18288000" cy="10287000"/>
  <p:notesSz cx="6858000" cy="9144000"/>
  <p:embeddedFontLst>
    <p:embeddedFont>
      <p:font typeface="Calibri" panose="020F0502020204030204" pitchFamily="34" charset="0"/>
      <p:regular r:id="rId53"/>
      <p:bold r:id="rId54"/>
      <p:italic r:id="rId55"/>
      <p:boldItalic r:id="rId56"/>
    </p:embeddedFont>
    <p:embeddedFont>
      <p:font typeface="Century Gothic" panose="020B050202020202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22" autoAdjust="0"/>
  </p:normalViewPr>
  <p:slideViewPr>
    <p:cSldViewPr>
      <p:cViewPr varScale="1">
        <p:scale>
          <a:sx n="54" d="100"/>
          <a:sy n="54" d="100"/>
        </p:scale>
        <p:origin x="7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customXml" Target="../customXml/item2.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8.fntdata"/><Relationship Id="rId65"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hyperlink" Target="https://www.gartner.com/en/information-technology/glossary/digitalizatio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txBody>
          <a:bodyPr/>
          <a:lstStyle/>
          <a:p>
            <a:endParaRPr lang="en-US"/>
          </a:p>
        </p:txBody>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txBody>
          <a:bodyPr/>
          <a:lstStyle/>
          <a:p>
            <a:endParaRPr lang="en-US"/>
          </a:p>
        </p:txBody>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txBody>
          <a:bodyPr/>
          <a:lstStyle/>
          <a:p>
            <a:endParaRPr lang="en-US"/>
          </a:p>
        </p:txBody>
      </p:sp>
      <p:sp>
        <p:nvSpPr>
          <p:cNvPr id="5" name="TextBox 4">
            <a:extLst>
              <a:ext uri="{FF2B5EF4-FFF2-40B4-BE49-F238E27FC236}">
                <a16:creationId xmlns:a16="http://schemas.microsoft.com/office/drawing/2014/main" id="{ABE36FAB-DF32-F564-A363-ED38DC671A73}"/>
              </a:ext>
            </a:extLst>
          </p:cNvPr>
          <p:cNvSpPr txBox="1"/>
          <p:nvPr/>
        </p:nvSpPr>
        <p:spPr>
          <a:xfrm>
            <a:off x="3886200" y="3220413"/>
            <a:ext cx="10515600" cy="830997"/>
          </a:xfrm>
          <a:prstGeom prst="rect">
            <a:avLst/>
          </a:prstGeom>
          <a:noFill/>
        </p:spPr>
        <p:txBody>
          <a:bodyPr wrap="square" rtlCol="0">
            <a:spAutoFit/>
          </a:bodyPr>
          <a:lstStyle/>
          <a:p>
            <a:pPr algn="ctr"/>
            <a:r>
              <a:rPr lang="en-US" sz="4800" b="1" dirty="0">
                <a:solidFill>
                  <a:schemeClr val="accent6">
                    <a:lumMod val="75000"/>
                  </a:schemeClr>
                </a:solidFill>
              </a:rPr>
              <a:t>GIS Strategic Plan </a:t>
            </a:r>
          </a:p>
        </p:txBody>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id="{F861C566-132F-1125-AA73-F6AB4CC0FD69}"/>
              </a:ext>
            </a:extLst>
          </p:cNvPr>
          <p:cNvSpPr txBox="1"/>
          <p:nvPr/>
        </p:nvSpPr>
        <p:spPr>
          <a:xfrm>
            <a:off x="5200650" y="4478384"/>
            <a:ext cx="7886700" cy="1077218"/>
          </a:xfrm>
          <a:prstGeom prst="rect">
            <a:avLst/>
          </a:prstGeom>
          <a:noFill/>
        </p:spPr>
        <p:txBody>
          <a:bodyPr wrap="square" rtlCol="0">
            <a:spAutoFit/>
          </a:bodyPr>
          <a:lstStyle/>
          <a:p>
            <a:pPr algn="ctr"/>
            <a:r>
              <a:rPr lang="en-US" sz="3200" b="1" dirty="0">
                <a:solidFill>
                  <a:schemeClr val="tx2">
                    <a:lumMod val="75000"/>
                  </a:schemeClr>
                </a:solidFill>
              </a:rPr>
              <a:t>Presenter: </a:t>
            </a:r>
            <a:r>
              <a:rPr lang="en-US" sz="3200" b="1" dirty="0" err="1">
                <a:solidFill>
                  <a:schemeClr val="tx2">
                    <a:lumMod val="75000"/>
                  </a:schemeClr>
                </a:solidFill>
              </a:rPr>
              <a:t>Dr.Moath</a:t>
            </a:r>
            <a:r>
              <a:rPr lang="en-US" sz="3200" b="1" dirty="0">
                <a:solidFill>
                  <a:schemeClr val="tx2">
                    <a:lumMod val="75000"/>
                  </a:schemeClr>
                </a:solidFill>
              </a:rPr>
              <a:t> Abu-</a:t>
            </a:r>
            <a:r>
              <a:rPr lang="en-US" sz="3200" b="1" dirty="0" err="1">
                <a:solidFill>
                  <a:schemeClr val="tx2">
                    <a:lumMod val="75000"/>
                  </a:schemeClr>
                </a:solidFill>
              </a:rPr>
              <a:t>Rumman</a:t>
            </a:r>
            <a:endParaRPr lang="en-US" sz="3200" b="1" dirty="0">
              <a:solidFill>
                <a:schemeClr val="tx2">
                  <a:lumMod val="75000"/>
                </a:schemeClr>
              </a:solidFill>
            </a:endParaRPr>
          </a:p>
          <a:p>
            <a:pPr algn="ctr"/>
            <a:r>
              <a:rPr lang="en-US" sz="3200" b="1" dirty="0">
                <a:solidFill>
                  <a:schemeClr val="tx2">
                    <a:lumMod val="75000"/>
                  </a:schemeClr>
                </a:solidFill>
              </a:rPr>
              <a:t>Date : 4/5/2025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2" name="Title 1"/>
          <p:cNvSpPr>
            <a:spLocks noGrp="1"/>
          </p:cNvSpPr>
          <p:nvPr>
            <p:ph type="ctrTitle"/>
          </p:nvPr>
        </p:nvSpPr>
        <p:spPr>
          <a:xfrm>
            <a:off x="1143000" y="1200524"/>
            <a:ext cx="15717367" cy="1724891"/>
          </a:xfrm>
        </p:spPr>
        <p:txBody>
          <a:bodyPr>
            <a:normAutofit/>
          </a:bodyPr>
          <a:lstStyle/>
          <a:p>
            <a:r>
              <a:rPr lang="en-US" sz="6000" dirty="0"/>
              <a:t>GIS Strategic Plan by ICTD </a:t>
            </a:r>
          </a:p>
        </p:txBody>
      </p:sp>
      <p:sp>
        <p:nvSpPr>
          <p:cNvPr id="3" name="Subtitle 2"/>
          <p:cNvSpPr>
            <a:spLocks noGrp="1"/>
          </p:cNvSpPr>
          <p:nvPr>
            <p:ph type="subTitle" idx="1"/>
          </p:nvPr>
        </p:nvSpPr>
        <p:spPr>
          <a:xfrm>
            <a:off x="2667000" y="4435475"/>
            <a:ext cx="13238487" cy="1724891"/>
          </a:xfrm>
        </p:spPr>
        <p:txBody>
          <a:bodyPr>
            <a:normAutofit/>
          </a:bodyPr>
          <a:lstStyle/>
          <a:p>
            <a:r>
              <a:rPr lang="ar-JO" sz="4400" b="1" dirty="0">
                <a:solidFill>
                  <a:srgbClr val="FF0000"/>
                </a:solidFill>
              </a:rPr>
              <a:t>نظم المعلومات الجغرافية </a:t>
            </a:r>
          </a:p>
          <a:p>
            <a:r>
              <a:rPr lang="en-US" sz="4400" b="1" dirty="0">
                <a:solidFill>
                  <a:srgbClr val="FF0000"/>
                </a:solidFill>
              </a:rPr>
              <a:t>Geographic information system</a:t>
            </a:r>
          </a:p>
        </p:txBody>
      </p:sp>
      <p:sp>
        <p:nvSpPr>
          <p:cNvPr id="5" name="Footer Placeholder 4"/>
          <p:cNvSpPr>
            <a:spLocks noGrp="1"/>
          </p:cNvSpPr>
          <p:nvPr>
            <p:ph type="ftr" sz="quarter" idx="11"/>
          </p:nvPr>
        </p:nvSpPr>
        <p:spPr>
          <a:xfrm>
            <a:off x="6979380" y="3238500"/>
            <a:ext cx="4329238" cy="1196975"/>
          </a:xfrm>
        </p:spPr>
        <p:txBody>
          <a:bodyPr/>
          <a:lstStyle/>
          <a:p>
            <a:r>
              <a:rPr lang="en-US" sz="4800" b="1" dirty="0">
                <a:solidFill>
                  <a:srgbClr val="FF0000"/>
                </a:solidFill>
              </a:rPr>
              <a:t>WAJ ICTD</a:t>
            </a:r>
          </a:p>
        </p:txBody>
      </p:sp>
    </p:spTree>
    <p:extLst>
      <p:ext uri="{BB962C8B-B14F-4D97-AF65-F5344CB8AC3E}">
        <p14:creationId xmlns:p14="http://schemas.microsoft.com/office/powerpoint/2010/main" val="3260863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4" y="190500"/>
            <a:ext cx="8229600" cy="1143000"/>
          </a:xfrm>
        </p:spPr>
        <p:txBody>
          <a:bodyPr/>
          <a:lstStyle/>
          <a:p>
            <a:r>
              <a:rPr lang="en-US" dirty="0"/>
              <a:t>content</a:t>
            </a:r>
          </a:p>
        </p:txBody>
      </p:sp>
      <p:sp>
        <p:nvSpPr>
          <p:cNvPr id="3" name="Content Placeholder 2"/>
          <p:cNvSpPr>
            <a:spLocks noGrp="1"/>
          </p:cNvSpPr>
          <p:nvPr>
            <p:ph idx="1"/>
          </p:nvPr>
        </p:nvSpPr>
        <p:spPr>
          <a:xfrm>
            <a:off x="1600200" y="1504639"/>
            <a:ext cx="15925800" cy="7829862"/>
          </a:xfrm>
        </p:spPr>
        <p:txBody>
          <a:bodyPr>
            <a:normAutofit lnSpcReduction="10000"/>
          </a:bodyPr>
          <a:lstStyle/>
          <a:p>
            <a:pPr lvl="1" algn="just">
              <a:buFont typeface="Wingdings" panose="05000000000000000000" pitchFamily="2" charset="2"/>
              <a:buChar char="v"/>
            </a:pPr>
            <a:r>
              <a:rPr lang="en-US" sz="3500" dirty="0"/>
              <a:t>Purpose.</a:t>
            </a:r>
          </a:p>
          <a:p>
            <a:pPr lvl="1" algn="just">
              <a:buFont typeface="Wingdings" panose="05000000000000000000" pitchFamily="2" charset="2"/>
              <a:buChar char="v"/>
            </a:pPr>
            <a:r>
              <a:rPr lang="en-US" sz="3500" dirty="0"/>
              <a:t>Background .</a:t>
            </a:r>
          </a:p>
          <a:p>
            <a:pPr lvl="1" algn="just">
              <a:buFont typeface="Wingdings" panose="05000000000000000000" pitchFamily="2" charset="2"/>
              <a:buChar char="v"/>
            </a:pPr>
            <a:r>
              <a:rPr lang="en-US" sz="3500" dirty="0"/>
              <a:t>Current situation and water sector in context .</a:t>
            </a:r>
          </a:p>
          <a:p>
            <a:pPr lvl="1" algn="just">
              <a:buFont typeface="Wingdings" panose="05000000000000000000" pitchFamily="2" charset="2"/>
              <a:buChar char="v"/>
            </a:pPr>
            <a:r>
              <a:rPr lang="en-US" sz="3500" dirty="0"/>
              <a:t>Mission .</a:t>
            </a:r>
          </a:p>
          <a:p>
            <a:pPr lvl="1" algn="just">
              <a:buFont typeface="Wingdings" panose="05000000000000000000" pitchFamily="2" charset="2"/>
              <a:buChar char="v"/>
            </a:pPr>
            <a:r>
              <a:rPr lang="en-US" sz="3500" dirty="0"/>
              <a:t>Strategic initiative .</a:t>
            </a:r>
          </a:p>
          <a:p>
            <a:pPr lvl="1" algn="just">
              <a:buFont typeface="Wingdings" panose="05000000000000000000" pitchFamily="2" charset="2"/>
              <a:buChar char="v"/>
            </a:pPr>
            <a:r>
              <a:rPr lang="en-US" sz="3500" dirty="0"/>
              <a:t>Goals and objective .</a:t>
            </a:r>
          </a:p>
          <a:p>
            <a:pPr lvl="1" algn="just">
              <a:buFont typeface="Wingdings" panose="05000000000000000000" pitchFamily="2" charset="2"/>
              <a:buChar char="v"/>
            </a:pPr>
            <a:r>
              <a:rPr lang="en-US" sz="3500" dirty="0"/>
              <a:t>Standards across system.</a:t>
            </a:r>
          </a:p>
          <a:p>
            <a:pPr lvl="1" algn="just">
              <a:buFont typeface="Wingdings" panose="05000000000000000000" pitchFamily="2" charset="2"/>
              <a:buChar char="v"/>
            </a:pPr>
            <a:r>
              <a:rPr lang="en-US" sz="3500" dirty="0"/>
              <a:t>GIS consideration (editing , view )in water company and water administrative.</a:t>
            </a:r>
          </a:p>
          <a:p>
            <a:pPr lvl="1" algn="just">
              <a:buFont typeface="Wingdings" panose="05000000000000000000" pitchFamily="2" charset="2"/>
              <a:buChar char="v"/>
            </a:pPr>
            <a:r>
              <a:rPr lang="en-US" sz="3500" dirty="0"/>
              <a:t>Environmental scan (internal scan)for HW ,SW, communication  </a:t>
            </a:r>
          </a:p>
          <a:p>
            <a:pPr lvl="1" algn="just">
              <a:buFont typeface="Wingdings" panose="05000000000000000000" pitchFamily="2" charset="2"/>
              <a:buChar char="v"/>
            </a:pPr>
            <a:r>
              <a:rPr lang="en-US" sz="3500" dirty="0"/>
              <a:t>Restructure GIS data and data model </a:t>
            </a:r>
          </a:p>
          <a:p>
            <a:pPr lvl="1" algn="just">
              <a:buFont typeface="Wingdings" panose="05000000000000000000" pitchFamily="2" charset="2"/>
              <a:buChar char="v"/>
            </a:pPr>
            <a:r>
              <a:rPr lang="en-US" sz="3500" dirty="0"/>
              <a:t>Documentation standard operation procedure ,work flow ,staff classification </a:t>
            </a:r>
          </a:p>
          <a:p>
            <a:pPr lvl="1" algn="just">
              <a:buFont typeface="Wingdings" panose="05000000000000000000" pitchFamily="2" charset="2"/>
              <a:buChar char="v"/>
            </a:pPr>
            <a:r>
              <a:rPr lang="en-US" sz="3500" dirty="0"/>
              <a:t>Training staff on new solution </a:t>
            </a:r>
          </a:p>
          <a:p>
            <a:pPr lvl="1" algn="just">
              <a:buFont typeface="Wingdings" panose="05000000000000000000" pitchFamily="2" charset="2"/>
              <a:buChar char="v"/>
            </a:pPr>
            <a:r>
              <a:rPr lang="en-US" sz="3500" dirty="0"/>
              <a:t>Recommendation </a:t>
            </a:r>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562600" y="27607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3817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8229600" cy="1143000"/>
          </a:xfrm>
        </p:spPr>
        <p:txBody>
          <a:bodyPr/>
          <a:lstStyle/>
          <a:p>
            <a:r>
              <a:rPr lang="en-US" dirty="0"/>
              <a:t>Purpose.</a:t>
            </a:r>
          </a:p>
        </p:txBody>
      </p:sp>
      <p:sp>
        <p:nvSpPr>
          <p:cNvPr id="3" name="Content Placeholder 2"/>
          <p:cNvSpPr>
            <a:spLocks noGrp="1"/>
          </p:cNvSpPr>
          <p:nvPr>
            <p:ph idx="1"/>
          </p:nvPr>
        </p:nvSpPr>
        <p:spPr>
          <a:xfrm>
            <a:off x="228600" y="1715078"/>
            <a:ext cx="17526000" cy="8457622"/>
          </a:xfrm>
        </p:spPr>
        <p:txBody>
          <a:bodyPr>
            <a:normAutofit/>
          </a:bodyPr>
          <a:lstStyle/>
          <a:p>
            <a:r>
              <a:rPr lang="en-US" sz="4400" dirty="0"/>
              <a:t>The purpose of GIS strategic plan is to define vision  , standers , procedure , policies that will support and improve effectiveness and efficiency in GIS at ministry of water and irrigation .</a:t>
            </a:r>
          </a:p>
          <a:p>
            <a:r>
              <a:rPr lang="en-US" sz="4400" dirty="0"/>
              <a:t>This strategic plan will scan internal environment in MWI then evaluate current situation determine gap then  present recommendation and solution as a proposal for future GIS in WAJ </a:t>
            </a:r>
          </a:p>
          <a:p>
            <a:r>
              <a:rPr lang="en-US" sz="4400" dirty="0"/>
              <a:t>This strategic plan will answer these question :</a:t>
            </a:r>
          </a:p>
          <a:p>
            <a:pPr lvl="1"/>
            <a:r>
              <a:rPr lang="en-US" sz="4400" dirty="0"/>
              <a:t>Where we are ?</a:t>
            </a:r>
          </a:p>
          <a:p>
            <a:pPr lvl="1"/>
            <a:r>
              <a:rPr lang="en-US" sz="4400" dirty="0"/>
              <a:t>Where we go ?</a:t>
            </a:r>
          </a:p>
          <a:p>
            <a:pPr lvl="1"/>
            <a:r>
              <a:rPr lang="en-US" sz="4400" dirty="0"/>
              <a:t>What we have ?</a:t>
            </a:r>
          </a:p>
          <a:p>
            <a:pPr lvl="1"/>
            <a:r>
              <a:rPr lang="en-US" sz="4400" dirty="0"/>
              <a:t>What we need ?</a:t>
            </a:r>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3810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
        <p:nvSpPr>
          <p:cNvPr id="6" name="Freeform 2"/>
          <p:cNvSpPr/>
          <p:nvPr/>
        </p:nvSpPr>
        <p:spPr>
          <a:xfrm>
            <a:off x="5334000" y="11430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97458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 y="114300"/>
            <a:ext cx="8229600" cy="1143000"/>
          </a:xfrm>
        </p:spPr>
        <p:txBody>
          <a:bodyPr/>
          <a:lstStyle/>
          <a:p>
            <a:r>
              <a:rPr lang="en-US" dirty="0"/>
              <a:t>Background </a:t>
            </a:r>
          </a:p>
        </p:txBody>
      </p:sp>
      <p:sp>
        <p:nvSpPr>
          <p:cNvPr id="3" name="Content Placeholder 2"/>
          <p:cNvSpPr>
            <a:spLocks noGrp="1"/>
          </p:cNvSpPr>
          <p:nvPr>
            <p:ph idx="1"/>
          </p:nvPr>
        </p:nvSpPr>
        <p:spPr>
          <a:xfrm>
            <a:off x="457200" y="1600200"/>
            <a:ext cx="17678400" cy="8648700"/>
          </a:xfrm>
        </p:spPr>
        <p:txBody>
          <a:bodyPr>
            <a:normAutofit/>
          </a:bodyPr>
          <a:lstStyle/>
          <a:p>
            <a:pPr algn="just"/>
            <a:r>
              <a:rPr lang="en-US" sz="4400" dirty="0"/>
              <a:t>GIS data was drawn and use  paper map WAJ  has worked on different </a:t>
            </a:r>
            <a:r>
              <a:rPr lang="en-US" sz="4400" dirty="0" err="1"/>
              <a:t>gis</a:t>
            </a:r>
            <a:r>
              <a:rPr lang="en-US" sz="4400" dirty="0"/>
              <a:t> project in different area  and building digital layers through use customer document and paper map  ,scanning and digitizing ,infield survey  using hand held GPS , these project shift from paper map to digital map.</a:t>
            </a:r>
          </a:p>
          <a:p>
            <a:pPr algn="just"/>
            <a:r>
              <a:rPr lang="en-US" sz="4400" dirty="0" err="1"/>
              <a:t>Gis</a:t>
            </a:r>
            <a:r>
              <a:rPr lang="en-US" sz="4400" dirty="0"/>
              <a:t> software used in WAJ called ArcView then  ArcMap different version  and now they use </a:t>
            </a:r>
            <a:r>
              <a:rPr lang="en-US" sz="4400" dirty="0" err="1"/>
              <a:t>ArcPro</a:t>
            </a:r>
            <a:r>
              <a:rPr lang="en-US" sz="4400" dirty="0"/>
              <a:t> with ArcGIS enterprise server these from ESRI company supported  by local company called </a:t>
            </a:r>
            <a:r>
              <a:rPr lang="en-US" sz="4400" dirty="0" err="1"/>
              <a:t>infograph</a:t>
            </a:r>
            <a:r>
              <a:rPr lang="en-US" sz="4400" dirty="0"/>
              <a:t>.</a:t>
            </a:r>
          </a:p>
          <a:p>
            <a:pPr algn="just"/>
            <a:r>
              <a:rPr lang="en-US" sz="4400" dirty="0"/>
              <a:t>GIS STAFF IN administrative and water company belong to WAJ  build Many layer , staff mange and maintain theses layers and some other staff  they don’t  do that</a:t>
            </a:r>
          </a:p>
          <a:p>
            <a:pPr algn="just"/>
            <a:r>
              <a:rPr lang="en-US" sz="4400" dirty="0"/>
              <a:t>GIS paly major role in business </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9677400" y="274638"/>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717496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229600" cy="1143000"/>
          </a:xfrm>
        </p:spPr>
        <p:txBody>
          <a:bodyPr>
            <a:normAutofit fontScale="90000"/>
          </a:bodyPr>
          <a:lstStyle/>
          <a:p>
            <a:r>
              <a:rPr lang="en-US" dirty="0"/>
              <a:t>Current situation.</a:t>
            </a:r>
            <a:br>
              <a:rPr lang="en-US" dirty="0"/>
            </a:br>
            <a:endParaRPr lang="en-US" dirty="0"/>
          </a:p>
        </p:txBody>
      </p:sp>
      <p:sp>
        <p:nvSpPr>
          <p:cNvPr id="3" name="Content Placeholder 2"/>
          <p:cNvSpPr>
            <a:spLocks noGrp="1"/>
          </p:cNvSpPr>
          <p:nvPr>
            <p:ph idx="1"/>
          </p:nvPr>
        </p:nvSpPr>
        <p:spPr>
          <a:xfrm>
            <a:off x="457200" y="1181100"/>
            <a:ext cx="17373600" cy="8382000"/>
          </a:xfrm>
        </p:spPr>
        <p:txBody>
          <a:bodyPr>
            <a:normAutofit/>
          </a:bodyPr>
          <a:lstStyle/>
          <a:p>
            <a:pPr algn="just">
              <a:buFont typeface="Wingdings" panose="05000000000000000000" pitchFamily="2" charset="2"/>
              <a:buChar char="Ø"/>
            </a:pPr>
            <a:r>
              <a:rPr lang="en-US" sz="4400" dirty="0"/>
              <a:t>GIS is distributed  database over water  company and administrative managed under GIS  staff  in each area.</a:t>
            </a:r>
          </a:p>
          <a:p>
            <a:pPr algn="just">
              <a:buFont typeface="Wingdings" panose="05000000000000000000" pitchFamily="2" charset="2"/>
              <a:buChar char="Ø"/>
            </a:pPr>
            <a:r>
              <a:rPr lang="en-US" sz="4400" dirty="0"/>
              <a:t>The main SW used  in different area is ESRI SOFTWARE  (SDE DATABASE ,ARCGIS SERVER,ARCGIS DESKTOP).</a:t>
            </a:r>
          </a:p>
          <a:p>
            <a:pPr algn="just">
              <a:buFont typeface="Wingdings" panose="05000000000000000000" pitchFamily="2" charset="2"/>
              <a:buChar char="Ø"/>
            </a:pPr>
            <a:r>
              <a:rPr lang="en-US" sz="4400" dirty="0"/>
              <a:t>GIS STAFF manage and maintain different layer (water, sewer, facility, ..</a:t>
            </a:r>
          </a:p>
          <a:p>
            <a:pPr algn="just">
              <a:buFont typeface="Wingdings" panose="05000000000000000000" pitchFamily="2" charset="2"/>
              <a:buChar char="Ø"/>
            </a:pPr>
            <a:r>
              <a:rPr lang="en-US" sz="4400" dirty="0"/>
              <a:t>SDE build on different DBMS  three water company on oracle DBMS and other administrative on SQL DBMS or personal geodatabase or shape file .</a:t>
            </a:r>
          </a:p>
          <a:p>
            <a:pPr algn="just">
              <a:buFont typeface="Wingdings" panose="05000000000000000000" pitchFamily="2" charset="2"/>
              <a:buChar char="Ø"/>
            </a:pPr>
            <a:r>
              <a:rPr lang="en-US" sz="4400" dirty="0"/>
              <a:t>GIS Water utility data model from ESRI customize in three water company in different way ,other administrative  used data model from PMU .</a:t>
            </a:r>
          </a:p>
          <a:p>
            <a:endParaRPr lang="en-US" sz="4400" dirty="0"/>
          </a:p>
          <a:p>
            <a:endParaRPr lang="en-US" sz="4400" dirty="0"/>
          </a:p>
          <a:p>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dirty="0"/>
          </a:p>
        </p:txBody>
      </p:sp>
    </p:spTree>
    <p:extLst>
      <p:ext uri="{BB962C8B-B14F-4D97-AF65-F5344CB8AC3E}">
        <p14:creationId xmlns:p14="http://schemas.microsoft.com/office/powerpoint/2010/main" val="3877660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sector in context</a:t>
            </a:r>
          </a:p>
        </p:txBody>
      </p:sp>
      <p:sp>
        <p:nvSpPr>
          <p:cNvPr id="3" name="Content Placeholder 2"/>
          <p:cNvSpPr>
            <a:spLocks noGrp="1"/>
          </p:cNvSpPr>
          <p:nvPr>
            <p:ph idx="1"/>
          </p:nvPr>
        </p:nvSpPr>
        <p:spPr>
          <a:xfrm>
            <a:off x="609600" y="2552700"/>
            <a:ext cx="8229600" cy="4525963"/>
          </a:xfrm>
        </p:spPr>
        <p:txBody>
          <a:bodyPr/>
          <a:lstStyle/>
          <a:p>
            <a:r>
              <a:rPr lang="en-US" dirty="0"/>
              <a:t>See </a:t>
            </a:r>
            <a:r>
              <a:rPr lang="en-US" dirty="0" err="1"/>
              <a:t>appindex</a:t>
            </a:r>
            <a:r>
              <a:rPr lang="en-US" dirty="0"/>
              <a:t> </a:t>
            </a:r>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3378074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381000"/>
            <a:ext cx="8229600" cy="1143000"/>
          </a:xfrm>
        </p:spPr>
        <p:txBody>
          <a:bodyPr/>
          <a:lstStyle/>
          <a:p>
            <a:r>
              <a:rPr lang="en-US" dirty="0"/>
              <a:t>Mission .</a:t>
            </a:r>
          </a:p>
        </p:txBody>
      </p:sp>
      <p:sp>
        <p:nvSpPr>
          <p:cNvPr id="3" name="Content Placeholder 2"/>
          <p:cNvSpPr>
            <a:spLocks noGrp="1"/>
          </p:cNvSpPr>
          <p:nvPr>
            <p:ph idx="1"/>
          </p:nvPr>
        </p:nvSpPr>
        <p:spPr>
          <a:xfrm>
            <a:off x="381000" y="2476500"/>
            <a:ext cx="17526000" cy="4533900"/>
          </a:xfrm>
        </p:spPr>
        <p:txBody>
          <a:bodyPr>
            <a:normAutofit/>
          </a:bodyPr>
          <a:lstStyle/>
          <a:p>
            <a:pPr algn="just"/>
            <a:r>
              <a:rPr lang="en-US" sz="4800" dirty="0"/>
              <a:t>The mission of WAJ  GIS is to replicate distributed </a:t>
            </a:r>
            <a:r>
              <a:rPr lang="en-US" sz="4800" dirty="0" err="1"/>
              <a:t>gis</a:t>
            </a:r>
            <a:r>
              <a:rPr lang="en-US" sz="4800" dirty="0"/>
              <a:t> database to central database over communication technology to improve availability accuracy,  increase efficiency by reducing redundancy , To support decision making and data transparency for people in country .</a:t>
            </a:r>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492799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381000"/>
            <a:ext cx="8229600" cy="1143000"/>
          </a:xfrm>
        </p:spPr>
        <p:txBody>
          <a:bodyPr/>
          <a:lstStyle/>
          <a:p>
            <a:r>
              <a:rPr lang="en-US" dirty="0"/>
              <a:t>Strategic initiative</a:t>
            </a:r>
          </a:p>
        </p:txBody>
      </p:sp>
      <p:sp>
        <p:nvSpPr>
          <p:cNvPr id="3" name="Content Placeholder 2"/>
          <p:cNvSpPr>
            <a:spLocks noGrp="1"/>
          </p:cNvSpPr>
          <p:nvPr>
            <p:ph idx="1"/>
          </p:nvPr>
        </p:nvSpPr>
        <p:spPr>
          <a:xfrm>
            <a:off x="457200" y="1600200"/>
            <a:ext cx="17373600" cy="7734300"/>
          </a:xfrm>
        </p:spPr>
        <p:txBody>
          <a:bodyPr>
            <a:normAutofit/>
          </a:bodyPr>
          <a:lstStyle/>
          <a:p>
            <a:pPr algn="just">
              <a:buFont typeface="Wingdings" panose="05000000000000000000" pitchFamily="2" charset="2"/>
              <a:buChar char="v"/>
            </a:pPr>
            <a:r>
              <a:rPr lang="en-US" sz="4400" dirty="0"/>
              <a:t>Increase cover range of GIS analytical for national strategic project </a:t>
            </a:r>
          </a:p>
          <a:p>
            <a:pPr algn="just">
              <a:buFont typeface="Wingdings" panose="05000000000000000000" pitchFamily="2" charset="2"/>
              <a:buChar char="v"/>
            </a:pPr>
            <a:r>
              <a:rPr lang="en-US" sz="4400" dirty="0"/>
              <a:t>Standardized GIS data and Data base model to enable homogenies   system that allow data and </a:t>
            </a:r>
            <a:r>
              <a:rPr lang="en-US" sz="4400" dirty="0" err="1"/>
              <a:t>Geodata</a:t>
            </a:r>
            <a:r>
              <a:rPr lang="en-US" sz="4400" dirty="0"/>
              <a:t>   , system  integration  .</a:t>
            </a:r>
          </a:p>
          <a:p>
            <a:pPr algn="just">
              <a:buFont typeface="Wingdings" panose="05000000000000000000" pitchFamily="2" charset="2"/>
              <a:buChar char="v"/>
            </a:pPr>
            <a:r>
              <a:rPr lang="en-US" sz="4400" dirty="0"/>
              <a:t>Increase accessibility for stakeholder and public to achieve transparency goal.</a:t>
            </a:r>
          </a:p>
          <a:p>
            <a:pPr algn="just">
              <a:buFont typeface="Wingdings" panose="05000000000000000000" pitchFamily="2" charset="2"/>
              <a:buChar char="v"/>
            </a:pPr>
            <a:r>
              <a:rPr lang="en-US" sz="4400" dirty="0"/>
              <a:t>Continuing GIS as centralized spatial database .</a:t>
            </a:r>
          </a:p>
          <a:p>
            <a:pPr algn="just">
              <a:buFont typeface="Wingdings" panose="05000000000000000000" pitchFamily="2" charset="2"/>
              <a:buChar char="v"/>
            </a:pPr>
            <a:r>
              <a:rPr lang="en-US" sz="4400" dirty="0"/>
              <a:t>Continuing innovation and creativity in using  new technology  at water sector  GIS field   </a:t>
            </a:r>
            <a:r>
              <a:rPr lang="en-US" dirty="0"/>
              <a:t>.  </a:t>
            </a:r>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638800" y="47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3742703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433387"/>
            <a:ext cx="8229600" cy="1143000"/>
          </a:xfrm>
        </p:spPr>
        <p:txBody>
          <a:bodyPr/>
          <a:lstStyle/>
          <a:p>
            <a:r>
              <a:rPr lang="en-US" dirty="0"/>
              <a:t>Goals and objective</a:t>
            </a:r>
          </a:p>
        </p:txBody>
      </p:sp>
      <p:sp>
        <p:nvSpPr>
          <p:cNvPr id="3" name="Content Placeholder 2"/>
          <p:cNvSpPr>
            <a:spLocks noGrp="1"/>
          </p:cNvSpPr>
          <p:nvPr>
            <p:ph idx="1"/>
          </p:nvPr>
        </p:nvSpPr>
        <p:spPr>
          <a:xfrm>
            <a:off x="457200" y="1600200"/>
            <a:ext cx="17449800" cy="7581900"/>
          </a:xfrm>
        </p:spPr>
        <p:txBody>
          <a:bodyPr>
            <a:normAutofit/>
          </a:bodyPr>
          <a:lstStyle/>
          <a:p>
            <a:pPr algn="just">
              <a:buFont typeface="Wingdings" panose="05000000000000000000" pitchFamily="2" charset="2"/>
              <a:buChar char="ü"/>
            </a:pPr>
            <a:r>
              <a:rPr lang="en-US" sz="4000" dirty="0"/>
              <a:t>Standardized across GIS enterprise system .</a:t>
            </a:r>
          </a:p>
          <a:p>
            <a:pPr algn="just">
              <a:buFont typeface="Wingdings" panose="05000000000000000000" pitchFamily="2" charset="2"/>
              <a:buChar char="ü"/>
            </a:pPr>
            <a:r>
              <a:rPr lang="en-US" sz="4000" dirty="0"/>
              <a:t>GIS consideration (editing , view ) and role for parent and child (privilege).</a:t>
            </a:r>
          </a:p>
          <a:p>
            <a:pPr algn="just">
              <a:buFont typeface="Wingdings" panose="05000000000000000000" pitchFamily="2" charset="2"/>
              <a:buChar char="ü"/>
            </a:pPr>
            <a:r>
              <a:rPr lang="en-US" sz="4000" dirty="0"/>
              <a:t>Scan environment for (SW and  HW ) update.</a:t>
            </a:r>
          </a:p>
          <a:p>
            <a:pPr algn="just">
              <a:buFont typeface="Wingdings" panose="05000000000000000000" pitchFamily="2" charset="2"/>
              <a:buChar char="ü"/>
            </a:pPr>
            <a:r>
              <a:rPr lang="en-US" sz="4000" dirty="0"/>
              <a:t>Restructure GIS data and  data base model (customize).</a:t>
            </a:r>
          </a:p>
          <a:p>
            <a:pPr algn="just">
              <a:buFont typeface="Wingdings" panose="05000000000000000000" pitchFamily="2" charset="2"/>
              <a:buChar char="ü"/>
            </a:pPr>
            <a:r>
              <a:rPr lang="en-US" sz="4000" dirty="0"/>
              <a:t>Documentation of SOP’s and work flow.</a:t>
            </a:r>
          </a:p>
          <a:p>
            <a:pPr algn="just">
              <a:buFont typeface="Wingdings" panose="05000000000000000000" pitchFamily="2" charset="2"/>
              <a:buChar char="ü"/>
            </a:pPr>
            <a:r>
              <a:rPr lang="en-US" sz="4000" dirty="0"/>
              <a:t>Improve knowledge exchange </a:t>
            </a:r>
          </a:p>
          <a:p>
            <a:pPr algn="just">
              <a:buFont typeface="Wingdings" panose="05000000000000000000" pitchFamily="2" charset="2"/>
              <a:buChar char="ü"/>
            </a:pPr>
            <a:r>
              <a:rPr lang="en-US" sz="4000" dirty="0"/>
              <a:t>Integration with other system</a:t>
            </a:r>
          </a:p>
          <a:p>
            <a:pPr algn="just">
              <a:buFont typeface="Wingdings" panose="05000000000000000000" pitchFamily="2" charset="2"/>
              <a:buChar char="ü"/>
            </a:pPr>
            <a:r>
              <a:rPr lang="en-US" sz="4000" dirty="0"/>
              <a:t>Training staff (online, offline ,infield )</a:t>
            </a:r>
          </a:p>
          <a:p>
            <a:pPr algn="just">
              <a:buFont typeface="Wingdings" panose="05000000000000000000" pitchFamily="2" charset="2"/>
              <a:buChar char="ü"/>
            </a:pPr>
            <a:r>
              <a:rPr lang="en-US" sz="4000" dirty="0"/>
              <a:t>GIS Staff classification </a:t>
            </a:r>
          </a:p>
          <a:p>
            <a:pPr algn="just">
              <a:buFont typeface="Wingdings" panose="05000000000000000000" pitchFamily="2" charset="2"/>
              <a:buChar char="ü"/>
            </a:pPr>
            <a:r>
              <a:rPr lang="en-US" sz="4000" dirty="0"/>
              <a:t>Engage government sector  and private  sector  building national database</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635047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229600" cy="1143000"/>
          </a:xfrm>
        </p:spPr>
        <p:txBody>
          <a:bodyPr/>
          <a:lstStyle/>
          <a:p>
            <a:r>
              <a:rPr lang="en-US" dirty="0"/>
              <a:t>Standards across system.</a:t>
            </a:r>
          </a:p>
        </p:txBody>
      </p:sp>
      <p:sp>
        <p:nvSpPr>
          <p:cNvPr id="3" name="Content Placeholder 2"/>
          <p:cNvSpPr>
            <a:spLocks noGrp="1"/>
          </p:cNvSpPr>
          <p:nvPr>
            <p:ph idx="1"/>
          </p:nvPr>
        </p:nvSpPr>
        <p:spPr>
          <a:xfrm>
            <a:off x="457200" y="1600200"/>
            <a:ext cx="17526000" cy="8039100"/>
          </a:xfrm>
        </p:spPr>
        <p:txBody>
          <a:bodyPr>
            <a:noAutofit/>
          </a:bodyPr>
          <a:lstStyle/>
          <a:p>
            <a:pPr algn="just"/>
            <a:r>
              <a:rPr lang="en-US" sz="4000" dirty="0"/>
              <a:t>Heterogeneous system and database is biggest barrier when working with data over distribution database with different data model  and  different DBMS,</a:t>
            </a:r>
          </a:p>
          <a:p>
            <a:pPr algn="just"/>
            <a:r>
              <a:rPr lang="en-US" sz="4000" dirty="0"/>
              <a:t>Each database management systems have different standers and don’t have an standard at all  to get centralized and join data  together.</a:t>
            </a:r>
          </a:p>
          <a:p>
            <a:pPr algn="just"/>
            <a:r>
              <a:rPr lang="en-US" sz="4000" dirty="0"/>
              <a:t>It Most important to address standard set by GIS current system and future system to integrate and migration ,its not only communication .</a:t>
            </a:r>
          </a:p>
          <a:p>
            <a:pPr algn="just"/>
            <a:r>
              <a:rPr lang="en-US" sz="4000" b="1" dirty="0">
                <a:solidFill>
                  <a:srgbClr val="FF0000"/>
                </a:solidFill>
              </a:rPr>
              <a:t>Recommendation </a:t>
            </a:r>
          </a:p>
          <a:p>
            <a:pPr lvl="1" algn="just"/>
            <a:r>
              <a:rPr lang="en-US" sz="4000" dirty="0">
                <a:solidFill>
                  <a:srgbClr val="FF0000"/>
                </a:solidFill>
              </a:rPr>
              <a:t>GIS standard committee representative from different water company and administrative set standard data model</a:t>
            </a:r>
          </a:p>
          <a:p>
            <a:pPr lvl="1" algn="just"/>
            <a:r>
              <a:rPr lang="en-US" sz="4000" dirty="0">
                <a:solidFill>
                  <a:srgbClr val="FF0000"/>
                </a:solidFill>
              </a:rPr>
              <a:t>adapt and adoptive water utility data model from ESRI over all MWI  ,three water company customize this model to business need. </a:t>
            </a:r>
          </a:p>
        </p:txBody>
      </p:sp>
      <p:sp>
        <p:nvSpPr>
          <p:cNvPr id="4" name="Footer Placeholder 3"/>
          <p:cNvSpPr>
            <a:spLocks noGrp="1"/>
          </p:cNvSpPr>
          <p:nvPr>
            <p:ph type="ftr" sz="quarter" idx="11"/>
          </p:nvPr>
        </p:nvSpPr>
        <p:spPr/>
        <p:txBody>
          <a:bodyPr/>
          <a:lstStyle/>
          <a:p>
            <a:r>
              <a:rPr lang="en-US"/>
              <a:t>ICTD</a:t>
            </a:r>
          </a:p>
        </p:txBody>
      </p:sp>
    </p:spTree>
    <p:extLst>
      <p:ext uri="{BB962C8B-B14F-4D97-AF65-F5344CB8AC3E}">
        <p14:creationId xmlns:p14="http://schemas.microsoft.com/office/powerpoint/2010/main" val="74821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9231"/>
            <a:ext cx="8229600" cy="1143000"/>
          </a:xfrm>
        </p:spPr>
        <p:txBody>
          <a:bodyPr/>
          <a:lstStyle/>
          <a:p>
            <a:r>
              <a:rPr lang="en-US" dirty="0"/>
              <a:t>GIS consideration</a:t>
            </a:r>
          </a:p>
        </p:txBody>
      </p:sp>
      <p:sp>
        <p:nvSpPr>
          <p:cNvPr id="3" name="Content Placeholder 2"/>
          <p:cNvSpPr>
            <a:spLocks noGrp="1"/>
          </p:cNvSpPr>
          <p:nvPr>
            <p:ph idx="1"/>
          </p:nvPr>
        </p:nvSpPr>
        <p:spPr>
          <a:xfrm>
            <a:off x="997529" y="1562100"/>
            <a:ext cx="16957962" cy="8229600"/>
          </a:xfrm>
        </p:spPr>
        <p:txBody>
          <a:bodyPr>
            <a:normAutofit/>
          </a:bodyPr>
          <a:lstStyle/>
          <a:p>
            <a:r>
              <a:rPr lang="en-US" dirty="0"/>
              <a:t>Manage and maintain (editing, load data, view)to GIS database its most important component to keep data up to date.</a:t>
            </a:r>
          </a:p>
          <a:p>
            <a:r>
              <a:rPr lang="en-US" dirty="0"/>
              <a:t> who will manage and maintain the data ?</a:t>
            </a:r>
          </a:p>
          <a:p>
            <a:r>
              <a:rPr lang="en-US" dirty="0"/>
              <a:t>Who will Control and monitor accuracy of data?</a:t>
            </a:r>
          </a:p>
          <a:p>
            <a:r>
              <a:rPr lang="en-US" dirty="0"/>
              <a:t>Where data will be stored?</a:t>
            </a:r>
          </a:p>
          <a:p>
            <a:r>
              <a:rPr lang="en-US" dirty="0"/>
              <a:t>Information and format of data (</a:t>
            </a:r>
            <a:r>
              <a:rPr lang="en-US" dirty="0" err="1"/>
              <a:t>asbuilt</a:t>
            </a:r>
            <a:r>
              <a:rPr lang="en-US" dirty="0"/>
              <a:t>) from contractor and other source like purchase department (asset management).</a:t>
            </a:r>
          </a:p>
          <a:p>
            <a:r>
              <a:rPr lang="en-US" b="1" dirty="0">
                <a:solidFill>
                  <a:srgbClr val="FF0000"/>
                </a:solidFill>
              </a:rPr>
              <a:t>Recommendation :</a:t>
            </a:r>
          </a:p>
          <a:p>
            <a:pPr lvl="1"/>
            <a:r>
              <a:rPr lang="en-US" sz="3200" dirty="0">
                <a:solidFill>
                  <a:srgbClr val="FF0000"/>
                </a:solidFill>
              </a:rPr>
              <a:t>Each GIS staff in water company and administrative (manage and maintain )its own database monitor accuracy stored and backup DB and sure that one way replication process is done from </a:t>
            </a:r>
            <a:r>
              <a:rPr lang="en-US" sz="3200" dirty="0" err="1">
                <a:solidFill>
                  <a:srgbClr val="FF0000"/>
                </a:solidFill>
              </a:rPr>
              <a:t>chiled</a:t>
            </a:r>
            <a:r>
              <a:rPr lang="en-US" sz="3200" dirty="0">
                <a:solidFill>
                  <a:srgbClr val="FF0000"/>
                </a:solidFill>
              </a:rPr>
              <a:t> to parent.</a:t>
            </a:r>
          </a:p>
          <a:p>
            <a:pPr lvl="1"/>
            <a:r>
              <a:rPr lang="en-US" sz="3200" dirty="0">
                <a:solidFill>
                  <a:srgbClr val="FF0000"/>
                </a:solidFill>
              </a:rPr>
              <a:t>GIS staff in center will view ,analyses and  control accuracy of centralized database(all data from all source) is replicated to center  Database.</a:t>
            </a:r>
          </a:p>
          <a:p>
            <a:pPr lvl="1"/>
            <a:r>
              <a:rPr lang="en-US" sz="3200" dirty="0" err="1">
                <a:solidFill>
                  <a:srgbClr val="FF0000"/>
                </a:solidFill>
              </a:rPr>
              <a:t>Adrees</a:t>
            </a:r>
            <a:r>
              <a:rPr lang="en-US" sz="3200" dirty="0">
                <a:solidFill>
                  <a:srgbClr val="FF0000"/>
                </a:solidFill>
              </a:rPr>
              <a:t> </a:t>
            </a:r>
            <a:r>
              <a:rPr lang="en-US" sz="3200" dirty="0" err="1">
                <a:solidFill>
                  <a:srgbClr val="FF0000"/>
                </a:solidFill>
              </a:rPr>
              <a:t>standared</a:t>
            </a:r>
            <a:r>
              <a:rPr lang="en-US" sz="3200" dirty="0">
                <a:solidFill>
                  <a:srgbClr val="FF0000"/>
                </a:solidFill>
              </a:rPr>
              <a:t> data </a:t>
            </a:r>
            <a:r>
              <a:rPr lang="en-US" sz="3200" dirty="0" err="1">
                <a:solidFill>
                  <a:srgbClr val="FF0000"/>
                </a:solidFill>
              </a:rPr>
              <a:t>formate</a:t>
            </a:r>
            <a:r>
              <a:rPr lang="en-US" sz="3200" dirty="0">
                <a:solidFill>
                  <a:srgbClr val="FF0000"/>
                </a:solidFill>
              </a:rPr>
              <a:t> from external source .</a:t>
            </a:r>
          </a:p>
          <a:p>
            <a:pPr lvl="1"/>
            <a:endParaRPr lang="en-US" sz="3200" dirty="0">
              <a:solidFill>
                <a:srgbClr val="FF0000"/>
              </a:solidFill>
            </a:endParaRPr>
          </a:p>
          <a:p>
            <a:pPr lvl="1"/>
            <a:endParaRPr lang="en-US" dirty="0">
              <a:solidFill>
                <a:schemeClr val="tx1"/>
              </a:solidFill>
            </a:endParaRPr>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47645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353800" cy="1143000"/>
          </a:xfrm>
        </p:spPr>
        <p:txBody>
          <a:bodyPr>
            <a:normAutofit/>
          </a:bodyPr>
          <a:lstStyle/>
          <a:p>
            <a:r>
              <a:rPr lang="en-US" dirty="0"/>
              <a:t>Environmental scan for HW ,SW, communication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4050563"/>
              </p:ext>
            </p:extLst>
          </p:nvPr>
        </p:nvGraphicFramePr>
        <p:xfrm>
          <a:off x="762000" y="1417638"/>
          <a:ext cx="16687800" cy="8687410"/>
        </p:xfrm>
        <a:graphic>
          <a:graphicData uri="http://schemas.openxmlformats.org/drawingml/2006/table">
            <a:tbl>
              <a:tblPr firstRow="1" bandRow="1">
                <a:tableStyleId>{5C22544A-7EE6-4342-B048-85BDC9FD1C3A}</a:tableStyleId>
              </a:tblPr>
              <a:tblGrid>
                <a:gridCol w="2781301">
                  <a:extLst>
                    <a:ext uri="{9D8B030D-6E8A-4147-A177-3AD203B41FA5}">
                      <a16:colId xmlns:a16="http://schemas.microsoft.com/office/drawing/2014/main" val="2365827738"/>
                    </a:ext>
                  </a:extLst>
                </a:gridCol>
                <a:gridCol w="2133154">
                  <a:extLst>
                    <a:ext uri="{9D8B030D-6E8A-4147-A177-3AD203B41FA5}">
                      <a16:colId xmlns:a16="http://schemas.microsoft.com/office/drawing/2014/main" val="3992260269"/>
                    </a:ext>
                  </a:extLst>
                </a:gridCol>
                <a:gridCol w="2305491">
                  <a:extLst>
                    <a:ext uri="{9D8B030D-6E8A-4147-A177-3AD203B41FA5}">
                      <a16:colId xmlns:a16="http://schemas.microsoft.com/office/drawing/2014/main" val="3158664149"/>
                    </a:ext>
                  </a:extLst>
                </a:gridCol>
                <a:gridCol w="4794374">
                  <a:extLst>
                    <a:ext uri="{9D8B030D-6E8A-4147-A177-3AD203B41FA5}">
                      <a16:colId xmlns:a16="http://schemas.microsoft.com/office/drawing/2014/main" val="63509974"/>
                    </a:ext>
                  </a:extLst>
                </a:gridCol>
                <a:gridCol w="1736785">
                  <a:extLst>
                    <a:ext uri="{9D8B030D-6E8A-4147-A177-3AD203B41FA5}">
                      <a16:colId xmlns:a16="http://schemas.microsoft.com/office/drawing/2014/main" val="1953186406"/>
                    </a:ext>
                  </a:extLst>
                </a:gridCol>
                <a:gridCol w="2936695">
                  <a:extLst>
                    <a:ext uri="{9D8B030D-6E8A-4147-A177-3AD203B41FA5}">
                      <a16:colId xmlns:a16="http://schemas.microsoft.com/office/drawing/2014/main" val="1085240476"/>
                    </a:ext>
                  </a:extLst>
                </a:gridCol>
              </a:tblGrid>
              <a:tr h="730483">
                <a:tc>
                  <a:txBody>
                    <a:bodyPr/>
                    <a:lstStyle/>
                    <a:p>
                      <a:pPr algn="r" rtl="1">
                        <a:lnSpc>
                          <a:spcPct val="107000"/>
                        </a:lnSpc>
                        <a:spcAft>
                          <a:spcPts val="0"/>
                        </a:spcAft>
                      </a:pPr>
                      <a:r>
                        <a:rPr lang="en-US" sz="1700" dirty="0">
                          <a:effectLst/>
                          <a:latin typeface="Calibri" panose="020F0502020204030204" pitchFamily="34" charset="0"/>
                          <a:ea typeface="Calibri" panose="020F0502020204030204" pitchFamily="34" charset="0"/>
                          <a:cs typeface="Arial" panose="020B0604020202020204" pitchFamily="34" charset="0"/>
                        </a:rPr>
                        <a:t>Directorate\company</a:t>
                      </a:r>
                    </a:p>
                  </a:txBody>
                  <a:tcPr marL="102870" marR="102870" marT="0" marB="0"/>
                </a:tc>
                <a:tc>
                  <a:txBody>
                    <a:bodyPr/>
                    <a:lstStyle/>
                    <a:p>
                      <a:pPr algn="r" rtl="1">
                        <a:lnSpc>
                          <a:spcPct val="107000"/>
                        </a:lnSpc>
                        <a:spcAft>
                          <a:spcPts val="0"/>
                        </a:spcAft>
                      </a:pPr>
                      <a:r>
                        <a:rPr lang="en-US" sz="1700">
                          <a:effectLst/>
                          <a:latin typeface="Calibri" panose="020F0502020204030204" pitchFamily="34" charset="0"/>
                          <a:ea typeface="Calibri" panose="020F0502020204030204" pitchFamily="34" charset="0"/>
                          <a:cs typeface="Arial" panose="020B0604020202020204" pitchFamily="34" charset="0"/>
                        </a:rPr>
                        <a:t>Data model</a:t>
                      </a:r>
                    </a:p>
                  </a:txBody>
                  <a:tcPr marL="102870" marR="102870" marT="0" marB="0"/>
                </a:tc>
                <a:tc>
                  <a:txBody>
                    <a:bodyPr/>
                    <a:lstStyle/>
                    <a:p>
                      <a:pPr algn="r" rtl="1">
                        <a:lnSpc>
                          <a:spcPct val="107000"/>
                        </a:lnSpc>
                        <a:spcAft>
                          <a:spcPts val="0"/>
                        </a:spcAft>
                      </a:pPr>
                      <a:r>
                        <a:rPr lang="en-US" sz="1700">
                          <a:effectLst/>
                          <a:latin typeface="Calibri" panose="020F0502020204030204" pitchFamily="34" charset="0"/>
                          <a:ea typeface="Calibri" panose="020F0502020204030204" pitchFamily="34" charset="0"/>
                          <a:cs typeface="Arial" panose="020B0604020202020204" pitchFamily="34" charset="0"/>
                        </a:rPr>
                        <a:t>DBMS</a:t>
                      </a:r>
                    </a:p>
                  </a:txBody>
                  <a:tcPr marL="102870" marR="102870" marT="0" marB="0"/>
                </a:tc>
                <a:tc>
                  <a:txBody>
                    <a:bodyPr/>
                    <a:lstStyle/>
                    <a:p>
                      <a:pPr algn="r" rtl="1">
                        <a:lnSpc>
                          <a:spcPct val="107000"/>
                        </a:lnSpc>
                        <a:spcAft>
                          <a:spcPts val="0"/>
                        </a:spcAft>
                      </a:pPr>
                      <a:r>
                        <a:rPr lang="en-US" sz="1700">
                          <a:effectLst/>
                          <a:latin typeface="Calibri" panose="020F0502020204030204" pitchFamily="34" charset="0"/>
                          <a:ea typeface="Calibri" panose="020F0502020204030204" pitchFamily="34" charset="0"/>
                          <a:cs typeface="Arial" panose="020B0604020202020204" pitchFamily="34" charset="0"/>
                        </a:rPr>
                        <a:t>Software solution </a:t>
                      </a:r>
                    </a:p>
                  </a:txBody>
                  <a:tcPr marL="102870" marR="102870" marT="0" marB="0"/>
                </a:tc>
                <a:tc>
                  <a:txBody>
                    <a:bodyPr/>
                    <a:lstStyle/>
                    <a:p>
                      <a:pPr algn="r" rtl="1">
                        <a:lnSpc>
                          <a:spcPct val="107000"/>
                        </a:lnSpc>
                        <a:spcAft>
                          <a:spcPts val="0"/>
                        </a:spcAft>
                      </a:pPr>
                      <a:r>
                        <a:rPr lang="en-US" sz="1700" dirty="0">
                          <a:effectLst/>
                          <a:latin typeface="Calibri" panose="020F0502020204030204" pitchFamily="34" charset="0"/>
                          <a:ea typeface="Calibri" panose="020F0502020204030204" pitchFamily="34" charset="0"/>
                          <a:cs typeface="Arial" panose="020B0604020202020204" pitchFamily="34" charset="0"/>
                        </a:rPr>
                        <a:t>Communication</a:t>
                      </a:r>
                      <a:r>
                        <a:rPr lang="en-US" sz="1700" baseline="0" dirty="0">
                          <a:effectLst/>
                          <a:latin typeface="Calibri" panose="020F0502020204030204" pitchFamily="34" charset="0"/>
                          <a:ea typeface="Calibri" panose="020F0502020204030204" pitchFamily="34" charset="0"/>
                          <a:cs typeface="Arial" panose="020B0604020202020204" pitchFamily="34" charset="0"/>
                        </a:rPr>
                        <a:t> </a:t>
                      </a:r>
                      <a:endParaRPr lang="en-US" sz="17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r" rtl="1">
                        <a:lnSpc>
                          <a:spcPct val="107000"/>
                        </a:lnSpc>
                        <a:spcAft>
                          <a:spcPts val="0"/>
                        </a:spcAft>
                      </a:pPr>
                      <a:r>
                        <a:rPr lang="en-US" sz="1700" dirty="0">
                          <a:effectLst/>
                          <a:latin typeface="Calibri" panose="020F0502020204030204" pitchFamily="34" charset="0"/>
                          <a:ea typeface="Calibri" panose="020F0502020204030204" pitchFamily="34" charset="0"/>
                          <a:cs typeface="Arial" panose="020B0604020202020204" pitchFamily="34" charset="0"/>
                        </a:rPr>
                        <a:t>Recommendation </a:t>
                      </a:r>
                    </a:p>
                  </a:txBody>
                  <a:tcPr marL="102870" marR="102870" marT="0" marB="0"/>
                </a:tc>
                <a:extLst>
                  <a:ext uri="{0D108BD9-81ED-4DB2-BD59-A6C34878D82A}">
                    <a16:rowId xmlns:a16="http://schemas.microsoft.com/office/drawing/2014/main" val="765554455"/>
                  </a:ext>
                </a:extLst>
              </a:tr>
              <a:tr h="730483">
                <a:tc>
                  <a:txBody>
                    <a:bodyPr/>
                    <a:lstStyle/>
                    <a:p>
                      <a:pPr algn="ctr" rtl="1">
                        <a:lnSpc>
                          <a:spcPct val="107000"/>
                        </a:lnSpc>
                        <a:spcAft>
                          <a:spcPts val="0"/>
                        </a:spcAft>
                      </a:pPr>
                      <a:r>
                        <a:rPr lang="en-US" sz="2000" dirty="0">
                          <a:effectLst/>
                          <a:latin typeface="Calibri" panose="020F0502020204030204" pitchFamily="34" charset="0"/>
                          <a:ea typeface="Calibri" panose="020F0502020204030204" pitchFamily="34" charset="0"/>
                          <a:cs typeface="Arial" panose="020B0604020202020204" pitchFamily="34" charset="0"/>
                        </a:rPr>
                        <a:t>MWI</a:t>
                      </a:r>
                      <a:r>
                        <a:rPr lang="en-US" sz="2000" baseline="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center </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err="1">
                          <a:effectLst/>
                          <a:latin typeface="Calibri" panose="020F0502020204030204" pitchFamily="34" charset="0"/>
                          <a:ea typeface="Calibri" panose="020F0502020204030204" pitchFamily="34" charset="0"/>
                          <a:cs typeface="Arial" panose="020B0604020202020204" pitchFamily="34" charset="0"/>
                        </a:rPr>
                        <a:t>esri</a:t>
                      </a:r>
                      <a:r>
                        <a:rPr lang="en-US" sz="2000" dirty="0">
                          <a:effectLst/>
                          <a:latin typeface="Calibri" panose="020F0502020204030204" pitchFamily="34" charset="0"/>
                          <a:ea typeface="Calibri" panose="020F0502020204030204" pitchFamily="34" charset="0"/>
                          <a:cs typeface="Arial" panose="020B0604020202020204" pitchFamily="34" charset="0"/>
                        </a:rPr>
                        <a:t>/</a:t>
                      </a:r>
                      <a:r>
                        <a:rPr lang="en-US" sz="2000" dirty="0" err="1">
                          <a:effectLst/>
                          <a:latin typeface="Calibri" panose="020F0502020204030204" pitchFamily="34" charset="0"/>
                          <a:ea typeface="Calibri" panose="020F0502020204030204" pitchFamily="34" charset="0"/>
                          <a:cs typeface="Arial" panose="020B0604020202020204" pitchFamily="34" charset="0"/>
                        </a:rPr>
                        <a:t>pmu</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SQL</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t>ARCGIS SERVER,ARCGIS DESKTOP</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available</a:t>
                      </a:r>
                    </a:p>
                  </a:txBody>
                  <a:tcPr marL="102870" marR="102870" marT="0" marB="0"/>
                </a:tc>
                <a:tc>
                  <a:txBody>
                    <a:bodyPr/>
                    <a:lstStyle/>
                    <a:p>
                      <a:pPr algn="ctr" rtl="1">
                        <a:lnSpc>
                          <a:spcPct val="107000"/>
                        </a:lnSpc>
                        <a:spcAft>
                          <a:spcPts val="0"/>
                        </a:spcAft>
                      </a:pPr>
                      <a:r>
                        <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Adopt</a:t>
                      </a:r>
                      <a:r>
                        <a:rPr lang="en-US" sz="2000" baseline="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n-US" sz="2000" baseline="0" dirty="0" err="1">
                          <a:solidFill>
                            <a:srgbClr val="FF0000"/>
                          </a:solidFill>
                          <a:effectLst/>
                          <a:latin typeface="Calibri" panose="020F0502020204030204" pitchFamily="34" charset="0"/>
                          <a:ea typeface="Calibri" panose="020F0502020204030204" pitchFamily="34" charset="0"/>
                          <a:cs typeface="Arial" panose="020B0604020202020204" pitchFamily="34" charset="0"/>
                        </a:rPr>
                        <a:t>esri</a:t>
                      </a:r>
                      <a:r>
                        <a:rPr lang="en-US" sz="2000" baseline="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n-US" sz="2000" baseline="0" dirty="0" err="1">
                          <a:solidFill>
                            <a:srgbClr val="FF0000"/>
                          </a:solidFill>
                          <a:effectLst/>
                          <a:latin typeface="Calibri" panose="020F0502020204030204" pitchFamily="34" charset="0"/>
                          <a:ea typeface="Calibri" panose="020F0502020204030204" pitchFamily="34" charset="0"/>
                          <a:cs typeface="Arial" panose="020B0604020202020204" pitchFamily="34" charset="0"/>
                        </a:rPr>
                        <a:t>datamodel</a:t>
                      </a:r>
                      <a:r>
                        <a:rPr lang="en-US" sz="2000" baseline="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and oracle DBMD</a:t>
                      </a:r>
                      <a:endPar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extLst>
                  <a:ext uri="{0D108BD9-81ED-4DB2-BD59-A6C34878D82A}">
                    <a16:rowId xmlns:a16="http://schemas.microsoft.com/office/drawing/2014/main" val="2745044000"/>
                  </a:ext>
                </a:extLst>
              </a:tr>
              <a:tr h="730483">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lang="en-US" sz="2000" dirty="0">
                          <a:effectLst/>
                          <a:latin typeface="Calibri" panose="020F0502020204030204" pitchFamily="34" charset="0"/>
                          <a:ea typeface="Calibri" panose="020F0502020204030204" pitchFamily="34" charset="0"/>
                          <a:cs typeface="Arial" panose="020B0604020202020204" pitchFamily="34" charset="0"/>
                        </a:rPr>
                        <a:t>Yarmouk water</a:t>
                      </a:r>
                    </a:p>
                  </a:txBody>
                  <a:tcPr marL="102870" marR="102870" marT="0" marB="0"/>
                </a:tc>
                <a:tc>
                  <a:txBody>
                    <a:bodyPr/>
                    <a:lstStyle/>
                    <a:p>
                      <a:pPr algn="ctr" rtl="1">
                        <a:lnSpc>
                          <a:spcPct val="107000"/>
                        </a:lnSpc>
                        <a:spcAft>
                          <a:spcPts val="0"/>
                        </a:spcAft>
                      </a:pPr>
                      <a:r>
                        <a:rPr lang="en-US" sz="2000" dirty="0">
                          <a:effectLst/>
                          <a:latin typeface="Calibri" panose="020F0502020204030204" pitchFamily="34" charset="0"/>
                          <a:ea typeface="Calibri" panose="020F0502020204030204" pitchFamily="34" charset="0"/>
                          <a:cs typeface="Arial" panose="020B0604020202020204" pitchFamily="34" charset="0"/>
                        </a:rPr>
                        <a:t>Customized ESRI</a:t>
                      </a:r>
                    </a:p>
                  </a:txBody>
                  <a:tcPr marL="102870" marR="102870" marT="0" marB="0"/>
                </a:tc>
                <a:tc>
                  <a:txBody>
                    <a:bodyPr/>
                    <a:lstStyle/>
                    <a:p>
                      <a:pPr algn="ctr" rtl="1">
                        <a:lnSpc>
                          <a:spcPct val="107000"/>
                        </a:lnSpc>
                        <a:spcAft>
                          <a:spcPts val="0"/>
                        </a:spcAft>
                      </a:pPr>
                      <a:r>
                        <a:rPr lang="en-US" sz="2000" dirty="0">
                          <a:effectLst/>
                          <a:latin typeface="Calibri" panose="020F0502020204030204" pitchFamily="34" charset="0"/>
                          <a:ea typeface="Calibri" panose="020F0502020204030204" pitchFamily="34" charset="0"/>
                          <a:cs typeface="Arial" panose="020B0604020202020204" pitchFamily="34" charset="0"/>
                        </a:rPr>
                        <a:t>oracle</a:t>
                      </a: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ar-JO"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a:ln>
                            <a:noFill/>
                          </a:ln>
                          <a:solidFill>
                            <a:prstClr val="black"/>
                          </a:solidFill>
                          <a:effectLst/>
                          <a:uLnTx/>
                          <a:uFillTx/>
                          <a:latin typeface="Century Gothic" panose="020B0502020202020204"/>
                          <a:ea typeface="+mn-ea"/>
                          <a:cs typeface="+mn-cs"/>
                        </a:rPr>
                        <a:t>ARCGIS SERVER,ARCGIS DESKTOP</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endPar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extLst>
                  <a:ext uri="{0D108BD9-81ED-4DB2-BD59-A6C34878D82A}">
                    <a16:rowId xmlns:a16="http://schemas.microsoft.com/office/drawing/2014/main" val="4233349507"/>
                  </a:ext>
                </a:extLst>
              </a:tr>
              <a:tr h="730483">
                <a:tc>
                  <a:txBody>
                    <a:bodyPr/>
                    <a:lstStyle/>
                    <a:p>
                      <a:pPr algn="ctr" rtl="1">
                        <a:lnSpc>
                          <a:spcPct val="107000"/>
                        </a:lnSpc>
                        <a:spcAft>
                          <a:spcPts val="0"/>
                        </a:spcAft>
                      </a:pPr>
                      <a:r>
                        <a:rPr lang="en-US" sz="2000" dirty="0">
                          <a:effectLst/>
                          <a:latin typeface="Calibri" panose="020F0502020204030204" pitchFamily="34" charset="0"/>
                          <a:ea typeface="Calibri" panose="020F0502020204030204" pitchFamily="34" charset="0"/>
                          <a:cs typeface="Arial" panose="020B0604020202020204" pitchFamily="34" charset="0"/>
                        </a:rPr>
                        <a:t>Aqaba water</a:t>
                      </a: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Customized ESRI</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oracle</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ar-JO"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a:ln>
                            <a:noFill/>
                          </a:ln>
                          <a:solidFill>
                            <a:prstClr val="black"/>
                          </a:solidFill>
                          <a:effectLst/>
                          <a:uLnTx/>
                          <a:uFillTx/>
                          <a:latin typeface="Century Gothic" panose="020B0502020202020204"/>
                          <a:ea typeface="+mn-ea"/>
                          <a:cs typeface="+mn-cs"/>
                        </a:rPr>
                        <a:t>ARCGIS SERVER,ARCGIS DESKTOP</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endPar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extLst>
                  <a:ext uri="{0D108BD9-81ED-4DB2-BD59-A6C34878D82A}">
                    <a16:rowId xmlns:a16="http://schemas.microsoft.com/office/drawing/2014/main" val="1389183243"/>
                  </a:ext>
                </a:extLst>
              </a:tr>
              <a:tr h="730483">
                <a:tc>
                  <a:txBody>
                    <a:bodyPr/>
                    <a:lstStyle/>
                    <a:p>
                      <a:pPr algn="ctr" rtl="1">
                        <a:lnSpc>
                          <a:spcPct val="107000"/>
                        </a:lnSpc>
                        <a:spcAft>
                          <a:spcPts val="0"/>
                        </a:spcAft>
                      </a:pPr>
                      <a:r>
                        <a:rPr lang="en-US" sz="2000">
                          <a:effectLst/>
                          <a:latin typeface="Calibri" panose="020F0502020204030204" pitchFamily="34" charset="0"/>
                          <a:ea typeface="Calibri" panose="020F0502020204030204" pitchFamily="34" charset="0"/>
                          <a:cs typeface="Arial" panose="020B0604020202020204" pitchFamily="34" charset="0"/>
                        </a:rPr>
                        <a:t>Miyahuna </a:t>
                      </a: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Customized ESRI</a:t>
                      </a: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oracle</a:t>
                      </a: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ar-JO"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ARCGIS SERVER,ARCGIS DESKTOP</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endPar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extLst>
                  <a:ext uri="{0D108BD9-81ED-4DB2-BD59-A6C34878D82A}">
                    <a16:rowId xmlns:a16="http://schemas.microsoft.com/office/drawing/2014/main" val="871085035"/>
                  </a:ext>
                </a:extLst>
              </a:tr>
              <a:tr h="1076128">
                <a:tc>
                  <a:txBody>
                    <a:bodyPr/>
                    <a:lstStyle/>
                    <a:p>
                      <a:pPr algn="ctr" rtl="1">
                        <a:lnSpc>
                          <a:spcPct val="107000"/>
                        </a:lnSpc>
                        <a:spcAft>
                          <a:spcPts val="0"/>
                        </a:spcAft>
                      </a:pPr>
                      <a:r>
                        <a:rPr lang="en-US" sz="2000">
                          <a:effectLst/>
                          <a:latin typeface="Calibri" panose="020F0502020204030204" pitchFamily="34" charset="0"/>
                          <a:ea typeface="Calibri" panose="020F0502020204030204" pitchFamily="34" charset="0"/>
                          <a:cs typeface="Arial" panose="020B0604020202020204" pitchFamily="34" charset="0"/>
                        </a:rPr>
                        <a:t>Balqa administrative </a:t>
                      </a:r>
                      <a:br>
                        <a:rPr lang="en-US" sz="2000">
                          <a:effectLst/>
                          <a:latin typeface="Calibri" panose="020F0502020204030204" pitchFamily="34" charset="0"/>
                          <a:ea typeface="Calibri" panose="020F0502020204030204" pitchFamily="34" charset="0"/>
                          <a:cs typeface="Arial" panose="020B0604020202020204" pitchFamily="34" charset="0"/>
                        </a:rPr>
                      </a:br>
                      <a:r>
                        <a:rPr lang="en-US" sz="2000">
                          <a:effectLst/>
                          <a:latin typeface="Calibri" panose="020F0502020204030204" pitchFamily="34" charset="0"/>
                          <a:ea typeface="Calibri" panose="020F0502020204030204" pitchFamily="34" charset="0"/>
                          <a:cs typeface="Arial" panose="020B0604020202020204" pitchFamily="34" charset="0"/>
                        </a:rPr>
                        <a:t>dearalla and south sh</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PMU</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personal /shape</a:t>
                      </a: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ar-JO" sz="2000" dirty="0">
                          <a:effectLst/>
                          <a:latin typeface="Calibri" panose="020F0502020204030204" pitchFamily="34" charset="0"/>
                          <a:ea typeface="Calibri" panose="020F0502020204030204" pitchFamily="34" charset="0"/>
                          <a:cs typeface="+mn-cs"/>
                        </a:rPr>
                        <a:t> </a:t>
                      </a:r>
                      <a:r>
                        <a:rPr lang="en-US" sz="2000" dirty="0"/>
                        <a:t>ARCGIS SERVER,ARCGIS DESKTOP</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0"/>
                        </a:spcAft>
                      </a:pP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Adopt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esri</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datamodel</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and oracle DBMD,ARC GIS SERVER</a:t>
                      </a:r>
                    </a:p>
                  </a:txBody>
                  <a:tcPr marL="102870" marR="102870" marT="0" marB="0"/>
                </a:tc>
                <a:extLst>
                  <a:ext uri="{0D108BD9-81ED-4DB2-BD59-A6C34878D82A}">
                    <a16:rowId xmlns:a16="http://schemas.microsoft.com/office/drawing/2014/main" val="1675512148"/>
                  </a:ext>
                </a:extLst>
              </a:tr>
              <a:tr h="1076128">
                <a:tc>
                  <a:txBody>
                    <a:bodyPr/>
                    <a:lstStyle/>
                    <a:p>
                      <a:pPr algn="ctr" rtl="1">
                        <a:lnSpc>
                          <a:spcPct val="107000"/>
                        </a:lnSpc>
                        <a:spcAft>
                          <a:spcPts val="0"/>
                        </a:spcAft>
                      </a:pPr>
                      <a:r>
                        <a:rPr lang="en-US" sz="2000" dirty="0" err="1">
                          <a:effectLst/>
                          <a:latin typeface="Calibri" panose="020F0502020204030204" pitchFamily="34" charset="0"/>
                          <a:ea typeface="Calibri" panose="020F0502020204030204" pitchFamily="34" charset="0"/>
                          <a:cs typeface="Arial" panose="020B0604020202020204" pitchFamily="34" charset="0"/>
                        </a:rPr>
                        <a:t>Karak</a:t>
                      </a:r>
                      <a:r>
                        <a:rPr lang="en-US" sz="2000" dirty="0">
                          <a:effectLst/>
                          <a:latin typeface="Calibri" panose="020F0502020204030204" pitchFamily="34" charset="0"/>
                          <a:ea typeface="Calibri" panose="020F0502020204030204" pitchFamily="34" charset="0"/>
                          <a:cs typeface="Arial" panose="020B0604020202020204" pitchFamily="34" charset="0"/>
                        </a:rPr>
                        <a:t> administrative </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PMU</a:t>
                      </a: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personal /shape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ar-JO" sz="2000" dirty="0">
                          <a:effectLst/>
                          <a:latin typeface="Calibri" panose="020F0502020204030204" pitchFamily="34" charset="0"/>
                          <a:ea typeface="Calibri" panose="020F0502020204030204" pitchFamily="34" charset="0"/>
                          <a:cs typeface="+mn-cs"/>
                        </a:rPr>
                        <a:t> </a:t>
                      </a:r>
                      <a:r>
                        <a:rPr lang="en-US" sz="2000" dirty="0"/>
                        <a:t>,ARCGIS DESKTOP</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Adopt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esri</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datamodel</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and oracle DBMD,ARC GIS SERVER</a:t>
                      </a:r>
                    </a:p>
                  </a:txBody>
                  <a:tcPr marL="102870" marR="102870" marT="0" marB="0"/>
                </a:tc>
                <a:extLst>
                  <a:ext uri="{0D108BD9-81ED-4DB2-BD59-A6C34878D82A}">
                    <a16:rowId xmlns:a16="http://schemas.microsoft.com/office/drawing/2014/main" val="1346136886"/>
                  </a:ext>
                </a:extLst>
              </a:tr>
              <a:tr h="1076128">
                <a:tc>
                  <a:txBody>
                    <a:bodyPr/>
                    <a:lstStyle/>
                    <a:p>
                      <a:pPr algn="ctr" rtl="1">
                        <a:lnSpc>
                          <a:spcPct val="107000"/>
                        </a:lnSpc>
                        <a:spcAft>
                          <a:spcPts val="0"/>
                        </a:spcAft>
                      </a:pPr>
                      <a:r>
                        <a:rPr lang="en-US" sz="2000">
                          <a:effectLst/>
                          <a:latin typeface="Calibri" panose="020F0502020204030204" pitchFamily="34" charset="0"/>
                          <a:ea typeface="Calibri" panose="020F0502020204030204" pitchFamily="34" charset="0"/>
                          <a:cs typeface="Arial" panose="020B0604020202020204" pitchFamily="34" charset="0"/>
                        </a:rPr>
                        <a:t>Maan administrative </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PMU</a:t>
                      </a: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personal /shape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entury Gothic" panose="020B0502020202020204"/>
                          <a:ea typeface="+mn-ea"/>
                          <a:cs typeface="+mn-cs"/>
                        </a:rPr>
                        <a:t>ARCGIS DESKTOP</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Adopt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esri</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datamodel</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and oracle DBMD,ARC GIS SERVER</a:t>
                      </a:r>
                    </a:p>
                  </a:txBody>
                  <a:tcPr marL="102870" marR="102870" marT="0" marB="0"/>
                </a:tc>
                <a:extLst>
                  <a:ext uri="{0D108BD9-81ED-4DB2-BD59-A6C34878D82A}">
                    <a16:rowId xmlns:a16="http://schemas.microsoft.com/office/drawing/2014/main" val="3863917608"/>
                  </a:ext>
                </a:extLst>
              </a:tr>
              <a:tr h="1076128">
                <a:tc>
                  <a:txBody>
                    <a:bodyPr/>
                    <a:lstStyle/>
                    <a:p>
                      <a:pPr algn="ctr" rtl="1">
                        <a:lnSpc>
                          <a:spcPct val="107000"/>
                        </a:lnSpc>
                        <a:spcAft>
                          <a:spcPts val="0"/>
                        </a:spcAft>
                      </a:pPr>
                      <a:r>
                        <a:rPr lang="en-US" sz="2000" dirty="0" err="1">
                          <a:effectLst/>
                          <a:latin typeface="Calibri" panose="020F0502020204030204" pitchFamily="34" charset="0"/>
                          <a:ea typeface="Calibri" panose="020F0502020204030204" pitchFamily="34" charset="0"/>
                          <a:cs typeface="Arial" panose="020B0604020202020204" pitchFamily="34" charset="0"/>
                        </a:rPr>
                        <a:t>Tafela</a:t>
                      </a:r>
                      <a:r>
                        <a:rPr lang="en-US" sz="2000" dirty="0">
                          <a:effectLst/>
                          <a:latin typeface="Calibri" panose="020F0502020204030204" pitchFamily="34" charset="0"/>
                          <a:ea typeface="Calibri" panose="020F0502020204030204" pitchFamily="34" charset="0"/>
                          <a:cs typeface="Arial" panose="020B0604020202020204" pitchFamily="34" charset="0"/>
                        </a:rPr>
                        <a:t> administrative </a:t>
                      </a:r>
                    </a:p>
                  </a:txBody>
                  <a:tcPr marL="102870" marR="102870" marT="0" marB="0"/>
                </a:tc>
                <a:tc>
                  <a:txBody>
                    <a:bodyPr/>
                    <a:lstStyle/>
                    <a:p>
                      <a:pPr algn="ctr" rtl="1">
                        <a:lnSpc>
                          <a:spcPct val="107000"/>
                        </a:lnSpc>
                        <a:spcAft>
                          <a:spcPts val="0"/>
                        </a:spcAft>
                      </a:pPr>
                      <a:r>
                        <a:rPr lang="ar-JO"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PMU</a:t>
                      </a: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personal /shape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ARCGIS DESKTOP</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algn="ctr" rtl="1">
                        <a:lnSpc>
                          <a:spcPct val="107000"/>
                        </a:lnSpc>
                        <a:spcAft>
                          <a:spcPts val="0"/>
                        </a:spcAft>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available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2870" marR="102870" marT="0" marB="0"/>
                </a:tc>
                <a:tc>
                  <a:txBody>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Adopt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esri</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2000" b="0" i="0" u="none" strike="noStrike" kern="1200" cap="none" spc="0" normalizeH="0" baseline="0" noProof="0" dirty="0" err="1">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datamodel</a:t>
                      </a:r>
                      <a:r>
                        <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and oracle DBMD,ARC GIS SERVER</a:t>
                      </a:r>
                    </a:p>
                  </a:txBody>
                  <a:tcPr marL="102870" marR="102870" marT="0" marB="0"/>
                </a:tc>
                <a:extLst>
                  <a:ext uri="{0D108BD9-81ED-4DB2-BD59-A6C34878D82A}">
                    <a16:rowId xmlns:a16="http://schemas.microsoft.com/office/drawing/2014/main" val="1823272548"/>
                  </a:ext>
                </a:extLst>
              </a:tr>
              <a:tr h="730483">
                <a:tc gridSpan="6">
                  <a:txBody>
                    <a:bodyPr/>
                    <a:lstStyle/>
                    <a:p>
                      <a:pPr algn="ctr" rtl="1">
                        <a:lnSpc>
                          <a:spcPct val="107000"/>
                        </a:lnSpc>
                        <a:spcAft>
                          <a:spcPts val="0"/>
                        </a:spcAft>
                      </a:pPr>
                      <a:r>
                        <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Recommendation in table need coordination with IT</a:t>
                      </a:r>
                    </a:p>
                  </a:txBody>
                  <a:tcPr marL="102870" marR="102870" marT="0" marB="0"/>
                </a:tc>
                <a:tc hMerge="1">
                  <a:txBody>
                    <a:bodyPr/>
                    <a:lstStyle/>
                    <a:p>
                      <a:pPr algn="r" rtl="1">
                        <a:lnSpc>
                          <a:spcPct val="107000"/>
                        </a:lnSpc>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algn="r" rtl="1">
                        <a:lnSpc>
                          <a:spcPct val="107000"/>
                        </a:lnSpc>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algn="r" rtl="1">
                        <a:lnSpc>
                          <a:spcPct val="107000"/>
                        </a:lnSpc>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algn="r" rtl="1">
                        <a:lnSpc>
                          <a:spcPct val="107000"/>
                        </a:lnSpc>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lvl="0" indent="0" algn="r" defTabSz="457200" rtl="1" eaLnBrk="1" fontAlgn="auto" latinLnBrk="0" hangingPunct="1">
                        <a:lnSpc>
                          <a:spcPct val="107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14928603"/>
                  </a:ext>
                </a:extLst>
              </a:tr>
            </a:tbl>
          </a:graphicData>
        </a:graphic>
      </p:graphicFrame>
      <p:sp>
        <p:nvSpPr>
          <p:cNvPr id="3" name="Footer Placeholder 2"/>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039784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Restructure GIS data and data model</a:t>
            </a:r>
          </a:p>
        </p:txBody>
      </p:sp>
      <p:sp>
        <p:nvSpPr>
          <p:cNvPr id="3" name="Content Placeholder 2"/>
          <p:cNvSpPr>
            <a:spLocks noGrp="1"/>
          </p:cNvSpPr>
          <p:nvPr>
            <p:ph idx="1"/>
          </p:nvPr>
        </p:nvSpPr>
        <p:spPr>
          <a:xfrm>
            <a:off x="762000" y="1257300"/>
            <a:ext cx="16154400" cy="8239991"/>
          </a:xfrm>
        </p:spPr>
        <p:txBody>
          <a:bodyPr>
            <a:normAutofit/>
          </a:bodyPr>
          <a:lstStyle/>
          <a:p>
            <a:pPr algn="just"/>
            <a:r>
              <a:rPr lang="en-US" sz="3600" dirty="0"/>
              <a:t>Different layer and data set with different structure The ArcGIS Water Utilities Data Model provides the foundation for a complete GIS solution needs of Water/Sewer.</a:t>
            </a:r>
          </a:p>
          <a:p>
            <a:pPr algn="just"/>
            <a:r>
              <a:rPr lang="en-US" sz="3600" dirty="0"/>
              <a:t> The Water/Sewer ESRI Data Model is a collection of objects, feature classes and attributes defined for water and wastewater distribution networks. </a:t>
            </a:r>
          </a:p>
          <a:p>
            <a:pPr algn="just"/>
            <a:r>
              <a:rPr lang="en-US" sz="3600" dirty="0"/>
              <a:t>ESRI support about 30 Data model for customers.</a:t>
            </a:r>
          </a:p>
          <a:p>
            <a:pPr algn="just"/>
            <a:r>
              <a:rPr lang="en-US" sz="3600" dirty="0"/>
              <a:t>The ESRI model can be customize  to meet project MWI business  requirement.</a:t>
            </a:r>
          </a:p>
          <a:p>
            <a:pPr algn="just"/>
            <a:r>
              <a:rPr lang="en-US" sz="3600" dirty="0">
                <a:solidFill>
                  <a:srgbClr val="FF0000"/>
                </a:solidFill>
              </a:rPr>
              <a:t>Recommendation :</a:t>
            </a:r>
          </a:p>
          <a:p>
            <a:pPr lvl="1" algn="just"/>
            <a:r>
              <a:rPr lang="en-US" sz="3600" dirty="0">
                <a:solidFill>
                  <a:srgbClr val="FF0000"/>
                </a:solidFill>
              </a:rPr>
              <a:t>GIS standard committee representative from different water company and administrative set and address  customizing and  restructure data model ,domain and data type.</a:t>
            </a:r>
          </a:p>
          <a:p>
            <a:pPr lvl="1" algn="just"/>
            <a:r>
              <a:rPr lang="en-US" sz="3600" dirty="0">
                <a:solidFill>
                  <a:srgbClr val="FF0000"/>
                </a:solidFill>
              </a:rPr>
              <a:t>GIS committee can adapt and adoptive another  data model like(Irrigation data model ,ground water data model ,land parcels ,raster , geology data model .</a:t>
            </a:r>
          </a:p>
          <a:p>
            <a:pPr lvl="1"/>
            <a:endParaRPr lang="en-US" sz="3600" dirty="0"/>
          </a:p>
          <a:p>
            <a:pPr lvl="1"/>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669161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a:t>Work</a:t>
            </a:r>
            <a:r>
              <a:rPr lang="en-US" dirty="0"/>
              <a:t> Flow, Documentation SOP ‘s ,</a:t>
            </a:r>
            <a:br>
              <a:rPr lang="en-US" dirty="0"/>
            </a:br>
            <a:endParaRPr lang="en-US" dirty="0"/>
          </a:p>
        </p:txBody>
      </p:sp>
      <p:sp>
        <p:nvSpPr>
          <p:cNvPr id="3" name="Content Placeholder 2"/>
          <p:cNvSpPr>
            <a:spLocks noGrp="1"/>
          </p:cNvSpPr>
          <p:nvPr>
            <p:ph idx="1"/>
          </p:nvPr>
        </p:nvSpPr>
        <p:spPr>
          <a:xfrm>
            <a:off x="457200" y="876300"/>
            <a:ext cx="17526000" cy="8077200"/>
          </a:xfrm>
        </p:spPr>
        <p:txBody>
          <a:bodyPr>
            <a:normAutofit/>
          </a:bodyPr>
          <a:lstStyle/>
          <a:p>
            <a:pPr algn="just"/>
            <a:r>
              <a:rPr lang="en-US" sz="3600" dirty="0"/>
              <a:t>Workflow :is a model to represent real work(pattern ,repeatable activates )for further assessment  set systematically to utilize resources in efficiency manner .</a:t>
            </a:r>
          </a:p>
          <a:p>
            <a:pPr algn="just"/>
            <a:r>
              <a:rPr lang="en-US" sz="3600" dirty="0"/>
              <a:t>SOP’s :standard operation procedure  assessment and agree from all water company and administrative . </a:t>
            </a:r>
          </a:p>
          <a:p>
            <a:pPr algn="just"/>
            <a:r>
              <a:rPr lang="en-US" sz="3600" dirty="0"/>
              <a:t>Documentation :workflow and SOP’s can be documented as a knowledge data bas and all stakeholder can retrieve and learned.</a:t>
            </a:r>
          </a:p>
          <a:p>
            <a:pPr marL="0" indent="0" algn="just">
              <a:buNone/>
            </a:pPr>
            <a:endParaRPr lang="en-US" sz="3600" dirty="0"/>
          </a:p>
          <a:p>
            <a:pPr algn="just"/>
            <a:r>
              <a:rPr lang="en-US" sz="3600" dirty="0"/>
              <a:t>Recommendation :</a:t>
            </a:r>
          </a:p>
          <a:p>
            <a:pPr lvl="1" algn="just"/>
            <a:r>
              <a:rPr lang="en-US" sz="3600" dirty="0">
                <a:solidFill>
                  <a:srgbClr val="FF0000"/>
                </a:solidFill>
              </a:rPr>
              <a:t>GIS standard committee representative from different water company and administrative set workflow include replicate data from child to parent </a:t>
            </a:r>
          </a:p>
          <a:p>
            <a:pPr lvl="1" algn="just"/>
            <a:r>
              <a:rPr lang="en-US" sz="3600" dirty="0">
                <a:solidFill>
                  <a:srgbClr val="FF0000"/>
                </a:solidFill>
              </a:rPr>
              <a:t>Set SOP’s and agree from all and each employee is responsible and accountable .</a:t>
            </a:r>
          </a:p>
          <a:p>
            <a:pPr lvl="1" algn="just"/>
            <a:r>
              <a:rPr lang="en-US" sz="3600" dirty="0">
                <a:solidFill>
                  <a:srgbClr val="FF0000"/>
                </a:solidFill>
              </a:rPr>
              <a:t>Create knowledge database accessible from all stakeholder </a:t>
            </a:r>
          </a:p>
          <a:p>
            <a:pPr lvl="1"/>
            <a:endParaRPr lang="en-US" sz="3600" dirty="0">
              <a:solidFill>
                <a:srgbClr val="FF0000"/>
              </a:solidFill>
            </a:endParaRPr>
          </a:p>
          <a:p>
            <a:pPr lvl="1"/>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3738427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3" y="274638"/>
            <a:ext cx="8229600" cy="1143000"/>
          </a:xfrm>
        </p:spPr>
        <p:txBody>
          <a:bodyPr/>
          <a:lstStyle/>
          <a:p>
            <a:r>
              <a:rPr lang="en-US" dirty="0"/>
              <a:t>GIS staff classification</a:t>
            </a:r>
          </a:p>
        </p:txBody>
      </p:sp>
      <p:sp>
        <p:nvSpPr>
          <p:cNvPr id="3" name="Content Placeholder 2"/>
          <p:cNvSpPr>
            <a:spLocks noGrp="1"/>
          </p:cNvSpPr>
          <p:nvPr>
            <p:ph idx="1"/>
          </p:nvPr>
        </p:nvSpPr>
        <p:spPr>
          <a:xfrm>
            <a:off x="457200" y="1333500"/>
            <a:ext cx="17373600" cy="8678862"/>
          </a:xfrm>
        </p:spPr>
        <p:txBody>
          <a:bodyPr>
            <a:normAutofit/>
          </a:bodyPr>
          <a:lstStyle/>
          <a:p>
            <a:pPr algn="just"/>
            <a:r>
              <a:rPr lang="en-US" dirty="0"/>
              <a:t>GIS leadership/management :set vision and strategic business goal align with MWI strategy ( administrative manager , GIS manager).</a:t>
            </a:r>
          </a:p>
          <a:p>
            <a:pPr algn="just"/>
            <a:r>
              <a:rPr lang="en-US" dirty="0"/>
              <a:t>GEO-enabled: access and leverage power of location using existing IT application(GIS viewer ,GIS user publisher) .</a:t>
            </a:r>
          </a:p>
          <a:p>
            <a:pPr algn="just"/>
            <a:r>
              <a:rPr lang="en-US" dirty="0"/>
              <a:t>GEO-centric : use arc ARCGIS platform to create and share information product(</a:t>
            </a:r>
            <a:r>
              <a:rPr lang="en-US" dirty="0" err="1"/>
              <a:t>Gis</a:t>
            </a:r>
            <a:r>
              <a:rPr lang="en-US" dirty="0"/>
              <a:t> analyst , map designer ,data editor).</a:t>
            </a:r>
          </a:p>
          <a:p>
            <a:pPr algn="just"/>
            <a:r>
              <a:rPr lang="en-US" dirty="0"/>
              <a:t>GIS administration /technical :responsible on application design and administration of the </a:t>
            </a:r>
            <a:r>
              <a:rPr lang="en-US" dirty="0" err="1"/>
              <a:t>arcgis</a:t>
            </a:r>
            <a:r>
              <a:rPr lang="en-US" dirty="0"/>
              <a:t> platform(DB admin, WEB admin, ARCGIS online “portal” admin, GIS app developer ,WEB developer, mobile app developer )</a:t>
            </a:r>
          </a:p>
          <a:p>
            <a:pPr algn="just"/>
            <a:r>
              <a:rPr lang="en-US" dirty="0">
                <a:solidFill>
                  <a:srgbClr val="FF0000"/>
                </a:solidFill>
              </a:rPr>
              <a:t>Recommendation :</a:t>
            </a:r>
          </a:p>
          <a:p>
            <a:pPr lvl="1" algn="just"/>
            <a:r>
              <a:rPr lang="en-US" sz="3200" dirty="0">
                <a:solidFill>
                  <a:srgbClr val="FF0000"/>
                </a:solidFill>
              </a:rPr>
              <a:t>WAJ has different project structure water company and administrative different job specification and description its not barriers to centralized data .</a:t>
            </a:r>
          </a:p>
          <a:p>
            <a:pPr lvl="1" algn="just"/>
            <a:r>
              <a:rPr lang="en-US" sz="3200" dirty="0">
                <a:solidFill>
                  <a:srgbClr val="FF0000"/>
                </a:solidFill>
              </a:rPr>
              <a:t>(WAJ center) required to select job position and build new structure with job description and specification  according to above classification  from ESRI customize to business requirement  .</a:t>
            </a:r>
          </a:p>
          <a:p>
            <a:endParaRPr lang="en-US" dirty="0"/>
          </a:p>
          <a:p>
            <a:endParaRPr lang="en-US" dirty="0"/>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912521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7" y="322117"/>
            <a:ext cx="8229600" cy="1143000"/>
          </a:xfrm>
        </p:spPr>
        <p:txBody>
          <a:bodyPr/>
          <a:lstStyle/>
          <a:p>
            <a:r>
              <a:rPr lang="en-US" dirty="0"/>
              <a:t>Training staff on new solution </a:t>
            </a:r>
          </a:p>
        </p:txBody>
      </p:sp>
      <p:sp>
        <p:nvSpPr>
          <p:cNvPr id="3" name="Content Placeholder 2"/>
          <p:cNvSpPr>
            <a:spLocks noGrp="1"/>
          </p:cNvSpPr>
          <p:nvPr>
            <p:ph idx="1"/>
          </p:nvPr>
        </p:nvSpPr>
        <p:spPr>
          <a:xfrm>
            <a:off x="90487" y="1465117"/>
            <a:ext cx="17968913" cy="8499766"/>
          </a:xfrm>
        </p:spPr>
        <p:txBody>
          <a:bodyPr>
            <a:normAutofit/>
          </a:bodyPr>
          <a:lstStyle/>
          <a:p>
            <a:r>
              <a:rPr lang="en-US" sz="3600" dirty="0"/>
              <a:t>Prepare schedule  staff training  is very important to ensure GIS platform  utilized effectively .</a:t>
            </a:r>
          </a:p>
          <a:p>
            <a:r>
              <a:rPr lang="en-US" sz="3600" dirty="0"/>
              <a:t>ESRI provide data model discussion forum to share your ideas, thoughts, and questions with other users.</a:t>
            </a:r>
          </a:p>
          <a:p>
            <a:r>
              <a:rPr lang="en-US" sz="3600" dirty="0"/>
              <a:t>ESRI provide Case Studies to learn about best practices.</a:t>
            </a:r>
          </a:p>
          <a:p>
            <a:r>
              <a:rPr lang="en-US" sz="3600" dirty="0" err="1"/>
              <a:t>ESrI</a:t>
            </a:r>
            <a:r>
              <a:rPr lang="en-US" sz="3600" dirty="0"/>
              <a:t> provide annual conference to exchange knowledge </a:t>
            </a:r>
          </a:p>
          <a:p>
            <a:endParaRPr lang="en-US" sz="3600" dirty="0"/>
          </a:p>
          <a:p>
            <a:r>
              <a:rPr lang="en-US" sz="3600" dirty="0">
                <a:solidFill>
                  <a:srgbClr val="FF0000"/>
                </a:solidFill>
              </a:rPr>
              <a:t>Recommendation </a:t>
            </a:r>
            <a:r>
              <a:rPr lang="en-US" sz="3600" dirty="0">
                <a:solidFill>
                  <a:srgbClr val="FF0000"/>
                </a:solidFill>
                <a:sym typeface="Wingdings" panose="05000000000000000000" pitchFamily="2" charset="2"/>
              </a:rPr>
              <a:t>: training  course minimum requirement </a:t>
            </a:r>
            <a:endParaRPr lang="en-US" sz="3600" dirty="0">
              <a:solidFill>
                <a:srgbClr val="FF0000"/>
              </a:solidFill>
            </a:endParaRPr>
          </a:p>
          <a:p>
            <a:pPr lvl="1"/>
            <a:r>
              <a:rPr lang="en-US" sz="3600" dirty="0">
                <a:solidFill>
                  <a:srgbClr val="FF0000"/>
                </a:solidFill>
              </a:rPr>
              <a:t>(1)Introduction to </a:t>
            </a:r>
            <a:r>
              <a:rPr lang="en-US" sz="3600" dirty="0" err="1">
                <a:solidFill>
                  <a:srgbClr val="FF0000"/>
                </a:solidFill>
              </a:rPr>
              <a:t>Arcpro</a:t>
            </a:r>
            <a:r>
              <a:rPr lang="en-US" sz="3600" dirty="0">
                <a:solidFill>
                  <a:srgbClr val="FF0000"/>
                </a:solidFill>
              </a:rPr>
              <a:t> for GIS professional and Deploying (2) maintaining a multi user GEO database(3)Arc </a:t>
            </a:r>
            <a:r>
              <a:rPr lang="en-US" sz="3600" dirty="0" err="1">
                <a:solidFill>
                  <a:srgbClr val="FF0000"/>
                </a:solidFill>
              </a:rPr>
              <a:t>Gis</a:t>
            </a:r>
            <a:r>
              <a:rPr lang="en-US" sz="3600" dirty="0">
                <a:solidFill>
                  <a:srgbClr val="FF0000"/>
                </a:solidFill>
              </a:rPr>
              <a:t> 4:sharing content on the web (4)Arc </a:t>
            </a:r>
            <a:r>
              <a:rPr lang="en-US" sz="3600" dirty="0" err="1">
                <a:solidFill>
                  <a:srgbClr val="FF0000"/>
                </a:solidFill>
              </a:rPr>
              <a:t>Gis</a:t>
            </a:r>
            <a:r>
              <a:rPr lang="en-US" sz="3600" dirty="0">
                <a:solidFill>
                  <a:srgbClr val="FF0000"/>
                </a:solidFill>
              </a:rPr>
              <a:t> :user publisher work flow</a:t>
            </a:r>
          </a:p>
          <a:p>
            <a:pPr lvl="1"/>
            <a:r>
              <a:rPr lang="en-US" sz="3600" dirty="0">
                <a:solidFill>
                  <a:srgbClr val="FF0000"/>
                </a:solidFill>
              </a:rPr>
              <a:t>Quarterly support GIS staff with new knowledge .</a:t>
            </a:r>
          </a:p>
          <a:p>
            <a:pPr lvl="1"/>
            <a:endParaRPr lang="en-US" sz="3600"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72663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2" y="290200"/>
            <a:ext cx="8229600" cy="1143000"/>
          </a:xfrm>
        </p:spPr>
        <p:txBody>
          <a:bodyPr/>
          <a:lstStyle/>
          <a:p>
            <a:r>
              <a:rPr lang="en-US" dirty="0"/>
              <a:t>Recommendation </a:t>
            </a:r>
          </a:p>
        </p:txBody>
      </p:sp>
      <p:sp>
        <p:nvSpPr>
          <p:cNvPr id="3" name="Content Placeholder 2"/>
          <p:cNvSpPr>
            <a:spLocks noGrp="1"/>
          </p:cNvSpPr>
          <p:nvPr>
            <p:ph idx="1"/>
          </p:nvPr>
        </p:nvSpPr>
        <p:spPr>
          <a:xfrm>
            <a:off x="457200" y="1600200"/>
            <a:ext cx="17526000" cy="7429500"/>
          </a:xfrm>
        </p:spPr>
        <p:txBody>
          <a:bodyPr>
            <a:normAutofit/>
          </a:bodyPr>
          <a:lstStyle/>
          <a:p>
            <a:pPr algn="just">
              <a:buFont typeface="Wingdings" panose="05000000000000000000" pitchFamily="2" charset="2"/>
              <a:buChar char="ü"/>
            </a:pPr>
            <a:r>
              <a:rPr lang="en-US" sz="4400" dirty="0"/>
              <a:t>Setup steering committee from administrative and water company manager</a:t>
            </a:r>
          </a:p>
          <a:p>
            <a:pPr algn="just">
              <a:buFont typeface="Wingdings" panose="05000000000000000000" pitchFamily="2" charset="2"/>
              <a:buChar char="ü"/>
            </a:pPr>
            <a:r>
              <a:rPr lang="en-US" sz="4400" dirty="0"/>
              <a:t>steering committee Annual review GIS strategic plan vision and strategic objective </a:t>
            </a:r>
          </a:p>
          <a:p>
            <a:pPr algn="just">
              <a:buFont typeface="Wingdings" panose="05000000000000000000" pitchFamily="2" charset="2"/>
              <a:buChar char="ü"/>
            </a:pPr>
            <a:r>
              <a:rPr lang="en-US" sz="4400" dirty="0"/>
              <a:t>Setup GIS standard committee representative(key persons GIS manager) from different water company and administrative.</a:t>
            </a:r>
          </a:p>
          <a:p>
            <a:pPr algn="just">
              <a:buFont typeface="Wingdings" panose="05000000000000000000" pitchFamily="2" charset="2"/>
              <a:buChar char="ü"/>
            </a:pPr>
            <a:r>
              <a:rPr lang="en-US" sz="4400" dirty="0"/>
              <a:t>GIS standard committee responsible and accountable to achieve strategic objective  and standard .</a:t>
            </a:r>
          </a:p>
          <a:p>
            <a:pPr algn="just">
              <a:buFont typeface="Wingdings" panose="05000000000000000000" pitchFamily="2" charset="2"/>
              <a:buChar char="ü"/>
            </a:pPr>
            <a:r>
              <a:rPr lang="en-US" sz="4400" dirty="0"/>
              <a:t>GIS standard committee Quarterly meeting to  evaluate current  implementation of strategic plan and make correction action if need .</a:t>
            </a:r>
          </a:p>
          <a:p>
            <a:pPr marL="0" indent="0">
              <a:buNone/>
            </a:pPr>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3678035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geographic information system</a:t>
            </a:r>
          </a:p>
        </p:txBody>
      </p:sp>
      <p:sp>
        <p:nvSpPr>
          <p:cNvPr id="3" name="Content Placeholder 2"/>
          <p:cNvSpPr>
            <a:spLocks noGrp="1"/>
          </p:cNvSpPr>
          <p:nvPr>
            <p:ph idx="1"/>
          </p:nvPr>
        </p:nvSpPr>
        <p:spPr>
          <a:xfrm>
            <a:off x="457200" y="1600200"/>
            <a:ext cx="15621000" cy="5372100"/>
          </a:xfrm>
        </p:spPr>
        <p:txBody>
          <a:bodyPr/>
          <a:lstStyle/>
          <a:p>
            <a:r>
              <a:rPr lang="en-US" dirty="0"/>
              <a:t>Is a decision support system  provide decision </a:t>
            </a:r>
            <a:r>
              <a:rPr lang="en-US" dirty="0">
                <a:latin typeface="Arial"/>
              </a:rPr>
              <a:t>“</a:t>
            </a:r>
            <a:r>
              <a:rPr lang="en-US" dirty="0"/>
              <a:t>structured decision</a:t>
            </a:r>
            <a:r>
              <a:rPr lang="en-US" dirty="0">
                <a:latin typeface="Arial"/>
              </a:rPr>
              <a:t>”</a:t>
            </a:r>
            <a:r>
              <a:rPr lang="en-US" dirty="0"/>
              <a:t> to manager to take decision. And we can say is a control system</a:t>
            </a:r>
          </a:p>
          <a:p>
            <a:endParaRPr lang="en-US" dirty="0"/>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pic>
        <p:nvPicPr>
          <p:cNvPr id="6" name="Picture 5">
            <a:extLst>
              <a:ext uri="{FF2B5EF4-FFF2-40B4-BE49-F238E27FC236}">
                <a16:creationId xmlns:a16="http://schemas.microsoft.com/office/drawing/2014/main" id="{3658540E-64A3-40CD-980B-D42E942A2071}"/>
              </a:ext>
            </a:extLst>
          </p:cNvPr>
          <p:cNvPicPr>
            <a:picLocks noChangeAspect="1"/>
          </p:cNvPicPr>
          <p:nvPr/>
        </p:nvPicPr>
        <p:blipFill>
          <a:blip r:embed="rId3"/>
          <a:stretch>
            <a:fillRect/>
          </a:stretch>
        </p:blipFill>
        <p:spPr>
          <a:xfrm>
            <a:off x="609600" y="2998476"/>
            <a:ext cx="16992600" cy="6933756"/>
          </a:xfrm>
          <a:prstGeom prst="rect">
            <a:avLst/>
          </a:prstGeom>
        </p:spPr>
      </p:pic>
    </p:spTree>
    <p:extLst>
      <p:ext uri="{BB962C8B-B14F-4D97-AF65-F5344CB8AC3E}">
        <p14:creationId xmlns:p14="http://schemas.microsoft.com/office/powerpoint/2010/main" val="869283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situation with out replica </a:t>
            </a:r>
          </a:p>
        </p:txBody>
      </p:sp>
      <p:pic>
        <p:nvPicPr>
          <p:cNvPr id="4" name="عنصر نائب للمحتوى 3" descr="13e154a2-20e9-4b03-ab62-e6a51bd8870f.jpg"/>
          <p:cNvPicPr>
            <a:picLocks noGrp="1" noChangeAspect="1"/>
          </p:cNvPicPr>
          <p:nvPr>
            <p:ph idx="1"/>
          </p:nvPr>
        </p:nvPicPr>
        <p:blipFill>
          <a:blip r:embed="rId2"/>
          <a:stretch>
            <a:fillRect/>
          </a:stretch>
        </p:blipFill>
        <p:spPr>
          <a:xfrm>
            <a:off x="762000" y="1668462"/>
            <a:ext cx="16764000" cy="8343900"/>
          </a:xfrm>
          <a:prstGeom prst="rect">
            <a:avLst/>
          </a:prstGeom>
        </p:spPr>
      </p:pic>
    </p:spTree>
    <p:extLst>
      <p:ext uri="{BB962C8B-B14F-4D97-AF65-F5344CB8AC3E}">
        <p14:creationId xmlns:p14="http://schemas.microsoft.com/office/powerpoint/2010/main" val="881731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Replica data to center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30734" y="3890067"/>
            <a:ext cx="7045037" cy="282750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16" y="8018963"/>
            <a:ext cx="4043418" cy="206808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1963" y="7851611"/>
            <a:ext cx="4043418" cy="206808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83588" y="5346828"/>
            <a:ext cx="4043418" cy="206808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25988" y="7945176"/>
            <a:ext cx="4043418" cy="2068086"/>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44333" y="3184722"/>
            <a:ext cx="4043418" cy="2068086"/>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43001" y="5822612"/>
            <a:ext cx="4043418" cy="2068086"/>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520085" y="3232098"/>
            <a:ext cx="4043418" cy="2068086"/>
          </a:xfrm>
          <a:prstGeom prst="rect">
            <a:avLst/>
          </a:prstGeom>
        </p:spPr>
      </p:pic>
      <p:cxnSp>
        <p:nvCxnSpPr>
          <p:cNvPr id="13" name="Curved Connector 12"/>
          <p:cNvCxnSpPr/>
          <p:nvPr/>
        </p:nvCxnSpPr>
        <p:spPr>
          <a:xfrm flipV="1">
            <a:off x="2926476" y="5616172"/>
            <a:ext cx="4991397" cy="1497812"/>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a:off x="5386420" y="4218766"/>
            <a:ext cx="2788694" cy="896102"/>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flipV="1">
            <a:off x="2286000" y="6532430"/>
            <a:ext cx="5507183" cy="3387267"/>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rot="10800000">
            <a:off x="8967949" y="6035936"/>
            <a:ext cx="3704339" cy="3464193"/>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p:cNvCxnSpPr/>
          <p:nvPr/>
        </p:nvCxnSpPr>
        <p:spPr>
          <a:xfrm rot="10800000" flipV="1">
            <a:off x="9904274" y="3890067"/>
            <a:ext cx="4970277" cy="776748"/>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Curved Connector 25"/>
          <p:cNvCxnSpPr/>
          <p:nvPr/>
        </p:nvCxnSpPr>
        <p:spPr>
          <a:xfrm rot="10800000">
            <a:off x="8175115" y="5402568"/>
            <a:ext cx="5998088" cy="978303"/>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049252" y="8979220"/>
            <a:ext cx="2640723" cy="507831"/>
          </a:xfrm>
          <a:prstGeom prst="rect">
            <a:avLst/>
          </a:prstGeom>
          <a:noFill/>
        </p:spPr>
        <p:txBody>
          <a:bodyPr wrap="none" rtlCol="0">
            <a:spAutoFit/>
          </a:bodyPr>
          <a:lstStyle/>
          <a:p>
            <a:r>
              <a:rPr lang="en-US" sz="2700" dirty="0"/>
              <a:t>Current situation </a:t>
            </a:r>
          </a:p>
        </p:txBody>
      </p:sp>
      <p:sp>
        <p:nvSpPr>
          <p:cNvPr id="28" name="TextBox 27"/>
          <p:cNvSpPr txBox="1"/>
          <p:nvPr/>
        </p:nvSpPr>
        <p:spPr>
          <a:xfrm>
            <a:off x="7360249" y="6550140"/>
            <a:ext cx="1874381" cy="507831"/>
          </a:xfrm>
          <a:prstGeom prst="rect">
            <a:avLst/>
          </a:prstGeom>
          <a:noFill/>
        </p:spPr>
        <p:txBody>
          <a:bodyPr wrap="square" rtlCol="0">
            <a:spAutoFit/>
          </a:bodyPr>
          <a:lstStyle/>
          <a:p>
            <a:r>
              <a:rPr lang="en-US" sz="2700" dirty="0"/>
              <a:t>Proposal </a:t>
            </a:r>
          </a:p>
        </p:txBody>
      </p:sp>
    </p:spTree>
    <p:extLst>
      <p:ext uri="{BB962C8B-B14F-4D97-AF65-F5344CB8AC3E}">
        <p14:creationId xmlns:p14="http://schemas.microsoft.com/office/powerpoint/2010/main" val="296220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304488"/>
            <a:ext cx="8229600" cy="1143000"/>
          </a:xfrm>
        </p:spPr>
        <p:txBody>
          <a:bodyPr/>
          <a:lstStyle/>
          <a:p>
            <a:r>
              <a:rPr lang="en-US" dirty="0"/>
              <a:t>Objectives</a:t>
            </a:r>
          </a:p>
        </p:txBody>
      </p:sp>
      <p:sp>
        <p:nvSpPr>
          <p:cNvPr id="3" name="Content Placeholder 2"/>
          <p:cNvSpPr>
            <a:spLocks noGrp="1"/>
          </p:cNvSpPr>
          <p:nvPr>
            <p:ph idx="1"/>
          </p:nvPr>
        </p:nvSpPr>
        <p:spPr>
          <a:xfrm>
            <a:off x="457200" y="1600200"/>
            <a:ext cx="16078200" cy="7429500"/>
          </a:xfrm>
        </p:spPr>
        <p:txBody>
          <a:bodyPr>
            <a:normAutofit/>
          </a:bodyPr>
          <a:lstStyle/>
          <a:p>
            <a:pPr algn="just">
              <a:buFont typeface="Wingdings" panose="05000000000000000000" pitchFamily="2" charset="2"/>
              <a:buChar char="v"/>
            </a:pPr>
            <a:r>
              <a:rPr lang="en-US" sz="4400" dirty="0"/>
              <a:t>Define GIS as decision support system </a:t>
            </a:r>
          </a:p>
          <a:p>
            <a:pPr algn="just">
              <a:buFont typeface="Wingdings" panose="05000000000000000000" pitchFamily="2" charset="2"/>
              <a:buChar char="v"/>
            </a:pPr>
            <a:r>
              <a:rPr lang="en-US" sz="4400" dirty="0"/>
              <a:t>Define the benefits of (GIS) based on typical business need </a:t>
            </a:r>
          </a:p>
          <a:p>
            <a:pPr algn="just">
              <a:buFont typeface="Wingdings" panose="05000000000000000000" pitchFamily="2" charset="2"/>
              <a:buChar char="v"/>
            </a:pPr>
            <a:r>
              <a:rPr lang="en-US" sz="4400" dirty="0"/>
              <a:t>GIS activates </a:t>
            </a:r>
          </a:p>
          <a:p>
            <a:pPr algn="just">
              <a:buFont typeface="Wingdings" panose="05000000000000000000" pitchFamily="2" charset="2"/>
              <a:buChar char="v"/>
            </a:pPr>
            <a:r>
              <a:rPr lang="en-US" sz="4400" dirty="0"/>
              <a:t>Feedback system for  </a:t>
            </a:r>
          </a:p>
          <a:p>
            <a:pPr algn="just">
              <a:buFont typeface="Wingdings" panose="05000000000000000000" pitchFamily="2" charset="2"/>
              <a:buChar char="v"/>
            </a:pPr>
            <a:r>
              <a:rPr lang="en-US" sz="4400" dirty="0"/>
              <a:t>GIS activities </a:t>
            </a:r>
          </a:p>
          <a:p>
            <a:pPr algn="just">
              <a:buFont typeface="Wingdings" panose="05000000000000000000" pitchFamily="2" charset="2"/>
              <a:buChar char="v"/>
            </a:pPr>
            <a:r>
              <a:rPr lang="en-US" sz="4400" dirty="0"/>
              <a:t>Disadvantage for existing </a:t>
            </a:r>
            <a:r>
              <a:rPr lang="en-US" sz="4400" dirty="0" err="1"/>
              <a:t>gis</a:t>
            </a:r>
            <a:r>
              <a:rPr lang="en-US" sz="4400" dirty="0"/>
              <a:t> in water sector</a:t>
            </a:r>
          </a:p>
          <a:p>
            <a:pPr algn="just">
              <a:buFont typeface="Wingdings" panose="05000000000000000000" pitchFamily="2" charset="2"/>
              <a:buChar char="v"/>
            </a:pPr>
            <a:r>
              <a:rPr lang="en-US" sz="4400" dirty="0"/>
              <a:t> Proposal for GIS in water sector</a:t>
            </a:r>
          </a:p>
          <a:p>
            <a:pPr algn="just">
              <a:buFont typeface="Wingdings" panose="05000000000000000000" pitchFamily="2" charset="2"/>
              <a:buChar char="v"/>
            </a:pPr>
            <a:r>
              <a:rPr lang="en-US" sz="4400" dirty="0"/>
              <a:t>Conclusion</a:t>
            </a:r>
          </a:p>
          <a:p>
            <a:pPr algn="just">
              <a:buFont typeface="Wingdings" panose="05000000000000000000" pitchFamily="2" charset="2"/>
              <a:buChar char="v"/>
            </a:pPr>
            <a:endParaRPr lang="en-US" sz="4400" dirty="0"/>
          </a:p>
          <a:p>
            <a:endParaRPr lang="en-US" dirty="0"/>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107683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457200" y="274638"/>
            <a:ext cx="16916400" cy="1143000"/>
          </a:xfrm>
        </p:spPr>
        <p:txBody>
          <a:bodyPr>
            <a:normAutofit fontScale="90000"/>
          </a:bodyPr>
          <a:lstStyle/>
          <a:p>
            <a:pPr>
              <a:defRPr/>
            </a:pPr>
            <a:r>
              <a:rPr lang="en-US" dirty="0"/>
              <a:t> </a:t>
            </a:r>
            <a:br>
              <a:rPr lang="en-US" dirty="0"/>
            </a:br>
            <a:r>
              <a:rPr lang="en-US" sz="4900" b="1" dirty="0">
                <a:solidFill>
                  <a:srgbClr val="FF0000"/>
                </a:solidFill>
              </a:rPr>
              <a:t>WAJ realizing the benefits of (GIS) based on typical business need  </a:t>
            </a:r>
            <a:br>
              <a:rPr lang="en-US" dirty="0"/>
            </a:br>
            <a:r>
              <a:rPr lang="en-US" dirty="0"/>
              <a:t> </a:t>
            </a:r>
          </a:p>
        </p:txBody>
      </p:sp>
      <p:sp>
        <p:nvSpPr>
          <p:cNvPr id="8195" name="Rectangle 3"/>
          <p:cNvSpPr>
            <a:spLocks noGrp="1" noChangeArrowheads="1"/>
          </p:cNvSpPr>
          <p:nvPr>
            <p:ph idx="1"/>
          </p:nvPr>
        </p:nvSpPr>
        <p:spPr>
          <a:xfrm>
            <a:off x="457200" y="1600200"/>
            <a:ext cx="16611600" cy="8420100"/>
          </a:xfrm>
        </p:spPr>
        <p:txBody>
          <a:bodyPr>
            <a:normAutofit/>
          </a:bodyPr>
          <a:lstStyle/>
          <a:p>
            <a:pPr algn="just">
              <a:defRPr/>
            </a:pPr>
            <a:r>
              <a:rPr lang="en-US" sz="4800" dirty="0"/>
              <a:t>To offer : Produce standard maps ,study , shop drawing , as built</a:t>
            </a:r>
          </a:p>
          <a:p>
            <a:pPr algn="just" rtl="0" eaLnBrk="1" hangingPunct="1">
              <a:defRPr/>
            </a:pPr>
            <a:r>
              <a:rPr lang="en-US" sz="4800" dirty="0"/>
              <a:t>To develop water and sewer utility </a:t>
            </a:r>
          </a:p>
          <a:p>
            <a:pPr algn="just">
              <a:defRPr/>
            </a:pPr>
            <a:r>
              <a:rPr lang="en-US" sz="4800" dirty="0"/>
              <a:t>To support different managerial level like Manage operations activities(reading route ,collection area, sewer complaints </a:t>
            </a:r>
            <a:r>
              <a:rPr lang="en-US" sz="4800" dirty="0" err="1"/>
              <a:t>etc</a:t>
            </a:r>
            <a:r>
              <a:rPr lang="en-US" sz="4800" dirty="0"/>
              <a:t> )</a:t>
            </a:r>
          </a:p>
          <a:p>
            <a:pPr algn="just">
              <a:defRPr/>
            </a:pPr>
            <a:r>
              <a:rPr lang="en-US" sz="4800" dirty="0"/>
              <a:t>Update GIS databases with as built and digitizing </a:t>
            </a:r>
          </a:p>
          <a:p>
            <a:pPr algn="just">
              <a:defRPr/>
            </a:pPr>
            <a:r>
              <a:rPr lang="en-US" sz="4800" dirty="0"/>
              <a:t>To maintain and sustainability of water and sewer system Integrate with other enterprise systems</a:t>
            </a:r>
          </a:p>
          <a:p>
            <a:pPr algn="just">
              <a:defRPr/>
            </a:pPr>
            <a:r>
              <a:rPr lang="en-US" sz="4800" dirty="0"/>
              <a:t>Analyze network for planning and improvement projects</a:t>
            </a:r>
          </a:p>
        </p:txBody>
      </p:sp>
      <p:sp>
        <p:nvSpPr>
          <p:cNvPr id="2" name="Footer Placeholder 1"/>
          <p:cNvSpPr>
            <a:spLocks noGrp="1"/>
          </p:cNvSpPr>
          <p:nvPr>
            <p:ph type="ftr" sz="quarter" idx="11"/>
          </p:nvPr>
        </p:nvSpPr>
        <p:spPr/>
        <p:txBody>
          <a:bodyPr/>
          <a:lstStyle/>
          <a:p>
            <a:r>
              <a:rPr lang="en-US"/>
              <a:t>ICTD</a:t>
            </a:r>
          </a:p>
        </p:txBody>
      </p:sp>
      <p:sp>
        <p:nvSpPr>
          <p:cNvPr id="5" name="Freeform 2"/>
          <p:cNvSpPr/>
          <p:nvPr/>
        </p:nvSpPr>
        <p:spPr>
          <a:xfrm>
            <a:off x="5257800" y="18435"/>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2398573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323850"/>
            <a:ext cx="8229600" cy="1143000"/>
          </a:xfrm>
        </p:spPr>
        <p:txBody>
          <a:bodyPr/>
          <a:lstStyle/>
          <a:p>
            <a:r>
              <a:rPr lang="en-US" b="1" dirty="0"/>
              <a:t>GIS activities </a:t>
            </a:r>
          </a:p>
        </p:txBody>
      </p:sp>
      <p:sp>
        <p:nvSpPr>
          <p:cNvPr id="3" name="Content Placeholder 2"/>
          <p:cNvSpPr>
            <a:spLocks noGrp="1"/>
          </p:cNvSpPr>
          <p:nvPr>
            <p:ph idx="1"/>
          </p:nvPr>
        </p:nvSpPr>
        <p:spPr>
          <a:xfrm>
            <a:off x="457200" y="1600200"/>
            <a:ext cx="16306800" cy="7200900"/>
          </a:xfrm>
        </p:spPr>
        <p:txBody>
          <a:bodyPr>
            <a:normAutofit/>
          </a:bodyPr>
          <a:lstStyle/>
          <a:p>
            <a:pPr lvl="0" algn="just">
              <a:buFont typeface="Wingdings" panose="05000000000000000000" pitchFamily="2" charset="2"/>
              <a:buChar char="§"/>
            </a:pPr>
            <a:r>
              <a:rPr lang="en-US" sz="4400" dirty="0"/>
              <a:t>Install water and sewer </a:t>
            </a:r>
            <a:r>
              <a:rPr lang="en-US" sz="4400" dirty="0" err="1"/>
              <a:t>asbuilt</a:t>
            </a:r>
            <a:r>
              <a:rPr lang="en-US" sz="4400" dirty="0"/>
              <a:t> project on </a:t>
            </a:r>
            <a:r>
              <a:rPr lang="en-US" sz="4400" dirty="0" err="1"/>
              <a:t>gis</a:t>
            </a:r>
            <a:r>
              <a:rPr lang="en-US" sz="4400" dirty="0"/>
              <a:t> </a:t>
            </a:r>
            <a:r>
              <a:rPr lang="en-US" sz="4400" dirty="0" err="1"/>
              <a:t>db</a:t>
            </a:r>
            <a:endParaRPr lang="en-US" sz="4400" dirty="0"/>
          </a:p>
          <a:p>
            <a:pPr lvl="0" algn="just">
              <a:buFont typeface="Wingdings" panose="05000000000000000000" pitchFamily="2" charset="2"/>
              <a:buChar char="§"/>
            </a:pPr>
            <a:r>
              <a:rPr lang="en-US" sz="4400" dirty="0"/>
              <a:t>install and confirm water resources on </a:t>
            </a:r>
            <a:r>
              <a:rPr lang="en-US" sz="4400" dirty="0" err="1"/>
              <a:t>gis</a:t>
            </a:r>
            <a:r>
              <a:rPr lang="en-US" sz="4400" dirty="0"/>
              <a:t> </a:t>
            </a:r>
            <a:r>
              <a:rPr lang="en-US" sz="4400" dirty="0" err="1"/>
              <a:t>db</a:t>
            </a:r>
            <a:r>
              <a:rPr lang="ar-SA" sz="4400" dirty="0"/>
              <a:t>.</a:t>
            </a:r>
            <a:endParaRPr lang="en-US" sz="4400" dirty="0"/>
          </a:p>
          <a:p>
            <a:pPr lvl="0" algn="just">
              <a:buFont typeface="Wingdings" panose="05000000000000000000" pitchFamily="2" charset="2"/>
              <a:buChar char="§"/>
            </a:pPr>
            <a:r>
              <a:rPr lang="en-US" sz="4400" dirty="0"/>
              <a:t>support study department </a:t>
            </a:r>
            <a:r>
              <a:rPr lang="en-US" sz="4400" dirty="0" err="1"/>
              <a:t>gis</a:t>
            </a:r>
            <a:r>
              <a:rPr lang="en-US" sz="4400" dirty="0"/>
              <a:t> data to make study</a:t>
            </a:r>
            <a:r>
              <a:rPr lang="ar-SA" sz="4400" dirty="0"/>
              <a:t>.</a:t>
            </a:r>
            <a:endParaRPr lang="en-US" sz="4400" dirty="0"/>
          </a:p>
          <a:p>
            <a:pPr lvl="0" algn="just">
              <a:buFont typeface="Wingdings" panose="05000000000000000000" pitchFamily="2" charset="2"/>
              <a:buChar char="§"/>
            </a:pPr>
            <a:r>
              <a:rPr lang="en-US" sz="4400" dirty="0"/>
              <a:t>Support all directorate  required  maps</a:t>
            </a:r>
            <a:r>
              <a:rPr lang="ar-SA" sz="4400" dirty="0"/>
              <a:t>.</a:t>
            </a:r>
            <a:endParaRPr lang="en-US" sz="4400" dirty="0"/>
          </a:p>
          <a:p>
            <a:pPr lvl="0" algn="just">
              <a:buFont typeface="Wingdings" panose="05000000000000000000" pitchFamily="2" charset="2"/>
              <a:buChar char="§"/>
            </a:pPr>
            <a:r>
              <a:rPr lang="en-US" sz="4400" dirty="0"/>
              <a:t>Install bulk meter on </a:t>
            </a:r>
            <a:r>
              <a:rPr lang="en-US" sz="4400" dirty="0" err="1"/>
              <a:t>gis</a:t>
            </a:r>
            <a:r>
              <a:rPr lang="en-US" sz="4400" dirty="0"/>
              <a:t> </a:t>
            </a:r>
            <a:r>
              <a:rPr lang="en-US" sz="4400" dirty="0" err="1"/>
              <a:t>db</a:t>
            </a:r>
            <a:endParaRPr lang="en-US" sz="4400" dirty="0"/>
          </a:p>
          <a:p>
            <a:pPr lvl="0" algn="just">
              <a:buFont typeface="Wingdings" panose="05000000000000000000" pitchFamily="2" charset="2"/>
              <a:buChar char="§"/>
            </a:pPr>
            <a:r>
              <a:rPr lang="en-US" sz="4400" dirty="0"/>
              <a:t>Install all facility on </a:t>
            </a:r>
            <a:r>
              <a:rPr lang="en-US" sz="4400" dirty="0" err="1"/>
              <a:t>gis</a:t>
            </a:r>
            <a:r>
              <a:rPr lang="en-US" sz="4400" dirty="0"/>
              <a:t> </a:t>
            </a:r>
            <a:r>
              <a:rPr lang="en-US" sz="4400" dirty="0" err="1"/>
              <a:t>db</a:t>
            </a:r>
            <a:endParaRPr lang="en-US" sz="4400" dirty="0"/>
          </a:p>
          <a:p>
            <a:pPr lvl="0" algn="just">
              <a:buFont typeface="Wingdings" panose="05000000000000000000" pitchFamily="2" charset="2"/>
              <a:buChar char="§"/>
            </a:pPr>
            <a:r>
              <a:rPr lang="en-US" sz="4400" dirty="0"/>
              <a:t>Update  </a:t>
            </a:r>
            <a:r>
              <a:rPr lang="en-US" sz="4400" dirty="0" err="1"/>
              <a:t>dls</a:t>
            </a:r>
            <a:r>
              <a:rPr lang="en-US" sz="4400" dirty="0"/>
              <a:t>  </a:t>
            </a:r>
            <a:r>
              <a:rPr lang="en-US" sz="4400" dirty="0" err="1"/>
              <a:t>basempa</a:t>
            </a:r>
            <a:r>
              <a:rPr lang="en-US" sz="4400" dirty="0"/>
              <a:t> on </a:t>
            </a:r>
            <a:r>
              <a:rPr lang="en-US" sz="4400" dirty="0" err="1"/>
              <a:t>gis</a:t>
            </a:r>
            <a:r>
              <a:rPr lang="en-US" sz="4400" dirty="0"/>
              <a:t> </a:t>
            </a:r>
            <a:r>
              <a:rPr lang="en-US" sz="4400" dirty="0" err="1"/>
              <a:t>db</a:t>
            </a:r>
            <a:r>
              <a:rPr lang="en-US" sz="4400" dirty="0"/>
              <a:t>  for  new subscriber </a:t>
            </a:r>
          </a:p>
          <a:p>
            <a:pPr lvl="0" algn="just">
              <a:buFont typeface="Wingdings" panose="05000000000000000000" pitchFamily="2" charset="2"/>
              <a:buChar char="§"/>
            </a:pPr>
            <a:r>
              <a:rPr lang="en-US" sz="4400" dirty="0"/>
              <a:t>Connect subscriber with parcel location </a:t>
            </a:r>
          </a:p>
          <a:p>
            <a:pPr lvl="0" algn="just">
              <a:buFont typeface="Wingdings" panose="05000000000000000000" pitchFamily="2" charset="2"/>
              <a:buChar char="§"/>
            </a:pPr>
            <a:r>
              <a:rPr lang="en-US" sz="4400" dirty="0"/>
              <a:t>Analyses data (density of complaints and area with out sewer ,</a:t>
            </a:r>
            <a:r>
              <a:rPr lang="en-US" sz="4400" dirty="0" err="1"/>
              <a:t>etc</a:t>
            </a:r>
            <a:r>
              <a:rPr lang="en-US" sz="4400" dirty="0"/>
              <a:t> </a:t>
            </a:r>
          </a:p>
        </p:txBody>
      </p:sp>
      <p:sp>
        <p:nvSpPr>
          <p:cNvPr id="4" name="Footer Placeholder 3"/>
          <p:cNvSpPr>
            <a:spLocks noGrp="1"/>
          </p:cNvSpPr>
          <p:nvPr>
            <p:ph type="ftr" sz="quarter" idx="11"/>
          </p:nvPr>
        </p:nvSpPr>
        <p:spPr/>
        <p:txBody>
          <a:bodyPr/>
          <a:lstStyle/>
          <a:p>
            <a:r>
              <a:rPr lang="en-US"/>
              <a:t>ICTD</a:t>
            </a:r>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524070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rmAutofit/>
          </a:bodyPr>
          <a:lstStyle/>
          <a:p>
            <a:pPr algn="l"/>
            <a:r>
              <a:rPr lang="en-US" sz="4800" b="1" dirty="0"/>
              <a:t>Digitizing</a:t>
            </a:r>
          </a:p>
        </p:txBody>
      </p:sp>
      <p:sp>
        <p:nvSpPr>
          <p:cNvPr id="3" name="Content Placeholder 2"/>
          <p:cNvSpPr>
            <a:spLocks noGrp="1"/>
          </p:cNvSpPr>
          <p:nvPr>
            <p:ph idx="1"/>
          </p:nvPr>
        </p:nvSpPr>
        <p:spPr>
          <a:xfrm>
            <a:off x="457200" y="1600200"/>
            <a:ext cx="17373600" cy="8412162"/>
          </a:xfrm>
        </p:spPr>
        <p:txBody>
          <a:bodyPr>
            <a:normAutofit fontScale="92500" lnSpcReduction="20000"/>
          </a:bodyPr>
          <a:lstStyle/>
          <a:p>
            <a:pPr algn="just"/>
            <a:r>
              <a:rPr lang="en-US" sz="5200" b="1" dirty="0"/>
              <a:t>Digitizing</a:t>
            </a:r>
            <a:r>
              <a:rPr lang="en-US" sz="5200" dirty="0"/>
              <a:t>:</a:t>
            </a:r>
            <a:r>
              <a:rPr lang="en-GB" sz="5200" dirty="0"/>
              <a:t>scanning a photo or a document – into bits and bytes, you are digitizing that object. Scanning a document into a digital archive creates a digitized version, encoded with ones and zeroes, without altering what is written in the document or activating it in a process.</a:t>
            </a:r>
          </a:p>
          <a:p>
            <a:pPr algn="just"/>
            <a:r>
              <a:rPr lang="en-GB" sz="5200" b="1" dirty="0"/>
              <a:t>Digitization</a:t>
            </a:r>
            <a:r>
              <a:rPr lang="en-GB" sz="5200" dirty="0"/>
              <a:t> refers to the process of converting physical objects into digital format. An example of this would be document scanning, where text from physical paper is converted into PDF or other digital formats, which are then stored in the computer.</a:t>
            </a:r>
          </a:p>
          <a:p>
            <a:pPr algn="just"/>
            <a:r>
              <a:rPr lang="en-GB" sz="5200" b="1" dirty="0"/>
              <a:t>Digitization’s </a:t>
            </a:r>
            <a:r>
              <a:rPr lang="en-GB" sz="5200" dirty="0"/>
              <a:t>purpose is to encode information in computers by converting from </a:t>
            </a:r>
            <a:r>
              <a:rPr lang="en-GB" sz="5200" dirty="0" err="1"/>
              <a:t>analog</a:t>
            </a:r>
            <a:r>
              <a:rPr lang="en-GB" sz="5200" dirty="0"/>
              <a:t> to digital format. The process mainly deals with recording data that can eventually be used in digital technologies.</a:t>
            </a:r>
          </a:p>
          <a:p>
            <a:endParaRPr lang="en-US" dirty="0"/>
          </a:p>
        </p:txBody>
      </p:sp>
    </p:spTree>
    <p:extLst>
      <p:ext uri="{BB962C8B-B14F-4D97-AF65-F5344CB8AC3E}">
        <p14:creationId xmlns:p14="http://schemas.microsoft.com/office/powerpoint/2010/main" val="3604788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in field(using </a:t>
            </a:r>
            <a:r>
              <a:rPr lang="en-US" dirty="0" err="1"/>
              <a:t>esri</a:t>
            </a:r>
            <a:r>
              <a:rPr lang="en-US" dirty="0"/>
              <a:t> explorer)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5775" y="1417638"/>
            <a:ext cx="8382000" cy="867886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0" y="1417638"/>
            <a:ext cx="8382000" cy="8678862"/>
          </a:xfrm>
          <a:prstGeom prst="rect">
            <a:avLst/>
          </a:prstGeom>
        </p:spPr>
      </p:pic>
      <p:sp>
        <p:nvSpPr>
          <p:cNvPr id="3" name="Footer Placeholder 2"/>
          <p:cNvSpPr>
            <a:spLocks noGrp="1"/>
          </p:cNvSpPr>
          <p:nvPr>
            <p:ph type="ftr" sz="quarter" idx="11"/>
          </p:nvPr>
        </p:nvSpPr>
        <p:spPr/>
        <p:txBody>
          <a:bodyPr/>
          <a:lstStyle/>
          <a:p>
            <a:r>
              <a:rPr lang="en-US"/>
              <a:t>ICTD</a:t>
            </a:r>
          </a:p>
        </p:txBody>
      </p:sp>
    </p:spTree>
    <p:extLst>
      <p:ext uri="{BB962C8B-B14F-4D97-AF65-F5344CB8AC3E}">
        <p14:creationId xmlns:p14="http://schemas.microsoft.com/office/powerpoint/2010/main" val="1936776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GIS in field(using collector)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4400" y="1493712"/>
            <a:ext cx="3962400" cy="816411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95490" y="1517525"/>
            <a:ext cx="4543869" cy="81641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6800" y="1493712"/>
            <a:ext cx="4508690" cy="816411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640" y="1493713"/>
            <a:ext cx="4175759" cy="8067154"/>
          </a:xfrm>
          <a:prstGeom prst="rect">
            <a:avLst/>
          </a:prstGeom>
        </p:spPr>
      </p:pic>
      <p:sp>
        <p:nvSpPr>
          <p:cNvPr id="3" name="Footer Placeholder 2"/>
          <p:cNvSpPr>
            <a:spLocks noGrp="1"/>
          </p:cNvSpPr>
          <p:nvPr>
            <p:ph type="ftr" sz="quarter" idx="11"/>
          </p:nvPr>
        </p:nvSpPr>
        <p:spPr/>
        <p:txBody>
          <a:bodyPr/>
          <a:lstStyle/>
          <a:p>
            <a:r>
              <a:rPr lang="en-US"/>
              <a:t>ICTD</a:t>
            </a:r>
          </a:p>
        </p:txBody>
      </p:sp>
    </p:spTree>
    <p:extLst>
      <p:ext uri="{BB962C8B-B14F-4D97-AF65-F5344CB8AC3E}">
        <p14:creationId xmlns:p14="http://schemas.microsoft.com/office/powerpoint/2010/main" val="4006142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in field(using survey123)</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533235" y="2536032"/>
            <a:ext cx="3671441" cy="6527007"/>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6878" y="2536034"/>
            <a:ext cx="3997532" cy="652700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544" y="2536032"/>
            <a:ext cx="4806426" cy="652700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279" y="2536032"/>
            <a:ext cx="4213623" cy="6527007"/>
          </a:xfrm>
          <a:prstGeom prst="rect">
            <a:avLst/>
          </a:prstGeom>
        </p:spPr>
      </p:pic>
      <p:sp>
        <p:nvSpPr>
          <p:cNvPr id="3" name="Footer Placeholder 2"/>
          <p:cNvSpPr>
            <a:spLocks noGrp="1"/>
          </p:cNvSpPr>
          <p:nvPr>
            <p:ph type="ftr" sz="quarter" idx="11"/>
          </p:nvPr>
        </p:nvSpPr>
        <p:spPr/>
        <p:txBody>
          <a:bodyPr/>
          <a:lstStyle/>
          <a:p>
            <a:r>
              <a:rPr lang="en-US"/>
              <a:t>ICTD</a:t>
            </a:r>
          </a:p>
        </p:txBody>
      </p:sp>
      <p:sp>
        <p:nvSpPr>
          <p:cNvPr id="8"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6">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057958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Digitalizing</a:t>
            </a:r>
          </a:p>
        </p:txBody>
      </p:sp>
      <p:sp>
        <p:nvSpPr>
          <p:cNvPr id="3" name="Content Placeholder 2"/>
          <p:cNvSpPr>
            <a:spLocks noGrp="1"/>
          </p:cNvSpPr>
          <p:nvPr>
            <p:ph idx="1"/>
          </p:nvPr>
        </p:nvSpPr>
        <p:spPr>
          <a:xfrm>
            <a:off x="457200" y="1600200"/>
            <a:ext cx="17373600" cy="8267700"/>
          </a:xfrm>
        </p:spPr>
        <p:txBody>
          <a:bodyPr>
            <a:normAutofit/>
          </a:bodyPr>
          <a:lstStyle/>
          <a:p>
            <a:pPr algn="just"/>
            <a:r>
              <a:rPr lang="en-US" sz="4400" dirty="0"/>
              <a:t>Digitalizing:</a:t>
            </a:r>
            <a:r>
              <a:rPr lang="en-GB" sz="4400" dirty="0"/>
              <a:t>when data from throughout the organization and its assets is processed through advanced digital technologies,</a:t>
            </a:r>
          </a:p>
          <a:p>
            <a:pPr algn="just"/>
            <a:r>
              <a:rPr lang="en-GB" sz="4400" dirty="0"/>
              <a:t> </a:t>
            </a:r>
            <a:r>
              <a:rPr lang="en-GB" sz="4400" dirty="0">
                <a:hlinkClick r:id="rId2"/>
              </a:rPr>
              <a:t>digitalization </a:t>
            </a:r>
            <a:r>
              <a:rPr lang="en-GB" sz="4400" dirty="0"/>
              <a:t>is all about developing processes and changing workflows to improve manual systems. An example of this would be using digitized customer data from different sources to automatically generate insights from their behaviour.</a:t>
            </a:r>
          </a:p>
          <a:p>
            <a:pPr algn="just"/>
            <a:r>
              <a:rPr lang="en-GB" sz="4400" b="1" dirty="0"/>
              <a:t>Digitalization </a:t>
            </a:r>
            <a:r>
              <a:rPr lang="en-GB" sz="4400" dirty="0"/>
              <a:t>deals with information processing, or how digitized data can be used to improve workflows through automating existing processes.</a:t>
            </a:r>
          </a:p>
          <a:p>
            <a:pPr algn="just"/>
            <a:endParaRPr lang="en-GB" dirty="0"/>
          </a:p>
          <a:p>
            <a:pPr algn="just"/>
            <a:endParaRPr lang="en-US" dirty="0"/>
          </a:p>
        </p:txBody>
      </p:sp>
    </p:spTree>
    <p:extLst>
      <p:ext uri="{BB962C8B-B14F-4D97-AF65-F5344CB8AC3E}">
        <p14:creationId xmlns:p14="http://schemas.microsoft.com/office/powerpoint/2010/main" val="3222657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048" y="159234"/>
            <a:ext cx="12877800" cy="1143000"/>
          </a:xfrm>
        </p:spPr>
        <p:txBody>
          <a:bodyPr>
            <a:normAutofit/>
          </a:bodyPr>
          <a:lstStyle/>
          <a:p>
            <a:r>
              <a:rPr lang="en-US" dirty="0"/>
              <a:t>GIS enterprise server (web map ,</a:t>
            </a:r>
            <a:r>
              <a:rPr lang="en-US" dirty="0" err="1"/>
              <a:t>portal,site,dashboard</a:t>
            </a:r>
            <a:r>
              <a:rPr lang="en-US" dirty="0"/>
              <a:t>)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20800" y="1302234"/>
            <a:ext cx="3671441" cy="833706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7476" y="1302234"/>
            <a:ext cx="4832367" cy="833706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23" y="1302234"/>
            <a:ext cx="8054423" cy="8565666"/>
          </a:xfrm>
          <a:prstGeom prst="rect">
            <a:avLst/>
          </a:prstGeom>
        </p:spPr>
      </p:pic>
      <p:sp>
        <p:nvSpPr>
          <p:cNvPr id="3" name="Footer Placeholder 2"/>
          <p:cNvSpPr>
            <a:spLocks noGrp="1"/>
          </p:cNvSpPr>
          <p:nvPr>
            <p:ph type="ftr" sz="quarter" idx="11"/>
          </p:nvPr>
        </p:nvSpPr>
        <p:spPr/>
        <p:txBody>
          <a:bodyPr/>
          <a:lstStyle/>
          <a:p>
            <a:r>
              <a:rPr lang="en-US"/>
              <a:t>ICTD</a:t>
            </a:r>
          </a:p>
        </p:txBody>
      </p:sp>
    </p:spTree>
    <p:extLst>
      <p:ext uri="{BB962C8B-B14F-4D97-AF65-F5344CB8AC3E}">
        <p14:creationId xmlns:p14="http://schemas.microsoft.com/office/powerpoint/2010/main" val="1566324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57981"/>
            <a:ext cx="8229600" cy="1143000"/>
          </a:xfrm>
        </p:spPr>
        <p:txBody>
          <a:bodyPr/>
          <a:lstStyle/>
          <a:p>
            <a:r>
              <a:rPr lang="en-US" dirty="0"/>
              <a:t>Density of complaints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1914" y="1500982"/>
            <a:ext cx="15531865" cy="8226828"/>
          </a:xfrm>
        </p:spPr>
      </p:pic>
      <p:sp>
        <p:nvSpPr>
          <p:cNvPr id="3" name="Footer Placeholder 2"/>
          <p:cNvSpPr>
            <a:spLocks noGrp="1"/>
          </p:cNvSpPr>
          <p:nvPr>
            <p:ph type="ftr" sz="quarter" idx="11"/>
          </p:nvPr>
        </p:nvSpPr>
        <p:spPr/>
        <p:txBody>
          <a:bodyPr/>
          <a:lstStyle/>
          <a:p>
            <a:r>
              <a:rPr lang="en-US"/>
              <a:t>ICTD</a:t>
            </a:r>
          </a:p>
        </p:txBody>
      </p:sp>
    </p:spTree>
    <p:extLst>
      <p:ext uri="{BB962C8B-B14F-4D97-AF65-F5344CB8AC3E}">
        <p14:creationId xmlns:p14="http://schemas.microsoft.com/office/powerpoint/2010/main" val="3995169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 plant location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417639"/>
            <a:ext cx="17678399" cy="8500086"/>
          </a:xfrm>
        </p:spPr>
      </p:pic>
      <p:sp>
        <p:nvSpPr>
          <p:cNvPr id="3" name="Footer Placeholder 2"/>
          <p:cNvSpPr>
            <a:spLocks noGrp="1"/>
          </p:cNvSpPr>
          <p:nvPr>
            <p:ph type="ftr" sz="quarter" idx="11"/>
          </p:nvPr>
        </p:nvSpPr>
        <p:spPr/>
        <p:txBody>
          <a:bodyPr/>
          <a:lstStyle/>
          <a:p>
            <a:r>
              <a:rPr lang="en-US"/>
              <a:t>ICTD</a:t>
            </a:r>
          </a:p>
        </p:txBody>
      </p:sp>
    </p:spTree>
    <p:extLst>
      <p:ext uri="{BB962C8B-B14F-4D97-AF65-F5344CB8AC3E}">
        <p14:creationId xmlns:p14="http://schemas.microsoft.com/office/powerpoint/2010/main" val="1041086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Digital transformation</a:t>
            </a:r>
          </a:p>
        </p:txBody>
      </p:sp>
      <p:sp>
        <p:nvSpPr>
          <p:cNvPr id="3" name="Content Placeholder 2"/>
          <p:cNvSpPr>
            <a:spLocks noGrp="1"/>
          </p:cNvSpPr>
          <p:nvPr>
            <p:ph idx="1"/>
          </p:nvPr>
        </p:nvSpPr>
        <p:spPr>
          <a:xfrm>
            <a:off x="457200" y="1600200"/>
            <a:ext cx="17297400" cy="8412162"/>
          </a:xfrm>
        </p:spPr>
        <p:txBody>
          <a:bodyPr>
            <a:normAutofit/>
          </a:bodyPr>
          <a:lstStyle/>
          <a:p>
            <a:pPr algn="just"/>
            <a:r>
              <a:rPr lang="en-GB" sz="4400" dirty="0"/>
              <a:t>digital technology is incorporated into all areas of the business to fundamentally improve efficiency in workflows and create value for customers. Cultural, organizational, and operational changes are implemented through the integration of digital technologies. Digital transformation allows businesses to adapt to ever-changing industry trends and landscapes.</a:t>
            </a:r>
          </a:p>
          <a:p>
            <a:pPr algn="just"/>
            <a:r>
              <a:rPr lang="en-GB" sz="4400" b="1" dirty="0"/>
              <a:t>digital transformation</a:t>
            </a:r>
            <a:r>
              <a:rPr lang="en-GB" sz="4400" dirty="0"/>
              <a:t> is all about leveraging knowledge and integrating it in all business areas to enhance engagement and create new value.</a:t>
            </a:r>
          </a:p>
          <a:p>
            <a:pPr marL="0" indent="0" algn="just">
              <a:buNone/>
            </a:pPr>
            <a:r>
              <a:rPr lang="en-GB" sz="4400" dirty="0"/>
              <a:t>(dashboard BI ,AI patterns sliding (window slide hourly ,daily ,weekly ,</a:t>
            </a:r>
            <a:r>
              <a:rPr lang="en-GB" sz="4400" dirty="0" err="1"/>
              <a:t>seasonaly</a:t>
            </a:r>
            <a:r>
              <a:rPr lang="en-GB" sz="4400" dirty="0"/>
              <a:t> …)</a:t>
            </a:r>
            <a:endParaRPr lang="en-US" sz="4400" dirty="0"/>
          </a:p>
        </p:txBody>
      </p:sp>
    </p:spTree>
    <p:extLst>
      <p:ext uri="{BB962C8B-B14F-4D97-AF65-F5344CB8AC3E}">
        <p14:creationId xmlns:p14="http://schemas.microsoft.com/office/powerpoint/2010/main" val="2187923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12192000" cy="4525963"/>
          </a:xfrm>
        </p:spPr>
        <p:txBody>
          <a:bodyPr/>
          <a:lstStyle/>
          <a:p>
            <a:r>
              <a:rPr lang="en-US" dirty="0"/>
              <a:t>Numbers  in Next Slides didn't present  Reality</a:t>
            </a:r>
          </a:p>
        </p:txBody>
      </p:sp>
    </p:spTree>
    <p:extLst>
      <p:ext uri="{BB962C8B-B14F-4D97-AF65-F5344CB8AC3E}">
        <p14:creationId xmlns:p14="http://schemas.microsoft.com/office/powerpoint/2010/main" val="1545782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7526000" cy="1143000"/>
          </a:xfrm>
        </p:spPr>
        <p:txBody>
          <a:bodyPr>
            <a:normAutofit fontScale="90000"/>
          </a:bodyPr>
          <a:lstStyle/>
          <a:p>
            <a:r>
              <a:rPr lang="en-US" dirty="0"/>
              <a:t>Integration GIS and SCADA to develop Business </a:t>
            </a:r>
            <a:r>
              <a:rPr lang="en-US" dirty="0" err="1"/>
              <a:t>intelegancy</a:t>
            </a:r>
            <a:r>
              <a:rPr lang="en-US" dirty="0"/>
              <a:t> Dashboard Balance Water sheet(Water losses –Real losses </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1" y="1600200"/>
            <a:ext cx="17221200" cy="8420100"/>
          </a:xfrm>
          <a:prstGeom prst="rect">
            <a:avLst/>
          </a:prstGeom>
        </p:spPr>
      </p:pic>
    </p:spTree>
    <p:extLst>
      <p:ext uri="{BB962C8B-B14F-4D97-AF65-F5344CB8AC3E}">
        <p14:creationId xmlns:p14="http://schemas.microsoft.com/office/powerpoint/2010/main" val="2563448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Amman Case Study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759614"/>
            <a:ext cx="17754600" cy="8243223"/>
          </a:xfrm>
          <a:prstGeom prst="rect">
            <a:avLst/>
          </a:prstGeom>
        </p:spPr>
      </p:pic>
    </p:spTree>
    <p:extLst>
      <p:ext uri="{BB962C8B-B14F-4D97-AF65-F5344CB8AC3E}">
        <p14:creationId xmlns:p14="http://schemas.microsoft.com/office/powerpoint/2010/main" val="2885021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66700"/>
            <a:ext cx="8229600" cy="1143000"/>
          </a:xfrm>
        </p:spPr>
        <p:txBody>
          <a:bodyPr/>
          <a:lstStyle/>
          <a:p>
            <a:r>
              <a:rPr lang="en-US" dirty="0"/>
              <a:t>BI :Drill down Water loss </a:t>
            </a:r>
          </a:p>
        </p:txBody>
      </p:sp>
      <p:pic>
        <p:nvPicPr>
          <p:cNvPr id="4" name="Content Placeholder 3"/>
          <p:cNvPicPr>
            <a:picLocks noGrp="1" noChangeAspect="1"/>
          </p:cNvPicPr>
          <p:nvPr>
            <p:ph idx="1"/>
          </p:nvPr>
        </p:nvPicPr>
        <p:blipFill>
          <a:blip r:embed="rId2"/>
          <a:stretch>
            <a:fillRect/>
          </a:stretch>
        </p:blipFill>
        <p:spPr>
          <a:xfrm>
            <a:off x="457200" y="1741487"/>
            <a:ext cx="8229600" cy="7745413"/>
          </a:xfrm>
          <a:prstGeom prst="rect">
            <a:avLst/>
          </a:prstGeom>
        </p:spPr>
      </p:pic>
      <p:pic>
        <p:nvPicPr>
          <p:cNvPr id="5" name="Picture 4"/>
          <p:cNvPicPr>
            <a:picLocks noChangeAspect="1"/>
          </p:cNvPicPr>
          <p:nvPr/>
        </p:nvPicPr>
        <p:blipFill>
          <a:blip r:embed="rId3"/>
          <a:stretch>
            <a:fillRect/>
          </a:stretch>
        </p:blipFill>
        <p:spPr>
          <a:xfrm>
            <a:off x="8915400" y="1741487"/>
            <a:ext cx="8230313" cy="7962345"/>
          </a:xfrm>
          <a:prstGeom prst="rect">
            <a:avLst/>
          </a:prstGeom>
        </p:spPr>
      </p:pic>
      <p:sp>
        <p:nvSpPr>
          <p:cNvPr id="3" name="Rectangle 2">
            <a:extLst>
              <a:ext uri="{FF2B5EF4-FFF2-40B4-BE49-F238E27FC236}">
                <a16:creationId xmlns:a16="http://schemas.microsoft.com/office/drawing/2014/main" id="{D89E18FB-D7C9-4FB9-BF51-AFE470A76CE9}"/>
              </a:ext>
            </a:extLst>
          </p:cNvPr>
          <p:cNvSpPr/>
          <p:nvPr/>
        </p:nvSpPr>
        <p:spPr>
          <a:xfrm>
            <a:off x="6658147" y="9835634"/>
            <a:ext cx="4514506" cy="369332"/>
          </a:xfrm>
          <a:prstGeom prst="rect">
            <a:avLst/>
          </a:prstGeom>
        </p:spPr>
        <p:txBody>
          <a:bodyPr wrap="none">
            <a:spAutoFit/>
          </a:bodyPr>
          <a:lstStyle/>
          <a:p>
            <a:r>
              <a:rPr lang="en-US" dirty="0"/>
              <a:t>Numbers  in Next Slides didn't present  Reality</a:t>
            </a:r>
          </a:p>
        </p:txBody>
      </p:sp>
    </p:spTree>
    <p:extLst>
      <p:ext uri="{BB962C8B-B14F-4D97-AF65-F5344CB8AC3E}">
        <p14:creationId xmlns:p14="http://schemas.microsoft.com/office/powerpoint/2010/main" val="4350004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97" y="39450"/>
            <a:ext cx="8657303" cy="1143000"/>
          </a:xfrm>
        </p:spPr>
        <p:txBody>
          <a:bodyPr>
            <a:normAutofit fontScale="90000"/>
          </a:bodyPr>
          <a:lstStyle/>
          <a:p>
            <a:r>
              <a:rPr lang="en-US" dirty="0"/>
              <a:t>Governorate –water system – Reservoir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6725" y="5969192"/>
            <a:ext cx="8229600" cy="4317808"/>
          </a:xfrm>
          <a:prstGeom prst="rect">
            <a:avLst/>
          </a:prstGeom>
        </p:spPr>
      </p:pic>
      <p:pic>
        <p:nvPicPr>
          <p:cNvPr id="5" name="Picture 4"/>
          <p:cNvPicPr>
            <a:picLocks noChangeAspect="1"/>
          </p:cNvPicPr>
          <p:nvPr/>
        </p:nvPicPr>
        <p:blipFill>
          <a:blip r:embed="rId3"/>
          <a:stretch>
            <a:fillRect/>
          </a:stretch>
        </p:blipFill>
        <p:spPr>
          <a:xfrm>
            <a:off x="8686800" y="6083520"/>
            <a:ext cx="9601200" cy="42034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356" y="1336885"/>
            <a:ext cx="8618835" cy="4598970"/>
          </a:xfrm>
          <a:prstGeom prst="rect">
            <a:avLst/>
          </a:prstGeom>
        </p:spPr>
      </p:pic>
      <p:pic>
        <p:nvPicPr>
          <p:cNvPr id="7" name="Picture 6"/>
          <p:cNvPicPr>
            <a:picLocks noChangeAspect="1"/>
          </p:cNvPicPr>
          <p:nvPr/>
        </p:nvPicPr>
        <p:blipFill>
          <a:blip r:embed="rId5"/>
          <a:stretch>
            <a:fillRect/>
          </a:stretch>
        </p:blipFill>
        <p:spPr>
          <a:xfrm>
            <a:off x="8458200" y="1534630"/>
            <a:ext cx="9482905" cy="4203480"/>
          </a:xfrm>
          <a:prstGeom prst="rect">
            <a:avLst/>
          </a:prstGeom>
        </p:spPr>
      </p:pic>
    </p:spTree>
    <p:extLst>
      <p:ext uri="{BB962C8B-B14F-4D97-AF65-F5344CB8AC3E}">
        <p14:creationId xmlns:p14="http://schemas.microsoft.com/office/powerpoint/2010/main" val="1407414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Patterns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417638"/>
            <a:ext cx="8229600" cy="4959331"/>
          </a:xfrm>
          <a:prstGeom prst="rect">
            <a:avLst/>
          </a:prstGeom>
        </p:spPr>
      </p:pic>
      <p:pic>
        <p:nvPicPr>
          <p:cNvPr id="5" name="Picture 4"/>
          <p:cNvPicPr>
            <a:picLocks noChangeAspect="1"/>
          </p:cNvPicPr>
          <p:nvPr/>
        </p:nvPicPr>
        <p:blipFill>
          <a:blip r:embed="rId3"/>
          <a:stretch>
            <a:fillRect/>
          </a:stretch>
        </p:blipFill>
        <p:spPr>
          <a:xfrm>
            <a:off x="8715375" y="1417638"/>
            <a:ext cx="9344025" cy="4897572"/>
          </a:xfrm>
          <a:prstGeom prst="rect">
            <a:avLst/>
          </a:prstGeom>
        </p:spPr>
      </p:pic>
      <p:pic>
        <p:nvPicPr>
          <p:cNvPr id="6" name="Picture 5"/>
          <p:cNvPicPr>
            <a:picLocks noChangeAspect="1"/>
          </p:cNvPicPr>
          <p:nvPr/>
        </p:nvPicPr>
        <p:blipFill>
          <a:blip r:embed="rId4"/>
          <a:stretch>
            <a:fillRect/>
          </a:stretch>
        </p:blipFill>
        <p:spPr>
          <a:xfrm>
            <a:off x="447441" y="6343785"/>
            <a:ext cx="17840559" cy="3943215"/>
          </a:xfrm>
          <a:prstGeom prst="rect">
            <a:avLst/>
          </a:prstGeom>
        </p:spPr>
      </p:pic>
    </p:spTree>
    <p:extLst>
      <p:ext uri="{BB962C8B-B14F-4D97-AF65-F5344CB8AC3E}">
        <p14:creationId xmlns:p14="http://schemas.microsoft.com/office/powerpoint/2010/main" val="77843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Drill down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823920"/>
            <a:ext cx="17449800" cy="7891580"/>
          </a:xfrm>
          <a:prstGeom prst="rect">
            <a:avLst/>
          </a:prstGeom>
        </p:spPr>
      </p:pic>
    </p:spTree>
    <p:extLst>
      <p:ext uri="{BB962C8B-B14F-4D97-AF65-F5344CB8AC3E}">
        <p14:creationId xmlns:p14="http://schemas.microsoft.com/office/powerpoint/2010/main" val="1901655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81000" y="1600201"/>
            <a:ext cx="17373600" cy="8343900"/>
          </a:xfrm>
          <a:prstGeom prst="rect">
            <a:avLst/>
          </a:prstGeom>
        </p:spPr>
      </p:pic>
    </p:spTree>
    <p:extLst>
      <p:ext uri="{BB962C8B-B14F-4D97-AF65-F5344CB8AC3E}">
        <p14:creationId xmlns:p14="http://schemas.microsoft.com/office/powerpoint/2010/main" val="623243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a:t>Facilities Symbols</a:t>
            </a:r>
            <a:endParaRPr lang="en-US" b="1"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0" y="1600200"/>
            <a:ext cx="17373600" cy="8420099"/>
          </a:xfrm>
          <a:prstGeom prst="rect">
            <a:avLst/>
          </a:prstGeom>
        </p:spPr>
      </p:pic>
    </p:spTree>
    <p:extLst>
      <p:ext uri="{BB962C8B-B14F-4D97-AF65-F5344CB8AC3E}">
        <p14:creationId xmlns:p14="http://schemas.microsoft.com/office/powerpoint/2010/main" val="1645075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99179" y="571500"/>
            <a:ext cx="16926821" cy="8991599"/>
          </a:xfrm>
          <a:prstGeom prst="rect">
            <a:avLst/>
          </a:prstGeom>
        </p:spPr>
      </p:pic>
    </p:spTree>
    <p:extLst>
      <p:ext uri="{BB962C8B-B14F-4D97-AF65-F5344CB8AC3E}">
        <p14:creationId xmlns:p14="http://schemas.microsoft.com/office/powerpoint/2010/main" val="1758817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NRW</a:t>
            </a:r>
          </a:p>
        </p:txBody>
      </p:sp>
      <p:pic>
        <p:nvPicPr>
          <p:cNvPr id="4" name="Picture 3"/>
          <p:cNvPicPr>
            <a:picLocks noChangeAspect="1"/>
          </p:cNvPicPr>
          <p:nvPr/>
        </p:nvPicPr>
        <p:blipFill>
          <a:blip r:embed="rId2"/>
          <a:stretch>
            <a:fillRect/>
          </a:stretch>
        </p:blipFill>
        <p:spPr>
          <a:xfrm>
            <a:off x="485775" y="1417638"/>
            <a:ext cx="17068800" cy="8382000"/>
          </a:xfrm>
          <a:prstGeom prst="rect">
            <a:avLst/>
          </a:prstGeom>
        </p:spPr>
      </p:pic>
    </p:spTree>
    <p:extLst>
      <p:ext uri="{BB962C8B-B14F-4D97-AF65-F5344CB8AC3E}">
        <p14:creationId xmlns:p14="http://schemas.microsoft.com/office/powerpoint/2010/main" val="4205384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5163800" cy="1143000"/>
          </a:xfrm>
        </p:spPr>
        <p:txBody>
          <a:bodyPr>
            <a:normAutofit/>
          </a:bodyPr>
          <a:lstStyle/>
          <a:p>
            <a:pPr algn="l"/>
            <a:r>
              <a:rPr lang="en-US" b="1" dirty="0"/>
              <a:t>Aqaba Case Study \Cassandra DB Smart meter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600200"/>
            <a:ext cx="17602200" cy="8728108"/>
          </a:xfrm>
        </p:spPr>
      </p:pic>
    </p:spTree>
    <p:extLst>
      <p:ext uri="{BB962C8B-B14F-4D97-AF65-F5344CB8AC3E}">
        <p14:creationId xmlns:p14="http://schemas.microsoft.com/office/powerpoint/2010/main" val="1167900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169" y="103783"/>
            <a:ext cx="8229600" cy="1143000"/>
          </a:xfrm>
        </p:spPr>
        <p:txBody>
          <a:bodyPr/>
          <a:lstStyle/>
          <a:p>
            <a:r>
              <a:rPr lang="en-US" dirty="0"/>
              <a:t>Big Data Cassandra DB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29044" y="1562100"/>
            <a:ext cx="6344815" cy="420737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121" y="1473230"/>
            <a:ext cx="4079109" cy="847087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17" y="1473230"/>
            <a:ext cx="6939931" cy="429624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3553" y="5798031"/>
            <a:ext cx="6573231" cy="438518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03617" y="5783764"/>
            <a:ext cx="6939931" cy="4385187"/>
          </a:xfrm>
          <a:prstGeom prst="rect">
            <a:avLst/>
          </a:prstGeom>
        </p:spPr>
      </p:pic>
    </p:spTree>
    <p:extLst>
      <p:ext uri="{BB962C8B-B14F-4D97-AF65-F5344CB8AC3E}">
        <p14:creationId xmlns:p14="http://schemas.microsoft.com/office/powerpoint/2010/main" val="2381472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Feedback system for  GIS </a:t>
            </a:r>
          </a:p>
        </p:txBody>
      </p:sp>
      <p:sp>
        <p:nvSpPr>
          <p:cNvPr id="3" name="Content Placeholder 2"/>
          <p:cNvSpPr>
            <a:spLocks noGrp="1"/>
          </p:cNvSpPr>
          <p:nvPr>
            <p:ph idx="1"/>
          </p:nvPr>
        </p:nvSpPr>
        <p:spPr>
          <a:xfrm>
            <a:off x="457200" y="1600200"/>
            <a:ext cx="16764000" cy="7886700"/>
          </a:xfrm>
        </p:spPr>
        <p:txBody>
          <a:bodyPr>
            <a:normAutofit/>
          </a:bodyPr>
          <a:lstStyle/>
          <a:p>
            <a:pPr>
              <a:buFont typeface="Wingdings" panose="05000000000000000000" pitchFamily="2" charset="2"/>
              <a:buChar char="Ø"/>
            </a:pPr>
            <a:r>
              <a:rPr lang="en-US" sz="4400" u="sng" dirty="0"/>
              <a:t>Connect to different system  like</a:t>
            </a:r>
            <a:r>
              <a:rPr lang="en-US" sz="4400" dirty="0"/>
              <a:t>:</a:t>
            </a:r>
          </a:p>
          <a:p>
            <a:pPr>
              <a:buFont typeface="Wingdings" panose="05000000000000000000" pitchFamily="2" charset="2"/>
              <a:buChar char="Ø"/>
            </a:pPr>
            <a:r>
              <a:rPr lang="en-US" sz="4400" dirty="0"/>
              <a:t>SCADA System</a:t>
            </a:r>
          </a:p>
          <a:p>
            <a:pPr>
              <a:buFont typeface="Wingdings" panose="05000000000000000000" pitchFamily="2" charset="2"/>
              <a:buChar char="Ø"/>
            </a:pPr>
            <a:r>
              <a:rPr lang="en-US" sz="4400" dirty="0"/>
              <a:t>bulk meter </a:t>
            </a:r>
            <a:r>
              <a:rPr lang="ar-JO" sz="4400" dirty="0"/>
              <a:t>نظام عدادت المصادر الرئيسيه</a:t>
            </a:r>
            <a:r>
              <a:rPr lang="en-US" sz="4400" dirty="0"/>
              <a:t> location of bulk meter layer</a:t>
            </a:r>
          </a:p>
          <a:p>
            <a:pPr>
              <a:buFont typeface="Wingdings" panose="05000000000000000000" pitchFamily="2" charset="2"/>
              <a:buChar char="Ø"/>
            </a:pPr>
            <a:r>
              <a:rPr lang="en-US" sz="4400" dirty="0"/>
              <a:t>Billing system </a:t>
            </a:r>
            <a:r>
              <a:rPr lang="ar-JO" sz="4400" dirty="0"/>
              <a:t>نظام الفوتره</a:t>
            </a:r>
            <a:r>
              <a:rPr lang="en-US" sz="4400" dirty="0"/>
              <a:t> customer location layer </a:t>
            </a:r>
          </a:p>
          <a:p>
            <a:pPr>
              <a:buFont typeface="Wingdings" panose="05000000000000000000" pitchFamily="2" charset="2"/>
              <a:buChar char="Ø"/>
            </a:pPr>
            <a:r>
              <a:rPr lang="en-US" sz="4400" dirty="0"/>
              <a:t>WIS</a:t>
            </a:r>
            <a:r>
              <a:rPr lang="ar-JO" sz="4400" dirty="0"/>
              <a:t>نظام المعلومات المائي </a:t>
            </a:r>
            <a:r>
              <a:rPr lang="en-US" sz="4400" dirty="0"/>
              <a:t> well location layer </a:t>
            </a:r>
            <a:endParaRPr lang="ar-JO" sz="4400" dirty="0"/>
          </a:p>
          <a:p>
            <a:pPr>
              <a:buFont typeface="Wingdings" panose="05000000000000000000" pitchFamily="2" charset="2"/>
              <a:buChar char="Ø"/>
            </a:pPr>
            <a:r>
              <a:rPr lang="en-US" sz="4400" dirty="0"/>
              <a:t>Call center provide  Maintenance  density layer</a:t>
            </a:r>
            <a:r>
              <a:rPr lang="ar-JO" sz="4400" dirty="0"/>
              <a:t>كثافة الصيانه</a:t>
            </a:r>
            <a:r>
              <a:rPr lang="en-US" sz="4400" dirty="0"/>
              <a:t> </a:t>
            </a:r>
            <a:r>
              <a:rPr lang="ar-JO" sz="4400" dirty="0"/>
              <a:t>طبقة</a:t>
            </a:r>
            <a:endParaRPr lang="en-US" sz="4400" dirty="0"/>
          </a:p>
          <a:p>
            <a:pPr>
              <a:buFont typeface="Wingdings" panose="05000000000000000000" pitchFamily="2" charset="2"/>
              <a:buChar char="Ø"/>
            </a:pPr>
            <a:endParaRPr lang="ar-JO" sz="4400" dirty="0"/>
          </a:p>
          <a:p>
            <a:endParaRPr lang="en-US" dirty="0"/>
          </a:p>
        </p:txBody>
      </p:sp>
      <p:sp>
        <p:nvSpPr>
          <p:cNvPr id="5" name="Freeform 2"/>
          <p:cNvSpPr/>
          <p:nvPr/>
        </p:nvSpPr>
        <p:spPr>
          <a:xfrm>
            <a:off x="6019800" y="24130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382596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in water lifecycle system </a:t>
            </a:r>
          </a:p>
        </p:txBody>
      </p:sp>
      <p:sp>
        <p:nvSpPr>
          <p:cNvPr id="3" name="Content Placeholder 2"/>
          <p:cNvSpPr>
            <a:spLocks noGrp="1"/>
          </p:cNvSpPr>
          <p:nvPr>
            <p:ph idx="1"/>
          </p:nvPr>
        </p:nvSpPr>
        <p:spPr>
          <a:xfrm>
            <a:off x="457200" y="1600200"/>
            <a:ext cx="16306800" cy="7353300"/>
          </a:xfrm>
        </p:spPr>
        <p:txBody>
          <a:bodyPr>
            <a:normAutofit/>
          </a:bodyPr>
          <a:lstStyle/>
          <a:p>
            <a:r>
              <a:rPr lang="en-US" sz="4400" dirty="0"/>
              <a:t>Production :Ground water</a:t>
            </a:r>
            <a:r>
              <a:rPr lang="ar-JO" sz="4400" dirty="0"/>
              <a:t> </a:t>
            </a:r>
            <a:r>
              <a:rPr lang="en-US" sz="4400" dirty="0"/>
              <a:t>basins</a:t>
            </a:r>
            <a:r>
              <a:rPr lang="ar-JO" sz="4400" dirty="0"/>
              <a:t>الاحواض المائيه </a:t>
            </a:r>
            <a:r>
              <a:rPr lang="en-US" sz="4400" dirty="0"/>
              <a:t>Dams </a:t>
            </a:r>
            <a:r>
              <a:rPr lang="ar-JO" sz="4400" dirty="0"/>
              <a:t>السدود</a:t>
            </a:r>
            <a:endParaRPr lang="en-US" sz="4400" dirty="0"/>
          </a:p>
          <a:p>
            <a:r>
              <a:rPr lang="en-US" sz="4400" dirty="0"/>
              <a:t>Portable water </a:t>
            </a:r>
          </a:p>
          <a:p>
            <a:r>
              <a:rPr lang="en-US" sz="4400" dirty="0"/>
              <a:t>Water plant</a:t>
            </a:r>
          </a:p>
          <a:p>
            <a:r>
              <a:rPr lang="en-US" sz="4400" dirty="0"/>
              <a:t>Distribution</a:t>
            </a:r>
          </a:p>
          <a:p>
            <a:r>
              <a:rPr lang="en-US" sz="4400" dirty="0"/>
              <a:t>Operation</a:t>
            </a:r>
          </a:p>
          <a:p>
            <a:r>
              <a:rPr lang="en-US" sz="4400" dirty="0"/>
              <a:t>Gravity water sewer</a:t>
            </a:r>
          </a:p>
          <a:p>
            <a:r>
              <a:rPr lang="en-US" sz="4400" dirty="0"/>
              <a:t>Treatment</a:t>
            </a:r>
          </a:p>
          <a:p>
            <a:endParaRPr lang="en-US" dirty="0"/>
          </a:p>
          <a:p>
            <a:endParaRPr lang="en-US" dirty="0"/>
          </a:p>
        </p:txBody>
      </p:sp>
      <p:sp>
        <p:nvSpPr>
          <p:cNvPr id="5"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593340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2877800" cy="1143000"/>
          </a:xfrm>
        </p:spPr>
        <p:txBody>
          <a:bodyPr>
            <a:normAutofit/>
          </a:bodyPr>
          <a:lstStyle/>
          <a:p>
            <a:pPr algn="l"/>
            <a:r>
              <a:rPr lang="en-US" b="1" dirty="0"/>
              <a:t>Disadvantage for existing </a:t>
            </a:r>
            <a:r>
              <a:rPr lang="en-US" b="1" dirty="0" err="1"/>
              <a:t>gis</a:t>
            </a:r>
            <a:r>
              <a:rPr lang="en-US" b="1" dirty="0"/>
              <a:t> (current situation )</a:t>
            </a:r>
          </a:p>
        </p:txBody>
      </p:sp>
      <p:sp>
        <p:nvSpPr>
          <p:cNvPr id="3" name="Content Placeholder 2"/>
          <p:cNvSpPr>
            <a:spLocks noGrp="1"/>
          </p:cNvSpPr>
          <p:nvPr>
            <p:ph idx="1"/>
          </p:nvPr>
        </p:nvSpPr>
        <p:spPr>
          <a:xfrm>
            <a:off x="457200" y="1600200"/>
            <a:ext cx="15773400" cy="7429500"/>
          </a:xfrm>
        </p:spPr>
        <p:txBody>
          <a:bodyPr>
            <a:normAutofit lnSpcReduction="10000"/>
          </a:bodyPr>
          <a:lstStyle/>
          <a:p>
            <a:pPr algn="just">
              <a:buFont typeface="Wingdings" panose="05000000000000000000" pitchFamily="2" charset="2"/>
              <a:buChar char="v"/>
              <a:defRPr/>
            </a:pPr>
            <a:r>
              <a:rPr lang="en-US" sz="4400" dirty="0"/>
              <a:t>Different database schema (all administrative  area and water company own different database schema.</a:t>
            </a:r>
          </a:p>
          <a:p>
            <a:pPr algn="just">
              <a:buFont typeface="Wingdings" panose="05000000000000000000" pitchFamily="2" charset="2"/>
              <a:buChar char="v"/>
              <a:defRPr/>
            </a:pPr>
            <a:r>
              <a:rPr lang="en-US" sz="4400" dirty="0"/>
              <a:t>Different coordinate and projection system</a:t>
            </a:r>
          </a:p>
          <a:p>
            <a:pPr algn="just">
              <a:buFont typeface="Wingdings" panose="05000000000000000000" pitchFamily="2" charset="2"/>
              <a:buChar char="v"/>
              <a:defRPr/>
            </a:pPr>
            <a:r>
              <a:rPr lang="en-US" sz="4400" dirty="0"/>
              <a:t>Distributed database with different DBMS</a:t>
            </a:r>
          </a:p>
          <a:p>
            <a:pPr algn="just">
              <a:buFont typeface="Wingdings" panose="05000000000000000000" pitchFamily="2" charset="2"/>
              <a:buChar char="v"/>
              <a:defRPr/>
            </a:pPr>
            <a:r>
              <a:rPr lang="en-US" sz="4400" dirty="0"/>
              <a:t>Different </a:t>
            </a:r>
            <a:r>
              <a:rPr lang="en-US" sz="4400" dirty="0" err="1"/>
              <a:t>gis</a:t>
            </a:r>
            <a:r>
              <a:rPr lang="en-US" sz="4400" dirty="0"/>
              <a:t> software (</a:t>
            </a:r>
            <a:r>
              <a:rPr lang="en-US" sz="4400" dirty="0" err="1"/>
              <a:t>license,opensource</a:t>
            </a:r>
            <a:r>
              <a:rPr lang="en-US" sz="4400" dirty="0"/>
              <a:t>)</a:t>
            </a:r>
          </a:p>
          <a:p>
            <a:pPr algn="just">
              <a:buFont typeface="Wingdings" panose="05000000000000000000" pitchFamily="2" charset="2"/>
              <a:buChar char="v"/>
              <a:defRPr/>
            </a:pPr>
            <a:r>
              <a:rPr lang="en-US" sz="4400" dirty="0"/>
              <a:t>Out of date </a:t>
            </a:r>
            <a:r>
              <a:rPr lang="en-US" sz="4400" dirty="0" err="1"/>
              <a:t>gis</a:t>
            </a:r>
            <a:r>
              <a:rPr lang="en-US" sz="4400" dirty="0"/>
              <a:t> data </a:t>
            </a:r>
          </a:p>
          <a:p>
            <a:pPr algn="just">
              <a:buFont typeface="Wingdings" panose="05000000000000000000" pitchFamily="2" charset="2"/>
              <a:buChar char="v"/>
              <a:defRPr/>
            </a:pPr>
            <a:r>
              <a:rPr lang="en-US" sz="4400" dirty="0"/>
              <a:t>Not easy to maintain  it.</a:t>
            </a:r>
          </a:p>
          <a:p>
            <a:pPr algn="just">
              <a:buFont typeface="Wingdings" panose="05000000000000000000" pitchFamily="2" charset="2"/>
              <a:buChar char="v"/>
              <a:defRPr/>
            </a:pPr>
            <a:r>
              <a:rPr lang="en-US" sz="4400" dirty="0"/>
              <a:t>Lately  to analyses data from </a:t>
            </a:r>
            <a:r>
              <a:rPr lang="en-US" sz="4400" dirty="0" err="1"/>
              <a:t>gis</a:t>
            </a:r>
            <a:r>
              <a:rPr lang="en-US" sz="4400" dirty="0"/>
              <a:t> </a:t>
            </a:r>
          </a:p>
          <a:p>
            <a:pPr algn="just">
              <a:buFont typeface="Wingdings" panose="05000000000000000000" pitchFamily="2" charset="2"/>
              <a:buChar char="v"/>
              <a:defRPr/>
            </a:pPr>
            <a:r>
              <a:rPr lang="en-US" sz="4400" dirty="0"/>
              <a:t>More time and cost to collect GIS data  from other administrative and water company </a:t>
            </a:r>
          </a:p>
          <a:p>
            <a:endParaRPr lang="en-US" dirty="0"/>
          </a:p>
        </p:txBody>
      </p:sp>
      <p:sp>
        <p:nvSpPr>
          <p:cNvPr id="5" name="Freeform 2"/>
          <p:cNvSpPr/>
          <p:nvPr/>
        </p:nvSpPr>
        <p:spPr>
          <a:xfrm>
            <a:off x="5486400" y="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1590147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Proposal for GIS in water sector </a:t>
            </a:r>
          </a:p>
        </p:txBody>
      </p:sp>
      <p:sp>
        <p:nvSpPr>
          <p:cNvPr id="3" name="Content Placeholder 2"/>
          <p:cNvSpPr>
            <a:spLocks noGrp="1"/>
          </p:cNvSpPr>
          <p:nvPr>
            <p:ph idx="1"/>
          </p:nvPr>
        </p:nvSpPr>
        <p:spPr>
          <a:xfrm>
            <a:off x="457200" y="1600200"/>
            <a:ext cx="16230600" cy="7429500"/>
          </a:xfrm>
        </p:spPr>
        <p:txBody>
          <a:bodyPr>
            <a:normAutofit/>
          </a:bodyPr>
          <a:lstStyle/>
          <a:p>
            <a:pPr>
              <a:defRPr/>
            </a:pPr>
            <a:r>
              <a:rPr lang="en-US" sz="4400" dirty="0"/>
              <a:t>Adapt and adoptive international GIS data model (water utility data model )best practice from </a:t>
            </a:r>
            <a:r>
              <a:rPr lang="en-US" sz="4400" dirty="0" err="1"/>
              <a:t>esri</a:t>
            </a:r>
            <a:r>
              <a:rPr lang="en-US" sz="4400" dirty="0"/>
              <a:t>.</a:t>
            </a:r>
          </a:p>
          <a:p>
            <a:pPr>
              <a:defRPr/>
            </a:pPr>
            <a:r>
              <a:rPr lang="en-US" sz="4400" dirty="0"/>
              <a:t>Choose coordinate and projection system(Palestine 1923 Palestine Grid )Enterprise GIS solution support GIS server and DBMS centralized data access by all prates with privileges  </a:t>
            </a:r>
          </a:p>
          <a:p>
            <a:pPr>
              <a:defRPr/>
            </a:pPr>
            <a:r>
              <a:rPr lang="en-US" sz="4400" dirty="0"/>
              <a:t>Servers and additional pc and communication components .</a:t>
            </a:r>
          </a:p>
          <a:p>
            <a:pPr>
              <a:defRPr/>
            </a:pPr>
            <a:r>
              <a:rPr lang="en-US" sz="4400" dirty="0"/>
              <a:t>infrastructure.</a:t>
            </a:r>
          </a:p>
          <a:p>
            <a:pPr>
              <a:defRPr/>
            </a:pPr>
            <a:r>
              <a:rPr lang="en-US" sz="4400" dirty="0"/>
              <a:t>Training all  stakeholder (related to system). </a:t>
            </a:r>
          </a:p>
          <a:p>
            <a:pPr>
              <a:defRPr/>
            </a:pPr>
            <a:r>
              <a:rPr lang="en-US" sz="4400" dirty="0"/>
              <a:t>Documented standard operation procedure .</a:t>
            </a:r>
          </a:p>
          <a:p>
            <a:endParaRPr lang="en-US" dirty="0"/>
          </a:p>
        </p:txBody>
      </p:sp>
      <p:sp>
        <p:nvSpPr>
          <p:cNvPr id="5" name="Freeform 2"/>
          <p:cNvSpPr/>
          <p:nvPr/>
        </p:nvSpPr>
        <p:spPr>
          <a:xfrm>
            <a:off x="6019800" y="17145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960305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a:xfrm>
            <a:off x="1257300" y="0"/>
            <a:ext cx="15773400" cy="1509713"/>
          </a:xfrm>
        </p:spPr>
        <p:txBody>
          <a:bodyPr>
            <a:normAutofit/>
          </a:bodyPr>
          <a:lstStyle/>
          <a:p>
            <a:pPr>
              <a:defRPr/>
            </a:pPr>
            <a:r>
              <a:rPr lang="en-US" sz="4800" b="1" dirty="0">
                <a:solidFill>
                  <a:srgbClr val="FF0000"/>
                </a:solidFill>
              </a:rPr>
              <a:t>Conclusion</a:t>
            </a:r>
          </a:p>
        </p:txBody>
      </p:sp>
      <p:sp>
        <p:nvSpPr>
          <p:cNvPr id="51203" name="Rectangle 3"/>
          <p:cNvSpPr>
            <a:spLocks noGrp="1" noChangeArrowheads="1"/>
          </p:cNvSpPr>
          <p:nvPr>
            <p:ph idx="1"/>
          </p:nvPr>
        </p:nvSpPr>
        <p:spPr>
          <a:xfrm>
            <a:off x="990600" y="2057401"/>
            <a:ext cx="15544800" cy="7681911"/>
          </a:xfrm>
        </p:spPr>
        <p:txBody>
          <a:bodyPr>
            <a:normAutofit/>
          </a:bodyPr>
          <a:lstStyle/>
          <a:p>
            <a:pPr algn="just" rtl="0" eaLnBrk="1" hangingPunct="1">
              <a:lnSpc>
                <a:spcPct val="80000"/>
              </a:lnSpc>
              <a:buFont typeface="Wingdings" panose="05000000000000000000" pitchFamily="2" charset="2"/>
              <a:buChar char="ü"/>
              <a:defRPr/>
            </a:pPr>
            <a:r>
              <a:rPr lang="ar-JO" sz="3600" dirty="0"/>
              <a:t> </a:t>
            </a:r>
            <a:r>
              <a:rPr lang="en-US" sz="4400" dirty="0"/>
              <a:t>centralized information and standardized  </a:t>
            </a:r>
            <a:endParaRPr lang="ar-SA" sz="4400" dirty="0"/>
          </a:p>
          <a:p>
            <a:pPr algn="just" rtl="0" eaLnBrk="1" hangingPunct="1">
              <a:lnSpc>
                <a:spcPct val="80000"/>
              </a:lnSpc>
              <a:buFont typeface="Wingdings" panose="05000000000000000000" pitchFamily="2" charset="2"/>
              <a:buChar char="ü"/>
              <a:defRPr/>
            </a:pPr>
            <a:r>
              <a:rPr lang="en-US" sz="4400" dirty="0"/>
              <a:t>information security </a:t>
            </a:r>
            <a:endParaRPr lang="ar-SA" sz="4400" dirty="0"/>
          </a:p>
          <a:p>
            <a:pPr algn="just" rtl="0" eaLnBrk="1" hangingPunct="1">
              <a:lnSpc>
                <a:spcPct val="80000"/>
              </a:lnSpc>
              <a:buFont typeface="Wingdings" panose="05000000000000000000" pitchFamily="2" charset="2"/>
              <a:buChar char="ü"/>
              <a:defRPr/>
            </a:pPr>
            <a:r>
              <a:rPr lang="en-US" sz="4400" dirty="0"/>
              <a:t>districted privileges </a:t>
            </a:r>
            <a:endParaRPr lang="ar-SA" sz="4400" dirty="0"/>
          </a:p>
          <a:p>
            <a:pPr algn="just" rtl="0" eaLnBrk="1" hangingPunct="1">
              <a:lnSpc>
                <a:spcPct val="80000"/>
              </a:lnSpc>
              <a:buFont typeface="Wingdings" panose="05000000000000000000" pitchFamily="2" charset="2"/>
              <a:buChar char="ü"/>
              <a:defRPr/>
            </a:pPr>
            <a:r>
              <a:rPr lang="en-US" sz="4400" dirty="0"/>
              <a:t>update data &amp; on time analyses </a:t>
            </a:r>
            <a:endParaRPr lang="ar-SA" sz="4400" dirty="0"/>
          </a:p>
          <a:p>
            <a:pPr algn="just" rtl="0" eaLnBrk="1" hangingPunct="1">
              <a:lnSpc>
                <a:spcPct val="80000"/>
              </a:lnSpc>
              <a:buFont typeface="Wingdings" panose="05000000000000000000" pitchFamily="2" charset="2"/>
              <a:buChar char="ü"/>
              <a:defRPr/>
            </a:pPr>
            <a:r>
              <a:rPr lang="en-US" sz="4400" dirty="0"/>
              <a:t>on demand application and reporting </a:t>
            </a:r>
            <a:endParaRPr lang="ar-SA" sz="4400" dirty="0"/>
          </a:p>
          <a:p>
            <a:pPr algn="just" rtl="0" eaLnBrk="1" hangingPunct="1">
              <a:lnSpc>
                <a:spcPct val="80000"/>
              </a:lnSpc>
              <a:buFont typeface="Wingdings" panose="05000000000000000000" pitchFamily="2" charset="2"/>
              <a:buChar char="ü"/>
              <a:defRPr/>
            </a:pPr>
            <a:r>
              <a:rPr lang="en-US" sz="4400" dirty="0"/>
              <a:t>central maintenance and development  </a:t>
            </a:r>
            <a:endParaRPr lang="ar-SA" sz="4400" dirty="0"/>
          </a:p>
          <a:p>
            <a:pPr algn="just" rtl="0" eaLnBrk="1" hangingPunct="1">
              <a:lnSpc>
                <a:spcPct val="80000"/>
              </a:lnSpc>
              <a:buFont typeface="Wingdings" panose="05000000000000000000" pitchFamily="2" charset="2"/>
              <a:buChar char="ü"/>
              <a:defRPr/>
            </a:pPr>
            <a:r>
              <a:rPr lang="en-US" sz="4400" dirty="0"/>
              <a:t>quality control assurance and integrity </a:t>
            </a:r>
            <a:endParaRPr lang="ar-SA" sz="4400" dirty="0"/>
          </a:p>
          <a:p>
            <a:pPr algn="just" rtl="0" eaLnBrk="1" hangingPunct="1">
              <a:lnSpc>
                <a:spcPct val="80000"/>
              </a:lnSpc>
              <a:buFont typeface="Wingdings" panose="05000000000000000000" pitchFamily="2" charset="2"/>
              <a:buChar char="ü"/>
              <a:defRPr/>
            </a:pPr>
            <a:r>
              <a:rPr lang="en-US" sz="4400" dirty="0"/>
              <a:t>information reliability </a:t>
            </a:r>
            <a:endParaRPr lang="ar-SA" sz="4400" dirty="0"/>
          </a:p>
          <a:p>
            <a:pPr algn="just" rtl="0" eaLnBrk="1" hangingPunct="1">
              <a:lnSpc>
                <a:spcPct val="80000"/>
              </a:lnSpc>
              <a:buFont typeface="Wingdings" panose="05000000000000000000" pitchFamily="2" charset="2"/>
              <a:buChar char="ü"/>
              <a:defRPr/>
            </a:pPr>
            <a:r>
              <a:rPr lang="en-US" sz="4400" dirty="0"/>
              <a:t>segregation of duties </a:t>
            </a:r>
            <a:endParaRPr lang="ar-SA" sz="4400" dirty="0"/>
          </a:p>
          <a:p>
            <a:pPr algn="just" rtl="0" eaLnBrk="1" hangingPunct="1">
              <a:lnSpc>
                <a:spcPct val="80000"/>
              </a:lnSpc>
              <a:buFont typeface="Wingdings" panose="05000000000000000000" pitchFamily="2" charset="2"/>
              <a:buChar char="ü"/>
              <a:defRPr/>
            </a:pPr>
            <a:r>
              <a:rPr lang="en-US" sz="4400" dirty="0"/>
              <a:t>provide decision maker accurate information</a:t>
            </a:r>
          </a:p>
          <a:p>
            <a:pPr algn="just" rtl="0" eaLnBrk="1" hangingPunct="1">
              <a:lnSpc>
                <a:spcPct val="80000"/>
              </a:lnSpc>
              <a:buFont typeface="Wingdings" panose="05000000000000000000" pitchFamily="2" charset="2"/>
              <a:buChar char="ü"/>
              <a:defRPr/>
            </a:pPr>
            <a:r>
              <a:rPr lang="en-US" sz="4400" dirty="0"/>
              <a:t> sustainability of system </a:t>
            </a:r>
            <a:r>
              <a:rPr lang="ar-SA" sz="4400" dirty="0"/>
              <a:t> </a:t>
            </a:r>
          </a:p>
          <a:p>
            <a:pPr eaLnBrk="1" hangingPunct="1">
              <a:lnSpc>
                <a:spcPct val="80000"/>
              </a:lnSpc>
              <a:defRPr/>
            </a:pPr>
            <a:endParaRPr lang="ar-SA" sz="3600" dirty="0"/>
          </a:p>
          <a:p>
            <a:pPr algn="l" rtl="0" eaLnBrk="1" hangingPunct="1">
              <a:lnSpc>
                <a:spcPct val="80000"/>
              </a:lnSpc>
              <a:defRPr/>
            </a:pPr>
            <a:endParaRPr lang="en-US" sz="3600" dirty="0"/>
          </a:p>
        </p:txBody>
      </p:sp>
      <p:sp>
        <p:nvSpPr>
          <p:cNvPr id="5" name="Freeform 2"/>
          <p:cNvSpPr/>
          <p:nvPr/>
        </p:nvSpPr>
        <p:spPr>
          <a:xfrm>
            <a:off x="5334000" y="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a:p>
        </p:txBody>
      </p:sp>
    </p:spTree>
    <p:extLst>
      <p:ext uri="{BB962C8B-B14F-4D97-AF65-F5344CB8AC3E}">
        <p14:creationId xmlns:p14="http://schemas.microsoft.com/office/powerpoint/2010/main" val="3555247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E3EF98752A0746A04C90BF8C0494B9" ma:contentTypeVersion="16" ma:contentTypeDescription="Create a new document." ma:contentTypeScope="" ma:versionID="8e14652dda369998d23cb4737ae63735">
  <xsd:schema xmlns:xsd="http://www.w3.org/2001/XMLSchema" xmlns:xs="http://www.w3.org/2001/XMLSchema" xmlns:p="http://schemas.microsoft.com/office/2006/metadata/properties" xmlns:ns2="dc7d63c2-149b-4e0b-86bf-c4d5680c537e" xmlns:ns3="af476903-f081-4185-adbd-3d38e45ea01c" targetNamespace="http://schemas.microsoft.com/office/2006/metadata/properties" ma:root="true" ma:fieldsID="17af2589cd144763a10cb5425d87401a" ns2:_="" ns3:_="">
    <xsd:import namespace="dc7d63c2-149b-4e0b-86bf-c4d5680c537e"/>
    <xsd:import namespace="af476903-f081-4185-adbd-3d38e45ea01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7d63c2-149b-4e0b-86bf-c4d5680c53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476903-f081-4185-adbd-3d38e45ea01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f193a5-593c-49d9-991a-1181437acf90}" ma:internalName="TaxCatchAll" ma:showField="CatchAllData" ma:web="af476903-f081-4185-adbd-3d38e45ea0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7d63c2-149b-4e0b-86bf-c4d5680c537e">
      <Terms xmlns="http://schemas.microsoft.com/office/infopath/2007/PartnerControls"/>
    </lcf76f155ced4ddcb4097134ff3c332f>
    <TaxCatchAll xmlns="af476903-f081-4185-adbd-3d38e45ea01c" xsi:nil="true"/>
  </documentManagement>
</p:properties>
</file>

<file path=customXml/itemProps1.xml><?xml version="1.0" encoding="utf-8"?>
<ds:datastoreItem xmlns:ds="http://schemas.openxmlformats.org/officeDocument/2006/customXml" ds:itemID="{5A604936-0236-4721-BF51-6A040E5117F1}"/>
</file>

<file path=customXml/itemProps2.xml><?xml version="1.0" encoding="utf-8"?>
<ds:datastoreItem xmlns:ds="http://schemas.openxmlformats.org/officeDocument/2006/customXml" ds:itemID="{7DE8708C-352A-4190-BE67-BA618CC8DF1B}"/>
</file>

<file path=customXml/itemProps3.xml><?xml version="1.0" encoding="utf-8"?>
<ds:datastoreItem xmlns:ds="http://schemas.openxmlformats.org/officeDocument/2006/customXml" ds:itemID="{9EE8FDB9-7833-4FA5-94F7-146A711BC539}"/>
</file>

<file path=docProps/app.xml><?xml version="1.0" encoding="utf-8"?>
<Properties xmlns="http://schemas.openxmlformats.org/officeDocument/2006/extended-properties" xmlns:vt="http://schemas.openxmlformats.org/officeDocument/2006/docPropsVTypes">
  <Template/>
  <TotalTime>190</TotalTime>
  <Words>2559</Words>
  <Application>Microsoft Office PowerPoint</Application>
  <PresentationFormat>Custom</PresentationFormat>
  <Paragraphs>307</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Wingdings</vt:lpstr>
      <vt:lpstr>Century Gothic</vt:lpstr>
      <vt:lpstr>Calibri</vt:lpstr>
      <vt:lpstr>Arial</vt:lpstr>
      <vt:lpstr>Office Theme</vt:lpstr>
      <vt:lpstr>PowerPoint Presentation</vt:lpstr>
      <vt:lpstr>GIS Strategic Plan by ICTD </vt:lpstr>
      <vt:lpstr>content</vt:lpstr>
      <vt:lpstr>Purpose.</vt:lpstr>
      <vt:lpstr>Background </vt:lpstr>
      <vt:lpstr>Current situation. </vt:lpstr>
      <vt:lpstr>water sector in context</vt:lpstr>
      <vt:lpstr>Mission .</vt:lpstr>
      <vt:lpstr>Strategic initiative</vt:lpstr>
      <vt:lpstr>Goals and objective</vt:lpstr>
      <vt:lpstr>Standards across system.</vt:lpstr>
      <vt:lpstr>GIS consideration</vt:lpstr>
      <vt:lpstr>Environmental scan for HW ,SW, communication  </vt:lpstr>
      <vt:lpstr>Restructure GIS data and data model</vt:lpstr>
      <vt:lpstr>Work Flow, Documentation SOP ‘s , </vt:lpstr>
      <vt:lpstr>GIS staff classification</vt:lpstr>
      <vt:lpstr>Training staff on new solution </vt:lpstr>
      <vt:lpstr>Recommendation </vt:lpstr>
      <vt:lpstr>GIS geographic information system</vt:lpstr>
      <vt:lpstr>Current situation with out replica </vt:lpstr>
      <vt:lpstr>Replica data to center </vt:lpstr>
      <vt:lpstr>Objectives</vt:lpstr>
      <vt:lpstr>  WAJ realizing the benefits of (GIS) based on typical business need    </vt:lpstr>
      <vt:lpstr>GIS activities </vt:lpstr>
      <vt:lpstr>Digitizing</vt:lpstr>
      <vt:lpstr>GIS in field(using esri explorer)</vt:lpstr>
      <vt:lpstr> GIS in field(using collector)</vt:lpstr>
      <vt:lpstr>GIS in field(using survey123)</vt:lpstr>
      <vt:lpstr>Digitalizing</vt:lpstr>
      <vt:lpstr>GIS enterprise server (web map ,portal,site,dashboard) </vt:lpstr>
      <vt:lpstr>Density of complaints  </vt:lpstr>
      <vt:lpstr>Treatment plant location</vt:lpstr>
      <vt:lpstr>Digital transformation</vt:lpstr>
      <vt:lpstr>PowerPoint Presentation</vt:lpstr>
      <vt:lpstr>Integration GIS and SCADA to develop Business intelegancy Dashboard Balance Water sheet(Water losses –Real losses </vt:lpstr>
      <vt:lpstr>Amman Case Study</vt:lpstr>
      <vt:lpstr>BI :Drill down Water loss </vt:lpstr>
      <vt:lpstr>Governorate –water system – Reservoir </vt:lpstr>
      <vt:lpstr>Patterns</vt:lpstr>
      <vt:lpstr>Drill down </vt:lpstr>
      <vt:lpstr>PowerPoint Presentation</vt:lpstr>
      <vt:lpstr>Facilities Symbols</vt:lpstr>
      <vt:lpstr>PowerPoint Presentation</vt:lpstr>
      <vt:lpstr>NRW</vt:lpstr>
      <vt:lpstr>Aqaba Case Study \Cassandra DB Smart meter</vt:lpstr>
      <vt:lpstr>Big Data Cassandra DB </vt:lpstr>
      <vt:lpstr>Feedback system for  GIS </vt:lpstr>
      <vt:lpstr>GIS in water lifecycle system </vt:lpstr>
      <vt:lpstr>Disadvantage for existing gis (current situation )</vt:lpstr>
      <vt:lpstr>Proposal for GIS in water sector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Heba Abuazzam</dc:creator>
  <cp:lastModifiedBy>وفاء محمود جميل عبيد</cp:lastModifiedBy>
  <cp:revision>64</cp:revision>
  <dcterms:created xsi:type="dcterms:W3CDTF">2006-08-16T00:00:00Z</dcterms:created>
  <dcterms:modified xsi:type="dcterms:W3CDTF">2025-04-29T18:18:29Z</dcterms:modified>
  <dc:identifier>DAGeU-Jwvdc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0x01010041E3EF98752A0746A04C90BF8C0494B9</vt:lpwstr>
  </property>
</Properties>
</file>