
<file path=[Content_Types].xml><?xml version="1.0" encoding="utf-8"?>
<Types xmlns="http://schemas.openxmlformats.org/package/2006/content-types">
  <Default Extension="bin" ContentType="image/unknown"/>
  <Default Extension="jfif" ContentType="image/jpeg"/>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40" r:id="rId1"/>
  </p:sldMasterIdLst>
  <p:notesMasterIdLst>
    <p:notesMasterId r:id="rId21"/>
  </p:notesMasterIdLst>
  <p:handoutMasterIdLst>
    <p:handoutMasterId r:id="rId22"/>
  </p:handoutMasterIdLst>
  <p:sldIdLst>
    <p:sldId id="256" r:id="rId2"/>
    <p:sldId id="257" r:id="rId3"/>
    <p:sldId id="267" r:id="rId4"/>
    <p:sldId id="269" r:id="rId5"/>
    <p:sldId id="270" r:id="rId6"/>
    <p:sldId id="271" r:id="rId7"/>
    <p:sldId id="273" r:id="rId8"/>
    <p:sldId id="274" r:id="rId9"/>
    <p:sldId id="276" r:id="rId10"/>
    <p:sldId id="277" r:id="rId11"/>
    <p:sldId id="278" r:id="rId12"/>
    <p:sldId id="279" r:id="rId13"/>
    <p:sldId id="280" r:id="rId14"/>
    <p:sldId id="281" r:id="rId15"/>
    <p:sldId id="282" r:id="rId16"/>
    <p:sldId id="283" r:id="rId17"/>
    <p:sldId id="285" r:id="rId18"/>
    <p:sldId id="286" r:id="rId19"/>
    <p:sldId id="28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DA37D80-6434-44D0-A028-1B22A696006F}">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720" y="72"/>
      </p:cViewPr>
      <p:guideLst>
        <p:guide orient="horz" pos="2160"/>
        <p:guide pos="3840"/>
      </p:guideLst>
    </p:cSldViewPr>
  </p:slideViewPr>
  <p:notesTextViewPr>
    <p:cViewPr>
      <p:scale>
        <a:sx n="1" d="1"/>
        <a:sy n="1" d="1"/>
      </p:scale>
      <p:origin x="0" y="0"/>
    </p:cViewPr>
  </p:notesTextViewPr>
  <p:notesViewPr>
    <p:cSldViewPr snapToGrid="0">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E71268B-8AC2-4239-8FAF-7C144C210720}" type="datetimeFigureOut">
              <a:rPr lang="en-US"/>
              <a:t>5/4/2025</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02BA2C8-71FC-43D0-BD87-0547616971FA}" type="slidenum">
              <a:rPr/>
              <a:t>‹#›</a:t>
            </a:fld>
            <a:endParaRPr/>
          </a:p>
        </p:txBody>
      </p:sp>
    </p:spTree>
    <p:extLst>
      <p:ext uri="{BB962C8B-B14F-4D97-AF65-F5344CB8AC3E}">
        <p14:creationId xmlns:p14="http://schemas.microsoft.com/office/powerpoint/2010/main" val="37292136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AD8362-6D63-40AC-BAA9-90C3AE6D5875}" type="datetimeFigureOut">
              <a:rPr lang="en-US"/>
              <a:t>5/4/2025</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539446-6953-447E-A4E3-E7CFBF870046}" type="slidenum">
              <a:rPr/>
              <a:t>‹#›</a:t>
            </a:fld>
            <a:endParaRPr/>
          </a:p>
        </p:txBody>
      </p:sp>
    </p:spTree>
    <p:extLst>
      <p:ext uri="{BB962C8B-B14F-4D97-AF65-F5344CB8AC3E}">
        <p14:creationId xmlns:p14="http://schemas.microsoft.com/office/powerpoint/2010/main" val="1423929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1</a:t>
            </a:fld>
            <a:endParaRPr lang="en-US"/>
          </a:p>
        </p:txBody>
      </p:sp>
    </p:spTree>
    <p:extLst>
      <p:ext uri="{BB962C8B-B14F-4D97-AF65-F5344CB8AC3E}">
        <p14:creationId xmlns:p14="http://schemas.microsoft.com/office/powerpoint/2010/main" val="731947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4</a:t>
            </a:fld>
            <a:endParaRPr lang="en-US"/>
          </a:p>
        </p:txBody>
      </p:sp>
    </p:spTree>
    <p:extLst>
      <p:ext uri="{BB962C8B-B14F-4D97-AF65-F5344CB8AC3E}">
        <p14:creationId xmlns:p14="http://schemas.microsoft.com/office/powerpoint/2010/main" val="31900016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water3"/>
          <p:cNvSpPr/>
          <p:nvPr/>
        </p:nvSpPr>
        <p:spPr bwMode="gray">
          <a:xfrm>
            <a:off x="2552" y="5243129"/>
            <a:ext cx="12188952" cy="1614871"/>
          </a:xfrm>
          <a:prstGeom prst="rect">
            <a:avLst/>
          </a:prstGeom>
          <a:gradFill>
            <a:gsLst>
              <a:gs pos="833">
                <a:schemeClr val="accent2">
                  <a:lumMod val="60000"/>
                  <a:lumOff val="40000"/>
                  <a:alpha val="38000"/>
                </a:schemeClr>
              </a:gs>
              <a:gs pos="23000">
                <a:schemeClr val="accent2">
                  <a:lumMod val="60000"/>
                  <a:lumOff val="40000"/>
                </a:schemeClr>
              </a:gs>
              <a:gs pos="100000">
                <a:schemeClr val="accent2">
                  <a:lumMod val="20000"/>
                  <a:lumOff val="80000"/>
                  <a:alpha val="8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 name="sky"/>
          <p:cNvSpPr/>
          <p:nvPr/>
        </p:nvSpPr>
        <p:spPr bwMode="white">
          <a:xfrm>
            <a:off x="2552" y="0"/>
            <a:ext cx="12188952" cy="5334000"/>
          </a:xfrm>
          <a:prstGeom prst="rect">
            <a:avLst/>
          </a:prstGeom>
          <a:gradFill>
            <a:gsLst>
              <a:gs pos="0">
                <a:schemeClr val="accent2">
                  <a:lumMod val="60000"/>
                  <a:lumOff val="40000"/>
                  <a:alpha val="80000"/>
                </a:schemeClr>
              </a:gs>
              <a:gs pos="99000">
                <a:schemeClr val="accent2">
                  <a:lumMod val="20000"/>
                  <a:lumOff val="80000"/>
                  <a:alpha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6" name="water2"/>
          <p:cNvPicPr>
            <a:picLocks noChangeAspect="1"/>
          </p:cNvPicPr>
          <p:nvPr/>
        </p:nvPicPr>
        <p:blipFill rotWithShape="1">
          <a:blip r:embed="rId2" cstate="print">
            <a:extLst>
              <a:ext uri="{28A0092B-C50C-407E-A947-70E740481C1C}">
                <a14:useLocalDpi xmlns:a14="http://schemas.microsoft.com/office/drawing/2010/main" val="0"/>
              </a:ext>
            </a:extLst>
          </a:blip>
          <a:srcRect l="2674" r="9901"/>
          <a:stretch/>
        </p:blipFill>
        <p:spPr bwMode="ltGray">
          <a:xfrm>
            <a:off x="-1425" y="5497897"/>
            <a:ext cx="12188952" cy="463209"/>
          </a:xfrm>
          <a:prstGeom prst="rect">
            <a:avLst/>
          </a:prstGeom>
          <a:noFill/>
          <a:ln>
            <a:noFill/>
          </a:ln>
        </p:spPr>
      </p:pic>
      <p:pic>
        <p:nvPicPr>
          <p:cNvPr id="7" name="water1"/>
          <p:cNvPicPr>
            <a:picLocks noChangeAspect="1"/>
          </p:cNvPicPr>
          <p:nvPr/>
        </p:nvPicPr>
        <p:blipFill rotWithShape="1">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bwMode="gray">
          <a:xfrm flipH="1">
            <a:off x="-1425" y="5221111"/>
            <a:ext cx="12188952" cy="268288"/>
          </a:xfrm>
          <a:prstGeom prst="rect">
            <a:avLst/>
          </a:prstGeom>
          <a:noFill/>
          <a:ln>
            <a:noFill/>
          </a:ln>
        </p:spPr>
      </p:pic>
      <p:sp>
        <p:nvSpPr>
          <p:cNvPr id="8" name="Rectangle 7"/>
          <p:cNvSpPr/>
          <p:nvPr/>
        </p:nvSpPr>
        <p:spPr>
          <a:xfrm>
            <a:off x="-1425" y="5961106"/>
            <a:ext cx="12188952" cy="896846"/>
          </a:xfrm>
          <a:prstGeom prst="rect">
            <a:avLst/>
          </a:prstGeom>
          <a:gradFill>
            <a:gsLst>
              <a:gs pos="25000">
                <a:schemeClr val="accent6">
                  <a:lumMod val="60000"/>
                  <a:lumOff val="40000"/>
                  <a:alpha val="0"/>
                </a:schemeClr>
              </a:gs>
              <a:gs pos="100000">
                <a:schemeClr val="accent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1305872" y="1309047"/>
            <a:ext cx="9602789" cy="2667000"/>
          </a:xfrm>
        </p:spPr>
        <p:txBody>
          <a:bodyPr anchor="b">
            <a:noAutofit/>
          </a:bodyPr>
          <a:lstStyle>
            <a:lvl1pPr algn="ctr">
              <a:defRPr sz="6000"/>
            </a:lvl1pPr>
          </a:lstStyle>
          <a:p>
            <a:r>
              <a:rPr lang="en-US"/>
              <a:t>Click to edit Master title style</a:t>
            </a:r>
            <a:endParaRPr/>
          </a:p>
        </p:txBody>
      </p:sp>
      <p:sp>
        <p:nvSpPr>
          <p:cNvPr id="3" name="Subtitle 2"/>
          <p:cNvSpPr>
            <a:spLocks noGrp="1"/>
          </p:cNvSpPr>
          <p:nvPr>
            <p:ph type="subTitle" idx="1"/>
          </p:nvPr>
        </p:nvSpPr>
        <p:spPr>
          <a:xfrm>
            <a:off x="1305872" y="4038600"/>
            <a:ext cx="9601200" cy="990600"/>
          </a:xfrm>
        </p:spPr>
        <p:txBody>
          <a:bodyPr>
            <a:normAutofit/>
          </a:bodyPr>
          <a:lstStyle>
            <a:lvl1pPr marL="0" indent="0" algn="ctr">
              <a:spcBef>
                <a:spcPts val="0"/>
              </a:spcBef>
              <a:buNone/>
              <a:defRPr sz="1800" cap="all" baseline="0">
                <a:solidFill>
                  <a:schemeClr val="accent2">
                    <a:lumMod val="7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a:p>
        </p:txBody>
      </p:sp>
    </p:spTree>
    <p:extLst>
      <p:ext uri="{BB962C8B-B14F-4D97-AF65-F5344CB8AC3E}">
        <p14:creationId xmlns:p14="http://schemas.microsoft.com/office/powerpoint/2010/main" val="2942361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7B2D3E9E-A95C-48F2-B4BF-A71542E0BE9A}" type="datetime1">
              <a:rPr lang="en-US"/>
              <a:t>5/4/2025</a:t>
            </a:fld>
            <a:endParaRPr/>
          </a:p>
        </p:txBody>
      </p:sp>
      <p:sp>
        <p:nvSpPr>
          <p:cNvPr id="6" name="Slide Number Placeholder 5"/>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3405082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sky"/>
          <p:cNvSpPr/>
          <p:nvPr/>
        </p:nvSpPr>
        <p:spPr>
          <a:xfrm>
            <a:off x="2552" y="-1"/>
            <a:ext cx="12188952" cy="6858002"/>
          </a:xfrm>
          <a:prstGeom prst="rect">
            <a:avLst/>
          </a:prstGeom>
          <a:gradFill>
            <a:gsLst>
              <a:gs pos="0">
                <a:schemeClr val="accent2">
                  <a:lumMod val="60000"/>
                  <a:lumOff val="40000"/>
                  <a:alpha val="80000"/>
                </a:schemeClr>
              </a:gs>
              <a:gs pos="99000">
                <a:schemeClr val="accent2">
                  <a:lumMod val="20000"/>
                  <a:lumOff val="80000"/>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a:endParaRPr/>
          </a:p>
        </p:txBody>
      </p:sp>
      <p:sp>
        <p:nvSpPr>
          <p:cNvPr id="2" name="Title 1"/>
          <p:cNvSpPr>
            <a:spLocks noGrp="1"/>
          </p:cNvSpPr>
          <p:nvPr>
            <p:ph type="title"/>
          </p:nvPr>
        </p:nvSpPr>
        <p:spPr>
          <a:xfrm>
            <a:off x="1293813" y="1309047"/>
            <a:ext cx="9601252" cy="2667000"/>
          </a:xfrm>
        </p:spPr>
        <p:txBody>
          <a:bodyPr anchor="b">
            <a:normAutofit/>
          </a:bodyPr>
          <a:lstStyle>
            <a:lvl1pPr algn="ctr">
              <a:defRPr sz="6000" b="0"/>
            </a:lvl1pPr>
          </a:lstStyle>
          <a:p>
            <a:r>
              <a:rPr lang="en-US"/>
              <a:t>Click to edit Master title style</a:t>
            </a:r>
            <a:endParaRPr/>
          </a:p>
        </p:txBody>
      </p:sp>
      <p:sp>
        <p:nvSpPr>
          <p:cNvPr id="3" name="Text Placeholder 2"/>
          <p:cNvSpPr>
            <a:spLocks noGrp="1"/>
          </p:cNvSpPr>
          <p:nvPr>
            <p:ph type="body" idx="1"/>
          </p:nvPr>
        </p:nvSpPr>
        <p:spPr>
          <a:xfrm>
            <a:off x="1293813" y="4038600"/>
            <a:ext cx="9601200" cy="1143000"/>
          </a:xfrm>
        </p:spPr>
        <p:txBody>
          <a:bodyPr anchor="t">
            <a:normAutofit/>
          </a:bodyPr>
          <a:lstStyle>
            <a:lvl1pPr marL="0" indent="0" algn="ctr">
              <a:spcBef>
                <a:spcPts val="0"/>
              </a:spcBef>
              <a:buNone/>
              <a:defRPr sz="2000" cap="all" baseline="0">
                <a:solidFill>
                  <a:schemeClr val="accent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A50F84E2-2D7A-43CF-AC90-352A289A783A}" type="datetime1">
              <a:rPr lang="en-US"/>
              <a:t>5/4/2025</a:t>
            </a:fld>
            <a:endParaRPr/>
          </a:p>
        </p:txBody>
      </p:sp>
      <p:sp>
        <p:nvSpPr>
          <p:cNvPr id="6" name="Slide Number Placeholder 5"/>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3043559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Content Placeholder 3"/>
          <p:cNvSpPr>
            <a:spLocks noGrp="1"/>
          </p:cNvSpPr>
          <p:nvPr>
            <p:ph sz="half" idx="2"/>
          </p:nvPr>
        </p:nvSpPr>
        <p:spPr>
          <a:xfrm>
            <a:off x="6278880" y="1572768"/>
            <a:ext cx="4572000" cy="4142232"/>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3" name="Content Placeholder 2"/>
          <p:cNvSpPr>
            <a:spLocks noGrp="1"/>
          </p:cNvSpPr>
          <p:nvPr>
            <p:ph sz="half" idx="1"/>
          </p:nvPr>
        </p:nvSpPr>
        <p:spPr>
          <a:xfrm>
            <a:off x="1341120" y="1572768"/>
            <a:ext cx="4572000" cy="4142232"/>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F12952B5-7A2F-4CC8-B7CE-9234E21C2837}" type="datetime1">
              <a:rPr lang="en-US"/>
              <a:t>5/4/2025</a:t>
            </a:fld>
            <a:endParaRPr/>
          </a:p>
        </p:txBody>
      </p:sp>
      <p:sp>
        <p:nvSpPr>
          <p:cNvPr id="7" name="Slide Number Placeholder 6"/>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4249378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341120" y="1572768"/>
            <a:ext cx="4572000" cy="766588"/>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41120" y="2365861"/>
            <a:ext cx="4572000" cy="334914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78880" y="1572768"/>
            <a:ext cx="4572000" cy="766588"/>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78880" y="2365861"/>
            <a:ext cx="4572000" cy="334914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r>
              <a:rPr lang="en-US" dirty="0"/>
              <a:t>Add a footer</a:t>
            </a:r>
            <a:endParaRPr dirty="0"/>
          </a:p>
        </p:txBody>
      </p:sp>
      <p:sp>
        <p:nvSpPr>
          <p:cNvPr id="7" name="Date Placeholder 6"/>
          <p:cNvSpPr>
            <a:spLocks noGrp="1"/>
          </p:cNvSpPr>
          <p:nvPr>
            <p:ph type="dt" sz="half" idx="10"/>
          </p:nvPr>
        </p:nvSpPr>
        <p:spPr/>
        <p:txBody>
          <a:bodyPr/>
          <a:lstStyle/>
          <a:p>
            <a:fld id="{CE1DA07A-9201-4B4B-BAF2-015AFA30F520}" type="datetime1">
              <a:rPr lang="en-US"/>
              <a:t>5/4/2025</a:t>
            </a:fld>
            <a:endParaRPr/>
          </a:p>
        </p:txBody>
      </p:sp>
      <p:sp>
        <p:nvSpPr>
          <p:cNvPr id="9" name="Slide Number Placeholder 8"/>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1072378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Add a footer</a:t>
            </a:r>
            <a:endParaRPr dirty="0"/>
          </a:p>
        </p:txBody>
      </p:sp>
      <p:sp>
        <p:nvSpPr>
          <p:cNvPr id="3" name="Date Placeholder 2"/>
          <p:cNvSpPr>
            <a:spLocks noGrp="1"/>
          </p:cNvSpPr>
          <p:nvPr>
            <p:ph type="dt" sz="half" idx="10"/>
          </p:nvPr>
        </p:nvSpPr>
        <p:spPr/>
        <p:txBody>
          <a:bodyPr/>
          <a:lstStyle/>
          <a:p>
            <a:fld id="{73D7E00A-486F-4252-8B1D-E32645521F49}" type="datetime1">
              <a:rPr lang="en-US"/>
              <a:t>5/4/2025</a:t>
            </a:fld>
            <a:endParaRPr/>
          </a:p>
        </p:txBody>
      </p:sp>
      <p:sp>
        <p:nvSpPr>
          <p:cNvPr id="5" name="Slide Number Placeholder 4"/>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3681886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sky"/>
          <p:cNvSpPr/>
          <p:nvPr/>
        </p:nvSpPr>
        <p:spPr>
          <a:xfrm>
            <a:off x="2552" y="-1"/>
            <a:ext cx="12188952" cy="6858002"/>
          </a:xfrm>
          <a:prstGeom prst="rect">
            <a:avLst/>
          </a:prstGeom>
          <a:gradFill>
            <a:gsLst>
              <a:gs pos="0">
                <a:schemeClr val="accent2">
                  <a:lumMod val="60000"/>
                  <a:lumOff val="40000"/>
                  <a:alpha val="80000"/>
                </a:schemeClr>
              </a:gs>
              <a:gs pos="99000">
                <a:schemeClr val="accent2">
                  <a:lumMod val="20000"/>
                  <a:lumOff val="80000"/>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a:endParaRPr/>
          </a:p>
        </p:txBody>
      </p:sp>
      <p:sp>
        <p:nvSpPr>
          <p:cNvPr id="3" name="Footer Placeholder 2"/>
          <p:cNvSpPr>
            <a:spLocks noGrp="1"/>
          </p:cNvSpPr>
          <p:nvPr>
            <p:ph type="ftr" sz="quarter" idx="11"/>
          </p:nvPr>
        </p:nvSpPr>
        <p:spPr/>
        <p:txBody>
          <a:bodyPr/>
          <a:lstStyle/>
          <a:p>
            <a:r>
              <a:rPr lang="en-US" dirty="0"/>
              <a:t>Add a footer</a:t>
            </a:r>
            <a:endParaRPr dirty="0"/>
          </a:p>
        </p:txBody>
      </p:sp>
      <p:sp>
        <p:nvSpPr>
          <p:cNvPr id="2" name="Date Placeholder 1"/>
          <p:cNvSpPr>
            <a:spLocks noGrp="1"/>
          </p:cNvSpPr>
          <p:nvPr>
            <p:ph type="dt" sz="half" idx="10"/>
          </p:nvPr>
        </p:nvSpPr>
        <p:spPr/>
        <p:txBody>
          <a:bodyPr/>
          <a:lstStyle/>
          <a:p>
            <a:fld id="{8DDF5F92-E675-4B36-9A60-69A962A68675}" type="datetime1">
              <a:rPr lang="en-US"/>
              <a:t>5/4/2025</a:t>
            </a:fld>
            <a:endParaRPr/>
          </a:p>
        </p:txBody>
      </p:sp>
      <p:sp>
        <p:nvSpPr>
          <p:cNvPr id="4" name="Slide Number Placeholder 3"/>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492262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7479" y="762000"/>
            <a:ext cx="3377133" cy="2743200"/>
          </a:xfrm>
        </p:spPr>
        <p:txBody>
          <a:bodyPr anchor="b">
            <a:normAutofit/>
          </a:bodyPr>
          <a:lstStyle>
            <a:lvl1pPr>
              <a:defRPr sz="3200" b="0"/>
            </a:lvl1pPr>
          </a:lstStyle>
          <a:p>
            <a:r>
              <a:rPr lang="en-US"/>
              <a:t>Click to edit Master title style</a:t>
            </a:r>
            <a:endParaRPr/>
          </a:p>
        </p:txBody>
      </p:sp>
      <p:sp>
        <p:nvSpPr>
          <p:cNvPr id="3" name="Content Placeholder 2"/>
          <p:cNvSpPr>
            <a:spLocks noGrp="1"/>
          </p:cNvSpPr>
          <p:nvPr>
            <p:ph idx="1"/>
          </p:nvPr>
        </p:nvSpPr>
        <p:spPr>
          <a:xfrm>
            <a:off x="760413" y="685800"/>
            <a:ext cx="6858000" cy="4572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8127479" y="3554104"/>
            <a:ext cx="3377133" cy="1703696"/>
          </a:xfrm>
        </p:spPr>
        <p:txBody>
          <a:bodyPr>
            <a:normAutofit/>
          </a:bodyPr>
          <a:lstStyle>
            <a:lvl1pPr marL="0" indent="0">
              <a:lnSpc>
                <a:spcPct val="90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AF6E2C9B-5FA2-460D-9BE7-B0812FC2A6FF}" type="datetime1">
              <a:rPr lang="en-US"/>
              <a:t>5/4/2025</a:t>
            </a:fld>
            <a:endParaRPr/>
          </a:p>
        </p:txBody>
      </p:sp>
      <p:sp>
        <p:nvSpPr>
          <p:cNvPr id="7" name="Slide Number Placeholder 6"/>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1483897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7479" y="762000"/>
            <a:ext cx="3377133" cy="2743200"/>
          </a:xfrm>
        </p:spPr>
        <p:txBody>
          <a:bodyPr anchor="b">
            <a:normAutofit/>
          </a:bodyPr>
          <a:lstStyle>
            <a:lvl1pPr>
              <a:defRPr sz="34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760413" y="685800"/>
            <a:ext cx="6858000" cy="4572000"/>
          </a:xfrm>
          <a:solidFill>
            <a:schemeClr val="bg1">
              <a:lumMod val="95000"/>
            </a:schemeClr>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8127479" y="3554104"/>
            <a:ext cx="3377133" cy="1703696"/>
          </a:xfrm>
        </p:spPr>
        <p:txBody>
          <a:bodyPr>
            <a:normAutofit/>
          </a:bodyPr>
          <a:lstStyle>
            <a:lvl1pPr marL="0" indent="0">
              <a:lnSpc>
                <a:spcPct val="100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1D374940-A916-4C8B-9648-02A2D3898F9E}" type="datetime1">
              <a:rPr lang="en-US"/>
              <a:t>5/4/2025</a:t>
            </a:fld>
            <a:endParaRPr/>
          </a:p>
        </p:txBody>
      </p:sp>
      <p:sp>
        <p:nvSpPr>
          <p:cNvPr id="7" name="Slide Number Placeholder 6"/>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4216615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5F4E5243-F52A-4D37-9694-EB26C6C31910}" type="datetime1">
              <a:rPr lang="en-US"/>
              <a:t>5/4/2025</a:t>
            </a:fld>
            <a:endParaRPr/>
          </a:p>
        </p:txBody>
      </p:sp>
      <p:sp>
        <p:nvSpPr>
          <p:cNvPr id="6" name="Slide Number Placeholder 5"/>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3536256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274638"/>
            <a:ext cx="2628900" cy="5440362"/>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274638"/>
            <a:ext cx="7734300" cy="5440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3A77B6E1-634A-48DC-9E8B-D894023267EF}" type="datetime1">
              <a:rPr lang="en-US"/>
              <a:t>5/4/2025</a:t>
            </a:fld>
            <a:endParaRPr/>
          </a:p>
        </p:txBody>
      </p:sp>
      <p:sp>
        <p:nvSpPr>
          <p:cNvPr id="6" name="Slide Number Placeholder 5"/>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1358651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sky"/>
          <p:cNvSpPr/>
          <p:nvPr/>
        </p:nvSpPr>
        <p:spPr>
          <a:xfrm>
            <a:off x="2552" y="-1"/>
            <a:ext cx="12188952" cy="6858002"/>
          </a:xfrm>
          <a:prstGeom prst="rect">
            <a:avLst/>
          </a:prstGeom>
          <a:gradFill>
            <a:gsLst>
              <a:gs pos="0">
                <a:schemeClr val="accent2">
                  <a:lumMod val="60000"/>
                  <a:lumOff val="40000"/>
                  <a:alpha val="58000"/>
                </a:schemeClr>
              </a:gs>
              <a:gs pos="88000">
                <a:schemeClr val="accent2">
                  <a:lumMod val="20000"/>
                  <a:lumOff val="80000"/>
                  <a:alpha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a:endParaRPr/>
          </a:p>
        </p:txBody>
      </p:sp>
      <p:sp>
        <p:nvSpPr>
          <p:cNvPr id="8" name="water3"/>
          <p:cNvSpPr/>
          <p:nvPr/>
        </p:nvSpPr>
        <p:spPr bwMode="gray">
          <a:xfrm>
            <a:off x="2552" y="6064101"/>
            <a:ext cx="12188952" cy="793899"/>
          </a:xfrm>
          <a:prstGeom prst="rect">
            <a:avLst/>
          </a:prstGeom>
          <a:gradFill>
            <a:gsLst>
              <a:gs pos="833">
                <a:schemeClr val="accent2">
                  <a:lumMod val="60000"/>
                  <a:lumOff val="40000"/>
                  <a:alpha val="38000"/>
                </a:schemeClr>
              </a:gs>
              <a:gs pos="49000">
                <a:schemeClr val="accent2">
                  <a:lumMod val="60000"/>
                  <a:lumOff val="40000"/>
                </a:schemeClr>
              </a:gs>
              <a:gs pos="100000">
                <a:schemeClr val="accent2">
                  <a:lumMod val="20000"/>
                  <a:lumOff val="80000"/>
                  <a:alpha val="8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9" name="water2"/>
          <p:cNvPicPr>
            <a:picLocks noChangeAspect="1"/>
          </p:cNvPicPr>
          <p:nvPr/>
        </p:nvPicPr>
        <p:blipFill rotWithShape="1">
          <a:blip r:embed="rId13" cstate="print">
            <a:extLst>
              <a:ext uri="{28A0092B-C50C-407E-A947-70E740481C1C}">
                <a14:useLocalDpi xmlns:a14="http://schemas.microsoft.com/office/drawing/2010/main" val="0"/>
              </a:ext>
            </a:extLst>
          </a:blip>
          <a:srcRect l="2674" r="9901"/>
          <a:stretch/>
        </p:blipFill>
        <p:spPr bwMode="white">
          <a:xfrm>
            <a:off x="-1425" y="6256181"/>
            <a:ext cx="12188952" cy="463209"/>
          </a:xfrm>
          <a:prstGeom prst="rect">
            <a:avLst/>
          </a:prstGeom>
          <a:noFill/>
          <a:ln>
            <a:noFill/>
          </a:ln>
        </p:spPr>
      </p:pic>
      <p:pic>
        <p:nvPicPr>
          <p:cNvPr id="10" name="water1"/>
          <p:cNvPicPr>
            <a:picLocks noChangeAspect="1"/>
          </p:cNvPicPr>
          <p:nvPr/>
        </p:nvPicPr>
        <p:blipFill rotWithShape="1">
          <a:blip r:embed="rId14"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bwMode="gray">
          <a:xfrm flipH="1">
            <a:off x="-1425" y="5979395"/>
            <a:ext cx="12188952" cy="268288"/>
          </a:xfrm>
          <a:prstGeom prst="rect">
            <a:avLst/>
          </a:prstGeom>
          <a:noFill/>
          <a:ln>
            <a:noFill/>
          </a:ln>
        </p:spPr>
      </p:pic>
      <p:sp>
        <p:nvSpPr>
          <p:cNvPr id="2" name="Title Placeholder 1"/>
          <p:cNvSpPr>
            <a:spLocks noGrp="1"/>
          </p:cNvSpPr>
          <p:nvPr>
            <p:ph type="title"/>
          </p:nvPr>
        </p:nvSpPr>
        <p:spPr>
          <a:xfrm>
            <a:off x="1341120" y="265176"/>
            <a:ext cx="9509759" cy="1088136"/>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341120" y="1572768"/>
            <a:ext cx="9509760" cy="414223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1341120" y="6601968"/>
            <a:ext cx="7159752" cy="237744"/>
          </a:xfrm>
          <a:prstGeom prst="rect">
            <a:avLst/>
          </a:prstGeom>
        </p:spPr>
        <p:txBody>
          <a:bodyPr vert="horz" lIns="91440" tIns="45720" rIns="91440" bIns="45720" rtlCol="0" anchor="ctr"/>
          <a:lstStyle>
            <a:lvl1pPr algn="l">
              <a:defRPr sz="1100" cap="all" baseline="0">
                <a:solidFill>
                  <a:schemeClr val="tx1"/>
                </a:solidFill>
              </a:defRPr>
            </a:lvl1pPr>
          </a:lstStyle>
          <a:p>
            <a:r>
              <a:rPr lang="en-US"/>
              <a:t>Add a footer</a:t>
            </a:r>
            <a:endParaRPr lang="en-US" dirty="0"/>
          </a:p>
        </p:txBody>
      </p:sp>
      <p:sp>
        <p:nvSpPr>
          <p:cNvPr id="4" name="Date Placeholder 3"/>
          <p:cNvSpPr>
            <a:spLocks noGrp="1"/>
          </p:cNvSpPr>
          <p:nvPr>
            <p:ph type="dt" sz="half" idx="2"/>
          </p:nvPr>
        </p:nvSpPr>
        <p:spPr>
          <a:xfrm>
            <a:off x="8875776" y="6601968"/>
            <a:ext cx="960120" cy="237744"/>
          </a:xfrm>
          <a:prstGeom prst="rect">
            <a:avLst/>
          </a:prstGeom>
        </p:spPr>
        <p:txBody>
          <a:bodyPr vert="horz" lIns="91440" tIns="45720" rIns="91440" bIns="45720" rtlCol="0" anchor="ctr"/>
          <a:lstStyle>
            <a:lvl1pPr algn="l">
              <a:defRPr sz="1100" cap="all" baseline="0">
                <a:solidFill>
                  <a:schemeClr val="tx1"/>
                </a:solidFill>
              </a:defRPr>
            </a:lvl1pPr>
          </a:lstStyle>
          <a:p>
            <a:fld id="{5586B75A-687E-405C-8A0B-8D00578BA2C3}" type="datetime1">
              <a:rPr lang="en-US" smtClean="0"/>
              <a:pPr/>
              <a:t>5/4/2025</a:t>
            </a:fld>
            <a:endParaRPr lang="en-US"/>
          </a:p>
        </p:txBody>
      </p:sp>
      <p:sp>
        <p:nvSpPr>
          <p:cNvPr id="6" name="Slide Number Placeholder 5"/>
          <p:cNvSpPr>
            <a:spLocks noGrp="1"/>
          </p:cNvSpPr>
          <p:nvPr>
            <p:ph type="sldNum" sz="quarter" idx="4"/>
          </p:nvPr>
        </p:nvSpPr>
        <p:spPr>
          <a:xfrm>
            <a:off x="10210800" y="6601968"/>
            <a:ext cx="640080" cy="237744"/>
          </a:xfrm>
          <a:prstGeom prst="rect">
            <a:avLst/>
          </a:prstGeom>
        </p:spPr>
        <p:txBody>
          <a:bodyPr vert="horz" lIns="91440" tIns="45720" rIns="91440" bIns="45720" rtlCol="0" anchor="ctr"/>
          <a:lstStyle>
            <a:lvl1pPr algn="r">
              <a:defRPr sz="1100" cap="all" baseline="0">
                <a:solidFill>
                  <a:schemeClr val="tx1"/>
                </a:solidFill>
              </a:defRPr>
            </a:lvl1pPr>
          </a:lstStyle>
          <a:p>
            <a:fld id="{4FAB73BC-B049-4115-A692-8D63A059BFB8}" type="slidenum">
              <a:rPr lang="en-US" smtClean="0"/>
              <a:pPr/>
              <a:t>‹#›</a:t>
            </a:fld>
            <a:endParaRPr lang="en-US"/>
          </a:p>
        </p:txBody>
      </p:sp>
    </p:spTree>
    <p:extLst>
      <p:ext uri="{BB962C8B-B14F-4D97-AF65-F5344CB8AC3E}">
        <p14:creationId xmlns:p14="http://schemas.microsoft.com/office/powerpoint/2010/main" val="3877551537"/>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800" kern="1200">
          <a:solidFill>
            <a:schemeClr val="accent2">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SzPct val="100000"/>
        <a:buFont typeface="Arial" pitchFamily="34" charset="0"/>
        <a:buChar char="•"/>
        <a:defRPr sz="2000" kern="1200">
          <a:solidFill>
            <a:schemeClr val="accent2">
              <a:lumMod val="50000"/>
            </a:schemeClr>
          </a:solidFill>
          <a:latin typeface="+mn-lt"/>
          <a:ea typeface="+mn-ea"/>
          <a:cs typeface="+mn-cs"/>
        </a:defRPr>
      </a:lvl1pPr>
      <a:lvl2pPr marL="548640" indent="-228600" algn="l" defTabSz="914400" rtl="0" eaLnBrk="1" latinLnBrk="0" hangingPunct="1">
        <a:lnSpc>
          <a:spcPct val="90000"/>
        </a:lnSpc>
        <a:spcBef>
          <a:spcPts val="1000"/>
        </a:spcBef>
        <a:buSzPct val="100000"/>
        <a:buFont typeface="Arial" pitchFamily="34" charset="0"/>
        <a:buChar char="•"/>
        <a:defRPr sz="1800" kern="1200">
          <a:solidFill>
            <a:schemeClr val="accent2">
              <a:lumMod val="50000"/>
            </a:schemeClr>
          </a:solidFill>
          <a:latin typeface="+mn-lt"/>
          <a:ea typeface="+mn-ea"/>
          <a:cs typeface="+mn-cs"/>
        </a:defRPr>
      </a:lvl2pPr>
      <a:lvl3pPr marL="822960" indent="-228600" algn="l" defTabSz="914400" rtl="0" eaLnBrk="1" latinLnBrk="0" hangingPunct="1">
        <a:lnSpc>
          <a:spcPct val="90000"/>
        </a:lnSpc>
        <a:spcBef>
          <a:spcPts val="800"/>
        </a:spcBef>
        <a:buSzPct val="100000"/>
        <a:buFont typeface="Arial" pitchFamily="34" charset="0"/>
        <a:buChar char="•"/>
        <a:defRPr sz="1600" kern="1200">
          <a:solidFill>
            <a:schemeClr val="accent2">
              <a:lumMod val="50000"/>
            </a:schemeClr>
          </a:solidFill>
          <a:latin typeface="+mn-lt"/>
          <a:ea typeface="+mn-ea"/>
          <a:cs typeface="+mn-cs"/>
        </a:defRPr>
      </a:lvl3pPr>
      <a:lvl4pPr marL="109728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50000"/>
            </a:schemeClr>
          </a:solidFill>
          <a:latin typeface="+mn-lt"/>
          <a:ea typeface="+mn-ea"/>
          <a:cs typeface="+mn-cs"/>
        </a:defRPr>
      </a:lvl4pPr>
      <a:lvl5pPr marL="137160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50000"/>
            </a:schemeClr>
          </a:solidFill>
          <a:latin typeface="+mn-lt"/>
          <a:ea typeface="+mn-ea"/>
          <a:cs typeface="+mn-cs"/>
        </a:defRPr>
      </a:lvl5pPr>
      <a:lvl6pPr marL="164592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50000"/>
            </a:schemeClr>
          </a:solidFill>
          <a:latin typeface="+mn-lt"/>
          <a:ea typeface="+mn-ea"/>
          <a:cs typeface="+mn-cs"/>
        </a:defRPr>
      </a:lvl6pPr>
      <a:lvl7pPr marL="192024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50000"/>
            </a:schemeClr>
          </a:solidFill>
          <a:latin typeface="+mn-lt"/>
          <a:ea typeface="+mn-ea"/>
          <a:cs typeface="+mn-cs"/>
        </a:defRPr>
      </a:lvl7pPr>
      <a:lvl8pPr marL="219456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50000"/>
            </a:schemeClr>
          </a:solidFill>
          <a:latin typeface="+mn-lt"/>
          <a:ea typeface="+mn-ea"/>
          <a:cs typeface="+mn-cs"/>
        </a:defRPr>
      </a:lvl8pPr>
      <a:lvl9pPr marL="2240280" indent="0" algn="l" defTabSz="914400" rtl="0" eaLnBrk="1" latinLnBrk="0" hangingPunct="1">
        <a:lnSpc>
          <a:spcPct val="90000"/>
        </a:lnSpc>
        <a:spcBef>
          <a:spcPts val="800"/>
        </a:spcBef>
        <a:buSzPct val="100000"/>
        <a:buFont typeface="Arial" pitchFamily="34" charset="0"/>
        <a:buNone/>
        <a:defRPr sz="1400" kern="1200">
          <a:solidFill>
            <a:schemeClr val="accent2">
              <a:lumMod val="50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bin"/><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alwatannews.net/"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bin"/><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6.jfif"/></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hyperlink" Target="https://www.mwi.gov.jo/" TargetMode="Externa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mailto:mhm8200888@ju.edu.jo"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03271" y="1421689"/>
            <a:ext cx="9383867" cy="2850229"/>
          </a:xfrm>
        </p:spPr>
        <p:txBody>
          <a:bodyPr/>
          <a:lstStyle/>
          <a:p>
            <a:pPr marL="0" marR="0">
              <a:buNone/>
            </a:pPr>
            <a:r>
              <a:rPr lang="en-US" sz="6000" kern="100" dirty="0">
                <a:effectLst/>
              </a:rPr>
              <a:t>Decentralized systems for runoff water management in Amman</a:t>
            </a:r>
            <a:endParaRPr lang="en-US" sz="66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3" name="Subtitle 2"/>
          <p:cNvSpPr>
            <a:spLocks noGrp="1"/>
          </p:cNvSpPr>
          <p:nvPr>
            <p:ph type="subTitle" idx="1"/>
          </p:nvPr>
        </p:nvSpPr>
        <p:spPr>
          <a:xfrm>
            <a:off x="1294605" y="4768726"/>
            <a:ext cx="9601200" cy="990600"/>
          </a:xfrm>
        </p:spPr>
        <p:txBody>
          <a:bodyPr/>
          <a:lstStyle/>
          <a:p>
            <a:r>
              <a:rPr lang="en-US" sz="2400" kern="100" dirty="0">
                <a:effectLst/>
                <a:latin typeface="Aptos" panose="020B0004020202020204" pitchFamily="34" charset="0"/>
                <a:ea typeface="Aptos" panose="020B0004020202020204" pitchFamily="34" charset="0"/>
                <a:cs typeface="Arial" panose="020B0604020202020204" pitchFamily="34" charset="0"/>
              </a:rPr>
              <a:t>7</a:t>
            </a:r>
            <a:r>
              <a:rPr lang="en-US" sz="2400" kern="100" baseline="30000" dirty="0">
                <a:effectLst/>
                <a:latin typeface="Aptos" panose="020B0004020202020204" pitchFamily="34" charset="0"/>
                <a:ea typeface="Aptos" panose="020B0004020202020204" pitchFamily="34" charset="0"/>
                <a:cs typeface="Arial" panose="020B0604020202020204" pitchFamily="34" charset="0"/>
              </a:rPr>
              <a:t>th</a:t>
            </a:r>
            <a:r>
              <a:rPr lang="en-US" sz="2400" kern="100" dirty="0">
                <a:effectLst/>
                <a:latin typeface="Aptos" panose="020B0004020202020204" pitchFamily="34" charset="0"/>
                <a:ea typeface="Aptos" panose="020B0004020202020204" pitchFamily="34" charset="0"/>
                <a:cs typeface="Arial" panose="020B0604020202020204" pitchFamily="34" charset="0"/>
              </a:rPr>
              <a:t> Arab Water Week</a:t>
            </a:r>
          </a:p>
          <a:p>
            <a:endParaRPr lang="en-US" dirty="0"/>
          </a:p>
        </p:txBody>
      </p:sp>
      <p:pic>
        <p:nvPicPr>
          <p:cNvPr id="13" name="Picture 12" descr="A green shield with red circle and red circle with red circle and red circle with red circle and white circle with red circle with red circle with red circle with white circle with red circle with black circle&#10;&#10;AI-generated content may be incorrect.">
            <a:extLst>
              <a:ext uri="{FF2B5EF4-FFF2-40B4-BE49-F238E27FC236}">
                <a16:creationId xmlns:a16="http://schemas.microsoft.com/office/drawing/2014/main" id="{8E7E1A50-B203-19F6-239F-8076B61F5439}"/>
              </a:ext>
            </a:extLst>
          </p:cNvPr>
          <p:cNvPicPr>
            <a:picLocks noChangeAspect="1"/>
          </p:cNvPicPr>
          <p:nvPr/>
        </p:nvPicPr>
        <p:blipFill>
          <a:blip r:embed="rId3"/>
          <a:srcRect l="262" r="-262" b="12159"/>
          <a:stretch/>
        </p:blipFill>
        <p:spPr>
          <a:xfrm>
            <a:off x="355000" y="208752"/>
            <a:ext cx="1005840" cy="1280160"/>
          </a:xfrm>
          <a:prstGeom prst="rect">
            <a:avLst/>
          </a:prstGeom>
        </p:spPr>
      </p:pic>
    </p:spTree>
    <p:extLst>
      <p:ext uri="{BB962C8B-B14F-4D97-AF65-F5344CB8AC3E}">
        <p14:creationId xmlns:p14="http://schemas.microsoft.com/office/powerpoint/2010/main" val="1503902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72B82C1-5E8F-8627-C0BD-6AC2FEF2CBBC}"/>
              </a:ext>
            </a:extLst>
          </p:cNvPr>
          <p:cNvSpPr/>
          <p:nvPr/>
        </p:nvSpPr>
        <p:spPr>
          <a:xfrm>
            <a:off x="0" y="0"/>
            <a:ext cx="12192000" cy="6858000"/>
          </a:xfrm>
          <a:prstGeom prst="rect">
            <a:avLst/>
          </a:prstGeom>
          <a:solidFill>
            <a:schemeClr val="accent1">
              <a:alpha val="26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EDF500A-4AEE-2404-86EC-53DA8301419C}"/>
              </a:ext>
            </a:extLst>
          </p:cNvPr>
          <p:cNvSpPr/>
          <p:nvPr/>
        </p:nvSpPr>
        <p:spPr>
          <a:xfrm>
            <a:off x="3855720" y="628410"/>
            <a:ext cx="4693920" cy="1347624"/>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90000"/>
              </a:lnSpc>
              <a:spcBef>
                <a:spcPct val="0"/>
              </a:spcBef>
            </a:pPr>
            <a:r>
              <a:rPr lang="en-US" sz="4400" kern="100" dirty="0">
                <a:solidFill>
                  <a:schemeClr val="accent2">
                    <a:lumMod val="50000"/>
                  </a:schemeClr>
                </a:solidFill>
                <a:latin typeface="+mj-lt"/>
                <a:ea typeface="+mj-ea"/>
                <a:cs typeface="+mj-cs"/>
              </a:rPr>
              <a:t>Contents</a:t>
            </a:r>
            <a:endParaRPr lang="en-US" sz="6000" kern="100" dirty="0">
              <a:solidFill>
                <a:schemeClr val="accent2">
                  <a:lumMod val="50000"/>
                </a:schemeClr>
              </a:solidFill>
              <a:latin typeface="+mj-lt"/>
              <a:ea typeface="+mj-ea"/>
              <a:cs typeface="+mj-cs"/>
            </a:endParaRPr>
          </a:p>
        </p:txBody>
      </p:sp>
      <p:sp>
        <p:nvSpPr>
          <p:cNvPr id="8" name="Rectangle 7">
            <a:extLst>
              <a:ext uri="{FF2B5EF4-FFF2-40B4-BE49-F238E27FC236}">
                <a16:creationId xmlns:a16="http://schemas.microsoft.com/office/drawing/2014/main" id="{A8013F52-3B13-1646-7155-10E2F41450E2}"/>
              </a:ext>
            </a:extLst>
          </p:cNvPr>
          <p:cNvSpPr/>
          <p:nvPr/>
        </p:nvSpPr>
        <p:spPr>
          <a:xfrm>
            <a:off x="701039" y="2711265"/>
            <a:ext cx="2997947" cy="927407"/>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en-US" dirty="0"/>
          </a:p>
          <a:p>
            <a:pPr algn="ctr"/>
            <a:r>
              <a:rPr lang="en-US" sz="3200" kern="100" dirty="0">
                <a:solidFill>
                  <a:schemeClr val="accent2">
                    <a:lumMod val="50000"/>
                  </a:schemeClr>
                </a:solidFill>
                <a:latin typeface="+mj-lt"/>
                <a:ea typeface="+mj-ea"/>
                <a:cs typeface="+mj-cs"/>
              </a:rPr>
              <a:t>Background </a:t>
            </a:r>
          </a:p>
          <a:p>
            <a:pPr algn="ctr"/>
            <a:endParaRPr lang="ar-JO" dirty="0"/>
          </a:p>
        </p:txBody>
      </p:sp>
      <p:sp>
        <p:nvSpPr>
          <p:cNvPr id="9" name="Rectangle 8">
            <a:extLst>
              <a:ext uri="{FF2B5EF4-FFF2-40B4-BE49-F238E27FC236}">
                <a16:creationId xmlns:a16="http://schemas.microsoft.com/office/drawing/2014/main" id="{37CFB3FE-BDCB-94BA-B8CD-445169D19B20}"/>
              </a:ext>
            </a:extLst>
          </p:cNvPr>
          <p:cNvSpPr/>
          <p:nvPr/>
        </p:nvSpPr>
        <p:spPr>
          <a:xfrm>
            <a:off x="8704223" y="2711265"/>
            <a:ext cx="2895599" cy="927406"/>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07000"/>
              </a:lnSpc>
              <a:spcAft>
                <a:spcPts val="800"/>
              </a:spcAft>
            </a:pPr>
            <a:r>
              <a:rPr lang="en-US" sz="3200" kern="100" dirty="0">
                <a:solidFill>
                  <a:schemeClr val="accent2">
                    <a:lumMod val="50000"/>
                  </a:schemeClr>
                </a:solidFill>
                <a:latin typeface="+mj-lt"/>
                <a:ea typeface="+mj-ea"/>
                <a:cs typeface="+mj-cs"/>
              </a:rPr>
              <a:t>Study Area</a:t>
            </a:r>
            <a:endParaRPr lang="ar-JO" sz="3200" kern="100" dirty="0">
              <a:solidFill>
                <a:schemeClr val="accent2">
                  <a:lumMod val="50000"/>
                </a:schemeClr>
              </a:solidFill>
              <a:latin typeface="+mj-lt"/>
              <a:ea typeface="+mj-ea"/>
              <a:cs typeface="+mj-cs"/>
            </a:endParaRPr>
          </a:p>
        </p:txBody>
      </p:sp>
      <p:sp>
        <p:nvSpPr>
          <p:cNvPr id="10" name="Rectangle 9">
            <a:extLst>
              <a:ext uri="{FF2B5EF4-FFF2-40B4-BE49-F238E27FC236}">
                <a16:creationId xmlns:a16="http://schemas.microsoft.com/office/drawing/2014/main" id="{2C80627E-4AD5-9AA8-C94C-6F567B92B086}"/>
              </a:ext>
            </a:extLst>
          </p:cNvPr>
          <p:cNvSpPr/>
          <p:nvPr/>
        </p:nvSpPr>
        <p:spPr>
          <a:xfrm>
            <a:off x="4754881" y="2711266"/>
            <a:ext cx="2895599" cy="927406"/>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200" kern="100" dirty="0">
                <a:solidFill>
                  <a:schemeClr val="accent2">
                    <a:lumMod val="50000"/>
                  </a:schemeClr>
                </a:solidFill>
                <a:latin typeface="+mj-lt"/>
                <a:ea typeface="+mj-ea"/>
                <a:cs typeface="+mj-cs"/>
              </a:rPr>
              <a:t>Objectives</a:t>
            </a:r>
            <a:endParaRPr lang="ar-JO" sz="3200" kern="100" dirty="0">
              <a:solidFill>
                <a:schemeClr val="accent2">
                  <a:lumMod val="50000"/>
                </a:schemeClr>
              </a:solidFill>
              <a:latin typeface="+mj-lt"/>
              <a:ea typeface="+mj-ea"/>
              <a:cs typeface="+mj-cs"/>
            </a:endParaRPr>
          </a:p>
        </p:txBody>
      </p:sp>
      <p:sp>
        <p:nvSpPr>
          <p:cNvPr id="11" name="Rectangle 10">
            <a:extLst>
              <a:ext uri="{FF2B5EF4-FFF2-40B4-BE49-F238E27FC236}">
                <a16:creationId xmlns:a16="http://schemas.microsoft.com/office/drawing/2014/main" id="{A036F3AC-DEAF-04C2-39FB-E620DAB01B14}"/>
              </a:ext>
            </a:extLst>
          </p:cNvPr>
          <p:cNvSpPr/>
          <p:nvPr/>
        </p:nvSpPr>
        <p:spPr>
          <a:xfrm>
            <a:off x="2270829" y="4373904"/>
            <a:ext cx="3256212" cy="927407"/>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200" kern="100" dirty="0">
                <a:solidFill>
                  <a:schemeClr val="accent2">
                    <a:lumMod val="50000"/>
                  </a:schemeClr>
                </a:solidFill>
                <a:latin typeface="+mj-lt"/>
                <a:ea typeface="+mj-ea"/>
                <a:cs typeface="+mj-cs"/>
              </a:rPr>
              <a:t>Methodology</a:t>
            </a:r>
            <a:endParaRPr lang="ar-JO" sz="3200" kern="100" dirty="0">
              <a:solidFill>
                <a:schemeClr val="accent2">
                  <a:lumMod val="50000"/>
                </a:schemeClr>
              </a:solidFill>
              <a:latin typeface="+mj-lt"/>
              <a:ea typeface="+mj-ea"/>
              <a:cs typeface="+mj-cs"/>
            </a:endParaRPr>
          </a:p>
        </p:txBody>
      </p:sp>
      <p:sp>
        <p:nvSpPr>
          <p:cNvPr id="14" name="Rectangle 13">
            <a:extLst>
              <a:ext uri="{FF2B5EF4-FFF2-40B4-BE49-F238E27FC236}">
                <a16:creationId xmlns:a16="http://schemas.microsoft.com/office/drawing/2014/main" id="{B81010B1-954E-24D6-E8BF-31A6ED882C39}"/>
              </a:ext>
            </a:extLst>
          </p:cNvPr>
          <p:cNvSpPr/>
          <p:nvPr/>
        </p:nvSpPr>
        <p:spPr>
          <a:xfrm>
            <a:off x="6664959" y="4373900"/>
            <a:ext cx="3256212" cy="927411"/>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200" kern="100" dirty="0">
                <a:solidFill>
                  <a:schemeClr val="accent2">
                    <a:lumMod val="50000"/>
                  </a:schemeClr>
                </a:solidFill>
                <a:latin typeface="+mj-lt"/>
                <a:ea typeface="+mj-ea"/>
                <a:cs typeface="+mj-cs"/>
              </a:rPr>
              <a:t>Results</a:t>
            </a:r>
            <a:endParaRPr lang="ar-JO" sz="3200" kern="100" dirty="0">
              <a:solidFill>
                <a:schemeClr val="accent2">
                  <a:lumMod val="50000"/>
                </a:schemeClr>
              </a:solidFill>
              <a:latin typeface="+mj-lt"/>
              <a:ea typeface="+mj-ea"/>
              <a:cs typeface="+mj-cs"/>
            </a:endParaRPr>
          </a:p>
        </p:txBody>
      </p:sp>
    </p:spTree>
    <p:extLst>
      <p:ext uri="{BB962C8B-B14F-4D97-AF65-F5344CB8AC3E}">
        <p14:creationId xmlns:p14="http://schemas.microsoft.com/office/powerpoint/2010/main" val="33274562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0715F-3EAA-34E8-3B63-9CDA45C237C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6FB02E57-E462-A698-F39C-E8444DC0BC2B}"/>
              </a:ext>
            </a:extLst>
          </p:cNvPr>
          <p:cNvSpPr/>
          <p:nvPr/>
        </p:nvSpPr>
        <p:spPr>
          <a:xfrm>
            <a:off x="0" y="0"/>
            <a:ext cx="12192000" cy="6858000"/>
          </a:xfrm>
          <a:prstGeom prst="rect">
            <a:avLst/>
          </a:prstGeom>
          <a:solidFill>
            <a:schemeClr val="accent1">
              <a:alpha val="26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C6F711B-DE29-D3D9-E94F-5B71E9E53F24}"/>
              </a:ext>
            </a:extLst>
          </p:cNvPr>
          <p:cNvSpPr/>
          <p:nvPr/>
        </p:nvSpPr>
        <p:spPr>
          <a:xfrm>
            <a:off x="4004097" y="2377414"/>
            <a:ext cx="4183805" cy="1524025"/>
          </a:xfrm>
          <a:prstGeom prst="rect">
            <a:avLst/>
          </a:prstGeom>
          <a:solidFill>
            <a:schemeClr val="accent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en-US" dirty="0"/>
          </a:p>
          <a:p>
            <a:pPr algn="ctr"/>
            <a:r>
              <a:rPr lang="en-US" sz="4000" kern="100" dirty="0">
                <a:solidFill>
                  <a:schemeClr val="accent2">
                    <a:lumMod val="50000"/>
                  </a:schemeClr>
                </a:solidFill>
                <a:latin typeface="+mj-lt"/>
                <a:ea typeface="+mj-ea"/>
                <a:cs typeface="+mj-cs"/>
              </a:rPr>
              <a:t>Background</a:t>
            </a:r>
            <a:r>
              <a:rPr lang="en-US" sz="2400" dirty="0"/>
              <a:t> </a:t>
            </a:r>
          </a:p>
          <a:p>
            <a:pPr algn="ctr"/>
            <a:endParaRPr lang="ar-JO" dirty="0"/>
          </a:p>
        </p:txBody>
      </p:sp>
    </p:spTree>
    <p:extLst>
      <p:ext uri="{BB962C8B-B14F-4D97-AF65-F5344CB8AC3E}">
        <p14:creationId xmlns:p14="http://schemas.microsoft.com/office/powerpoint/2010/main" val="15208125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EBD6A-2A10-C7FC-198F-5D546429916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CD2E5C4-7BFF-766A-B449-7751D6CABAD8}"/>
              </a:ext>
            </a:extLst>
          </p:cNvPr>
          <p:cNvSpPr/>
          <p:nvPr/>
        </p:nvSpPr>
        <p:spPr>
          <a:xfrm>
            <a:off x="0" y="0"/>
            <a:ext cx="12192000" cy="6858000"/>
          </a:xfrm>
          <a:prstGeom prst="rect">
            <a:avLst/>
          </a:prstGeom>
          <a:solidFill>
            <a:schemeClr val="accent1">
              <a:alpha val="2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0AEDBC7-EADF-9C7B-8DD5-55BCD9680055}"/>
              </a:ext>
            </a:extLst>
          </p:cNvPr>
          <p:cNvSpPr/>
          <p:nvPr/>
        </p:nvSpPr>
        <p:spPr>
          <a:xfrm>
            <a:off x="4349008" y="380975"/>
            <a:ext cx="3493983" cy="792506"/>
          </a:xfrm>
          <a:prstGeom prst="rect">
            <a:avLst/>
          </a:prstGeom>
          <a:solidFill>
            <a:schemeClr val="accent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en-US" dirty="0"/>
          </a:p>
          <a:p>
            <a:pPr algn="ctr"/>
            <a:r>
              <a:rPr lang="en-US" sz="4000" kern="100" dirty="0">
                <a:solidFill>
                  <a:schemeClr val="accent2">
                    <a:lumMod val="50000"/>
                  </a:schemeClr>
                </a:solidFill>
                <a:latin typeface="+mj-lt"/>
                <a:ea typeface="+mj-ea"/>
                <a:cs typeface="+mj-cs"/>
              </a:rPr>
              <a:t>Background</a:t>
            </a:r>
            <a:r>
              <a:rPr lang="en-US" sz="2400" dirty="0"/>
              <a:t> </a:t>
            </a:r>
          </a:p>
          <a:p>
            <a:pPr algn="ctr"/>
            <a:endParaRPr lang="ar-JO" dirty="0"/>
          </a:p>
        </p:txBody>
      </p:sp>
      <p:sp>
        <p:nvSpPr>
          <p:cNvPr id="2" name="Rectangle 1">
            <a:extLst>
              <a:ext uri="{FF2B5EF4-FFF2-40B4-BE49-F238E27FC236}">
                <a16:creationId xmlns:a16="http://schemas.microsoft.com/office/drawing/2014/main" id="{3DBA2FB9-5774-6D74-3EA8-AD839EFAF2B9}"/>
              </a:ext>
            </a:extLst>
          </p:cNvPr>
          <p:cNvSpPr/>
          <p:nvPr/>
        </p:nvSpPr>
        <p:spPr>
          <a:xfrm>
            <a:off x="508528" y="1554456"/>
            <a:ext cx="5435072" cy="4480584"/>
          </a:xfrm>
          <a:prstGeom prst="rect">
            <a:avLst/>
          </a:prstGeom>
          <a:solidFill>
            <a:schemeClr val="accent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r>
              <a:rPr lang="en-US" sz="2400" kern="100" dirty="0">
                <a:solidFill>
                  <a:schemeClr val="accent2">
                    <a:lumMod val="50000"/>
                  </a:schemeClr>
                </a:solidFill>
                <a:latin typeface="+mj-lt"/>
                <a:ea typeface="+mj-ea"/>
                <a:cs typeface="+mj-cs"/>
              </a:rPr>
              <a:t>Urban flooding is a growing global concern, driven by accelerated urban growth and insufficient stormwater infrastructure.</a:t>
            </a:r>
            <a:endParaRPr lang="ar-JO" sz="2400" kern="100" dirty="0">
              <a:solidFill>
                <a:schemeClr val="accent2">
                  <a:lumMod val="50000"/>
                </a:schemeClr>
              </a:solidFill>
              <a:latin typeface="+mj-lt"/>
              <a:ea typeface="+mj-ea"/>
              <a:cs typeface="+mj-cs"/>
            </a:endParaRPr>
          </a:p>
          <a:p>
            <a:pPr algn="just"/>
            <a:endParaRPr lang="ar-JO" sz="2400" kern="100" dirty="0">
              <a:solidFill>
                <a:schemeClr val="accent2">
                  <a:lumMod val="50000"/>
                </a:schemeClr>
              </a:solidFill>
              <a:latin typeface="+mj-lt"/>
              <a:ea typeface="+mj-ea"/>
              <a:cs typeface="+mj-cs"/>
            </a:endParaRPr>
          </a:p>
          <a:p>
            <a:pPr algn="just"/>
            <a:r>
              <a:rPr lang="en-US" sz="2400" kern="100" dirty="0">
                <a:solidFill>
                  <a:schemeClr val="accent2">
                    <a:lumMod val="50000"/>
                  </a:schemeClr>
                </a:solidFill>
                <a:latin typeface="+mj-lt"/>
                <a:ea typeface="+mj-ea"/>
                <a:cs typeface="+mj-cs"/>
              </a:rPr>
              <a:t> In Amman, this issue is further intensified by rapid population growth and the city's steep, hilly terrain—all of which have increased pressure on the drainage system and raised the risk of flash floods.</a:t>
            </a:r>
            <a:endParaRPr lang="ar-JO" sz="2400" dirty="0"/>
          </a:p>
        </p:txBody>
      </p:sp>
      <p:pic>
        <p:nvPicPr>
          <p:cNvPr id="3" name="Picture 2">
            <a:extLst>
              <a:ext uri="{FF2B5EF4-FFF2-40B4-BE49-F238E27FC236}">
                <a16:creationId xmlns:a16="http://schemas.microsoft.com/office/drawing/2014/main" id="{1B61ADE0-5CA6-DD16-FD0E-9091B961BE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91265" y="1554456"/>
            <a:ext cx="4579246" cy="3841570"/>
          </a:xfrm>
          <a:prstGeom prst="rect">
            <a:avLst/>
          </a:prstGeom>
        </p:spPr>
      </p:pic>
      <p:sp>
        <p:nvSpPr>
          <p:cNvPr id="5" name="TextBox 4">
            <a:extLst>
              <a:ext uri="{FF2B5EF4-FFF2-40B4-BE49-F238E27FC236}">
                <a16:creationId xmlns:a16="http://schemas.microsoft.com/office/drawing/2014/main" id="{6327F9E0-B960-1C4C-E0F4-DF7CBE3AD6E2}"/>
              </a:ext>
            </a:extLst>
          </p:cNvPr>
          <p:cNvSpPr txBox="1"/>
          <p:nvPr/>
        </p:nvSpPr>
        <p:spPr>
          <a:xfrm>
            <a:off x="6891265" y="5496001"/>
            <a:ext cx="4792207" cy="613117"/>
          </a:xfrm>
          <a:prstGeom prst="rect">
            <a:avLst/>
          </a:prstGeom>
          <a:noFill/>
        </p:spPr>
        <p:txBody>
          <a:bodyPr wrap="square">
            <a:spAutoFit/>
          </a:bodyPr>
          <a:lstStyle/>
          <a:p>
            <a:pPr algn="ctr">
              <a:lnSpc>
                <a:spcPct val="150000"/>
              </a:lnSpc>
              <a:spcAft>
                <a:spcPts val="800"/>
              </a:spcAft>
            </a:pPr>
            <a:r>
              <a:rPr lang="en-US" sz="1200" dirty="0">
                <a:solidFill>
                  <a:srgbClr val="000000"/>
                </a:solidFill>
                <a:latin typeface="Rockwell" panose="02060603020205020403" pitchFamily="18" charset="0"/>
                <a:cs typeface="Times New Roman" panose="02020603050405020304" pitchFamily="18" charset="0"/>
              </a:rPr>
              <a:t>The scale of the floods in downtown Amman, Jordan in 2019. </a:t>
            </a:r>
            <a:r>
              <a:rPr lang="ar-JO" sz="1200" dirty="0">
                <a:solidFill>
                  <a:srgbClr val="000000"/>
                </a:solidFill>
                <a:latin typeface="Rockwell" panose="02060603020205020403" pitchFamily="18" charset="0"/>
                <a:cs typeface="Times New Roman" panose="02020603050405020304" pitchFamily="18" charset="0"/>
              </a:rPr>
              <a:t> </a:t>
            </a:r>
            <a:r>
              <a:rPr lang="en-US" sz="1200" dirty="0">
                <a:solidFill>
                  <a:srgbClr val="000000"/>
                </a:solidFill>
                <a:latin typeface="Rockwell" panose="02060603020205020403" pitchFamily="18" charset="0"/>
                <a:cs typeface="Times New Roman" panose="02020603050405020304" pitchFamily="18" charset="0"/>
              </a:rPr>
              <a:t>Source:</a:t>
            </a:r>
            <a:r>
              <a:rPr lang="ar-JO" sz="1200" dirty="0">
                <a:solidFill>
                  <a:srgbClr val="000000"/>
                </a:solidFill>
                <a:latin typeface="Rockwell" panose="02060603020205020403" pitchFamily="18" charset="0"/>
                <a:cs typeface="Times New Roman" panose="02020603050405020304" pitchFamily="18" charset="0"/>
              </a:rPr>
              <a:t> </a:t>
            </a:r>
            <a:r>
              <a:rPr lang="en-US" sz="1200" dirty="0">
                <a:solidFill>
                  <a:schemeClr val="accent1"/>
                </a:solidFill>
                <a:latin typeface="Rockwell" panose="02060603020205020403" pitchFamily="18" charset="0"/>
                <a:cs typeface="Times New Roman" panose="02020603050405020304" pitchFamily="18" charset="0"/>
                <a:hlinkClick r:id="rId4"/>
              </a:rPr>
              <a:t>https://alwatannews.net</a:t>
            </a:r>
            <a:endParaRPr lang="ar-JO" sz="1200" dirty="0">
              <a:solidFill>
                <a:schemeClr val="accent1"/>
              </a:solidFill>
              <a:latin typeface="Rockwell" panose="02060603020205020403" pitchFamily="18" charset="0"/>
              <a:cs typeface="Times New Roman" panose="02020603050405020304" pitchFamily="18" charset="0"/>
            </a:endParaRPr>
          </a:p>
        </p:txBody>
      </p:sp>
    </p:spTree>
    <p:extLst>
      <p:ext uri="{BB962C8B-B14F-4D97-AF65-F5344CB8AC3E}">
        <p14:creationId xmlns:p14="http://schemas.microsoft.com/office/powerpoint/2010/main" val="27537099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E0A4C-9DF0-96F3-6B1F-72707813FD5C}"/>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04859F72-7199-C571-7EE8-C571C6BFB0EE}"/>
              </a:ext>
            </a:extLst>
          </p:cNvPr>
          <p:cNvSpPr/>
          <p:nvPr/>
        </p:nvSpPr>
        <p:spPr>
          <a:xfrm>
            <a:off x="0" y="0"/>
            <a:ext cx="12192000" cy="6858000"/>
          </a:xfrm>
          <a:prstGeom prst="rect">
            <a:avLst/>
          </a:prstGeom>
          <a:solidFill>
            <a:schemeClr val="accent1">
              <a:alpha val="2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9D58D27E-9C66-003C-DFEE-A6D2E79F3613}"/>
              </a:ext>
            </a:extLst>
          </p:cNvPr>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281650" y="297757"/>
            <a:ext cx="11442524" cy="6180227"/>
          </a:xfrm>
          <a:prstGeom prst="rect">
            <a:avLst/>
          </a:prstGeom>
        </p:spPr>
      </p:pic>
      <p:pic>
        <p:nvPicPr>
          <p:cNvPr id="7" name="Picture 6" descr="A flooded street with cars and people&#10;&#10;AI-generated content may be incorrect.">
            <a:extLst>
              <a:ext uri="{FF2B5EF4-FFF2-40B4-BE49-F238E27FC236}">
                <a16:creationId xmlns:a16="http://schemas.microsoft.com/office/drawing/2014/main" id="{535E655E-7C34-0227-9C83-7CE9AFDE4AE9}"/>
              </a:ext>
            </a:extLst>
          </p:cNvPr>
          <p:cNvPicPr>
            <a:picLocks noChangeAspect="1"/>
          </p:cNvPicPr>
          <p:nvPr/>
        </p:nvPicPr>
        <p:blipFill>
          <a:blip r:embed="rId3"/>
          <a:stretch>
            <a:fillRect/>
          </a:stretch>
        </p:blipFill>
        <p:spPr>
          <a:xfrm>
            <a:off x="1238492" y="1909588"/>
            <a:ext cx="4470911" cy="3038823"/>
          </a:xfrm>
          <a:prstGeom prst="rect">
            <a:avLst/>
          </a:prstGeom>
        </p:spPr>
      </p:pic>
      <p:pic>
        <p:nvPicPr>
          <p:cNvPr id="10" name="Picture 9" descr="A flooded street with cars and buildings&#10;&#10;AI-generated content may be incorrect.">
            <a:extLst>
              <a:ext uri="{FF2B5EF4-FFF2-40B4-BE49-F238E27FC236}">
                <a16:creationId xmlns:a16="http://schemas.microsoft.com/office/drawing/2014/main" id="{F7C0E19E-27DD-6B94-121F-3EFA92142CE1}"/>
              </a:ext>
            </a:extLst>
          </p:cNvPr>
          <p:cNvPicPr>
            <a:picLocks noChangeAspect="1"/>
          </p:cNvPicPr>
          <p:nvPr/>
        </p:nvPicPr>
        <p:blipFill>
          <a:blip r:embed="rId4"/>
          <a:stretch>
            <a:fillRect/>
          </a:stretch>
        </p:blipFill>
        <p:spPr>
          <a:xfrm>
            <a:off x="6666083" y="650107"/>
            <a:ext cx="4584509" cy="2518961"/>
          </a:xfrm>
          <a:prstGeom prst="rect">
            <a:avLst/>
          </a:prstGeom>
        </p:spPr>
      </p:pic>
      <p:pic>
        <p:nvPicPr>
          <p:cNvPr id="12" name="Picture 11" descr="An old roman amphitheater surrounded by water&#10;&#10;AI-generated content may be incorrect.">
            <a:extLst>
              <a:ext uri="{FF2B5EF4-FFF2-40B4-BE49-F238E27FC236}">
                <a16:creationId xmlns:a16="http://schemas.microsoft.com/office/drawing/2014/main" id="{5D6B0109-D5BD-F476-8423-90A2F680F126}"/>
              </a:ext>
            </a:extLst>
          </p:cNvPr>
          <p:cNvPicPr>
            <a:picLocks noChangeAspect="1"/>
          </p:cNvPicPr>
          <p:nvPr/>
        </p:nvPicPr>
        <p:blipFill>
          <a:blip r:embed="rId5"/>
          <a:stretch>
            <a:fillRect/>
          </a:stretch>
        </p:blipFill>
        <p:spPr>
          <a:xfrm>
            <a:off x="6666083" y="3688933"/>
            <a:ext cx="4584509" cy="2564302"/>
          </a:xfrm>
          <a:prstGeom prst="rect">
            <a:avLst/>
          </a:prstGeom>
        </p:spPr>
      </p:pic>
    </p:spTree>
    <p:extLst>
      <p:ext uri="{BB962C8B-B14F-4D97-AF65-F5344CB8AC3E}">
        <p14:creationId xmlns:p14="http://schemas.microsoft.com/office/powerpoint/2010/main" val="27428143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905AA-C489-4328-D570-707E572F660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E23CC5CE-0D49-E115-9DA3-00C0B8027318}"/>
              </a:ext>
            </a:extLst>
          </p:cNvPr>
          <p:cNvSpPr/>
          <p:nvPr/>
        </p:nvSpPr>
        <p:spPr>
          <a:xfrm>
            <a:off x="0" y="0"/>
            <a:ext cx="12192000" cy="6858000"/>
          </a:xfrm>
          <a:prstGeom prst="rect">
            <a:avLst/>
          </a:prstGeom>
          <a:solidFill>
            <a:schemeClr val="accent1">
              <a:alpha val="2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DC478BD3-CA9E-5507-AFC0-18B0E784E14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16000"/>
                    </a14:imgEffect>
                  </a14:imgLayer>
                </a14:imgProps>
              </a:ext>
              <a:ext uri="{28A0092B-C50C-407E-A947-70E740481C1C}">
                <a14:useLocalDpi xmlns:a14="http://schemas.microsoft.com/office/drawing/2010/main" val="0"/>
              </a:ext>
            </a:extLst>
          </a:blip>
          <a:stretch>
            <a:fillRect/>
          </a:stretch>
        </p:blipFill>
        <p:spPr>
          <a:xfrm>
            <a:off x="503821" y="1536947"/>
            <a:ext cx="5592179" cy="3319851"/>
          </a:xfrm>
          <a:prstGeom prst="rect">
            <a:avLst/>
          </a:prstGeom>
        </p:spPr>
      </p:pic>
      <p:pic>
        <p:nvPicPr>
          <p:cNvPr id="9" name="Picture 8" descr="A map of water and rain&#10;&#10;AI-generated content may be incorrect.">
            <a:extLst>
              <a:ext uri="{FF2B5EF4-FFF2-40B4-BE49-F238E27FC236}">
                <a16:creationId xmlns:a16="http://schemas.microsoft.com/office/drawing/2014/main" id="{4FA669B1-2D55-7EAC-F482-7D3EBAB47AD2}"/>
              </a:ext>
            </a:extLst>
          </p:cNvPr>
          <p:cNvPicPr>
            <a:picLocks noChangeAspect="1"/>
          </p:cNvPicPr>
          <p:nvPr/>
        </p:nvPicPr>
        <p:blipFill>
          <a:blip r:embed="rId4"/>
          <a:stretch>
            <a:fillRect/>
          </a:stretch>
        </p:blipFill>
        <p:spPr>
          <a:xfrm>
            <a:off x="6681227" y="526514"/>
            <a:ext cx="4925545" cy="5463250"/>
          </a:xfrm>
          <a:prstGeom prst="rect">
            <a:avLst/>
          </a:prstGeom>
        </p:spPr>
      </p:pic>
      <p:sp>
        <p:nvSpPr>
          <p:cNvPr id="11" name="TextBox 10">
            <a:extLst>
              <a:ext uri="{FF2B5EF4-FFF2-40B4-BE49-F238E27FC236}">
                <a16:creationId xmlns:a16="http://schemas.microsoft.com/office/drawing/2014/main" id="{74B5C6FB-069D-25D4-0264-324C860C93EB}"/>
              </a:ext>
            </a:extLst>
          </p:cNvPr>
          <p:cNvSpPr txBox="1"/>
          <p:nvPr/>
        </p:nvSpPr>
        <p:spPr>
          <a:xfrm>
            <a:off x="471950" y="4903397"/>
            <a:ext cx="5126962" cy="334963"/>
          </a:xfrm>
          <a:prstGeom prst="rect">
            <a:avLst/>
          </a:prstGeom>
          <a:noFill/>
        </p:spPr>
        <p:txBody>
          <a:bodyPr wrap="square" rtlCol="0">
            <a:spAutoFit/>
          </a:bodyPr>
          <a:lstStyle/>
          <a:p>
            <a:pPr>
              <a:lnSpc>
                <a:spcPct val="150000"/>
              </a:lnSpc>
              <a:spcAft>
                <a:spcPts val="800"/>
              </a:spcAft>
            </a:pPr>
            <a:r>
              <a:rPr lang="en-US" sz="1200" kern="100" dirty="0">
                <a:solidFill>
                  <a:schemeClr val="accent2">
                    <a:lumMod val="50000"/>
                  </a:schemeClr>
                </a:solidFill>
                <a:latin typeface="+mj-lt"/>
                <a:ea typeface="+mj-ea"/>
                <a:cs typeface="+mj-cs"/>
              </a:rPr>
              <a:t>Source: National Water Strategy 2023 – 2040, </a:t>
            </a:r>
            <a:r>
              <a:rPr lang="en-US" sz="1200" kern="100" dirty="0">
                <a:solidFill>
                  <a:schemeClr val="accent2">
                    <a:lumMod val="50000"/>
                  </a:schemeClr>
                </a:solidFill>
                <a:latin typeface="+mj-lt"/>
                <a:ea typeface="+mj-ea"/>
                <a:cs typeface="+mj-cs"/>
                <a:hlinkClick r:id="rId5">
                  <a:extLst>
                    <a:ext uri="{A12FA001-AC4F-418D-AE19-62706E023703}">
                      <ahyp:hlinkClr xmlns:ahyp="http://schemas.microsoft.com/office/drawing/2018/hyperlinkcolor" val="tx"/>
                    </a:ext>
                  </a:extLst>
                </a:hlinkClick>
              </a:rPr>
              <a:t>https://www.mwi.gov.jo</a:t>
            </a:r>
            <a:endParaRPr lang="ar-JO" sz="1200" kern="100" dirty="0">
              <a:solidFill>
                <a:schemeClr val="accent2">
                  <a:lumMod val="50000"/>
                </a:schemeClr>
              </a:solidFill>
              <a:latin typeface="+mj-lt"/>
              <a:ea typeface="+mj-ea"/>
              <a:cs typeface="+mj-cs"/>
            </a:endParaRPr>
          </a:p>
        </p:txBody>
      </p:sp>
      <p:sp>
        <p:nvSpPr>
          <p:cNvPr id="12" name="TextBox 11">
            <a:extLst>
              <a:ext uri="{FF2B5EF4-FFF2-40B4-BE49-F238E27FC236}">
                <a16:creationId xmlns:a16="http://schemas.microsoft.com/office/drawing/2014/main" id="{989ED370-555A-3794-CEED-30B164E5E98D}"/>
              </a:ext>
            </a:extLst>
          </p:cNvPr>
          <p:cNvSpPr txBox="1"/>
          <p:nvPr/>
        </p:nvSpPr>
        <p:spPr>
          <a:xfrm>
            <a:off x="5598912" y="6036363"/>
            <a:ext cx="6315295" cy="334963"/>
          </a:xfrm>
          <a:prstGeom prst="rect">
            <a:avLst/>
          </a:prstGeom>
          <a:noFill/>
        </p:spPr>
        <p:txBody>
          <a:bodyPr wrap="square" rtlCol="0">
            <a:spAutoFit/>
          </a:bodyPr>
          <a:lstStyle/>
          <a:p>
            <a:pPr algn="ctr">
              <a:lnSpc>
                <a:spcPct val="150000"/>
              </a:lnSpc>
              <a:spcAft>
                <a:spcPts val="800"/>
              </a:spcAft>
            </a:pPr>
            <a:r>
              <a:rPr lang="en-US" sz="1200" kern="100" dirty="0">
                <a:solidFill>
                  <a:schemeClr val="accent2">
                    <a:lumMod val="50000"/>
                  </a:schemeClr>
                </a:solidFill>
                <a:latin typeface="+mj-lt"/>
                <a:ea typeface="+mj-ea"/>
                <a:cs typeface="+mj-cs"/>
              </a:rPr>
              <a:t>Map of Jordan with Average Rainfall , source Atlas of Jordan</a:t>
            </a:r>
            <a:endParaRPr lang="ar-JO" sz="1200" kern="100" dirty="0">
              <a:solidFill>
                <a:schemeClr val="accent2">
                  <a:lumMod val="50000"/>
                </a:schemeClr>
              </a:solidFill>
              <a:latin typeface="+mj-lt"/>
              <a:ea typeface="+mj-ea"/>
              <a:cs typeface="+mj-cs"/>
            </a:endParaRPr>
          </a:p>
        </p:txBody>
      </p:sp>
    </p:spTree>
    <p:extLst>
      <p:ext uri="{BB962C8B-B14F-4D97-AF65-F5344CB8AC3E}">
        <p14:creationId xmlns:p14="http://schemas.microsoft.com/office/powerpoint/2010/main" val="5379565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5D7EF-D96B-2300-EB06-0478D6FC5A8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D9C162C2-3A41-DF28-8D03-AC72BCBEF8F9}"/>
              </a:ext>
            </a:extLst>
          </p:cNvPr>
          <p:cNvSpPr/>
          <p:nvPr/>
        </p:nvSpPr>
        <p:spPr>
          <a:xfrm>
            <a:off x="0" y="0"/>
            <a:ext cx="12192000" cy="6858000"/>
          </a:xfrm>
          <a:prstGeom prst="rect">
            <a:avLst/>
          </a:prstGeom>
          <a:solidFill>
            <a:schemeClr val="accent1">
              <a:alpha val="26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A8351D50-7BF6-4638-AF35-53620E0D0948}"/>
              </a:ext>
            </a:extLst>
          </p:cNvPr>
          <p:cNvSpPr/>
          <p:nvPr/>
        </p:nvSpPr>
        <p:spPr>
          <a:xfrm>
            <a:off x="4309933" y="2484092"/>
            <a:ext cx="3572133" cy="1277680"/>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kern="100" dirty="0">
                <a:solidFill>
                  <a:schemeClr val="accent2">
                    <a:lumMod val="50000"/>
                  </a:schemeClr>
                </a:solidFill>
                <a:latin typeface="+mj-lt"/>
                <a:ea typeface="+mj-ea"/>
                <a:cs typeface="+mj-cs"/>
              </a:rPr>
              <a:t>Objectives</a:t>
            </a:r>
            <a:endParaRPr lang="ar-JO" sz="3600" kern="100" dirty="0">
              <a:solidFill>
                <a:schemeClr val="accent2">
                  <a:lumMod val="50000"/>
                </a:schemeClr>
              </a:solidFill>
              <a:latin typeface="+mj-lt"/>
              <a:ea typeface="+mj-ea"/>
              <a:cs typeface="+mj-cs"/>
            </a:endParaRPr>
          </a:p>
        </p:txBody>
      </p:sp>
    </p:spTree>
    <p:extLst>
      <p:ext uri="{BB962C8B-B14F-4D97-AF65-F5344CB8AC3E}">
        <p14:creationId xmlns:p14="http://schemas.microsoft.com/office/powerpoint/2010/main" val="26782495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22DA6-42F5-048D-3F32-DBE2CECF2A12}"/>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BDB87430-64FA-859A-585D-C7D2BF24D4A2}"/>
              </a:ext>
            </a:extLst>
          </p:cNvPr>
          <p:cNvSpPr/>
          <p:nvPr/>
        </p:nvSpPr>
        <p:spPr>
          <a:xfrm>
            <a:off x="0" y="0"/>
            <a:ext cx="12192000" cy="6858000"/>
          </a:xfrm>
          <a:prstGeom prst="rect">
            <a:avLst/>
          </a:prstGeom>
          <a:solidFill>
            <a:schemeClr val="accent1">
              <a:alpha val="26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0F3B2561-3448-4395-9F63-BE26A9073787}"/>
              </a:ext>
            </a:extLst>
          </p:cNvPr>
          <p:cNvSpPr/>
          <p:nvPr/>
        </p:nvSpPr>
        <p:spPr>
          <a:xfrm>
            <a:off x="4309933" y="365925"/>
            <a:ext cx="3572133" cy="1277680"/>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kern="100" dirty="0">
                <a:solidFill>
                  <a:schemeClr val="accent2">
                    <a:lumMod val="50000"/>
                  </a:schemeClr>
                </a:solidFill>
                <a:latin typeface="+mj-lt"/>
                <a:ea typeface="+mj-ea"/>
                <a:cs typeface="+mj-cs"/>
              </a:rPr>
              <a:t>Objectives</a:t>
            </a:r>
            <a:endParaRPr lang="ar-JO" sz="3600" kern="100" dirty="0">
              <a:solidFill>
                <a:schemeClr val="accent2">
                  <a:lumMod val="50000"/>
                </a:schemeClr>
              </a:solidFill>
              <a:latin typeface="+mj-lt"/>
              <a:ea typeface="+mj-ea"/>
              <a:cs typeface="+mj-cs"/>
            </a:endParaRPr>
          </a:p>
        </p:txBody>
      </p:sp>
      <p:sp>
        <p:nvSpPr>
          <p:cNvPr id="3" name="Rectangle 2">
            <a:extLst>
              <a:ext uri="{FF2B5EF4-FFF2-40B4-BE49-F238E27FC236}">
                <a16:creationId xmlns:a16="http://schemas.microsoft.com/office/drawing/2014/main" id="{26BA5447-121A-1CB5-7E39-15BD83A4C46E}"/>
              </a:ext>
            </a:extLst>
          </p:cNvPr>
          <p:cNvSpPr/>
          <p:nvPr/>
        </p:nvSpPr>
        <p:spPr>
          <a:xfrm>
            <a:off x="962845" y="2009530"/>
            <a:ext cx="10266307" cy="3902239"/>
          </a:xfrm>
          <a:prstGeom prst="rect">
            <a:avLst/>
          </a:prstGeom>
          <a:solidFill>
            <a:schemeClr val="accent1">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342900" indent="-342900" algn="just">
              <a:buFont typeface="Wingdings" panose="05000000000000000000" pitchFamily="2" charset="2"/>
              <a:buChar char="§"/>
            </a:pPr>
            <a:r>
              <a:rPr lang="en-US" sz="2400" kern="100" dirty="0">
                <a:solidFill>
                  <a:schemeClr val="accent2">
                    <a:lumMod val="50000"/>
                  </a:schemeClr>
                </a:solidFill>
                <a:latin typeface="+mj-lt"/>
                <a:ea typeface="+mj-ea"/>
                <a:cs typeface="+mj-cs"/>
              </a:rPr>
              <a:t>Evaluate the effectiveness of a decentralized rooftop harvesting system in reducing the runoff volume and peak flows during rainfall events in the selected sub-basin in Amman, using a Hydrological</a:t>
            </a:r>
            <a:r>
              <a:rPr lang="ar-JO" sz="2400" kern="100" dirty="0">
                <a:solidFill>
                  <a:schemeClr val="accent2">
                    <a:lumMod val="50000"/>
                  </a:schemeClr>
                </a:solidFill>
                <a:latin typeface="+mj-lt"/>
                <a:ea typeface="+mj-ea"/>
                <a:cs typeface="+mj-cs"/>
              </a:rPr>
              <a:t> </a:t>
            </a:r>
            <a:r>
              <a:rPr lang="en-US" sz="2400" kern="100" dirty="0">
                <a:solidFill>
                  <a:schemeClr val="accent2">
                    <a:lumMod val="50000"/>
                  </a:schemeClr>
                </a:solidFill>
                <a:latin typeface="+mj-lt"/>
                <a:ea typeface="+mj-ea"/>
                <a:cs typeface="+mj-cs"/>
              </a:rPr>
              <a:t>model.</a:t>
            </a:r>
            <a:br>
              <a:rPr lang="ar-JO" sz="2400" kern="100" dirty="0">
                <a:solidFill>
                  <a:schemeClr val="accent2">
                    <a:lumMod val="50000"/>
                  </a:schemeClr>
                </a:solidFill>
                <a:latin typeface="+mj-lt"/>
                <a:ea typeface="+mj-ea"/>
                <a:cs typeface="+mj-cs"/>
              </a:rPr>
            </a:br>
            <a:endParaRPr lang="en-US" sz="2400" kern="100" dirty="0">
              <a:solidFill>
                <a:schemeClr val="accent2">
                  <a:lumMod val="50000"/>
                </a:schemeClr>
              </a:solidFill>
              <a:latin typeface="+mj-lt"/>
              <a:ea typeface="+mj-ea"/>
              <a:cs typeface="+mj-cs"/>
            </a:endParaRPr>
          </a:p>
          <a:p>
            <a:pPr marL="342900" indent="-342900">
              <a:buFont typeface="Wingdings" panose="05000000000000000000" pitchFamily="2" charset="2"/>
              <a:buChar char="§"/>
            </a:pPr>
            <a:r>
              <a:rPr lang="en-US" sz="2400" kern="100" dirty="0">
                <a:solidFill>
                  <a:schemeClr val="accent2">
                    <a:lumMod val="50000"/>
                  </a:schemeClr>
                </a:solidFill>
                <a:latin typeface="+mj-lt"/>
                <a:ea typeface="+mj-ea"/>
                <a:cs typeface="+mj-cs"/>
              </a:rPr>
              <a:t>Assess the economic feasibility of implementing decentralized water harvesting systems.</a:t>
            </a:r>
            <a:br>
              <a:rPr lang="ar-JO" sz="2400" kern="100" dirty="0">
                <a:solidFill>
                  <a:schemeClr val="accent2">
                    <a:lumMod val="50000"/>
                  </a:schemeClr>
                </a:solidFill>
                <a:latin typeface="+mj-lt"/>
                <a:ea typeface="+mj-ea"/>
                <a:cs typeface="+mj-cs"/>
              </a:rPr>
            </a:br>
            <a:endParaRPr lang="en-US" sz="2400" kern="100" dirty="0">
              <a:solidFill>
                <a:schemeClr val="accent2">
                  <a:lumMod val="50000"/>
                </a:schemeClr>
              </a:solidFill>
              <a:latin typeface="+mj-lt"/>
              <a:ea typeface="+mj-ea"/>
              <a:cs typeface="+mj-cs"/>
            </a:endParaRPr>
          </a:p>
          <a:p>
            <a:pPr marL="342900" indent="-342900">
              <a:buFont typeface="Wingdings" panose="05000000000000000000" pitchFamily="2" charset="2"/>
              <a:buChar char="§"/>
            </a:pPr>
            <a:r>
              <a:rPr lang="en-US" sz="2400" kern="100" dirty="0">
                <a:solidFill>
                  <a:schemeClr val="accent2">
                    <a:lumMod val="50000"/>
                  </a:schemeClr>
                </a:solidFill>
                <a:latin typeface="+mj-lt"/>
                <a:ea typeface="+mj-ea"/>
                <a:cs typeface="+mj-cs"/>
              </a:rPr>
              <a:t>Develop guidelines and recommendations to promote decentralized water harvesting systems as a key flood control strategy in Amman.</a:t>
            </a:r>
          </a:p>
          <a:p>
            <a:pPr marL="342900" indent="-342900">
              <a:buFont typeface="Wingdings" panose="05000000000000000000" pitchFamily="2" charset="2"/>
              <a:buChar char="§"/>
            </a:pPr>
            <a:endParaRPr lang="en-US" sz="2400" kern="100" dirty="0">
              <a:solidFill>
                <a:schemeClr val="accent2">
                  <a:lumMod val="50000"/>
                </a:schemeClr>
              </a:solidFill>
              <a:latin typeface="+mj-lt"/>
              <a:ea typeface="+mj-ea"/>
              <a:cs typeface="+mj-cs"/>
            </a:endParaRPr>
          </a:p>
        </p:txBody>
      </p:sp>
    </p:spTree>
    <p:extLst>
      <p:ext uri="{BB962C8B-B14F-4D97-AF65-F5344CB8AC3E}">
        <p14:creationId xmlns:p14="http://schemas.microsoft.com/office/powerpoint/2010/main" val="26274611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2B0EE-386D-4F5B-C12D-09F41E8C874C}"/>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83210283-867A-4BD8-4935-3F31BAE8A593}"/>
              </a:ext>
            </a:extLst>
          </p:cNvPr>
          <p:cNvSpPr/>
          <p:nvPr/>
        </p:nvSpPr>
        <p:spPr>
          <a:xfrm>
            <a:off x="0" y="0"/>
            <a:ext cx="12192000" cy="6858000"/>
          </a:xfrm>
          <a:prstGeom prst="rect">
            <a:avLst/>
          </a:prstGeom>
          <a:solidFill>
            <a:schemeClr val="accent1">
              <a:alpha val="26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BFC10F1E-CBCA-0FA8-9B8D-1B62530F62FE}"/>
              </a:ext>
            </a:extLst>
          </p:cNvPr>
          <p:cNvSpPr/>
          <p:nvPr/>
        </p:nvSpPr>
        <p:spPr>
          <a:xfrm>
            <a:off x="4349164" y="2851711"/>
            <a:ext cx="3493672" cy="1154578"/>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07000"/>
              </a:lnSpc>
              <a:spcAft>
                <a:spcPts val="800"/>
              </a:spcAft>
            </a:pPr>
            <a:r>
              <a:rPr lang="en-US" sz="4000" kern="100" dirty="0">
                <a:solidFill>
                  <a:schemeClr val="accent2">
                    <a:lumMod val="50000"/>
                  </a:schemeClr>
                </a:solidFill>
                <a:latin typeface="+mj-lt"/>
                <a:ea typeface="+mj-ea"/>
                <a:cs typeface="+mj-cs"/>
              </a:rPr>
              <a:t>Study Area</a:t>
            </a:r>
            <a:endParaRPr lang="ar-JO" dirty="0"/>
          </a:p>
        </p:txBody>
      </p:sp>
    </p:spTree>
    <p:extLst>
      <p:ext uri="{BB962C8B-B14F-4D97-AF65-F5344CB8AC3E}">
        <p14:creationId xmlns:p14="http://schemas.microsoft.com/office/powerpoint/2010/main" val="14326005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5D302-0827-CD8D-B3BA-5CF57BEBEF1D}"/>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B77F0DE2-C32F-693E-E0AA-0E4BB8FB7881}"/>
              </a:ext>
            </a:extLst>
          </p:cNvPr>
          <p:cNvSpPr/>
          <p:nvPr/>
        </p:nvSpPr>
        <p:spPr>
          <a:xfrm>
            <a:off x="0" y="0"/>
            <a:ext cx="12192000" cy="6858000"/>
          </a:xfrm>
          <a:prstGeom prst="rect">
            <a:avLst/>
          </a:prstGeom>
          <a:solidFill>
            <a:schemeClr val="accent1">
              <a:alpha val="26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43AB5E9-4C7C-A44F-C7E5-3F643F566941}"/>
              </a:ext>
            </a:extLst>
          </p:cNvPr>
          <p:cNvSpPr/>
          <p:nvPr/>
        </p:nvSpPr>
        <p:spPr>
          <a:xfrm>
            <a:off x="4630984" y="218471"/>
            <a:ext cx="2930032" cy="869549"/>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07000"/>
              </a:lnSpc>
              <a:spcAft>
                <a:spcPts val="800"/>
              </a:spcAft>
            </a:pPr>
            <a:r>
              <a:rPr lang="en-US" sz="3600" kern="100" dirty="0">
                <a:solidFill>
                  <a:schemeClr val="accent2">
                    <a:lumMod val="50000"/>
                  </a:schemeClr>
                </a:solidFill>
                <a:latin typeface="+mj-lt"/>
                <a:ea typeface="+mj-ea"/>
                <a:cs typeface="+mj-cs"/>
              </a:rPr>
              <a:t>Study Area</a:t>
            </a:r>
            <a:endParaRPr lang="ar-JO" sz="1600" dirty="0"/>
          </a:p>
        </p:txBody>
      </p:sp>
      <p:pic>
        <p:nvPicPr>
          <p:cNvPr id="7" name="Picture 6" descr="A map of a city&#10;&#10;AI-generated content may be incorrect.">
            <a:extLst>
              <a:ext uri="{FF2B5EF4-FFF2-40B4-BE49-F238E27FC236}">
                <a16:creationId xmlns:a16="http://schemas.microsoft.com/office/drawing/2014/main" id="{E127C7D4-D0F5-B576-3B52-7F7797DDAE0C}"/>
              </a:ext>
            </a:extLst>
          </p:cNvPr>
          <p:cNvPicPr>
            <a:picLocks noChangeAspect="1"/>
          </p:cNvPicPr>
          <p:nvPr/>
        </p:nvPicPr>
        <p:blipFill>
          <a:blip r:embed="rId2"/>
          <a:stretch>
            <a:fillRect/>
          </a:stretch>
        </p:blipFill>
        <p:spPr>
          <a:xfrm>
            <a:off x="475328" y="1573442"/>
            <a:ext cx="5620672" cy="3947682"/>
          </a:xfrm>
          <a:prstGeom prst="rect">
            <a:avLst/>
          </a:prstGeom>
        </p:spPr>
      </p:pic>
      <p:pic>
        <p:nvPicPr>
          <p:cNvPr id="11" name="Picture 10" descr="A map of a city&#10;&#10;AI-generated content may be incorrect.">
            <a:extLst>
              <a:ext uri="{FF2B5EF4-FFF2-40B4-BE49-F238E27FC236}">
                <a16:creationId xmlns:a16="http://schemas.microsoft.com/office/drawing/2014/main" id="{BF592B1D-D1AB-7135-A6BE-F27A6AB81124}"/>
              </a:ext>
            </a:extLst>
          </p:cNvPr>
          <p:cNvPicPr>
            <a:picLocks noChangeAspect="1"/>
          </p:cNvPicPr>
          <p:nvPr/>
        </p:nvPicPr>
        <p:blipFill>
          <a:blip r:embed="rId3"/>
          <a:stretch>
            <a:fillRect/>
          </a:stretch>
        </p:blipFill>
        <p:spPr>
          <a:xfrm>
            <a:off x="6261316" y="1573441"/>
            <a:ext cx="5718482" cy="3947681"/>
          </a:xfrm>
          <a:prstGeom prst="rect">
            <a:avLst/>
          </a:prstGeom>
        </p:spPr>
      </p:pic>
    </p:spTree>
    <p:extLst>
      <p:ext uri="{BB962C8B-B14F-4D97-AF65-F5344CB8AC3E}">
        <p14:creationId xmlns:p14="http://schemas.microsoft.com/office/powerpoint/2010/main" val="31227962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687C8-D344-3D63-E9FC-52C005AA18BD}"/>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60F66685-BD07-3A79-0A7B-3A0F1C59624C}"/>
              </a:ext>
            </a:extLst>
          </p:cNvPr>
          <p:cNvSpPr/>
          <p:nvPr/>
        </p:nvSpPr>
        <p:spPr>
          <a:xfrm>
            <a:off x="0" y="0"/>
            <a:ext cx="12192000" cy="6858000"/>
          </a:xfrm>
          <a:prstGeom prst="rect">
            <a:avLst/>
          </a:prstGeom>
          <a:solidFill>
            <a:schemeClr val="accent1">
              <a:alpha val="26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1BDC9365-7CFE-9DB7-CB4A-6728719F9B3B}"/>
              </a:ext>
            </a:extLst>
          </p:cNvPr>
          <p:cNvSpPr/>
          <p:nvPr/>
        </p:nvSpPr>
        <p:spPr>
          <a:xfrm>
            <a:off x="4349164" y="2851711"/>
            <a:ext cx="3493672" cy="1154578"/>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kern="100" dirty="0">
                <a:solidFill>
                  <a:schemeClr val="accent2">
                    <a:lumMod val="50000"/>
                  </a:schemeClr>
                </a:solidFill>
                <a:latin typeface="+mj-lt"/>
                <a:ea typeface="+mj-ea"/>
                <a:cs typeface="+mj-cs"/>
              </a:rPr>
              <a:t>Methodology</a:t>
            </a:r>
            <a:endParaRPr lang="ar-JO" sz="4000" kern="100" dirty="0">
              <a:solidFill>
                <a:schemeClr val="accent2">
                  <a:lumMod val="50000"/>
                </a:schemeClr>
              </a:solidFill>
              <a:latin typeface="+mj-lt"/>
              <a:ea typeface="+mj-ea"/>
              <a:cs typeface="+mj-cs"/>
            </a:endParaRPr>
          </a:p>
        </p:txBody>
      </p:sp>
    </p:spTree>
    <p:extLst>
      <p:ext uri="{BB962C8B-B14F-4D97-AF65-F5344CB8AC3E}">
        <p14:creationId xmlns:p14="http://schemas.microsoft.com/office/powerpoint/2010/main" val="11958194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5956C-F2AE-DAEC-67FA-A20CC4DAF501}"/>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FBD1B6E7-9D3C-87A9-2CD0-2FF920B5F7B8}"/>
              </a:ext>
            </a:extLst>
          </p:cNvPr>
          <p:cNvSpPr/>
          <p:nvPr/>
        </p:nvSpPr>
        <p:spPr>
          <a:xfrm>
            <a:off x="0" y="0"/>
            <a:ext cx="12192000" cy="6858000"/>
          </a:xfrm>
          <a:prstGeom prst="rect">
            <a:avLst/>
          </a:prstGeom>
          <a:solidFill>
            <a:schemeClr val="accent1">
              <a:alpha val="26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CEAFB521-C08E-2DE4-B913-7BAF33BDBA7D}"/>
              </a:ext>
            </a:extLst>
          </p:cNvPr>
          <p:cNvSpPr/>
          <p:nvPr/>
        </p:nvSpPr>
        <p:spPr>
          <a:xfrm>
            <a:off x="4543534" y="386303"/>
            <a:ext cx="3104932" cy="956361"/>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kern="100" dirty="0">
                <a:solidFill>
                  <a:schemeClr val="accent2">
                    <a:lumMod val="50000"/>
                  </a:schemeClr>
                </a:solidFill>
                <a:latin typeface="+mj-lt"/>
                <a:ea typeface="+mj-ea"/>
                <a:cs typeface="+mj-cs"/>
              </a:rPr>
              <a:t>Methodology</a:t>
            </a:r>
            <a:endParaRPr lang="ar-JO" sz="3600" kern="100" dirty="0">
              <a:solidFill>
                <a:schemeClr val="accent2">
                  <a:lumMod val="50000"/>
                </a:schemeClr>
              </a:solidFill>
              <a:latin typeface="+mj-lt"/>
              <a:ea typeface="+mj-ea"/>
              <a:cs typeface="+mj-cs"/>
            </a:endParaRPr>
          </a:p>
        </p:txBody>
      </p:sp>
      <p:pic>
        <p:nvPicPr>
          <p:cNvPr id="4" name="Picture 3" descr="A diagram of a flowchart&#10;&#10;AI-generated content may be incorrect.">
            <a:extLst>
              <a:ext uri="{FF2B5EF4-FFF2-40B4-BE49-F238E27FC236}">
                <a16:creationId xmlns:a16="http://schemas.microsoft.com/office/drawing/2014/main" id="{3B6125AB-1299-D537-E5C1-3F723A9A85C2}"/>
              </a:ext>
            </a:extLst>
          </p:cNvPr>
          <p:cNvPicPr>
            <a:picLocks noChangeAspect="1"/>
          </p:cNvPicPr>
          <p:nvPr/>
        </p:nvPicPr>
        <p:blipFill>
          <a:blip r:embed="rId2"/>
          <a:stretch>
            <a:fillRect/>
          </a:stretch>
        </p:blipFill>
        <p:spPr>
          <a:xfrm>
            <a:off x="1310266" y="1728967"/>
            <a:ext cx="3562675" cy="4318449"/>
          </a:xfrm>
          <a:prstGeom prst="rect">
            <a:avLst/>
          </a:prstGeom>
        </p:spPr>
      </p:pic>
      <p:pic>
        <p:nvPicPr>
          <p:cNvPr id="2052" name="Picture 4" descr="Webinaire Autodesk] InfoDrainage et Civil 3D : valorisez vos projets grâce  aux solutions d'assainissement alternatives – Village BIM">
            <a:extLst>
              <a:ext uri="{FF2B5EF4-FFF2-40B4-BE49-F238E27FC236}">
                <a16:creationId xmlns:a16="http://schemas.microsoft.com/office/drawing/2014/main" id="{92AD4B76-0B81-B395-D93D-2C435EB48C39}"/>
              </a:ext>
            </a:extLst>
          </p:cNvPr>
          <p:cNvPicPr>
            <a:picLocks noChangeAspect="1" noChangeArrowheads="1"/>
          </p:cNvPicPr>
          <p:nvPr/>
        </p:nvPicPr>
        <p:blipFill>
          <a:blip r:embed="rId3">
            <a:alphaModFix amt="95000"/>
            <a:extLst>
              <a:ext uri="{28A0092B-C50C-407E-A947-70E740481C1C}">
                <a14:useLocalDpi xmlns:a14="http://schemas.microsoft.com/office/drawing/2010/main" val="0"/>
              </a:ext>
            </a:extLst>
          </a:blip>
          <a:srcRect/>
          <a:stretch>
            <a:fillRect/>
          </a:stretch>
        </p:blipFill>
        <p:spPr bwMode="auto">
          <a:xfrm>
            <a:off x="5894793" y="2392108"/>
            <a:ext cx="4387063" cy="293224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81082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239D6B-64A3-FDCC-03EF-32671A45DE32}"/>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1FB95F00-AC6C-B1B8-0BBD-89EFBD3F3B90}"/>
              </a:ext>
            </a:extLst>
          </p:cNvPr>
          <p:cNvSpPr/>
          <p:nvPr/>
        </p:nvSpPr>
        <p:spPr>
          <a:xfrm>
            <a:off x="0" y="0"/>
            <a:ext cx="12192000" cy="6858000"/>
          </a:xfrm>
          <a:prstGeom prst="rect">
            <a:avLst/>
          </a:prstGeom>
          <a:solidFill>
            <a:schemeClr val="accent1">
              <a:alpha val="26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6D849B90-5894-A35C-7966-C482394EA697}"/>
              </a:ext>
            </a:extLst>
          </p:cNvPr>
          <p:cNvSpPr/>
          <p:nvPr/>
        </p:nvSpPr>
        <p:spPr>
          <a:xfrm>
            <a:off x="4575856" y="142125"/>
            <a:ext cx="3040287" cy="808015"/>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200" kern="100" dirty="0">
                <a:solidFill>
                  <a:schemeClr val="accent2">
                    <a:lumMod val="50000"/>
                  </a:schemeClr>
                </a:solidFill>
                <a:latin typeface="+mj-lt"/>
                <a:ea typeface="+mj-ea"/>
                <a:cs typeface="+mj-cs"/>
              </a:rPr>
              <a:t>Methodology</a:t>
            </a:r>
            <a:endParaRPr lang="ar-JO" sz="3200" kern="100" dirty="0">
              <a:solidFill>
                <a:schemeClr val="accent2">
                  <a:lumMod val="50000"/>
                </a:schemeClr>
              </a:solidFill>
              <a:latin typeface="+mj-lt"/>
              <a:ea typeface="+mj-ea"/>
              <a:cs typeface="+mj-cs"/>
            </a:endParaRPr>
          </a:p>
        </p:txBody>
      </p:sp>
      <p:pic>
        <p:nvPicPr>
          <p:cNvPr id="5" name="Picture 4">
            <a:extLst>
              <a:ext uri="{FF2B5EF4-FFF2-40B4-BE49-F238E27FC236}">
                <a16:creationId xmlns:a16="http://schemas.microsoft.com/office/drawing/2014/main" id="{FDED6770-7AF0-BA95-E3E3-28F641760F33}"/>
              </a:ext>
            </a:extLst>
          </p:cNvPr>
          <p:cNvPicPr>
            <a:picLocks noChangeAspect="1"/>
          </p:cNvPicPr>
          <p:nvPr/>
        </p:nvPicPr>
        <p:blipFill>
          <a:blip r:embed="rId2"/>
          <a:stretch>
            <a:fillRect/>
          </a:stretch>
        </p:blipFill>
        <p:spPr>
          <a:xfrm>
            <a:off x="1486683" y="1060237"/>
            <a:ext cx="3258843" cy="2368763"/>
          </a:xfrm>
          <a:prstGeom prst="rect">
            <a:avLst/>
          </a:prstGeom>
          <a:ln>
            <a:noFill/>
          </a:ln>
          <a:effectLst>
            <a:softEdge rad="112500"/>
          </a:effectLst>
        </p:spPr>
      </p:pic>
      <p:pic>
        <p:nvPicPr>
          <p:cNvPr id="8" name="Picture 7">
            <a:extLst>
              <a:ext uri="{FF2B5EF4-FFF2-40B4-BE49-F238E27FC236}">
                <a16:creationId xmlns:a16="http://schemas.microsoft.com/office/drawing/2014/main" id="{C1041845-9F68-DD33-C285-784760C87B71}"/>
              </a:ext>
            </a:extLst>
          </p:cNvPr>
          <p:cNvPicPr>
            <a:picLocks noChangeAspect="1"/>
          </p:cNvPicPr>
          <p:nvPr/>
        </p:nvPicPr>
        <p:blipFill>
          <a:blip r:embed="rId3"/>
          <a:stretch>
            <a:fillRect/>
          </a:stretch>
        </p:blipFill>
        <p:spPr>
          <a:xfrm>
            <a:off x="452047" y="3429000"/>
            <a:ext cx="5328114" cy="2629494"/>
          </a:xfrm>
          <a:prstGeom prst="rect">
            <a:avLst/>
          </a:prstGeom>
          <a:ln>
            <a:noFill/>
          </a:ln>
          <a:effectLst>
            <a:softEdge rad="112500"/>
          </a:effectLst>
        </p:spPr>
      </p:pic>
      <p:pic>
        <p:nvPicPr>
          <p:cNvPr id="4" name="Picture 3">
            <a:extLst>
              <a:ext uri="{FF2B5EF4-FFF2-40B4-BE49-F238E27FC236}">
                <a16:creationId xmlns:a16="http://schemas.microsoft.com/office/drawing/2014/main" id="{3EBA95EE-58C8-0416-05C6-DA26E75FDAFB}"/>
              </a:ext>
            </a:extLst>
          </p:cNvPr>
          <p:cNvPicPr>
            <a:picLocks noChangeAspect="1"/>
          </p:cNvPicPr>
          <p:nvPr/>
        </p:nvPicPr>
        <p:blipFill>
          <a:blip r:embed="rId4"/>
          <a:stretch>
            <a:fillRect/>
          </a:stretch>
        </p:blipFill>
        <p:spPr>
          <a:xfrm>
            <a:off x="8657351" y="1924540"/>
            <a:ext cx="3082602" cy="3008919"/>
          </a:xfrm>
          <a:prstGeom prst="rect">
            <a:avLst/>
          </a:prstGeom>
        </p:spPr>
      </p:pic>
      <p:pic>
        <p:nvPicPr>
          <p:cNvPr id="7" name="Picture 6">
            <a:extLst>
              <a:ext uri="{FF2B5EF4-FFF2-40B4-BE49-F238E27FC236}">
                <a16:creationId xmlns:a16="http://schemas.microsoft.com/office/drawing/2014/main" id="{D22CDB4F-57D2-611C-8DD1-264B2A41E271}"/>
              </a:ext>
            </a:extLst>
          </p:cNvPr>
          <p:cNvPicPr>
            <a:picLocks noChangeAspect="1"/>
          </p:cNvPicPr>
          <p:nvPr/>
        </p:nvPicPr>
        <p:blipFill>
          <a:blip r:embed="rId5"/>
          <a:stretch>
            <a:fillRect/>
          </a:stretch>
        </p:blipFill>
        <p:spPr>
          <a:xfrm>
            <a:off x="5949550" y="1924540"/>
            <a:ext cx="2264778" cy="3008919"/>
          </a:xfrm>
          <a:prstGeom prst="rect">
            <a:avLst/>
          </a:prstGeom>
        </p:spPr>
      </p:pic>
    </p:spTree>
    <p:extLst>
      <p:ext uri="{BB962C8B-B14F-4D97-AF65-F5344CB8AC3E}">
        <p14:creationId xmlns:p14="http://schemas.microsoft.com/office/powerpoint/2010/main" val="17013282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5200B-5734-B910-DC82-EE0C15841EB2}"/>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C56DEA7D-755F-2911-B880-A618E0281BFC}"/>
              </a:ext>
            </a:extLst>
          </p:cNvPr>
          <p:cNvSpPr/>
          <p:nvPr/>
        </p:nvSpPr>
        <p:spPr>
          <a:xfrm>
            <a:off x="0" y="0"/>
            <a:ext cx="12192000" cy="6858000"/>
          </a:xfrm>
          <a:prstGeom prst="rect">
            <a:avLst/>
          </a:prstGeom>
          <a:solidFill>
            <a:schemeClr val="accent1">
              <a:alpha val="26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83DEEE78-D7E2-765D-DA09-30E7A7E28487}"/>
              </a:ext>
            </a:extLst>
          </p:cNvPr>
          <p:cNvSpPr/>
          <p:nvPr/>
        </p:nvSpPr>
        <p:spPr>
          <a:xfrm>
            <a:off x="4349164" y="2851711"/>
            <a:ext cx="3493672" cy="1154578"/>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kern="100" dirty="0">
                <a:solidFill>
                  <a:schemeClr val="accent2">
                    <a:lumMod val="50000"/>
                  </a:schemeClr>
                </a:solidFill>
                <a:latin typeface="+mj-lt"/>
                <a:ea typeface="+mj-ea"/>
                <a:cs typeface="+mj-cs"/>
              </a:rPr>
              <a:t>Results</a:t>
            </a:r>
            <a:endParaRPr lang="ar-JO" sz="4000" kern="100" dirty="0">
              <a:solidFill>
                <a:schemeClr val="accent2">
                  <a:lumMod val="50000"/>
                </a:schemeClr>
              </a:solidFill>
              <a:latin typeface="+mj-lt"/>
              <a:ea typeface="+mj-ea"/>
              <a:cs typeface="+mj-cs"/>
            </a:endParaRPr>
          </a:p>
        </p:txBody>
      </p:sp>
    </p:spTree>
    <p:extLst>
      <p:ext uri="{BB962C8B-B14F-4D97-AF65-F5344CB8AC3E}">
        <p14:creationId xmlns:p14="http://schemas.microsoft.com/office/powerpoint/2010/main" val="5677054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AFF91-BF56-DA4A-9CD1-184A670D95F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BB606F16-64DB-436B-2CFD-04D42E3C2113}"/>
              </a:ext>
            </a:extLst>
          </p:cNvPr>
          <p:cNvSpPr/>
          <p:nvPr/>
        </p:nvSpPr>
        <p:spPr>
          <a:xfrm>
            <a:off x="0" y="0"/>
            <a:ext cx="12192000" cy="6858000"/>
          </a:xfrm>
          <a:prstGeom prst="rect">
            <a:avLst/>
          </a:prstGeom>
          <a:solidFill>
            <a:schemeClr val="accent1">
              <a:alpha val="26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81052055-B792-0169-28D1-18D954249E58}"/>
              </a:ext>
            </a:extLst>
          </p:cNvPr>
          <p:cNvSpPr/>
          <p:nvPr/>
        </p:nvSpPr>
        <p:spPr>
          <a:xfrm>
            <a:off x="4543534" y="195322"/>
            <a:ext cx="3104932" cy="956361"/>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kern="100" dirty="0">
                <a:solidFill>
                  <a:schemeClr val="accent2">
                    <a:lumMod val="50000"/>
                  </a:schemeClr>
                </a:solidFill>
                <a:latin typeface="+mj-lt"/>
                <a:ea typeface="+mj-ea"/>
                <a:cs typeface="+mj-cs"/>
              </a:rPr>
              <a:t>Results</a:t>
            </a:r>
            <a:endParaRPr lang="ar-JO" sz="3600" kern="100" dirty="0">
              <a:solidFill>
                <a:schemeClr val="accent2">
                  <a:lumMod val="50000"/>
                </a:schemeClr>
              </a:solidFill>
              <a:latin typeface="+mj-lt"/>
              <a:ea typeface="+mj-ea"/>
              <a:cs typeface="+mj-cs"/>
            </a:endParaRPr>
          </a:p>
        </p:txBody>
      </p:sp>
      <p:pic>
        <p:nvPicPr>
          <p:cNvPr id="5" name="Picture 4" descr="A map of a city&#10;&#10;AI-generated content may be incorrect.">
            <a:extLst>
              <a:ext uri="{FF2B5EF4-FFF2-40B4-BE49-F238E27FC236}">
                <a16:creationId xmlns:a16="http://schemas.microsoft.com/office/drawing/2014/main" id="{82EE4A22-73B8-F569-8637-D7ACFD519E17}"/>
              </a:ext>
            </a:extLst>
          </p:cNvPr>
          <p:cNvPicPr>
            <a:picLocks noChangeAspect="1"/>
          </p:cNvPicPr>
          <p:nvPr/>
        </p:nvPicPr>
        <p:blipFill>
          <a:blip r:embed="rId2"/>
          <a:stretch>
            <a:fillRect/>
          </a:stretch>
        </p:blipFill>
        <p:spPr>
          <a:xfrm>
            <a:off x="1214032" y="1833466"/>
            <a:ext cx="4185283" cy="3461656"/>
          </a:xfrm>
          <a:prstGeom prst="rect">
            <a:avLst/>
          </a:prstGeom>
        </p:spPr>
      </p:pic>
      <p:pic>
        <p:nvPicPr>
          <p:cNvPr id="8" name="Picture 7">
            <a:extLst>
              <a:ext uri="{FF2B5EF4-FFF2-40B4-BE49-F238E27FC236}">
                <a16:creationId xmlns:a16="http://schemas.microsoft.com/office/drawing/2014/main" id="{C2B180B3-8650-AF0B-894B-103460DA60F5}"/>
              </a:ext>
            </a:extLst>
          </p:cNvPr>
          <p:cNvPicPr>
            <a:picLocks noChangeAspect="1"/>
          </p:cNvPicPr>
          <p:nvPr/>
        </p:nvPicPr>
        <p:blipFill>
          <a:blip r:embed="rId3"/>
          <a:stretch>
            <a:fillRect/>
          </a:stretch>
        </p:blipFill>
        <p:spPr>
          <a:xfrm>
            <a:off x="6792685" y="1833465"/>
            <a:ext cx="4185283" cy="3461657"/>
          </a:xfrm>
          <a:prstGeom prst="rect">
            <a:avLst/>
          </a:prstGeom>
        </p:spPr>
      </p:pic>
    </p:spTree>
    <p:extLst>
      <p:ext uri="{BB962C8B-B14F-4D97-AF65-F5344CB8AC3E}">
        <p14:creationId xmlns:p14="http://schemas.microsoft.com/office/powerpoint/2010/main" val="21564548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14CF6-18F0-4AD1-3CDC-803CC752C68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B86D3C87-698A-964E-50AF-B11A5DD4A209}"/>
              </a:ext>
            </a:extLst>
          </p:cNvPr>
          <p:cNvSpPr/>
          <p:nvPr/>
        </p:nvSpPr>
        <p:spPr>
          <a:xfrm>
            <a:off x="0" y="0"/>
            <a:ext cx="12192000" cy="6858000"/>
          </a:xfrm>
          <a:prstGeom prst="rect">
            <a:avLst/>
          </a:prstGeom>
          <a:solidFill>
            <a:schemeClr val="accent1">
              <a:alpha val="26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57A39A4-7B5B-5FD4-2CEE-088578FAED38}"/>
              </a:ext>
            </a:extLst>
          </p:cNvPr>
          <p:cNvSpPr/>
          <p:nvPr/>
        </p:nvSpPr>
        <p:spPr>
          <a:xfrm>
            <a:off x="4543534" y="195322"/>
            <a:ext cx="3104932" cy="956361"/>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kern="100" dirty="0">
                <a:solidFill>
                  <a:schemeClr val="accent2">
                    <a:lumMod val="50000"/>
                  </a:schemeClr>
                </a:solidFill>
                <a:latin typeface="+mj-lt"/>
                <a:ea typeface="+mj-ea"/>
                <a:cs typeface="+mj-cs"/>
              </a:rPr>
              <a:t>Results</a:t>
            </a:r>
            <a:endParaRPr lang="ar-JO" sz="3600" kern="100" dirty="0">
              <a:solidFill>
                <a:schemeClr val="accent2">
                  <a:lumMod val="50000"/>
                </a:schemeClr>
              </a:solidFill>
              <a:latin typeface="+mj-lt"/>
              <a:ea typeface="+mj-ea"/>
              <a:cs typeface="+mj-cs"/>
            </a:endParaRPr>
          </a:p>
        </p:txBody>
      </p:sp>
      <p:pic>
        <p:nvPicPr>
          <p:cNvPr id="4" name="Picture 3" descr="A graph with a red line&#10;&#10;AI-generated content may be incorrect.">
            <a:extLst>
              <a:ext uri="{FF2B5EF4-FFF2-40B4-BE49-F238E27FC236}">
                <a16:creationId xmlns:a16="http://schemas.microsoft.com/office/drawing/2014/main" id="{6F2E67BD-178A-3A45-EB64-C83AC6F339F3}"/>
              </a:ext>
            </a:extLst>
          </p:cNvPr>
          <p:cNvPicPr>
            <a:picLocks noChangeAspect="1"/>
          </p:cNvPicPr>
          <p:nvPr/>
        </p:nvPicPr>
        <p:blipFill>
          <a:blip r:embed="rId2"/>
          <a:stretch>
            <a:fillRect/>
          </a:stretch>
        </p:blipFill>
        <p:spPr>
          <a:xfrm>
            <a:off x="6556119" y="1620002"/>
            <a:ext cx="4384725" cy="2794377"/>
          </a:xfrm>
          <a:prstGeom prst="rect">
            <a:avLst/>
          </a:prstGeom>
        </p:spPr>
      </p:pic>
      <p:graphicFrame>
        <p:nvGraphicFramePr>
          <p:cNvPr id="7" name="Table 6">
            <a:extLst>
              <a:ext uri="{FF2B5EF4-FFF2-40B4-BE49-F238E27FC236}">
                <a16:creationId xmlns:a16="http://schemas.microsoft.com/office/drawing/2014/main" id="{3DC7EDBC-1BFD-B507-9FCA-7B1485AB1EE5}"/>
              </a:ext>
            </a:extLst>
          </p:cNvPr>
          <p:cNvGraphicFramePr>
            <a:graphicFrameLocks noGrp="1"/>
          </p:cNvGraphicFramePr>
          <p:nvPr>
            <p:extLst>
              <p:ext uri="{D42A27DB-BD31-4B8C-83A1-F6EECF244321}">
                <p14:modId xmlns:p14="http://schemas.microsoft.com/office/powerpoint/2010/main" val="1587379607"/>
              </p:ext>
            </p:extLst>
          </p:nvPr>
        </p:nvGraphicFramePr>
        <p:xfrm>
          <a:off x="6677132" y="4651656"/>
          <a:ext cx="4142697" cy="1056683"/>
        </p:xfrm>
        <a:graphic>
          <a:graphicData uri="http://schemas.openxmlformats.org/drawingml/2006/table">
            <a:tbl>
              <a:tblPr>
                <a:tableStyleId>{5DA37D80-6434-44D0-A028-1B22A696006F}</a:tableStyleId>
              </a:tblPr>
              <a:tblGrid>
                <a:gridCol w="1380899">
                  <a:extLst>
                    <a:ext uri="{9D8B030D-6E8A-4147-A177-3AD203B41FA5}">
                      <a16:colId xmlns:a16="http://schemas.microsoft.com/office/drawing/2014/main" val="1383498773"/>
                    </a:ext>
                  </a:extLst>
                </a:gridCol>
                <a:gridCol w="1380899">
                  <a:extLst>
                    <a:ext uri="{9D8B030D-6E8A-4147-A177-3AD203B41FA5}">
                      <a16:colId xmlns:a16="http://schemas.microsoft.com/office/drawing/2014/main" val="713838529"/>
                    </a:ext>
                  </a:extLst>
                </a:gridCol>
                <a:gridCol w="1380899">
                  <a:extLst>
                    <a:ext uri="{9D8B030D-6E8A-4147-A177-3AD203B41FA5}">
                      <a16:colId xmlns:a16="http://schemas.microsoft.com/office/drawing/2014/main" val="1081248414"/>
                    </a:ext>
                  </a:extLst>
                </a:gridCol>
              </a:tblGrid>
              <a:tr h="353339">
                <a:tc gridSpan="3">
                  <a:txBody>
                    <a:bodyPr/>
                    <a:lstStyle/>
                    <a:p>
                      <a:pPr algn="ctr" fontAlgn="ctr"/>
                      <a:r>
                        <a:rPr lang="en-US" sz="1400" u="none" strike="noStrike" dirty="0">
                          <a:effectLst/>
                        </a:rPr>
                        <a:t> Model Output – With Rainwater Harvesting</a:t>
                      </a:r>
                      <a:endParaRPr lang="en-US" sz="1400" b="1" i="0" u="none" strike="noStrike" dirty="0">
                        <a:solidFill>
                          <a:srgbClr val="000000"/>
                        </a:solidFill>
                        <a:effectLst/>
                        <a:latin typeface="Microsoft Sans Serif" panose="020B0604020202020204" pitchFamily="34" charset="0"/>
                      </a:endParaRPr>
                    </a:p>
                  </a:txBody>
                  <a:tcPr marL="7620" marR="7620" marT="762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81704976"/>
                  </a:ext>
                </a:extLst>
              </a:tr>
              <a:tr h="466170">
                <a:tc>
                  <a:txBody>
                    <a:bodyPr/>
                    <a:lstStyle/>
                    <a:p>
                      <a:pPr algn="ctr" fontAlgn="ctr"/>
                      <a:r>
                        <a:rPr lang="en-US" sz="1400" u="none" strike="noStrike" dirty="0">
                          <a:effectLst/>
                        </a:rPr>
                        <a:t>Name</a:t>
                      </a:r>
                      <a:endParaRPr lang="en-US" sz="1400" b="1" i="0" u="none" strike="noStrike" dirty="0">
                        <a:solidFill>
                          <a:srgbClr val="000000"/>
                        </a:solidFill>
                        <a:effectLst/>
                        <a:latin typeface="Microsoft Sans Serif" panose="020B0604020202020204" pitchFamily="34" charset="0"/>
                      </a:endParaRPr>
                    </a:p>
                  </a:txBody>
                  <a:tcPr marL="7620" marR="7620" marT="7620" marB="0" anchor="ctr"/>
                </a:tc>
                <a:tc>
                  <a:txBody>
                    <a:bodyPr/>
                    <a:lstStyle/>
                    <a:p>
                      <a:pPr algn="ctr" fontAlgn="ctr"/>
                      <a:r>
                        <a:rPr lang="en-US" sz="1400" u="none" strike="noStrike" dirty="0">
                          <a:effectLst/>
                        </a:rPr>
                        <a:t>Max. Outflow (m³/s)</a:t>
                      </a:r>
                      <a:endParaRPr lang="en-US" sz="1400" b="1" i="0" u="none" strike="noStrike" dirty="0">
                        <a:solidFill>
                          <a:srgbClr val="000000"/>
                        </a:solidFill>
                        <a:effectLst/>
                        <a:latin typeface="Microsoft Sans Serif" panose="020B0604020202020204" pitchFamily="34" charset="0"/>
                      </a:endParaRPr>
                    </a:p>
                  </a:txBody>
                  <a:tcPr marL="7620" marR="7620" marT="7620" marB="0" anchor="ctr"/>
                </a:tc>
                <a:tc>
                  <a:txBody>
                    <a:bodyPr/>
                    <a:lstStyle/>
                    <a:p>
                      <a:pPr algn="ctr" fontAlgn="ctr"/>
                      <a:r>
                        <a:rPr lang="en-US" sz="1400" u="none" strike="noStrike">
                          <a:effectLst/>
                        </a:rPr>
                        <a:t>Total Outflow Volume (m³)</a:t>
                      </a:r>
                      <a:endParaRPr lang="en-US" sz="1400" b="1" i="0" u="none" strike="noStrike">
                        <a:solidFill>
                          <a:srgbClr val="000000"/>
                        </a:solidFill>
                        <a:effectLst/>
                        <a:latin typeface="Microsoft Sans Serif" panose="020B0604020202020204" pitchFamily="34" charset="0"/>
                      </a:endParaRPr>
                    </a:p>
                  </a:txBody>
                  <a:tcPr marL="7620" marR="7620" marT="7620" marB="0" anchor="ctr"/>
                </a:tc>
                <a:extLst>
                  <a:ext uri="{0D108BD9-81ED-4DB2-BD59-A6C34878D82A}">
                    <a16:rowId xmlns:a16="http://schemas.microsoft.com/office/drawing/2014/main" val="2270050434"/>
                  </a:ext>
                </a:extLst>
              </a:tr>
              <a:tr h="237174">
                <a:tc>
                  <a:txBody>
                    <a:bodyPr/>
                    <a:lstStyle/>
                    <a:p>
                      <a:pPr algn="ctr" fontAlgn="ctr"/>
                      <a:r>
                        <a:rPr lang="en-US" sz="1400" u="none" strike="noStrike" dirty="0">
                          <a:effectLst/>
                        </a:rPr>
                        <a:t>MH-Outflow</a:t>
                      </a:r>
                      <a:endParaRPr lang="en-US" sz="1400" b="0" i="0" u="none" strike="noStrike" dirty="0">
                        <a:solidFill>
                          <a:srgbClr val="000000"/>
                        </a:solidFill>
                        <a:effectLst/>
                        <a:latin typeface="Microsoft Sans Serif" panose="020B0604020202020204" pitchFamily="34" charset="0"/>
                      </a:endParaRPr>
                    </a:p>
                  </a:txBody>
                  <a:tcPr marL="7620" marR="7620" marT="7620" marB="0" anchor="ctr"/>
                </a:tc>
                <a:tc>
                  <a:txBody>
                    <a:bodyPr/>
                    <a:lstStyle/>
                    <a:p>
                      <a:pPr algn="ctr" fontAlgn="ctr"/>
                      <a:r>
                        <a:rPr lang="en-US" sz="1400" u="none" strike="noStrike">
                          <a:effectLst/>
                        </a:rPr>
                        <a:t>22.067</a:t>
                      </a:r>
                      <a:endParaRPr lang="en-US" sz="1400" b="0" i="0" u="none" strike="noStrike">
                        <a:solidFill>
                          <a:srgbClr val="000000"/>
                        </a:solidFill>
                        <a:effectLst/>
                        <a:latin typeface="Microsoft Sans Serif" panose="020B0604020202020204" pitchFamily="34" charset="0"/>
                      </a:endParaRPr>
                    </a:p>
                  </a:txBody>
                  <a:tcPr marL="7620" marR="7620" marT="7620" marB="0" anchor="ctr"/>
                </a:tc>
                <a:tc>
                  <a:txBody>
                    <a:bodyPr/>
                    <a:lstStyle/>
                    <a:p>
                      <a:pPr algn="ctr" fontAlgn="ctr"/>
                      <a:r>
                        <a:rPr lang="en-US" sz="1400" u="none" strike="noStrike" dirty="0">
                          <a:effectLst/>
                        </a:rPr>
                        <a:t>21957.297</a:t>
                      </a:r>
                      <a:endParaRPr lang="en-US" sz="1400" b="0" i="0" u="none" strike="noStrike" dirty="0">
                        <a:solidFill>
                          <a:srgbClr val="000000"/>
                        </a:solidFill>
                        <a:effectLst/>
                        <a:latin typeface="Microsoft Sans Serif" panose="020B0604020202020204" pitchFamily="34" charset="0"/>
                      </a:endParaRPr>
                    </a:p>
                  </a:txBody>
                  <a:tcPr marL="7620" marR="7620" marT="7620" marB="0" anchor="ctr"/>
                </a:tc>
                <a:extLst>
                  <a:ext uri="{0D108BD9-81ED-4DB2-BD59-A6C34878D82A}">
                    <a16:rowId xmlns:a16="http://schemas.microsoft.com/office/drawing/2014/main" val="452816853"/>
                  </a:ext>
                </a:extLst>
              </a:tr>
            </a:tbl>
          </a:graphicData>
        </a:graphic>
      </p:graphicFrame>
      <p:pic>
        <p:nvPicPr>
          <p:cNvPr id="11" name="Picture 10" descr="A graph with a red line&#10;&#10;AI-generated content may be incorrect.">
            <a:extLst>
              <a:ext uri="{FF2B5EF4-FFF2-40B4-BE49-F238E27FC236}">
                <a16:creationId xmlns:a16="http://schemas.microsoft.com/office/drawing/2014/main" id="{06821154-B52D-0CC8-9FEA-5274DF924885}"/>
              </a:ext>
            </a:extLst>
          </p:cNvPr>
          <p:cNvPicPr>
            <a:picLocks noChangeAspect="1"/>
          </p:cNvPicPr>
          <p:nvPr/>
        </p:nvPicPr>
        <p:blipFill>
          <a:blip r:embed="rId3"/>
          <a:stretch>
            <a:fillRect/>
          </a:stretch>
        </p:blipFill>
        <p:spPr>
          <a:xfrm>
            <a:off x="1233975" y="1620002"/>
            <a:ext cx="4384725" cy="2794376"/>
          </a:xfrm>
          <a:prstGeom prst="rect">
            <a:avLst/>
          </a:prstGeom>
        </p:spPr>
      </p:pic>
      <p:graphicFrame>
        <p:nvGraphicFramePr>
          <p:cNvPr id="12" name="Table 11">
            <a:extLst>
              <a:ext uri="{FF2B5EF4-FFF2-40B4-BE49-F238E27FC236}">
                <a16:creationId xmlns:a16="http://schemas.microsoft.com/office/drawing/2014/main" id="{8A86EF84-3CDA-7331-8F83-64314D174C50}"/>
              </a:ext>
            </a:extLst>
          </p:cNvPr>
          <p:cNvGraphicFramePr>
            <a:graphicFrameLocks noGrp="1"/>
          </p:cNvGraphicFramePr>
          <p:nvPr>
            <p:extLst>
              <p:ext uri="{D42A27DB-BD31-4B8C-83A1-F6EECF244321}">
                <p14:modId xmlns:p14="http://schemas.microsoft.com/office/powerpoint/2010/main" val="3149530149"/>
              </p:ext>
            </p:extLst>
          </p:nvPr>
        </p:nvGraphicFramePr>
        <p:xfrm>
          <a:off x="1414507" y="4654469"/>
          <a:ext cx="4023660" cy="1056683"/>
        </p:xfrm>
        <a:graphic>
          <a:graphicData uri="http://schemas.openxmlformats.org/drawingml/2006/table">
            <a:tbl>
              <a:tblPr>
                <a:tableStyleId>{5DA37D80-6434-44D0-A028-1B22A696006F}</a:tableStyleId>
              </a:tblPr>
              <a:tblGrid>
                <a:gridCol w="1341220">
                  <a:extLst>
                    <a:ext uri="{9D8B030D-6E8A-4147-A177-3AD203B41FA5}">
                      <a16:colId xmlns:a16="http://schemas.microsoft.com/office/drawing/2014/main" val="538488286"/>
                    </a:ext>
                  </a:extLst>
                </a:gridCol>
                <a:gridCol w="1341220">
                  <a:extLst>
                    <a:ext uri="{9D8B030D-6E8A-4147-A177-3AD203B41FA5}">
                      <a16:colId xmlns:a16="http://schemas.microsoft.com/office/drawing/2014/main" val="1480541898"/>
                    </a:ext>
                  </a:extLst>
                </a:gridCol>
                <a:gridCol w="1341220">
                  <a:extLst>
                    <a:ext uri="{9D8B030D-6E8A-4147-A177-3AD203B41FA5}">
                      <a16:colId xmlns:a16="http://schemas.microsoft.com/office/drawing/2014/main" val="82930593"/>
                    </a:ext>
                  </a:extLst>
                </a:gridCol>
              </a:tblGrid>
              <a:tr h="266468">
                <a:tc gridSpan="3">
                  <a:txBody>
                    <a:bodyPr/>
                    <a:lstStyle/>
                    <a:p>
                      <a:pPr algn="ctr" fontAlgn="ctr"/>
                      <a:r>
                        <a:rPr lang="en-US" sz="1400" u="none" strike="noStrike" dirty="0">
                          <a:effectLst/>
                        </a:rPr>
                        <a:t>Model Output – Without Rainwater Harvesting</a:t>
                      </a:r>
                      <a:endParaRPr lang="en-US" sz="1400" b="1" i="0" u="none" strike="noStrike" dirty="0">
                        <a:solidFill>
                          <a:srgbClr val="000000"/>
                        </a:solidFill>
                        <a:effectLst/>
                        <a:latin typeface="Microsoft Sans Serif" panose="020B0604020202020204" pitchFamily="34" charset="0"/>
                      </a:endParaRPr>
                    </a:p>
                  </a:txBody>
                  <a:tcPr marL="7620" marR="7620" marT="762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95533292"/>
                  </a:ext>
                </a:extLst>
              </a:tr>
              <a:tr h="523747">
                <a:tc>
                  <a:txBody>
                    <a:bodyPr/>
                    <a:lstStyle/>
                    <a:p>
                      <a:pPr algn="ctr" fontAlgn="ctr"/>
                      <a:r>
                        <a:rPr lang="en-US" sz="1400" u="none" strike="noStrike">
                          <a:effectLst/>
                        </a:rPr>
                        <a:t>Name</a:t>
                      </a:r>
                      <a:endParaRPr lang="en-US" sz="1400" b="1" i="0" u="none" strike="noStrike">
                        <a:solidFill>
                          <a:srgbClr val="000000"/>
                        </a:solidFill>
                        <a:effectLst/>
                        <a:latin typeface="Microsoft Sans Serif" panose="020B0604020202020204" pitchFamily="34" charset="0"/>
                      </a:endParaRPr>
                    </a:p>
                  </a:txBody>
                  <a:tcPr marL="7620" marR="7620" marT="7620" marB="0" anchor="ctr"/>
                </a:tc>
                <a:tc>
                  <a:txBody>
                    <a:bodyPr/>
                    <a:lstStyle/>
                    <a:p>
                      <a:pPr algn="ctr" fontAlgn="ctr"/>
                      <a:r>
                        <a:rPr lang="en-US" sz="1400" u="none" strike="noStrike">
                          <a:effectLst/>
                        </a:rPr>
                        <a:t>Max. Outflow (m³/s)</a:t>
                      </a:r>
                      <a:endParaRPr lang="en-US" sz="1400" b="1" i="0" u="none" strike="noStrike">
                        <a:solidFill>
                          <a:srgbClr val="000000"/>
                        </a:solidFill>
                        <a:effectLst/>
                        <a:latin typeface="Microsoft Sans Serif" panose="020B0604020202020204" pitchFamily="34" charset="0"/>
                      </a:endParaRPr>
                    </a:p>
                  </a:txBody>
                  <a:tcPr marL="7620" marR="7620" marT="7620" marB="0" anchor="ctr"/>
                </a:tc>
                <a:tc>
                  <a:txBody>
                    <a:bodyPr/>
                    <a:lstStyle/>
                    <a:p>
                      <a:pPr algn="ctr" fontAlgn="ctr"/>
                      <a:r>
                        <a:rPr lang="en-US" sz="1400" u="none" strike="noStrike">
                          <a:effectLst/>
                        </a:rPr>
                        <a:t>Total Outflow Volume (m³)</a:t>
                      </a:r>
                      <a:endParaRPr lang="en-US" sz="1400" b="1" i="0" u="none" strike="noStrike">
                        <a:solidFill>
                          <a:srgbClr val="000000"/>
                        </a:solidFill>
                        <a:effectLst/>
                        <a:latin typeface="Microsoft Sans Serif" panose="020B0604020202020204" pitchFamily="34" charset="0"/>
                      </a:endParaRPr>
                    </a:p>
                  </a:txBody>
                  <a:tcPr marL="7620" marR="7620" marT="7620" marB="0" anchor="ctr"/>
                </a:tc>
                <a:extLst>
                  <a:ext uri="{0D108BD9-81ED-4DB2-BD59-A6C34878D82A}">
                    <a16:rowId xmlns:a16="http://schemas.microsoft.com/office/drawing/2014/main" val="1147619802"/>
                  </a:ext>
                </a:extLst>
              </a:tr>
              <a:tr h="266468">
                <a:tc>
                  <a:txBody>
                    <a:bodyPr/>
                    <a:lstStyle/>
                    <a:p>
                      <a:pPr algn="ctr" fontAlgn="ctr"/>
                      <a:r>
                        <a:rPr lang="en-US" sz="1400" u="none" strike="noStrike">
                          <a:effectLst/>
                        </a:rPr>
                        <a:t>MH-Outflow</a:t>
                      </a:r>
                      <a:endParaRPr lang="en-US" sz="1400" b="0" i="0" u="none" strike="noStrike">
                        <a:solidFill>
                          <a:srgbClr val="000000"/>
                        </a:solidFill>
                        <a:effectLst/>
                        <a:latin typeface="Microsoft Sans Serif" panose="020B0604020202020204" pitchFamily="34" charset="0"/>
                      </a:endParaRPr>
                    </a:p>
                  </a:txBody>
                  <a:tcPr marL="7620" marR="7620" marT="7620" marB="0" anchor="ctr"/>
                </a:tc>
                <a:tc>
                  <a:txBody>
                    <a:bodyPr/>
                    <a:lstStyle/>
                    <a:p>
                      <a:pPr algn="ctr" fontAlgn="ctr"/>
                      <a:r>
                        <a:rPr lang="en-US" sz="1400" u="none" strike="noStrike">
                          <a:effectLst/>
                        </a:rPr>
                        <a:t>33.170</a:t>
                      </a:r>
                      <a:endParaRPr lang="en-US" sz="1400" b="0" i="0" u="none" strike="noStrike">
                        <a:solidFill>
                          <a:srgbClr val="000000"/>
                        </a:solidFill>
                        <a:effectLst/>
                        <a:latin typeface="Microsoft Sans Serif" panose="020B0604020202020204" pitchFamily="34" charset="0"/>
                      </a:endParaRPr>
                    </a:p>
                  </a:txBody>
                  <a:tcPr marL="7620" marR="7620" marT="7620" marB="0" anchor="ctr"/>
                </a:tc>
                <a:tc>
                  <a:txBody>
                    <a:bodyPr/>
                    <a:lstStyle/>
                    <a:p>
                      <a:pPr algn="ctr" fontAlgn="ctr"/>
                      <a:r>
                        <a:rPr lang="en-US" sz="1400" u="none" strike="noStrike" dirty="0">
                          <a:effectLst/>
                        </a:rPr>
                        <a:t>21957.297</a:t>
                      </a:r>
                      <a:endParaRPr lang="en-US" sz="1400" b="0" i="0" u="none" strike="noStrike" dirty="0">
                        <a:solidFill>
                          <a:srgbClr val="000000"/>
                        </a:solidFill>
                        <a:effectLst/>
                        <a:latin typeface="Microsoft Sans Serif" panose="020B0604020202020204" pitchFamily="34" charset="0"/>
                      </a:endParaRPr>
                    </a:p>
                  </a:txBody>
                  <a:tcPr marL="7620" marR="7620" marT="7620" marB="0" anchor="ctr"/>
                </a:tc>
                <a:extLst>
                  <a:ext uri="{0D108BD9-81ED-4DB2-BD59-A6C34878D82A}">
                    <a16:rowId xmlns:a16="http://schemas.microsoft.com/office/drawing/2014/main" val="1226911692"/>
                  </a:ext>
                </a:extLst>
              </a:tr>
            </a:tbl>
          </a:graphicData>
        </a:graphic>
      </p:graphicFrame>
    </p:spTree>
    <p:extLst>
      <p:ext uri="{BB962C8B-B14F-4D97-AF65-F5344CB8AC3E}">
        <p14:creationId xmlns:p14="http://schemas.microsoft.com/office/powerpoint/2010/main" val="20965782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77B04-C991-D17A-1D69-A7F759C6F9BD}"/>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2FC8306-DC8F-D114-857F-E32427007483}"/>
              </a:ext>
            </a:extLst>
          </p:cNvPr>
          <p:cNvSpPr/>
          <p:nvPr/>
        </p:nvSpPr>
        <p:spPr>
          <a:xfrm>
            <a:off x="0" y="0"/>
            <a:ext cx="12192000" cy="6858000"/>
          </a:xfrm>
          <a:prstGeom prst="rect">
            <a:avLst/>
          </a:prstGeom>
          <a:solidFill>
            <a:schemeClr val="accent1">
              <a:alpha val="26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hart of rain fall&#10;&#10;AI-generated content may be incorrect.">
            <a:extLst>
              <a:ext uri="{FF2B5EF4-FFF2-40B4-BE49-F238E27FC236}">
                <a16:creationId xmlns:a16="http://schemas.microsoft.com/office/drawing/2014/main" id="{84D36573-498C-CDF6-BDB8-380081FBCD94}"/>
              </a:ext>
            </a:extLst>
          </p:cNvPr>
          <p:cNvPicPr>
            <a:picLocks noChangeAspect="1"/>
          </p:cNvPicPr>
          <p:nvPr/>
        </p:nvPicPr>
        <p:blipFill>
          <a:blip r:embed="rId2"/>
          <a:stretch>
            <a:fillRect/>
          </a:stretch>
        </p:blipFill>
        <p:spPr>
          <a:xfrm>
            <a:off x="3852949" y="351224"/>
            <a:ext cx="3844856" cy="5453105"/>
          </a:xfrm>
          <a:prstGeom prst="rect">
            <a:avLst/>
          </a:prstGeom>
        </p:spPr>
      </p:pic>
      <p:pic>
        <p:nvPicPr>
          <p:cNvPr id="9" name="Picture 8" descr="A table of numbers with red and blue text&#10;&#10;AI-generated content may be incorrect.">
            <a:extLst>
              <a:ext uri="{FF2B5EF4-FFF2-40B4-BE49-F238E27FC236}">
                <a16:creationId xmlns:a16="http://schemas.microsoft.com/office/drawing/2014/main" id="{8591D772-4543-4065-9817-53E83FE06F49}"/>
              </a:ext>
            </a:extLst>
          </p:cNvPr>
          <p:cNvPicPr>
            <a:picLocks noChangeAspect="1"/>
          </p:cNvPicPr>
          <p:nvPr/>
        </p:nvPicPr>
        <p:blipFill>
          <a:blip r:embed="rId3"/>
          <a:stretch>
            <a:fillRect/>
          </a:stretch>
        </p:blipFill>
        <p:spPr>
          <a:xfrm>
            <a:off x="7831711" y="351223"/>
            <a:ext cx="3844856" cy="5453105"/>
          </a:xfrm>
          <a:prstGeom prst="rect">
            <a:avLst/>
          </a:prstGeom>
        </p:spPr>
      </p:pic>
      <p:pic>
        <p:nvPicPr>
          <p:cNvPr id="13" name="Picture 12" descr="A blue house with a blue roof&#10;&#10;AI-generated content may be incorrect.">
            <a:extLst>
              <a:ext uri="{FF2B5EF4-FFF2-40B4-BE49-F238E27FC236}">
                <a16:creationId xmlns:a16="http://schemas.microsoft.com/office/drawing/2014/main" id="{8E503E89-11AB-A104-18BE-830DCBED8421}"/>
              </a:ext>
            </a:extLst>
          </p:cNvPr>
          <p:cNvPicPr>
            <a:picLocks noChangeAspect="1"/>
          </p:cNvPicPr>
          <p:nvPr/>
        </p:nvPicPr>
        <p:blipFill>
          <a:blip r:embed="rId4"/>
          <a:stretch>
            <a:fillRect/>
          </a:stretch>
        </p:blipFill>
        <p:spPr>
          <a:xfrm>
            <a:off x="646781" y="1334615"/>
            <a:ext cx="2602977" cy="3613305"/>
          </a:xfrm>
          <a:prstGeom prst="rect">
            <a:avLst/>
          </a:prstGeom>
        </p:spPr>
      </p:pic>
      <p:sp>
        <p:nvSpPr>
          <p:cNvPr id="15" name="TextBox 14">
            <a:extLst>
              <a:ext uri="{FF2B5EF4-FFF2-40B4-BE49-F238E27FC236}">
                <a16:creationId xmlns:a16="http://schemas.microsoft.com/office/drawing/2014/main" id="{FD8E4B20-F425-951D-E207-E1C6794C0A96}"/>
              </a:ext>
            </a:extLst>
          </p:cNvPr>
          <p:cNvSpPr txBox="1"/>
          <p:nvPr/>
        </p:nvSpPr>
        <p:spPr>
          <a:xfrm>
            <a:off x="3772935" y="5860445"/>
            <a:ext cx="6021305" cy="646331"/>
          </a:xfrm>
          <a:prstGeom prst="rect">
            <a:avLst/>
          </a:prstGeom>
          <a:noFill/>
        </p:spPr>
        <p:txBody>
          <a:bodyPr wrap="square">
            <a:spAutoFit/>
          </a:bodyPr>
          <a:lstStyle/>
          <a:p>
            <a:r>
              <a:rPr lang="en-US" dirty="0"/>
              <a:t>Source: WMI Report for Greater Amman Municipality, in cooperation with the Ministry of Water and Irrigation.</a:t>
            </a:r>
          </a:p>
        </p:txBody>
      </p:sp>
    </p:spTree>
    <p:extLst>
      <p:ext uri="{BB962C8B-B14F-4D97-AF65-F5344CB8AC3E}">
        <p14:creationId xmlns:p14="http://schemas.microsoft.com/office/powerpoint/2010/main" val="35121698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05C71-A296-2755-8F8A-B5226216D1A6}"/>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B9A52250-F27B-C69F-E8C6-2769CD0D5EAC}"/>
              </a:ext>
            </a:extLst>
          </p:cNvPr>
          <p:cNvSpPr/>
          <p:nvPr/>
        </p:nvSpPr>
        <p:spPr>
          <a:xfrm>
            <a:off x="0" y="0"/>
            <a:ext cx="12192000" cy="6858000"/>
          </a:xfrm>
          <a:prstGeom prst="rect">
            <a:avLst/>
          </a:prstGeom>
          <a:solidFill>
            <a:schemeClr val="accent1">
              <a:alpha val="26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91AB1ED-77FC-2F1D-6D16-D6EEFF0184C3}"/>
              </a:ext>
            </a:extLst>
          </p:cNvPr>
          <p:cNvPicPr>
            <a:picLocks noChangeAspect="1"/>
          </p:cNvPicPr>
          <p:nvPr/>
        </p:nvPicPr>
        <p:blipFill>
          <a:blip r:embed="rId2"/>
          <a:stretch>
            <a:fillRect/>
          </a:stretch>
        </p:blipFill>
        <p:spPr>
          <a:xfrm>
            <a:off x="2743200" y="294789"/>
            <a:ext cx="6011512" cy="5760778"/>
          </a:xfrm>
          <a:prstGeom prst="rect">
            <a:avLst/>
          </a:prstGeom>
        </p:spPr>
      </p:pic>
    </p:spTree>
    <p:extLst>
      <p:ext uri="{BB962C8B-B14F-4D97-AF65-F5344CB8AC3E}">
        <p14:creationId xmlns:p14="http://schemas.microsoft.com/office/powerpoint/2010/main" val="388110407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5A086-E67E-CCBF-3BBE-AC9F9767F48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B8CCB236-5E1B-BAE7-71A1-A0DDD9B87FCE}"/>
              </a:ext>
            </a:extLst>
          </p:cNvPr>
          <p:cNvSpPr/>
          <p:nvPr/>
        </p:nvSpPr>
        <p:spPr>
          <a:xfrm>
            <a:off x="0" y="0"/>
            <a:ext cx="12192000" cy="6858000"/>
          </a:xfrm>
          <a:prstGeom prst="rect">
            <a:avLst/>
          </a:prstGeom>
          <a:solidFill>
            <a:schemeClr val="accent1">
              <a:alpha val="26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7572D070-5C18-867C-6FEC-1E762F981A0A}"/>
              </a:ext>
            </a:extLst>
          </p:cNvPr>
          <p:cNvSpPr/>
          <p:nvPr/>
        </p:nvSpPr>
        <p:spPr>
          <a:xfrm>
            <a:off x="4349164" y="2274422"/>
            <a:ext cx="3493672" cy="1154578"/>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kern="100" dirty="0">
                <a:solidFill>
                  <a:schemeClr val="accent2">
                    <a:lumMod val="50000"/>
                  </a:schemeClr>
                </a:solidFill>
                <a:latin typeface="+mj-lt"/>
                <a:ea typeface="+mj-ea"/>
                <a:cs typeface="+mj-cs"/>
              </a:rPr>
              <a:t>Thank You</a:t>
            </a:r>
            <a:endParaRPr lang="ar-JO" sz="4000" kern="100" dirty="0">
              <a:solidFill>
                <a:schemeClr val="accent2">
                  <a:lumMod val="50000"/>
                </a:schemeClr>
              </a:solidFill>
              <a:latin typeface="+mj-lt"/>
              <a:ea typeface="+mj-ea"/>
              <a:cs typeface="+mj-cs"/>
            </a:endParaRPr>
          </a:p>
        </p:txBody>
      </p:sp>
      <p:pic>
        <p:nvPicPr>
          <p:cNvPr id="5" name="Picture 4" descr="A green shield with red circle and red circle with red circle and red circle with red circle and white circle with red circle with red circle with red circle with white circle with red circle with black circle&#10;&#10;AI-generated content may be incorrect.">
            <a:extLst>
              <a:ext uri="{FF2B5EF4-FFF2-40B4-BE49-F238E27FC236}">
                <a16:creationId xmlns:a16="http://schemas.microsoft.com/office/drawing/2014/main" id="{38C60CBE-E942-2764-AD85-9878FD5D2314}"/>
              </a:ext>
            </a:extLst>
          </p:cNvPr>
          <p:cNvPicPr>
            <a:picLocks noChangeAspect="1"/>
          </p:cNvPicPr>
          <p:nvPr/>
        </p:nvPicPr>
        <p:blipFill>
          <a:blip r:embed="rId2"/>
          <a:srcRect l="262" r="-262" b="12159"/>
          <a:stretch/>
        </p:blipFill>
        <p:spPr>
          <a:xfrm>
            <a:off x="341044" y="4839255"/>
            <a:ext cx="1005840" cy="1280160"/>
          </a:xfrm>
          <a:prstGeom prst="rect">
            <a:avLst/>
          </a:prstGeom>
        </p:spPr>
      </p:pic>
      <p:sp>
        <p:nvSpPr>
          <p:cNvPr id="8" name="TextBox 7">
            <a:extLst>
              <a:ext uri="{FF2B5EF4-FFF2-40B4-BE49-F238E27FC236}">
                <a16:creationId xmlns:a16="http://schemas.microsoft.com/office/drawing/2014/main" id="{9B636845-C3AA-275D-8CED-F1686F860F2D}"/>
              </a:ext>
            </a:extLst>
          </p:cNvPr>
          <p:cNvSpPr txBox="1"/>
          <p:nvPr/>
        </p:nvSpPr>
        <p:spPr>
          <a:xfrm>
            <a:off x="5221556" y="5156586"/>
            <a:ext cx="5242560" cy="677108"/>
          </a:xfrm>
          <a:prstGeom prst="rect">
            <a:avLst/>
          </a:prstGeom>
          <a:noFill/>
        </p:spPr>
        <p:txBody>
          <a:bodyPr wrap="square" rtlCol="0">
            <a:spAutoFit/>
          </a:bodyPr>
          <a:lstStyle/>
          <a:p>
            <a:r>
              <a:rPr lang="en-US" sz="1400" kern="100" dirty="0">
                <a:solidFill>
                  <a:schemeClr val="accent2">
                    <a:lumMod val="50000"/>
                  </a:schemeClr>
                </a:solidFill>
                <a:latin typeface="+mj-lt"/>
                <a:ea typeface="+mj-ea"/>
                <a:cs typeface="+mj-cs"/>
              </a:rPr>
              <a:t>THE UNIVERSITY OF JORDAN SCHOOL OF ENGINEERING DEPARTMENT OF CIVIL ENGINEERING</a:t>
            </a:r>
            <a:r>
              <a:rPr lang="en-GB" sz="1000" b="1" dirty="0"/>
              <a:t>                      </a:t>
            </a:r>
          </a:p>
          <a:p>
            <a:pPr algn="ctr"/>
            <a:endParaRPr lang="en-GB" sz="1000" b="1" dirty="0"/>
          </a:p>
        </p:txBody>
      </p:sp>
      <p:sp>
        <p:nvSpPr>
          <p:cNvPr id="9" name="TextBox 8">
            <a:extLst>
              <a:ext uri="{FF2B5EF4-FFF2-40B4-BE49-F238E27FC236}">
                <a16:creationId xmlns:a16="http://schemas.microsoft.com/office/drawing/2014/main" id="{C72826EF-9154-32AE-BC29-F4D8DB2AC85C}"/>
              </a:ext>
            </a:extLst>
          </p:cNvPr>
          <p:cNvSpPr txBox="1"/>
          <p:nvPr/>
        </p:nvSpPr>
        <p:spPr>
          <a:xfrm>
            <a:off x="1443062" y="5156586"/>
            <a:ext cx="3180422" cy="1046440"/>
          </a:xfrm>
          <a:prstGeom prst="rect">
            <a:avLst/>
          </a:prstGeom>
          <a:noFill/>
        </p:spPr>
        <p:txBody>
          <a:bodyPr wrap="square" rtlCol="0">
            <a:spAutoFit/>
          </a:bodyPr>
          <a:lstStyle/>
          <a:p>
            <a:r>
              <a:rPr lang="en-GB" sz="1400" kern="100" dirty="0">
                <a:solidFill>
                  <a:schemeClr val="accent2">
                    <a:lumMod val="50000"/>
                  </a:schemeClr>
                </a:solidFill>
                <a:latin typeface="+mj-lt"/>
                <a:ea typeface="+mj-ea"/>
                <a:cs typeface="+mj-cs"/>
              </a:rPr>
              <a:t>Mohammad Abu Muslem </a:t>
            </a:r>
            <a:br>
              <a:rPr lang="en-GB" sz="1400" kern="100" dirty="0">
                <a:solidFill>
                  <a:schemeClr val="accent2">
                    <a:lumMod val="50000"/>
                  </a:schemeClr>
                </a:solidFill>
                <a:latin typeface="+mj-lt"/>
                <a:ea typeface="+mj-ea"/>
                <a:cs typeface="+mj-cs"/>
              </a:rPr>
            </a:br>
            <a:r>
              <a:rPr lang="en-GB" sz="1400" kern="100" dirty="0">
                <a:solidFill>
                  <a:schemeClr val="accent2">
                    <a:lumMod val="50000"/>
                  </a:schemeClr>
                </a:solidFill>
                <a:latin typeface="+mj-lt"/>
                <a:ea typeface="+mj-ea"/>
                <a:cs typeface="+mj-cs"/>
                <a:hlinkClick r:id="rId3"/>
              </a:rPr>
              <a:t>mhm8200888@ju.edu.jo</a:t>
            </a:r>
            <a:r>
              <a:rPr lang="en-GB" sz="1400" kern="100" dirty="0">
                <a:solidFill>
                  <a:schemeClr val="accent2">
                    <a:lumMod val="50000"/>
                  </a:schemeClr>
                </a:solidFill>
                <a:latin typeface="+mj-lt"/>
                <a:ea typeface="+mj-ea"/>
                <a:cs typeface="+mj-cs"/>
              </a:rPr>
              <a:t> </a:t>
            </a:r>
            <a:br>
              <a:rPr lang="en-GB" sz="1400" kern="100" dirty="0">
                <a:solidFill>
                  <a:schemeClr val="accent2">
                    <a:lumMod val="50000"/>
                  </a:schemeClr>
                </a:solidFill>
                <a:latin typeface="+mj-lt"/>
                <a:ea typeface="+mj-ea"/>
                <a:cs typeface="+mj-cs"/>
              </a:rPr>
            </a:br>
            <a:r>
              <a:rPr lang="en-GB" sz="1400" kern="100" dirty="0">
                <a:solidFill>
                  <a:schemeClr val="accent2">
                    <a:lumMod val="50000"/>
                  </a:schemeClr>
                </a:solidFill>
                <a:latin typeface="+mj-lt"/>
                <a:ea typeface="+mj-ea"/>
                <a:cs typeface="+mj-cs"/>
              </a:rPr>
              <a:t>Mobile.:00962797756147</a:t>
            </a:r>
          </a:p>
          <a:p>
            <a:pPr algn="ctr"/>
            <a:r>
              <a:rPr lang="en-GB" sz="1000" b="1" dirty="0"/>
              <a:t>                       </a:t>
            </a:r>
          </a:p>
          <a:p>
            <a:pPr algn="ctr"/>
            <a:endParaRPr lang="en-GB" sz="1000" b="1" dirty="0"/>
          </a:p>
        </p:txBody>
      </p:sp>
    </p:spTree>
    <p:extLst>
      <p:ext uri="{BB962C8B-B14F-4D97-AF65-F5344CB8AC3E}">
        <p14:creationId xmlns:p14="http://schemas.microsoft.com/office/powerpoint/2010/main" val="29311445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cean 16x9">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cean painting presentation (widescreen).potx" id="{7D8F5DB3-F878-46D5-AF2D-2DD5B7369221}" vid="{9251DF30-C224-466C-9BFA-3064FAD55731}"/>
    </a:ext>
  </a:extLst>
</a:theme>
</file>

<file path=ppt/theme/theme2.xml><?xml version="1.0" encoding="utf-8"?>
<a:theme xmlns:a="http://schemas.openxmlformats.org/drawingml/2006/main" name="Office Theme">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Ocean painting presentation (widescreen)</Template>
  <TotalTime>1263</TotalTime>
  <Words>302</Words>
  <Application>Microsoft Office PowerPoint</Application>
  <PresentationFormat>Widescreen</PresentationFormat>
  <Paragraphs>53</Paragraphs>
  <Slides>19</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Aptos</vt:lpstr>
      <vt:lpstr>Arial</vt:lpstr>
      <vt:lpstr>Georgia</vt:lpstr>
      <vt:lpstr>Microsoft Sans Serif</vt:lpstr>
      <vt:lpstr>Rockwell</vt:lpstr>
      <vt:lpstr>Wingdings</vt:lpstr>
      <vt:lpstr>Ocean 16x9</vt:lpstr>
      <vt:lpstr>Decentralized systems for runoff water management in Amman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Mohammad Yousef Mohammad AbuMuslem</dc:creator>
  <cp:lastModifiedBy>Mohammad Yousef Mohammad AbuMuslem</cp:lastModifiedBy>
  <cp:revision>5</cp:revision>
  <dcterms:created xsi:type="dcterms:W3CDTF">2025-05-02T20:18:42Z</dcterms:created>
  <dcterms:modified xsi:type="dcterms:W3CDTF">2025-05-04T09:22:22Z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