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8288000" cy="10287000"/>
  <p:notesSz cx="6858000" cy="9144000"/>
  <p:embeddedFontLst>
    <p:embeddedFont>
      <p:font typeface="Blackadder ITC" panose="04020505051007020D02" pitchFamily="82" charset="0"/>
      <p:regular r:id="rId27"/>
    </p:embeddedFont>
    <p:embeddedFont>
      <p:font typeface="Segoe UI Emoji" panose="020B0502040204020203" pitchFamily="3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91A3AD2-1EED-4E3E-9354-7096DE83BD0E}">
          <p14:sldIdLst>
            <p14:sldId id="256"/>
            <p14:sldId id="257"/>
            <p14:sldId id="258"/>
            <p14:sldId id="259"/>
            <p14:sldId id="260"/>
          </p14:sldIdLst>
        </p14:section>
        <p14:section name="Objectives and Methodology" id="{9E135943-DB3C-428D-9704-3BCC909A0238}">
          <p14:sldIdLst>
            <p14:sldId id="261"/>
            <p14:sldId id="262"/>
            <p14:sldId id="263"/>
            <p14:sldId id="264"/>
          </p14:sldIdLst>
        </p14:section>
        <p14:section name="Gap Analysis" id="{4EFA2BCC-BE77-4EBC-BE45-503DAD4E90CC}">
          <p14:sldIdLst>
            <p14:sldId id="265"/>
            <p14:sldId id="266"/>
            <p14:sldId id="267"/>
            <p14:sldId id="268"/>
          </p14:sldIdLst>
        </p14:section>
        <p14:section name="NWMP Unit Scenarios :" id="{82D92A09-395A-4B67-9FA5-66D46EC55B97}">
          <p14:sldIdLst>
            <p14:sldId id="269"/>
            <p14:sldId id="270"/>
            <p14:sldId id="271"/>
            <p14:sldId id="272"/>
            <p14:sldId id="273"/>
          </p14:sldIdLst>
        </p14:section>
        <p14:section name="NWMP Unit Roles and Responsibilities" id="{20533A0E-B7CF-4F78-8781-A2A8D932EF07}">
          <p14:sldIdLst>
            <p14:sldId id="274"/>
            <p14:sldId id="275"/>
            <p14:sldId id="276"/>
            <p14:sldId id="277"/>
            <p14:sldId id="278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3352800" y="2781300"/>
            <a:ext cx="1051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cap="none" dirty="0"/>
              <a:t>The Work Plan For Establishing The National Water Master Plan Unit (NWMPU)</a:t>
            </a:r>
            <a:endParaRPr lang="en-US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6C668A-03F4-7178-A54A-1F559B6EB569}"/>
              </a:ext>
            </a:extLst>
          </p:cNvPr>
          <p:cNvSpPr txBox="1"/>
          <p:nvPr/>
        </p:nvSpPr>
        <p:spPr>
          <a:xfrm>
            <a:off x="3886200" y="4762500"/>
            <a:ext cx="9144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Eng. Mohammad </a:t>
            </a:r>
            <a:r>
              <a:rPr lang="en-US" sz="2800" dirty="0" err="1"/>
              <a:t>Diweri</a:t>
            </a:r>
            <a:endParaRPr lang="ar-JO" sz="2800" dirty="0"/>
          </a:p>
          <a:p>
            <a:r>
              <a:rPr lang="en-US" sz="2800" dirty="0"/>
              <a:t> </a:t>
            </a:r>
          </a:p>
          <a:p>
            <a:r>
              <a:rPr lang="en-GB" sz="2800" dirty="0"/>
              <a:t>Assistant Secretary General for Strategic Planning Affairs</a:t>
            </a:r>
            <a:endParaRPr lang="en-US" sz="2800" dirty="0"/>
          </a:p>
          <a:p>
            <a:r>
              <a:rPr lang="en-US" sz="2800" dirty="0"/>
              <a:t>Ministry Of Water And Irrigation /Jordan</a:t>
            </a:r>
            <a:endParaRPr lang="ar-JO" sz="2800" dirty="0"/>
          </a:p>
          <a:p>
            <a:endParaRPr lang="ar-JO" sz="2800" dirty="0"/>
          </a:p>
          <a:p>
            <a:r>
              <a:rPr lang="ar-JO" sz="2800" kern="0" dirty="0">
                <a:solidFill>
                  <a:srgbClr val="6D6D6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</a:t>
            </a:r>
            <a:r>
              <a:rPr lang="en-US" sz="2800" kern="0" dirty="0">
                <a:solidFill>
                  <a:srgbClr val="6D6D6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 2025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7E7C66-343B-DDCF-AB36-4A41E2DD25DF}"/>
              </a:ext>
            </a:extLst>
          </p:cNvPr>
          <p:cNvSpPr txBox="1"/>
          <p:nvPr/>
        </p:nvSpPr>
        <p:spPr bwMode="auto">
          <a:xfrm>
            <a:off x="396000" y="426837"/>
            <a:ext cx="4953600" cy="917603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400" b="1" u="sng" dirty="0">
                <a:solidFill>
                  <a:schemeClr val="tx1"/>
                </a:solidFill>
              </a:rPr>
              <a:t>Outline</a:t>
            </a:r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What is Water Master Planning</a:t>
            </a:r>
            <a:endParaRPr lang="ar-JO" sz="2400" dirty="0"/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Need for NWMP Unit (NWMPU)</a:t>
            </a:r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Objectives and Methodology</a:t>
            </a:r>
            <a:endParaRPr lang="ar-JO" sz="2400" dirty="0"/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Gap Analysis</a:t>
            </a:r>
            <a:endParaRPr lang="ar-JO" sz="2400" dirty="0"/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NWMP Unit Scenarios </a:t>
            </a:r>
            <a:endParaRPr lang="ar-JO" sz="2400" dirty="0"/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NWMP Unit Roles and Responsibilities</a:t>
            </a:r>
            <a:endParaRPr lang="en-US" sz="2400" dirty="0"/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B4563-047D-359E-58E9-FC571D90A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3F2B056-478F-82AA-67A2-1FF2A3C9116A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5F9CA4-A518-5DFE-DBB0-668ED3894281}"/>
              </a:ext>
            </a:extLst>
          </p:cNvPr>
          <p:cNvSpPr txBox="1"/>
          <p:nvPr/>
        </p:nvSpPr>
        <p:spPr>
          <a:xfrm>
            <a:off x="622570" y="595248"/>
            <a:ext cx="14617430" cy="8576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Need for NWMP Unit (NWMPU)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Systematic </a:t>
            </a: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review, update, and integration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of NWMP</a:t>
            </a: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Keep planning aligned with evolving realities</a:t>
            </a: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Enable informed, evidence-based decision-making</a:t>
            </a:r>
          </a:p>
          <a:p>
            <a:pPr>
              <a:lnSpc>
                <a:spcPct val="250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Ongoing Support from GIZ WSG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institutionalization and digitalization of the NWMP </a:t>
            </a: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Identifying gaps &amp; opportunities</a:t>
            </a: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Supporting the establishment of NWMPU for strategic, data-driven planning</a:t>
            </a:r>
          </a:p>
          <a:p>
            <a:pPr>
              <a:spcAft>
                <a:spcPts val="800"/>
              </a:spcAf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2268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7DC1-E973-5687-BEDC-E65335738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3">
            <a:extLst>
              <a:ext uri="{FF2B5EF4-FFF2-40B4-BE49-F238E27FC236}">
                <a16:creationId xmlns:a16="http://schemas.microsoft.com/office/drawing/2014/main" id="{4E15694D-C38B-C603-499F-7479152F9F98}"/>
              </a:ext>
            </a:extLst>
          </p:cNvPr>
          <p:cNvSpPr txBox="1"/>
          <p:nvPr/>
        </p:nvSpPr>
        <p:spPr bwMode="auto">
          <a:xfrm>
            <a:off x="184069" y="101600"/>
            <a:ext cx="15208331" cy="846385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0" marR="0" lvl="0" indent="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What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Water Master Plan ?</a:t>
            </a:r>
          </a:p>
          <a:p>
            <a:pPr marL="0" marR="0" lvl="0" indent="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 instrument to plan for the future, based on </a:t>
            </a:r>
          </a:p>
          <a:p>
            <a:pPr marL="342900" marR="0" lvl="0" indent="-34290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Assessments of the current situation, </a:t>
            </a:r>
          </a:p>
          <a:p>
            <a:pPr marL="342900" marR="0" lvl="0" indent="-34290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development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during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planning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horizon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and </a:t>
            </a:r>
          </a:p>
          <a:p>
            <a:pPr marL="342900" marR="0" lvl="0" indent="-34290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Gap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analysis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including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information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gaps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0" marR="0" lvl="0" indent="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Assessment of</a:t>
            </a:r>
          </a:p>
          <a:p>
            <a:pPr marL="342900" marR="0" lvl="0" indent="-34290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Available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resources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conventional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non-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conventional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342900" marR="0" lvl="0" indent="-34290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Key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influencing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factors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energy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costs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climate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change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quality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constraints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342900" marR="0" lvl="0" indent="-34290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Water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demand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(all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sectors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municipal,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agricultural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industrial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342900" marR="0" lvl="0" indent="-34290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Water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supply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infrastructure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supply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network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energy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grid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</a:t>
            </a:r>
          </a:p>
          <a:p>
            <a:pPr marL="342900" marR="0" lvl="0" indent="-34290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Water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allocation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342900" marR="0" lvl="0" indent="-34290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Water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balance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Wastewater</a:t>
            </a:r>
            <a:r>
              <a:rPr lang="de-DE" sz="2400" noProof="0" dirty="0">
                <a:solidFill>
                  <a:srgbClr val="000000"/>
                </a:solidFill>
                <a:latin typeface="Arial"/>
              </a:rPr>
              <a:t> &amp;</a:t>
            </a:r>
            <a:r>
              <a:rPr lang="de-DE" sz="2400" dirty="0">
                <a:solidFill>
                  <a:srgbClr val="000000"/>
                </a:solidFill>
                <a:latin typeface="Arial"/>
              </a:rPr>
              <a:t> </a:t>
            </a:r>
            <a:r>
              <a:rPr lang="de-DE" sz="2400" dirty="0" err="1">
                <a:solidFill>
                  <a:srgbClr val="000000"/>
                </a:solidFill>
                <a:latin typeface="Arial"/>
              </a:rPr>
              <a:t>infrastructure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2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2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AD4B16DB-F646-E1DE-4F0B-E74310D3474B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1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EAF37-433F-640E-BB2A-98535946A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898562-5197-BAA9-ACD8-DDCA3F09BFB9}"/>
              </a:ext>
            </a:extLst>
          </p:cNvPr>
          <p:cNvSpPr txBox="1"/>
          <p:nvPr/>
        </p:nvSpPr>
        <p:spPr bwMode="auto">
          <a:xfrm>
            <a:off x="288332" y="898326"/>
            <a:ext cx="11426797" cy="8345041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342900" marR="0" lvl="0" indent="-34290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Groundwater overabstraction </a:t>
            </a:r>
          </a:p>
          <a:p>
            <a:pPr marR="0" lvl="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400" dirty="0"/>
              <a:t>Jordan’s groundwater is depleted rapidly, threatening infrastructure and risking dry wellfields by 2040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R="0" lvl="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C00000"/>
                </a:solidFill>
              </a:rPr>
              <a:t>Consequence: revised investment planning is urgently required</a:t>
            </a:r>
          </a:p>
          <a:p>
            <a:pPr marL="0" marR="0" lvl="0" indent="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Climate Change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Climate change alters the Middle East's temperature and rainfall, but its impact on water resources hasn't been evaluated yet.</a:t>
            </a:r>
          </a:p>
          <a:p>
            <a:pPr>
              <a:lnSpc>
                <a:spcPct val="150000"/>
              </a:lnSpc>
            </a:pPr>
            <a:endParaRPr lang="en-GB" sz="2400" dirty="0"/>
          </a:p>
          <a:p>
            <a:pPr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C00000"/>
                </a:solidFill>
              </a:rPr>
              <a:t>Consequence: CC must be considered in the resources forecast and investment planning</a:t>
            </a:r>
          </a:p>
          <a:p>
            <a:pPr marL="0" marR="0" lvl="0" indent="0" algn="l" defTabSz="91422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Water Quality Change</a:t>
            </a:r>
          </a:p>
          <a:p>
            <a:pPr lvl="0">
              <a:lnSpc>
                <a:spcPct val="150000"/>
              </a:lnSpc>
              <a:defRPr/>
            </a:pPr>
            <a:r>
              <a:rPr lang="en-GB" sz="2400" dirty="0"/>
              <a:t>In addition to water shortages, Jordan faces worsening water quality, threatening public health and infrastructure, and increasing treatment and supply costs.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360317-BDCD-0F2A-D423-9DD76C1459D4}"/>
              </a:ext>
            </a:extLst>
          </p:cNvPr>
          <p:cNvSpPr txBox="1"/>
          <p:nvPr/>
        </p:nvSpPr>
        <p:spPr bwMode="auto">
          <a:xfrm>
            <a:off x="2668592" y="401515"/>
            <a:ext cx="7470122" cy="46166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marR="0" lvl="0" indent="0" algn="l" defTabSz="9142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Why do we need a Water Master Plan for Jordan ?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B99BA114-EC91-D1CB-C1CC-59FF447CAB6F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36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7717D-9D76-E040-25AC-99108739A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12AB88-334A-47C1-3BA2-63557D5A7E9E}"/>
              </a:ext>
            </a:extLst>
          </p:cNvPr>
          <p:cNvSpPr txBox="1"/>
          <p:nvPr/>
        </p:nvSpPr>
        <p:spPr bwMode="auto">
          <a:xfrm>
            <a:off x="381000" y="1638300"/>
            <a:ext cx="8839200" cy="648466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GB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Objective:</a:t>
            </a:r>
            <a:endParaRPr lang="ar-JO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>
                <a:latin typeface="Aptos" panose="020B0004020202020204" pitchFamily="34" charset="0"/>
                <a:cs typeface="Arial" panose="020B0604020202020204" pitchFamily="34" charset="0"/>
              </a:rPr>
              <a:t>for 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Establishing the National Water Master Plan Unit (NWMPU) </a:t>
            </a:r>
            <a:r>
              <a:rPr lang="en-GB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Transition NWMP-3 from hard-copy reports to an integrated digital platform (Version 2.0). </a:t>
            </a:r>
            <a:endParaRPr lang="en-GB" sz="3200" dirty="0"/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Digital Transformation of NWMP-3: From Paper to Platform </a:t>
            </a: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Modern Approach for Efficient Decision-Making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867916-5815-8B22-96CD-EB763F78C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0" y="1638300"/>
            <a:ext cx="7523392" cy="6781800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F97D5343-CDE1-CEAC-3572-88775028BE31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90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3E152-9BA3-CB1C-4623-FF1AAD75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CF8CC9-838F-BEDD-9279-E3D018592236}"/>
              </a:ext>
            </a:extLst>
          </p:cNvPr>
          <p:cNvSpPr txBox="1"/>
          <p:nvPr/>
        </p:nvSpPr>
        <p:spPr bwMode="auto">
          <a:xfrm>
            <a:off x="644236" y="1049482"/>
            <a:ext cx="8956964" cy="606403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GB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Methodology Overview  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1. Stakeholder Engagement (</a:t>
            </a:r>
            <a:r>
              <a:rPr lang="en-GB" sz="36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👥</a:t>
            </a: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Meetings) 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2. Workflow Analysis (</a:t>
            </a:r>
            <a:r>
              <a:rPr lang="en-GB" sz="36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📊</a:t>
            </a: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Org Charts) 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3. DSS Assessment (</a:t>
            </a:r>
            <a:r>
              <a:rPr lang="en-GB" sz="36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🖥️</a:t>
            </a: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WEAP/WIS/SCADA) 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4. Skills Gap Analysis (</a:t>
            </a:r>
            <a:r>
              <a:rPr lang="en-GB" sz="36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🎓</a:t>
            </a: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Training Needs)  </a:t>
            </a:r>
          </a:p>
          <a:p>
            <a:pPr>
              <a:lnSpc>
                <a:spcPct val="150000"/>
              </a:lnSpc>
              <a:buNone/>
            </a:pPr>
            <a:r>
              <a:rPr lang="en-GB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5. Reporting &amp; </a:t>
            </a:r>
            <a:r>
              <a:rPr lang="en-GB" sz="3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ToR</a:t>
            </a:r>
            <a:r>
              <a:rPr lang="en-GB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Development (</a:t>
            </a:r>
            <a:r>
              <a:rPr lang="en-GB" sz="36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📑</a:t>
            </a:r>
            <a:r>
              <a:rPr lang="en-GB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NWMP Unit Plan) </a:t>
            </a:r>
            <a:endParaRPr lang="en-GB" sz="3600" dirty="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B8CF0958-4449-1CED-7E7B-33FC604E8BC0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998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30367-F1DA-98E4-4447-54A60757B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5B60FB-8A4B-6CC2-A6F7-6C226F657C0C}"/>
              </a:ext>
            </a:extLst>
          </p:cNvPr>
          <p:cNvSpPr txBox="1"/>
          <p:nvPr/>
        </p:nvSpPr>
        <p:spPr bwMode="auto">
          <a:xfrm>
            <a:off x="330200" y="846960"/>
            <a:ext cx="9281160" cy="105118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GB" sz="36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Current situation &amp;</a:t>
            </a:r>
            <a:r>
              <a:rPr lang="en-GB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Challenges Identified</a:t>
            </a: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4DDB61-3CFD-CA57-38C8-2B8BE4BFDD70}"/>
              </a:ext>
            </a:extLst>
          </p:cNvPr>
          <p:cNvSpPr txBox="1"/>
          <p:nvPr/>
        </p:nvSpPr>
        <p:spPr bwMode="auto">
          <a:xfrm>
            <a:off x="609600" y="2705100"/>
            <a:ext cx="4854289" cy="461664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GB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Redundancies in workflows.  </a:t>
            </a:r>
          </a:p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GB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Gaps in DSS integration.  </a:t>
            </a:r>
          </a:p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GB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Staff training needs.  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13AE35-9B04-3C55-D487-202AA54E8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0" y="1943100"/>
            <a:ext cx="9694880" cy="7034776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B4F55C0B-8BB2-A324-97EA-070E7E418DC5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24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E3A94-5912-2472-9CA5-C916DF22D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38917A-0CA4-8A6C-5987-751C263562C4}"/>
              </a:ext>
            </a:extLst>
          </p:cNvPr>
          <p:cNvSpPr txBox="1"/>
          <p:nvPr/>
        </p:nvSpPr>
        <p:spPr bwMode="auto">
          <a:xfrm>
            <a:off x="532589" y="975712"/>
            <a:ext cx="6094378" cy="755553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NWMP-3 Unit Proposal  </a:t>
            </a:r>
          </a:p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Core Functions:  </a:t>
            </a:r>
          </a:p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Manage digital platform updates.  </a:t>
            </a:r>
          </a:p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Train staff on DSS tools.  </a:t>
            </a:r>
          </a:p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Align with MWI strategic planning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98A384-292D-C181-E81E-E12C3B1D9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878402"/>
            <a:ext cx="9159644" cy="7998898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D9BD2F1D-CE73-59A4-9F29-750D5EE83F97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10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7891D-5C76-B6BF-6B14-B9CD6E96D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08836B-9E94-33E3-B440-B5D87EB77F7A}"/>
              </a:ext>
            </a:extLst>
          </p:cNvPr>
          <p:cNvSpPr txBox="1"/>
          <p:nvPr/>
        </p:nvSpPr>
        <p:spPr bwMode="auto">
          <a:xfrm>
            <a:off x="381810" y="851330"/>
            <a:ext cx="6094378" cy="52322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>
              <a:spcAft>
                <a:spcPts val="800"/>
              </a:spcAft>
              <a:buNone/>
            </a:pPr>
            <a:r>
              <a:rPr lang="en-GB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Introduction to Gap Analysis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4078E2-7EED-2BBC-7B86-EC1607E6F93A}"/>
              </a:ext>
            </a:extLst>
          </p:cNvPr>
          <p:cNvSpPr txBox="1"/>
          <p:nvPr/>
        </p:nvSpPr>
        <p:spPr bwMode="auto">
          <a:xfrm>
            <a:off x="313716" y="1381595"/>
            <a:ext cx="6359457" cy="594008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lvl="1"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GB" sz="36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Purpose:</a:t>
            </a:r>
          </a:p>
          <a:p>
            <a:pPr marL="74295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 understand the current state of the Planning, Strategies, and Policies Directorate.</a:t>
            </a:r>
          </a:p>
          <a:p>
            <a:pPr marL="457200" lvl="1"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GB" sz="36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Scope:</a:t>
            </a:r>
          </a:p>
          <a:p>
            <a:pPr marL="74295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Organizational structure, human resources, electronic systems, and main processes.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878E4C-1D44-48BF-2F40-60AE47D3A3E0}"/>
              </a:ext>
            </a:extLst>
          </p:cNvPr>
          <p:cNvSpPr txBox="1"/>
          <p:nvPr/>
        </p:nvSpPr>
        <p:spPr bwMode="auto">
          <a:xfrm>
            <a:off x="11887200" y="1485900"/>
            <a:ext cx="5562600" cy="420711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>
              <a:lnSpc>
                <a:spcPct val="200000"/>
              </a:lnSpc>
              <a:spcAft>
                <a:spcPts val="800"/>
              </a:spcAf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3200" kern="100" dirty="0">
                <a:solidFill>
                  <a:srgbClr val="FF00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Key Challenges:</a:t>
            </a:r>
          </a:p>
          <a:p>
            <a:pPr marL="971550" indent="-514350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3200" kern="1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Organizational Structure  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71550" indent="-514350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3200" kern="100" dirty="0">
                <a:latin typeface="Aptos" panose="020B0004020202020204" pitchFamily="34" charset="0"/>
                <a:cs typeface="Arial" panose="020B0604020202020204" pitchFamily="34" charset="0"/>
              </a:rPr>
              <a:t>Human Resources.</a:t>
            </a:r>
          </a:p>
          <a:p>
            <a:pPr marL="971550" indent="-514350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3200" kern="100" dirty="0">
                <a:latin typeface="Aptos" panose="020B0004020202020204" pitchFamily="34" charset="0"/>
                <a:cs typeface="Arial" panose="020B0604020202020204" pitchFamily="34" charset="0"/>
              </a:rPr>
              <a:t> Electronic Systems</a:t>
            </a: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4A593C93-290F-F2F0-6596-6F95310440FB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185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BFF95-395C-34D3-C9A6-DBD74EA8F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D6E0DE-7190-F392-B8A6-8F1C1970F4D4}"/>
              </a:ext>
            </a:extLst>
          </p:cNvPr>
          <p:cNvSpPr txBox="1"/>
          <p:nvPr/>
        </p:nvSpPr>
        <p:spPr bwMode="auto">
          <a:xfrm>
            <a:off x="0" y="387232"/>
            <a:ext cx="13487400" cy="875111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71550" indent="-514350">
              <a:spcAft>
                <a:spcPts val="800"/>
              </a:spcAft>
              <a:buFont typeface="+mj-lt"/>
              <a:buAutoNum type="arabicPeriod"/>
            </a:pPr>
            <a:r>
              <a:rPr lang="en-GB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Organizational Structure  </a:t>
            </a:r>
          </a:p>
          <a:p>
            <a:pPr marL="74295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Lack of dedicated M&amp;E Unit for NWMP.</a:t>
            </a:r>
          </a:p>
          <a:p>
            <a:pPr marL="74295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Absence of a dedicated Risk Management function.</a:t>
            </a:r>
          </a:p>
          <a:p>
            <a:pPr marL="74295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institutionalized process for NWMP updates and operationalization.</a:t>
            </a:r>
          </a:p>
          <a:p>
            <a:pPr marL="971550" indent="-514350">
              <a:spcAft>
                <a:spcPts val="800"/>
              </a:spcAft>
              <a:buFont typeface="+mj-lt"/>
              <a:buAutoNum type="arabicPeriod"/>
            </a:pPr>
            <a:r>
              <a:rPr lang="en-GB" sz="3600" b="1" kern="100" dirty="0">
                <a:latin typeface="Aptos" panose="020B0004020202020204" pitchFamily="34" charset="0"/>
                <a:cs typeface="Arial" panose="020B0604020202020204" pitchFamily="34" charset="0"/>
              </a:rPr>
              <a:t>Human Resources</a:t>
            </a:r>
            <a:r>
              <a:rPr lang="en-GB" sz="3600" kern="100" dirty="0">
                <a:latin typeface="Aptos" panose="020B0004020202020204" pitchFamily="34" charset="0"/>
                <a:cs typeface="Arial" panose="020B0604020202020204" pitchFamily="34" charset="0"/>
              </a:rPr>
              <a:t>. </a:t>
            </a:r>
          </a:p>
          <a:p>
            <a:pPr marL="74295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6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Insufficient staffing levels are impacting efficiency.</a:t>
            </a:r>
          </a:p>
          <a:p>
            <a:pPr marL="74295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6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Need for professional development in specific areas (M&amp;E, data analysis, etc.).</a:t>
            </a:r>
          </a:p>
          <a:p>
            <a:pPr marL="685800" indent="-228600">
              <a:spcAft>
                <a:spcPts val="800"/>
              </a:spcAft>
              <a:buFont typeface="+mj-lt"/>
              <a:buAutoNum type="arabicPeriod"/>
            </a:pPr>
            <a:r>
              <a:rPr lang="en-GB" sz="3600" kern="1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kern="100" dirty="0">
                <a:latin typeface="Aptos" panose="020B0004020202020204" pitchFamily="34" charset="0"/>
                <a:cs typeface="Arial" panose="020B0604020202020204" pitchFamily="34" charset="0"/>
              </a:rPr>
              <a:t>Electronic Systems</a:t>
            </a:r>
            <a:r>
              <a:rPr lang="en-GB" sz="3600" kern="100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6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Difficulties in data collection, integration, and distribution due to diverse sources and formats.</a:t>
            </a:r>
          </a:p>
          <a:p>
            <a:pPr marL="74295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6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Lack of a central, reliable data repository.</a:t>
            </a:r>
          </a:p>
          <a:p>
            <a:pPr marL="74295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7BCACA0C-21D0-4E95-3311-2AB58DB6BF84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717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17EB2-F5FC-E728-BD61-EB7B38335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211B41-C7B5-23C0-ACEE-B4A159E76310}"/>
              </a:ext>
            </a:extLst>
          </p:cNvPr>
          <p:cNvSpPr txBox="1"/>
          <p:nvPr/>
        </p:nvSpPr>
        <p:spPr bwMode="auto">
          <a:xfrm>
            <a:off x="-152400" y="495300"/>
            <a:ext cx="11366770" cy="906998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>
              <a:lnSpc>
                <a:spcPct val="150000"/>
              </a:lnSpc>
              <a:spcAft>
                <a:spcPts val="800"/>
              </a:spcAft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Main Processes - </a:t>
            </a:r>
            <a:r>
              <a:rPr lang="en-GB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Organizational Structure  </a:t>
            </a:r>
            <a:endParaRPr lang="en-GB" sz="3200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Lack of a Monitoring, Evaluation, and Learning (MEL) system.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Absence of AI/BI tools for simulation and forecasting.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Weak communication policies (internal and external).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No executive program for NWMP implementation.</a:t>
            </a:r>
          </a:p>
          <a:p>
            <a:pPr marL="457200"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 Main Processes - </a:t>
            </a:r>
            <a:r>
              <a:rPr lang="en-GB" sz="3200" kern="100" dirty="0">
                <a:latin typeface="Aptos" panose="020B0004020202020204" pitchFamily="34" charset="0"/>
                <a:cs typeface="Arial" panose="020B0604020202020204" pitchFamily="34" charset="0"/>
              </a:rPr>
              <a:t>Human Resources</a:t>
            </a:r>
            <a:endParaRPr lang="en-GB" sz="3200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Lack of risk assessment and mitigation tools.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No guarantee of data quality and timely availability.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Absence of standardized data analysis and reporting.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Lack of task documentation and reporting</a:t>
            </a:r>
            <a:r>
              <a:rPr lang="en-GB" sz="24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18C0D47E-0436-29D7-8DDC-C32293661BDF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5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5666F-69C1-8A18-9167-31B18C66E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2514E6-75B0-159E-BFAC-649DD04333BA}"/>
              </a:ext>
            </a:extLst>
          </p:cNvPr>
          <p:cNvSpPr txBox="1"/>
          <p:nvPr/>
        </p:nvSpPr>
        <p:spPr bwMode="auto">
          <a:xfrm>
            <a:off x="586091" y="150606"/>
            <a:ext cx="10996309" cy="933672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>
              <a:lnSpc>
                <a:spcPct val="200000"/>
              </a:lnSpc>
              <a:spcAft>
                <a:spcPts val="800"/>
              </a:spcAft>
              <a:buNone/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Main Processes - Other Needs </a:t>
            </a:r>
          </a:p>
          <a:p>
            <a:pPr marL="742950" lvl="1" indent="-285750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Need for legislative support for NWMP governance.</a:t>
            </a:r>
          </a:p>
          <a:p>
            <a:pPr marL="742950" lvl="1" indent="-285750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Limited decision support tools.</a:t>
            </a:r>
          </a:p>
          <a:p>
            <a:pPr marL="742950" lvl="1" indent="-285750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Lack of quality assurance and future foresight capabilities.</a:t>
            </a:r>
          </a:p>
          <a:p>
            <a:pPr marL="457200">
              <a:lnSpc>
                <a:spcPct val="200000"/>
              </a:lnSpc>
              <a:spcAft>
                <a:spcPts val="800"/>
              </a:spcAft>
              <a:buNone/>
            </a:pPr>
            <a:r>
              <a:rPr lang="en-GB" sz="3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Summary of Gap Analysis.</a:t>
            </a:r>
          </a:p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GB" sz="32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Overall need for dedicated functions, improved data management, enhanced skills, and streamlined processes for effective NWMP implementation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15234415-D5B1-68CB-B6EE-DF6C5C3F9D3C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7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47FF-C7C4-A17D-2B30-3B66BD47F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31B899-D5A9-E202-A4AE-C8AEFE0B0E65}"/>
              </a:ext>
            </a:extLst>
          </p:cNvPr>
          <p:cNvSpPr txBox="1"/>
          <p:nvPr/>
        </p:nvSpPr>
        <p:spPr bwMode="auto">
          <a:xfrm>
            <a:off x="673640" y="1016700"/>
            <a:ext cx="11213560" cy="590931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NWMP Unit Scenarios :</a:t>
            </a:r>
          </a:p>
          <a:p>
            <a:pPr>
              <a:lnSpc>
                <a:spcPct val="150000"/>
              </a:lnSpc>
            </a:pPr>
            <a:r>
              <a:rPr lang="en-GB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Presenting two proposed structures based on the gap analysis</a:t>
            </a:r>
            <a:endParaRPr lang="en-GB" sz="3600" dirty="0"/>
          </a:p>
          <a:p>
            <a:pPr>
              <a:lnSpc>
                <a:spcPct val="150000"/>
              </a:lnSpc>
            </a:pPr>
            <a:endParaRPr lang="en-GB" sz="3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Scenario 1</a:t>
            </a: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NWMP Unit as a Section under the policies and strategic directorate</a:t>
            </a:r>
          </a:p>
          <a:p>
            <a:pPr>
              <a:lnSpc>
                <a:spcPct val="150000"/>
              </a:lnSpc>
            </a:pPr>
            <a:r>
              <a:rPr lang="en-GB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Scenario 2:</a:t>
            </a: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NWMP Unit as a Directorate </a:t>
            </a:r>
          </a:p>
          <a:p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A9D86402-C69C-0591-AFC4-7742D764BF9D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94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982B3-68C2-A300-D17B-A167B84A5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73A464-60F2-4E99-82C7-B391D254A389}"/>
              </a:ext>
            </a:extLst>
          </p:cNvPr>
          <p:cNvSpPr txBox="1"/>
          <p:nvPr/>
        </p:nvSpPr>
        <p:spPr bwMode="auto">
          <a:xfrm>
            <a:off x="418288" y="0"/>
            <a:ext cx="11575915" cy="956101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Scenario 1</a:t>
            </a: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: NWMP Unit as a Section 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Positioned within the existing Planning, Strategies, and Policies Directorate.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 Strategy, Structure :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Strategy: Leverages existing strategy but may dilute NWMP focus.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Structure: Simple integration, limited autonomy.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 Systems, Shared Values: 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Systems: Uses existing systems, potential limitations.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Shared Values: Aligns with broader values, risk of diluted NWMP identity.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Skills, Style, Staff: 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Skills: Access to general skills, lacks specialization.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Style: Policy-oriented leadership, limits innovation.</a:t>
            </a:r>
          </a:p>
          <a:p>
            <a:pPr>
              <a:lnSpc>
                <a:spcPct val="150000"/>
              </a:lnSpc>
              <a:buNone/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Staff: Leverages existing staff, potential overload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201B3CA8-0D6E-DECC-DB5C-31C7B7B8361E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37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2B173-B3AD-DEDF-AD01-32DDE427C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31848E-F1BE-FB02-8EC3-F10D15857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647700"/>
            <a:ext cx="13030200" cy="9022668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3424F9D9-07C6-67D2-86A5-0B7BD309A51F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CE7FE5-D4C6-FE41-3962-015CB3159550}"/>
              </a:ext>
            </a:extLst>
          </p:cNvPr>
          <p:cNvSpPr/>
          <p:nvPr/>
        </p:nvSpPr>
        <p:spPr bwMode="auto">
          <a:xfrm>
            <a:off x="14020800" y="5981700"/>
            <a:ext cx="1381397" cy="306605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NWMP unit</a:t>
            </a:r>
            <a:endParaRPr lang="en-GB" sz="1800" b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032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C243-F20B-9512-5B08-2126D0B86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8B2383-BE1D-D2F8-6C74-1B6153722946}"/>
              </a:ext>
            </a:extLst>
          </p:cNvPr>
          <p:cNvSpPr txBox="1"/>
          <p:nvPr/>
        </p:nvSpPr>
        <p:spPr bwMode="auto">
          <a:xfrm>
            <a:off x="304800" y="266700"/>
            <a:ext cx="11478638" cy="10207346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Scenario 2</a:t>
            </a: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: NWMP Unit as a Directorate 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Standalone entity reporting to the Secretary General’s Assistant for Planning.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 Strategy, Structure :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Strategy: Strong focus on NWMP strategy.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Structure: Independent, clear mandate, higher complexity.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Systems, Shared Values :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Systems: Opportunity for advanced, dedicated systems.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Shared Values: Clear focus on NWMP values, potential cultural misalignment.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 Skills, Style, Staff :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Skills: Focus on recruiting specialized skills.</a:t>
            </a:r>
          </a:p>
          <a:p>
            <a:pPr marL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Style: Tailored leadership for agility and innovation.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Staff: Dedicated, specialized staff, increased costs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2C21D279-0F28-1B49-9C1E-95056E8459E1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98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9BF64-E1C4-C6CE-B6BA-F074CA035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E7026A0-7707-CE41-CE18-B7B90932D3B4}"/>
              </a:ext>
            </a:extLst>
          </p:cNvPr>
          <p:cNvGrpSpPr/>
          <p:nvPr/>
        </p:nvGrpSpPr>
        <p:grpSpPr>
          <a:xfrm>
            <a:off x="1066800" y="419100"/>
            <a:ext cx="13673846" cy="8934682"/>
            <a:chOff x="194554" y="323618"/>
            <a:chExt cx="9873574" cy="623021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0235F62-B10E-6CCB-43A7-AE983E46A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4554" y="323618"/>
              <a:ext cx="9873574" cy="623021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2F8D34D-0148-212F-F551-03C6D7B23E46}"/>
                </a:ext>
              </a:extLst>
            </p:cNvPr>
            <p:cNvSpPr/>
            <p:nvPr/>
          </p:nvSpPr>
          <p:spPr bwMode="auto">
            <a:xfrm>
              <a:off x="6527260" y="5768502"/>
              <a:ext cx="1549939" cy="44179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800" b="0" dirty="0">
                  <a:solidFill>
                    <a:schemeClr val="tx1"/>
                  </a:solidFill>
                </a:rPr>
                <a:t>NWMP unit</a:t>
              </a:r>
              <a:endParaRPr lang="en-GB" sz="1800" b="0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Freeform 2">
            <a:extLst>
              <a:ext uri="{FF2B5EF4-FFF2-40B4-BE49-F238E27FC236}">
                <a16:creationId xmlns:a16="http://schemas.microsoft.com/office/drawing/2014/main" id="{1FC4A266-C953-AE54-3461-32A12C943F21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50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BF182-3A99-6E0F-F17D-15C2E25CA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62592E-1634-E865-E4E7-36773356D0EB}"/>
              </a:ext>
            </a:extLst>
          </p:cNvPr>
          <p:cNvSpPr txBox="1"/>
          <p:nvPr/>
        </p:nvSpPr>
        <p:spPr bwMode="auto">
          <a:xfrm>
            <a:off x="846306" y="243191"/>
            <a:ext cx="9745494" cy="948977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NWMP Unit Roles and Responsibilities </a:t>
            </a: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Core Functions of the NWMP Unit </a:t>
            </a:r>
            <a:r>
              <a:rPr lang="en-GB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Organizational Structure </a:t>
            </a: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)</a:t>
            </a: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Develop and implement MEL system.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Manage risks using data and </a:t>
            </a:r>
            <a:r>
              <a:rPr lang="en-GB" sz="2800" kern="100" dirty="0" err="1">
                <a:latin typeface="Aptos" panose="020B0004020202020204" pitchFamily="34" charset="0"/>
                <a:cs typeface="Arial" panose="020B0604020202020204" pitchFamily="34" charset="0"/>
              </a:rPr>
              <a:t>modeling</a:t>
            </a: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Develop and update the NWMP executive program.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Utilize AI/BI tools for analysis.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Core Functions of the NWMP Unit (Human Resources) 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Ensure data quality and availability.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Provide relevant training.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Establish stakeholder communication.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Disseminate NWMP updates.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Core Functions of the NWMP Unit (Electronic Systems) 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Develop Standard Operating Procedures.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Standardize data analysis and reporting.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Manage the digital NWMP platform.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Integrate data systems (WIS, SCADA, WEAP).</a:t>
            </a:r>
          </a:p>
          <a:p>
            <a:pPr marL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Facilitate inter-departmental collaboration.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8625F0B1-C56A-2E67-6CA6-482CB5A485A6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92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766C-89E6-F148-CB29-FC1F46A96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125BCC-243C-7E46-16C0-656681617839}"/>
              </a:ext>
            </a:extLst>
          </p:cNvPr>
          <p:cNvSpPr txBox="1"/>
          <p:nvPr/>
        </p:nvSpPr>
        <p:spPr bwMode="auto">
          <a:xfrm>
            <a:off x="389106" y="394855"/>
            <a:ext cx="7459494" cy="762882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Why a Digital platform for NWMP3</a:t>
            </a: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?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Faster access to data for decision-makers. 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Reduced costs (printing, storage). 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Easier updates &amp; real-time collaboration. 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Sustainability (paperless approach). 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0ECEF95A-877C-1098-FAF2-0887489C5DCE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ACCD3D-0D5F-51D3-ABE3-DCF1F615E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600" y="1409700"/>
            <a:ext cx="8059954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69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0C9B3-6954-DBF4-D915-6E3D0562E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F789F6-8DB8-BD95-0EC3-EAEB373A0D9E}"/>
              </a:ext>
            </a:extLst>
          </p:cNvPr>
          <p:cNvSpPr txBox="1"/>
          <p:nvPr/>
        </p:nvSpPr>
        <p:spPr bwMode="auto">
          <a:xfrm>
            <a:off x="533400" y="1104900"/>
            <a:ext cx="12344400" cy="8596649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NWMP Digital Platform Version 2.0 </a:t>
            </a:r>
          </a:p>
          <a:p>
            <a:pPr marL="0" lvl="1">
              <a:lnSpc>
                <a:spcPct val="150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Goal</a:t>
            </a: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marL="534988" lvl="1">
              <a:lnSpc>
                <a:spcPct val="15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622300" algn="l"/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 Centralized, real-time data access and decision support.</a:t>
            </a:r>
          </a:p>
          <a:p>
            <a:pPr marL="534988" lvl="1">
              <a:lnSpc>
                <a:spcPct val="15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622300" algn="l"/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Building upon existing V1.0.</a:t>
            </a:r>
          </a:p>
          <a:p>
            <a:pPr marL="0" lvl="1">
              <a:lnSpc>
                <a:spcPct val="150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Key Functional Components</a:t>
            </a: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: </a:t>
            </a:r>
          </a:p>
          <a:p>
            <a:pPr marL="8953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Data Visualization and Dashboards (interactive, GIS integration).</a:t>
            </a:r>
          </a:p>
          <a:p>
            <a:pPr marL="8953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Reporting and Analytics: (automated, scenario planning).</a:t>
            </a:r>
          </a:p>
          <a:p>
            <a:pPr marL="8953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Real-Time Monitoring:(SCADA and hydrometeorological integration).</a:t>
            </a:r>
          </a:p>
          <a:p>
            <a:pPr marL="8953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Decision Support Systems :(WEAP integration, forecasting).</a:t>
            </a:r>
          </a:p>
          <a:p>
            <a:pPr marL="719138" lvl="1" indent="-719138">
              <a:lnSpc>
                <a:spcPct val="150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 Key Design Principles</a:t>
            </a: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marL="622300" lvl="1" indent="-87313">
              <a:lnSpc>
                <a:spcPct val="15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2800" kern="100" dirty="0">
                <a:latin typeface="Aptos" panose="020B0004020202020204" pitchFamily="34" charset="0"/>
                <a:cs typeface="Arial" panose="020B0604020202020204" pitchFamily="34" charset="0"/>
              </a:rPr>
              <a:t>Data Security, User Experience, Scalability, Interoperability, Data Integration</a:t>
            </a: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D7A0127F-D5D4-C2D4-F7D7-272E01838B76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01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B27DB-AA13-F8D5-DC53-9A5546652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370E4B-4BA2-A11B-76DE-80D73537CF72}"/>
              </a:ext>
            </a:extLst>
          </p:cNvPr>
          <p:cNvSpPr txBox="1"/>
          <p:nvPr/>
        </p:nvSpPr>
        <p:spPr bwMode="auto">
          <a:xfrm>
            <a:off x="817122" y="525294"/>
            <a:ext cx="12289277" cy="981807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Implementation Roadmap :</a:t>
            </a:r>
          </a:p>
          <a:p>
            <a:pPr marL="457200" lvl="1"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GB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Requirement Analysis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lvl="1" indent="65088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Development and Integration, Testing and Training, Launch and Monitoring.</a:t>
            </a:r>
          </a:p>
          <a:p>
            <a:pPr marL="457200">
              <a:spcAft>
                <a:spcPts val="800"/>
              </a:spcAft>
              <a:buNone/>
            </a:pPr>
            <a:r>
              <a:rPr lang="en-GB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Integrating Key Water Information Systems - WIS </a:t>
            </a:r>
          </a:p>
          <a:p>
            <a:pPr marL="742950" lvl="1" indent="65088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Role of WIS as the central data repository.</a:t>
            </a:r>
          </a:p>
          <a:p>
            <a:pPr marL="742950" lvl="1" indent="65088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Current status and USAID enhancements for integration.</a:t>
            </a:r>
          </a:p>
          <a:p>
            <a:pPr marL="457200">
              <a:spcAft>
                <a:spcPts val="800"/>
              </a:spcAft>
              <a:buNone/>
            </a:pPr>
            <a:r>
              <a:rPr lang="en-GB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Integrating Key Water Information Systems - SCADA &amp; WEAP </a:t>
            </a:r>
          </a:p>
          <a:p>
            <a:pPr marL="742950" lvl="1" indent="65088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SCADA for real-time monitoring, need for upgrades.</a:t>
            </a:r>
          </a:p>
          <a:p>
            <a:pPr marL="742950" lvl="1" indent="65088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WEAP for scenario </a:t>
            </a:r>
            <a:r>
              <a:rPr lang="en-GB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modeling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need for real-time data integration.</a:t>
            </a:r>
          </a:p>
          <a:p>
            <a:pPr marL="457200"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Future Improvements for Data Systems </a:t>
            </a:r>
          </a:p>
          <a:p>
            <a:pPr marL="742950" lvl="1" indent="65088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Seamless real-time data sharing.</a:t>
            </a:r>
          </a:p>
          <a:p>
            <a:pPr marL="742950" lvl="1" indent="65088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Enhanced predictive analytics and AI.</a:t>
            </a:r>
          </a:p>
          <a:p>
            <a:pPr marL="742950" lvl="1" indent="65088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Improved automation.</a:t>
            </a:r>
          </a:p>
          <a:p>
            <a:pPr marL="457200">
              <a:spcAft>
                <a:spcPts val="800"/>
              </a:spcAft>
              <a:buNone/>
            </a:pPr>
            <a:r>
              <a:rPr lang="en-GB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Integration with WIS, DSS, and NWMP Unit </a:t>
            </a:r>
          </a:p>
          <a:p>
            <a:pPr marL="742950" lvl="1" indent="65088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WIS as </a:t>
            </a:r>
            <a:r>
              <a:rPr lang="ar-JO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central hub, seamless data flow, </a:t>
            </a:r>
            <a:r>
              <a:rPr lang="ar-JO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integrated decision-making.</a:t>
            </a:r>
          </a:p>
          <a:p>
            <a:pPr marL="534988">
              <a:buNone/>
            </a:pP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Phased integration plan</a:t>
            </a:r>
          </a:p>
          <a:p>
            <a:pPr>
              <a:buNone/>
            </a:pPr>
            <a:r>
              <a:rPr lang="en-GB" sz="2800" b="1" kern="1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(Assessment, WIS, DSS, NWMPU, AI Dashboards, Training/Deployment)</a:t>
            </a:r>
            <a:endParaRPr lang="en-GB" sz="2800" dirty="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879D3952-7C59-A202-8195-A6B330CF59C1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21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1EC4D-E1BA-694E-7A57-6DA34923D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2D43194-344A-FF37-8F59-A885BE52CBCB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A76977-58DE-E6CE-B0C4-074178D27340}"/>
              </a:ext>
            </a:extLst>
          </p:cNvPr>
          <p:cNvSpPr txBox="1">
            <a:spLocks/>
          </p:cNvSpPr>
          <p:nvPr/>
        </p:nvSpPr>
        <p:spPr>
          <a:xfrm>
            <a:off x="3962400" y="4533900"/>
            <a:ext cx="9876243" cy="1858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atin typeface="Blackadder ITC" panose="04020505051007020D02" pitchFamily="82" charset="0"/>
              </a:rPr>
              <a:t>Thank</a:t>
            </a:r>
            <a:r>
              <a:rPr lang="en-US" sz="6000" dirty="0"/>
              <a:t> </a:t>
            </a:r>
            <a:r>
              <a:rPr lang="en-US" sz="6000" dirty="0">
                <a:latin typeface="Blackadder ITC" panose="04020505051007020D02" pitchFamily="82" charset="0"/>
              </a:rPr>
              <a:t>You </a:t>
            </a:r>
          </a:p>
        </p:txBody>
      </p:sp>
    </p:spTree>
    <p:extLst>
      <p:ext uri="{BB962C8B-B14F-4D97-AF65-F5344CB8AC3E}">
        <p14:creationId xmlns:p14="http://schemas.microsoft.com/office/powerpoint/2010/main" val="2607839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61440-EE34-0A70-283B-7C3555CD0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A014F5B-61A8-1AFC-D9CE-5E0852A9DBF9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10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301D2-67D9-7FBC-6ED7-87033B250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A88D342-4256-2FB0-BA1E-738648933E02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02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E3EF98752A0746A04C90BF8C0494B9" ma:contentTypeVersion="16" ma:contentTypeDescription="Create a new document." ma:contentTypeScope="" ma:versionID="8e14652dda369998d23cb4737ae63735">
  <xsd:schema xmlns:xsd="http://www.w3.org/2001/XMLSchema" xmlns:xs="http://www.w3.org/2001/XMLSchema" xmlns:p="http://schemas.microsoft.com/office/2006/metadata/properties" xmlns:ns2="dc7d63c2-149b-4e0b-86bf-c4d5680c537e" xmlns:ns3="af476903-f081-4185-adbd-3d38e45ea01c" targetNamespace="http://schemas.microsoft.com/office/2006/metadata/properties" ma:root="true" ma:fieldsID="17af2589cd144763a10cb5425d87401a" ns2:_="" ns3:_="">
    <xsd:import namespace="dc7d63c2-149b-4e0b-86bf-c4d5680c537e"/>
    <xsd:import namespace="af476903-f081-4185-adbd-3d38e45ea0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7d63c2-149b-4e0b-86bf-c4d5680c53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aed264e-563a-469a-8ebe-271e849ec1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476903-f081-4185-adbd-3d38e45ea01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4f193a5-593c-49d9-991a-1181437acf90}" ma:internalName="TaxCatchAll" ma:showField="CatchAllData" ma:web="af476903-f081-4185-adbd-3d38e45ea0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7d63c2-149b-4e0b-86bf-c4d5680c537e">
      <Terms xmlns="http://schemas.microsoft.com/office/infopath/2007/PartnerControls"/>
    </lcf76f155ced4ddcb4097134ff3c332f>
    <TaxCatchAll xmlns="af476903-f081-4185-adbd-3d38e45ea01c" xsi:nil="true"/>
  </documentManagement>
</p:properties>
</file>

<file path=customXml/itemProps1.xml><?xml version="1.0" encoding="utf-8"?>
<ds:datastoreItem xmlns:ds="http://schemas.openxmlformats.org/officeDocument/2006/customXml" ds:itemID="{80EF2060-5ED5-45E7-9C7F-C263620F5935}"/>
</file>

<file path=customXml/itemProps2.xml><?xml version="1.0" encoding="utf-8"?>
<ds:datastoreItem xmlns:ds="http://schemas.openxmlformats.org/officeDocument/2006/customXml" ds:itemID="{DBAFBD9C-DD0A-48F0-9EBF-58BC13D776B2}"/>
</file>

<file path=customXml/itemProps3.xml><?xml version="1.0" encoding="utf-8"?>
<ds:datastoreItem xmlns:ds="http://schemas.openxmlformats.org/officeDocument/2006/customXml" ds:itemID="{42DE1528-E2F0-437E-B251-2395D8D16FBB}"/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1342</Words>
  <Application>Microsoft Office PowerPoint</Application>
  <PresentationFormat>Custom</PresentationFormat>
  <Paragraphs>188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Wingdings</vt:lpstr>
      <vt:lpstr>Symbol</vt:lpstr>
      <vt:lpstr>Segoe UI Emoji</vt:lpstr>
      <vt:lpstr>Calibri</vt:lpstr>
      <vt:lpstr>Blackadder ITC</vt:lpstr>
      <vt:lpstr>Times New Roman</vt:lpstr>
      <vt:lpstr>Aptos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Heba Abuazzam</dc:creator>
  <cp:lastModifiedBy>Safa AL-Shraideh</cp:lastModifiedBy>
  <cp:revision>4</cp:revision>
  <dcterms:created xsi:type="dcterms:W3CDTF">2006-08-16T00:00:00Z</dcterms:created>
  <dcterms:modified xsi:type="dcterms:W3CDTF">2025-04-30T11:43:49Z</dcterms:modified>
  <dc:identifier>DAGeU-Jwvdc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0x01010041E3EF98752A0746A04C90BF8C0494B9</vt:lpwstr>
  </property>
</Properties>
</file>