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43"/>
  </p:notesMasterIdLst>
  <p:sldIdLst>
    <p:sldId id="256" r:id="rId5"/>
    <p:sldId id="258" r:id="rId6"/>
    <p:sldId id="670" r:id="rId7"/>
    <p:sldId id="677" r:id="rId8"/>
    <p:sldId id="681" r:id="rId9"/>
    <p:sldId id="409" r:id="rId10"/>
    <p:sldId id="828" r:id="rId11"/>
    <p:sldId id="832" r:id="rId12"/>
    <p:sldId id="285" r:id="rId13"/>
    <p:sldId id="286" r:id="rId14"/>
    <p:sldId id="287" r:id="rId15"/>
    <p:sldId id="290" r:id="rId16"/>
    <p:sldId id="307" r:id="rId17"/>
    <p:sldId id="840" r:id="rId18"/>
    <p:sldId id="311" r:id="rId19"/>
    <p:sldId id="844" r:id="rId20"/>
    <p:sldId id="314" r:id="rId21"/>
    <p:sldId id="845" r:id="rId22"/>
    <p:sldId id="846" r:id="rId23"/>
    <p:sldId id="349" r:id="rId24"/>
    <p:sldId id="350" r:id="rId25"/>
    <p:sldId id="855" r:id="rId26"/>
    <p:sldId id="370" r:id="rId27"/>
    <p:sldId id="372" r:id="rId28"/>
    <p:sldId id="373" r:id="rId29"/>
    <p:sldId id="327" r:id="rId30"/>
    <p:sldId id="853" r:id="rId31"/>
    <p:sldId id="722" r:id="rId32"/>
    <p:sldId id="854" r:id="rId33"/>
    <p:sldId id="318" r:id="rId34"/>
    <p:sldId id="339" r:id="rId35"/>
    <p:sldId id="340" r:id="rId36"/>
    <p:sldId id="274" r:id="rId37"/>
    <p:sldId id="280" r:id="rId38"/>
    <p:sldId id="281" r:id="rId39"/>
    <p:sldId id="827" r:id="rId40"/>
    <p:sldId id="326" r:id="rId41"/>
    <p:sldId id="352" r:id="rId42"/>
  </p:sldIdLst>
  <p:sldSz cx="18288000" cy="10287000"/>
  <p:notesSz cx="6858000" cy="9144000"/>
  <p:embeddedFontLst>
    <p:embeddedFont>
      <p:font typeface="MS PGothic" panose="020B0600070205080204" pitchFamily="34" charset="-128"/>
      <p:regular r:id="rId44"/>
    </p:embeddedFont>
    <p:embeddedFont>
      <p:font typeface="MS PGothic" panose="020B0600070205080204" pitchFamily="34" charset="-128"/>
      <p:regular r:id="rId44"/>
    </p:embeddedFont>
    <p:embeddedFont>
      <p:font typeface="Open Sans" panose="020B0606030504020204" pitchFamily="34" charset="0"/>
      <p:regular r:id="rId45"/>
      <p:bold r:id="rId46"/>
      <p:italic r:id="rId47"/>
      <p:boldItalic r:id="rId48"/>
    </p:embeddedFont>
    <p:embeddedFont>
      <p:font typeface="Rubik" panose="020B0604020202020204" charset="-79"/>
      <p:regular r:id="rId49"/>
      <p:bold r:id="rId50"/>
      <p:italic r:id="rId51"/>
      <p:boldItalic r:id="rId52"/>
    </p:embeddedFont>
    <p:embeddedFont>
      <p:font typeface="Rubik Bold" panose="020B0604020202020204" charset="0"/>
      <p:regular r:id="rId53"/>
      <p:bold r:id="rId54"/>
    </p:embeddedFont>
    <p:embeddedFont>
      <p:font typeface="Rubik Italics" panose="020B0604020202020204" charset="0"/>
      <p:regular r:id="rId55"/>
    </p:embeddedFont>
    <p:embeddedFont>
      <p:font typeface="Ubuntu" panose="020B0504030602030204" pitchFamily="34" charset="0"/>
      <p:regular r:id="rId56"/>
      <p:bold r:id="rId57"/>
      <p:italic r:id="rId58"/>
      <p:boldItalic r:id="rId59"/>
    </p:embeddedFont>
    <p:embeddedFont>
      <p:font typeface="Ubuntu Bold" panose="020B0804030602030204" charset="0"/>
      <p:regular r:id="rId60"/>
      <p:bold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3" d="100"/>
          <a:sy n="33" d="100"/>
        </p:scale>
        <p:origin x="24" y="6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5" Type="http://schemas.openxmlformats.org/officeDocument/2006/relationships/slide" Target="slides/slide1.xml"/><Relationship Id="rId61" Type="http://schemas.openxmlformats.org/officeDocument/2006/relationships/font" Target="fonts/font18.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8.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59" Type="http://schemas.openxmlformats.org/officeDocument/2006/relationships/font" Target="fonts/font16.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1.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E66E4-5250-478D-AD3B-2C5F58174E86}" type="datetimeFigureOut">
              <a:rPr lang="en-GB" smtClean="0"/>
              <a:t>26/04/2025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3C40CA-02C9-43C8-B93D-CF68D960EEA5}" type="slidenum">
              <a:rPr lang="en-GB" smtClean="0"/>
              <a:t>‹#›</a:t>
            </a:fld>
            <a:endParaRPr lang="en-GB"/>
          </a:p>
        </p:txBody>
      </p:sp>
    </p:spTree>
    <p:extLst>
      <p:ext uri="{BB962C8B-B14F-4D97-AF65-F5344CB8AC3E}">
        <p14:creationId xmlns:p14="http://schemas.microsoft.com/office/powerpoint/2010/main" val="3789415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3706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677824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Looking at this DMA you will probably be getting ready to send out a leakage team to investigate. </a:t>
            </a:r>
          </a:p>
        </p:txBody>
      </p:sp>
      <p:sp>
        <p:nvSpPr>
          <p:cNvPr id="4" name="Slide Number Placeholder 3"/>
          <p:cNvSpPr>
            <a:spLocks noGrp="1"/>
          </p:cNvSpPr>
          <p:nvPr>
            <p:ph type="sldNum" sz="quarter" idx="5"/>
          </p:nvPr>
        </p:nvSpPr>
        <p:spPr/>
        <p:txBody>
          <a:bodyPr/>
          <a:lstStyle/>
          <a:p>
            <a:fld id="{B41FEA1F-6CFC-4854-AC2B-792BB6CBA369}" type="slidenum">
              <a:rPr lang="en-US" smtClean="0"/>
              <a:t>9</a:t>
            </a:fld>
            <a:endParaRPr lang="en-US" dirty="0"/>
          </a:p>
        </p:txBody>
      </p:sp>
    </p:spTree>
    <p:extLst>
      <p:ext uri="{BB962C8B-B14F-4D97-AF65-F5344CB8AC3E}">
        <p14:creationId xmlns:p14="http://schemas.microsoft.com/office/powerpoint/2010/main" val="129825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the MNF goes to zero, you certainly would not be sending any leakage teams</a:t>
            </a:r>
            <a:r>
              <a:rPr lang="en-GB" baseline="0" dirty="0"/>
              <a:t> into this area.  But wait.</a:t>
            </a:r>
            <a:endParaRPr lang="en-GB" dirty="0"/>
          </a:p>
        </p:txBody>
      </p:sp>
      <p:sp>
        <p:nvSpPr>
          <p:cNvPr id="4" name="Slide Number Placeholder 3"/>
          <p:cNvSpPr>
            <a:spLocks noGrp="1"/>
          </p:cNvSpPr>
          <p:nvPr>
            <p:ph type="sldNum" sz="quarter" idx="5"/>
          </p:nvPr>
        </p:nvSpPr>
        <p:spPr/>
        <p:txBody>
          <a:bodyPr/>
          <a:lstStyle/>
          <a:p>
            <a:fld id="{B41FEA1F-6CFC-4854-AC2B-792BB6CBA369}" type="slidenum">
              <a:rPr lang="en-US" smtClean="0"/>
              <a:t>10</a:t>
            </a:fld>
            <a:endParaRPr lang="en-US" dirty="0"/>
          </a:p>
        </p:txBody>
      </p:sp>
    </p:spTree>
    <p:extLst>
      <p:ext uri="{BB962C8B-B14F-4D97-AF65-F5344CB8AC3E}">
        <p14:creationId xmlns:p14="http://schemas.microsoft.com/office/powerpoint/2010/main" val="2713189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Channel</a:t>
            </a:r>
            <a:r>
              <a:rPr lang="en-GB" baseline="0" dirty="0"/>
              <a:t> 2 the darker line is the 15 min average data typically used in calculations. Where the light blue is the minimum 15 sec value in the same 15 minute period.</a:t>
            </a:r>
          </a:p>
          <a:p>
            <a:pPr marL="0" lvl="0" indent="0" algn="l" rtl="0">
              <a:spcBef>
                <a:spcPts val="0"/>
              </a:spcBef>
              <a:spcAft>
                <a:spcPts val="0"/>
              </a:spcAft>
              <a:buNone/>
            </a:pPr>
            <a:r>
              <a:rPr lang="en-GB" baseline="0" dirty="0"/>
              <a:t>Using this secondary channel allows for better allocation of resources to find leakage.</a:t>
            </a:r>
            <a:endParaRPr lang="en-GB" dirty="0"/>
          </a:p>
        </p:txBody>
      </p:sp>
      <p:sp>
        <p:nvSpPr>
          <p:cNvPr id="4" name="Slide Number Placeholder 3"/>
          <p:cNvSpPr>
            <a:spLocks noGrp="1"/>
          </p:cNvSpPr>
          <p:nvPr>
            <p:ph type="sldNum" sz="quarter" idx="5"/>
          </p:nvPr>
        </p:nvSpPr>
        <p:spPr/>
        <p:txBody>
          <a:bodyPr/>
          <a:lstStyle/>
          <a:p>
            <a:fld id="{B41FEA1F-6CFC-4854-AC2B-792BB6CBA369}" type="slidenum">
              <a:rPr lang="en-US" smtClean="0"/>
              <a:t>11</a:t>
            </a:fld>
            <a:endParaRPr lang="en-US" dirty="0"/>
          </a:p>
        </p:txBody>
      </p:sp>
    </p:spTree>
    <p:extLst>
      <p:ext uri="{BB962C8B-B14F-4D97-AF65-F5344CB8AC3E}">
        <p14:creationId xmlns:p14="http://schemas.microsoft.com/office/powerpoint/2010/main" val="2484258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Another example showing a 12% reduction in MNF by using the secondary channel.</a:t>
            </a:r>
          </a:p>
        </p:txBody>
      </p:sp>
      <p:sp>
        <p:nvSpPr>
          <p:cNvPr id="4" name="Slide Number Placeholder 3"/>
          <p:cNvSpPr>
            <a:spLocks noGrp="1"/>
          </p:cNvSpPr>
          <p:nvPr>
            <p:ph type="sldNum" sz="quarter" idx="5"/>
          </p:nvPr>
        </p:nvSpPr>
        <p:spPr/>
        <p:txBody>
          <a:bodyPr/>
          <a:lstStyle/>
          <a:p>
            <a:fld id="{B41FEA1F-6CFC-4854-AC2B-792BB6CBA369}" type="slidenum">
              <a:rPr lang="en-US" smtClean="0"/>
              <a:t>12</a:t>
            </a:fld>
            <a:endParaRPr lang="en-US" dirty="0"/>
          </a:p>
        </p:txBody>
      </p:sp>
    </p:spTree>
    <p:extLst>
      <p:ext uri="{BB962C8B-B14F-4D97-AF65-F5344CB8AC3E}">
        <p14:creationId xmlns:p14="http://schemas.microsoft.com/office/powerpoint/2010/main" val="366313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7F919-A3DE-DCE1-396A-DC496AB0B4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933768-9F3B-90AF-8F29-20C259CC1A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3A2A4-7204-4EC6-E041-043F3CC4F11B}"/>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04713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02223-E790-394C-F325-4C6299140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62DEFD-C352-6422-572C-0008C43B03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11A15-6CE1-0770-C81C-816F8B750392}"/>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052652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3581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C3F55-5D6B-AD25-E25F-361561E1B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51460-97D0-722A-8A89-BB3D0B7BD0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D8F419-22B2-A1A4-5EA3-C903E68ACD2F}"/>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666803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p:spPr>
        <p:txBody>
          <a:bodyPr/>
          <a:lstStyle/>
          <a:p>
            <a:r>
              <a:rPr lang="en-US" altLang="en-US">
                <a:latin typeface="Arial" panose="020B0604020202020204" pitchFamily="34" charset="0"/>
              </a:rPr>
              <a:t>Highlights</a:t>
            </a:r>
          </a:p>
          <a:p>
            <a:endParaRPr lang="en-US" altLang="en-US">
              <a:latin typeface="Arial" panose="020B0604020202020204" pitchFamily="34" charset="0"/>
            </a:endParaRPr>
          </a:p>
          <a:p>
            <a:r>
              <a:rPr lang="en-US" altLang="en-US">
                <a:latin typeface="Arial" panose="020B0604020202020204" pitchFamily="34" charset="0"/>
              </a:rPr>
              <a:t>- Describes how fixed outlet PRV’s give too much network pressure at minimum flow</a:t>
            </a:r>
          </a:p>
        </p:txBody>
      </p:sp>
      <p:sp>
        <p:nvSpPr>
          <p:cNvPr id="13210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55FF4A-8686-4016-A460-401D061B841D}" type="slidenum">
              <a:rPr lang="en-GB" altLang="en-US">
                <a:ea typeface="MS PGothic" panose="020B0600070205080204" pitchFamily="34" charset="-128"/>
              </a:rPr>
              <a:pPr/>
              <a:t>20</a:t>
            </a:fld>
            <a:endParaRPr lang="en-GB" altLang="en-US">
              <a:ea typeface="MS PGothic" panose="020B0600070205080204" pitchFamily="34" charset="-128"/>
            </a:endParaRPr>
          </a:p>
        </p:txBody>
      </p:sp>
    </p:spTree>
    <p:extLst>
      <p:ext uri="{BB962C8B-B14F-4D97-AF65-F5344CB8AC3E}">
        <p14:creationId xmlns:p14="http://schemas.microsoft.com/office/powerpoint/2010/main" val="1880354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GB" dirty="0">
                <a:ea typeface="ＭＳ Ｐゴシック" charset="0"/>
              </a:rPr>
              <a:t>Highlights</a:t>
            </a:r>
          </a:p>
          <a:p>
            <a:pPr>
              <a:defRPr/>
            </a:pPr>
            <a:endParaRPr lang="en-GB" dirty="0">
              <a:ea typeface="ＭＳ Ｐゴシック" charset="0"/>
            </a:endParaRPr>
          </a:p>
          <a:p>
            <a:pPr marL="171450" indent="-171450">
              <a:buFontTx/>
              <a:buChar char="-"/>
              <a:defRPr/>
            </a:pPr>
            <a:r>
              <a:rPr lang="en-GB" dirty="0">
                <a:ea typeface="ＭＳ Ｐゴシック" charset="0"/>
              </a:rPr>
              <a:t>With effective PRV control we constantly adjust the position of the valve and therefore the downstream pressure to optimise the network pressure</a:t>
            </a:r>
          </a:p>
          <a:p>
            <a:pPr marL="171450" indent="-171450">
              <a:buFontTx/>
              <a:buChar char="-"/>
              <a:defRPr/>
            </a:pPr>
            <a:r>
              <a:rPr lang="en-GB" dirty="0">
                <a:ea typeface="ＭＳ Ｐゴシック" charset="0"/>
              </a:rPr>
              <a:t>Maintaining a constant pressure in the network irrespective of demand from customers</a:t>
            </a:r>
          </a:p>
          <a:p>
            <a:pPr marL="171450" indent="-171450">
              <a:buFontTx/>
              <a:buChar char="-"/>
              <a:defRPr/>
            </a:pPr>
            <a:endParaRPr lang="en-GB" dirty="0">
              <a:ea typeface="ＭＳ Ｐゴシック" charset="0"/>
            </a:endParaRPr>
          </a:p>
        </p:txBody>
      </p:sp>
      <p:sp>
        <p:nvSpPr>
          <p:cNvPr id="13312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A25F00A-6635-40D6-A094-9A8FC02D66F1}" type="slidenum">
              <a:rPr lang="en-GB" altLang="en-US">
                <a:ea typeface="MS PGothic" panose="020B0600070205080204" pitchFamily="34" charset="-128"/>
              </a:rPr>
              <a:pPr/>
              <a:t>21</a:t>
            </a:fld>
            <a:endParaRPr lang="en-GB" altLang="en-US">
              <a:ea typeface="MS PGothic" panose="020B0600070205080204" pitchFamily="34" charset="-128"/>
            </a:endParaRPr>
          </a:p>
        </p:txBody>
      </p:sp>
    </p:spTree>
    <p:extLst>
      <p:ext uri="{BB962C8B-B14F-4D97-AF65-F5344CB8AC3E}">
        <p14:creationId xmlns:p14="http://schemas.microsoft.com/office/powerpoint/2010/main" val="114515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EA233-1528-59B8-C700-8BF4968A4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5E5B1-E69C-6963-5D03-5A0A07A5CE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06D6FE-1CF2-ACF1-E7AC-E9260B7A7EE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8F76956-FA09-D181-CDC7-FD56D363E1C5}"/>
              </a:ext>
            </a:extLst>
          </p:cNvPr>
          <p:cNvSpPr>
            <a:spLocks noGrp="1"/>
          </p:cNvSpPr>
          <p:nvPr>
            <p:ph type="sldNum" sz="quarter" idx="5"/>
          </p:nvPr>
        </p:nvSpPr>
        <p:spPr/>
        <p:txBody>
          <a:bodyPr/>
          <a:lstStyle/>
          <a:p>
            <a:fld id="{5358B9E5-91D9-4FD5-8D64-933E28E10A35}" type="slidenum">
              <a:rPr lang="en-GB" smtClean="0"/>
              <a:t>23</a:t>
            </a:fld>
            <a:endParaRPr lang="en-GB"/>
          </a:p>
        </p:txBody>
      </p:sp>
    </p:spTree>
    <p:extLst>
      <p:ext uri="{BB962C8B-B14F-4D97-AF65-F5344CB8AC3E}">
        <p14:creationId xmlns:p14="http://schemas.microsoft.com/office/powerpoint/2010/main" val="98774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C3F55-5D6B-AD25-E25F-361561E1B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51460-97D0-722A-8A89-BB3D0B7BD0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D8F419-22B2-A1A4-5EA3-C903E68ACD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C137D80-45D3-7B7F-1D1D-A69916C0D28B}"/>
              </a:ext>
            </a:extLst>
          </p:cNvPr>
          <p:cNvSpPr>
            <a:spLocks noGrp="1"/>
          </p:cNvSpPr>
          <p:nvPr>
            <p:ph type="sldNum" sz="quarter" idx="5"/>
          </p:nvPr>
        </p:nvSpPr>
        <p:spPr/>
        <p:txBody>
          <a:bodyPr/>
          <a:lstStyle/>
          <a:p>
            <a:fld id="{5358B9E5-91D9-4FD5-8D64-933E28E10A35}" type="slidenum">
              <a:rPr lang="en-GB" smtClean="0"/>
              <a:t>25</a:t>
            </a:fld>
            <a:endParaRPr lang="en-GB"/>
          </a:p>
        </p:txBody>
      </p:sp>
    </p:spTree>
    <p:extLst>
      <p:ext uri="{BB962C8B-B14F-4D97-AF65-F5344CB8AC3E}">
        <p14:creationId xmlns:p14="http://schemas.microsoft.com/office/powerpoint/2010/main" val="2742503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EA233-1528-59B8-C700-8BF4968A4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5E5B1-E69C-6963-5D03-5A0A07A5CE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06D6FE-1CF2-ACF1-E7AC-E9260B7A7EE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33542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186DB-D7CE-2009-5EF0-6CA838F8B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5CA39-3273-8220-3963-249CA76BE4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C72826-A4F0-E9F7-4C34-0047ADA81CA7}"/>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40361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vider Slide Option 1">
    <p:spTree>
      <p:nvGrpSpPr>
        <p:cNvPr id="1" name=""/>
        <p:cNvGrpSpPr/>
        <p:nvPr/>
      </p:nvGrpSpPr>
      <p:grpSpPr>
        <a:xfrm>
          <a:off x="0" y="0"/>
          <a:ext cx="0" cy="0"/>
          <a:chOff x="0" y="0"/>
          <a:chExt cx="0" cy="0"/>
        </a:xfrm>
      </p:grpSpPr>
      <p:grpSp>
        <p:nvGrpSpPr>
          <p:cNvPr id="17" name="Group 9">
            <a:extLst>
              <a:ext uri="{FF2B5EF4-FFF2-40B4-BE49-F238E27FC236}">
                <a16:creationId xmlns:a16="http://schemas.microsoft.com/office/drawing/2014/main" id="{190EAC2B-CAF2-22C3-DD17-5FB47C642888}"/>
              </a:ext>
            </a:extLst>
          </p:cNvPr>
          <p:cNvGrpSpPr/>
          <p:nvPr userDrawn="1"/>
        </p:nvGrpSpPr>
        <p:grpSpPr>
          <a:xfrm>
            <a:off x="1425850" y="3013364"/>
            <a:ext cx="9904838" cy="1724535"/>
            <a:chOff x="0" y="0"/>
            <a:chExt cx="2211863" cy="406535"/>
          </a:xfrm>
        </p:grpSpPr>
        <p:sp>
          <p:nvSpPr>
            <p:cNvPr id="18" name="Freeform 10">
              <a:extLst>
                <a:ext uri="{FF2B5EF4-FFF2-40B4-BE49-F238E27FC236}">
                  <a16:creationId xmlns:a16="http://schemas.microsoft.com/office/drawing/2014/main" id="{E456F8D4-A623-47F1-45A5-842A367B6646}"/>
                </a:ext>
              </a:extLst>
            </p:cNvPr>
            <p:cNvSpPr/>
            <p:nvPr/>
          </p:nvSpPr>
          <p:spPr>
            <a:xfrm>
              <a:off x="0" y="0"/>
              <a:ext cx="2211863" cy="406535"/>
            </a:xfrm>
            <a:custGeom>
              <a:avLst/>
              <a:gdLst/>
              <a:ahLst/>
              <a:cxnLst/>
              <a:rect l="l" t="t" r="r" b="b"/>
              <a:pathLst>
                <a:path w="2211863" h="406535">
                  <a:moveTo>
                    <a:pt x="2008663" y="0"/>
                  </a:moveTo>
                  <a:cubicBezTo>
                    <a:pt x="2120887" y="0"/>
                    <a:pt x="2211863" y="91006"/>
                    <a:pt x="2211863" y="203268"/>
                  </a:cubicBezTo>
                  <a:cubicBezTo>
                    <a:pt x="2211863" y="315529"/>
                    <a:pt x="2120887" y="406535"/>
                    <a:pt x="2008663" y="406535"/>
                  </a:cubicBezTo>
                  <a:lnTo>
                    <a:pt x="203200" y="406535"/>
                  </a:lnTo>
                  <a:cubicBezTo>
                    <a:pt x="90976" y="406535"/>
                    <a:pt x="0" y="315529"/>
                    <a:pt x="0" y="203268"/>
                  </a:cubicBezTo>
                  <a:cubicBezTo>
                    <a:pt x="0" y="91006"/>
                    <a:pt x="90976" y="0"/>
                    <a:pt x="203200" y="0"/>
                  </a:cubicBezTo>
                  <a:close/>
                </a:path>
              </a:pathLst>
            </a:custGeom>
            <a:solidFill>
              <a:srgbClr val="08AEE5">
                <a:alpha val="80000"/>
              </a:srgbClr>
            </a:solidFill>
          </p:spPr>
          <p:txBody>
            <a:bodyPr/>
            <a:lstStyle/>
            <a:p>
              <a:endParaRPr lang="en-GB" sz="1800"/>
            </a:p>
          </p:txBody>
        </p:sp>
        <p:sp>
          <p:nvSpPr>
            <p:cNvPr id="19" name="TextBox 11">
              <a:extLst>
                <a:ext uri="{FF2B5EF4-FFF2-40B4-BE49-F238E27FC236}">
                  <a16:creationId xmlns:a16="http://schemas.microsoft.com/office/drawing/2014/main" id="{22B10683-C6FD-5A88-19AC-BEB19B963877}"/>
                </a:ext>
              </a:extLst>
            </p:cNvPr>
            <p:cNvSpPr txBox="1"/>
            <p:nvPr/>
          </p:nvSpPr>
          <p:spPr>
            <a:xfrm>
              <a:off x="0" y="-47625"/>
              <a:ext cx="2211863" cy="454160"/>
            </a:xfrm>
            <a:prstGeom prst="rect">
              <a:avLst/>
            </a:prstGeom>
          </p:spPr>
          <p:txBody>
            <a:bodyPr lIns="33867" tIns="33867" rIns="33867" bIns="33867" rtlCol="0" anchor="ctr"/>
            <a:lstStyle/>
            <a:p>
              <a:pPr algn="ctr">
                <a:lnSpc>
                  <a:spcPts val="3080"/>
                </a:lnSpc>
              </a:pPr>
              <a:endParaRPr sz="1800"/>
            </a:p>
          </p:txBody>
        </p:sp>
      </p:grpSp>
      <p:sp>
        <p:nvSpPr>
          <p:cNvPr id="8" name="AutoShape 4">
            <a:extLst>
              <a:ext uri="{FF2B5EF4-FFF2-40B4-BE49-F238E27FC236}">
                <a16:creationId xmlns:a16="http://schemas.microsoft.com/office/drawing/2014/main" id="{D85E3771-BE71-7050-E635-B767E7D97182}"/>
              </a:ext>
            </a:extLst>
          </p:cNvPr>
          <p:cNvSpPr/>
          <p:nvPr userDrawn="1"/>
        </p:nvSpPr>
        <p:spPr>
          <a:xfrm flipH="1">
            <a:off x="1114457" y="-9525"/>
            <a:ext cx="0" cy="10287000"/>
          </a:xfrm>
          <a:prstGeom prst="line">
            <a:avLst/>
          </a:prstGeom>
          <a:ln w="19050" cap="flat">
            <a:solidFill>
              <a:srgbClr val="184886"/>
            </a:solidFill>
            <a:prstDash val="solid"/>
            <a:headEnd type="none" w="sm" len="sm"/>
            <a:tailEnd type="none" w="sm" len="sm"/>
          </a:ln>
        </p:spPr>
        <p:txBody>
          <a:bodyPr/>
          <a:lstStyle/>
          <a:p>
            <a:endParaRPr lang="en-GB" sz="1800"/>
          </a:p>
        </p:txBody>
      </p:sp>
      <p:grpSp>
        <p:nvGrpSpPr>
          <p:cNvPr id="9" name="Group 8">
            <a:extLst>
              <a:ext uri="{FF2B5EF4-FFF2-40B4-BE49-F238E27FC236}">
                <a16:creationId xmlns:a16="http://schemas.microsoft.com/office/drawing/2014/main" id="{DADB433D-BCA4-F4BC-3532-F3FB7CC0F5BC}"/>
              </a:ext>
            </a:extLst>
          </p:cNvPr>
          <p:cNvGrpSpPr/>
          <p:nvPr userDrawn="1"/>
        </p:nvGrpSpPr>
        <p:grpSpPr>
          <a:xfrm rot="-5400000">
            <a:off x="-513077" y="3069716"/>
            <a:ext cx="3287427" cy="156440"/>
            <a:chOff x="0" y="0"/>
            <a:chExt cx="865824" cy="41202"/>
          </a:xfrm>
        </p:grpSpPr>
        <p:sp>
          <p:nvSpPr>
            <p:cNvPr id="10" name="Freeform 6">
              <a:extLst>
                <a:ext uri="{FF2B5EF4-FFF2-40B4-BE49-F238E27FC236}">
                  <a16:creationId xmlns:a16="http://schemas.microsoft.com/office/drawing/2014/main" id="{E1FFEB00-B305-026E-B9A6-AD74592BD035}"/>
                </a:ext>
              </a:extLst>
            </p:cNvPr>
            <p:cNvSpPr/>
            <p:nvPr/>
          </p:nvSpPr>
          <p:spPr>
            <a:xfrm>
              <a:off x="0" y="0"/>
              <a:ext cx="865824" cy="41202"/>
            </a:xfrm>
            <a:custGeom>
              <a:avLst/>
              <a:gdLst/>
              <a:ahLst/>
              <a:cxnLst/>
              <a:rect l="l" t="t" r="r" b="b"/>
              <a:pathLst>
                <a:path w="865824" h="41202">
                  <a:moveTo>
                    <a:pt x="20601" y="0"/>
                  </a:moveTo>
                  <a:lnTo>
                    <a:pt x="845223" y="0"/>
                  </a:lnTo>
                  <a:cubicBezTo>
                    <a:pt x="850687" y="0"/>
                    <a:pt x="855927" y="2170"/>
                    <a:pt x="859791" y="6034"/>
                  </a:cubicBezTo>
                  <a:cubicBezTo>
                    <a:pt x="863654" y="9897"/>
                    <a:pt x="865824" y="15137"/>
                    <a:pt x="865824" y="20601"/>
                  </a:cubicBezTo>
                  <a:lnTo>
                    <a:pt x="865824" y="20601"/>
                  </a:lnTo>
                  <a:cubicBezTo>
                    <a:pt x="865824" y="31979"/>
                    <a:pt x="856601" y="41202"/>
                    <a:pt x="845223" y="41202"/>
                  </a:cubicBezTo>
                  <a:lnTo>
                    <a:pt x="20601" y="41202"/>
                  </a:lnTo>
                  <a:cubicBezTo>
                    <a:pt x="15137" y="41202"/>
                    <a:pt x="9897" y="39032"/>
                    <a:pt x="6034" y="35168"/>
                  </a:cubicBezTo>
                  <a:cubicBezTo>
                    <a:pt x="2170" y="31305"/>
                    <a:pt x="0" y="26065"/>
                    <a:pt x="0" y="20601"/>
                  </a:cubicBezTo>
                  <a:lnTo>
                    <a:pt x="0" y="20601"/>
                  </a:lnTo>
                  <a:cubicBezTo>
                    <a:pt x="0" y="15137"/>
                    <a:pt x="2170" y="9897"/>
                    <a:pt x="6034" y="6034"/>
                  </a:cubicBezTo>
                  <a:cubicBezTo>
                    <a:pt x="9897" y="2170"/>
                    <a:pt x="15137" y="0"/>
                    <a:pt x="20601" y="0"/>
                  </a:cubicBezTo>
                  <a:close/>
                </a:path>
              </a:pathLst>
            </a:custGeom>
            <a:solidFill>
              <a:srgbClr val="08AEE5"/>
            </a:solidFill>
          </p:spPr>
          <p:txBody>
            <a:bodyPr/>
            <a:lstStyle/>
            <a:p>
              <a:endParaRPr lang="en-GB" sz="1800"/>
            </a:p>
          </p:txBody>
        </p:sp>
        <p:sp>
          <p:nvSpPr>
            <p:cNvPr id="11" name="TextBox 10">
              <a:extLst>
                <a:ext uri="{FF2B5EF4-FFF2-40B4-BE49-F238E27FC236}">
                  <a16:creationId xmlns:a16="http://schemas.microsoft.com/office/drawing/2014/main" id="{CD514FA8-953D-319B-FA14-50C454765236}"/>
                </a:ext>
              </a:extLst>
            </p:cNvPr>
            <p:cNvSpPr txBox="1"/>
            <p:nvPr/>
          </p:nvSpPr>
          <p:spPr>
            <a:xfrm>
              <a:off x="0" y="-57150"/>
              <a:ext cx="865824" cy="98352"/>
            </a:xfrm>
            <a:prstGeom prst="rect">
              <a:avLst/>
            </a:prstGeom>
          </p:spPr>
          <p:txBody>
            <a:bodyPr lIns="33867" tIns="33867" rIns="33867" bIns="33867" rtlCol="0" anchor="ctr"/>
            <a:lstStyle/>
            <a:p>
              <a:pPr algn="ctr">
                <a:lnSpc>
                  <a:spcPts val="3080"/>
                </a:lnSpc>
              </a:pPr>
              <a:endParaRPr sz="1800"/>
            </a:p>
          </p:txBody>
        </p:sp>
      </p:grpSp>
      <p:sp>
        <p:nvSpPr>
          <p:cNvPr id="12" name="Freeform 8">
            <a:extLst>
              <a:ext uri="{FF2B5EF4-FFF2-40B4-BE49-F238E27FC236}">
                <a16:creationId xmlns:a16="http://schemas.microsoft.com/office/drawing/2014/main" id="{5CC6BDA4-59E4-718D-85E3-1F3038EC0DBC}"/>
              </a:ext>
            </a:extLst>
          </p:cNvPr>
          <p:cNvSpPr/>
          <p:nvPr userDrawn="1"/>
        </p:nvSpPr>
        <p:spPr>
          <a:xfrm>
            <a:off x="1496510" y="1504222"/>
            <a:ext cx="5796830" cy="1297379"/>
          </a:xfrm>
          <a:custGeom>
            <a:avLst/>
            <a:gdLst/>
            <a:ahLst/>
            <a:cxnLst/>
            <a:rect l="l" t="t" r="r" b="b"/>
            <a:pathLst>
              <a:path w="5796830" h="1297378">
                <a:moveTo>
                  <a:pt x="0" y="0"/>
                </a:moveTo>
                <a:lnTo>
                  <a:pt x="5796830" y="0"/>
                </a:lnTo>
                <a:lnTo>
                  <a:pt x="5796830" y="1297378"/>
                </a:lnTo>
                <a:lnTo>
                  <a:pt x="0" y="1297378"/>
                </a:lnTo>
                <a:lnTo>
                  <a:pt x="0" y="0"/>
                </a:lnTo>
                <a:close/>
              </a:path>
            </a:pathLst>
          </a:custGeom>
          <a:blipFill>
            <a:blip r:embed="rId2"/>
            <a:stretch>
              <a:fillRect l="-578" r="-578"/>
            </a:stretch>
          </a:blipFill>
        </p:spPr>
        <p:txBody>
          <a:bodyPr/>
          <a:lstStyle/>
          <a:p>
            <a:endParaRPr lang="en-GB" sz="1800"/>
          </a:p>
        </p:txBody>
      </p:sp>
      <p:grpSp>
        <p:nvGrpSpPr>
          <p:cNvPr id="13" name="Group 13">
            <a:extLst>
              <a:ext uri="{FF2B5EF4-FFF2-40B4-BE49-F238E27FC236}">
                <a16:creationId xmlns:a16="http://schemas.microsoft.com/office/drawing/2014/main" id="{4157E8E7-7BA4-204C-9533-982050389D12}"/>
              </a:ext>
            </a:extLst>
          </p:cNvPr>
          <p:cNvGrpSpPr/>
          <p:nvPr userDrawn="1"/>
        </p:nvGrpSpPr>
        <p:grpSpPr>
          <a:xfrm rot="-10800000">
            <a:off x="-106311" y="9636276"/>
            <a:ext cx="18824709" cy="669774"/>
            <a:chOff x="0" y="0"/>
            <a:chExt cx="4957948" cy="176401"/>
          </a:xfrm>
        </p:grpSpPr>
        <p:sp>
          <p:nvSpPr>
            <p:cNvPr id="14" name="Freeform 14">
              <a:extLst>
                <a:ext uri="{FF2B5EF4-FFF2-40B4-BE49-F238E27FC236}">
                  <a16:creationId xmlns:a16="http://schemas.microsoft.com/office/drawing/2014/main" id="{D7C5D5DB-FDD3-69D5-55C6-4F651E2C41BA}"/>
                </a:ext>
              </a:extLst>
            </p:cNvPr>
            <p:cNvSpPr/>
            <p:nvPr/>
          </p:nvSpPr>
          <p:spPr>
            <a:xfrm>
              <a:off x="0" y="0"/>
              <a:ext cx="4957948" cy="176401"/>
            </a:xfrm>
            <a:custGeom>
              <a:avLst/>
              <a:gdLst/>
              <a:ahLst/>
              <a:cxnLst/>
              <a:rect l="l" t="t" r="r" b="b"/>
              <a:pathLst>
                <a:path w="4957948" h="176401">
                  <a:moveTo>
                    <a:pt x="0" y="0"/>
                  </a:moveTo>
                  <a:lnTo>
                    <a:pt x="4957948" y="0"/>
                  </a:lnTo>
                  <a:lnTo>
                    <a:pt x="4957948" y="176401"/>
                  </a:lnTo>
                  <a:lnTo>
                    <a:pt x="0" y="176401"/>
                  </a:lnTo>
                  <a:close/>
                </a:path>
              </a:pathLst>
            </a:custGeom>
            <a:gradFill rotWithShape="1">
              <a:gsLst>
                <a:gs pos="0">
                  <a:srgbClr val="184886">
                    <a:alpha val="100000"/>
                  </a:srgbClr>
                </a:gs>
                <a:gs pos="100000">
                  <a:srgbClr val="08AEE5">
                    <a:alpha val="100000"/>
                  </a:srgbClr>
                </a:gs>
              </a:gsLst>
              <a:lin ang="0"/>
            </a:gradFill>
          </p:spPr>
          <p:txBody>
            <a:bodyPr/>
            <a:lstStyle/>
            <a:p>
              <a:endParaRPr lang="en-GB" sz="1800"/>
            </a:p>
          </p:txBody>
        </p:sp>
        <p:sp>
          <p:nvSpPr>
            <p:cNvPr id="15" name="TextBox 15">
              <a:extLst>
                <a:ext uri="{FF2B5EF4-FFF2-40B4-BE49-F238E27FC236}">
                  <a16:creationId xmlns:a16="http://schemas.microsoft.com/office/drawing/2014/main" id="{1D9A932B-2404-1E7F-8CD7-6A1138D16258}"/>
                </a:ext>
              </a:extLst>
            </p:cNvPr>
            <p:cNvSpPr txBox="1"/>
            <p:nvPr/>
          </p:nvSpPr>
          <p:spPr>
            <a:xfrm>
              <a:off x="0" y="-47625"/>
              <a:ext cx="4957948" cy="224026"/>
            </a:xfrm>
            <a:prstGeom prst="rect">
              <a:avLst/>
            </a:prstGeom>
          </p:spPr>
          <p:txBody>
            <a:bodyPr lIns="33867" tIns="33867" rIns="33867" bIns="33867" rtlCol="0" anchor="ctr"/>
            <a:lstStyle/>
            <a:p>
              <a:pPr algn="ctr">
                <a:lnSpc>
                  <a:spcPts val="2055"/>
                </a:lnSpc>
              </a:pPr>
              <a:endParaRPr sz="1800"/>
            </a:p>
          </p:txBody>
        </p:sp>
      </p:grpSp>
      <p:sp>
        <p:nvSpPr>
          <p:cNvPr id="16" name="Freeform 16">
            <a:extLst>
              <a:ext uri="{FF2B5EF4-FFF2-40B4-BE49-F238E27FC236}">
                <a16:creationId xmlns:a16="http://schemas.microsoft.com/office/drawing/2014/main" id="{17DBBBA8-07A6-3A08-2B35-4D77E2C6647A}"/>
              </a:ext>
            </a:extLst>
          </p:cNvPr>
          <p:cNvSpPr/>
          <p:nvPr userDrawn="1"/>
        </p:nvSpPr>
        <p:spPr>
          <a:xfrm>
            <a:off x="12817609" y="9673237"/>
            <a:ext cx="4355936" cy="510101"/>
          </a:xfrm>
          <a:custGeom>
            <a:avLst/>
            <a:gdLst/>
            <a:ahLst/>
            <a:cxnLst/>
            <a:rect l="l" t="t" r="r" b="b"/>
            <a:pathLst>
              <a:path w="4355936" h="510100">
                <a:moveTo>
                  <a:pt x="0" y="0"/>
                </a:moveTo>
                <a:lnTo>
                  <a:pt x="4355936" y="0"/>
                </a:lnTo>
                <a:lnTo>
                  <a:pt x="4355936" y="510101"/>
                </a:lnTo>
                <a:lnTo>
                  <a:pt x="0" y="510101"/>
                </a:lnTo>
                <a:lnTo>
                  <a:pt x="0" y="0"/>
                </a:lnTo>
                <a:close/>
              </a:path>
            </a:pathLst>
          </a:custGeom>
          <a:blipFill>
            <a:blip r:embed="rId3"/>
            <a:stretch>
              <a:fillRect t="-657869"/>
            </a:stretch>
          </a:blipFill>
        </p:spPr>
        <p:txBody>
          <a:bodyPr/>
          <a:lstStyle/>
          <a:p>
            <a:endParaRPr lang="en-GB" sz="1800"/>
          </a:p>
        </p:txBody>
      </p:sp>
      <p:sp>
        <p:nvSpPr>
          <p:cNvPr id="23" name="Freeform 7">
            <a:extLst>
              <a:ext uri="{FF2B5EF4-FFF2-40B4-BE49-F238E27FC236}">
                <a16:creationId xmlns:a16="http://schemas.microsoft.com/office/drawing/2014/main" id="{B02C4E03-31A8-27D4-C733-02D018EE99AF}"/>
              </a:ext>
            </a:extLst>
          </p:cNvPr>
          <p:cNvSpPr/>
          <p:nvPr userDrawn="1"/>
        </p:nvSpPr>
        <p:spPr>
          <a:xfrm>
            <a:off x="-4081620" y="-2734678"/>
            <a:ext cx="26451240" cy="15756356"/>
          </a:xfrm>
          <a:custGeom>
            <a:avLst/>
            <a:gdLst>
              <a:gd name="connsiteX0" fmla="*/ 2721081 w 17634160"/>
              <a:gd name="connsiteY0" fmla="*/ 1823119 h 10504237"/>
              <a:gd name="connsiteX1" fmla="*/ 2721081 w 17634160"/>
              <a:gd name="connsiteY1" fmla="*/ 8681119 h 10504237"/>
              <a:gd name="connsiteX2" fmla="*/ 14913081 w 17634160"/>
              <a:gd name="connsiteY2" fmla="*/ 8681119 h 10504237"/>
              <a:gd name="connsiteX3" fmla="*/ 14913081 w 17634160"/>
              <a:gd name="connsiteY3" fmla="*/ 1823119 h 10504237"/>
              <a:gd name="connsiteX4" fmla="*/ 0 w 17634160"/>
              <a:gd name="connsiteY4" fmla="*/ 0 h 10504237"/>
              <a:gd name="connsiteX5" fmla="*/ 17634160 w 17634160"/>
              <a:gd name="connsiteY5" fmla="*/ 0 h 10504237"/>
              <a:gd name="connsiteX6" fmla="*/ 17634160 w 17634160"/>
              <a:gd name="connsiteY6" fmla="*/ 10504237 h 10504237"/>
              <a:gd name="connsiteX7" fmla="*/ 0 w 17634160"/>
              <a:gd name="connsiteY7" fmla="*/ 10504237 h 1050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34160" h="10504237">
                <a:moveTo>
                  <a:pt x="2721081" y="1823119"/>
                </a:moveTo>
                <a:lnTo>
                  <a:pt x="2721081" y="8681119"/>
                </a:lnTo>
                <a:lnTo>
                  <a:pt x="14913081" y="8681119"/>
                </a:lnTo>
                <a:lnTo>
                  <a:pt x="14913081" y="1823119"/>
                </a:lnTo>
                <a:close/>
                <a:moveTo>
                  <a:pt x="0" y="0"/>
                </a:moveTo>
                <a:lnTo>
                  <a:pt x="17634160" y="0"/>
                </a:lnTo>
                <a:lnTo>
                  <a:pt x="17634160" y="10504237"/>
                </a:lnTo>
                <a:lnTo>
                  <a:pt x="0" y="10504237"/>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a:ln>
                <a:noFill/>
              </a:ln>
              <a:solidFill>
                <a:srgbClr val="FEFFFF"/>
              </a:solidFill>
              <a:effectLst/>
              <a:uLnTx/>
              <a:uFillTx/>
              <a:latin typeface="Calibri" panose="020F0502020204030204"/>
              <a:ea typeface="+mn-ea"/>
              <a:cs typeface="+mn-cs"/>
            </a:endParaRPr>
          </a:p>
        </p:txBody>
      </p:sp>
      <p:sp>
        <p:nvSpPr>
          <p:cNvPr id="25" name="Content Placeholder 24">
            <a:extLst>
              <a:ext uri="{FF2B5EF4-FFF2-40B4-BE49-F238E27FC236}">
                <a16:creationId xmlns:a16="http://schemas.microsoft.com/office/drawing/2014/main" id="{910857C5-4A00-1403-3554-3EA940CF4BB6}"/>
              </a:ext>
            </a:extLst>
          </p:cNvPr>
          <p:cNvSpPr>
            <a:spLocks noGrp="1"/>
          </p:cNvSpPr>
          <p:nvPr>
            <p:ph sz="quarter" idx="10" hasCustomPrompt="1"/>
          </p:nvPr>
        </p:nvSpPr>
        <p:spPr>
          <a:xfrm>
            <a:off x="1720381" y="4928912"/>
            <a:ext cx="9322793" cy="620192"/>
          </a:xfrm>
        </p:spPr>
        <p:txBody>
          <a:bodyPr>
            <a:noAutofit/>
          </a:bodyPr>
          <a:lstStyle>
            <a:lvl1pPr marL="0" indent="0">
              <a:buNone/>
              <a:defRPr sz="3750">
                <a:solidFill>
                  <a:srgbClr val="184886"/>
                </a:solidFill>
                <a:latin typeface="Rubik" pitchFamily="2" charset="-79"/>
                <a:cs typeface="Rubik" pitchFamily="2" charset="-79"/>
              </a:defRPr>
            </a:lvl1pPr>
          </a:lstStyle>
          <a:p>
            <a:pPr lvl="0"/>
            <a:r>
              <a:rPr lang="en-GB" dirty="0"/>
              <a:t>Click to edit section subtitle</a:t>
            </a:r>
          </a:p>
        </p:txBody>
      </p:sp>
      <p:sp>
        <p:nvSpPr>
          <p:cNvPr id="2" name="Title 1">
            <a:extLst>
              <a:ext uri="{FF2B5EF4-FFF2-40B4-BE49-F238E27FC236}">
                <a16:creationId xmlns:a16="http://schemas.microsoft.com/office/drawing/2014/main" id="{52028567-DC1A-5D39-E72F-7C175E737496}"/>
              </a:ext>
            </a:extLst>
          </p:cNvPr>
          <p:cNvSpPr>
            <a:spLocks noGrp="1"/>
          </p:cNvSpPr>
          <p:nvPr>
            <p:ph type="title" hasCustomPrompt="1"/>
          </p:nvPr>
        </p:nvSpPr>
        <p:spPr>
          <a:xfrm>
            <a:off x="1720372" y="3375812"/>
            <a:ext cx="9322802" cy="999638"/>
          </a:xfrm>
        </p:spPr>
        <p:txBody>
          <a:bodyPr>
            <a:normAutofit/>
          </a:bodyPr>
          <a:lstStyle>
            <a:lvl1pPr>
              <a:defRPr sz="5250">
                <a:solidFill>
                  <a:srgbClr val="184886"/>
                </a:solidFill>
                <a:latin typeface="Ubuntu" panose="020B0504030602030204" pitchFamily="34" charset="0"/>
              </a:defRPr>
            </a:lvl1pPr>
          </a:lstStyle>
          <a:p>
            <a:r>
              <a:rPr lang="en-US" dirty="0"/>
              <a:t>Click to edit section title</a:t>
            </a:r>
            <a:endParaRPr lang="en-GB" dirty="0"/>
          </a:p>
        </p:txBody>
      </p:sp>
      <p:sp>
        <p:nvSpPr>
          <p:cNvPr id="27" name="Picture Placeholder 26">
            <a:extLst>
              <a:ext uri="{FF2B5EF4-FFF2-40B4-BE49-F238E27FC236}">
                <a16:creationId xmlns:a16="http://schemas.microsoft.com/office/drawing/2014/main" id="{DCB9D329-99D5-3FB5-00CB-4CD0AED5A3B2}"/>
              </a:ext>
            </a:extLst>
          </p:cNvPr>
          <p:cNvSpPr>
            <a:spLocks noGrp="1"/>
          </p:cNvSpPr>
          <p:nvPr>
            <p:ph type="pic" sz="quarter" idx="11"/>
          </p:nvPr>
        </p:nvSpPr>
        <p:spPr>
          <a:xfrm>
            <a:off x="11618339" y="-9524"/>
            <a:ext cx="6669662" cy="9645801"/>
          </a:xfrm>
        </p:spPr>
        <p:txBody>
          <a:bodyPr/>
          <a:lstStyle/>
          <a:p>
            <a:endParaRPr lang="en-GB"/>
          </a:p>
        </p:txBody>
      </p:sp>
    </p:spTree>
    <p:extLst>
      <p:ext uri="{BB962C8B-B14F-4D97-AF65-F5344CB8AC3E}">
        <p14:creationId xmlns:p14="http://schemas.microsoft.com/office/powerpoint/2010/main" val="3579982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Divider Slide Option 2">
    <p:spTree>
      <p:nvGrpSpPr>
        <p:cNvPr id="1" name=""/>
        <p:cNvGrpSpPr/>
        <p:nvPr/>
      </p:nvGrpSpPr>
      <p:grpSpPr>
        <a:xfrm>
          <a:off x="0" y="0"/>
          <a:ext cx="0" cy="0"/>
          <a:chOff x="0" y="0"/>
          <a:chExt cx="0" cy="0"/>
        </a:xfrm>
      </p:grpSpPr>
      <p:pic>
        <p:nvPicPr>
          <p:cNvPr id="4" name="Picture 3" descr="A blue and white gradient&#10;&#10;AI-generated content may be incorrect.">
            <a:extLst>
              <a:ext uri="{FF2B5EF4-FFF2-40B4-BE49-F238E27FC236}">
                <a16:creationId xmlns:a16="http://schemas.microsoft.com/office/drawing/2014/main" id="{545FBE94-D5F7-38DD-3EDD-E2131AA5ED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3"/>
            <a:ext cx="13154142" cy="10287003"/>
          </a:xfrm>
          <a:prstGeom prst="rect">
            <a:avLst/>
          </a:prstGeom>
        </p:spPr>
      </p:pic>
      <p:sp>
        <p:nvSpPr>
          <p:cNvPr id="23" name="Freeform 7">
            <a:extLst>
              <a:ext uri="{FF2B5EF4-FFF2-40B4-BE49-F238E27FC236}">
                <a16:creationId xmlns:a16="http://schemas.microsoft.com/office/drawing/2014/main" id="{B02C4E03-31A8-27D4-C733-02D018EE99AF}"/>
              </a:ext>
            </a:extLst>
          </p:cNvPr>
          <p:cNvSpPr/>
          <p:nvPr userDrawn="1"/>
        </p:nvSpPr>
        <p:spPr>
          <a:xfrm>
            <a:off x="-4286850" y="-2734678"/>
            <a:ext cx="26451240" cy="15756356"/>
          </a:xfrm>
          <a:custGeom>
            <a:avLst/>
            <a:gdLst>
              <a:gd name="connsiteX0" fmla="*/ 2721081 w 17634160"/>
              <a:gd name="connsiteY0" fmla="*/ 1823119 h 10504237"/>
              <a:gd name="connsiteX1" fmla="*/ 2721081 w 17634160"/>
              <a:gd name="connsiteY1" fmla="*/ 8681119 h 10504237"/>
              <a:gd name="connsiteX2" fmla="*/ 14913081 w 17634160"/>
              <a:gd name="connsiteY2" fmla="*/ 8681119 h 10504237"/>
              <a:gd name="connsiteX3" fmla="*/ 14913081 w 17634160"/>
              <a:gd name="connsiteY3" fmla="*/ 1823119 h 10504237"/>
              <a:gd name="connsiteX4" fmla="*/ 0 w 17634160"/>
              <a:gd name="connsiteY4" fmla="*/ 0 h 10504237"/>
              <a:gd name="connsiteX5" fmla="*/ 17634160 w 17634160"/>
              <a:gd name="connsiteY5" fmla="*/ 0 h 10504237"/>
              <a:gd name="connsiteX6" fmla="*/ 17634160 w 17634160"/>
              <a:gd name="connsiteY6" fmla="*/ 10504237 h 10504237"/>
              <a:gd name="connsiteX7" fmla="*/ 0 w 17634160"/>
              <a:gd name="connsiteY7" fmla="*/ 10504237 h 1050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34160" h="10504237">
                <a:moveTo>
                  <a:pt x="2721081" y="1823119"/>
                </a:moveTo>
                <a:lnTo>
                  <a:pt x="2721081" y="8681119"/>
                </a:lnTo>
                <a:lnTo>
                  <a:pt x="14913081" y="8681119"/>
                </a:lnTo>
                <a:lnTo>
                  <a:pt x="14913081" y="1823119"/>
                </a:lnTo>
                <a:close/>
                <a:moveTo>
                  <a:pt x="0" y="0"/>
                </a:moveTo>
                <a:lnTo>
                  <a:pt x="17634160" y="0"/>
                </a:lnTo>
                <a:lnTo>
                  <a:pt x="17634160" y="10504237"/>
                </a:lnTo>
                <a:lnTo>
                  <a:pt x="0" y="10504237"/>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a:ln>
                <a:noFill/>
              </a:ln>
              <a:solidFill>
                <a:srgbClr val="FEFFFF"/>
              </a:solidFill>
              <a:effectLst/>
              <a:uLnTx/>
              <a:uFillTx/>
              <a:latin typeface="Calibri" panose="020F0502020204030204"/>
              <a:ea typeface="+mn-ea"/>
              <a:cs typeface="+mn-cs"/>
            </a:endParaRPr>
          </a:p>
        </p:txBody>
      </p:sp>
      <p:sp>
        <p:nvSpPr>
          <p:cNvPr id="5" name="Text Placeholder 4">
            <a:extLst>
              <a:ext uri="{FF2B5EF4-FFF2-40B4-BE49-F238E27FC236}">
                <a16:creationId xmlns:a16="http://schemas.microsoft.com/office/drawing/2014/main" id="{E9829AE7-3458-E96D-83D2-EF6B6A3164D8}"/>
              </a:ext>
            </a:extLst>
          </p:cNvPr>
          <p:cNvSpPr>
            <a:spLocks noGrp="1"/>
          </p:cNvSpPr>
          <p:nvPr>
            <p:ph type="body" sz="quarter" idx="12" hasCustomPrompt="1"/>
          </p:nvPr>
        </p:nvSpPr>
        <p:spPr>
          <a:xfrm>
            <a:off x="831027" y="1614921"/>
            <a:ext cx="7502802" cy="8177094"/>
          </a:xfrm>
        </p:spPr>
        <p:txBody>
          <a:bodyPr>
            <a:normAutofit/>
          </a:bodyPr>
          <a:lstStyle>
            <a:lvl1pPr marL="0" indent="0">
              <a:buNone/>
              <a:defRPr sz="2100">
                <a:solidFill>
                  <a:schemeClr val="bg1"/>
                </a:solidFill>
                <a:latin typeface="Rubik" pitchFamily="2" charset="-79"/>
                <a:cs typeface="Rubik" pitchFamily="2" charset="-79"/>
              </a:defRPr>
            </a:lvl1pPr>
          </a:lstStyle>
          <a:p>
            <a:pPr lvl="0"/>
            <a:r>
              <a:rPr lang="en-GB" dirty="0"/>
              <a:t>Click here to insert body text.</a:t>
            </a:r>
          </a:p>
        </p:txBody>
      </p:sp>
      <p:sp>
        <p:nvSpPr>
          <p:cNvPr id="3" name="Picture Placeholder 2">
            <a:extLst>
              <a:ext uri="{FF2B5EF4-FFF2-40B4-BE49-F238E27FC236}">
                <a16:creationId xmlns:a16="http://schemas.microsoft.com/office/drawing/2014/main" id="{228214EB-D1E8-57DB-C5BB-8D1C90BF0457}"/>
              </a:ext>
            </a:extLst>
          </p:cNvPr>
          <p:cNvSpPr>
            <a:spLocks noGrp="1"/>
          </p:cNvSpPr>
          <p:nvPr>
            <p:ph type="pic" sz="quarter" idx="14" hasCustomPrompt="1"/>
          </p:nvPr>
        </p:nvSpPr>
        <p:spPr>
          <a:xfrm>
            <a:off x="9144000" y="1595436"/>
            <a:ext cx="7502802" cy="7096125"/>
          </a:xfrm>
        </p:spPr>
        <p:txBody>
          <a:bodyPr/>
          <a:lstStyle>
            <a:lvl1pPr marL="0" indent="0">
              <a:buNone/>
              <a:defRPr>
                <a:latin typeface="Rubik" pitchFamily="2" charset="-79"/>
                <a:cs typeface="Rubik" pitchFamily="2" charset="-79"/>
              </a:defRPr>
            </a:lvl1pPr>
          </a:lstStyle>
          <a:p>
            <a:r>
              <a:rPr lang="en-GB" dirty="0"/>
              <a:t>Click here to insert picture</a:t>
            </a:r>
          </a:p>
        </p:txBody>
      </p:sp>
      <p:sp>
        <p:nvSpPr>
          <p:cNvPr id="6" name="Text Placeholder 20">
            <a:extLst>
              <a:ext uri="{FF2B5EF4-FFF2-40B4-BE49-F238E27FC236}">
                <a16:creationId xmlns:a16="http://schemas.microsoft.com/office/drawing/2014/main" id="{79DAA77F-53BF-8806-0F40-91BA9221E051}"/>
              </a:ext>
            </a:extLst>
          </p:cNvPr>
          <p:cNvSpPr>
            <a:spLocks noGrp="1"/>
          </p:cNvSpPr>
          <p:nvPr>
            <p:ph type="body" sz="quarter" idx="15" hasCustomPrompt="1"/>
          </p:nvPr>
        </p:nvSpPr>
        <p:spPr>
          <a:xfrm>
            <a:off x="831027" y="492606"/>
            <a:ext cx="7502802" cy="816558"/>
          </a:xfrm>
        </p:spPr>
        <p:txBody>
          <a:bodyPr>
            <a:noAutofit/>
          </a:bodyPr>
          <a:lstStyle>
            <a:lvl1pPr marL="0" indent="0">
              <a:buNone/>
              <a:defRPr sz="5250">
                <a:solidFill>
                  <a:schemeClr val="bg1"/>
                </a:solidFill>
                <a:latin typeface="Ubuntu" panose="020B0504030602030204" pitchFamily="34" charset="0"/>
              </a:defRPr>
            </a:lvl1pPr>
          </a:lstStyle>
          <a:p>
            <a:pPr lvl="0"/>
            <a:r>
              <a:rPr lang="en-GB" dirty="0"/>
              <a:t>Click to Insert slide title</a:t>
            </a:r>
          </a:p>
        </p:txBody>
      </p:sp>
    </p:spTree>
    <p:extLst>
      <p:ext uri="{BB962C8B-B14F-4D97-AF65-F5344CB8AC3E}">
        <p14:creationId xmlns:p14="http://schemas.microsoft.com/office/powerpoint/2010/main" val="23082882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Divider Slide Option 2">
    <p:spTree>
      <p:nvGrpSpPr>
        <p:cNvPr id="1" name=""/>
        <p:cNvGrpSpPr/>
        <p:nvPr/>
      </p:nvGrpSpPr>
      <p:grpSpPr>
        <a:xfrm>
          <a:off x="0" y="0"/>
          <a:ext cx="0" cy="0"/>
          <a:chOff x="0" y="0"/>
          <a:chExt cx="0" cy="0"/>
        </a:xfrm>
      </p:grpSpPr>
      <p:pic>
        <p:nvPicPr>
          <p:cNvPr id="4" name="Picture 3" descr="A blue and white gradient&#10;&#10;AI-generated content may be incorrect.">
            <a:extLst>
              <a:ext uri="{FF2B5EF4-FFF2-40B4-BE49-F238E27FC236}">
                <a16:creationId xmlns:a16="http://schemas.microsoft.com/office/drawing/2014/main" id="{545FBE94-D5F7-38DD-3EDD-E2131AA5ED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59227" y="0"/>
            <a:ext cx="5728773" cy="10287003"/>
          </a:xfrm>
          <a:prstGeom prst="rect">
            <a:avLst/>
          </a:prstGeom>
        </p:spPr>
      </p:pic>
      <p:sp>
        <p:nvSpPr>
          <p:cNvPr id="23" name="Freeform 7">
            <a:extLst>
              <a:ext uri="{FF2B5EF4-FFF2-40B4-BE49-F238E27FC236}">
                <a16:creationId xmlns:a16="http://schemas.microsoft.com/office/drawing/2014/main" id="{B02C4E03-31A8-27D4-C733-02D018EE99AF}"/>
              </a:ext>
            </a:extLst>
          </p:cNvPr>
          <p:cNvSpPr/>
          <p:nvPr userDrawn="1"/>
        </p:nvSpPr>
        <p:spPr>
          <a:xfrm>
            <a:off x="-3953591" y="-2734678"/>
            <a:ext cx="26451240" cy="15756356"/>
          </a:xfrm>
          <a:custGeom>
            <a:avLst/>
            <a:gdLst>
              <a:gd name="connsiteX0" fmla="*/ 2721081 w 17634160"/>
              <a:gd name="connsiteY0" fmla="*/ 1823119 h 10504237"/>
              <a:gd name="connsiteX1" fmla="*/ 2721081 w 17634160"/>
              <a:gd name="connsiteY1" fmla="*/ 8681119 h 10504237"/>
              <a:gd name="connsiteX2" fmla="*/ 14913081 w 17634160"/>
              <a:gd name="connsiteY2" fmla="*/ 8681119 h 10504237"/>
              <a:gd name="connsiteX3" fmla="*/ 14913081 w 17634160"/>
              <a:gd name="connsiteY3" fmla="*/ 1823119 h 10504237"/>
              <a:gd name="connsiteX4" fmla="*/ 0 w 17634160"/>
              <a:gd name="connsiteY4" fmla="*/ 0 h 10504237"/>
              <a:gd name="connsiteX5" fmla="*/ 17634160 w 17634160"/>
              <a:gd name="connsiteY5" fmla="*/ 0 h 10504237"/>
              <a:gd name="connsiteX6" fmla="*/ 17634160 w 17634160"/>
              <a:gd name="connsiteY6" fmla="*/ 10504237 h 10504237"/>
              <a:gd name="connsiteX7" fmla="*/ 0 w 17634160"/>
              <a:gd name="connsiteY7" fmla="*/ 10504237 h 1050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34160" h="10504237">
                <a:moveTo>
                  <a:pt x="2721081" y="1823119"/>
                </a:moveTo>
                <a:lnTo>
                  <a:pt x="2721081" y="8681119"/>
                </a:lnTo>
                <a:lnTo>
                  <a:pt x="14913081" y="8681119"/>
                </a:lnTo>
                <a:lnTo>
                  <a:pt x="14913081" y="1823119"/>
                </a:lnTo>
                <a:close/>
                <a:moveTo>
                  <a:pt x="0" y="0"/>
                </a:moveTo>
                <a:lnTo>
                  <a:pt x="17634160" y="0"/>
                </a:lnTo>
                <a:lnTo>
                  <a:pt x="17634160" y="10504237"/>
                </a:lnTo>
                <a:lnTo>
                  <a:pt x="0" y="10504237"/>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a:ln>
                <a:noFill/>
              </a:ln>
              <a:solidFill>
                <a:srgbClr val="FEFFFF"/>
              </a:solidFill>
              <a:effectLst/>
              <a:uLnTx/>
              <a:uFillTx/>
              <a:latin typeface="Calibri" panose="020F0502020204030204"/>
              <a:ea typeface="+mn-ea"/>
              <a:cs typeface="+mn-cs"/>
            </a:endParaRPr>
          </a:p>
        </p:txBody>
      </p:sp>
      <p:sp>
        <p:nvSpPr>
          <p:cNvPr id="5" name="Text Placeholder 4">
            <a:extLst>
              <a:ext uri="{FF2B5EF4-FFF2-40B4-BE49-F238E27FC236}">
                <a16:creationId xmlns:a16="http://schemas.microsoft.com/office/drawing/2014/main" id="{E9829AE7-3458-E96D-83D2-EF6B6A3164D8}"/>
              </a:ext>
            </a:extLst>
          </p:cNvPr>
          <p:cNvSpPr>
            <a:spLocks noGrp="1"/>
          </p:cNvSpPr>
          <p:nvPr>
            <p:ph type="body" sz="quarter" idx="12" hasCustomPrompt="1"/>
          </p:nvPr>
        </p:nvSpPr>
        <p:spPr>
          <a:xfrm>
            <a:off x="831027" y="1614921"/>
            <a:ext cx="7502802" cy="8177094"/>
          </a:xfrm>
        </p:spPr>
        <p:txBody>
          <a:bodyPr>
            <a:normAutofit/>
          </a:bodyPr>
          <a:lstStyle>
            <a:lvl1pPr marL="0" indent="0">
              <a:buNone/>
              <a:defRPr sz="2100">
                <a:solidFill>
                  <a:schemeClr val="tx1"/>
                </a:solidFill>
                <a:latin typeface="Rubik" pitchFamily="2" charset="-79"/>
                <a:cs typeface="Rubik" pitchFamily="2" charset="-79"/>
              </a:defRPr>
            </a:lvl1pPr>
          </a:lstStyle>
          <a:p>
            <a:pPr lvl="0"/>
            <a:r>
              <a:rPr lang="en-GB" dirty="0">
                <a:solidFill>
                  <a:schemeClr val="tx1"/>
                </a:solidFill>
              </a:rPr>
              <a:t>Click here to insert body text</a:t>
            </a:r>
            <a:r>
              <a:rPr lang="en-GB" dirty="0"/>
              <a:t>.</a:t>
            </a:r>
          </a:p>
        </p:txBody>
      </p:sp>
      <p:sp>
        <p:nvSpPr>
          <p:cNvPr id="3" name="Picture Placeholder 2">
            <a:extLst>
              <a:ext uri="{FF2B5EF4-FFF2-40B4-BE49-F238E27FC236}">
                <a16:creationId xmlns:a16="http://schemas.microsoft.com/office/drawing/2014/main" id="{228214EB-D1E8-57DB-C5BB-8D1C90BF0457}"/>
              </a:ext>
            </a:extLst>
          </p:cNvPr>
          <p:cNvSpPr>
            <a:spLocks noGrp="1"/>
          </p:cNvSpPr>
          <p:nvPr>
            <p:ph type="pic" sz="quarter" idx="14" hasCustomPrompt="1"/>
          </p:nvPr>
        </p:nvSpPr>
        <p:spPr>
          <a:xfrm>
            <a:off x="9272030" y="1614921"/>
            <a:ext cx="7502802" cy="7096125"/>
          </a:xfrm>
        </p:spPr>
        <p:txBody>
          <a:bodyPr/>
          <a:lstStyle>
            <a:lvl1pPr marL="0" indent="0">
              <a:buNone/>
              <a:defRPr>
                <a:latin typeface="Rubik" pitchFamily="2" charset="-79"/>
                <a:cs typeface="Rubik" pitchFamily="2" charset="-79"/>
              </a:defRPr>
            </a:lvl1pPr>
          </a:lstStyle>
          <a:p>
            <a:r>
              <a:rPr lang="en-GB" dirty="0"/>
              <a:t>Click here to insert picture</a:t>
            </a:r>
          </a:p>
        </p:txBody>
      </p:sp>
      <p:sp>
        <p:nvSpPr>
          <p:cNvPr id="6" name="Text Placeholder 20">
            <a:extLst>
              <a:ext uri="{FF2B5EF4-FFF2-40B4-BE49-F238E27FC236}">
                <a16:creationId xmlns:a16="http://schemas.microsoft.com/office/drawing/2014/main" id="{79DAA77F-53BF-8806-0F40-91BA9221E051}"/>
              </a:ext>
            </a:extLst>
          </p:cNvPr>
          <p:cNvSpPr>
            <a:spLocks noGrp="1"/>
          </p:cNvSpPr>
          <p:nvPr>
            <p:ph type="body" sz="quarter" idx="15" hasCustomPrompt="1"/>
          </p:nvPr>
        </p:nvSpPr>
        <p:spPr>
          <a:xfrm>
            <a:off x="831027" y="492606"/>
            <a:ext cx="7502802" cy="816558"/>
          </a:xfrm>
        </p:spPr>
        <p:txBody>
          <a:bodyPr>
            <a:noAutofit/>
          </a:bodyPr>
          <a:lstStyle>
            <a:lvl1pPr marL="0" indent="0">
              <a:buNone/>
              <a:defRPr sz="5250">
                <a:solidFill>
                  <a:srgbClr val="184886"/>
                </a:solidFill>
                <a:latin typeface="Ubuntu" panose="020B0504030602030204" pitchFamily="34" charset="0"/>
              </a:defRPr>
            </a:lvl1pPr>
          </a:lstStyle>
          <a:p>
            <a:pPr lvl="0"/>
            <a:r>
              <a:rPr lang="en-GB" dirty="0"/>
              <a:t>Click to Insert slide title</a:t>
            </a:r>
          </a:p>
        </p:txBody>
      </p:sp>
    </p:spTree>
    <p:extLst>
      <p:ext uri="{BB962C8B-B14F-4D97-AF65-F5344CB8AC3E}">
        <p14:creationId xmlns:p14="http://schemas.microsoft.com/office/powerpoint/2010/main" val="903919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67D2C-DED6-8758-7EBE-2F71171C4048}"/>
              </a:ext>
            </a:extLst>
          </p:cNvPr>
          <p:cNvSpPr>
            <a:spLocks noGrp="1"/>
          </p:cNvSpPr>
          <p:nvPr>
            <p:ph type="title"/>
          </p:nvPr>
        </p:nvSpPr>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335ED36C-B122-17C9-2ED1-01CAEA7EEBEF}"/>
              </a:ext>
            </a:extLst>
          </p:cNvPr>
          <p:cNvSpPr>
            <a:spLocks noGrp="1"/>
          </p:cNvSpPr>
          <p:nvPr>
            <p:ph type="dt" sz="half" idx="10"/>
          </p:nvPr>
        </p:nvSpPr>
        <p:spPr>
          <a:xfrm>
            <a:off x="1257300" y="9534526"/>
            <a:ext cx="4114800" cy="547688"/>
          </a:xfrm>
          <a:prstGeom prst="rect">
            <a:avLst/>
          </a:prstGeom>
        </p:spPr>
        <p:txBody>
          <a:bodyPr/>
          <a:lstStyle/>
          <a:p>
            <a:fld id="{C758CF37-3828-49B8-80F6-FD3A9BCC3EED}" type="datetimeFigureOut">
              <a:rPr lang="en-GB" smtClean="0"/>
              <a:t>26/04/2025</a:t>
            </a:fld>
            <a:endParaRPr lang="en-GB" dirty="0"/>
          </a:p>
        </p:txBody>
      </p:sp>
      <p:sp>
        <p:nvSpPr>
          <p:cNvPr id="5" name="Footer Placeholder 4">
            <a:extLst>
              <a:ext uri="{FF2B5EF4-FFF2-40B4-BE49-F238E27FC236}">
                <a16:creationId xmlns:a16="http://schemas.microsoft.com/office/drawing/2014/main" id="{42237BD5-C147-E81F-56E5-859E65D075D9}"/>
              </a:ext>
            </a:extLst>
          </p:cNvPr>
          <p:cNvSpPr>
            <a:spLocks noGrp="1"/>
          </p:cNvSpPr>
          <p:nvPr>
            <p:ph type="ftr" sz="quarter" idx="11"/>
          </p:nvPr>
        </p:nvSpPr>
        <p:spPr>
          <a:xfrm>
            <a:off x="6057900" y="9534526"/>
            <a:ext cx="6172200" cy="547688"/>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62B44224-C463-89F4-3461-1581DA0A7195}"/>
              </a:ext>
            </a:extLst>
          </p:cNvPr>
          <p:cNvSpPr>
            <a:spLocks noGrp="1"/>
          </p:cNvSpPr>
          <p:nvPr>
            <p:ph type="sldNum" sz="quarter" idx="12"/>
          </p:nvPr>
        </p:nvSpPr>
        <p:spPr>
          <a:xfrm>
            <a:off x="12915900" y="9534526"/>
            <a:ext cx="4114800" cy="547688"/>
          </a:xfrm>
          <a:prstGeom prst="rect">
            <a:avLst/>
          </a:prstGeom>
        </p:spPr>
        <p:txBody>
          <a:bodyPr/>
          <a:lstStyle/>
          <a:p>
            <a:fld id="{03A77FF4-8819-4B71-AA39-8AAC2F7AC6AF}" type="slidenum">
              <a:rPr lang="en-GB" smtClean="0"/>
              <a:t>‹#›</a:t>
            </a:fld>
            <a:endParaRPr lang="en-GB" dirty="0"/>
          </a:p>
        </p:txBody>
      </p:sp>
    </p:spTree>
    <p:extLst>
      <p:ext uri="{BB962C8B-B14F-4D97-AF65-F5344CB8AC3E}">
        <p14:creationId xmlns:p14="http://schemas.microsoft.com/office/powerpoint/2010/main" val="3787187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Divider Slide Option 2">
    <p:spTree>
      <p:nvGrpSpPr>
        <p:cNvPr id="1" name=""/>
        <p:cNvGrpSpPr/>
        <p:nvPr/>
      </p:nvGrpSpPr>
      <p:grpSpPr>
        <a:xfrm>
          <a:off x="0" y="0"/>
          <a:ext cx="0" cy="0"/>
          <a:chOff x="0" y="0"/>
          <a:chExt cx="0" cy="0"/>
        </a:xfrm>
      </p:grpSpPr>
      <p:pic>
        <p:nvPicPr>
          <p:cNvPr id="4" name="Picture 3" descr="A blue and white gradient&#10;&#10;AI-generated content may be incorrect.">
            <a:extLst>
              <a:ext uri="{FF2B5EF4-FFF2-40B4-BE49-F238E27FC236}">
                <a16:creationId xmlns:a16="http://schemas.microsoft.com/office/drawing/2014/main" id="{545FBE94-D5F7-38DD-3EDD-E2131AA5ED9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1" y="0"/>
            <a:ext cx="9455882" cy="10287000"/>
          </a:xfrm>
          <a:prstGeom prst="rect">
            <a:avLst/>
          </a:prstGeom>
        </p:spPr>
      </p:pic>
      <p:sp>
        <p:nvSpPr>
          <p:cNvPr id="23" name="Freeform 7">
            <a:extLst>
              <a:ext uri="{FF2B5EF4-FFF2-40B4-BE49-F238E27FC236}">
                <a16:creationId xmlns:a16="http://schemas.microsoft.com/office/drawing/2014/main" id="{B02C4E03-31A8-27D4-C733-02D018EE99AF}"/>
              </a:ext>
            </a:extLst>
          </p:cNvPr>
          <p:cNvSpPr/>
          <p:nvPr userDrawn="1"/>
        </p:nvSpPr>
        <p:spPr>
          <a:xfrm>
            <a:off x="-4081620" y="-2734678"/>
            <a:ext cx="26451240" cy="15756356"/>
          </a:xfrm>
          <a:custGeom>
            <a:avLst/>
            <a:gdLst>
              <a:gd name="connsiteX0" fmla="*/ 2721081 w 17634160"/>
              <a:gd name="connsiteY0" fmla="*/ 1823119 h 10504237"/>
              <a:gd name="connsiteX1" fmla="*/ 2721081 w 17634160"/>
              <a:gd name="connsiteY1" fmla="*/ 8681119 h 10504237"/>
              <a:gd name="connsiteX2" fmla="*/ 14913081 w 17634160"/>
              <a:gd name="connsiteY2" fmla="*/ 8681119 h 10504237"/>
              <a:gd name="connsiteX3" fmla="*/ 14913081 w 17634160"/>
              <a:gd name="connsiteY3" fmla="*/ 1823119 h 10504237"/>
              <a:gd name="connsiteX4" fmla="*/ 0 w 17634160"/>
              <a:gd name="connsiteY4" fmla="*/ 0 h 10504237"/>
              <a:gd name="connsiteX5" fmla="*/ 17634160 w 17634160"/>
              <a:gd name="connsiteY5" fmla="*/ 0 h 10504237"/>
              <a:gd name="connsiteX6" fmla="*/ 17634160 w 17634160"/>
              <a:gd name="connsiteY6" fmla="*/ 10504237 h 10504237"/>
              <a:gd name="connsiteX7" fmla="*/ 0 w 17634160"/>
              <a:gd name="connsiteY7" fmla="*/ 10504237 h 1050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34160" h="10504237">
                <a:moveTo>
                  <a:pt x="2721081" y="1823119"/>
                </a:moveTo>
                <a:lnTo>
                  <a:pt x="2721081" y="8681119"/>
                </a:lnTo>
                <a:lnTo>
                  <a:pt x="14913081" y="8681119"/>
                </a:lnTo>
                <a:lnTo>
                  <a:pt x="14913081" y="1823119"/>
                </a:lnTo>
                <a:close/>
                <a:moveTo>
                  <a:pt x="0" y="0"/>
                </a:moveTo>
                <a:lnTo>
                  <a:pt x="17634160" y="0"/>
                </a:lnTo>
                <a:lnTo>
                  <a:pt x="17634160" y="10504237"/>
                </a:lnTo>
                <a:lnTo>
                  <a:pt x="0" y="10504237"/>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FEFFFF"/>
              </a:solidFill>
              <a:effectLst/>
              <a:uLnTx/>
              <a:uFillTx/>
              <a:latin typeface="Calibri" panose="020F0502020204030204"/>
              <a:ea typeface="+mn-ea"/>
              <a:cs typeface="+mn-cs"/>
            </a:endParaRPr>
          </a:p>
        </p:txBody>
      </p:sp>
      <p:sp>
        <p:nvSpPr>
          <p:cNvPr id="27" name="Picture Placeholder 26">
            <a:extLst>
              <a:ext uri="{FF2B5EF4-FFF2-40B4-BE49-F238E27FC236}">
                <a16:creationId xmlns:a16="http://schemas.microsoft.com/office/drawing/2014/main" id="{DCB9D329-99D5-3FB5-00CB-4CD0AED5A3B2}"/>
              </a:ext>
            </a:extLst>
          </p:cNvPr>
          <p:cNvSpPr>
            <a:spLocks noGrp="1"/>
          </p:cNvSpPr>
          <p:nvPr>
            <p:ph type="pic" sz="quarter" idx="11" hasCustomPrompt="1"/>
          </p:nvPr>
        </p:nvSpPr>
        <p:spPr>
          <a:xfrm>
            <a:off x="0" y="2450388"/>
            <a:ext cx="4746660" cy="7665162"/>
          </a:xfrm>
        </p:spPr>
        <p:txBody>
          <a:bodyPr>
            <a:normAutofit/>
          </a:bodyPr>
          <a:lstStyle>
            <a:lvl1pPr marL="0" indent="0">
              <a:buNone/>
              <a:defRPr sz="2400">
                <a:solidFill>
                  <a:schemeClr val="bg1"/>
                </a:solidFill>
                <a:latin typeface="Rubik" pitchFamily="2" charset="-79"/>
                <a:cs typeface="Rubik" pitchFamily="2" charset="-79"/>
              </a:defRPr>
            </a:lvl1pPr>
          </a:lstStyle>
          <a:p>
            <a:r>
              <a:rPr lang="en-GB" dirty="0"/>
              <a:t>Click to insert image</a:t>
            </a:r>
          </a:p>
        </p:txBody>
      </p:sp>
      <p:sp>
        <p:nvSpPr>
          <p:cNvPr id="5" name="Text Placeholder 4">
            <a:extLst>
              <a:ext uri="{FF2B5EF4-FFF2-40B4-BE49-F238E27FC236}">
                <a16:creationId xmlns:a16="http://schemas.microsoft.com/office/drawing/2014/main" id="{E9829AE7-3458-E96D-83D2-EF6B6A3164D8}"/>
              </a:ext>
            </a:extLst>
          </p:cNvPr>
          <p:cNvSpPr>
            <a:spLocks noGrp="1"/>
          </p:cNvSpPr>
          <p:nvPr>
            <p:ph type="body" sz="quarter" idx="12" hasCustomPrompt="1"/>
          </p:nvPr>
        </p:nvSpPr>
        <p:spPr>
          <a:xfrm>
            <a:off x="5254977" y="2450386"/>
            <a:ext cx="3683793" cy="7665161"/>
          </a:xfrm>
        </p:spPr>
        <p:txBody>
          <a:bodyPr>
            <a:normAutofit/>
          </a:bodyPr>
          <a:lstStyle>
            <a:lvl1pPr marL="0" indent="0">
              <a:buNone/>
              <a:defRPr sz="2100">
                <a:solidFill>
                  <a:schemeClr val="bg1"/>
                </a:solidFill>
                <a:latin typeface="Rubik" pitchFamily="2" charset="-79"/>
                <a:cs typeface="Rubik" pitchFamily="2" charset="-79"/>
              </a:defRPr>
            </a:lvl1pPr>
          </a:lstStyle>
          <a:p>
            <a:pPr lvl="0"/>
            <a:r>
              <a:rPr lang="en-GB" dirty="0"/>
              <a:t>Click here to insert short body text.</a:t>
            </a:r>
          </a:p>
        </p:txBody>
      </p:sp>
      <p:sp>
        <p:nvSpPr>
          <p:cNvPr id="15" name="Content Placeholder 14">
            <a:extLst>
              <a:ext uri="{FF2B5EF4-FFF2-40B4-BE49-F238E27FC236}">
                <a16:creationId xmlns:a16="http://schemas.microsoft.com/office/drawing/2014/main" id="{0FC59F2C-FC31-C807-7409-AEB0FB779ABF}"/>
              </a:ext>
            </a:extLst>
          </p:cNvPr>
          <p:cNvSpPr>
            <a:spLocks noGrp="1"/>
          </p:cNvSpPr>
          <p:nvPr>
            <p:ph sz="quarter" idx="13" hasCustomPrompt="1"/>
          </p:nvPr>
        </p:nvSpPr>
        <p:spPr>
          <a:xfrm>
            <a:off x="9852140" y="1133687"/>
            <a:ext cx="7781184" cy="8019623"/>
          </a:xfrm>
        </p:spPr>
        <p:txBody>
          <a:bodyPr>
            <a:normAutofit/>
          </a:bodyPr>
          <a:lstStyle>
            <a:lvl1pPr marL="0" indent="0">
              <a:buNone/>
              <a:defRPr sz="2700">
                <a:latin typeface="Rubik" pitchFamily="2" charset="-79"/>
                <a:cs typeface="Rubik" pitchFamily="2" charset="-79"/>
              </a:defRPr>
            </a:lvl1pPr>
          </a:lstStyle>
          <a:p>
            <a:pPr lvl="0"/>
            <a:r>
              <a:rPr lang="en-US" dirty="0"/>
              <a:t>Click here to add either text or an image.</a:t>
            </a:r>
            <a:endParaRPr lang="en-GB" dirty="0"/>
          </a:p>
        </p:txBody>
      </p:sp>
      <p:sp>
        <p:nvSpPr>
          <p:cNvPr id="21" name="Text Placeholder 20">
            <a:extLst>
              <a:ext uri="{FF2B5EF4-FFF2-40B4-BE49-F238E27FC236}">
                <a16:creationId xmlns:a16="http://schemas.microsoft.com/office/drawing/2014/main" id="{5E63A67C-4767-F931-71B4-27E2A645A324}"/>
              </a:ext>
            </a:extLst>
          </p:cNvPr>
          <p:cNvSpPr>
            <a:spLocks noGrp="1"/>
          </p:cNvSpPr>
          <p:nvPr>
            <p:ph type="body" sz="quarter" idx="14" hasCustomPrompt="1"/>
          </p:nvPr>
        </p:nvSpPr>
        <p:spPr>
          <a:xfrm>
            <a:off x="136580" y="1133687"/>
            <a:ext cx="8653463" cy="816558"/>
          </a:xfrm>
        </p:spPr>
        <p:txBody>
          <a:bodyPr>
            <a:noAutofit/>
          </a:bodyPr>
          <a:lstStyle>
            <a:lvl1pPr marL="0" indent="0">
              <a:buNone/>
              <a:defRPr sz="5250">
                <a:solidFill>
                  <a:schemeClr val="bg1"/>
                </a:solidFill>
                <a:latin typeface="Ubuntu" panose="020B0504030602030204" pitchFamily="34" charset="0"/>
              </a:defRPr>
            </a:lvl1pPr>
          </a:lstStyle>
          <a:p>
            <a:pPr lvl="0"/>
            <a:r>
              <a:rPr lang="en-GB" dirty="0"/>
              <a:t>Click to Insert slide title</a:t>
            </a:r>
          </a:p>
        </p:txBody>
      </p:sp>
    </p:spTree>
    <p:extLst>
      <p:ext uri="{BB962C8B-B14F-4D97-AF65-F5344CB8AC3E}">
        <p14:creationId xmlns:p14="http://schemas.microsoft.com/office/powerpoint/2010/main" val="2864533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67D2C-DED6-8758-7EBE-2F71171C4048}"/>
              </a:ext>
            </a:extLst>
          </p:cNvPr>
          <p:cNvSpPr>
            <a:spLocks noGrp="1"/>
          </p:cNvSpPr>
          <p:nvPr>
            <p:ph type="title"/>
          </p:nvPr>
        </p:nvSpPr>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335ED36C-B122-17C9-2ED1-01CAEA7EEBEF}"/>
              </a:ext>
            </a:extLst>
          </p:cNvPr>
          <p:cNvSpPr>
            <a:spLocks noGrp="1"/>
          </p:cNvSpPr>
          <p:nvPr>
            <p:ph type="dt" sz="half" idx="10"/>
          </p:nvPr>
        </p:nvSpPr>
        <p:spPr>
          <a:xfrm>
            <a:off x="1257300" y="9534526"/>
            <a:ext cx="4114800" cy="547688"/>
          </a:xfrm>
          <a:prstGeom prst="rect">
            <a:avLst/>
          </a:prstGeom>
        </p:spPr>
        <p:txBody>
          <a:bodyPr/>
          <a:lstStyle/>
          <a:p>
            <a:fld id="{C758CF37-3828-49B8-80F6-FD3A9BCC3EED}" type="datetimeFigureOut">
              <a:rPr lang="en-GB" smtClean="0"/>
              <a:t>26/04/2025</a:t>
            </a:fld>
            <a:endParaRPr lang="en-GB" dirty="0"/>
          </a:p>
        </p:txBody>
      </p:sp>
      <p:sp>
        <p:nvSpPr>
          <p:cNvPr id="5" name="Footer Placeholder 4">
            <a:extLst>
              <a:ext uri="{FF2B5EF4-FFF2-40B4-BE49-F238E27FC236}">
                <a16:creationId xmlns:a16="http://schemas.microsoft.com/office/drawing/2014/main" id="{42237BD5-C147-E81F-56E5-859E65D075D9}"/>
              </a:ext>
            </a:extLst>
          </p:cNvPr>
          <p:cNvSpPr>
            <a:spLocks noGrp="1"/>
          </p:cNvSpPr>
          <p:nvPr>
            <p:ph type="ftr" sz="quarter" idx="11"/>
          </p:nvPr>
        </p:nvSpPr>
        <p:spPr>
          <a:xfrm>
            <a:off x="6057900" y="9534526"/>
            <a:ext cx="6172200" cy="547688"/>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62B44224-C463-89F4-3461-1581DA0A7195}"/>
              </a:ext>
            </a:extLst>
          </p:cNvPr>
          <p:cNvSpPr>
            <a:spLocks noGrp="1"/>
          </p:cNvSpPr>
          <p:nvPr>
            <p:ph type="sldNum" sz="quarter" idx="12"/>
          </p:nvPr>
        </p:nvSpPr>
        <p:spPr>
          <a:xfrm>
            <a:off x="12915900" y="9534526"/>
            <a:ext cx="4114800" cy="547688"/>
          </a:xfrm>
          <a:prstGeom prst="rect">
            <a:avLst/>
          </a:prstGeom>
        </p:spPr>
        <p:txBody>
          <a:bodyPr/>
          <a:lstStyle/>
          <a:p>
            <a:fld id="{03A77FF4-8819-4B71-AA39-8AAC2F7AC6AF}" type="slidenum">
              <a:rPr lang="en-GB" smtClean="0"/>
              <a:t>‹#›</a:t>
            </a:fld>
            <a:endParaRPr lang="en-GB" dirty="0"/>
          </a:p>
        </p:txBody>
      </p:sp>
    </p:spTree>
    <p:extLst>
      <p:ext uri="{BB962C8B-B14F-4D97-AF65-F5344CB8AC3E}">
        <p14:creationId xmlns:p14="http://schemas.microsoft.com/office/powerpoint/2010/main" val="12833044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60351" y="1"/>
            <a:ext cx="15986126" cy="1578770"/>
          </a:xfrm>
        </p:spPr>
        <p:txBody>
          <a:bodyPr/>
          <a:lstStyle/>
          <a:p>
            <a:r>
              <a:rPr lang="en-US"/>
              <a:t>Click to edit Master title style</a:t>
            </a:r>
          </a:p>
        </p:txBody>
      </p:sp>
      <p:sp>
        <p:nvSpPr>
          <p:cNvPr id="3" name="ClipArt Placeholder 2"/>
          <p:cNvSpPr>
            <a:spLocks noGrp="1"/>
          </p:cNvSpPr>
          <p:nvPr>
            <p:ph type="clipArt" sz="half" idx="1"/>
          </p:nvPr>
        </p:nvSpPr>
        <p:spPr>
          <a:xfrm>
            <a:off x="260351" y="1969295"/>
            <a:ext cx="8680450" cy="6955631"/>
          </a:xfrm>
        </p:spPr>
        <p:txBody>
          <a:bodyPr/>
          <a:lstStyle/>
          <a:p>
            <a:pPr lvl="0"/>
            <a:endParaRPr lang="en-US" noProof="0"/>
          </a:p>
        </p:txBody>
      </p:sp>
      <p:sp>
        <p:nvSpPr>
          <p:cNvPr id="4" name="Text Placeholder 3"/>
          <p:cNvSpPr>
            <a:spLocks noGrp="1"/>
          </p:cNvSpPr>
          <p:nvPr>
            <p:ph type="body" sz="half" idx="2"/>
          </p:nvPr>
        </p:nvSpPr>
        <p:spPr>
          <a:xfrm>
            <a:off x="9245601" y="1969295"/>
            <a:ext cx="8683626" cy="69556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068745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8" name="TextBox 7">
            <a:extLst>
              <a:ext uri="{FF2B5EF4-FFF2-40B4-BE49-F238E27FC236}">
                <a16:creationId xmlns:a16="http://schemas.microsoft.com/office/drawing/2014/main" id="{1B01A737-4434-4C5A-28AA-5E6048CCA78C}"/>
              </a:ext>
            </a:extLst>
          </p:cNvPr>
          <p:cNvSpPr txBox="1"/>
          <p:nvPr userDrawn="1">
            <p:extLst>
              <p:ext uri="{1162E1C5-73C7-4A58-AE30-91384D911F3F}">
                <p184:classification xmlns:p184="http://schemas.microsoft.com/office/powerpoint/2018/4/main" val="ftr"/>
              </p:ext>
            </p:extLst>
          </p:nvPr>
        </p:nvSpPr>
        <p:spPr>
          <a:xfrm>
            <a:off x="63500" y="10071100"/>
            <a:ext cx="654050"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ea typeface="Calibri" panose="020F0502020204030204" pitchFamily="34" charset="0"/>
                <a:cs typeface="Calibri" panose="020F0502020204030204" pitchFamily="34" charset="0"/>
              </a:rPr>
              <a:t>Confidential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4" r:id="rId13"/>
    <p:sldLayoutId id="2147483666" r:id="rId14"/>
    <p:sldLayoutId id="2147483672" r:id="rId15"/>
    <p:sldLayoutId id="2147483674" r:id="rId16"/>
    <p:sldLayoutId id="2147483683" r:id="rId17"/>
    <p:sldLayoutId id="214748368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fi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www.youtube-nocookie.com/embed/4-xZhTHiY1U" TargetMode="Externa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5.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4.xml"/><Relationship Id="rId5" Type="http://schemas.openxmlformats.org/officeDocument/2006/relationships/image" Target="../media/image33.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6.xml"/><Relationship Id="rId5" Type="http://schemas.openxmlformats.org/officeDocument/2006/relationships/image" Target="../media/image45.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6.png"/><Relationship Id="rId7" Type="http://schemas.openxmlformats.org/officeDocument/2006/relationships/image" Target="../media/image50.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1.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1.jpeg"/><Relationship Id="rId7"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52.jpeg"/><Relationship Id="rId9"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13.xml"/><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7" Type="http://schemas.microsoft.com/office/2007/relationships/hdphoto" Target="../media/hdphoto1.wdp"/><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8" Type="http://schemas.openxmlformats.org/officeDocument/2006/relationships/image" Target="../media/image68.png"/><Relationship Id="rId3" Type="http://schemas.microsoft.com/office/2007/relationships/media" Target="../media/media2.WAV"/><Relationship Id="rId7" Type="http://schemas.openxmlformats.org/officeDocument/2006/relationships/image" Target="../media/image67.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6.png"/><Relationship Id="rId5" Type="http://schemas.openxmlformats.org/officeDocument/2006/relationships/slideLayout" Target="../slideLayouts/slideLayout2.xml"/><Relationship Id="rId4" Type="http://schemas.openxmlformats.org/officeDocument/2006/relationships/audio" Target="../media/media2.WAV"/><Relationship Id="rId9"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6.xml"/><Relationship Id="rId5" Type="http://schemas.openxmlformats.org/officeDocument/2006/relationships/image" Target="../media/image75.png"/><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7.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36.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4.png"/><Relationship Id="rId2" Type="http://schemas.openxmlformats.org/officeDocument/2006/relationships/image" Target="../media/image82.jpe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svg"/><Relationship Id="rId4" Type="http://schemas.openxmlformats.org/officeDocument/2006/relationships/image" Target="../media/image84.png"/></Relationships>
</file>

<file path=ppt/slides/_rels/slide3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691381" y="2059325"/>
            <a:ext cx="9780882" cy="10050806"/>
            <a:chOff x="0" y="0"/>
            <a:chExt cx="6350000" cy="6349975"/>
          </a:xfrm>
        </p:grpSpPr>
        <p:sp>
          <p:nvSpPr>
            <p:cNvPr id="3" name="Freeform 3"/>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alphaModFix amt="19999"/>
              </a:blip>
              <a:stretch>
                <a:fillRect/>
              </a:stretch>
            </a:blipFill>
          </p:spPr>
          <p:txBody>
            <a:bodyPr/>
            <a:lstStyle/>
            <a:p>
              <a:endParaRPr lang="en-GB"/>
            </a:p>
          </p:txBody>
        </p:sp>
      </p:grpSp>
      <p:sp>
        <p:nvSpPr>
          <p:cNvPr id="4" name="AutoShape 4"/>
          <p:cNvSpPr/>
          <p:nvPr/>
        </p:nvSpPr>
        <p:spPr>
          <a:xfrm>
            <a:off x="1123981" y="-703315"/>
            <a:ext cx="0" cy="10990315"/>
          </a:xfrm>
          <a:prstGeom prst="line">
            <a:avLst/>
          </a:prstGeom>
          <a:ln w="19050" cap="flat">
            <a:solidFill>
              <a:srgbClr val="184886"/>
            </a:solidFill>
            <a:prstDash val="solid"/>
            <a:headEnd type="none" w="sm" len="sm"/>
            <a:tailEnd type="none" w="sm" len="sm"/>
          </a:ln>
        </p:spPr>
        <p:txBody>
          <a:bodyPr/>
          <a:lstStyle/>
          <a:p>
            <a:endParaRPr lang="en-GB"/>
          </a:p>
        </p:txBody>
      </p:sp>
      <p:grpSp>
        <p:nvGrpSpPr>
          <p:cNvPr id="5" name="Group 5"/>
          <p:cNvGrpSpPr/>
          <p:nvPr/>
        </p:nvGrpSpPr>
        <p:grpSpPr>
          <a:xfrm rot="-5400000">
            <a:off x="-574756" y="3462338"/>
            <a:ext cx="3378423" cy="171511"/>
            <a:chOff x="0" y="0"/>
            <a:chExt cx="889791" cy="45172"/>
          </a:xfrm>
        </p:grpSpPr>
        <p:sp>
          <p:nvSpPr>
            <p:cNvPr id="6" name="Freeform 6"/>
            <p:cNvSpPr/>
            <p:nvPr/>
          </p:nvSpPr>
          <p:spPr>
            <a:xfrm>
              <a:off x="0" y="0"/>
              <a:ext cx="889791" cy="45172"/>
            </a:xfrm>
            <a:custGeom>
              <a:avLst/>
              <a:gdLst/>
              <a:ahLst/>
              <a:cxnLst/>
              <a:rect l="l" t="t" r="r" b="b"/>
              <a:pathLst>
                <a:path w="889791" h="45172">
                  <a:moveTo>
                    <a:pt x="22586" y="0"/>
                  </a:moveTo>
                  <a:lnTo>
                    <a:pt x="867205" y="0"/>
                  </a:lnTo>
                  <a:cubicBezTo>
                    <a:pt x="879679" y="0"/>
                    <a:pt x="889791" y="10112"/>
                    <a:pt x="889791" y="22586"/>
                  </a:cubicBezTo>
                  <a:lnTo>
                    <a:pt x="889791" y="22586"/>
                  </a:lnTo>
                  <a:cubicBezTo>
                    <a:pt x="889791" y="28576"/>
                    <a:pt x="887411" y="34321"/>
                    <a:pt x="883175" y="38556"/>
                  </a:cubicBezTo>
                  <a:cubicBezTo>
                    <a:pt x="878940" y="42792"/>
                    <a:pt x="873195" y="45172"/>
                    <a:pt x="867205" y="45172"/>
                  </a:cubicBezTo>
                  <a:lnTo>
                    <a:pt x="22586" y="45172"/>
                  </a:lnTo>
                  <a:cubicBezTo>
                    <a:pt x="10112" y="45172"/>
                    <a:pt x="0" y="35060"/>
                    <a:pt x="0" y="22586"/>
                  </a:cubicBezTo>
                  <a:lnTo>
                    <a:pt x="0" y="22586"/>
                  </a:lnTo>
                  <a:cubicBezTo>
                    <a:pt x="0" y="10112"/>
                    <a:pt x="10112" y="0"/>
                    <a:pt x="22586" y="0"/>
                  </a:cubicBezTo>
                  <a:close/>
                </a:path>
              </a:pathLst>
            </a:custGeom>
            <a:solidFill>
              <a:srgbClr val="08AEE5"/>
            </a:solidFill>
          </p:spPr>
          <p:txBody>
            <a:bodyPr/>
            <a:lstStyle/>
            <a:p>
              <a:endParaRPr lang="en-GB"/>
            </a:p>
          </p:txBody>
        </p:sp>
        <p:sp>
          <p:nvSpPr>
            <p:cNvPr id="7" name="TextBox 7"/>
            <p:cNvSpPr txBox="1"/>
            <p:nvPr/>
          </p:nvSpPr>
          <p:spPr>
            <a:xfrm>
              <a:off x="0" y="-57150"/>
              <a:ext cx="889791" cy="102322"/>
            </a:xfrm>
            <a:prstGeom prst="rect">
              <a:avLst/>
            </a:prstGeom>
          </p:spPr>
          <p:txBody>
            <a:bodyPr lIns="50800" tIns="50800" rIns="50800" bIns="50800" rtlCol="0" anchor="ctr"/>
            <a:lstStyle/>
            <a:p>
              <a:pPr algn="ctr">
                <a:lnSpc>
                  <a:spcPts val="3079"/>
                </a:lnSpc>
              </a:pPr>
              <a:endParaRPr/>
            </a:p>
          </p:txBody>
        </p:sp>
      </p:grpSp>
      <p:sp>
        <p:nvSpPr>
          <p:cNvPr id="8" name="Freeform 8"/>
          <p:cNvSpPr/>
          <p:nvPr/>
        </p:nvSpPr>
        <p:spPr>
          <a:xfrm>
            <a:off x="1625809" y="2059325"/>
            <a:ext cx="5390118" cy="1206353"/>
          </a:xfrm>
          <a:custGeom>
            <a:avLst/>
            <a:gdLst/>
            <a:ahLst/>
            <a:cxnLst/>
            <a:rect l="l" t="t" r="r" b="b"/>
            <a:pathLst>
              <a:path w="5390118" h="1206353">
                <a:moveTo>
                  <a:pt x="0" y="0"/>
                </a:moveTo>
                <a:lnTo>
                  <a:pt x="5390119" y="0"/>
                </a:lnTo>
                <a:lnTo>
                  <a:pt x="5390119" y="1206353"/>
                </a:lnTo>
                <a:lnTo>
                  <a:pt x="0" y="1206353"/>
                </a:lnTo>
                <a:lnTo>
                  <a:pt x="0" y="0"/>
                </a:lnTo>
                <a:close/>
              </a:path>
            </a:pathLst>
          </a:custGeom>
          <a:blipFill>
            <a:blip r:embed="rId3"/>
            <a:stretch>
              <a:fillRect l="-578" r="-578"/>
            </a:stretch>
          </a:blipFill>
        </p:spPr>
        <p:txBody>
          <a:bodyPr/>
          <a:lstStyle/>
          <a:p>
            <a:endParaRPr lang="en-GB"/>
          </a:p>
        </p:txBody>
      </p:sp>
      <p:grpSp>
        <p:nvGrpSpPr>
          <p:cNvPr id="9" name="Group 9"/>
          <p:cNvGrpSpPr/>
          <p:nvPr/>
        </p:nvGrpSpPr>
        <p:grpSpPr>
          <a:xfrm>
            <a:off x="1312899" y="3516516"/>
            <a:ext cx="10625101" cy="1520346"/>
            <a:chOff x="0" y="0"/>
            <a:chExt cx="2502086" cy="358024"/>
          </a:xfrm>
        </p:grpSpPr>
        <p:sp>
          <p:nvSpPr>
            <p:cNvPr id="10" name="Freeform 10"/>
            <p:cNvSpPr/>
            <p:nvPr/>
          </p:nvSpPr>
          <p:spPr>
            <a:xfrm>
              <a:off x="0" y="0"/>
              <a:ext cx="2502086" cy="358024"/>
            </a:xfrm>
            <a:custGeom>
              <a:avLst/>
              <a:gdLst/>
              <a:ahLst/>
              <a:cxnLst/>
              <a:rect l="l" t="t" r="r" b="b"/>
              <a:pathLst>
                <a:path w="2502086" h="358024">
                  <a:moveTo>
                    <a:pt x="2298886" y="0"/>
                  </a:moveTo>
                  <a:cubicBezTo>
                    <a:pt x="2411110" y="0"/>
                    <a:pt x="2502086" y="80146"/>
                    <a:pt x="2502086" y="179012"/>
                  </a:cubicBezTo>
                  <a:cubicBezTo>
                    <a:pt x="2502086" y="277877"/>
                    <a:pt x="2411110" y="358024"/>
                    <a:pt x="2298886" y="358024"/>
                  </a:cubicBezTo>
                  <a:lnTo>
                    <a:pt x="203200" y="358024"/>
                  </a:lnTo>
                  <a:cubicBezTo>
                    <a:pt x="90976" y="358024"/>
                    <a:pt x="0" y="277877"/>
                    <a:pt x="0" y="179012"/>
                  </a:cubicBezTo>
                  <a:cubicBezTo>
                    <a:pt x="0" y="80146"/>
                    <a:pt x="90976" y="0"/>
                    <a:pt x="203200" y="0"/>
                  </a:cubicBezTo>
                  <a:close/>
                </a:path>
              </a:pathLst>
            </a:custGeom>
            <a:solidFill>
              <a:srgbClr val="00A9E0">
                <a:alpha val="74902"/>
              </a:srgbClr>
            </a:solidFill>
          </p:spPr>
          <p:txBody>
            <a:bodyPr/>
            <a:lstStyle/>
            <a:p>
              <a:endParaRPr lang="en-GB"/>
            </a:p>
          </p:txBody>
        </p:sp>
        <p:sp>
          <p:nvSpPr>
            <p:cNvPr id="11" name="TextBox 11"/>
            <p:cNvSpPr txBox="1"/>
            <p:nvPr/>
          </p:nvSpPr>
          <p:spPr>
            <a:xfrm>
              <a:off x="0" y="-47625"/>
              <a:ext cx="2502086" cy="405649"/>
            </a:xfrm>
            <a:prstGeom prst="rect">
              <a:avLst/>
            </a:prstGeom>
          </p:spPr>
          <p:txBody>
            <a:bodyPr lIns="50800" tIns="50800" rIns="50800" bIns="50800" rtlCol="0" anchor="ctr"/>
            <a:lstStyle/>
            <a:p>
              <a:pPr algn="ctr">
                <a:lnSpc>
                  <a:spcPts val="3079"/>
                </a:lnSpc>
              </a:pPr>
              <a:endParaRPr/>
            </a:p>
          </p:txBody>
        </p:sp>
      </p:grpSp>
      <p:sp>
        <p:nvSpPr>
          <p:cNvPr id="12" name="AutoShape 12"/>
          <p:cNvSpPr/>
          <p:nvPr/>
        </p:nvSpPr>
        <p:spPr>
          <a:xfrm flipV="1">
            <a:off x="1584571" y="9123885"/>
            <a:ext cx="4409974" cy="0"/>
          </a:xfrm>
          <a:prstGeom prst="line">
            <a:avLst/>
          </a:prstGeom>
          <a:ln w="38100" cap="flat">
            <a:solidFill>
              <a:srgbClr val="14328A"/>
            </a:solidFill>
            <a:prstDash val="solid"/>
            <a:headEnd type="none" w="sm" len="sm"/>
            <a:tailEnd type="none" w="sm" len="sm"/>
          </a:ln>
        </p:spPr>
        <p:txBody>
          <a:bodyPr/>
          <a:lstStyle/>
          <a:p>
            <a:endParaRPr lang="en-GB"/>
          </a:p>
        </p:txBody>
      </p:sp>
      <p:sp>
        <p:nvSpPr>
          <p:cNvPr id="13" name="Freeform 13"/>
          <p:cNvSpPr/>
          <p:nvPr/>
        </p:nvSpPr>
        <p:spPr>
          <a:xfrm>
            <a:off x="1496509" y="9264876"/>
            <a:ext cx="3707141" cy="558998"/>
          </a:xfrm>
          <a:custGeom>
            <a:avLst/>
            <a:gdLst/>
            <a:ahLst/>
            <a:cxnLst/>
            <a:rect l="l" t="t" r="r" b="b"/>
            <a:pathLst>
              <a:path w="3707141" h="558998">
                <a:moveTo>
                  <a:pt x="0" y="0"/>
                </a:moveTo>
                <a:lnTo>
                  <a:pt x="3707141" y="0"/>
                </a:lnTo>
                <a:lnTo>
                  <a:pt x="3707141" y="558998"/>
                </a:lnTo>
                <a:lnTo>
                  <a:pt x="0" y="558998"/>
                </a:lnTo>
                <a:lnTo>
                  <a:pt x="0" y="0"/>
                </a:lnTo>
                <a:close/>
              </a:path>
            </a:pathLst>
          </a:custGeom>
          <a:blipFill>
            <a:blip r:embed="rId4"/>
            <a:stretch>
              <a:fillRect l="-47020" t="-239257" r="-47244"/>
            </a:stretch>
          </a:blipFill>
        </p:spPr>
        <p:txBody>
          <a:bodyPr/>
          <a:lstStyle/>
          <a:p>
            <a:endParaRPr lang="en-GB"/>
          </a:p>
        </p:txBody>
      </p:sp>
      <p:grpSp>
        <p:nvGrpSpPr>
          <p:cNvPr id="14" name="Group 14"/>
          <p:cNvGrpSpPr/>
          <p:nvPr/>
        </p:nvGrpSpPr>
        <p:grpSpPr>
          <a:xfrm>
            <a:off x="2900162" y="6531967"/>
            <a:ext cx="7711136" cy="1512165"/>
            <a:chOff x="0" y="0"/>
            <a:chExt cx="2030917" cy="398266"/>
          </a:xfrm>
        </p:grpSpPr>
        <p:sp>
          <p:nvSpPr>
            <p:cNvPr id="15" name="Freeform 15"/>
            <p:cNvSpPr/>
            <p:nvPr/>
          </p:nvSpPr>
          <p:spPr>
            <a:xfrm>
              <a:off x="0" y="0"/>
              <a:ext cx="2030917" cy="398266"/>
            </a:xfrm>
            <a:custGeom>
              <a:avLst/>
              <a:gdLst/>
              <a:ahLst/>
              <a:cxnLst/>
              <a:rect l="l" t="t" r="r" b="b"/>
              <a:pathLst>
                <a:path w="2030917" h="398266">
                  <a:moveTo>
                    <a:pt x="23092" y="0"/>
                  </a:moveTo>
                  <a:lnTo>
                    <a:pt x="2007825" y="0"/>
                  </a:lnTo>
                  <a:cubicBezTo>
                    <a:pt x="2013949" y="0"/>
                    <a:pt x="2019823" y="2433"/>
                    <a:pt x="2024153" y="6763"/>
                  </a:cubicBezTo>
                  <a:cubicBezTo>
                    <a:pt x="2028484" y="11094"/>
                    <a:pt x="2030917" y="16967"/>
                    <a:pt x="2030917" y="23092"/>
                  </a:cubicBezTo>
                  <a:lnTo>
                    <a:pt x="2030917" y="375174"/>
                  </a:lnTo>
                  <a:cubicBezTo>
                    <a:pt x="2030917" y="381298"/>
                    <a:pt x="2028484" y="387172"/>
                    <a:pt x="2024153" y="391502"/>
                  </a:cubicBezTo>
                  <a:cubicBezTo>
                    <a:pt x="2019823" y="395833"/>
                    <a:pt x="2013949" y="398266"/>
                    <a:pt x="2007825" y="398266"/>
                  </a:cubicBezTo>
                  <a:lnTo>
                    <a:pt x="23092" y="398266"/>
                  </a:lnTo>
                  <a:cubicBezTo>
                    <a:pt x="16967" y="398266"/>
                    <a:pt x="11094" y="395833"/>
                    <a:pt x="6763" y="391502"/>
                  </a:cubicBezTo>
                  <a:cubicBezTo>
                    <a:pt x="2433" y="387172"/>
                    <a:pt x="0" y="381298"/>
                    <a:pt x="0" y="375174"/>
                  </a:cubicBezTo>
                  <a:lnTo>
                    <a:pt x="0" y="23092"/>
                  </a:lnTo>
                  <a:cubicBezTo>
                    <a:pt x="0" y="16967"/>
                    <a:pt x="2433" y="11094"/>
                    <a:pt x="6763" y="6763"/>
                  </a:cubicBezTo>
                  <a:cubicBezTo>
                    <a:pt x="11094" y="2433"/>
                    <a:pt x="16967" y="0"/>
                    <a:pt x="23092" y="0"/>
                  </a:cubicBezTo>
                  <a:close/>
                </a:path>
              </a:pathLst>
            </a:custGeom>
            <a:solidFill>
              <a:srgbClr val="9CDFF5"/>
            </a:solidFill>
          </p:spPr>
          <p:txBody>
            <a:bodyPr/>
            <a:lstStyle/>
            <a:p>
              <a:endParaRPr lang="en-GB" dirty="0"/>
            </a:p>
          </p:txBody>
        </p:sp>
        <p:sp>
          <p:nvSpPr>
            <p:cNvPr id="16" name="TextBox 16"/>
            <p:cNvSpPr txBox="1"/>
            <p:nvPr/>
          </p:nvSpPr>
          <p:spPr>
            <a:xfrm>
              <a:off x="0" y="-47625"/>
              <a:ext cx="2030917" cy="445891"/>
            </a:xfrm>
            <a:prstGeom prst="rect">
              <a:avLst/>
            </a:prstGeom>
          </p:spPr>
          <p:txBody>
            <a:bodyPr lIns="50800" tIns="50800" rIns="50800" bIns="50800" rtlCol="0" anchor="ctr"/>
            <a:lstStyle/>
            <a:p>
              <a:pPr algn="ctr">
                <a:lnSpc>
                  <a:spcPts val="3547"/>
                </a:lnSpc>
              </a:pPr>
              <a:endParaRPr/>
            </a:p>
          </p:txBody>
        </p:sp>
      </p:grpSp>
      <p:sp>
        <p:nvSpPr>
          <p:cNvPr id="17" name="Freeform 17"/>
          <p:cNvSpPr/>
          <p:nvPr/>
        </p:nvSpPr>
        <p:spPr>
          <a:xfrm>
            <a:off x="1312899" y="5996850"/>
            <a:ext cx="2582399" cy="2582399"/>
          </a:xfrm>
          <a:custGeom>
            <a:avLst/>
            <a:gdLst/>
            <a:ahLst/>
            <a:cxnLst/>
            <a:rect l="l" t="t" r="r" b="b"/>
            <a:pathLst>
              <a:path w="2582399" h="2582399">
                <a:moveTo>
                  <a:pt x="0" y="0"/>
                </a:moveTo>
                <a:lnTo>
                  <a:pt x="2582399" y="0"/>
                </a:lnTo>
                <a:lnTo>
                  <a:pt x="2582399" y="2582399"/>
                </a:lnTo>
                <a:lnTo>
                  <a:pt x="0" y="25823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1" name="TextBox 21"/>
          <p:cNvSpPr txBox="1"/>
          <p:nvPr/>
        </p:nvSpPr>
        <p:spPr>
          <a:xfrm>
            <a:off x="4149450" y="6909252"/>
            <a:ext cx="4217543" cy="346249"/>
          </a:xfrm>
          <a:prstGeom prst="rect">
            <a:avLst/>
          </a:prstGeom>
        </p:spPr>
        <p:txBody>
          <a:bodyPr lIns="0" tIns="0" rIns="0" bIns="0" rtlCol="0" anchor="t">
            <a:spAutoFit/>
          </a:bodyPr>
          <a:lstStyle/>
          <a:p>
            <a:pPr marL="0" lvl="0" indent="0" algn="l">
              <a:lnSpc>
                <a:spcPts val="2700"/>
              </a:lnSpc>
            </a:pPr>
            <a:r>
              <a:rPr lang="en-US" sz="2700" b="1" spc="270" dirty="0">
                <a:solidFill>
                  <a:srgbClr val="184886"/>
                </a:solidFill>
                <a:latin typeface="Ubuntu Bold"/>
                <a:ea typeface="Ubuntu Bold"/>
                <a:cs typeface="Ubuntu Bold"/>
                <a:sym typeface="Ubuntu Bold"/>
              </a:rPr>
              <a:t>Paul Harrison</a:t>
            </a:r>
          </a:p>
        </p:txBody>
      </p:sp>
      <p:sp>
        <p:nvSpPr>
          <p:cNvPr id="22" name="TextBox 22"/>
          <p:cNvSpPr txBox="1"/>
          <p:nvPr/>
        </p:nvSpPr>
        <p:spPr>
          <a:xfrm>
            <a:off x="4149450" y="7306804"/>
            <a:ext cx="6287778" cy="398143"/>
          </a:xfrm>
          <a:prstGeom prst="rect">
            <a:avLst/>
          </a:prstGeom>
        </p:spPr>
        <p:txBody>
          <a:bodyPr lIns="0" tIns="0" rIns="0" bIns="0" rtlCol="0" anchor="t">
            <a:spAutoFit/>
          </a:bodyPr>
          <a:lstStyle/>
          <a:p>
            <a:pPr marL="0" lvl="0" indent="0" algn="l">
              <a:lnSpc>
                <a:spcPts val="3360"/>
              </a:lnSpc>
            </a:pPr>
            <a:r>
              <a:rPr lang="en-US" sz="2100" spc="210" dirty="0">
                <a:solidFill>
                  <a:srgbClr val="000000"/>
                </a:solidFill>
                <a:latin typeface="Rubik"/>
                <a:ea typeface="Rubik"/>
                <a:cs typeface="Rubik"/>
                <a:sym typeface="Rubik"/>
              </a:rPr>
              <a:t>Regional Export Manager</a:t>
            </a:r>
          </a:p>
        </p:txBody>
      </p:sp>
      <p:pic>
        <p:nvPicPr>
          <p:cNvPr id="19" name="Picture 18" descr="A person in a black shirt&#10;&#10;AI-generated content may be incorrect.">
            <a:extLst>
              <a:ext uri="{FF2B5EF4-FFF2-40B4-BE49-F238E27FC236}">
                <a16:creationId xmlns:a16="http://schemas.microsoft.com/office/drawing/2014/main" id="{53B588A6-0460-21F3-D179-295908BAB0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96620" y="2616327"/>
            <a:ext cx="3998352" cy="44321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10678" y="-687548"/>
            <a:ext cx="12512706" cy="12512656"/>
            <a:chOff x="0" y="0"/>
            <a:chExt cx="6350000" cy="6349975"/>
          </a:xfrm>
        </p:grpSpPr>
        <p:sp>
          <p:nvSpPr>
            <p:cNvPr id="3" name="Freeform 3"/>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182" r="-182"/>
              </a:stretch>
            </a:blipFill>
          </p:spPr>
          <p:txBody>
            <a:bodyPr/>
            <a:lstStyle/>
            <a:p>
              <a:endParaRPr lang="en-GB"/>
            </a:p>
          </p:txBody>
        </p:sp>
      </p:grpSp>
      <p:sp>
        <p:nvSpPr>
          <p:cNvPr id="4" name="Freeform 4"/>
          <p:cNvSpPr/>
          <p:nvPr/>
        </p:nvSpPr>
        <p:spPr>
          <a:xfrm>
            <a:off x="8247534" y="7377256"/>
            <a:ext cx="9838846" cy="2693384"/>
          </a:xfrm>
          <a:custGeom>
            <a:avLst/>
            <a:gdLst/>
            <a:ahLst/>
            <a:cxnLst/>
            <a:rect l="l" t="t" r="r" b="b"/>
            <a:pathLst>
              <a:path w="9838846" h="2693384">
                <a:moveTo>
                  <a:pt x="0" y="0"/>
                </a:moveTo>
                <a:lnTo>
                  <a:pt x="9838846" y="0"/>
                </a:lnTo>
                <a:lnTo>
                  <a:pt x="9838846" y="2693384"/>
                </a:lnTo>
                <a:lnTo>
                  <a:pt x="0" y="2693384"/>
                </a:lnTo>
                <a:lnTo>
                  <a:pt x="0" y="0"/>
                </a:lnTo>
                <a:close/>
              </a:path>
            </a:pathLst>
          </a:custGeom>
          <a:blipFill>
            <a:blip r:embed="rId3"/>
            <a:stretch>
              <a:fillRect/>
            </a:stretch>
          </a:blipFill>
        </p:spPr>
        <p:txBody>
          <a:bodyPr/>
          <a:lstStyle/>
          <a:p>
            <a:endParaRPr lang="en-GB"/>
          </a:p>
        </p:txBody>
      </p:sp>
      <p:sp>
        <p:nvSpPr>
          <p:cNvPr id="5" name="Freeform 5"/>
          <p:cNvSpPr/>
          <p:nvPr/>
        </p:nvSpPr>
        <p:spPr>
          <a:xfrm>
            <a:off x="10273922" y="610249"/>
            <a:ext cx="5717207" cy="1263503"/>
          </a:xfrm>
          <a:custGeom>
            <a:avLst/>
            <a:gdLst/>
            <a:ahLst/>
            <a:cxnLst/>
            <a:rect l="l" t="t" r="r" b="b"/>
            <a:pathLst>
              <a:path w="5717207" h="1263503">
                <a:moveTo>
                  <a:pt x="0" y="0"/>
                </a:moveTo>
                <a:lnTo>
                  <a:pt x="5717206" y="0"/>
                </a:lnTo>
                <a:lnTo>
                  <a:pt x="5717206" y="1263502"/>
                </a:lnTo>
                <a:lnTo>
                  <a:pt x="0" y="1263502"/>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9363188" y="3582442"/>
            <a:ext cx="7607538" cy="3337614"/>
          </a:xfrm>
          <a:prstGeom prst="rect">
            <a:avLst/>
          </a:prstGeom>
        </p:spPr>
        <p:txBody>
          <a:bodyPr lIns="0" tIns="0" rIns="0" bIns="0" rtlCol="0" anchor="t">
            <a:spAutoFit/>
          </a:bodyPr>
          <a:lstStyle/>
          <a:p>
            <a:pPr algn="ctr">
              <a:lnSpc>
                <a:spcPts val="2937"/>
              </a:lnSpc>
            </a:pPr>
            <a:r>
              <a:rPr lang="en-US" sz="2097">
                <a:solidFill>
                  <a:srgbClr val="000000"/>
                </a:solidFill>
                <a:latin typeface="Rubik"/>
                <a:ea typeface="Rubik"/>
                <a:cs typeface="Rubik"/>
                <a:sym typeface="Rubik"/>
              </a:rPr>
              <a:t>Halma is a FTSE 100 PLC group dedicated to making products that enhance and safeguard the quality of life for individuals and businesses around the globe. Halma are market leaders in specialist electronic, safety, and environmental technologies.</a:t>
            </a:r>
          </a:p>
          <a:p>
            <a:pPr algn="ctr">
              <a:lnSpc>
                <a:spcPts val="2937"/>
              </a:lnSpc>
            </a:pPr>
            <a:endParaRPr lang="en-US" sz="2097">
              <a:solidFill>
                <a:srgbClr val="000000"/>
              </a:solidFill>
              <a:latin typeface="Rubik"/>
              <a:ea typeface="Rubik"/>
              <a:cs typeface="Rubik"/>
              <a:sym typeface="Rubik"/>
            </a:endParaRPr>
          </a:p>
          <a:p>
            <a:pPr algn="ctr">
              <a:lnSpc>
                <a:spcPts val="2937"/>
              </a:lnSpc>
              <a:spcBef>
                <a:spcPct val="0"/>
              </a:spcBef>
            </a:pPr>
            <a:r>
              <a:rPr lang="en-US" sz="2097">
                <a:solidFill>
                  <a:srgbClr val="000000"/>
                </a:solidFill>
                <a:latin typeface="Rubik"/>
                <a:ea typeface="Rubik"/>
                <a:cs typeface="Rubik"/>
                <a:sym typeface="Rubik"/>
              </a:rPr>
              <a:t>Halma comprise of approximately 50 companies across four specialist business sectors and operate in 23 countries with a significant presence in Europe, the USA, and Asia.</a:t>
            </a:r>
          </a:p>
        </p:txBody>
      </p:sp>
      <p:sp>
        <p:nvSpPr>
          <p:cNvPr id="7" name="TextBox 7"/>
          <p:cNvSpPr txBox="1"/>
          <p:nvPr/>
        </p:nvSpPr>
        <p:spPr>
          <a:xfrm>
            <a:off x="10824069" y="2808383"/>
            <a:ext cx="4685776" cy="365760"/>
          </a:xfrm>
          <a:prstGeom prst="rect">
            <a:avLst/>
          </a:prstGeom>
        </p:spPr>
        <p:txBody>
          <a:bodyPr lIns="0" tIns="0" rIns="0" bIns="0" rtlCol="0" anchor="t">
            <a:spAutoFit/>
          </a:bodyPr>
          <a:lstStyle/>
          <a:p>
            <a:pPr algn="l">
              <a:lnSpc>
                <a:spcPts val="2940"/>
              </a:lnSpc>
            </a:pPr>
            <a:r>
              <a:rPr lang="en-US" sz="2100" b="1">
                <a:solidFill>
                  <a:srgbClr val="000000"/>
                </a:solidFill>
                <a:latin typeface="Rubik Bold"/>
                <a:ea typeface="Rubik Bold"/>
                <a:cs typeface="Rubik Bold"/>
                <a:sym typeface="Rubik Bold"/>
              </a:rPr>
              <a:t>United by a Purpose - </a:t>
            </a:r>
            <a:r>
              <a:rPr lang="en-US" sz="2100" b="1" u="sng">
                <a:solidFill>
                  <a:srgbClr val="000000"/>
                </a:solidFill>
                <a:latin typeface="Rubik Bold"/>
                <a:ea typeface="Rubik Bold"/>
                <a:cs typeface="Rubik Bold"/>
                <a:sym typeface="Rubik Bold"/>
                <a:hlinkClick r:id="rId5" tooltip="https://www.youtube-nocookie.com/embed/4-xZhTHiY1U"/>
              </a:rPr>
              <a:t>Halma Video</a:t>
            </a:r>
          </a:p>
        </p:txBody>
      </p:sp>
      <p:sp>
        <p:nvSpPr>
          <p:cNvPr id="8" name="Freeform 8"/>
          <p:cNvSpPr/>
          <p:nvPr/>
        </p:nvSpPr>
        <p:spPr>
          <a:xfrm>
            <a:off x="11278955" y="2083301"/>
            <a:ext cx="3707141" cy="558998"/>
          </a:xfrm>
          <a:custGeom>
            <a:avLst/>
            <a:gdLst/>
            <a:ahLst/>
            <a:cxnLst/>
            <a:rect l="l" t="t" r="r" b="b"/>
            <a:pathLst>
              <a:path w="3707141" h="558998">
                <a:moveTo>
                  <a:pt x="0" y="0"/>
                </a:moveTo>
                <a:lnTo>
                  <a:pt x="3707141" y="0"/>
                </a:lnTo>
                <a:lnTo>
                  <a:pt x="3707141" y="558999"/>
                </a:lnTo>
                <a:lnTo>
                  <a:pt x="0" y="558999"/>
                </a:lnTo>
                <a:lnTo>
                  <a:pt x="0" y="0"/>
                </a:lnTo>
                <a:close/>
              </a:path>
            </a:pathLst>
          </a:custGeom>
          <a:blipFill>
            <a:blip r:embed="rId6"/>
            <a:stretch>
              <a:fillRect l="-47020" t="-239257" r="-47244"/>
            </a:stretch>
          </a:blipFill>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A92A7D0A-9470-4EDD-80FF-34E467010CA1}"/>
              </a:ext>
            </a:extLst>
          </p:cNvPr>
          <p:cNvSpPr>
            <a:spLocks noGrp="1" noChangeArrowheads="1"/>
          </p:cNvSpPr>
          <p:nvPr>
            <p:ph type="title"/>
          </p:nvPr>
        </p:nvSpPr>
        <p:spPr/>
        <p:txBody>
          <a:bodyPr/>
          <a:lstStyle/>
          <a:p>
            <a:r>
              <a:rPr lang="en-GB" altLang="en-US"/>
              <a:t>Leakage </a:t>
            </a:r>
            <a:r>
              <a:rPr lang="en-GB" altLang="en-US">
                <a:solidFill>
                  <a:srgbClr val="002D6E"/>
                </a:solidFill>
              </a:rPr>
              <a:t>reduction</a:t>
            </a:r>
            <a:r>
              <a:rPr lang="en-GB" altLang="en-US"/>
              <a:t> strategy</a:t>
            </a:r>
          </a:p>
        </p:txBody>
      </p:sp>
      <p:sp>
        <p:nvSpPr>
          <p:cNvPr id="23555" name="Text Box 3">
            <a:extLst>
              <a:ext uri="{FF2B5EF4-FFF2-40B4-BE49-F238E27FC236}">
                <a16:creationId xmlns:a16="http://schemas.microsoft.com/office/drawing/2014/main" id="{1191C203-9572-4880-9BC0-586E8F2E996A}"/>
              </a:ext>
            </a:extLst>
          </p:cNvPr>
          <p:cNvSpPr txBox="1">
            <a:spLocks noChangeArrowheads="1"/>
          </p:cNvSpPr>
          <p:nvPr/>
        </p:nvSpPr>
        <p:spPr bwMode="auto">
          <a:xfrm>
            <a:off x="10744200" y="5257801"/>
            <a:ext cx="20574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Active</a:t>
            </a:r>
          </a:p>
          <a:p>
            <a:pPr eaLnBrk="1" hangingPunct="1">
              <a:spcBef>
                <a:spcPct val="50000"/>
              </a:spcBef>
            </a:pPr>
            <a:r>
              <a:rPr lang="en-GB" altLang="en-US"/>
              <a:t>Leakage </a:t>
            </a:r>
          </a:p>
          <a:p>
            <a:pPr eaLnBrk="1" hangingPunct="1">
              <a:spcBef>
                <a:spcPct val="50000"/>
              </a:spcBef>
            </a:pPr>
            <a:r>
              <a:rPr lang="en-GB" altLang="en-US"/>
              <a:t>Control</a:t>
            </a:r>
          </a:p>
        </p:txBody>
      </p:sp>
      <p:grpSp>
        <p:nvGrpSpPr>
          <p:cNvPr id="23556" name="Group 4">
            <a:extLst>
              <a:ext uri="{FF2B5EF4-FFF2-40B4-BE49-F238E27FC236}">
                <a16:creationId xmlns:a16="http://schemas.microsoft.com/office/drawing/2014/main" id="{CFBB64A1-3907-4893-921C-53E0D16EECE6}"/>
              </a:ext>
            </a:extLst>
          </p:cNvPr>
          <p:cNvGrpSpPr>
            <a:grpSpLocks/>
          </p:cNvGrpSpPr>
          <p:nvPr/>
        </p:nvGrpSpPr>
        <p:grpSpPr bwMode="auto">
          <a:xfrm>
            <a:off x="5715000" y="2628901"/>
            <a:ext cx="6400800" cy="6629401"/>
            <a:chOff x="2496" y="1008"/>
            <a:chExt cx="2688" cy="2784"/>
          </a:xfrm>
        </p:grpSpPr>
        <p:grpSp>
          <p:nvGrpSpPr>
            <p:cNvPr id="23558" name="Group 5">
              <a:extLst>
                <a:ext uri="{FF2B5EF4-FFF2-40B4-BE49-F238E27FC236}">
                  <a16:creationId xmlns:a16="http://schemas.microsoft.com/office/drawing/2014/main" id="{9C96D688-CE93-441E-B691-2EBB3C0DF80F}"/>
                </a:ext>
              </a:extLst>
            </p:cNvPr>
            <p:cNvGrpSpPr>
              <a:grpSpLocks/>
            </p:cNvGrpSpPr>
            <p:nvPr/>
          </p:nvGrpSpPr>
          <p:grpSpPr bwMode="auto">
            <a:xfrm>
              <a:off x="2496" y="1008"/>
              <a:ext cx="2688" cy="2784"/>
              <a:chOff x="2640" y="1440"/>
              <a:chExt cx="2688" cy="2784"/>
            </a:xfrm>
          </p:grpSpPr>
          <p:sp>
            <p:nvSpPr>
              <p:cNvPr id="23565" name="AutoShape 6">
                <a:extLst>
                  <a:ext uri="{FF2B5EF4-FFF2-40B4-BE49-F238E27FC236}">
                    <a16:creationId xmlns:a16="http://schemas.microsoft.com/office/drawing/2014/main" id="{40B5D84C-9A6B-4DD3-8F20-171EC4182D70}"/>
                  </a:ext>
                </a:extLst>
              </p:cNvPr>
              <p:cNvSpPr>
                <a:spLocks noChangeArrowheads="1"/>
              </p:cNvSpPr>
              <p:nvPr/>
            </p:nvSpPr>
            <p:spPr bwMode="auto">
              <a:xfrm flipH="1">
                <a:off x="4656" y="2160"/>
                <a:ext cx="672" cy="1248"/>
              </a:xfrm>
              <a:prstGeom prst="rightArrow">
                <a:avLst>
                  <a:gd name="adj1" fmla="val 50000"/>
                  <a:gd name="adj2" fmla="val 25000"/>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23566" name="AutoShape 7">
                <a:extLst>
                  <a:ext uri="{FF2B5EF4-FFF2-40B4-BE49-F238E27FC236}">
                    <a16:creationId xmlns:a16="http://schemas.microsoft.com/office/drawing/2014/main" id="{8CC3FFB7-6BB3-422D-8DD0-F4E95047C8E2}"/>
                  </a:ext>
                </a:extLst>
              </p:cNvPr>
              <p:cNvSpPr>
                <a:spLocks noChangeArrowheads="1"/>
              </p:cNvSpPr>
              <p:nvPr/>
            </p:nvSpPr>
            <p:spPr bwMode="auto">
              <a:xfrm>
                <a:off x="2640" y="2208"/>
                <a:ext cx="672" cy="1248"/>
              </a:xfrm>
              <a:prstGeom prst="rightArrow">
                <a:avLst>
                  <a:gd name="adj1" fmla="val 50000"/>
                  <a:gd name="adj2" fmla="val 25000"/>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23567" name="AutoShape 8">
                <a:extLst>
                  <a:ext uri="{FF2B5EF4-FFF2-40B4-BE49-F238E27FC236}">
                    <a16:creationId xmlns:a16="http://schemas.microsoft.com/office/drawing/2014/main" id="{92936B0E-135F-400F-85CD-99CC1E591E3E}"/>
                  </a:ext>
                </a:extLst>
              </p:cNvPr>
              <p:cNvSpPr>
                <a:spLocks noChangeArrowheads="1"/>
              </p:cNvSpPr>
              <p:nvPr/>
            </p:nvSpPr>
            <p:spPr bwMode="auto">
              <a:xfrm>
                <a:off x="3216" y="3360"/>
                <a:ext cx="1536" cy="864"/>
              </a:xfrm>
              <a:prstGeom prst="upArrow">
                <a:avLst>
                  <a:gd name="adj1" fmla="val 50000"/>
                  <a:gd name="adj2" fmla="val 25000"/>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23568" name="AutoShape 9">
                <a:extLst>
                  <a:ext uri="{FF2B5EF4-FFF2-40B4-BE49-F238E27FC236}">
                    <a16:creationId xmlns:a16="http://schemas.microsoft.com/office/drawing/2014/main" id="{12033DF0-C1C8-45CD-98B6-EEE01AD84C5A}"/>
                  </a:ext>
                </a:extLst>
              </p:cNvPr>
              <p:cNvSpPr>
                <a:spLocks noChangeArrowheads="1"/>
              </p:cNvSpPr>
              <p:nvPr/>
            </p:nvSpPr>
            <p:spPr bwMode="auto">
              <a:xfrm>
                <a:off x="3264" y="1440"/>
                <a:ext cx="1392" cy="768"/>
              </a:xfrm>
              <a:prstGeom prst="upDownArrow">
                <a:avLst>
                  <a:gd name="adj1" fmla="val 50000"/>
                  <a:gd name="adj2" fmla="val 20000"/>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23569" name="Rectangle 10">
                <a:extLst>
                  <a:ext uri="{FF2B5EF4-FFF2-40B4-BE49-F238E27FC236}">
                    <a16:creationId xmlns:a16="http://schemas.microsoft.com/office/drawing/2014/main" id="{2581E80F-6C34-4112-8EF7-C64B135682EC}"/>
                  </a:ext>
                </a:extLst>
              </p:cNvPr>
              <p:cNvSpPr>
                <a:spLocks noChangeArrowheads="1"/>
              </p:cNvSpPr>
              <p:nvPr/>
            </p:nvSpPr>
            <p:spPr bwMode="auto">
              <a:xfrm>
                <a:off x="3360" y="2256"/>
                <a:ext cx="1248" cy="1056"/>
              </a:xfrm>
              <a:prstGeom prst="rect">
                <a:avLst/>
              </a:prstGeom>
              <a:solidFill>
                <a:srgbClr val="DBD8D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23570" name="Rectangle 11">
                <a:extLst>
                  <a:ext uri="{FF2B5EF4-FFF2-40B4-BE49-F238E27FC236}">
                    <a16:creationId xmlns:a16="http://schemas.microsoft.com/office/drawing/2014/main" id="{8CBA63F5-E120-4F99-A43A-FE50B7BED9B0}"/>
                  </a:ext>
                </a:extLst>
              </p:cNvPr>
              <p:cNvSpPr>
                <a:spLocks noChangeArrowheads="1"/>
              </p:cNvSpPr>
              <p:nvPr/>
            </p:nvSpPr>
            <p:spPr bwMode="auto">
              <a:xfrm>
                <a:off x="3552" y="2256"/>
                <a:ext cx="912" cy="432"/>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grpSp>
        <p:sp>
          <p:nvSpPr>
            <p:cNvPr id="23559" name="Text Box 12">
              <a:extLst>
                <a:ext uri="{FF2B5EF4-FFF2-40B4-BE49-F238E27FC236}">
                  <a16:creationId xmlns:a16="http://schemas.microsoft.com/office/drawing/2014/main" id="{FC82701E-BF53-43BB-8D4F-54640FE0A4CE}"/>
                </a:ext>
              </a:extLst>
            </p:cNvPr>
            <p:cNvSpPr txBox="1">
              <a:spLocks noChangeArrowheads="1"/>
            </p:cNvSpPr>
            <p:nvPr/>
          </p:nvSpPr>
          <p:spPr bwMode="auto">
            <a:xfrm>
              <a:off x="3504" y="3216"/>
              <a:ext cx="864"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Infrastructure</a:t>
              </a:r>
            </a:p>
            <a:p>
              <a:pPr eaLnBrk="1" hangingPunct="1">
                <a:spcBef>
                  <a:spcPct val="50000"/>
                </a:spcBef>
              </a:pPr>
              <a:r>
                <a:rPr lang="en-GB" altLang="en-US"/>
                <a:t>Management</a:t>
              </a:r>
            </a:p>
          </p:txBody>
        </p:sp>
        <p:sp>
          <p:nvSpPr>
            <p:cNvPr id="23560" name="Text Box 13">
              <a:extLst>
                <a:ext uri="{FF2B5EF4-FFF2-40B4-BE49-F238E27FC236}">
                  <a16:creationId xmlns:a16="http://schemas.microsoft.com/office/drawing/2014/main" id="{BBF68380-CDDE-4613-89C9-E0014DEBF567}"/>
                </a:ext>
              </a:extLst>
            </p:cNvPr>
            <p:cNvSpPr txBox="1">
              <a:spLocks noChangeArrowheads="1"/>
            </p:cNvSpPr>
            <p:nvPr/>
          </p:nvSpPr>
          <p:spPr bwMode="auto">
            <a:xfrm>
              <a:off x="2496" y="2208"/>
              <a:ext cx="864"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Improved</a:t>
              </a:r>
            </a:p>
            <a:p>
              <a:pPr eaLnBrk="1" hangingPunct="1">
                <a:spcBef>
                  <a:spcPct val="50000"/>
                </a:spcBef>
              </a:pPr>
              <a:r>
                <a:rPr lang="en-GB" altLang="en-US"/>
                <a:t>Repair time</a:t>
              </a:r>
            </a:p>
          </p:txBody>
        </p:sp>
        <p:sp>
          <p:nvSpPr>
            <p:cNvPr id="23561" name="Text Box 14">
              <a:extLst>
                <a:ext uri="{FF2B5EF4-FFF2-40B4-BE49-F238E27FC236}">
                  <a16:creationId xmlns:a16="http://schemas.microsoft.com/office/drawing/2014/main" id="{E2E05714-EEA0-4B89-8758-CD704AF33CF1}"/>
                </a:ext>
              </a:extLst>
            </p:cNvPr>
            <p:cNvSpPr txBox="1">
              <a:spLocks noChangeArrowheads="1"/>
            </p:cNvSpPr>
            <p:nvPr/>
          </p:nvSpPr>
          <p:spPr bwMode="auto">
            <a:xfrm>
              <a:off x="3408" y="2544"/>
              <a:ext cx="912"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Current Annual Real Loss Volume</a:t>
              </a:r>
            </a:p>
          </p:txBody>
        </p:sp>
        <p:sp>
          <p:nvSpPr>
            <p:cNvPr id="23562" name="Text Box 15">
              <a:extLst>
                <a:ext uri="{FF2B5EF4-FFF2-40B4-BE49-F238E27FC236}">
                  <a16:creationId xmlns:a16="http://schemas.microsoft.com/office/drawing/2014/main" id="{113174D7-A7BE-4779-9AB7-255D4C16FBA4}"/>
                </a:ext>
              </a:extLst>
            </p:cNvPr>
            <p:cNvSpPr txBox="1">
              <a:spLocks noChangeArrowheads="1"/>
            </p:cNvSpPr>
            <p:nvPr/>
          </p:nvSpPr>
          <p:spPr bwMode="auto">
            <a:xfrm>
              <a:off x="3552" y="1872"/>
              <a:ext cx="864"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Unavoidable Real Loss</a:t>
              </a:r>
            </a:p>
          </p:txBody>
        </p:sp>
        <p:sp>
          <p:nvSpPr>
            <p:cNvPr id="23563" name="AutoShape 16">
              <a:extLst>
                <a:ext uri="{FF2B5EF4-FFF2-40B4-BE49-F238E27FC236}">
                  <a16:creationId xmlns:a16="http://schemas.microsoft.com/office/drawing/2014/main" id="{375941E8-95F9-4857-80A4-494D805D58EE}"/>
                </a:ext>
              </a:extLst>
            </p:cNvPr>
            <p:cNvSpPr>
              <a:spLocks noChangeArrowheads="1"/>
            </p:cNvSpPr>
            <p:nvPr/>
          </p:nvSpPr>
          <p:spPr bwMode="auto">
            <a:xfrm>
              <a:off x="3072" y="1008"/>
              <a:ext cx="1536" cy="768"/>
            </a:xfrm>
            <a:prstGeom prst="upDownArrow">
              <a:avLst>
                <a:gd name="adj1" fmla="val 50000"/>
                <a:gd name="adj2" fmla="val 2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23564" name="Text Box 17">
              <a:extLst>
                <a:ext uri="{FF2B5EF4-FFF2-40B4-BE49-F238E27FC236}">
                  <a16:creationId xmlns:a16="http://schemas.microsoft.com/office/drawing/2014/main" id="{0A34375E-2DB7-48DE-A9A7-4F40EABDBE71}"/>
                </a:ext>
              </a:extLst>
            </p:cNvPr>
            <p:cNvSpPr txBox="1">
              <a:spLocks noChangeArrowheads="1"/>
            </p:cNvSpPr>
            <p:nvPr/>
          </p:nvSpPr>
          <p:spPr bwMode="auto">
            <a:xfrm>
              <a:off x="3504" y="1200"/>
              <a:ext cx="864"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a:t>Pressure </a:t>
              </a:r>
            </a:p>
            <a:p>
              <a:pPr eaLnBrk="1" hangingPunct="1">
                <a:spcBef>
                  <a:spcPct val="50000"/>
                </a:spcBef>
              </a:pPr>
              <a:r>
                <a:rPr lang="en-GB" altLang="en-US" b="1"/>
                <a:t>Management</a:t>
              </a:r>
            </a:p>
          </p:txBody>
        </p:sp>
      </p:grpSp>
      <p:sp>
        <p:nvSpPr>
          <p:cNvPr id="283666" name="Text Box 18">
            <a:extLst>
              <a:ext uri="{FF2B5EF4-FFF2-40B4-BE49-F238E27FC236}">
                <a16:creationId xmlns:a16="http://schemas.microsoft.com/office/drawing/2014/main" id="{E72F5EFB-138B-43D9-BD7E-8EF41D90A004}"/>
              </a:ext>
            </a:extLst>
          </p:cNvPr>
          <p:cNvSpPr txBox="1">
            <a:spLocks noChangeArrowheads="1"/>
          </p:cNvSpPr>
          <p:nvPr/>
        </p:nvSpPr>
        <p:spPr bwMode="auto">
          <a:xfrm>
            <a:off x="7429500" y="4572000"/>
            <a:ext cx="2971800" cy="2446824"/>
          </a:xfrm>
          <a:prstGeom prst="rect">
            <a:avLst/>
          </a:prstGeom>
          <a:solidFill>
            <a:srgbClr val="C0C0C0"/>
          </a:soli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GB" altLang="en-US" sz="3600"/>
          </a:p>
          <a:p>
            <a:pPr algn="ctr" eaLnBrk="1" hangingPunct="1">
              <a:spcBef>
                <a:spcPct val="50000"/>
              </a:spcBef>
            </a:pPr>
            <a:r>
              <a:rPr lang="en-GB" altLang="en-US" sz="3600"/>
              <a:t> Water Losses</a:t>
            </a:r>
          </a:p>
          <a:p>
            <a:pPr eaLnBrk="1" hangingPunct="1">
              <a:spcBef>
                <a:spcPct val="50000"/>
              </a:spcBef>
            </a:pPr>
            <a:endParaRPr lang="en-GB" altLang="en-US"/>
          </a:p>
        </p:txBody>
      </p:sp>
      <p:pic>
        <p:nvPicPr>
          <p:cNvPr id="2" name="Picture 1" descr="A blue and black logo&#10;&#10;AI-generated content may be incorrect.">
            <a:extLst>
              <a:ext uri="{FF2B5EF4-FFF2-40B4-BE49-F238E27FC236}">
                <a16:creationId xmlns:a16="http://schemas.microsoft.com/office/drawing/2014/main" id="{92901356-D356-7EAE-DAF3-FBE426C9D8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56917" y="9439367"/>
            <a:ext cx="2728913" cy="603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83666"/>
                                        </p:tgtEl>
                                        <p:attrNameLst>
                                          <p:attrName>style.visibility</p:attrName>
                                        </p:attrNameLst>
                                      </p:cBhvr>
                                      <p:to>
                                        <p:strVal val="visible"/>
                                      </p:to>
                                    </p:set>
                                    <p:animEffect transition="in" filter="checkerboard(across)">
                                      <p:cBhvr>
                                        <p:cTn id="7" dur="500"/>
                                        <p:tgtEl>
                                          <p:spTgt spid="283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66"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972C2B3C-F8DF-4979-9DA0-EE6DA9DB7938}"/>
              </a:ext>
            </a:extLst>
          </p:cNvPr>
          <p:cNvSpPr>
            <a:spLocks noChangeArrowheads="1"/>
          </p:cNvSpPr>
          <p:nvPr/>
        </p:nvSpPr>
        <p:spPr bwMode="auto">
          <a:xfrm>
            <a:off x="4421982" y="4195763"/>
            <a:ext cx="6867525" cy="514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grpSp>
        <p:nvGrpSpPr>
          <p:cNvPr id="2" name="Group 3">
            <a:extLst>
              <a:ext uri="{FF2B5EF4-FFF2-40B4-BE49-F238E27FC236}">
                <a16:creationId xmlns:a16="http://schemas.microsoft.com/office/drawing/2014/main" id="{D4E52F61-DC69-498B-84E4-AB3CB45376A1}"/>
              </a:ext>
            </a:extLst>
          </p:cNvPr>
          <p:cNvGrpSpPr>
            <a:grpSpLocks/>
          </p:cNvGrpSpPr>
          <p:nvPr/>
        </p:nvGrpSpPr>
        <p:grpSpPr bwMode="auto">
          <a:xfrm>
            <a:off x="9908383" y="3052763"/>
            <a:ext cx="4767263" cy="4738688"/>
            <a:chOff x="1683" y="1406"/>
            <a:chExt cx="2002" cy="1990"/>
          </a:xfrm>
        </p:grpSpPr>
        <p:sp>
          <p:nvSpPr>
            <p:cNvPr id="30747" name="Freeform 4">
              <a:extLst>
                <a:ext uri="{FF2B5EF4-FFF2-40B4-BE49-F238E27FC236}">
                  <a16:creationId xmlns:a16="http://schemas.microsoft.com/office/drawing/2014/main" id="{DD60ADD2-EB7A-4F86-A02C-936FB5991C67}"/>
                </a:ext>
              </a:extLst>
            </p:cNvPr>
            <p:cNvSpPr>
              <a:spLocks/>
            </p:cNvSpPr>
            <p:nvPr/>
          </p:nvSpPr>
          <p:spPr bwMode="auto">
            <a:xfrm>
              <a:off x="1816" y="1406"/>
              <a:ext cx="1869" cy="1990"/>
            </a:xfrm>
            <a:custGeom>
              <a:avLst/>
              <a:gdLst>
                <a:gd name="T0" fmla="*/ 321 w 1869"/>
                <a:gd name="T1" fmla="*/ 1158 h 1990"/>
                <a:gd name="T2" fmla="*/ 428 w 1869"/>
                <a:gd name="T3" fmla="*/ 1109 h 1990"/>
                <a:gd name="T4" fmla="*/ 486 w 1869"/>
                <a:gd name="T5" fmla="*/ 1076 h 1990"/>
                <a:gd name="T6" fmla="*/ 699 w 1869"/>
                <a:gd name="T7" fmla="*/ 1109 h 1990"/>
                <a:gd name="T8" fmla="*/ 650 w 1869"/>
                <a:gd name="T9" fmla="*/ 1290 h 1990"/>
                <a:gd name="T10" fmla="*/ 486 w 1869"/>
                <a:gd name="T11" fmla="*/ 1536 h 1990"/>
                <a:gd name="T12" fmla="*/ 559 w 1869"/>
                <a:gd name="T13" fmla="*/ 1758 h 1990"/>
                <a:gd name="T14" fmla="*/ 790 w 1869"/>
                <a:gd name="T15" fmla="*/ 1758 h 1990"/>
                <a:gd name="T16" fmla="*/ 970 w 1869"/>
                <a:gd name="T17" fmla="*/ 1610 h 1990"/>
                <a:gd name="T18" fmla="*/ 1176 w 1869"/>
                <a:gd name="T19" fmla="*/ 1668 h 1990"/>
                <a:gd name="T20" fmla="*/ 1299 w 1869"/>
                <a:gd name="T21" fmla="*/ 1914 h 1990"/>
                <a:gd name="T22" fmla="*/ 1546 w 1869"/>
                <a:gd name="T23" fmla="*/ 1980 h 1990"/>
                <a:gd name="T24" fmla="*/ 1644 w 1869"/>
                <a:gd name="T25" fmla="*/ 1471 h 1990"/>
                <a:gd name="T26" fmla="*/ 1702 w 1869"/>
                <a:gd name="T27" fmla="*/ 1372 h 1990"/>
                <a:gd name="T28" fmla="*/ 1685 w 1869"/>
                <a:gd name="T29" fmla="*/ 1216 h 1990"/>
                <a:gd name="T30" fmla="*/ 1735 w 1869"/>
                <a:gd name="T31" fmla="*/ 961 h 1990"/>
                <a:gd name="T32" fmla="*/ 1784 w 1869"/>
                <a:gd name="T33" fmla="*/ 936 h 1990"/>
                <a:gd name="T34" fmla="*/ 1850 w 1869"/>
                <a:gd name="T35" fmla="*/ 747 h 1990"/>
                <a:gd name="T36" fmla="*/ 1801 w 1869"/>
                <a:gd name="T37" fmla="*/ 682 h 1990"/>
                <a:gd name="T38" fmla="*/ 1685 w 1869"/>
                <a:gd name="T39" fmla="*/ 558 h 1990"/>
                <a:gd name="T40" fmla="*/ 1488 w 1869"/>
                <a:gd name="T41" fmla="*/ 336 h 1990"/>
                <a:gd name="T42" fmla="*/ 1275 w 1869"/>
                <a:gd name="T43" fmla="*/ 172 h 1990"/>
                <a:gd name="T44" fmla="*/ 1159 w 1869"/>
                <a:gd name="T45" fmla="*/ 65 h 1990"/>
                <a:gd name="T46" fmla="*/ 1069 w 1869"/>
                <a:gd name="T47" fmla="*/ 8 h 1990"/>
                <a:gd name="T48" fmla="*/ 913 w 1869"/>
                <a:gd name="T49" fmla="*/ 24 h 1990"/>
                <a:gd name="T50" fmla="*/ 831 w 1869"/>
                <a:gd name="T51" fmla="*/ 82 h 1990"/>
                <a:gd name="T52" fmla="*/ 666 w 1869"/>
                <a:gd name="T53" fmla="*/ 254 h 1990"/>
                <a:gd name="T54" fmla="*/ 518 w 1869"/>
                <a:gd name="T55" fmla="*/ 213 h 1990"/>
                <a:gd name="T56" fmla="*/ 387 w 1869"/>
                <a:gd name="T57" fmla="*/ 312 h 1990"/>
                <a:gd name="T58" fmla="*/ 346 w 1869"/>
                <a:gd name="T59" fmla="*/ 550 h 1990"/>
                <a:gd name="T60" fmla="*/ 83 w 1869"/>
                <a:gd name="T61" fmla="*/ 682 h 1990"/>
                <a:gd name="T62" fmla="*/ 51 w 1869"/>
                <a:gd name="T63" fmla="*/ 1156 h 1990"/>
                <a:gd name="T64" fmla="*/ 223 w 1869"/>
                <a:gd name="T65" fmla="*/ 1175 h 19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69"/>
                <a:gd name="T100" fmla="*/ 0 h 1990"/>
                <a:gd name="T101" fmla="*/ 1869 w 1869"/>
                <a:gd name="T102" fmla="*/ 1990 h 19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69" h="1990">
                  <a:moveTo>
                    <a:pt x="223" y="1175"/>
                  </a:moveTo>
                  <a:cubicBezTo>
                    <a:pt x="231" y="1174"/>
                    <a:pt x="313" y="1161"/>
                    <a:pt x="321" y="1158"/>
                  </a:cubicBezTo>
                  <a:cubicBezTo>
                    <a:pt x="349" y="1148"/>
                    <a:pt x="373" y="1133"/>
                    <a:pt x="403" y="1125"/>
                  </a:cubicBezTo>
                  <a:cubicBezTo>
                    <a:pt x="411" y="1120"/>
                    <a:pt x="419" y="1113"/>
                    <a:pt x="428" y="1109"/>
                  </a:cubicBezTo>
                  <a:cubicBezTo>
                    <a:pt x="438" y="1105"/>
                    <a:pt x="451" y="1107"/>
                    <a:pt x="461" y="1101"/>
                  </a:cubicBezTo>
                  <a:cubicBezTo>
                    <a:pt x="471" y="1095"/>
                    <a:pt x="476" y="1083"/>
                    <a:pt x="486" y="1076"/>
                  </a:cubicBezTo>
                  <a:cubicBezTo>
                    <a:pt x="502" y="1065"/>
                    <a:pt x="525" y="1058"/>
                    <a:pt x="543" y="1051"/>
                  </a:cubicBezTo>
                  <a:cubicBezTo>
                    <a:pt x="635" y="1058"/>
                    <a:pt x="664" y="1037"/>
                    <a:pt x="699" y="1109"/>
                  </a:cubicBezTo>
                  <a:cubicBezTo>
                    <a:pt x="696" y="1147"/>
                    <a:pt x="697" y="1186"/>
                    <a:pt x="691" y="1224"/>
                  </a:cubicBezTo>
                  <a:cubicBezTo>
                    <a:pt x="687" y="1248"/>
                    <a:pt x="662" y="1271"/>
                    <a:pt x="650" y="1290"/>
                  </a:cubicBezTo>
                  <a:cubicBezTo>
                    <a:pt x="610" y="1352"/>
                    <a:pt x="564" y="1403"/>
                    <a:pt x="510" y="1454"/>
                  </a:cubicBezTo>
                  <a:cubicBezTo>
                    <a:pt x="490" y="1514"/>
                    <a:pt x="498" y="1486"/>
                    <a:pt x="486" y="1536"/>
                  </a:cubicBezTo>
                  <a:cubicBezTo>
                    <a:pt x="494" y="1646"/>
                    <a:pt x="490" y="1660"/>
                    <a:pt x="535" y="1750"/>
                  </a:cubicBezTo>
                  <a:cubicBezTo>
                    <a:pt x="539" y="1758"/>
                    <a:pt x="551" y="1756"/>
                    <a:pt x="559" y="1758"/>
                  </a:cubicBezTo>
                  <a:cubicBezTo>
                    <a:pt x="592" y="1767"/>
                    <a:pt x="625" y="1775"/>
                    <a:pt x="658" y="1783"/>
                  </a:cubicBezTo>
                  <a:cubicBezTo>
                    <a:pt x="725" y="1778"/>
                    <a:pt x="744" y="1789"/>
                    <a:pt x="790" y="1758"/>
                  </a:cubicBezTo>
                  <a:cubicBezTo>
                    <a:pt x="833" y="1729"/>
                    <a:pt x="909" y="1639"/>
                    <a:pt x="946" y="1627"/>
                  </a:cubicBezTo>
                  <a:cubicBezTo>
                    <a:pt x="954" y="1621"/>
                    <a:pt x="961" y="1613"/>
                    <a:pt x="970" y="1610"/>
                  </a:cubicBezTo>
                  <a:cubicBezTo>
                    <a:pt x="991" y="1602"/>
                    <a:pt x="1036" y="1594"/>
                    <a:pt x="1036" y="1594"/>
                  </a:cubicBezTo>
                  <a:cubicBezTo>
                    <a:pt x="1174" y="1605"/>
                    <a:pt x="1121" y="1587"/>
                    <a:pt x="1176" y="1668"/>
                  </a:cubicBezTo>
                  <a:cubicBezTo>
                    <a:pt x="1189" y="1720"/>
                    <a:pt x="1199" y="1806"/>
                    <a:pt x="1233" y="1849"/>
                  </a:cubicBezTo>
                  <a:cubicBezTo>
                    <a:pt x="1252" y="1873"/>
                    <a:pt x="1282" y="1888"/>
                    <a:pt x="1299" y="1914"/>
                  </a:cubicBezTo>
                  <a:cubicBezTo>
                    <a:pt x="1323" y="1949"/>
                    <a:pt x="1365" y="1978"/>
                    <a:pt x="1406" y="1988"/>
                  </a:cubicBezTo>
                  <a:cubicBezTo>
                    <a:pt x="1453" y="1985"/>
                    <a:pt x="1500" y="1990"/>
                    <a:pt x="1546" y="1980"/>
                  </a:cubicBezTo>
                  <a:cubicBezTo>
                    <a:pt x="1564" y="1976"/>
                    <a:pt x="1591" y="1883"/>
                    <a:pt x="1595" y="1865"/>
                  </a:cubicBezTo>
                  <a:cubicBezTo>
                    <a:pt x="1599" y="1766"/>
                    <a:pt x="1579" y="1569"/>
                    <a:pt x="1644" y="1471"/>
                  </a:cubicBezTo>
                  <a:cubicBezTo>
                    <a:pt x="1659" y="1415"/>
                    <a:pt x="1642" y="1457"/>
                    <a:pt x="1669" y="1421"/>
                  </a:cubicBezTo>
                  <a:cubicBezTo>
                    <a:pt x="1681" y="1405"/>
                    <a:pt x="1702" y="1372"/>
                    <a:pt x="1702" y="1372"/>
                  </a:cubicBezTo>
                  <a:cubicBezTo>
                    <a:pt x="1720" y="1317"/>
                    <a:pt x="1731" y="1307"/>
                    <a:pt x="1710" y="1240"/>
                  </a:cubicBezTo>
                  <a:cubicBezTo>
                    <a:pt x="1707" y="1229"/>
                    <a:pt x="1693" y="1224"/>
                    <a:pt x="1685" y="1216"/>
                  </a:cubicBezTo>
                  <a:cubicBezTo>
                    <a:pt x="1667" y="1198"/>
                    <a:pt x="1654" y="1176"/>
                    <a:pt x="1636" y="1158"/>
                  </a:cubicBezTo>
                  <a:cubicBezTo>
                    <a:pt x="1642" y="1084"/>
                    <a:pt x="1648" y="982"/>
                    <a:pt x="1735" y="961"/>
                  </a:cubicBezTo>
                  <a:cubicBezTo>
                    <a:pt x="1743" y="956"/>
                    <a:pt x="1750" y="949"/>
                    <a:pt x="1759" y="945"/>
                  </a:cubicBezTo>
                  <a:cubicBezTo>
                    <a:pt x="1767" y="941"/>
                    <a:pt x="1776" y="940"/>
                    <a:pt x="1784" y="936"/>
                  </a:cubicBezTo>
                  <a:cubicBezTo>
                    <a:pt x="1801" y="927"/>
                    <a:pt x="1833" y="904"/>
                    <a:pt x="1833" y="904"/>
                  </a:cubicBezTo>
                  <a:cubicBezTo>
                    <a:pt x="1869" y="851"/>
                    <a:pt x="1865" y="823"/>
                    <a:pt x="1850" y="747"/>
                  </a:cubicBezTo>
                  <a:cubicBezTo>
                    <a:pt x="1848" y="739"/>
                    <a:pt x="1838" y="737"/>
                    <a:pt x="1833" y="731"/>
                  </a:cubicBezTo>
                  <a:cubicBezTo>
                    <a:pt x="1821" y="715"/>
                    <a:pt x="1815" y="696"/>
                    <a:pt x="1801" y="682"/>
                  </a:cubicBezTo>
                  <a:cubicBezTo>
                    <a:pt x="1795" y="676"/>
                    <a:pt x="1789" y="671"/>
                    <a:pt x="1784" y="665"/>
                  </a:cubicBezTo>
                  <a:cubicBezTo>
                    <a:pt x="1753" y="627"/>
                    <a:pt x="1720" y="593"/>
                    <a:pt x="1685" y="558"/>
                  </a:cubicBezTo>
                  <a:cubicBezTo>
                    <a:pt x="1663" y="536"/>
                    <a:pt x="1649" y="507"/>
                    <a:pt x="1628" y="484"/>
                  </a:cubicBezTo>
                  <a:cubicBezTo>
                    <a:pt x="1605" y="415"/>
                    <a:pt x="1539" y="382"/>
                    <a:pt x="1488" y="336"/>
                  </a:cubicBezTo>
                  <a:cubicBezTo>
                    <a:pt x="1449" y="301"/>
                    <a:pt x="1372" y="229"/>
                    <a:pt x="1324" y="213"/>
                  </a:cubicBezTo>
                  <a:cubicBezTo>
                    <a:pt x="1281" y="152"/>
                    <a:pt x="1340" y="227"/>
                    <a:pt x="1275" y="172"/>
                  </a:cubicBezTo>
                  <a:cubicBezTo>
                    <a:pt x="1267" y="165"/>
                    <a:pt x="1265" y="154"/>
                    <a:pt x="1258" y="147"/>
                  </a:cubicBezTo>
                  <a:cubicBezTo>
                    <a:pt x="1228" y="118"/>
                    <a:pt x="1191" y="93"/>
                    <a:pt x="1159" y="65"/>
                  </a:cubicBezTo>
                  <a:cubicBezTo>
                    <a:pt x="1145" y="52"/>
                    <a:pt x="1132" y="38"/>
                    <a:pt x="1118" y="24"/>
                  </a:cubicBezTo>
                  <a:cubicBezTo>
                    <a:pt x="1106" y="12"/>
                    <a:pt x="1085" y="13"/>
                    <a:pt x="1069" y="8"/>
                  </a:cubicBezTo>
                  <a:cubicBezTo>
                    <a:pt x="1061" y="5"/>
                    <a:pt x="1044" y="0"/>
                    <a:pt x="1044" y="0"/>
                  </a:cubicBezTo>
                  <a:cubicBezTo>
                    <a:pt x="995" y="5"/>
                    <a:pt x="958" y="10"/>
                    <a:pt x="913" y="24"/>
                  </a:cubicBezTo>
                  <a:cubicBezTo>
                    <a:pt x="875" y="62"/>
                    <a:pt x="922" y="20"/>
                    <a:pt x="864" y="49"/>
                  </a:cubicBezTo>
                  <a:cubicBezTo>
                    <a:pt x="859" y="52"/>
                    <a:pt x="835" y="78"/>
                    <a:pt x="831" y="82"/>
                  </a:cubicBezTo>
                  <a:cubicBezTo>
                    <a:pt x="797" y="116"/>
                    <a:pt x="772" y="154"/>
                    <a:pt x="732" y="180"/>
                  </a:cubicBezTo>
                  <a:cubicBezTo>
                    <a:pt x="714" y="209"/>
                    <a:pt x="691" y="231"/>
                    <a:pt x="666" y="254"/>
                  </a:cubicBezTo>
                  <a:cubicBezTo>
                    <a:pt x="645" y="252"/>
                    <a:pt x="595" y="252"/>
                    <a:pt x="568" y="238"/>
                  </a:cubicBezTo>
                  <a:cubicBezTo>
                    <a:pt x="507" y="207"/>
                    <a:pt x="578" y="232"/>
                    <a:pt x="518" y="213"/>
                  </a:cubicBezTo>
                  <a:cubicBezTo>
                    <a:pt x="483" y="216"/>
                    <a:pt x="445" y="209"/>
                    <a:pt x="412" y="221"/>
                  </a:cubicBezTo>
                  <a:cubicBezTo>
                    <a:pt x="409" y="222"/>
                    <a:pt x="394" y="289"/>
                    <a:pt x="387" y="312"/>
                  </a:cubicBezTo>
                  <a:cubicBezTo>
                    <a:pt x="399" y="394"/>
                    <a:pt x="403" y="401"/>
                    <a:pt x="387" y="509"/>
                  </a:cubicBezTo>
                  <a:cubicBezTo>
                    <a:pt x="384" y="531"/>
                    <a:pt x="360" y="539"/>
                    <a:pt x="346" y="550"/>
                  </a:cubicBezTo>
                  <a:cubicBezTo>
                    <a:pt x="316" y="574"/>
                    <a:pt x="198" y="622"/>
                    <a:pt x="157" y="632"/>
                  </a:cubicBezTo>
                  <a:cubicBezTo>
                    <a:pt x="135" y="654"/>
                    <a:pt x="107" y="662"/>
                    <a:pt x="83" y="682"/>
                  </a:cubicBezTo>
                  <a:cubicBezTo>
                    <a:pt x="40" y="717"/>
                    <a:pt x="1" y="773"/>
                    <a:pt x="1" y="830"/>
                  </a:cubicBezTo>
                  <a:cubicBezTo>
                    <a:pt x="4" y="957"/>
                    <a:pt x="0" y="1003"/>
                    <a:pt x="51" y="1156"/>
                  </a:cubicBezTo>
                  <a:cubicBezTo>
                    <a:pt x="58" y="1177"/>
                    <a:pt x="77" y="1202"/>
                    <a:pt x="99" y="1204"/>
                  </a:cubicBezTo>
                  <a:cubicBezTo>
                    <a:pt x="141" y="1209"/>
                    <a:pt x="182" y="1185"/>
                    <a:pt x="223" y="1175"/>
                  </a:cubicBezTo>
                  <a:close/>
                </a:path>
              </a:pathLst>
            </a:custGeom>
            <a:solidFill>
              <a:schemeClr val="folHlink"/>
            </a:solidFill>
            <a:ln w="9525">
              <a:solidFill>
                <a:schemeClr val="tx1"/>
              </a:solidFill>
              <a:round/>
              <a:headEnd/>
              <a:tailEnd/>
            </a:ln>
          </p:spPr>
          <p:txBody>
            <a:bodyPr wrap="none" anchor="ctr"/>
            <a:lstStyle/>
            <a:p>
              <a:endParaRPr lang="en-GB" sz="2700"/>
            </a:p>
          </p:txBody>
        </p:sp>
        <p:grpSp>
          <p:nvGrpSpPr>
            <p:cNvPr id="30748" name="Group 5">
              <a:extLst>
                <a:ext uri="{FF2B5EF4-FFF2-40B4-BE49-F238E27FC236}">
                  <a16:creationId xmlns:a16="http://schemas.microsoft.com/office/drawing/2014/main" id="{4371D3A8-9E8F-4C61-9119-C8271F80DD81}"/>
                </a:ext>
              </a:extLst>
            </p:cNvPr>
            <p:cNvGrpSpPr>
              <a:grpSpLocks/>
            </p:cNvGrpSpPr>
            <p:nvPr/>
          </p:nvGrpSpPr>
          <p:grpSpPr bwMode="auto">
            <a:xfrm>
              <a:off x="2380" y="1589"/>
              <a:ext cx="1129" cy="1682"/>
              <a:chOff x="2577" y="1523"/>
              <a:chExt cx="1129" cy="1682"/>
            </a:xfrm>
          </p:grpSpPr>
          <p:sp>
            <p:nvSpPr>
              <p:cNvPr id="30810" name="Freeform 6">
                <a:extLst>
                  <a:ext uri="{FF2B5EF4-FFF2-40B4-BE49-F238E27FC236}">
                    <a16:creationId xmlns:a16="http://schemas.microsoft.com/office/drawing/2014/main" id="{036380B6-733B-466E-89FE-6983AFD222EA}"/>
                  </a:ext>
                </a:extLst>
              </p:cNvPr>
              <p:cNvSpPr>
                <a:spLocks/>
              </p:cNvSpPr>
              <p:nvPr/>
            </p:nvSpPr>
            <p:spPr bwMode="auto">
              <a:xfrm>
                <a:off x="2577" y="2508"/>
                <a:ext cx="1075" cy="697"/>
              </a:xfrm>
              <a:custGeom>
                <a:avLst/>
                <a:gdLst>
                  <a:gd name="T0" fmla="*/ 2147483646 w 179"/>
                  <a:gd name="T1" fmla="*/ 2147483646 h 116"/>
                  <a:gd name="T2" fmla="*/ 2147483646 w 179"/>
                  <a:gd name="T3" fmla="*/ 2147483646 h 116"/>
                  <a:gd name="T4" fmla="*/ 2147483646 w 179"/>
                  <a:gd name="T5" fmla="*/ 2147483646 h 116"/>
                  <a:gd name="T6" fmla="*/ 2147483646 w 179"/>
                  <a:gd name="T7" fmla="*/ 2147483646 h 116"/>
                  <a:gd name="T8" fmla="*/ 2147483646 w 179"/>
                  <a:gd name="T9" fmla="*/ 2147483646 h 116"/>
                  <a:gd name="T10" fmla="*/ 2147483646 w 179"/>
                  <a:gd name="T11" fmla="*/ 2147483646 h 116"/>
                  <a:gd name="T12" fmla="*/ 2147483646 w 179"/>
                  <a:gd name="T13" fmla="*/ 2147483646 h 116"/>
                  <a:gd name="T14" fmla="*/ 2147483646 w 179"/>
                  <a:gd name="T15" fmla="*/ 2147483646 h 116"/>
                  <a:gd name="T16" fmla="*/ 2147483646 w 179"/>
                  <a:gd name="T17" fmla="*/ 2147483646 h 116"/>
                  <a:gd name="T18" fmla="*/ 2147483646 w 179"/>
                  <a:gd name="T19" fmla="*/ 2147483646 h 116"/>
                  <a:gd name="T20" fmla="*/ 2147483646 w 179"/>
                  <a:gd name="T21" fmla="*/ 2147483646 h 116"/>
                  <a:gd name="T22" fmla="*/ 2147483646 w 179"/>
                  <a:gd name="T23" fmla="*/ 2147483646 h 116"/>
                  <a:gd name="T24" fmla="*/ 2147483646 w 179"/>
                  <a:gd name="T25" fmla="*/ 2147483646 h 116"/>
                  <a:gd name="T26" fmla="*/ 2147483646 w 179"/>
                  <a:gd name="T27" fmla="*/ 2147483646 h 116"/>
                  <a:gd name="T28" fmla="*/ 2147483646 w 179"/>
                  <a:gd name="T29" fmla="*/ 2147483646 h 116"/>
                  <a:gd name="T30" fmla="*/ 2147483646 w 179"/>
                  <a:gd name="T31" fmla="*/ 2147483646 h 116"/>
                  <a:gd name="T32" fmla="*/ 2147483646 w 179"/>
                  <a:gd name="T33" fmla="*/ 2147483646 h 116"/>
                  <a:gd name="T34" fmla="*/ 2147483646 w 179"/>
                  <a:gd name="T35" fmla="*/ 0 h 116"/>
                  <a:gd name="T36" fmla="*/ 2147483646 w 179"/>
                  <a:gd name="T37" fmla="*/ 2147483646 h 116"/>
                  <a:gd name="T38" fmla="*/ 2147483646 w 179"/>
                  <a:gd name="T39" fmla="*/ 2147483646 h 116"/>
                  <a:gd name="T40" fmla="*/ 2147483646 w 179"/>
                  <a:gd name="T41" fmla="*/ 2147483646 h 116"/>
                  <a:gd name="T42" fmla="*/ 2147483646 w 179"/>
                  <a:gd name="T43" fmla="*/ 2147483646 h 116"/>
                  <a:gd name="T44" fmla="*/ 2147483646 w 179"/>
                  <a:gd name="T45" fmla="*/ 2147483646 h 116"/>
                  <a:gd name="T46" fmla="*/ 2147483646 w 179"/>
                  <a:gd name="T47" fmla="*/ 2147483646 h 116"/>
                  <a:gd name="T48" fmla="*/ 2147483646 w 179"/>
                  <a:gd name="T49" fmla="*/ 2147483646 h 116"/>
                  <a:gd name="T50" fmla="*/ 2147483646 w 179"/>
                  <a:gd name="T51" fmla="*/ 2147483646 h 116"/>
                  <a:gd name="T52" fmla="*/ 2147483646 w 179"/>
                  <a:gd name="T53" fmla="*/ 2147483646 h 116"/>
                  <a:gd name="T54" fmla="*/ 2147483646 w 179"/>
                  <a:gd name="T55" fmla="*/ 2147483646 h 116"/>
                  <a:gd name="T56" fmla="*/ 0 w 179"/>
                  <a:gd name="T57" fmla="*/ 2147483646 h 116"/>
                  <a:gd name="T58" fmla="*/ 2147483646 w 179"/>
                  <a:gd name="T59" fmla="*/ 2147483646 h 11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9"/>
                  <a:gd name="T91" fmla="*/ 0 h 116"/>
                  <a:gd name="T92" fmla="*/ 179 w 179"/>
                  <a:gd name="T93" fmla="*/ 116 h 11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9" h="116">
                    <a:moveTo>
                      <a:pt x="4" y="84"/>
                    </a:moveTo>
                    <a:lnTo>
                      <a:pt x="40" y="40"/>
                    </a:lnTo>
                    <a:lnTo>
                      <a:pt x="66" y="17"/>
                    </a:lnTo>
                    <a:lnTo>
                      <a:pt x="76" y="24"/>
                    </a:lnTo>
                    <a:lnTo>
                      <a:pt x="64" y="36"/>
                    </a:lnTo>
                    <a:lnTo>
                      <a:pt x="84" y="60"/>
                    </a:lnTo>
                    <a:lnTo>
                      <a:pt x="104" y="44"/>
                    </a:lnTo>
                    <a:lnTo>
                      <a:pt x="120" y="52"/>
                    </a:lnTo>
                    <a:lnTo>
                      <a:pt x="150" y="49"/>
                    </a:lnTo>
                    <a:lnTo>
                      <a:pt x="140" y="116"/>
                    </a:lnTo>
                    <a:lnTo>
                      <a:pt x="148" y="116"/>
                    </a:lnTo>
                    <a:lnTo>
                      <a:pt x="160" y="29"/>
                    </a:lnTo>
                    <a:lnTo>
                      <a:pt x="150" y="10"/>
                    </a:lnTo>
                    <a:lnTo>
                      <a:pt x="160" y="8"/>
                    </a:lnTo>
                    <a:cubicBezTo>
                      <a:pt x="164" y="12"/>
                      <a:pt x="168" y="16"/>
                      <a:pt x="172" y="20"/>
                    </a:cubicBezTo>
                    <a:cubicBezTo>
                      <a:pt x="173" y="21"/>
                      <a:pt x="175" y="22"/>
                      <a:pt x="175" y="22"/>
                    </a:cubicBezTo>
                    <a:lnTo>
                      <a:pt x="179" y="19"/>
                    </a:lnTo>
                    <a:lnTo>
                      <a:pt x="164" y="0"/>
                    </a:lnTo>
                    <a:lnTo>
                      <a:pt x="136" y="4"/>
                    </a:lnTo>
                    <a:lnTo>
                      <a:pt x="152" y="32"/>
                    </a:lnTo>
                    <a:lnTo>
                      <a:pt x="152" y="40"/>
                    </a:lnTo>
                    <a:lnTo>
                      <a:pt x="120" y="44"/>
                    </a:lnTo>
                    <a:lnTo>
                      <a:pt x="96" y="35"/>
                    </a:lnTo>
                    <a:lnTo>
                      <a:pt x="83" y="45"/>
                    </a:lnTo>
                    <a:lnTo>
                      <a:pt x="72" y="36"/>
                    </a:lnTo>
                    <a:lnTo>
                      <a:pt x="88" y="24"/>
                    </a:lnTo>
                    <a:lnTo>
                      <a:pt x="64" y="8"/>
                    </a:lnTo>
                    <a:lnTo>
                      <a:pt x="29" y="42"/>
                    </a:lnTo>
                    <a:lnTo>
                      <a:pt x="0" y="80"/>
                    </a:lnTo>
                    <a:lnTo>
                      <a:pt x="4" y="8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2700"/>
              </a:p>
            </p:txBody>
          </p:sp>
          <p:sp>
            <p:nvSpPr>
              <p:cNvPr id="30811" name="Freeform 7">
                <a:extLst>
                  <a:ext uri="{FF2B5EF4-FFF2-40B4-BE49-F238E27FC236}">
                    <a16:creationId xmlns:a16="http://schemas.microsoft.com/office/drawing/2014/main" id="{D6F1CEA5-E09D-480E-991D-B6FE30E5094E}"/>
                  </a:ext>
                </a:extLst>
              </p:cNvPr>
              <p:cNvSpPr>
                <a:spLocks/>
              </p:cNvSpPr>
              <p:nvPr/>
            </p:nvSpPr>
            <p:spPr bwMode="auto">
              <a:xfrm>
                <a:off x="2769" y="2004"/>
                <a:ext cx="937" cy="835"/>
              </a:xfrm>
              <a:custGeom>
                <a:avLst/>
                <a:gdLst>
                  <a:gd name="T0" fmla="*/ 2147483646 w 156"/>
                  <a:gd name="T1" fmla="*/ 2147483646 h 139"/>
                  <a:gd name="T2" fmla="*/ 2147483646 w 156"/>
                  <a:gd name="T3" fmla="*/ 2147483646 h 139"/>
                  <a:gd name="T4" fmla="*/ 2147483646 w 156"/>
                  <a:gd name="T5" fmla="*/ 2147483646 h 139"/>
                  <a:gd name="T6" fmla="*/ 2147483646 w 156"/>
                  <a:gd name="T7" fmla="*/ 2147483646 h 139"/>
                  <a:gd name="T8" fmla="*/ 2147483646 w 156"/>
                  <a:gd name="T9" fmla="*/ 2147483646 h 139"/>
                  <a:gd name="T10" fmla="*/ 2147483646 w 156"/>
                  <a:gd name="T11" fmla="*/ 2147483646 h 139"/>
                  <a:gd name="T12" fmla="*/ 2147483646 w 156"/>
                  <a:gd name="T13" fmla="*/ 2147483646 h 139"/>
                  <a:gd name="T14" fmla="*/ 2147483646 w 156"/>
                  <a:gd name="T15" fmla="*/ 2147483646 h 139"/>
                  <a:gd name="T16" fmla="*/ 2147483646 w 156"/>
                  <a:gd name="T17" fmla="*/ 2147483646 h 139"/>
                  <a:gd name="T18" fmla="*/ 2147483646 w 156"/>
                  <a:gd name="T19" fmla="*/ 2147483646 h 139"/>
                  <a:gd name="T20" fmla="*/ 2147483646 w 156"/>
                  <a:gd name="T21" fmla="*/ 2147483646 h 139"/>
                  <a:gd name="T22" fmla="*/ 2147483646 w 156"/>
                  <a:gd name="T23" fmla="*/ 2147483646 h 139"/>
                  <a:gd name="T24" fmla="*/ 2147483646 w 156"/>
                  <a:gd name="T25" fmla="*/ 2147483646 h 139"/>
                  <a:gd name="T26" fmla="*/ 2147483646 w 156"/>
                  <a:gd name="T27" fmla="*/ 2147483646 h 139"/>
                  <a:gd name="T28" fmla="*/ 0 w 156"/>
                  <a:gd name="T29" fmla="*/ 2147483646 h 139"/>
                  <a:gd name="T30" fmla="*/ 2147483646 w 156"/>
                  <a:gd name="T31" fmla="*/ 2147483646 h 139"/>
                  <a:gd name="T32" fmla="*/ 2147483646 w 156"/>
                  <a:gd name="T33" fmla="*/ 2147483646 h 139"/>
                  <a:gd name="T34" fmla="*/ 2147483646 w 156"/>
                  <a:gd name="T35" fmla="*/ 2147483646 h 139"/>
                  <a:gd name="T36" fmla="*/ 2147483646 w 156"/>
                  <a:gd name="T37" fmla="*/ 2147483646 h 139"/>
                  <a:gd name="T38" fmla="*/ 2147483646 w 156"/>
                  <a:gd name="T39" fmla="*/ 2147483646 h 139"/>
                  <a:gd name="T40" fmla="*/ 2147483646 w 156"/>
                  <a:gd name="T41" fmla="*/ 2147483646 h 139"/>
                  <a:gd name="T42" fmla="*/ 2147483646 w 156"/>
                  <a:gd name="T43" fmla="*/ 2147483646 h 139"/>
                  <a:gd name="T44" fmla="*/ 2147483646 w 156"/>
                  <a:gd name="T45" fmla="*/ 2147483646 h 139"/>
                  <a:gd name="T46" fmla="*/ 2147483646 w 156"/>
                  <a:gd name="T47" fmla="*/ 2147483646 h 139"/>
                  <a:gd name="T48" fmla="*/ 2147483646 w 156"/>
                  <a:gd name="T49" fmla="*/ 2147483646 h 139"/>
                  <a:gd name="T50" fmla="*/ 2147483646 w 156"/>
                  <a:gd name="T51" fmla="*/ 2147483646 h 139"/>
                  <a:gd name="T52" fmla="*/ 2147483646 w 156"/>
                  <a:gd name="T53" fmla="*/ 2147483646 h 139"/>
                  <a:gd name="T54" fmla="*/ 2147483646 w 156"/>
                  <a:gd name="T55" fmla="*/ 2147483646 h 139"/>
                  <a:gd name="T56" fmla="*/ 2147483646 w 156"/>
                  <a:gd name="T57" fmla="*/ 2147483646 h 139"/>
                  <a:gd name="T58" fmla="*/ 2147483646 w 156"/>
                  <a:gd name="T59" fmla="*/ 2147483646 h 139"/>
                  <a:gd name="T60" fmla="*/ 2147483646 w 156"/>
                  <a:gd name="T61" fmla="*/ 2147483646 h 139"/>
                  <a:gd name="T62" fmla="*/ 2147483646 w 156"/>
                  <a:gd name="T63" fmla="*/ 2147483646 h 139"/>
                  <a:gd name="T64" fmla="*/ 2147483646 w 156"/>
                  <a:gd name="T65" fmla="*/ 2147483646 h 139"/>
                  <a:gd name="T66" fmla="*/ 2147483646 w 156"/>
                  <a:gd name="T67" fmla="*/ 2147483646 h 139"/>
                  <a:gd name="T68" fmla="*/ 2147483646 w 156"/>
                  <a:gd name="T69" fmla="*/ 2147483646 h 139"/>
                  <a:gd name="T70" fmla="*/ 2147483646 w 156"/>
                  <a:gd name="T71" fmla="*/ 2147483646 h 139"/>
                  <a:gd name="T72" fmla="*/ 2147483646 w 156"/>
                  <a:gd name="T73" fmla="*/ 2147483646 h 139"/>
                  <a:gd name="T74" fmla="*/ 2147483646 w 156"/>
                  <a:gd name="T75" fmla="*/ 2147483646 h 139"/>
                  <a:gd name="T76" fmla="*/ 2147483646 w 156"/>
                  <a:gd name="T77" fmla="*/ 2147483646 h 139"/>
                  <a:gd name="T78" fmla="*/ 2147483646 w 156"/>
                  <a:gd name="T79" fmla="*/ 2147483646 h 139"/>
                  <a:gd name="T80" fmla="*/ 2147483646 w 156"/>
                  <a:gd name="T81" fmla="*/ 2147483646 h 139"/>
                  <a:gd name="T82" fmla="*/ 2147483646 w 156"/>
                  <a:gd name="T83" fmla="*/ 2147483646 h 139"/>
                  <a:gd name="T84" fmla="*/ 2147483646 w 156"/>
                  <a:gd name="T85" fmla="*/ 2147483646 h 139"/>
                  <a:gd name="T86" fmla="*/ 2147483646 w 156"/>
                  <a:gd name="T87" fmla="*/ 0 h 139"/>
                  <a:gd name="T88" fmla="*/ 2147483646 w 156"/>
                  <a:gd name="T89" fmla="*/ 2147483646 h 13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6"/>
                  <a:gd name="T136" fmla="*/ 0 h 139"/>
                  <a:gd name="T137" fmla="*/ 156 w 156"/>
                  <a:gd name="T138" fmla="*/ 139 h 13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6" h="139">
                    <a:moveTo>
                      <a:pt x="139" y="9"/>
                    </a:moveTo>
                    <a:cubicBezTo>
                      <a:pt x="141" y="10"/>
                      <a:pt x="142" y="12"/>
                      <a:pt x="143" y="13"/>
                    </a:cubicBezTo>
                    <a:cubicBezTo>
                      <a:pt x="143" y="15"/>
                      <a:pt x="145" y="16"/>
                      <a:pt x="146" y="17"/>
                    </a:cubicBezTo>
                    <a:lnTo>
                      <a:pt x="100" y="66"/>
                    </a:lnTo>
                    <a:lnTo>
                      <a:pt x="88" y="44"/>
                    </a:lnTo>
                    <a:lnTo>
                      <a:pt x="52" y="20"/>
                    </a:lnTo>
                    <a:lnTo>
                      <a:pt x="47" y="25"/>
                    </a:lnTo>
                    <a:lnTo>
                      <a:pt x="76" y="48"/>
                    </a:lnTo>
                    <a:lnTo>
                      <a:pt x="58" y="67"/>
                    </a:lnTo>
                    <a:lnTo>
                      <a:pt x="14" y="39"/>
                    </a:lnTo>
                    <a:lnTo>
                      <a:pt x="36" y="16"/>
                    </a:lnTo>
                    <a:lnTo>
                      <a:pt x="28" y="12"/>
                    </a:lnTo>
                    <a:lnTo>
                      <a:pt x="3" y="42"/>
                    </a:lnTo>
                    <a:lnTo>
                      <a:pt x="50" y="73"/>
                    </a:lnTo>
                    <a:lnTo>
                      <a:pt x="0" y="124"/>
                    </a:lnTo>
                    <a:cubicBezTo>
                      <a:pt x="1" y="125"/>
                      <a:pt x="2" y="127"/>
                      <a:pt x="4" y="128"/>
                    </a:cubicBezTo>
                    <a:cubicBezTo>
                      <a:pt x="5" y="128"/>
                      <a:pt x="5" y="127"/>
                      <a:pt x="6" y="126"/>
                    </a:cubicBezTo>
                    <a:cubicBezTo>
                      <a:pt x="7" y="126"/>
                      <a:pt x="7" y="125"/>
                      <a:pt x="7" y="125"/>
                    </a:cubicBezTo>
                    <a:lnTo>
                      <a:pt x="33" y="101"/>
                    </a:lnTo>
                    <a:lnTo>
                      <a:pt x="43" y="107"/>
                    </a:lnTo>
                    <a:lnTo>
                      <a:pt x="31" y="120"/>
                    </a:lnTo>
                    <a:lnTo>
                      <a:pt x="44" y="136"/>
                    </a:lnTo>
                    <a:lnTo>
                      <a:pt x="52" y="128"/>
                    </a:lnTo>
                    <a:lnTo>
                      <a:pt x="44" y="120"/>
                    </a:lnTo>
                    <a:lnTo>
                      <a:pt x="50" y="113"/>
                    </a:lnTo>
                    <a:cubicBezTo>
                      <a:pt x="63" y="121"/>
                      <a:pt x="75" y="128"/>
                      <a:pt x="88" y="136"/>
                    </a:cubicBezTo>
                    <a:cubicBezTo>
                      <a:pt x="89" y="137"/>
                      <a:pt x="88" y="139"/>
                      <a:pt x="89" y="138"/>
                    </a:cubicBezTo>
                    <a:lnTo>
                      <a:pt x="128" y="132"/>
                    </a:lnTo>
                    <a:lnTo>
                      <a:pt x="128" y="124"/>
                    </a:lnTo>
                    <a:lnTo>
                      <a:pt x="89" y="128"/>
                    </a:lnTo>
                    <a:lnTo>
                      <a:pt x="40" y="96"/>
                    </a:lnTo>
                    <a:lnTo>
                      <a:pt x="50" y="86"/>
                    </a:lnTo>
                    <a:lnTo>
                      <a:pt x="92" y="108"/>
                    </a:lnTo>
                    <a:lnTo>
                      <a:pt x="122" y="102"/>
                    </a:lnTo>
                    <a:lnTo>
                      <a:pt x="118" y="96"/>
                    </a:lnTo>
                    <a:lnTo>
                      <a:pt x="96" y="100"/>
                    </a:lnTo>
                    <a:lnTo>
                      <a:pt x="56" y="80"/>
                    </a:lnTo>
                    <a:lnTo>
                      <a:pt x="83" y="53"/>
                    </a:lnTo>
                    <a:lnTo>
                      <a:pt x="108" y="92"/>
                    </a:lnTo>
                    <a:lnTo>
                      <a:pt x="115" y="88"/>
                    </a:lnTo>
                    <a:lnTo>
                      <a:pt x="105" y="72"/>
                    </a:lnTo>
                    <a:lnTo>
                      <a:pt x="156" y="15"/>
                    </a:lnTo>
                    <a:lnTo>
                      <a:pt x="142" y="3"/>
                    </a:lnTo>
                    <a:lnTo>
                      <a:pt x="144" y="0"/>
                    </a:lnTo>
                    <a:lnTo>
                      <a:pt x="139" y="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2700"/>
              </a:p>
            </p:txBody>
          </p:sp>
          <p:sp>
            <p:nvSpPr>
              <p:cNvPr id="30812" name="Freeform 8">
                <a:extLst>
                  <a:ext uri="{FF2B5EF4-FFF2-40B4-BE49-F238E27FC236}">
                    <a16:creationId xmlns:a16="http://schemas.microsoft.com/office/drawing/2014/main" id="{F30F1C6B-BD9D-4E65-BE73-0E150AAF6AA5}"/>
                  </a:ext>
                </a:extLst>
              </p:cNvPr>
              <p:cNvSpPr>
                <a:spLocks/>
              </p:cNvSpPr>
              <p:nvPr/>
            </p:nvSpPr>
            <p:spPr bwMode="auto">
              <a:xfrm>
                <a:off x="2625" y="1523"/>
                <a:ext cx="1009" cy="637"/>
              </a:xfrm>
              <a:custGeom>
                <a:avLst/>
                <a:gdLst>
                  <a:gd name="T0" fmla="*/ 2147483646 w 168"/>
                  <a:gd name="T1" fmla="*/ 2147483646 h 106"/>
                  <a:gd name="T2" fmla="*/ 2147483646 w 168"/>
                  <a:gd name="T3" fmla="*/ 2147483646 h 106"/>
                  <a:gd name="T4" fmla="*/ 2147483646 w 168"/>
                  <a:gd name="T5" fmla="*/ 2147483646 h 106"/>
                  <a:gd name="T6" fmla="*/ 2147483646 w 168"/>
                  <a:gd name="T7" fmla="*/ 2147483646 h 106"/>
                  <a:gd name="T8" fmla="*/ 2147483646 w 168"/>
                  <a:gd name="T9" fmla="*/ 2147483646 h 106"/>
                  <a:gd name="T10" fmla="*/ 2147483646 w 168"/>
                  <a:gd name="T11" fmla="*/ 2147483646 h 106"/>
                  <a:gd name="T12" fmla="*/ 2147483646 w 168"/>
                  <a:gd name="T13" fmla="*/ 2147483646 h 106"/>
                  <a:gd name="T14" fmla="*/ 2147483646 w 168"/>
                  <a:gd name="T15" fmla="*/ 2147483646 h 106"/>
                  <a:gd name="T16" fmla="*/ 2147483646 w 168"/>
                  <a:gd name="T17" fmla="*/ 2147483646 h 106"/>
                  <a:gd name="T18" fmla="*/ 2147483646 w 168"/>
                  <a:gd name="T19" fmla="*/ 2147483646 h 106"/>
                  <a:gd name="T20" fmla="*/ 2147483646 w 168"/>
                  <a:gd name="T21" fmla="*/ 2147483646 h 106"/>
                  <a:gd name="T22" fmla="*/ 2147483646 w 168"/>
                  <a:gd name="T23" fmla="*/ 2147483646 h 106"/>
                  <a:gd name="T24" fmla="*/ 2147483646 w 168"/>
                  <a:gd name="T25" fmla="*/ 2147483646 h 106"/>
                  <a:gd name="T26" fmla="*/ 2147483646 w 168"/>
                  <a:gd name="T27" fmla="*/ 2147483646 h 106"/>
                  <a:gd name="T28" fmla="*/ 2147483646 w 168"/>
                  <a:gd name="T29" fmla="*/ 0 h 106"/>
                  <a:gd name="T30" fmla="*/ 2147483646 w 168"/>
                  <a:gd name="T31" fmla="*/ 2147483646 h 106"/>
                  <a:gd name="T32" fmla="*/ 2147483646 w 168"/>
                  <a:gd name="T33" fmla="*/ 0 h 106"/>
                  <a:gd name="T34" fmla="*/ 2147483646 w 168"/>
                  <a:gd name="T35" fmla="*/ 2147483646 h 106"/>
                  <a:gd name="T36" fmla="*/ 2147483646 w 168"/>
                  <a:gd name="T37" fmla="*/ 2147483646 h 106"/>
                  <a:gd name="T38" fmla="*/ 2147483646 w 168"/>
                  <a:gd name="T39" fmla="*/ 2147483646 h 106"/>
                  <a:gd name="T40" fmla="*/ 2147483646 w 168"/>
                  <a:gd name="T41" fmla="*/ 2147483646 h 106"/>
                  <a:gd name="T42" fmla="*/ 2147483646 w 168"/>
                  <a:gd name="T43" fmla="*/ 2147483646 h 106"/>
                  <a:gd name="T44" fmla="*/ 2147483646 w 168"/>
                  <a:gd name="T45" fmla="*/ 2147483646 h 106"/>
                  <a:gd name="T46" fmla="*/ 2147483646 w 168"/>
                  <a:gd name="T47" fmla="*/ 2147483646 h 106"/>
                  <a:gd name="T48" fmla="*/ 2147483646 w 168"/>
                  <a:gd name="T49" fmla="*/ 2147483646 h 106"/>
                  <a:gd name="T50" fmla="*/ 2147483646 w 168"/>
                  <a:gd name="T51" fmla="*/ 2147483646 h 106"/>
                  <a:gd name="T52" fmla="*/ 2147483646 w 168"/>
                  <a:gd name="T53" fmla="*/ 2147483646 h 106"/>
                  <a:gd name="T54" fmla="*/ 2147483646 w 168"/>
                  <a:gd name="T55" fmla="*/ 2147483646 h 106"/>
                  <a:gd name="T56" fmla="*/ 2147483646 w 168"/>
                  <a:gd name="T57" fmla="*/ 2147483646 h 106"/>
                  <a:gd name="T58" fmla="*/ 2147483646 w 168"/>
                  <a:gd name="T59" fmla="*/ 2147483646 h 106"/>
                  <a:gd name="T60" fmla="*/ 2147483646 w 168"/>
                  <a:gd name="T61" fmla="*/ 2147483646 h 106"/>
                  <a:gd name="T62" fmla="*/ 0 w 168"/>
                  <a:gd name="T63" fmla="*/ 2147483646 h 106"/>
                  <a:gd name="T64" fmla="*/ 2147483646 w 168"/>
                  <a:gd name="T65" fmla="*/ 2147483646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8"/>
                  <a:gd name="T100" fmla="*/ 0 h 106"/>
                  <a:gd name="T101" fmla="*/ 168 w 168"/>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8" h="106">
                    <a:moveTo>
                      <a:pt x="8" y="40"/>
                    </a:moveTo>
                    <a:lnTo>
                      <a:pt x="47" y="78"/>
                    </a:lnTo>
                    <a:lnTo>
                      <a:pt x="51" y="75"/>
                    </a:lnTo>
                    <a:lnTo>
                      <a:pt x="34" y="67"/>
                    </a:lnTo>
                    <a:lnTo>
                      <a:pt x="16" y="28"/>
                    </a:lnTo>
                    <a:lnTo>
                      <a:pt x="24" y="24"/>
                    </a:lnTo>
                    <a:lnTo>
                      <a:pt x="56" y="70"/>
                    </a:lnTo>
                    <a:cubicBezTo>
                      <a:pt x="97" y="29"/>
                      <a:pt x="79" y="17"/>
                      <a:pt x="98" y="29"/>
                    </a:cubicBezTo>
                    <a:lnTo>
                      <a:pt x="76" y="9"/>
                    </a:lnTo>
                    <a:lnTo>
                      <a:pt x="59" y="25"/>
                    </a:lnTo>
                    <a:lnTo>
                      <a:pt x="42" y="8"/>
                    </a:lnTo>
                    <a:lnTo>
                      <a:pt x="48" y="4"/>
                    </a:lnTo>
                    <a:lnTo>
                      <a:pt x="60" y="16"/>
                    </a:lnTo>
                    <a:lnTo>
                      <a:pt x="76" y="0"/>
                    </a:lnTo>
                    <a:lnTo>
                      <a:pt x="84" y="8"/>
                    </a:lnTo>
                    <a:lnTo>
                      <a:pt x="92" y="0"/>
                    </a:lnTo>
                    <a:lnTo>
                      <a:pt x="96" y="4"/>
                    </a:lnTo>
                    <a:lnTo>
                      <a:pt x="88" y="12"/>
                    </a:lnTo>
                    <a:lnTo>
                      <a:pt x="168" y="84"/>
                    </a:lnTo>
                    <a:lnTo>
                      <a:pt x="164" y="88"/>
                    </a:lnTo>
                    <a:lnTo>
                      <a:pt x="132" y="60"/>
                    </a:lnTo>
                    <a:lnTo>
                      <a:pt x="116" y="72"/>
                    </a:lnTo>
                    <a:lnTo>
                      <a:pt x="112" y="68"/>
                    </a:lnTo>
                    <a:lnTo>
                      <a:pt x="127" y="56"/>
                    </a:lnTo>
                    <a:lnTo>
                      <a:pt x="104" y="36"/>
                    </a:lnTo>
                    <a:lnTo>
                      <a:pt x="52" y="84"/>
                    </a:lnTo>
                    <a:lnTo>
                      <a:pt x="76" y="100"/>
                    </a:lnTo>
                    <a:lnTo>
                      <a:pt x="73" y="106"/>
                    </a:lnTo>
                    <a:lnTo>
                      <a:pt x="40" y="84"/>
                    </a:lnTo>
                    <a:lnTo>
                      <a:pt x="0" y="44"/>
                    </a:lnTo>
                    <a:lnTo>
                      <a:pt x="8" y="4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2700"/>
              </a:p>
            </p:txBody>
          </p:sp>
        </p:grpSp>
        <p:sp>
          <p:nvSpPr>
            <p:cNvPr id="30749" name="Line 9">
              <a:extLst>
                <a:ext uri="{FF2B5EF4-FFF2-40B4-BE49-F238E27FC236}">
                  <a16:creationId xmlns:a16="http://schemas.microsoft.com/office/drawing/2014/main" id="{F2E74C35-61B5-4CEF-8218-148B67CAA985}"/>
                </a:ext>
              </a:extLst>
            </p:cNvPr>
            <p:cNvSpPr>
              <a:spLocks noChangeShapeType="1"/>
            </p:cNvSpPr>
            <p:nvPr/>
          </p:nvSpPr>
          <p:spPr bwMode="auto">
            <a:xfrm flipV="1">
              <a:off x="1683" y="1613"/>
              <a:ext cx="1033" cy="865"/>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50" name="Line 10">
              <a:extLst>
                <a:ext uri="{FF2B5EF4-FFF2-40B4-BE49-F238E27FC236}">
                  <a16:creationId xmlns:a16="http://schemas.microsoft.com/office/drawing/2014/main" id="{E2601BB0-6BE2-44B8-9964-8CFFC741F3F8}"/>
                </a:ext>
              </a:extLst>
            </p:cNvPr>
            <p:cNvSpPr>
              <a:spLocks noChangeShapeType="1"/>
            </p:cNvSpPr>
            <p:nvPr/>
          </p:nvSpPr>
          <p:spPr bwMode="auto">
            <a:xfrm>
              <a:off x="2452" y="1830"/>
              <a:ext cx="264" cy="264"/>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51" name="Line 11">
              <a:extLst>
                <a:ext uri="{FF2B5EF4-FFF2-40B4-BE49-F238E27FC236}">
                  <a16:creationId xmlns:a16="http://schemas.microsoft.com/office/drawing/2014/main" id="{1833CCBA-3E1B-4436-B705-19AD178FDD12}"/>
                </a:ext>
              </a:extLst>
            </p:cNvPr>
            <p:cNvSpPr>
              <a:spLocks noChangeShapeType="1"/>
            </p:cNvSpPr>
            <p:nvPr/>
          </p:nvSpPr>
          <p:spPr bwMode="auto">
            <a:xfrm>
              <a:off x="2692" y="1613"/>
              <a:ext cx="96" cy="97"/>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52" name="Line 12">
              <a:extLst>
                <a:ext uri="{FF2B5EF4-FFF2-40B4-BE49-F238E27FC236}">
                  <a16:creationId xmlns:a16="http://schemas.microsoft.com/office/drawing/2014/main" id="{94C00F6A-C637-4378-A7C0-5176BD1167C1}"/>
                </a:ext>
              </a:extLst>
            </p:cNvPr>
            <p:cNvSpPr>
              <a:spLocks noChangeShapeType="1"/>
            </p:cNvSpPr>
            <p:nvPr/>
          </p:nvSpPr>
          <p:spPr bwMode="auto">
            <a:xfrm flipV="1">
              <a:off x="2788" y="1613"/>
              <a:ext cx="96" cy="97"/>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53" name="Line 13">
              <a:extLst>
                <a:ext uri="{FF2B5EF4-FFF2-40B4-BE49-F238E27FC236}">
                  <a16:creationId xmlns:a16="http://schemas.microsoft.com/office/drawing/2014/main" id="{C46269D3-CBA4-4116-B8CE-1AC3E15B231E}"/>
                </a:ext>
              </a:extLst>
            </p:cNvPr>
            <p:cNvSpPr>
              <a:spLocks noChangeShapeType="1"/>
            </p:cNvSpPr>
            <p:nvPr/>
          </p:nvSpPr>
          <p:spPr bwMode="auto">
            <a:xfrm>
              <a:off x="2884" y="1613"/>
              <a:ext cx="601" cy="553"/>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54" name="Line 14">
              <a:extLst>
                <a:ext uri="{FF2B5EF4-FFF2-40B4-BE49-F238E27FC236}">
                  <a16:creationId xmlns:a16="http://schemas.microsoft.com/office/drawing/2014/main" id="{85660C0D-6BCF-47C8-9AA8-318D205FB0D1}"/>
                </a:ext>
              </a:extLst>
            </p:cNvPr>
            <p:cNvSpPr>
              <a:spLocks noChangeShapeType="1"/>
            </p:cNvSpPr>
            <p:nvPr/>
          </p:nvSpPr>
          <p:spPr bwMode="auto">
            <a:xfrm flipH="1">
              <a:off x="3101" y="1926"/>
              <a:ext cx="120" cy="96"/>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55" name="Line 15">
              <a:extLst>
                <a:ext uri="{FF2B5EF4-FFF2-40B4-BE49-F238E27FC236}">
                  <a16:creationId xmlns:a16="http://schemas.microsoft.com/office/drawing/2014/main" id="{0BBAF541-C184-49D8-8834-B97D147C337C}"/>
                </a:ext>
              </a:extLst>
            </p:cNvPr>
            <p:cNvSpPr>
              <a:spLocks noChangeShapeType="1"/>
            </p:cNvSpPr>
            <p:nvPr/>
          </p:nvSpPr>
          <p:spPr bwMode="auto">
            <a:xfrm flipH="1" flipV="1">
              <a:off x="2307" y="1710"/>
              <a:ext cx="145" cy="12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56" name="Line 16">
              <a:extLst>
                <a:ext uri="{FF2B5EF4-FFF2-40B4-BE49-F238E27FC236}">
                  <a16:creationId xmlns:a16="http://schemas.microsoft.com/office/drawing/2014/main" id="{8056ECAA-F4AB-4CF7-B87F-8A1B7CEE8DE4}"/>
                </a:ext>
              </a:extLst>
            </p:cNvPr>
            <p:cNvSpPr>
              <a:spLocks noChangeShapeType="1"/>
            </p:cNvSpPr>
            <p:nvPr/>
          </p:nvSpPr>
          <p:spPr bwMode="auto">
            <a:xfrm>
              <a:off x="2716" y="2094"/>
              <a:ext cx="361" cy="26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57" name="Line 17">
              <a:extLst>
                <a:ext uri="{FF2B5EF4-FFF2-40B4-BE49-F238E27FC236}">
                  <a16:creationId xmlns:a16="http://schemas.microsoft.com/office/drawing/2014/main" id="{1478C953-7FAA-4912-9F97-E9C76CC68FD1}"/>
                </a:ext>
              </a:extLst>
            </p:cNvPr>
            <p:cNvSpPr>
              <a:spLocks noChangeShapeType="1"/>
            </p:cNvSpPr>
            <p:nvPr/>
          </p:nvSpPr>
          <p:spPr bwMode="auto">
            <a:xfrm>
              <a:off x="3077" y="2358"/>
              <a:ext cx="240" cy="38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58" name="Line 18">
              <a:extLst>
                <a:ext uri="{FF2B5EF4-FFF2-40B4-BE49-F238E27FC236}">
                  <a16:creationId xmlns:a16="http://schemas.microsoft.com/office/drawing/2014/main" id="{F391BC2B-6756-411E-ABED-FDAF94EB1C4E}"/>
                </a:ext>
              </a:extLst>
            </p:cNvPr>
            <p:cNvSpPr>
              <a:spLocks noChangeShapeType="1"/>
            </p:cNvSpPr>
            <p:nvPr/>
          </p:nvSpPr>
          <p:spPr bwMode="auto">
            <a:xfrm flipH="1">
              <a:off x="3173" y="2166"/>
              <a:ext cx="312" cy="33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59" name="Line 19">
              <a:extLst>
                <a:ext uri="{FF2B5EF4-FFF2-40B4-BE49-F238E27FC236}">
                  <a16:creationId xmlns:a16="http://schemas.microsoft.com/office/drawing/2014/main" id="{6CA20646-9B8B-407D-8881-13C6EAD99529}"/>
                </a:ext>
              </a:extLst>
            </p:cNvPr>
            <p:cNvSpPr>
              <a:spLocks noChangeShapeType="1"/>
            </p:cNvSpPr>
            <p:nvPr/>
          </p:nvSpPr>
          <p:spPr bwMode="auto">
            <a:xfrm flipH="1">
              <a:off x="2620" y="2142"/>
              <a:ext cx="168" cy="16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60" name="Line 20">
              <a:extLst>
                <a:ext uri="{FF2B5EF4-FFF2-40B4-BE49-F238E27FC236}">
                  <a16:creationId xmlns:a16="http://schemas.microsoft.com/office/drawing/2014/main" id="{C93BE9DE-F433-44CD-92CF-67A9000A4BBF}"/>
                </a:ext>
              </a:extLst>
            </p:cNvPr>
            <p:cNvSpPr>
              <a:spLocks noChangeShapeType="1"/>
            </p:cNvSpPr>
            <p:nvPr/>
          </p:nvSpPr>
          <p:spPr bwMode="auto">
            <a:xfrm>
              <a:off x="2620" y="2310"/>
              <a:ext cx="288" cy="192"/>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61" name="Line 21">
              <a:extLst>
                <a:ext uri="{FF2B5EF4-FFF2-40B4-BE49-F238E27FC236}">
                  <a16:creationId xmlns:a16="http://schemas.microsoft.com/office/drawing/2014/main" id="{29C71308-2ABA-4520-9149-4003DA3C8EA5}"/>
                </a:ext>
              </a:extLst>
            </p:cNvPr>
            <p:cNvSpPr>
              <a:spLocks noChangeShapeType="1"/>
            </p:cNvSpPr>
            <p:nvPr/>
          </p:nvSpPr>
          <p:spPr bwMode="auto">
            <a:xfrm>
              <a:off x="2860" y="2550"/>
              <a:ext cx="265" cy="14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62" name="Line 22">
              <a:extLst>
                <a:ext uri="{FF2B5EF4-FFF2-40B4-BE49-F238E27FC236}">
                  <a16:creationId xmlns:a16="http://schemas.microsoft.com/office/drawing/2014/main" id="{938D135B-B4F6-44A2-9364-EA06879A6482}"/>
                </a:ext>
              </a:extLst>
            </p:cNvPr>
            <p:cNvSpPr>
              <a:spLocks noChangeShapeType="1"/>
            </p:cNvSpPr>
            <p:nvPr/>
          </p:nvSpPr>
          <p:spPr bwMode="auto">
            <a:xfrm flipV="1">
              <a:off x="3125" y="2670"/>
              <a:ext cx="144" cy="2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63" name="Line 23">
              <a:extLst>
                <a:ext uri="{FF2B5EF4-FFF2-40B4-BE49-F238E27FC236}">
                  <a16:creationId xmlns:a16="http://schemas.microsoft.com/office/drawing/2014/main" id="{7B046B59-A653-40E0-B9F1-FB479AA51A89}"/>
                </a:ext>
              </a:extLst>
            </p:cNvPr>
            <p:cNvSpPr>
              <a:spLocks noChangeShapeType="1"/>
            </p:cNvSpPr>
            <p:nvPr/>
          </p:nvSpPr>
          <p:spPr bwMode="auto">
            <a:xfrm>
              <a:off x="2764" y="2646"/>
              <a:ext cx="337" cy="217"/>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64" name="Line 24">
              <a:extLst>
                <a:ext uri="{FF2B5EF4-FFF2-40B4-BE49-F238E27FC236}">
                  <a16:creationId xmlns:a16="http://schemas.microsoft.com/office/drawing/2014/main" id="{7A668B9F-1E12-4D35-8C86-BF34B7FE783A}"/>
                </a:ext>
              </a:extLst>
            </p:cNvPr>
            <p:cNvSpPr>
              <a:spLocks noChangeShapeType="1"/>
            </p:cNvSpPr>
            <p:nvPr/>
          </p:nvSpPr>
          <p:spPr bwMode="auto">
            <a:xfrm flipV="1">
              <a:off x="3101" y="2839"/>
              <a:ext cx="216" cy="2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65" name="Line 25">
              <a:extLst>
                <a:ext uri="{FF2B5EF4-FFF2-40B4-BE49-F238E27FC236}">
                  <a16:creationId xmlns:a16="http://schemas.microsoft.com/office/drawing/2014/main" id="{2DA06DA8-CFD8-4726-BD55-74206324A115}"/>
                </a:ext>
              </a:extLst>
            </p:cNvPr>
            <p:cNvSpPr>
              <a:spLocks noChangeShapeType="1"/>
            </p:cNvSpPr>
            <p:nvPr/>
          </p:nvSpPr>
          <p:spPr bwMode="auto">
            <a:xfrm flipV="1">
              <a:off x="2716" y="1758"/>
              <a:ext cx="337" cy="33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66" name="Line 26">
              <a:extLst>
                <a:ext uri="{FF2B5EF4-FFF2-40B4-BE49-F238E27FC236}">
                  <a16:creationId xmlns:a16="http://schemas.microsoft.com/office/drawing/2014/main" id="{EDA3098C-557B-466F-869F-117C8CD24E0A}"/>
                </a:ext>
              </a:extLst>
            </p:cNvPr>
            <p:cNvSpPr>
              <a:spLocks noChangeShapeType="1"/>
            </p:cNvSpPr>
            <p:nvPr/>
          </p:nvSpPr>
          <p:spPr bwMode="auto">
            <a:xfrm flipV="1">
              <a:off x="2620" y="1950"/>
              <a:ext cx="72" cy="4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67" name="Line 27">
              <a:extLst>
                <a:ext uri="{FF2B5EF4-FFF2-40B4-BE49-F238E27FC236}">
                  <a16:creationId xmlns:a16="http://schemas.microsoft.com/office/drawing/2014/main" id="{BDA1A090-E6D4-413F-812F-E64203DAF566}"/>
                </a:ext>
              </a:extLst>
            </p:cNvPr>
            <p:cNvSpPr>
              <a:spLocks noChangeShapeType="1"/>
            </p:cNvSpPr>
            <p:nvPr/>
          </p:nvSpPr>
          <p:spPr bwMode="auto">
            <a:xfrm flipH="1" flipV="1">
              <a:off x="2548" y="1758"/>
              <a:ext cx="144" cy="192"/>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68" name="Line 28">
              <a:extLst>
                <a:ext uri="{FF2B5EF4-FFF2-40B4-BE49-F238E27FC236}">
                  <a16:creationId xmlns:a16="http://schemas.microsoft.com/office/drawing/2014/main" id="{38049CE4-EE24-4995-B7F6-B8933AE7A4C5}"/>
                </a:ext>
              </a:extLst>
            </p:cNvPr>
            <p:cNvSpPr>
              <a:spLocks noChangeShapeType="1"/>
            </p:cNvSpPr>
            <p:nvPr/>
          </p:nvSpPr>
          <p:spPr bwMode="auto">
            <a:xfrm>
              <a:off x="2139" y="2094"/>
              <a:ext cx="96" cy="26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69" name="Line 29">
              <a:extLst>
                <a:ext uri="{FF2B5EF4-FFF2-40B4-BE49-F238E27FC236}">
                  <a16:creationId xmlns:a16="http://schemas.microsoft.com/office/drawing/2014/main" id="{6CB172DF-9655-440D-84D7-CB7D506D15BD}"/>
                </a:ext>
              </a:extLst>
            </p:cNvPr>
            <p:cNvSpPr>
              <a:spLocks noChangeShapeType="1"/>
            </p:cNvSpPr>
            <p:nvPr/>
          </p:nvSpPr>
          <p:spPr bwMode="auto">
            <a:xfrm flipH="1">
              <a:off x="1971" y="2310"/>
              <a:ext cx="385" cy="16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70" name="Line 30">
              <a:extLst>
                <a:ext uri="{FF2B5EF4-FFF2-40B4-BE49-F238E27FC236}">
                  <a16:creationId xmlns:a16="http://schemas.microsoft.com/office/drawing/2014/main" id="{5DB11062-5483-4491-B06A-5B521785D82D}"/>
                </a:ext>
              </a:extLst>
            </p:cNvPr>
            <p:cNvSpPr>
              <a:spLocks noChangeShapeType="1"/>
            </p:cNvSpPr>
            <p:nvPr/>
          </p:nvSpPr>
          <p:spPr bwMode="auto">
            <a:xfrm flipH="1" flipV="1">
              <a:off x="2043" y="2310"/>
              <a:ext cx="72"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71" name="Line 31">
              <a:extLst>
                <a:ext uri="{FF2B5EF4-FFF2-40B4-BE49-F238E27FC236}">
                  <a16:creationId xmlns:a16="http://schemas.microsoft.com/office/drawing/2014/main" id="{883A190D-A765-4A3A-9AB9-CE83BE8468A0}"/>
                </a:ext>
              </a:extLst>
            </p:cNvPr>
            <p:cNvSpPr>
              <a:spLocks noChangeShapeType="1"/>
            </p:cNvSpPr>
            <p:nvPr/>
          </p:nvSpPr>
          <p:spPr bwMode="auto">
            <a:xfrm flipH="1">
              <a:off x="3245" y="2742"/>
              <a:ext cx="72" cy="529"/>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72" name="Line 32">
              <a:extLst>
                <a:ext uri="{FF2B5EF4-FFF2-40B4-BE49-F238E27FC236}">
                  <a16:creationId xmlns:a16="http://schemas.microsoft.com/office/drawing/2014/main" id="{0AF9FEE4-FCDC-4A05-BA7A-2BB17D646850}"/>
                </a:ext>
              </a:extLst>
            </p:cNvPr>
            <p:cNvSpPr>
              <a:spLocks noChangeShapeType="1"/>
            </p:cNvSpPr>
            <p:nvPr/>
          </p:nvSpPr>
          <p:spPr bwMode="auto">
            <a:xfrm flipV="1">
              <a:off x="3245" y="2598"/>
              <a:ext cx="120" cy="24"/>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73" name="Line 33">
              <a:extLst>
                <a:ext uri="{FF2B5EF4-FFF2-40B4-BE49-F238E27FC236}">
                  <a16:creationId xmlns:a16="http://schemas.microsoft.com/office/drawing/2014/main" id="{D0DD8C91-92C9-426D-B312-83CEB60134C8}"/>
                </a:ext>
              </a:extLst>
            </p:cNvPr>
            <p:cNvSpPr>
              <a:spLocks noChangeShapeType="1"/>
            </p:cNvSpPr>
            <p:nvPr/>
          </p:nvSpPr>
          <p:spPr bwMode="auto">
            <a:xfrm>
              <a:off x="3365" y="2598"/>
              <a:ext cx="72" cy="96"/>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74" name="Line 34">
              <a:extLst>
                <a:ext uri="{FF2B5EF4-FFF2-40B4-BE49-F238E27FC236}">
                  <a16:creationId xmlns:a16="http://schemas.microsoft.com/office/drawing/2014/main" id="{FA610979-EEBB-4451-AA43-858FBB328115}"/>
                </a:ext>
              </a:extLst>
            </p:cNvPr>
            <p:cNvSpPr>
              <a:spLocks noChangeShapeType="1"/>
            </p:cNvSpPr>
            <p:nvPr/>
          </p:nvSpPr>
          <p:spPr bwMode="auto">
            <a:xfrm flipH="1">
              <a:off x="2788" y="2718"/>
              <a:ext cx="72" cy="73"/>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75" name="Line 35">
              <a:extLst>
                <a:ext uri="{FF2B5EF4-FFF2-40B4-BE49-F238E27FC236}">
                  <a16:creationId xmlns:a16="http://schemas.microsoft.com/office/drawing/2014/main" id="{D3D52189-6E5D-41CE-90CA-77774A7A5349}"/>
                </a:ext>
              </a:extLst>
            </p:cNvPr>
            <p:cNvSpPr>
              <a:spLocks noChangeShapeType="1"/>
            </p:cNvSpPr>
            <p:nvPr/>
          </p:nvSpPr>
          <p:spPr bwMode="auto">
            <a:xfrm>
              <a:off x="2788" y="2791"/>
              <a:ext cx="96" cy="96"/>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76" name="Line 36">
              <a:extLst>
                <a:ext uri="{FF2B5EF4-FFF2-40B4-BE49-F238E27FC236}">
                  <a16:creationId xmlns:a16="http://schemas.microsoft.com/office/drawing/2014/main" id="{EC54336D-A767-408B-B948-4C730A396FC9}"/>
                </a:ext>
              </a:extLst>
            </p:cNvPr>
            <p:cNvSpPr>
              <a:spLocks noChangeShapeType="1"/>
            </p:cNvSpPr>
            <p:nvPr/>
          </p:nvSpPr>
          <p:spPr bwMode="auto">
            <a:xfrm flipV="1">
              <a:off x="2884" y="2791"/>
              <a:ext cx="120" cy="96"/>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77" name="Line 37">
              <a:extLst>
                <a:ext uri="{FF2B5EF4-FFF2-40B4-BE49-F238E27FC236}">
                  <a16:creationId xmlns:a16="http://schemas.microsoft.com/office/drawing/2014/main" id="{CA4827EF-BC6B-40A9-B7F5-285BBB1539A8}"/>
                </a:ext>
              </a:extLst>
            </p:cNvPr>
            <p:cNvSpPr>
              <a:spLocks noChangeShapeType="1"/>
            </p:cNvSpPr>
            <p:nvPr/>
          </p:nvSpPr>
          <p:spPr bwMode="auto">
            <a:xfrm flipH="1">
              <a:off x="2788" y="2454"/>
              <a:ext cx="48" cy="48"/>
            </a:xfrm>
            <a:prstGeom prst="line">
              <a:avLst/>
            </a:prstGeom>
            <a:noFill/>
            <a:ln w="19050">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78" name="Line 38">
              <a:extLst>
                <a:ext uri="{FF2B5EF4-FFF2-40B4-BE49-F238E27FC236}">
                  <a16:creationId xmlns:a16="http://schemas.microsoft.com/office/drawing/2014/main" id="{D4CF1165-504D-49EE-B017-6D77536DD05F}"/>
                </a:ext>
              </a:extLst>
            </p:cNvPr>
            <p:cNvSpPr>
              <a:spLocks noChangeShapeType="1"/>
            </p:cNvSpPr>
            <p:nvPr/>
          </p:nvSpPr>
          <p:spPr bwMode="auto">
            <a:xfrm>
              <a:off x="2668" y="1974"/>
              <a:ext cx="96" cy="72"/>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79" name="Line 39">
              <a:extLst>
                <a:ext uri="{FF2B5EF4-FFF2-40B4-BE49-F238E27FC236}">
                  <a16:creationId xmlns:a16="http://schemas.microsoft.com/office/drawing/2014/main" id="{66E4AE85-5240-4019-A2C7-679F8F7C9F66}"/>
                </a:ext>
              </a:extLst>
            </p:cNvPr>
            <p:cNvSpPr>
              <a:spLocks noChangeShapeType="1"/>
            </p:cNvSpPr>
            <p:nvPr/>
          </p:nvSpPr>
          <p:spPr bwMode="auto">
            <a:xfrm flipH="1">
              <a:off x="2644" y="2358"/>
              <a:ext cx="48" cy="4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80" name="Line 40">
              <a:extLst>
                <a:ext uri="{FF2B5EF4-FFF2-40B4-BE49-F238E27FC236}">
                  <a16:creationId xmlns:a16="http://schemas.microsoft.com/office/drawing/2014/main" id="{C1A45510-8F3B-4D7B-93BE-D5493634405E}"/>
                </a:ext>
              </a:extLst>
            </p:cNvPr>
            <p:cNvSpPr>
              <a:spLocks noChangeShapeType="1"/>
            </p:cNvSpPr>
            <p:nvPr/>
          </p:nvSpPr>
          <p:spPr bwMode="auto">
            <a:xfrm flipV="1">
              <a:off x="2932" y="1589"/>
              <a:ext cx="72" cy="72"/>
            </a:xfrm>
            <a:prstGeom prst="line">
              <a:avLst/>
            </a:prstGeom>
            <a:noFill/>
            <a:ln w="19050">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81" name="Line 41">
              <a:extLst>
                <a:ext uri="{FF2B5EF4-FFF2-40B4-BE49-F238E27FC236}">
                  <a16:creationId xmlns:a16="http://schemas.microsoft.com/office/drawing/2014/main" id="{1F5C3BF4-A922-4ECE-8D1F-014C392232ED}"/>
                </a:ext>
              </a:extLst>
            </p:cNvPr>
            <p:cNvSpPr>
              <a:spLocks noChangeShapeType="1"/>
            </p:cNvSpPr>
            <p:nvPr/>
          </p:nvSpPr>
          <p:spPr bwMode="auto">
            <a:xfrm flipH="1" flipV="1">
              <a:off x="2307" y="2238"/>
              <a:ext cx="49" cy="72"/>
            </a:xfrm>
            <a:prstGeom prst="line">
              <a:avLst/>
            </a:prstGeom>
            <a:noFill/>
            <a:ln w="9525">
              <a:solidFill>
                <a:srgbClr val="CC66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82" name="Line 42">
              <a:extLst>
                <a:ext uri="{FF2B5EF4-FFF2-40B4-BE49-F238E27FC236}">
                  <a16:creationId xmlns:a16="http://schemas.microsoft.com/office/drawing/2014/main" id="{2AB3E7EB-FC54-421B-8392-1BE0B53829E0}"/>
                </a:ext>
              </a:extLst>
            </p:cNvPr>
            <p:cNvSpPr>
              <a:spLocks noChangeShapeType="1"/>
            </p:cNvSpPr>
            <p:nvPr/>
          </p:nvSpPr>
          <p:spPr bwMode="auto">
            <a:xfrm flipV="1">
              <a:off x="2836" y="2646"/>
              <a:ext cx="48" cy="48"/>
            </a:xfrm>
            <a:prstGeom prst="line">
              <a:avLst/>
            </a:prstGeom>
            <a:noFill/>
            <a:ln w="9525">
              <a:solidFill>
                <a:srgbClr val="CC66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83" name="Line 43">
              <a:extLst>
                <a:ext uri="{FF2B5EF4-FFF2-40B4-BE49-F238E27FC236}">
                  <a16:creationId xmlns:a16="http://schemas.microsoft.com/office/drawing/2014/main" id="{CBA5AE35-71FC-4367-9EBD-4FD5DC3BA8ED}"/>
                </a:ext>
              </a:extLst>
            </p:cNvPr>
            <p:cNvSpPr>
              <a:spLocks noChangeShapeType="1"/>
            </p:cNvSpPr>
            <p:nvPr/>
          </p:nvSpPr>
          <p:spPr bwMode="auto">
            <a:xfrm flipV="1">
              <a:off x="2908" y="2694"/>
              <a:ext cx="48" cy="48"/>
            </a:xfrm>
            <a:prstGeom prst="line">
              <a:avLst/>
            </a:prstGeom>
            <a:noFill/>
            <a:ln w="9525">
              <a:solidFill>
                <a:srgbClr val="CC66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84" name="Line 44">
              <a:extLst>
                <a:ext uri="{FF2B5EF4-FFF2-40B4-BE49-F238E27FC236}">
                  <a16:creationId xmlns:a16="http://schemas.microsoft.com/office/drawing/2014/main" id="{1C8B0802-0701-41ED-8D4A-D24735A375F2}"/>
                </a:ext>
              </a:extLst>
            </p:cNvPr>
            <p:cNvSpPr>
              <a:spLocks noChangeShapeType="1"/>
            </p:cNvSpPr>
            <p:nvPr/>
          </p:nvSpPr>
          <p:spPr bwMode="auto">
            <a:xfrm flipH="1" flipV="1">
              <a:off x="3221" y="2742"/>
              <a:ext cx="24" cy="97"/>
            </a:xfrm>
            <a:prstGeom prst="line">
              <a:avLst/>
            </a:prstGeom>
            <a:noFill/>
            <a:ln w="9525">
              <a:solidFill>
                <a:srgbClr val="CC66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85" name="Line 45">
              <a:extLst>
                <a:ext uri="{FF2B5EF4-FFF2-40B4-BE49-F238E27FC236}">
                  <a16:creationId xmlns:a16="http://schemas.microsoft.com/office/drawing/2014/main" id="{B0493D93-95BC-48FD-96A8-DC26B5CB89D3}"/>
                </a:ext>
              </a:extLst>
            </p:cNvPr>
            <p:cNvSpPr>
              <a:spLocks noChangeShapeType="1"/>
            </p:cNvSpPr>
            <p:nvPr/>
          </p:nvSpPr>
          <p:spPr bwMode="auto">
            <a:xfrm flipH="1" flipV="1">
              <a:off x="3149" y="2791"/>
              <a:ext cx="24" cy="72"/>
            </a:xfrm>
            <a:prstGeom prst="line">
              <a:avLst/>
            </a:prstGeom>
            <a:noFill/>
            <a:ln w="9525">
              <a:solidFill>
                <a:srgbClr val="CC66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86" name="Line 46">
              <a:extLst>
                <a:ext uri="{FF2B5EF4-FFF2-40B4-BE49-F238E27FC236}">
                  <a16:creationId xmlns:a16="http://schemas.microsoft.com/office/drawing/2014/main" id="{32D4E281-2BAA-4B64-8C13-595EB37C5795}"/>
                </a:ext>
              </a:extLst>
            </p:cNvPr>
            <p:cNvSpPr>
              <a:spLocks noChangeShapeType="1"/>
            </p:cNvSpPr>
            <p:nvPr/>
          </p:nvSpPr>
          <p:spPr bwMode="auto">
            <a:xfrm flipV="1">
              <a:off x="3028" y="2262"/>
              <a:ext cx="49" cy="48"/>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87" name="Line 47">
              <a:extLst>
                <a:ext uri="{FF2B5EF4-FFF2-40B4-BE49-F238E27FC236}">
                  <a16:creationId xmlns:a16="http://schemas.microsoft.com/office/drawing/2014/main" id="{E5170595-B4A6-434D-B52E-529757AC7F13}"/>
                </a:ext>
              </a:extLst>
            </p:cNvPr>
            <p:cNvSpPr>
              <a:spLocks noChangeShapeType="1"/>
            </p:cNvSpPr>
            <p:nvPr/>
          </p:nvSpPr>
          <p:spPr bwMode="auto">
            <a:xfrm>
              <a:off x="2740" y="2478"/>
              <a:ext cx="96" cy="48"/>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88" name="Line 48">
              <a:extLst>
                <a:ext uri="{FF2B5EF4-FFF2-40B4-BE49-F238E27FC236}">
                  <a16:creationId xmlns:a16="http://schemas.microsoft.com/office/drawing/2014/main" id="{80CBDA22-A153-4B0C-883A-743899733F92}"/>
                </a:ext>
              </a:extLst>
            </p:cNvPr>
            <p:cNvSpPr>
              <a:spLocks noChangeShapeType="1"/>
            </p:cNvSpPr>
            <p:nvPr/>
          </p:nvSpPr>
          <p:spPr bwMode="auto">
            <a:xfrm flipH="1" flipV="1">
              <a:off x="2548" y="2262"/>
              <a:ext cx="72" cy="48"/>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89" name="Line 49">
              <a:extLst>
                <a:ext uri="{FF2B5EF4-FFF2-40B4-BE49-F238E27FC236}">
                  <a16:creationId xmlns:a16="http://schemas.microsoft.com/office/drawing/2014/main" id="{75DA1C76-7559-47BE-B799-4A03545F9B09}"/>
                </a:ext>
              </a:extLst>
            </p:cNvPr>
            <p:cNvSpPr>
              <a:spLocks noChangeShapeType="1"/>
            </p:cNvSpPr>
            <p:nvPr/>
          </p:nvSpPr>
          <p:spPr bwMode="auto">
            <a:xfrm flipV="1">
              <a:off x="3077" y="2262"/>
              <a:ext cx="72" cy="96"/>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90" name="Line 50">
              <a:extLst>
                <a:ext uri="{FF2B5EF4-FFF2-40B4-BE49-F238E27FC236}">
                  <a16:creationId xmlns:a16="http://schemas.microsoft.com/office/drawing/2014/main" id="{A3E57278-1CFA-4BA1-BC8F-19419ACE47AB}"/>
                </a:ext>
              </a:extLst>
            </p:cNvPr>
            <p:cNvSpPr>
              <a:spLocks noChangeShapeType="1"/>
            </p:cNvSpPr>
            <p:nvPr/>
          </p:nvSpPr>
          <p:spPr bwMode="auto">
            <a:xfrm flipV="1">
              <a:off x="2812" y="2094"/>
              <a:ext cx="72" cy="72"/>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91" name="Line 51">
              <a:extLst>
                <a:ext uri="{FF2B5EF4-FFF2-40B4-BE49-F238E27FC236}">
                  <a16:creationId xmlns:a16="http://schemas.microsoft.com/office/drawing/2014/main" id="{D8CF5CEB-0D15-4CF0-A202-9CA92C5056AD}"/>
                </a:ext>
              </a:extLst>
            </p:cNvPr>
            <p:cNvSpPr>
              <a:spLocks noChangeShapeType="1"/>
            </p:cNvSpPr>
            <p:nvPr/>
          </p:nvSpPr>
          <p:spPr bwMode="auto">
            <a:xfrm flipV="1">
              <a:off x="2956" y="2166"/>
              <a:ext cx="97" cy="96"/>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92" name="Line 52">
              <a:extLst>
                <a:ext uri="{FF2B5EF4-FFF2-40B4-BE49-F238E27FC236}">
                  <a16:creationId xmlns:a16="http://schemas.microsoft.com/office/drawing/2014/main" id="{C94E2F2E-F9D2-47BF-9403-193A4DBFF569}"/>
                </a:ext>
              </a:extLst>
            </p:cNvPr>
            <p:cNvSpPr>
              <a:spLocks noChangeShapeType="1"/>
            </p:cNvSpPr>
            <p:nvPr/>
          </p:nvSpPr>
          <p:spPr bwMode="auto">
            <a:xfrm flipV="1">
              <a:off x="2884" y="2166"/>
              <a:ext cx="48" cy="48"/>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93" name="Line 53">
              <a:extLst>
                <a:ext uri="{FF2B5EF4-FFF2-40B4-BE49-F238E27FC236}">
                  <a16:creationId xmlns:a16="http://schemas.microsoft.com/office/drawing/2014/main" id="{FA53B8E6-FF8A-44D4-8946-39689BB881C6}"/>
                </a:ext>
              </a:extLst>
            </p:cNvPr>
            <p:cNvSpPr>
              <a:spLocks noChangeShapeType="1"/>
            </p:cNvSpPr>
            <p:nvPr/>
          </p:nvSpPr>
          <p:spPr bwMode="auto">
            <a:xfrm flipV="1">
              <a:off x="2764" y="2046"/>
              <a:ext cx="72" cy="72"/>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94" name="Line 54">
              <a:extLst>
                <a:ext uri="{FF2B5EF4-FFF2-40B4-BE49-F238E27FC236}">
                  <a16:creationId xmlns:a16="http://schemas.microsoft.com/office/drawing/2014/main" id="{6318D3BB-5A4F-44DE-8199-4E64E421389E}"/>
                </a:ext>
              </a:extLst>
            </p:cNvPr>
            <p:cNvSpPr>
              <a:spLocks noChangeShapeType="1"/>
            </p:cNvSpPr>
            <p:nvPr/>
          </p:nvSpPr>
          <p:spPr bwMode="auto">
            <a:xfrm flipH="1" flipV="1">
              <a:off x="3028" y="1950"/>
              <a:ext cx="169" cy="144"/>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95" name="Line 55">
              <a:extLst>
                <a:ext uri="{FF2B5EF4-FFF2-40B4-BE49-F238E27FC236}">
                  <a16:creationId xmlns:a16="http://schemas.microsoft.com/office/drawing/2014/main" id="{A0098787-3EC3-442F-A80F-C0F720D35D9D}"/>
                </a:ext>
              </a:extLst>
            </p:cNvPr>
            <p:cNvSpPr>
              <a:spLocks noChangeShapeType="1"/>
            </p:cNvSpPr>
            <p:nvPr/>
          </p:nvSpPr>
          <p:spPr bwMode="auto">
            <a:xfrm flipH="1" flipV="1">
              <a:off x="3101" y="1902"/>
              <a:ext cx="120" cy="120"/>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96" name="Line 56">
              <a:extLst>
                <a:ext uri="{FF2B5EF4-FFF2-40B4-BE49-F238E27FC236}">
                  <a16:creationId xmlns:a16="http://schemas.microsoft.com/office/drawing/2014/main" id="{87B670D3-0335-4616-9051-D23B9A7268C4}"/>
                </a:ext>
              </a:extLst>
            </p:cNvPr>
            <p:cNvSpPr>
              <a:spLocks noChangeShapeType="1"/>
            </p:cNvSpPr>
            <p:nvPr/>
          </p:nvSpPr>
          <p:spPr bwMode="auto">
            <a:xfrm flipH="1" flipV="1">
              <a:off x="3341" y="2166"/>
              <a:ext cx="72" cy="72"/>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97" name="Line 57">
              <a:extLst>
                <a:ext uri="{FF2B5EF4-FFF2-40B4-BE49-F238E27FC236}">
                  <a16:creationId xmlns:a16="http://schemas.microsoft.com/office/drawing/2014/main" id="{2C540067-AB69-4B07-BD24-1266FE9279F9}"/>
                </a:ext>
              </a:extLst>
            </p:cNvPr>
            <p:cNvSpPr>
              <a:spLocks noChangeShapeType="1"/>
            </p:cNvSpPr>
            <p:nvPr/>
          </p:nvSpPr>
          <p:spPr bwMode="auto">
            <a:xfrm flipH="1" flipV="1">
              <a:off x="3269" y="2214"/>
              <a:ext cx="96" cy="96"/>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98" name="Line 58">
              <a:extLst>
                <a:ext uri="{FF2B5EF4-FFF2-40B4-BE49-F238E27FC236}">
                  <a16:creationId xmlns:a16="http://schemas.microsoft.com/office/drawing/2014/main" id="{1C00C915-E9CE-4275-8680-2F29D1955AA8}"/>
                </a:ext>
              </a:extLst>
            </p:cNvPr>
            <p:cNvSpPr>
              <a:spLocks noChangeShapeType="1"/>
            </p:cNvSpPr>
            <p:nvPr/>
          </p:nvSpPr>
          <p:spPr bwMode="auto">
            <a:xfrm flipH="1" flipV="1">
              <a:off x="3221" y="2286"/>
              <a:ext cx="72" cy="72"/>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799" name="Line 59">
              <a:extLst>
                <a:ext uri="{FF2B5EF4-FFF2-40B4-BE49-F238E27FC236}">
                  <a16:creationId xmlns:a16="http://schemas.microsoft.com/office/drawing/2014/main" id="{A7DBAA5B-D223-4D14-A0AF-25AB91129563}"/>
                </a:ext>
              </a:extLst>
            </p:cNvPr>
            <p:cNvSpPr>
              <a:spLocks noChangeShapeType="1"/>
            </p:cNvSpPr>
            <p:nvPr/>
          </p:nvSpPr>
          <p:spPr bwMode="auto">
            <a:xfrm>
              <a:off x="3269" y="2406"/>
              <a:ext cx="72" cy="72"/>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800" name="Line 60">
              <a:extLst>
                <a:ext uri="{FF2B5EF4-FFF2-40B4-BE49-F238E27FC236}">
                  <a16:creationId xmlns:a16="http://schemas.microsoft.com/office/drawing/2014/main" id="{9817D943-8694-4910-94D1-C77CBE56261A}"/>
                </a:ext>
              </a:extLst>
            </p:cNvPr>
            <p:cNvSpPr>
              <a:spLocks noChangeShapeType="1"/>
            </p:cNvSpPr>
            <p:nvPr/>
          </p:nvSpPr>
          <p:spPr bwMode="auto">
            <a:xfrm>
              <a:off x="3317" y="2334"/>
              <a:ext cx="96" cy="72"/>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801" name="Line 61">
              <a:extLst>
                <a:ext uri="{FF2B5EF4-FFF2-40B4-BE49-F238E27FC236}">
                  <a16:creationId xmlns:a16="http://schemas.microsoft.com/office/drawing/2014/main" id="{885B3554-D46A-47A9-B9F6-2CBE8894A64A}"/>
                </a:ext>
              </a:extLst>
            </p:cNvPr>
            <p:cNvSpPr>
              <a:spLocks noChangeShapeType="1"/>
            </p:cNvSpPr>
            <p:nvPr/>
          </p:nvSpPr>
          <p:spPr bwMode="auto">
            <a:xfrm>
              <a:off x="3389" y="2262"/>
              <a:ext cx="72" cy="48"/>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802" name="Line 62">
              <a:extLst>
                <a:ext uri="{FF2B5EF4-FFF2-40B4-BE49-F238E27FC236}">
                  <a16:creationId xmlns:a16="http://schemas.microsoft.com/office/drawing/2014/main" id="{8F6573E6-223B-4485-9A8D-702B481F3460}"/>
                </a:ext>
              </a:extLst>
            </p:cNvPr>
            <p:cNvSpPr>
              <a:spLocks noChangeShapeType="1"/>
            </p:cNvSpPr>
            <p:nvPr/>
          </p:nvSpPr>
          <p:spPr bwMode="auto">
            <a:xfrm flipV="1">
              <a:off x="3437" y="2190"/>
              <a:ext cx="144" cy="24"/>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803" name="Line 63">
              <a:extLst>
                <a:ext uri="{FF2B5EF4-FFF2-40B4-BE49-F238E27FC236}">
                  <a16:creationId xmlns:a16="http://schemas.microsoft.com/office/drawing/2014/main" id="{C7B8316C-756F-4018-9098-A738B6A911D9}"/>
                </a:ext>
              </a:extLst>
            </p:cNvPr>
            <p:cNvSpPr>
              <a:spLocks noChangeShapeType="1"/>
            </p:cNvSpPr>
            <p:nvPr/>
          </p:nvSpPr>
          <p:spPr bwMode="auto">
            <a:xfrm flipV="1">
              <a:off x="3437" y="2094"/>
              <a:ext cx="72" cy="24"/>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804" name="Line 64">
              <a:extLst>
                <a:ext uri="{FF2B5EF4-FFF2-40B4-BE49-F238E27FC236}">
                  <a16:creationId xmlns:a16="http://schemas.microsoft.com/office/drawing/2014/main" id="{14B0C06A-32C7-46A6-9401-8C3D829A5971}"/>
                </a:ext>
              </a:extLst>
            </p:cNvPr>
            <p:cNvSpPr>
              <a:spLocks noChangeShapeType="1"/>
            </p:cNvSpPr>
            <p:nvPr/>
          </p:nvSpPr>
          <p:spPr bwMode="auto">
            <a:xfrm flipV="1">
              <a:off x="3173" y="1806"/>
              <a:ext cx="72" cy="72"/>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805" name="Line 65">
              <a:extLst>
                <a:ext uri="{FF2B5EF4-FFF2-40B4-BE49-F238E27FC236}">
                  <a16:creationId xmlns:a16="http://schemas.microsoft.com/office/drawing/2014/main" id="{6789A990-4E6A-46C2-AA68-AAD8126214F2}"/>
                </a:ext>
              </a:extLst>
            </p:cNvPr>
            <p:cNvSpPr>
              <a:spLocks noChangeShapeType="1"/>
            </p:cNvSpPr>
            <p:nvPr/>
          </p:nvSpPr>
          <p:spPr bwMode="auto">
            <a:xfrm flipV="1">
              <a:off x="3101" y="1734"/>
              <a:ext cx="72" cy="72"/>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806" name="Line 66">
              <a:extLst>
                <a:ext uri="{FF2B5EF4-FFF2-40B4-BE49-F238E27FC236}">
                  <a16:creationId xmlns:a16="http://schemas.microsoft.com/office/drawing/2014/main" id="{B6717FB3-34AB-4404-8ADF-746473AF1E47}"/>
                </a:ext>
              </a:extLst>
            </p:cNvPr>
            <p:cNvSpPr>
              <a:spLocks noChangeShapeType="1"/>
            </p:cNvSpPr>
            <p:nvPr/>
          </p:nvSpPr>
          <p:spPr bwMode="auto">
            <a:xfrm flipV="1">
              <a:off x="2884" y="1541"/>
              <a:ext cx="48" cy="72"/>
            </a:xfrm>
            <a:prstGeom prst="line">
              <a:avLst/>
            </a:prstGeom>
            <a:noFill/>
            <a:ln w="9525">
              <a:solidFill>
                <a:srgbClr val="0099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807" name="Line 67">
              <a:extLst>
                <a:ext uri="{FF2B5EF4-FFF2-40B4-BE49-F238E27FC236}">
                  <a16:creationId xmlns:a16="http://schemas.microsoft.com/office/drawing/2014/main" id="{F2B563C7-BC56-4B1B-8A8A-B5D8ECCE190C}"/>
                </a:ext>
              </a:extLst>
            </p:cNvPr>
            <p:cNvSpPr>
              <a:spLocks noChangeShapeType="1"/>
            </p:cNvSpPr>
            <p:nvPr/>
          </p:nvSpPr>
          <p:spPr bwMode="auto">
            <a:xfrm flipH="1">
              <a:off x="2380" y="2815"/>
              <a:ext cx="216" cy="264"/>
            </a:xfrm>
            <a:prstGeom prst="line">
              <a:avLst/>
            </a:prstGeom>
            <a:noFill/>
            <a:ln w="28575">
              <a:solidFill>
                <a:srgbClr val="FF0066"/>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808" name="Line 68">
              <a:extLst>
                <a:ext uri="{FF2B5EF4-FFF2-40B4-BE49-F238E27FC236}">
                  <a16:creationId xmlns:a16="http://schemas.microsoft.com/office/drawing/2014/main" id="{6DC1A269-027E-4B07-893F-9C327A9D5911}"/>
                </a:ext>
              </a:extLst>
            </p:cNvPr>
            <p:cNvSpPr>
              <a:spLocks noChangeShapeType="1"/>
            </p:cNvSpPr>
            <p:nvPr/>
          </p:nvSpPr>
          <p:spPr bwMode="auto">
            <a:xfrm flipV="1">
              <a:off x="2596" y="2358"/>
              <a:ext cx="481" cy="457"/>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GB" sz="2700"/>
            </a:p>
          </p:txBody>
        </p:sp>
        <p:sp>
          <p:nvSpPr>
            <p:cNvPr id="30809" name="Freeform 69">
              <a:extLst>
                <a:ext uri="{FF2B5EF4-FFF2-40B4-BE49-F238E27FC236}">
                  <a16:creationId xmlns:a16="http://schemas.microsoft.com/office/drawing/2014/main" id="{E7A62F62-574B-451A-8ABE-604C3A94E422}"/>
                </a:ext>
              </a:extLst>
            </p:cNvPr>
            <p:cNvSpPr>
              <a:spLocks/>
            </p:cNvSpPr>
            <p:nvPr/>
          </p:nvSpPr>
          <p:spPr bwMode="auto">
            <a:xfrm>
              <a:off x="2422" y="3073"/>
              <a:ext cx="6" cy="6"/>
            </a:xfrm>
            <a:custGeom>
              <a:avLst/>
              <a:gdLst>
                <a:gd name="T0" fmla="*/ 0 w 1"/>
                <a:gd name="T1" fmla="*/ 2147483646 h 1"/>
                <a:gd name="T2" fmla="*/ 2147483646 w 1"/>
                <a:gd name="T3" fmla="*/ 0 h 1"/>
                <a:gd name="T4" fmla="*/ 0 w 1"/>
                <a:gd name="T5" fmla="*/ 2147483646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0" y="0"/>
                    <a:pt x="1" y="0"/>
                    <a:pt x="1" y="0"/>
                  </a:cubicBezTo>
                  <a:cubicBezTo>
                    <a:pt x="1" y="0"/>
                    <a:pt x="0" y="0"/>
                    <a:pt x="0" y="1"/>
                  </a:cubicBezTo>
                  <a:close/>
                </a:path>
              </a:pathLst>
            </a:custGeom>
            <a:solidFill>
              <a:srgbClr val="00CC99"/>
            </a:solidFill>
            <a:ln w="9525">
              <a:solidFill>
                <a:srgbClr val="000000"/>
              </a:solidFill>
              <a:prstDash val="solid"/>
              <a:round/>
              <a:headEnd/>
              <a:tailEnd/>
            </a:ln>
          </p:spPr>
          <p:txBody>
            <a:bodyPr/>
            <a:lstStyle/>
            <a:p>
              <a:endParaRPr lang="en-GB" sz="2700"/>
            </a:p>
          </p:txBody>
        </p:sp>
      </p:grpSp>
      <p:sp>
        <p:nvSpPr>
          <p:cNvPr id="36934" name="Text Box 70">
            <a:extLst>
              <a:ext uri="{FF2B5EF4-FFF2-40B4-BE49-F238E27FC236}">
                <a16:creationId xmlns:a16="http://schemas.microsoft.com/office/drawing/2014/main" id="{F5E7E8BA-F097-4CAB-AE5F-4AD39CACA239}"/>
              </a:ext>
            </a:extLst>
          </p:cNvPr>
          <p:cNvSpPr txBox="1">
            <a:spLocks noChangeArrowheads="1"/>
          </p:cNvSpPr>
          <p:nvPr/>
        </p:nvSpPr>
        <p:spPr bwMode="auto">
          <a:xfrm>
            <a:off x="3507582" y="2252663"/>
            <a:ext cx="318135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700" b="1">
                <a:solidFill>
                  <a:schemeClr val="bg1"/>
                </a:solidFill>
              </a:rPr>
              <a:t>Hydraulic study</a:t>
            </a:r>
          </a:p>
        </p:txBody>
      </p:sp>
      <p:sp>
        <p:nvSpPr>
          <p:cNvPr id="30725" name="Rectangle 71">
            <a:extLst>
              <a:ext uri="{FF2B5EF4-FFF2-40B4-BE49-F238E27FC236}">
                <a16:creationId xmlns:a16="http://schemas.microsoft.com/office/drawing/2014/main" id="{78F90B4F-66EC-427B-8603-4DAA4D50E8B7}"/>
              </a:ext>
            </a:extLst>
          </p:cNvPr>
          <p:cNvSpPr>
            <a:spLocks noChangeArrowheads="1"/>
          </p:cNvSpPr>
          <p:nvPr/>
        </p:nvSpPr>
        <p:spPr bwMode="auto">
          <a:xfrm>
            <a:off x="3964782" y="2366963"/>
            <a:ext cx="1371600" cy="914400"/>
          </a:xfrm>
          <a:prstGeom prst="rect">
            <a:avLst/>
          </a:prstGeom>
          <a:solidFill>
            <a:srgbClr val="000000"/>
          </a:solidFill>
          <a:ln w="9525">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30726" name="Line 72">
            <a:extLst>
              <a:ext uri="{FF2B5EF4-FFF2-40B4-BE49-F238E27FC236}">
                <a16:creationId xmlns:a16="http://schemas.microsoft.com/office/drawing/2014/main" id="{A33C2940-37FB-4F51-8458-92262E955123}"/>
              </a:ext>
            </a:extLst>
          </p:cNvPr>
          <p:cNvSpPr>
            <a:spLocks noChangeShapeType="1"/>
          </p:cNvSpPr>
          <p:nvPr/>
        </p:nvSpPr>
        <p:spPr bwMode="auto">
          <a:xfrm>
            <a:off x="4650582" y="3281363"/>
            <a:ext cx="0" cy="54864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sz="2700"/>
          </a:p>
        </p:txBody>
      </p:sp>
      <p:sp>
        <p:nvSpPr>
          <p:cNvPr id="30727" name="Line 73">
            <a:extLst>
              <a:ext uri="{FF2B5EF4-FFF2-40B4-BE49-F238E27FC236}">
                <a16:creationId xmlns:a16="http://schemas.microsoft.com/office/drawing/2014/main" id="{984AE343-ADF0-416E-AE26-456C9660B3B2}"/>
              </a:ext>
            </a:extLst>
          </p:cNvPr>
          <p:cNvSpPr>
            <a:spLocks noChangeShapeType="1"/>
          </p:cNvSpPr>
          <p:nvPr/>
        </p:nvSpPr>
        <p:spPr bwMode="auto">
          <a:xfrm flipH="1">
            <a:off x="4650582" y="5567363"/>
            <a:ext cx="52578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GB" sz="2700"/>
          </a:p>
        </p:txBody>
      </p:sp>
      <p:sp>
        <p:nvSpPr>
          <p:cNvPr id="30728" name="Line 74">
            <a:extLst>
              <a:ext uri="{FF2B5EF4-FFF2-40B4-BE49-F238E27FC236}">
                <a16:creationId xmlns:a16="http://schemas.microsoft.com/office/drawing/2014/main" id="{3401F94B-B083-41AA-9342-E2E08BCEA270}"/>
              </a:ext>
            </a:extLst>
          </p:cNvPr>
          <p:cNvSpPr>
            <a:spLocks noChangeShapeType="1"/>
          </p:cNvSpPr>
          <p:nvPr/>
        </p:nvSpPr>
        <p:spPr bwMode="auto">
          <a:xfrm>
            <a:off x="9908382" y="5567363"/>
            <a:ext cx="1714500" cy="32004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GB" sz="2700"/>
          </a:p>
        </p:txBody>
      </p:sp>
      <p:sp>
        <p:nvSpPr>
          <p:cNvPr id="30729" name="Line 75">
            <a:extLst>
              <a:ext uri="{FF2B5EF4-FFF2-40B4-BE49-F238E27FC236}">
                <a16:creationId xmlns:a16="http://schemas.microsoft.com/office/drawing/2014/main" id="{5D0F4DC6-D9EC-4DBC-BDC3-DBBB7222DCE5}"/>
              </a:ext>
            </a:extLst>
          </p:cNvPr>
          <p:cNvSpPr>
            <a:spLocks noChangeShapeType="1"/>
          </p:cNvSpPr>
          <p:nvPr/>
        </p:nvSpPr>
        <p:spPr bwMode="auto">
          <a:xfrm flipV="1">
            <a:off x="8536782" y="5110163"/>
            <a:ext cx="0" cy="4572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GB" sz="2700"/>
          </a:p>
        </p:txBody>
      </p:sp>
      <p:sp>
        <p:nvSpPr>
          <p:cNvPr id="30730" name="Line 76">
            <a:extLst>
              <a:ext uri="{FF2B5EF4-FFF2-40B4-BE49-F238E27FC236}">
                <a16:creationId xmlns:a16="http://schemas.microsoft.com/office/drawing/2014/main" id="{1F2D4743-B61A-4D0A-A0A5-6FA4CAABDE7C}"/>
              </a:ext>
            </a:extLst>
          </p:cNvPr>
          <p:cNvSpPr>
            <a:spLocks noChangeShapeType="1"/>
          </p:cNvSpPr>
          <p:nvPr/>
        </p:nvSpPr>
        <p:spPr bwMode="auto">
          <a:xfrm flipV="1">
            <a:off x="6136482" y="5110163"/>
            <a:ext cx="0" cy="4572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GB" sz="2700"/>
          </a:p>
        </p:txBody>
      </p:sp>
      <p:sp>
        <p:nvSpPr>
          <p:cNvPr id="30731" name="Line 77">
            <a:extLst>
              <a:ext uri="{FF2B5EF4-FFF2-40B4-BE49-F238E27FC236}">
                <a16:creationId xmlns:a16="http://schemas.microsoft.com/office/drawing/2014/main" id="{871FEF89-52BD-4C2C-B91B-A942B4E57BC8}"/>
              </a:ext>
            </a:extLst>
          </p:cNvPr>
          <p:cNvSpPr>
            <a:spLocks noChangeShapeType="1"/>
          </p:cNvSpPr>
          <p:nvPr/>
        </p:nvSpPr>
        <p:spPr bwMode="auto">
          <a:xfrm flipH="1">
            <a:off x="10365582" y="7510463"/>
            <a:ext cx="571500" cy="3429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GB" sz="2700"/>
          </a:p>
        </p:txBody>
      </p:sp>
      <p:sp>
        <p:nvSpPr>
          <p:cNvPr id="30732" name="Oval 78">
            <a:extLst>
              <a:ext uri="{FF2B5EF4-FFF2-40B4-BE49-F238E27FC236}">
                <a16:creationId xmlns:a16="http://schemas.microsoft.com/office/drawing/2014/main" id="{C21DD9CE-F1FA-4FED-9B52-70DB0EA54D64}"/>
              </a:ext>
            </a:extLst>
          </p:cNvPr>
          <p:cNvSpPr>
            <a:spLocks noChangeArrowheads="1"/>
          </p:cNvSpPr>
          <p:nvPr/>
        </p:nvSpPr>
        <p:spPr bwMode="auto">
          <a:xfrm>
            <a:off x="10136982" y="5224463"/>
            <a:ext cx="2286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30733" name="Oval 79">
            <a:extLst>
              <a:ext uri="{FF2B5EF4-FFF2-40B4-BE49-F238E27FC236}">
                <a16:creationId xmlns:a16="http://schemas.microsoft.com/office/drawing/2014/main" id="{8F2B3612-6BDF-45EF-943C-F1AA99BD40CA}"/>
              </a:ext>
            </a:extLst>
          </p:cNvPr>
          <p:cNvSpPr>
            <a:spLocks noChangeArrowheads="1"/>
          </p:cNvSpPr>
          <p:nvPr/>
        </p:nvSpPr>
        <p:spPr bwMode="auto">
          <a:xfrm>
            <a:off x="4536282" y="3395663"/>
            <a:ext cx="2286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30734" name="Oval 80">
            <a:extLst>
              <a:ext uri="{FF2B5EF4-FFF2-40B4-BE49-F238E27FC236}">
                <a16:creationId xmlns:a16="http://schemas.microsoft.com/office/drawing/2014/main" id="{D60D09A7-BD40-48DB-9709-AD2E7A7A3A6B}"/>
              </a:ext>
            </a:extLst>
          </p:cNvPr>
          <p:cNvSpPr>
            <a:spLocks noChangeArrowheads="1"/>
          </p:cNvSpPr>
          <p:nvPr/>
        </p:nvSpPr>
        <p:spPr bwMode="auto">
          <a:xfrm>
            <a:off x="4764882" y="5453063"/>
            <a:ext cx="2286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30735" name="Oval 81">
            <a:extLst>
              <a:ext uri="{FF2B5EF4-FFF2-40B4-BE49-F238E27FC236}">
                <a16:creationId xmlns:a16="http://schemas.microsoft.com/office/drawing/2014/main" id="{450E0D47-DB77-4E40-A0B2-D0800ACD6DCB}"/>
              </a:ext>
            </a:extLst>
          </p:cNvPr>
          <p:cNvSpPr>
            <a:spLocks noChangeArrowheads="1"/>
          </p:cNvSpPr>
          <p:nvPr/>
        </p:nvSpPr>
        <p:spPr bwMode="auto">
          <a:xfrm>
            <a:off x="6022182" y="5110163"/>
            <a:ext cx="2286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30736" name="Oval 82">
            <a:extLst>
              <a:ext uri="{FF2B5EF4-FFF2-40B4-BE49-F238E27FC236}">
                <a16:creationId xmlns:a16="http://schemas.microsoft.com/office/drawing/2014/main" id="{42D92A68-C0E1-454B-B1D4-B9F916B8C2F3}"/>
              </a:ext>
            </a:extLst>
          </p:cNvPr>
          <p:cNvSpPr>
            <a:spLocks noChangeArrowheads="1"/>
          </p:cNvSpPr>
          <p:nvPr/>
        </p:nvSpPr>
        <p:spPr bwMode="auto">
          <a:xfrm>
            <a:off x="8422482" y="5110163"/>
            <a:ext cx="2286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30737" name="Oval 83">
            <a:extLst>
              <a:ext uri="{FF2B5EF4-FFF2-40B4-BE49-F238E27FC236}">
                <a16:creationId xmlns:a16="http://schemas.microsoft.com/office/drawing/2014/main" id="{71A128F0-1D8C-443C-B53E-5B0B33BB343F}"/>
              </a:ext>
            </a:extLst>
          </p:cNvPr>
          <p:cNvSpPr>
            <a:spLocks noChangeArrowheads="1"/>
          </p:cNvSpPr>
          <p:nvPr/>
        </p:nvSpPr>
        <p:spPr bwMode="auto">
          <a:xfrm>
            <a:off x="10251282" y="7739063"/>
            <a:ext cx="2286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30738" name="Oval 84">
            <a:extLst>
              <a:ext uri="{FF2B5EF4-FFF2-40B4-BE49-F238E27FC236}">
                <a16:creationId xmlns:a16="http://schemas.microsoft.com/office/drawing/2014/main" id="{CC57AA2F-9C86-4FEF-AA2D-1E7434FEFA06}"/>
              </a:ext>
            </a:extLst>
          </p:cNvPr>
          <p:cNvSpPr>
            <a:spLocks noChangeArrowheads="1"/>
          </p:cNvSpPr>
          <p:nvPr/>
        </p:nvSpPr>
        <p:spPr bwMode="auto">
          <a:xfrm>
            <a:off x="11508582" y="8653463"/>
            <a:ext cx="2286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30739" name="Rectangle 85">
            <a:extLst>
              <a:ext uri="{FF2B5EF4-FFF2-40B4-BE49-F238E27FC236}">
                <a16:creationId xmlns:a16="http://schemas.microsoft.com/office/drawing/2014/main" id="{1A09FD8E-6AC8-488E-87CD-32A3CA5312F5}"/>
              </a:ext>
            </a:extLst>
          </p:cNvPr>
          <p:cNvSpPr>
            <a:spLocks noChangeArrowheads="1"/>
          </p:cNvSpPr>
          <p:nvPr/>
        </p:nvSpPr>
        <p:spPr bwMode="auto">
          <a:xfrm>
            <a:off x="3850482" y="1795463"/>
            <a:ext cx="10972800" cy="7200900"/>
          </a:xfrm>
          <a:prstGeom prst="rect">
            <a:avLst/>
          </a:prstGeom>
          <a:noFill/>
          <a:ln w="38100">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700"/>
          </a:p>
        </p:txBody>
      </p:sp>
      <p:sp>
        <p:nvSpPr>
          <p:cNvPr id="30740" name="Line 86">
            <a:extLst>
              <a:ext uri="{FF2B5EF4-FFF2-40B4-BE49-F238E27FC236}">
                <a16:creationId xmlns:a16="http://schemas.microsoft.com/office/drawing/2014/main" id="{437D3580-62F8-4931-A690-54BDE77E873B}"/>
              </a:ext>
            </a:extLst>
          </p:cNvPr>
          <p:cNvSpPr>
            <a:spLocks noChangeShapeType="1"/>
          </p:cNvSpPr>
          <p:nvPr/>
        </p:nvSpPr>
        <p:spPr bwMode="auto">
          <a:xfrm flipV="1">
            <a:off x="4879182" y="1795463"/>
            <a:ext cx="1371600" cy="365760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sz="2700"/>
          </a:p>
        </p:txBody>
      </p:sp>
      <p:sp>
        <p:nvSpPr>
          <p:cNvPr id="30741" name="Line 87">
            <a:extLst>
              <a:ext uri="{FF2B5EF4-FFF2-40B4-BE49-F238E27FC236}">
                <a16:creationId xmlns:a16="http://schemas.microsoft.com/office/drawing/2014/main" id="{F3030717-7A16-4F24-BE02-7BEA4479A009}"/>
              </a:ext>
            </a:extLst>
          </p:cNvPr>
          <p:cNvSpPr>
            <a:spLocks noChangeShapeType="1"/>
          </p:cNvSpPr>
          <p:nvPr/>
        </p:nvSpPr>
        <p:spPr bwMode="auto">
          <a:xfrm>
            <a:off x="4879182" y="5681663"/>
            <a:ext cx="571500" cy="331470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sz="2700"/>
          </a:p>
        </p:txBody>
      </p:sp>
      <p:sp>
        <p:nvSpPr>
          <p:cNvPr id="30742" name="Text Box 88">
            <a:extLst>
              <a:ext uri="{FF2B5EF4-FFF2-40B4-BE49-F238E27FC236}">
                <a16:creationId xmlns:a16="http://schemas.microsoft.com/office/drawing/2014/main" id="{A6178CE8-8823-4D19-82C0-B5A8EE49AF77}"/>
              </a:ext>
            </a:extLst>
          </p:cNvPr>
          <p:cNvSpPr txBox="1">
            <a:spLocks noChangeArrowheads="1"/>
          </p:cNvSpPr>
          <p:nvPr/>
        </p:nvSpPr>
        <p:spPr bwMode="auto">
          <a:xfrm>
            <a:off x="7206791" y="2138363"/>
            <a:ext cx="2376613" cy="46166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t>Production Area</a:t>
            </a:r>
          </a:p>
        </p:txBody>
      </p:sp>
      <p:sp>
        <p:nvSpPr>
          <p:cNvPr id="30743" name="Text Box 89">
            <a:extLst>
              <a:ext uri="{FF2B5EF4-FFF2-40B4-BE49-F238E27FC236}">
                <a16:creationId xmlns:a16="http://schemas.microsoft.com/office/drawing/2014/main" id="{9E860F36-6CF0-43A2-9DA9-A8AC722BF578}"/>
              </a:ext>
            </a:extLst>
          </p:cNvPr>
          <p:cNvSpPr txBox="1">
            <a:spLocks noChangeArrowheads="1"/>
          </p:cNvSpPr>
          <p:nvPr/>
        </p:nvSpPr>
        <p:spPr bwMode="auto">
          <a:xfrm>
            <a:off x="6863414" y="6481763"/>
            <a:ext cx="2396618" cy="46166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b="1"/>
              <a:t>Operation Area</a:t>
            </a:r>
          </a:p>
        </p:txBody>
      </p:sp>
      <p:sp>
        <p:nvSpPr>
          <p:cNvPr id="30744" name="Text Box 90">
            <a:extLst>
              <a:ext uri="{FF2B5EF4-FFF2-40B4-BE49-F238E27FC236}">
                <a16:creationId xmlns:a16="http://schemas.microsoft.com/office/drawing/2014/main" id="{585E8667-BAB1-4EEE-B577-54E361160BF2}"/>
              </a:ext>
            </a:extLst>
          </p:cNvPr>
          <p:cNvSpPr txBox="1">
            <a:spLocks noChangeArrowheads="1"/>
          </p:cNvSpPr>
          <p:nvPr/>
        </p:nvSpPr>
        <p:spPr bwMode="auto">
          <a:xfrm>
            <a:off x="12235576" y="4881563"/>
            <a:ext cx="886781" cy="461665"/>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b="1"/>
              <a:t>DMA</a:t>
            </a:r>
          </a:p>
        </p:txBody>
      </p:sp>
      <p:sp>
        <p:nvSpPr>
          <p:cNvPr id="30745" name="Line 91">
            <a:extLst>
              <a:ext uri="{FF2B5EF4-FFF2-40B4-BE49-F238E27FC236}">
                <a16:creationId xmlns:a16="http://schemas.microsoft.com/office/drawing/2014/main" id="{DF90EC0A-0643-4747-A273-24599EAAFA6C}"/>
              </a:ext>
            </a:extLst>
          </p:cNvPr>
          <p:cNvSpPr>
            <a:spLocks noChangeShapeType="1"/>
          </p:cNvSpPr>
          <p:nvPr/>
        </p:nvSpPr>
        <p:spPr bwMode="auto">
          <a:xfrm flipH="1">
            <a:off x="5564982" y="2366963"/>
            <a:ext cx="1600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sz="2700"/>
          </a:p>
        </p:txBody>
      </p:sp>
      <p:sp>
        <p:nvSpPr>
          <p:cNvPr id="30746" name="Rectangle 92">
            <a:extLst>
              <a:ext uri="{FF2B5EF4-FFF2-40B4-BE49-F238E27FC236}">
                <a16:creationId xmlns:a16="http://schemas.microsoft.com/office/drawing/2014/main" id="{BFD83120-54AE-40BD-8E0E-C5C405808E3F}"/>
              </a:ext>
            </a:extLst>
          </p:cNvPr>
          <p:cNvSpPr>
            <a:spLocks noGrp="1" noChangeArrowheads="1"/>
          </p:cNvSpPr>
          <p:nvPr>
            <p:ph type="title"/>
          </p:nvPr>
        </p:nvSpPr>
        <p:spPr>
          <a:xfrm>
            <a:off x="2286000" y="1"/>
            <a:ext cx="12030075" cy="1578770"/>
          </a:xfrm>
        </p:spPr>
        <p:txBody>
          <a:bodyPr/>
          <a:lstStyle/>
          <a:p>
            <a:pPr eaLnBrk="1" hangingPunct="1"/>
            <a:r>
              <a:rPr lang="en-US" altLang="en-US" b="1">
                <a:solidFill>
                  <a:schemeClr val="tx1"/>
                </a:solidFill>
              </a:rPr>
              <a:t>Distribution Network</a:t>
            </a:r>
          </a:p>
        </p:txBody>
      </p:sp>
      <p:pic>
        <p:nvPicPr>
          <p:cNvPr id="3" name="Picture 2" descr="A blue and black logo&#10;&#10;AI-generated content may be incorrect.">
            <a:extLst>
              <a:ext uri="{FF2B5EF4-FFF2-40B4-BE49-F238E27FC236}">
                <a16:creationId xmlns:a16="http://schemas.microsoft.com/office/drawing/2014/main" id="{811827B4-33B0-40A3-F9EF-DD8ED0CF70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56917" y="9439367"/>
            <a:ext cx="2728913" cy="603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369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34"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F90DE825-9CF8-45A0-8F36-F62F22DA04CC}"/>
              </a:ext>
            </a:extLst>
          </p:cNvPr>
          <p:cNvSpPr>
            <a:spLocks noGrp="1" noChangeArrowheads="1"/>
          </p:cNvSpPr>
          <p:nvPr>
            <p:ph type="title"/>
          </p:nvPr>
        </p:nvSpPr>
        <p:spPr>
          <a:xfrm>
            <a:off x="2286000" y="228600"/>
            <a:ext cx="10172700" cy="914400"/>
          </a:xfrm>
        </p:spPr>
        <p:txBody>
          <a:bodyPr/>
          <a:lstStyle/>
          <a:p>
            <a:pPr eaLnBrk="1" hangingPunct="1"/>
            <a:r>
              <a:rPr lang="en-US" altLang="en-US" b="1">
                <a:solidFill>
                  <a:schemeClr val="tx1"/>
                </a:solidFill>
              </a:rPr>
              <a:t>Typical Daily Flow Profile</a:t>
            </a:r>
          </a:p>
        </p:txBody>
      </p:sp>
      <p:pic>
        <p:nvPicPr>
          <p:cNvPr id="33795" name="Picture 3">
            <a:extLst>
              <a:ext uri="{FF2B5EF4-FFF2-40B4-BE49-F238E27FC236}">
                <a16:creationId xmlns:a16="http://schemas.microsoft.com/office/drawing/2014/main" id="{192B0D2E-3116-4EF0-A0C3-4946A2F3CE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3" b="27"/>
          <a:stretch>
            <a:fillRect/>
          </a:stretch>
        </p:blipFill>
        <p:spPr bwMode="auto">
          <a:xfrm>
            <a:off x="3312320" y="1902620"/>
            <a:ext cx="10801350" cy="715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blue and black logo&#10;&#10;AI-generated content may be incorrect.">
            <a:extLst>
              <a:ext uri="{FF2B5EF4-FFF2-40B4-BE49-F238E27FC236}">
                <a16:creationId xmlns:a16="http://schemas.microsoft.com/office/drawing/2014/main" id="{379D1E85-9106-EBB5-7768-BB70CBEFB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56917" y="9439367"/>
            <a:ext cx="2728913" cy="603090"/>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3904336E-6E86-410B-8B16-1FE59B840763}"/>
              </a:ext>
            </a:extLst>
          </p:cNvPr>
          <p:cNvSpPr>
            <a:spLocks noGrp="1" noChangeArrowheads="1"/>
          </p:cNvSpPr>
          <p:nvPr>
            <p:ph type="title"/>
          </p:nvPr>
        </p:nvSpPr>
        <p:spPr/>
        <p:txBody>
          <a:bodyPr/>
          <a:lstStyle/>
          <a:p>
            <a:r>
              <a:rPr lang="en-GB" altLang="en-US" b="1"/>
              <a:t>How To Find Leaks </a:t>
            </a:r>
          </a:p>
        </p:txBody>
      </p:sp>
      <p:pic>
        <p:nvPicPr>
          <p:cNvPr id="37891" name="Picture 3" descr="HWM Palmer">
            <a:extLst>
              <a:ext uri="{FF2B5EF4-FFF2-40B4-BE49-F238E27FC236}">
                <a16:creationId xmlns:a16="http://schemas.microsoft.com/office/drawing/2014/main" id="{46A9429C-2376-4CB8-9B6B-6D57D8A61B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7" b="96"/>
          <a:stretch>
            <a:fillRect/>
          </a:stretch>
        </p:blipFill>
        <p:spPr bwMode="auto">
          <a:xfrm>
            <a:off x="13573126" y="173832"/>
            <a:ext cx="2214563" cy="1133475"/>
          </a:xfrm>
          <a:prstGeom prst="rect">
            <a:avLst/>
          </a:prstGeom>
          <a:noFill/>
          <a:ln w="508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7892" name="Picture 4" descr="MP900385751[1]">
            <a:extLst>
              <a:ext uri="{FF2B5EF4-FFF2-40B4-BE49-F238E27FC236}">
                <a16:creationId xmlns:a16="http://schemas.microsoft.com/office/drawing/2014/main" id="{8091A4A1-1C9F-4CFF-B7F1-7B996B42D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2336007"/>
            <a:ext cx="1774032" cy="248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5" descr="MP900385752[1]">
            <a:extLst>
              <a:ext uri="{FF2B5EF4-FFF2-40B4-BE49-F238E27FC236}">
                <a16:creationId xmlns:a16="http://schemas.microsoft.com/office/drawing/2014/main" id="{1114CD21-7FD5-466F-BC49-E56628B51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2113" y="2336007"/>
            <a:ext cx="1776413"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6" descr="MP900385753[1]">
            <a:extLst>
              <a:ext uri="{FF2B5EF4-FFF2-40B4-BE49-F238E27FC236}">
                <a16:creationId xmlns:a16="http://schemas.microsoft.com/office/drawing/2014/main" id="{D894C096-7B7A-42FC-91BE-E8C5E0D4A3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2913" y="2336007"/>
            <a:ext cx="1776413"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7" descr="MP900385754[1]">
            <a:extLst>
              <a:ext uri="{FF2B5EF4-FFF2-40B4-BE49-F238E27FC236}">
                <a16:creationId xmlns:a16="http://schemas.microsoft.com/office/drawing/2014/main" id="{52782B63-F113-4532-851D-D95FE5A676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6095" y="2336007"/>
            <a:ext cx="1776413"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8" descr="MP900385755[1]">
            <a:extLst>
              <a:ext uri="{FF2B5EF4-FFF2-40B4-BE49-F238E27FC236}">
                <a16:creationId xmlns:a16="http://schemas.microsoft.com/office/drawing/2014/main" id="{617D8BBE-1791-4C78-AA59-E7C638AE8B6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249276" y="2336007"/>
            <a:ext cx="1776413"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7" name="Text Box 9">
            <a:extLst>
              <a:ext uri="{FF2B5EF4-FFF2-40B4-BE49-F238E27FC236}">
                <a16:creationId xmlns:a16="http://schemas.microsoft.com/office/drawing/2014/main" id="{7ED5DA9F-CFA5-451A-BF2F-BD9ABA922B77}"/>
              </a:ext>
            </a:extLst>
          </p:cNvPr>
          <p:cNvSpPr txBox="1">
            <a:spLocks noChangeArrowheads="1"/>
          </p:cNvSpPr>
          <p:nvPr/>
        </p:nvSpPr>
        <p:spPr bwMode="auto">
          <a:xfrm>
            <a:off x="2823528" y="5036345"/>
            <a:ext cx="158242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2700" b="1"/>
              <a:t>CREATE</a:t>
            </a:r>
          </a:p>
          <a:p>
            <a:pPr algn="ctr" eaLnBrk="1" hangingPunct="1"/>
            <a:r>
              <a:rPr lang="en-GB" altLang="en-US" sz="2700" b="1"/>
              <a:t>DMA</a:t>
            </a:r>
          </a:p>
        </p:txBody>
      </p:sp>
      <p:sp>
        <p:nvSpPr>
          <p:cNvPr id="37898" name="Text Box 10">
            <a:extLst>
              <a:ext uri="{FF2B5EF4-FFF2-40B4-BE49-F238E27FC236}">
                <a16:creationId xmlns:a16="http://schemas.microsoft.com/office/drawing/2014/main" id="{7385D7B3-8E8A-4FB8-99E0-15096512FBA5}"/>
              </a:ext>
            </a:extLst>
          </p:cNvPr>
          <p:cNvSpPr txBox="1">
            <a:spLocks noChangeArrowheads="1"/>
          </p:cNvSpPr>
          <p:nvPr/>
        </p:nvSpPr>
        <p:spPr bwMode="auto">
          <a:xfrm>
            <a:off x="5190687" y="5036345"/>
            <a:ext cx="219162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2700" b="1"/>
              <a:t>IDENTIFY </a:t>
            </a:r>
          </a:p>
          <a:p>
            <a:pPr algn="ctr" eaLnBrk="1" hangingPunct="1"/>
            <a:r>
              <a:rPr lang="en-GB" altLang="en-US" sz="2700" b="1"/>
              <a:t>LEAK AREA</a:t>
            </a:r>
          </a:p>
        </p:txBody>
      </p:sp>
      <p:sp>
        <p:nvSpPr>
          <p:cNvPr id="37899" name="Text Box 11">
            <a:extLst>
              <a:ext uri="{FF2B5EF4-FFF2-40B4-BE49-F238E27FC236}">
                <a16:creationId xmlns:a16="http://schemas.microsoft.com/office/drawing/2014/main" id="{28914E63-1FAB-4FBD-8159-0A8D338B7929}"/>
              </a:ext>
            </a:extLst>
          </p:cNvPr>
          <p:cNvSpPr txBox="1">
            <a:spLocks noChangeArrowheads="1"/>
          </p:cNvSpPr>
          <p:nvPr/>
        </p:nvSpPr>
        <p:spPr bwMode="auto">
          <a:xfrm>
            <a:off x="7972199" y="5036345"/>
            <a:ext cx="181972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2700" b="1"/>
              <a:t>PINPOINT</a:t>
            </a:r>
          </a:p>
          <a:p>
            <a:pPr algn="ctr" eaLnBrk="1" hangingPunct="1"/>
            <a:r>
              <a:rPr lang="en-GB" altLang="en-US" sz="2700" b="1"/>
              <a:t>LEAK</a:t>
            </a:r>
          </a:p>
        </p:txBody>
      </p:sp>
      <p:sp>
        <p:nvSpPr>
          <p:cNvPr id="37900" name="Text Box 12">
            <a:extLst>
              <a:ext uri="{FF2B5EF4-FFF2-40B4-BE49-F238E27FC236}">
                <a16:creationId xmlns:a16="http://schemas.microsoft.com/office/drawing/2014/main" id="{E824D1F1-0797-4A0C-B33F-046F2710BCA3}"/>
              </a:ext>
            </a:extLst>
          </p:cNvPr>
          <p:cNvSpPr txBox="1">
            <a:spLocks noChangeArrowheads="1"/>
          </p:cNvSpPr>
          <p:nvPr/>
        </p:nvSpPr>
        <p:spPr bwMode="auto">
          <a:xfrm>
            <a:off x="10674826" y="5036345"/>
            <a:ext cx="183896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2700" b="1"/>
              <a:t>CONFIRM</a:t>
            </a:r>
          </a:p>
          <a:p>
            <a:pPr algn="ctr" eaLnBrk="1" hangingPunct="1"/>
            <a:r>
              <a:rPr lang="en-GB" altLang="en-US" sz="2700" b="1"/>
              <a:t>POSITION</a:t>
            </a:r>
          </a:p>
        </p:txBody>
      </p:sp>
      <p:sp>
        <p:nvSpPr>
          <p:cNvPr id="37901" name="Text Box 13">
            <a:extLst>
              <a:ext uri="{FF2B5EF4-FFF2-40B4-BE49-F238E27FC236}">
                <a16:creationId xmlns:a16="http://schemas.microsoft.com/office/drawing/2014/main" id="{4B5CEB69-B78E-4B9E-A7A8-F80AD4F16788}"/>
              </a:ext>
            </a:extLst>
          </p:cNvPr>
          <p:cNvSpPr txBox="1">
            <a:spLocks noChangeArrowheads="1"/>
          </p:cNvSpPr>
          <p:nvPr/>
        </p:nvSpPr>
        <p:spPr bwMode="auto">
          <a:xfrm>
            <a:off x="13408744" y="5036345"/>
            <a:ext cx="146700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2700" b="1"/>
              <a:t>DIG &amp; </a:t>
            </a:r>
          </a:p>
          <a:p>
            <a:pPr algn="ctr" eaLnBrk="1" hangingPunct="1"/>
            <a:r>
              <a:rPr lang="en-GB" altLang="en-US" sz="2700" b="1"/>
              <a:t>REPAIR</a:t>
            </a:r>
          </a:p>
        </p:txBody>
      </p:sp>
      <p:pic>
        <p:nvPicPr>
          <p:cNvPr id="37902" name="Picture 14" descr="MultiLog LX SMS">
            <a:extLst>
              <a:ext uri="{FF2B5EF4-FFF2-40B4-BE49-F238E27FC236}">
                <a16:creationId xmlns:a16="http://schemas.microsoft.com/office/drawing/2014/main" id="{7AE54EA3-598B-4DED-A908-00DDCF8591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470" y="6331745"/>
            <a:ext cx="1514475" cy="22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3" name="Picture 15" descr="Permalog+">
            <a:extLst>
              <a:ext uri="{FF2B5EF4-FFF2-40B4-BE49-F238E27FC236}">
                <a16:creationId xmlns:a16="http://schemas.microsoft.com/office/drawing/2014/main" id="{23D606AA-9EDE-49E6-84A1-526DE0FB10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79270" y="6331745"/>
            <a:ext cx="1514475" cy="22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4" name="Picture 16" descr="MicroCorr Touch Med Res - New Accelerometers">
            <a:extLst>
              <a:ext uri="{FF2B5EF4-FFF2-40B4-BE49-F238E27FC236}">
                <a16:creationId xmlns:a16="http://schemas.microsoft.com/office/drawing/2014/main" id="{007D7BC7-350C-4663-9345-AA6090DA0D9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062913" y="6224588"/>
            <a:ext cx="1585913"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5" name="Picture 17" descr="2201_002">
            <a:extLst>
              <a:ext uri="{FF2B5EF4-FFF2-40B4-BE49-F238E27FC236}">
                <a16:creationId xmlns:a16="http://schemas.microsoft.com/office/drawing/2014/main" id="{2836332A-ED66-421B-B529-7B7D0D30715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763250" y="6224588"/>
            <a:ext cx="15811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6" name="Picture 18" descr="MP900289623[1]">
            <a:extLst>
              <a:ext uri="{FF2B5EF4-FFF2-40B4-BE49-F238E27FC236}">
                <a16:creationId xmlns:a16="http://schemas.microsoft.com/office/drawing/2014/main" id="{397C2963-AF0E-40D6-B655-76B6DE43B5A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356432" y="6224588"/>
            <a:ext cx="15716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0977C6-FA1A-E8ED-08F7-F22F111D2A86}"/>
              </a:ext>
            </a:extLst>
          </p:cNvPr>
          <p:cNvSpPr>
            <a:spLocks noGrp="1"/>
          </p:cNvSpPr>
          <p:nvPr>
            <p:ph type="title"/>
          </p:nvPr>
        </p:nvSpPr>
        <p:spPr>
          <a:xfrm>
            <a:off x="1604695" y="3375812"/>
            <a:ext cx="9897968" cy="999638"/>
          </a:xfrm>
        </p:spPr>
        <p:txBody>
          <a:bodyPr>
            <a:normAutofit fontScale="90000"/>
          </a:bodyPr>
          <a:lstStyle/>
          <a:p>
            <a:r>
              <a:rPr lang="en-GB" dirty="0"/>
              <a:t>Flow &amp; Pressure Logger Hardware</a:t>
            </a:r>
          </a:p>
        </p:txBody>
      </p:sp>
      <p:pic>
        <p:nvPicPr>
          <p:cNvPr id="12" name="Picture Placeholder 11" descr="A close-up of a blue pipe with a gauge&#10;&#10;AI-generated content may be incorrect.">
            <a:extLst>
              <a:ext uri="{FF2B5EF4-FFF2-40B4-BE49-F238E27FC236}">
                <a16:creationId xmlns:a16="http://schemas.microsoft.com/office/drawing/2014/main" id="{C76A9B41-D98F-1F7A-DE0B-4F18450183BF}"/>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587" t="-99" r="33121" b="99"/>
          <a:stretch/>
        </p:blipFill>
        <p:spPr>
          <a:xfrm>
            <a:off x="11502662" y="-9524"/>
            <a:ext cx="6785340" cy="9645801"/>
          </a:xfrm>
        </p:spPr>
      </p:pic>
    </p:spTree>
    <p:extLst>
      <p:ext uri="{BB962C8B-B14F-4D97-AF65-F5344CB8AC3E}">
        <p14:creationId xmlns:p14="http://schemas.microsoft.com/office/powerpoint/2010/main" val="2579680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136BCB-401E-D382-F079-BCF2D127C7C6}"/>
              </a:ext>
            </a:extLst>
          </p:cNvPr>
          <p:cNvSpPr>
            <a:spLocks noGrp="1"/>
          </p:cNvSpPr>
          <p:nvPr>
            <p:ph type="body" sz="quarter" idx="12"/>
          </p:nvPr>
        </p:nvSpPr>
        <p:spPr>
          <a:xfrm>
            <a:off x="459551" y="1607589"/>
            <a:ext cx="9841739" cy="8177952"/>
          </a:xfrm>
        </p:spPr>
        <p:txBody>
          <a:bodyPr>
            <a:normAutofit/>
          </a:bodyPr>
          <a:lstStyle/>
          <a:p>
            <a:pPr marL="428625" indent="-428625">
              <a:buFont typeface="Courier New" panose="02070309020205020404" pitchFamily="49" charset="0"/>
              <a:buChar char="o"/>
            </a:pPr>
            <a:r>
              <a:rPr lang="en-US" dirty="0">
                <a:solidFill>
                  <a:srgbClr val="184886"/>
                </a:solidFill>
                <a:latin typeface="Rubik"/>
                <a:ea typeface="Rubik"/>
                <a:cs typeface="Rubik"/>
                <a:sym typeface="Rubik"/>
              </a:rPr>
              <a:t>4 channel any digital or analogue combination channels</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Flow, pressure (internal or external), depth, temperature, 4-20ma etc...</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Internal/ External pressure 20bar as standard</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0.1% accuracy for pressure</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Secondary &amp; Pseudo / PIT channel as standard</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NB-IoT/LTE-M with 2G communication</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External aerial</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5-year battery life based on 2x calls per day</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External battery packs/ power connection available</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Reported battery level and signal level on every call</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Down to 1 second logging interval main recording</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Down to 25th second on secondary recording</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Specific fast “window log” i.e. 2am - 4am, Minimum, Maximum &amp; Average</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2 million readings NVM</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Count and Event Logging</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HWM Global roaming SIM</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Remotely configurable/ firmware upgradeable</a:t>
            </a:r>
          </a:p>
          <a:p>
            <a:pPr marL="428625" indent="-428625">
              <a:buFont typeface="Courier New" panose="02070309020205020404" pitchFamily="49" charset="0"/>
              <a:buChar char="o"/>
            </a:pPr>
            <a:endParaRPr lang="en-GB" dirty="0"/>
          </a:p>
        </p:txBody>
      </p:sp>
      <p:sp>
        <p:nvSpPr>
          <p:cNvPr id="4" name="Text Placeholder 3">
            <a:extLst>
              <a:ext uri="{FF2B5EF4-FFF2-40B4-BE49-F238E27FC236}">
                <a16:creationId xmlns:a16="http://schemas.microsoft.com/office/drawing/2014/main" id="{59D78EE8-FFE6-9F5C-209D-3E00A74DBC45}"/>
              </a:ext>
            </a:extLst>
          </p:cNvPr>
          <p:cNvSpPr>
            <a:spLocks noGrp="1"/>
          </p:cNvSpPr>
          <p:nvPr>
            <p:ph type="body" sz="quarter" idx="15"/>
          </p:nvPr>
        </p:nvSpPr>
        <p:spPr>
          <a:xfrm>
            <a:off x="459551" y="501459"/>
            <a:ext cx="11627673" cy="816558"/>
          </a:xfrm>
        </p:spPr>
        <p:txBody>
          <a:bodyPr/>
          <a:lstStyle/>
          <a:p>
            <a:r>
              <a:rPr lang="en-GB" dirty="0"/>
              <a:t>Flow &amp; Pressure Loggers – MultiLog2</a:t>
            </a:r>
          </a:p>
        </p:txBody>
      </p:sp>
      <p:pic>
        <p:nvPicPr>
          <p:cNvPr id="10" name="Picture Placeholder 9" descr="A blue box with black text&#10;&#10;AI-generated content may be incorrect.">
            <a:extLst>
              <a:ext uri="{FF2B5EF4-FFF2-40B4-BE49-F238E27FC236}">
                <a16:creationId xmlns:a16="http://schemas.microsoft.com/office/drawing/2014/main" id="{51183D22-5060-58D1-A7A2-60135C9B3E2F}"/>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713" b="2713"/>
          <a:stretch>
            <a:fillRect/>
          </a:stretch>
        </p:blipFill>
        <p:spPr>
          <a:xfrm>
            <a:off x="8239283" y="1311544"/>
            <a:ext cx="8984486" cy="8497496"/>
          </a:xfrm>
        </p:spPr>
      </p:pic>
      <p:pic>
        <p:nvPicPr>
          <p:cNvPr id="12" name="Picture 11" descr="A white letters on a black background&#10;&#10;AI-generated content may be incorrect.">
            <a:extLst>
              <a:ext uri="{FF2B5EF4-FFF2-40B4-BE49-F238E27FC236}">
                <a16:creationId xmlns:a16="http://schemas.microsoft.com/office/drawing/2014/main" id="{F860212A-332D-D658-9489-B5F85DA0FB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61761" y="9491421"/>
            <a:ext cx="2666690" cy="588240"/>
          </a:xfrm>
          <a:prstGeom prst="rect">
            <a:avLst/>
          </a:prstGeom>
        </p:spPr>
      </p:pic>
    </p:spTree>
    <p:extLst>
      <p:ext uri="{BB962C8B-B14F-4D97-AF65-F5344CB8AC3E}">
        <p14:creationId xmlns:p14="http://schemas.microsoft.com/office/powerpoint/2010/main" val="695269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3184-6E9C-4F87-92C1-FA6B866F8FE5}"/>
              </a:ext>
            </a:extLst>
          </p:cNvPr>
          <p:cNvSpPr>
            <a:spLocks noGrp="1"/>
          </p:cNvSpPr>
          <p:nvPr>
            <p:ph type="title"/>
          </p:nvPr>
        </p:nvSpPr>
        <p:spPr/>
        <p:txBody>
          <a:bodyPr/>
          <a:lstStyle/>
          <a:p>
            <a:r>
              <a:rPr lang="en-GB" sz="3600" b="1" dirty="0">
                <a:solidFill>
                  <a:srgbClr val="004B8D"/>
                </a:solidFill>
              </a:rPr>
              <a:t>Secondary Channel Flow Logging</a:t>
            </a:r>
          </a:p>
        </p:txBody>
      </p:sp>
      <p:sp>
        <p:nvSpPr>
          <p:cNvPr id="3" name="Content Placeholder 2">
            <a:extLst>
              <a:ext uri="{FF2B5EF4-FFF2-40B4-BE49-F238E27FC236}">
                <a16:creationId xmlns:a16="http://schemas.microsoft.com/office/drawing/2014/main" id="{4F72D1D4-1B39-430C-AD2B-E690B32302D0}"/>
              </a:ext>
            </a:extLst>
          </p:cNvPr>
          <p:cNvSpPr>
            <a:spLocks noGrp="1"/>
          </p:cNvSpPr>
          <p:nvPr>
            <p:ph sz="half" idx="1"/>
          </p:nvPr>
        </p:nvSpPr>
        <p:spPr>
          <a:xfrm>
            <a:off x="2971802" y="1643064"/>
            <a:ext cx="6515100" cy="802482"/>
          </a:xfrm>
        </p:spPr>
        <p:txBody>
          <a:bodyPr/>
          <a:lstStyle/>
          <a:p>
            <a:pPr marL="428625" indent="-288132"/>
            <a:r>
              <a:rPr lang="en-GB" sz="1800" dirty="0"/>
              <a:t>Alongside standard logging</a:t>
            </a:r>
          </a:p>
          <a:p>
            <a:pPr marL="428625" indent="-288132"/>
            <a:r>
              <a:rPr lang="en-GB" sz="1800" dirty="0"/>
              <a:t>Can be time limited</a:t>
            </a:r>
          </a:p>
        </p:txBody>
      </p:sp>
      <p:pic>
        <p:nvPicPr>
          <p:cNvPr id="6" name="Google Shape;56;p13">
            <a:extLst>
              <a:ext uri="{FF2B5EF4-FFF2-40B4-BE49-F238E27FC236}">
                <a16:creationId xmlns:a16="http://schemas.microsoft.com/office/drawing/2014/main" id="{3EADF6EE-418B-4147-A467-853ED851F6C6}"/>
              </a:ext>
            </a:extLst>
          </p:cNvPr>
          <p:cNvPicPr preferRelativeResize="0"/>
          <p:nvPr/>
        </p:nvPicPr>
        <p:blipFill>
          <a:blip r:embed="rId3">
            <a:alphaModFix/>
          </a:blip>
          <a:stretch>
            <a:fillRect/>
          </a:stretch>
        </p:blipFill>
        <p:spPr>
          <a:xfrm>
            <a:off x="2942576" y="3139282"/>
            <a:ext cx="12215811" cy="5453738"/>
          </a:xfrm>
          <a:prstGeom prst="rect">
            <a:avLst/>
          </a:prstGeom>
          <a:noFill/>
          <a:ln>
            <a:noFill/>
          </a:ln>
        </p:spPr>
      </p:pic>
      <p:sp>
        <p:nvSpPr>
          <p:cNvPr id="8" name="Title 1">
            <a:extLst>
              <a:ext uri="{FF2B5EF4-FFF2-40B4-BE49-F238E27FC236}">
                <a16:creationId xmlns:a16="http://schemas.microsoft.com/office/drawing/2014/main" id="{F3F2391B-281E-44D0-ADB1-BA78AB15F962}"/>
              </a:ext>
            </a:extLst>
          </p:cNvPr>
          <p:cNvSpPr txBox="1">
            <a:spLocks/>
          </p:cNvSpPr>
          <p:nvPr/>
        </p:nvSpPr>
        <p:spPr>
          <a:xfrm>
            <a:off x="5331836" y="2635973"/>
            <a:ext cx="7624329" cy="468746"/>
          </a:xfrm>
          <a:prstGeom prst="rect">
            <a:avLst/>
          </a:prstGeom>
        </p:spPr>
        <p:txBody>
          <a:bodyPr/>
          <a:lstStyle>
            <a:lvl1pPr algn="l" defTabSz="457200" rtl="0" eaLnBrk="1" latinLnBrk="0" hangingPunct="1">
              <a:spcBef>
                <a:spcPct val="0"/>
              </a:spcBef>
              <a:buNone/>
              <a:defRPr sz="2800" kern="1200">
                <a:solidFill>
                  <a:srgbClr val="003580"/>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GB" sz="2100" dirty="0">
                <a:solidFill>
                  <a:schemeClr val="tx1"/>
                </a:solidFill>
              </a:rPr>
              <a:t>Would you do leakage in this DMA?  MNF is around 0.3l/sec</a:t>
            </a:r>
          </a:p>
        </p:txBody>
      </p:sp>
      <p:pic>
        <p:nvPicPr>
          <p:cNvPr id="4" name="Picture 3" descr="A blue and black logo&#10;&#10;AI-generated content may be incorrect.">
            <a:extLst>
              <a:ext uri="{FF2B5EF4-FFF2-40B4-BE49-F238E27FC236}">
                <a16:creationId xmlns:a16="http://schemas.microsoft.com/office/drawing/2014/main" id="{EFA22F3F-121B-955D-A978-395C4067E6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spTree>
    <p:extLst>
      <p:ext uri="{BB962C8B-B14F-4D97-AF65-F5344CB8AC3E}">
        <p14:creationId xmlns:p14="http://schemas.microsoft.com/office/powerpoint/2010/main" val="1357349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3184-6E9C-4F87-92C1-FA6B866F8FE5}"/>
              </a:ext>
            </a:extLst>
          </p:cNvPr>
          <p:cNvSpPr>
            <a:spLocks noGrp="1"/>
          </p:cNvSpPr>
          <p:nvPr>
            <p:ph type="title"/>
          </p:nvPr>
        </p:nvSpPr>
        <p:spPr/>
        <p:txBody>
          <a:bodyPr/>
          <a:lstStyle/>
          <a:p>
            <a:r>
              <a:rPr lang="en-GB" sz="3600" b="1" dirty="0">
                <a:solidFill>
                  <a:srgbClr val="004B8D"/>
                </a:solidFill>
              </a:rPr>
              <a:t>Secondary Channel Flow Logging</a:t>
            </a:r>
          </a:p>
        </p:txBody>
      </p:sp>
      <p:sp>
        <p:nvSpPr>
          <p:cNvPr id="8" name="Title 1">
            <a:extLst>
              <a:ext uri="{FF2B5EF4-FFF2-40B4-BE49-F238E27FC236}">
                <a16:creationId xmlns:a16="http://schemas.microsoft.com/office/drawing/2014/main" id="{F3F2391B-281E-44D0-ADB1-BA78AB15F962}"/>
              </a:ext>
            </a:extLst>
          </p:cNvPr>
          <p:cNvSpPr txBox="1">
            <a:spLocks/>
          </p:cNvSpPr>
          <p:nvPr/>
        </p:nvSpPr>
        <p:spPr>
          <a:xfrm>
            <a:off x="5331836" y="2147695"/>
            <a:ext cx="7624329" cy="468746"/>
          </a:xfrm>
          <a:prstGeom prst="rect">
            <a:avLst/>
          </a:prstGeom>
        </p:spPr>
        <p:txBody>
          <a:bodyPr/>
          <a:lstStyle>
            <a:lvl1pPr algn="l" defTabSz="457200" rtl="0" eaLnBrk="1" latinLnBrk="0" hangingPunct="1">
              <a:spcBef>
                <a:spcPct val="0"/>
              </a:spcBef>
              <a:buNone/>
              <a:defRPr sz="2800" kern="1200">
                <a:solidFill>
                  <a:srgbClr val="003580"/>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GB" sz="2100" dirty="0">
                <a:solidFill>
                  <a:schemeClr val="tx1"/>
                </a:solidFill>
              </a:rPr>
              <a:t>In this DMA, the MNF goes to zero</a:t>
            </a:r>
          </a:p>
        </p:txBody>
      </p:sp>
      <p:pic>
        <p:nvPicPr>
          <p:cNvPr id="9" name="Google Shape;63;p14">
            <a:extLst>
              <a:ext uri="{FF2B5EF4-FFF2-40B4-BE49-F238E27FC236}">
                <a16:creationId xmlns:a16="http://schemas.microsoft.com/office/drawing/2014/main" id="{3175587E-64BD-4192-8763-60DFD7E83CA7}"/>
              </a:ext>
            </a:extLst>
          </p:cNvPr>
          <p:cNvPicPr preferRelativeResize="0"/>
          <p:nvPr/>
        </p:nvPicPr>
        <p:blipFill>
          <a:blip r:embed="rId3">
            <a:alphaModFix/>
          </a:blip>
          <a:stretch>
            <a:fillRect/>
          </a:stretch>
        </p:blipFill>
        <p:spPr>
          <a:xfrm>
            <a:off x="2659349" y="2709919"/>
            <a:ext cx="12969302" cy="4867163"/>
          </a:xfrm>
          <a:prstGeom prst="rect">
            <a:avLst/>
          </a:prstGeom>
          <a:noFill/>
          <a:ln>
            <a:noFill/>
          </a:ln>
        </p:spPr>
      </p:pic>
      <p:pic>
        <p:nvPicPr>
          <p:cNvPr id="3" name="Picture 2" descr="A blue and black logo&#10;&#10;AI-generated content may be incorrect.">
            <a:extLst>
              <a:ext uri="{FF2B5EF4-FFF2-40B4-BE49-F238E27FC236}">
                <a16:creationId xmlns:a16="http://schemas.microsoft.com/office/drawing/2014/main" id="{99EA5EA4-E367-C550-DB7E-B71232D954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spTree>
    <p:extLst>
      <p:ext uri="{BB962C8B-B14F-4D97-AF65-F5344CB8AC3E}">
        <p14:creationId xmlns:p14="http://schemas.microsoft.com/office/powerpoint/2010/main" val="580435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3184-6E9C-4F87-92C1-FA6B866F8FE5}"/>
              </a:ext>
            </a:extLst>
          </p:cNvPr>
          <p:cNvSpPr>
            <a:spLocks noGrp="1"/>
          </p:cNvSpPr>
          <p:nvPr>
            <p:ph type="title"/>
          </p:nvPr>
        </p:nvSpPr>
        <p:spPr/>
        <p:txBody>
          <a:bodyPr/>
          <a:lstStyle/>
          <a:p>
            <a:r>
              <a:rPr lang="en-GB" sz="3600" b="1" dirty="0">
                <a:solidFill>
                  <a:srgbClr val="004B8D"/>
                </a:solidFill>
              </a:rPr>
              <a:t>Secondary Channel Flow Logging</a:t>
            </a:r>
          </a:p>
        </p:txBody>
      </p:sp>
      <p:sp>
        <p:nvSpPr>
          <p:cNvPr id="8" name="Title 1">
            <a:extLst>
              <a:ext uri="{FF2B5EF4-FFF2-40B4-BE49-F238E27FC236}">
                <a16:creationId xmlns:a16="http://schemas.microsoft.com/office/drawing/2014/main" id="{F3F2391B-281E-44D0-ADB1-BA78AB15F962}"/>
              </a:ext>
            </a:extLst>
          </p:cNvPr>
          <p:cNvSpPr txBox="1">
            <a:spLocks/>
          </p:cNvSpPr>
          <p:nvPr/>
        </p:nvSpPr>
        <p:spPr>
          <a:xfrm>
            <a:off x="5331836" y="1913323"/>
            <a:ext cx="7624329" cy="468746"/>
          </a:xfrm>
          <a:prstGeom prst="rect">
            <a:avLst/>
          </a:prstGeom>
        </p:spPr>
        <p:txBody>
          <a:bodyPr/>
          <a:lstStyle>
            <a:lvl1pPr algn="l" defTabSz="457200" rtl="0" eaLnBrk="1" latinLnBrk="0" hangingPunct="1">
              <a:spcBef>
                <a:spcPct val="0"/>
              </a:spcBef>
              <a:buNone/>
              <a:defRPr sz="2800" kern="1200">
                <a:solidFill>
                  <a:srgbClr val="003580"/>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GB" sz="2100" dirty="0">
                <a:solidFill>
                  <a:schemeClr val="tx1"/>
                </a:solidFill>
              </a:rPr>
              <a:t>The previous two slides are the same DMA.</a:t>
            </a:r>
          </a:p>
          <a:p>
            <a:pPr algn="ctr"/>
            <a:r>
              <a:rPr lang="en-GB" sz="2100" dirty="0">
                <a:solidFill>
                  <a:schemeClr val="tx1"/>
                </a:solidFill>
              </a:rPr>
              <a:t>Here they are combines</a:t>
            </a:r>
          </a:p>
        </p:txBody>
      </p:sp>
      <p:pic>
        <p:nvPicPr>
          <p:cNvPr id="5" name="Google Shape;69;p15">
            <a:extLst>
              <a:ext uri="{FF2B5EF4-FFF2-40B4-BE49-F238E27FC236}">
                <a16:creationId xmlns:a16="http://schemas.microsoft.com/office/drawing/2014/main" id="{0EAC0105-11B0-4F08-9485-1905EBF4AF4E}"/>
              </a:ext>
            </a:extLst>
          </p:cNvPr>
          <p:cNvPicPr preferRelativeResize="0"/>
          <p:nvPr/>
        </p:nvPicPr>
        <p:blipFill>
          <a:blip r:embed="rId3">
            <a:alphaModFix/>
          </a:blip>
          <a:stretch>
            <a:fillRect/>
          </a:stretch>
        </p:blipFill>
        <p:spPr>
          <a:xfrm>
            <a:off x="2453436" y="2709918"/>
            <a:ext cx="13175214" cy="5862582"/>
          </a:xfrm>
          <a:prstGeom prst="rect">
            <a:avLst/>
          </a:prstGeom>
          <a:noFill/>
          <a:ln>
            <a:noFill/>
          </a:ln>
        </p:spPr>
      </p:pic>
      <p:pic>
        <p:nvPicPr>
          <p:cNvPr id="3" name="Picture 2" descr="A blue and black logo&#10;&#10;AI-generated content may be incorrect.">
            <a:extLst>
              <a:ext uri="{FF2B5EF4-FFF2-40B4-BE49-F238E27FC236}">
                <a16:creationId xmlns:a16="http://schemas.microsoft.com/office/drawing/2014/main" id="{B328A0AD-3BA3-3458-A40B-E2D0C51A66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spTree>
    <p:extLst>
      <p:ext uri="{BB962C8B-B14F-4D97-AF65-F5344CB8AC3E}">
        <p14:creationId xmlns:p14="http://schemas.microsoft.com/office/powerpoint/2010/main" val="3035574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3184-6E9C-4F87-92C1-FA6B866F8FE5}"/>
              </a:ext>
            </a:extLst>
          </p:cNvPr>
          <p:cNvSpPr>
            <a:spLocks noGrp="1"/>
          </p:cNvSpPr>
          <p:nvPr>
            <p:ph type="title"/>
          </p:nvPr>
        </p:nvSpPr>
        <p:spPr/>
        <p:txBody>
          <a:bodyPr/>
          <a:lstStyle/>
          <a:p>
            <a:r>
              <a:rPr lang="en-GB" sz="3600" b="1" dirty="0">
                <a:solidFill>
                  <a:srgbClr val="004B8D"/>
                </a:solidFill>
              </a:rPr>
              <a:t>Secondary Channel Flow Logging</a:t>
            </a:r>
          </a:p>
        </p:txBody>
      </p:sp>
      <p:sp>
        <p:nvSpPr>
          <p:cNvPr id="8" name="Title 1">
            <a:extLst>
              <a:ext uri="{FF2B5EF4-FFF2-40B4-BE49-F238E27FC236}">
                <a16:creationId xmlns:a16="http://schemas.microsoft.com/office/drawing/2014/main" id="{F3F2391B-281E-44D0-ADB1-BA78AB15F962}"/>
              </a:ext>
            </a:extLst>
          </p:cNvPr>
          <p:cNvSpPr txBox="1">
            <a:spLocks/>
          </p:cNvSpPr>
          <p:nvPr/>
        </p:nvSpPr>
        <p:spPr>
          <a:xfrm>
            <a:off x="5331836" y="2147695"/>
            <a:ext cx="7624329" cy="468746"/>
          </a:xfrm>
          <a:prstGeom prst="rect">
            <a:avLst/>
          </a:prstGeom>
        </p:spPr>
        <p:txBody>
          <a:bodyPr/>
          <a:lstStyle>
            <a:lvl1pPr algn="l" defTabSz="457200" rtl="0" eaLnBrk="1" latinLnBrk="0" hangingPunct="1">
              <a:spcBef>
                <a:spcPct val="0"/>
              </a:spcBef>
              <a:buNone/>
              <a:defRPr sz="2800" kern="1200">
                <a:solidFill>
                  <a:srgbClr val="003580"/>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GB" sz="2100" dirty="0">
                <a:solidFill>
                  <a:schemeClr val="tx1"/>
                </a:solidFill>
              </a:rPr>
              <a:t>Difference is 0.1l/sec  (12%)</a:t>
            </a:r>
          </a:p>
        </p:txBody>
      </p:sp>
      <p:pic>
        <p:nvPicPr>
          <p:cNvPr id="6" name="Google Shape;91;p18">
            <a:extLst>
              <a:ext uri="{FF2B5EF4-FFF2-40B4-BE49-F238E27FC236}">
                <a16:creationId xmlns:a16="http://schemas.microsoft.com/office/drawing/2014/main" id="{87E6D1A0-A46A-4101-B30C-E95DA629AAD8}"/>
              </a:ext>
            </a:extLst>
          </p:cNvPr>
          <p:cNvPicPr preferRelativeResize="0"/>
          <p:nvPr/>
        </p:nvPicPr>
        <p:blipFill>
          <a:blip r:embed="rId3">
            <a:alphaModFix/>
          </a:blip>
          <a:stretch>
            <a:fillRect/>
          </a:stretch>
        </p:blipFill>
        <p:spPr>
          <a:xfrm>
            <a:off x="2831525" y="2899064"/>
            <a:ext cx="12859832" cy="5368425"/>
          </a:xfrm>
          <a:prstGeom prst="rect">
            <a:avLst/>
          </a:prstGeom>
          <a:noFill/>
          <a:ln>
            <a:noFill/>
          </a:ln>
        </p:spPr>
      </p:pic>
      <p:pic>
        <p:nvPicPr>
          <p:cNvPr id="3" name="Picture 2" descr="A blue and black logo&#10;&#10;AI-generated content may be incorrect.">
            <a:extLst>
              <a:ext uri="{FF2B5EF4-FFF2-40B4-BE49-F238E27FC236}">
                <a16:creationId xmlns:a16="http://schemas.microsoft.com/office/drawing/2014/main" id="{A76E0056-D009-9353-EBFF-C666F0D94A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spTree>
    <p:extLst>
      <p:ext uri="{BB962C8B-B14F-4D97-AF65-F5344CB8AC3E}">
        <p14:creationId xmlns:p14="http://schemas.microsoft.com/office/powerpoint/2010/main" val="3692115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D4E5E-AF9C-27E9-9081-0660872533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FC17A7-D2B3-531E-ABBD-413F97C299C4}"/>
              </a:ext>
            </a:extLst>
          </p:cNvPr>
          <p:cNvSpPr>
            <a:spLocks noGrp="1"/>
          </p:cNvSpPr>
          <p:nvPr>
            <p:ph type="title"/>
          </p:nvPr>
        </p:nvSpPr>
        <p:spPr>
          <a:xfrm>
            <a:off x="727974" y="347643"/>
            <a:ext cx="14531076" cy="757956"/>
          </a:xfrm>
        </p:spPr>
        <p:txBody>
          <a:bodyPr>
            <a:normAutofit fontScale="90000"/>
          </a:bodyPr>
          <a:lstStyle/>
          <a:p>
            <a:r>
              <a:rPr lang="en-GB" sz="5250" dirty="0">
                <a:solidFill>
                  <a:srgbClr val="184886"/>
                </a:solidFill>
                <a:latin typeface="Ubuntu" panose="020B0504030602030204" pitchFamily="34" charset="0"/>
                <a:cs typeface="Rubik" pitchFamily="2" charset="-79"/>
              </a:rPr>
              <a:t>25Hz Transient Capture on Standard ML2</a:t>
            </a:r>
          </a:p>
        </p:txBody>
      </p:sp>
      <p:grpSp>
        <p:nvGrpSpPr>
          <p:cNvPr id="25" name="Group 13">
            <a:extLst>
              <a:ext uri="{FF2B5EF4-FFF2-40B4-BE49-F238E27FC236}">
                <a16:creationId xmlns:a16="http://schemas.microsoft.com/office/drawing/2014/main" id="{A83EB009-14D4-97FF-8A47-A7CA8538D63C}"/>
              </a:ext>
            </a:extLst>
          </p:cNvPr>
          <p:cNvGrpSpPr/>
          <p:nvPr/>
        </p:nvGrpSpPr>
        <p:grpSpPr>
          <a:xfrm rot="-10800000">
            <a:off x="0" y="9636276"/>
            <a:ext cx="18288000" cy="669774"/>
            <a:chOff x="0" y="0"/>
            <a:chExt cx="4957948" cy="176401"/>
          </a:xfrm>
        </p:grpSpPr>
        <p:sp>
          <p:nvSpPr>
            <p:cNvPr id="26" name="Freeform 14">
              <a:extLst>
                <a:ext uri="{FF2B5EF4-FFF2-40B4-BE49-F238E27FC236}">
                  <a16:creationId xmlns:a16="http://schemas.microsoft.com/office/drawing/2014/main" id="{04949212-0F6D-79CC-1571-139F225999CF}"/>
                </a:ext>
              </a:extLst>
            </p:cNvPr>
            <p:cNvSpPr/>
            <p:nvPr/>
          </p:nvSpPr>
          <p:spPr>
            <a:xfrm>
              <a:off x="0" y="0"/>
              <a:ext cx="4957948" cy="176401"/>
            </a:xfrm>
            <a:custGeom>
              <a:avLst/>
              <a:gdLst/>
              <a:ahLst/>
              <a:cxnLst/>
              <a:rect l="l" t="t" r="r" b="b"/>
              <a:pathLst>
                <a:path w="4957948" h="176401">
                  <a:moveTo>
                    <a:pt x="0" y="0"/>
                  </a:moveTo>
                  <a:lnTo>
                    <a:pt x="4957948" y="0"/>
                  </a:lnTo>
                  <a:lnTo>
                    <a:pt x="4957948" y="176401"/>
                  </a:lnTo>
                  <a:lnTo>
                    <a:pt x="0" y="176401"/>
                  </a:lnTo>
                  <a:close/>
                </a:path>
              </a:pathLst>
            </a:custGeom>
            <a:gradFill rotWithShape="1">
              <a:gsLst>
                <a:gs pos="0">
                  <a:srgbClr val="184886">
                    <a:alpha val="100000"/>
                  </a:srgbClr>
                </a:gs>
                <a:gs pos="100000">
                  <a:srgbClr val="08AEE5">
                    <a:alpha val="100000"/>
                  </a:srgbClr>
                </a:gs>
              </a:gsLst>
              <a:lin ang="0"/>
            </a:gradFill>
          </p:spPr>
          <p:txBody>
            <a:bodyPr/>
            <a:lstStyle/>
            <a:p>
              <a:endParaRPr lang="en-GB"/>
            </a:p>
          </p:txBody>
        </p:sp>
        <p:sp>
          <p:nvSpPr>
            <p:cNvPr id="27" name="TextBox 15">
              <a:extLst>
                <a:ext uri="{FF2B5EF4-FFF2-40B4-BE49-F238E27FC236}">
                  <a16:creationId xmlns:a16="http://schemas.microsoft.com/office/drawing/2014/main" id="{F51A9A05-CD37-24B0-1A95-48EFAC146B04}"/>
                </a:ext>
              </a:extLst>
            </p:cNvPr>
            <p:cNvSpPr txBox="1"/>
            <p:nvPr/>
          </p:nvSpPr>
          <p:spPr>
            <a:xfrm>
              <a:off x="0" y="-47625"/>
              <a:ext cx="4957948" cy="224026"/>
            </a:xfrm>
            <a:prstGeom prst="rect">
              <a:avLst/>
            </a:prstGeom>
          </p:spPr>
          <p:txBody>
            <a:bodyPr lIns="50801" tIns="50801" rIns="50801" bIns="50801" rtlCol="0" anchor="ctr"/>
            <a:lstStyle/>
            <a:p>
              <a:pPr algn="ctr">
                <a:lnSpc>
                  <a:spcPts val="2055"/>
                </a:lnSpc>
              </a:pPr>
              <a:endParaRPr/>
            </a:p>
          </p:txBody>
        </p:sp>
      </p:grpSp>
      <p:pic>
        <p:nvPicPr>
          <p:cNvPr id="28" name="Picture 27" descr="A white letters on a black background&#10;&#10;AI-generated content may be incorrect.">
            <a:extLst>
              <a:ext uri="{FF2B5EF4-FFF2-40B4-BE49-F238E27FC236}">
                <a16:creationId xmlns:a16="http://schemas.microsoft.com/office/drawing/2014/main" id="{E608BCA2-E740-4008-B4E7-CAAE1428EE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59075" y="9714074"/>
            <a:ext cx="2330937" cy="514178"/>
          </a:xfrm>
          <a:prstGeom prst="rect">
            <a:avLst/>
          </a:prstGeom>
        </p:spPr>
      </p:pic>
      <p:sp>
        <p:nvSpPr>
          <p:cNvPr id="6" name="TextBox 6">
            <a:extLst>
              <a:ext uri="{FF2B5EF4-FFF2-40B4-BE49-F238E27FC236}">
                <a16:creationId xmlns:a16="http://schemas.microsoft.com/office/drawing/2014/main" id="{D382B539-8B5A-A786-2845-04DBAF9E2073}"/>
              </a:ext>
            </a:extLst>
          </p:cNvPr>
          <p:cNvSpPr txBox="1"/>
          <p:nvPr/>
        </p:nvSpPr>
        <p:spPr>
          <a:xfrm>
            <a:off x="2482526" y="8504879"/>
            <a:ext cx="2378724" cy="568297"/>
          </a:xfrm>
          <a:prstGeom prst="rect">
            <a:avLst/>
          </a:prstGeom>
        </p:spPr>
        <p:txBody>
          <a:bodyPr wrap="square" lIns="0" tIns="0" rIns="0" bIns="0" rtlCol="0" anchor="t">
            <a:spAutoFit/>
          </a:bodyPr>
          <a:lstStyle/>
          <a:p>
            <a:pPr>
              <a:lnSpc>
                <a:spcPts val="5249"/>
              </a:lnSpc>
            </a:pPr>
            <a:r>
              <a:rPr lang="en-US" sz="2100" b="1" dirty="0">
                <a:solidFill>
                  <a:srgbClr val="08AEE5"/>
                </a:solidFill>
                <a:latin typeface="Rubik" pitchFamily="2" charset="-79"/>
                <a:ea typeface="Rubik Bold Italics"/>
                <a:cs typeface="Rubik" pitchFamily="2" charset="-79"/>
                <a:sym typeface="Rubik Bold Italics"/>
              </a:rPr>
              <a:t>Transient Surge</a:t>
            </a:r>
          </a:p>
        </p:txBody>
      </p:sp>
      <p:pic>
        <p:nvPicPr>
          <p:cNvPr id="3" name="Picture 2">
            <a:extLst>
              <a:ext uri="{FF2B5EF4-FFF2-40B4-BE49-F238E27FC236}">
                <a16:creationId xmlns:a16="http://schemas.microsoft.com/office/drawing/2014/main" id="{B83B85BD-88C3-ABFA-F7AF-A3F63BCFDF7A}"/>
              </a:ext>
            </a:extLst>
          </p:cNvPr>
          <p:cNvPicPr>
            <a:picLocks noChangeAspect="1"/>
          </p:cNvPicPr>
          <p:nvPr/>
        </p:nvPicPr>
        <p:blipFill>
          <a:blip r:embed="rId3"/>
          <a:stretch>
            <a:fillRect/>
          </a:stretch>
        </p:blipFill>
        <p:spPr>
          <a:xfrm>
            <a:off x="727974" y="1464161"/>
            <a:ext cx="12791916" cy="6695277"/>
          </a:xfrm>
          <a:prstGeom prst="rect">
            <a:avLst/>
          </a:prstGeom>
          <a:ln>
            <a:solidFill>
              <a:schemeClr val="tx1"/>
            </a:solidFill>
          </a:ln>
        </p:spPr>
      </p:pic>
      <p:sp>
        <p:nvSpPr>
          <p:cNvPr id="5" name="Freeform 4">
            <a:extLst>
              <a:ext uri="{FF2B5EF4-FFF2-40B4-BE49-F238E27FC236}">
                <a16:creationId xmlns:a16="http://schemas.microsoft.com/office/drawing/2014/main" id="{B8C15379-C11D-EE7F-2D59-9BC3AF591567}"/>
              </a:ext>
            </a:extLst>
          </p:cNvPr>
          <p:cNvSpPr/>
          <p:nvPr/>
        </p:nvSpPr>
        <p:spPr>
          <a:xfrm>
            <a:off x="3671888" y="3664313"/>
            <a:ext cx="3298832" cy="4855446"/>
          </a:xfrm>
          <a:custGeom>
            <a:avLst/>
            <a:gdLst/>
            <a:ahLst/>
            <a:cxnLst/>
            <a:rect l="l" t="t" r="r" b="b"/>
            <a:pathLst>
              <a:path w="2262555" h="2262555">
                <a:moveTo>
                  <a:pt x="0" y="0"/>
                </a:moveTo>
                <a:lnTo>
                  <a:pt x="2262555" y="0"/>
                </a:lnTo>
                <a:lnTo>
                  <a:pt x="2262555" y="2262555"/>
                </a:lnTo>
                <a:lnTo>
                  <a:pt x="0" y="22625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sz="2700" dirty="0"/>
          </a:p>
        </p:txBody>
      </p:sp>
      <p:pic>
        <p:nvPicPr>
          <p:cNvPr id="7" name="Picture 6">
            <a:extLst>
              <a:ext uri="{FF2B5EF4-FFF2-40B4-BE49-F238E27FC236}">
                <a16:creationId xmlns:a16="http://schemas.microsoft.com/office/drawing/2014/main" id="{30B51710-03C4-58A6-F87A-A42FA25225B8}"/>
              </a:ext>
            </a:extLst>
          </p:cNvPr>
          <p:cNvPicPr>
            <a:picLocks noChangeAspect="1"/>
          </p:cNvPicPr>
          <p:nvPr/>
        </p:nvPicPr>
        <p:blipFill>
          <a:blip r:embed="rId6"/>
          <a:stretch>
            <a:fillRect/>
          </a:stretch>
        </p:blipFill>
        <p:spPr>
          <a:xfrm>
            <a:off x="9914633" y="4854432"/>
            <a:ext cx="7044630" cy="4421523"/>
          </a:xfrm>
          <a:prstGeom prst="rect">
            <a:avLst/>
          </a:prstGeom>
          <a:ln>
            <a:solidFill>
              <a:schemeClr val="tx1"/>
            </a:solidFill>
          </a:ln>
        </p:spPr>
      </p:pic>
    </p:spTree>
    <p:extLst>
      <p:ext uri="{BB962C8B-B14F-4D97-AF65-F5344CB8AC3E}">
        <p14:creationId xmlns:p14="http://schemas.microsoft.com/office/powerpoint/2010/main" val="1700154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B4662-B5CD-9834-4B54-8254915262D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562AE8-A268-83A7-D947-1ACA99F81248}"/>
              </a:ext>
            </a:extLst>
          </p:cNvPr>
          <p:cNvSpPr>
            <a:spLocks noGrp="1"/>
          </p:cNvSpPr>
          <p:nvPr>
            <p:ph type="title"/>
          </p:nvPr>
        </p:nvSpPr>
        <p:spPr>
          <a:xfrm>
            <a:off x="1604695" y="3375812"/>
            <a:ext cx="9897968" cy="999638"/>
          </a:xfrm>
        </p:spPr>
        <p:txBody>
          <a:bodyPr>
            <a:normAutofit/>
          </a:bodyPr>
          <a:lstStyle/>
          <a:p>
            <a:r>
              <a:rPr lang="en-GB" dirty="0"/>
              <a:t>Platform Hosting</a:t>
            </a:r>
          </a:p>
        </p:txBody>
      </p:sp>
      <p:pic>
        <p:nvPicPr>
          <p:cNvPr id="6" name="Picture Placeholder 5" descr="A computer monitor with a cityscape and blue sky&#10;&#10;AI-generated content may be incorrect.">
            <a:extLst>
              <a:ext uri="{FF2B5EF4-FFF2-40B4-BE49-F238E27FC236}">
                <a16:creationId xmlns:a16="http://schemas.microsoft.com/office/drawing/2014/main" id="{D83B6009-7EAC-F1F7-36C0-01D0ADF79E94}"/>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957" r="-1042"/>
          <a:stretch/>
        </p:blipFill>
        <p:spPr>
          <a:xfrm>
            <a:off x="9481568" y="3375812"/>
            <a:ext cx="7610250" cy="6312785"/>
          </a:xfrm>
        </p:spPr>
      </p:pic>
    </p:spTree>
    <p:extLst>
      <p:ext uri="{BB962C8B-B14F-4D97-AF65-F5344CB8AC3E}">
        <p14:creationId xmlns:p14="http://schemas.microsoft.com/office/powerpoint/2010/main" val="3357694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omputer screen with a cityscape and a login page&#10;&#10;AI-generated content may be incorrect.">
            <a:extLst>
              <a:ext uri="{FF2B5EF4-FFF2-40B4-BE49-F238E27FC236}">
                <a16:creationId xmlns:a16="http://schemas.microsoft.com/office/drawing/2014/main" id="{9F8278E2-8F61-4076-A90B-16C7EA27320C}"/>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831" r="102"/>
          <a:stretch/>
        </p:blipFill>
        <p:spPr>
          <a:xfrm>
            <a:off x="10023957" y="4172827"/>
            <a:ext cx="7986018" cy="6098060"/>
          </a:xfrm>
        </p:spPr>
      </p:pic>
      <p:sp>
        <p:nvSpPr>
          <p:cNvPr id="4" name="Text Placeholder 3">
            <a:extLst>
              <a:ext uri="{FF2B5EF4-FFF2-40B4-BE49-F238E27FC236}">
                <a16:creationId xmlns:a16="http://schemas.microsoft.com/office/drawing/2014/main" id="{47B902C0-F067-B7C9-E500-033DA3219C12}"/>
              </a:ext>
            </a:extLst>
          </p:cNvPr>
          <p:cNvSpPr>
            <a:spLocks noGrp="1"/>
          </p:cNvSpPr>
          <p:nvPr>
            <p:ph type="body" sz="quarter" idx="15"/>
          </p:nvPr>
        </p:nvSpPr>
        <p:spPr>
          <a:xfrm>
            <a:off x="611660" y="426168"/>
            <a:ext cx="9211214" cy="816558"/>
          </a:xfrm>
        </p:spPr>
        <p:txBody>
          <a:bodyPr/>
          <a:lstStyle/>
          <a:p>
            <a:r>
              <a:rPr lang="en-GB" dirty="0"/>
              <a:t>DataView Website Software</a:t>
            </a:r>
          </a:p>
        </p:txBody>
      </p:sp>
      <p:sp>
        <p:nvSpPr>
          <p:cNvPr id="7" name="Freeform 6">
            <a:extLst>
              <a:ext uri="{FF2B5EF4-FFF2-40B4-BE49-F238E27FC236}">
                <a16:creationId xmlns:a16="http://schemas.microsoft.com/office/drawing/2014/main" id="{E8BC2B12-DDA8-11DE-B7FC-ECDE2DD3148F}"/>
              </a:ext>
            </a:extLst>
          </p:cNvPr>
          <p:cNvSpPr/>
          <p:nvPr/>
        </p:nvSpPr>
        <p:spPr>
          <a:xfrm>
            <a:off x="611658" y="1655871"/>
            <a:ext cx="9211215" cy="4675656"/>
          </a:xfrm>
          <a:custGeom>
            <a:avLst/>
            <a:gdLst/>
            <a:ahLst/>
            <a:cxnLst/>
            <a:rect l="l" t="t" r="r" b="b"/>
            <a:pathLst>
              <a:path w="8971471" h="4094427">
                <a:moveTo>
                  <a:pt x="0" y="0"/>
                </a:moveTo>
                <a:lnTo>
                  <a:pt x="8971471" y="0"/>
                </a:lnTo>
                <a:lnTo>
                  <a:pt x="8971471" y="4094426"/>
                </a:lnTo>
                <a:lnTo>
                  <a:pt x="0" y="4094426"/>
                </a:lnTo>
                <a:lnTo>
                  <a:pt x="0" y="0"/>
                </a:lnTo>
                <a:close/>
              </a:path>
            </a:pathLst>
          </a:custGeom>
          <a:blipFill>
            <a:blip r:embed="rId3"/>
            <a:stretch>
              <a:fillRect t="-6818"/>
            </a:stretch>
          </a:blipFill>
          <a:ln w="19050" cap="sq">
            <a:solidFill>
              <a:srgbClr val="000000"/>
            </a:solidFill>
            <a:prstDash val="solid"/>
            <a:miter/>
          </a:ln>
        </p:spPr>
        <p:txBody>
          <a:bodyPr/>
          <a:lstStyle/>
          <a:p>
            <a:endParaRPr lang="en-GB" sz="2700" dirty="0"/>
          </a:p>
        </p:txBody>
      </p:sp>
      <p:sp>
        <p:nvSpPr>
          <p:cNvPr id="8" name="Freeform 5">
            <a:extLst>
              <a:ext uri="{FF2B5EF4-FFF2-40B4-BE49-F238E27FC236}">
                <a16:creationId xmlns:a16="http://schemas.microsoft.com/office/drawing/2014/main" id="{2D5D869D-791F-C28A-75AE-23606730BA97}"/>
              </a:ext>
            </a:extLst>
          </p:cNvPr>
          <p:cNvSpPr/>
          <p:nvPr/>
        </p:nvSpPr>
        <p:spPr>
          <a:xfrm>
            <a:off x="1094927" y="5143500"/>
            <a:ext cx="10527959" cy="4540857"/>
          </a:xfrm>
          <a:custGeom>
            <a:avLst/>
            <a:gdLst/>
            <a:ahLst/>
            <a:cxnLst/>
            <a:rect l="l" t="t" r="r" b="b"/>
            <a:pathLst>
              <a:path w="10650826" h="5359444">
                <a:moveTo>
                  <a:pt x="0" y="0"/>
                </a:moveTo>
                <a:lnTo>
                  <a:pt x="10650826" y="0"/>
                </a:lnTo>
                <a:lnTo>
                  <a:pt x="10650826" y="5359444"/>
                </a:lnTo>
                <a:lnTo>
                  <a:pt x="0" y="5359444"/>
                </a:lnTo>
                <a:lnTo>
                  <a:pt x="0" y="0"/>
                </a:lnTo>
                <a:close/>
              </a:path>
            </a:pathLst>
          </a:custGeom>
          <a:blipFill>
            <a:blip r:embed="rId4"/>
            <a:stretch>
              <a:fillRect t="-5078"/>
            </a:stretch>
          </a:blipFill>
          <a:ln w="19050" cap="sq">
            <a:solidFill>
              <a:srgbClr val="000000"/>
            </a:solidFill>
            <a:prstDash val="solid"/>
            <a:miter/>
          </a:ln>
        </p:spPr>
        <p:txBody>
          <a:bodyPr/>
          <a:lstStyle/>
          <a:p>
            <a:endParaRPr lang="en-GB" sz="2700"/>
          </a:p>
        </p:txBody>
      </p:sp>
      <p:pic>
        <p:nvPicPr>
          <p:cNvPr id="9" name="Picture 8" descr="A white letters on a black background&#10;&#10;AI-generated content may be incorrect.">
            <a:extLst>
              <a:ext uri="{FF2B5EF4-FFF2-40B4-BE49-F238E27FC236}">
                <a16:creationId xmlns:a16="http://schemas.microsoft.com/office/drawing/2014/main" id="{CFB18C09-ABC0-2C92-7B02-62F067A132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549312" y="9659231"/>
            <a:ext cx="2330937" cy="514178"/>
          </a:xfrm>
          <a:prstGeom prst="rect">
            <a:avLst/>
          </a:prstGeom>
        </p:spPr>
      </p:pic>
    </p:spTree>
    <p:extLst>
      <p:ext uri="{BB962C8B-B14F-4D97-AF65-F5344CB8AC3E}">
        <p14:creationId xmlns:p14="http://schemas.microsoft.com/office/powerpoint/2010/main" val="93421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9AD40-AEB3-8584-D0FF-B3AA8E9111A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2188FA-130F-90EB-E578-F8CAE0B2B870}"/>
              </a:ext>
            </a:extLst>
          </p:cNvPr>
          <p:cNvSpPr>
            <a:spLocks noGrp="1"/>
          </p:cNvSpPr>
          <p:nvPr>
            <p:ph type="title"/>
          </p:nvPr>
        </p:nvSpPr>
        <p:spPr>
          <a:xfrm>
            <a:off x="1604695" y="3375812"/>
            <a:ext cx="9897968" cy="999638"/>
          </a:xfrm>
        </p:spPr>
        <p:txBody>
          <a:bodyPr>
            <a:normAutofit/>
          </a:bodyPr>
          <a:lstStyle/>
          <a:p>
            <a:r>
              <a:rPr lang="en-GB" dirty="0"/>
              <a:t>Pressure Controllers</a:t>
            </a:r>
          </a:p>
        </p:txBody>
      </p:sp>
      <p:pic>
        <p:nvPicPr>
          <p:cNvPr id="6" name="Picture Placeholder 5" descr="A large pipe with a green top">
            <a:extLst>
              <a:ext uri="{FF2B5EF4-FFF2-40B4-BE49-F238E27FC236}">
                <a16:creationId xmlns:a16="http://schemas.microsoft.com/office/drawing/2014/main" id="{3F1F85E4-F9F1-5B39-8357-4DCC47E01FC5}"/>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8040" t="8588" r="2004" b="316"/>
          <a:stretch/>
        </p:blipFill>
        <p:spPr>
          <a:xfrm>
            <a:off x="11618339" y="-9524"/>
            <a:ext cx="6669662" cy="9645801"/>
          </a:xfrm>
        </p:spPr>
      </p:pic>
    </p:spTree>
    <p:extLst>
      <p:ext uri="{BB962C8B-B14F-4D97-AF65-F5344CB8AC3E}">
        <p14:creationId xmlns:p14="http://schemas.microsoft.com/office/powerpoint/2010/main" val="3006931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E1037-ACF4-7FEE-9233-592F6EDBF9E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5E6BB89-E25F-0BF8-AEA0-529B409306BD}"/>
              </a:ext>
            </a:extLst>
          </p:cNvPr>
          <p:cNvSpPr>
            <a:spLocks noGrp="1"/>
          </p:cNvSpPr>
          <p:nvPr>
            <p:ph type="body" sz="quarter" idx="12"/>
          </p:nvPr>
        </p:nvSpPr>
        <p:spPr>
          <a:xfrm>
            <a:off x="459551" y="1656848"/>
            <a:ext cx="9841739" cy="7858070"/>
          </a:xfrm>
        </p:spPr>
        <p:txBody>
          <a:bodyPr>
            <a:normAutofit/>
          </a:bodyPr>
          <a:lstStyle/>
          <a:p>
            <a:pPr marL="428625" indent="-428625">
              <a:buFont typeface="Courier New" panose="02070309020205020404" pitchFamily="49" charset="0"/>
              <a:buChar char="o"/>
            </a:pPr>
            <a:r>
              <a:rPr lang="en-US" dirty="0">
                <a:solidFill>
                  <a:srgbClr val="184886"/>
                </a:solidFill>
                <a:latin typeface="Rubik"/>
                <a:ea typeface="Rubik"/>
                <a:cs typeface="Rubik"/>
                <a:sym typeface="Rubik"/>
              </a:rPr>
              <a:t>2x Pressure (internal or external) and 1x flow</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Spare logging port for extra flow, pressure (internal or external), depth, temperature, 4-20ma etc...</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Internal/ External pressure 20bar as standard</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0.1% accuracy for pressure</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Secondary &amp; Pseudo channel as standard</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NB-IoT/LTE-M with 2G fallback</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External aerial</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5-year battery life based on 2x calls per day</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External battery packs/ power connection available</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Reported battery level and signal level on every call</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Down to 1 second logging interval secondary recording or 25Hz transient mode based on event.</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HWM Global roaming SIM</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Remotely configurable/ firmware upgradeable</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IP68 fully submersible, not required to vent atmosphere</a:t>
            </a:r>
          </a:p>
        </p:txBody>
      </p:sp>
      <p:sp>
        <p:nvSpPr>
          <p:cNvPr id="4" name="Text Placeholder 3">
            <a:extLst>
              <a:ext uri="{FF2B5EF4-FFF2-40B4-BE49-F238E27FC236}">
                <a16:creationId xmlns:a16="http://schemas.microsoft.com/office/drawing/2014/main" id="{1957BA0C-13F9-A91A-825F-8DD15E69F949}"/>
              </a:ext>
            </a:extLst>
          </p:cNvPr>
          <p:cNvSpPr>
            <a:spLocks noGrp="1"/>
          </p:cNvSpPr>
          <p:nvPr>
            <p:ph type="body" sz="quarter" idx="15"/>
          </p:nvPr>
        </p:nvSpPr>
        <p:spPr>
          <a:xfrm>
            <a:off x="459551" y="555602"/>
            <a:ext cx="11627673" cy="816558"/>
          </a:xfrm>
        </p:spPr>
        <p:txBody>
          <a:bodyPr/>
          <a:lstStyle/>
          <a:p>
            <a:r>
              <a:rPr lang="en-GB" dirty="0"/>
              <a:t>Pressure Management – Pegasus2</a:t>
            </a:r>
          </a:p>
        </p:txBody>
      </p:sp>
      <p:pic>
        <p:nvPicPr>
          <p:cNvPr id="12" name="Picture 11" descr="A white letters on a black background&#10;&#10;AI-generated content may be incorrect.">
            <a:extLst>
              <a:ext uri="{FF2B5EF4-FFF2-40B4-BE49-F238E27FC236}">
                <a16:creationId xmlns:a16="http://schemas.microsoft.com/office/drawing/2014/main" id="{1F8DD86C-1030-A198-7F34-B939447B2F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61761" y="9514919"/>
            <a:ext cx="2666690" cy="588240"/>
          </a:xfrm>
          <a:prstGeom prst="rect">
            <a:avLst/>
          </a:prstGeom>
        </p:spPr>
      </p:pic>
      <p:pic>
        <p:nvPicPr>
          <p:cNvPr id="7" name="Picture Placeholder 6" descr="Two blue electronic boxes with white text&#10;&#10;AI-generated content may be incorrect.">
            <a:extLst>
              <a:ext uri="{FF2B5EF4-FFF2-40B4-BE49-F238E27FC236}">
                <a16:creationId xmlns:a16="http://schemas.microsoft.com/office/drawing/2014/main" id="{CEED6FDD-D299-D12D-3E32-23366DD1AC4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713" b="2713"/>
          <a:stretch>
            <a:fillRect/>
          </a:stretch>
        </p:blipFill>
        <p:spPr>
          <a:xfrm>
            <a:off x="9794957" y="1656850"/>
            <a:ext cx="8125701" cy="7684733"/>
          </a:xfrm>
        </p:spPr>
      </p:pic>
    </p:spTree>
    <p:extLst>
      <p:ext uri="{BB962C8B-B14F-4D97-AF65-F5344CB8AC3E}">
        <p14:creationId xmlns:p14="http://schemas.microsoft.com/office/powerpoint/2010/main" val="3602211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1A7562-C3D9-347F-4AA3-0AE21EA5CEFD}"/>
              </a:ext>
            </a:extLst>
          </p:cNvPr>
          <p:cNvSpPr>
            <a:spLocks noGrp="1"/>
          </p:cNvSpPr>
          <p:nvPr>
            <p:ph type="body" sz="quarter" idx="12"/>
          </p:nvPr>
        </p:nvSpPr>
        <p:spPr>
          <a:xfrm>
            <a:off x="650551" y="1380305"/>
            <a:ext cx="8752130" cy="8419418"/>
          </a:xfrm>
        </p:spPr>
        <p:txBody>
          <a:bodyPr>
            <a:normAutofit/>
          </a:bodyPr>
          <a:lstStyle/>
          <a:p>
            <a:pPr marL="428625" indent="-428625">
              <a:buFont typeface="Courier New" panose="02070309020205020404" pitchFamily="49" charset="0"/>
              <a:buChar char="o"/>
            </a:pPr>
            <a:r>
              <a:rPr lang="en-US" dirty="0">
                <a:solidFill>
                  <a:srgbClr val="184886"/>
                </a:solidFill>
                <a:latin typeface="Rubik"/>
                <a:ea typeface="Rubik"/>
                <a:cs typeface="Rubik"/>
                <a:sym typeface="Rubik"/>
              </a:rPr>
              <a:t>Works in Time, Flow, or Both</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Learning mode</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Active mode (Closed loop)</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96 table point entry (if required)</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Different tables for different days of the week</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Latching solenoids to fully vent or fully close the PRV</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Pressure set default fail safe on no flow</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Timetable default fail safe on no flow</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Calendar dates override</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Previous saved tables stored</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Alarm settings</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Customer deadband setting</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Actuation alarms for proactive maintenance</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Signal and battery tracking levels</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Installation in under 30 minutes </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No need to change pilot or remove pilot rail</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Works via the actuator with how the pilot was designed, not by inversing pressure under the pilot</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Manual safety override</a:t>
            </a:r>
          </a:p>
          <a:p>
            <a:pPr marL="428625" indent="-428625">
              <a:buFont typeface="Courier New" panose="02070309020205020404" pitchFamily="49" charset="0"/>
              <a:buChar char="o"/>
            </a:pPr>
            <a:r>
              <a:rPr lang="en-US" dirty="0">
                <a:solidFill>
                  <a:srgbClr val="184886"/>
                </a:solidFill>
                <a:latin typeface="Rubik"/>
                <a:ea typeface="Rubik"/>
                <a:cs typeface="Rubik"/>
                <a:sym typeface="Rubik"/>
              </a:rPr>
              <a:t>Fail safe with mechanical actuator settings</a:t>
            </a:r>
          </a:p>
          <a:p>
            <a:pPr marL="428625" indent="-428625">
              <a:buFontTx/>
              <a:buChar char="-"/>
            </a:pPr>
            <a:endParaRPr lang="en-GB" dirty="0"/>
          </a:p>
        </p:txBody>
      </p:sp>
      <p:sp>
        <p:nvSpPr>
          <p:cNvPr id="4" name="Text Placeholder 3">
            <a:extLst>
              <a:ext uri="{FF2B5EF4-FFF2-40B4-BE49-F238E27FC236}">
                <a16:creationId xmlns:a16="http://schemas.microsoft.com/office/drawing/2014/main" id="{FA427852-AC54-EAF8-B2CE-03B14949C939}"/>
              </a:ext>
            </a:extLst>
          </p:cNvPr>
          <p:cNvSpPr>
            <a:spLocks noGrp="1"/>
          </p:cNvSpPr>
          <p:nvPr>
            <p:ph type="body" sz="quarter" idx="15"/>
          </p:nvPr>
        </p:nvSpPr>
        <p:spPr>
          <a:xfrm>
            <a:off x="650551" y="306807"/>
            <a:ext cx="9925205" cy="816558"/>
          </a:xfrm>
        </p:spPr>
        <p:txBody>
          <a:bodyPr/>
          <a:lstStyle/>
          <a:p>
            <a:r>
              <a:rPr lang="en-GB" dirty="0"/>
              <a:t>Key Benefits &amp; Advancements</a:t>
            </a:r>
          </a:p>
        </p:txBody>
      </p:sp>
      <p:pic>
        <p:nvPicPr>
          <p:cNvPr id="10" name="Picture Placeholder 9" descr="A large pipe with a green top&#10;&#10;AI-generated content may be incorrect.">
            <a:extLst>
              <a:ext uri="{FF2B5EF4-FFF2-40B4-BE49-F238E27FC236}">
                <a16:creationId xmlns:a16="http://schemas.microsoft.com/office/drawing/2014/main" id="{EF764622-1272-06CD-A02A-DD56F4344B37}"/>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2749" b="12749"/>
          <a:stretch>
            <a:fillRect/>
          </a:stretch>
        </p:blipFill>
        <p:spPr>
          <a:xfrm>
            <a:off x="9402680" y="1696452"/>
            <a:ext cx="7868100" cy="7441623"/>
          </a:xfrm>
        </p:spPr>
      </p:pic>
      <p:pic>
        <p:nvPicPr>
          <p:cNvPr id="11" name="Picture 10" descr="A white letters on a black background&#10;&#10;AI-generated content may be incorrect.">
            <a:extLst>
              <a:ext uri="{FF2B5EF4-FFF2-40B4-BE49-F238E27FC236}">
                <a16:creationId xmlns:a16="http://schemas.microsoft.com/office/drawing/2014/main" id="{8DBA37BE-65D2-6C23-6C0D-F92B6CB894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95171" y="9544462"/>
            <a:ext cx="2330937" cy="514178"/>
          </a:xfrm>
          <a:prstGeom prst="rect">
            <a:avLst/>
          </a:prstGeom>
        </p:spPr>
      </p:pic>
    </p:spTree>
    <p:extLst>
      <p:ext uri="{BB962C8B-B14F-4D97-AF65-F5344CB8AC3E}">
        <p14:creationId xmlns:p14="http://schemas.microsoft.com/office/powerpoint/2010/main" val="3515020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4B9F2-25A5-C375-A579-2DFDC54C0C7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C54C3A2-0C3E-F2B9-9C66-6EEF4BF58E96}"/>
              </a:ext>
            </a:extLst>
          </p:cNvPr>
          <p:cNvSpPr>
            <a:spLocks noGrp="1"/>
          </p:cNvSpPr>
          <p:nvPr>
            <p:ph type="body" sz="quarter" idx="12"/>
          </p:nvPr>
        </p:nvSpPr>
        <p:spPr>
          <a:xfrm>
            <a:off x="4556526" y="2460329"/>
            <a:ext cx="4665702" cy="7665161"/>
          </a:xfrm>
        </p:spPr>
        <p:txBody>
          <a:bodyPr>
            <a:normAutofit/>
          </a:bodyPr>
          <a:lstStyle/>
          <a:p>
            <a:pPr marL="428625" indent="-428625">
              <a:buFont typeface="Courier New" panose="02070309020205020404" pitchFamily="49" charset="0"/>
              <a:buChar char="o"/>
            </a:pPr>
            <a:r>
              <a:rPr lang="en-US" dirty="0">
                <a:latin typeface="Rubik"/>
                <a:ea typeface="Rubik"/>
                <a:cs typeface="Rubik"/>
                <a:sym typeface="Rubik"/>
              </a:rPr>
              <a:t>HWM Global look to connect an actuator to the existing PRV pilot by removing the existing fixing screw and replacing it with an actuator.</a:t>
            </a:r>
          </a:p>
          <a:p>
            <a:pPr marL="428625" indent="-428625">
              <a:buFont typeface="Courier New" panose="02070309020205020404" pitchFamily="49" charset="0"/>
              <a:buChar char="o"/>
            </a:pPr>
            <a:r>
              <a:rPr lang="en-US" dirty="0">
                <a:latin typeface="Rubik"/>
                <a:ea typeface="Rubik"/>
                <a:cs typeface="Rubik"/>
                <a:sym typeface="Rubik"/>
              </a:rPr>
              <a:t>We will need pressure access points on the inlet and outlet PRV</a:t>
            </a:r>
          </a:p>
          <a:p>
            <a:pPr marL="428625" indent="-428625">
              <a:buFont typeface="Courier New" panose="02070309020205020404" pitchFamily="49" charset="0"/>
              <a:buChar char="o"/>
            </a:pPr>
            <a:r>
              <a:rPr lang="en-US" dirty="0">
                <a:latin typeface="Rubik"/>
                <a:ea typeface="Rubik"/>
                <a:cs typeface="Rubik"/>
                <a:sym typeface="Rubik"/>
              </a:rPr>
              <a:t>No changes to the PRV pipe rail or PRV configuration are required for a Pegasus Installation. No bias chambers to base of pilot required.</a:t>
            </a:r>
          </a:p>
          <a:p>
            <a:endParaRPr lang="en-GB" dirty="0"/>
          </a:p>
        </p:txBody>
      </p:sp>
      <p:sp>
        <p:nvSpPr>
          <p:cNvPr id="5" name="Text Placeholder 4">
            <a:extLst>
              <a:ext uri="{FF2B5EF4-FFF2-40B4-BE49-F238E27FC236}">
                <a16:creationId xmlns:a16="http://schemas.microsoft.com/office/drawing/2014/main" id="{A8C1FAF0-B540-6B31-3F78-BDBF82208E4D}"/>
              </a:ext>
            </a:extLst>
          </p:cNvPr>
          <p:cNvSpPr>
            <a:spLocks noGrp="1"/>
          </p:cNvSpPr>
          <p:nvPr>
            <p:ph type="body" sz="quarter" idx="14"/>
          </p:nvPr>
        </p:nvSpPr>
        <p:spPr>
          <a:xfrm>
            <a:off x="263758" y="373152"/>
            <a:ext cx="8585537" cy="1567113"/>
          </a:xfrm>
        </p:spPr>
        <p:txBody>
          <a:bodyPr/>
          <a:lstStyle/>
          <a:p>
            <a:r>
              <a:rPr lang="en-GB" dirty="0"/>
              <a:t>Pegasus2 Pressure Controller Installation</a:t>
            </a:r>
          </a:p>
        </p:txBody>
      </p:sp>
      <p:pic>
        <p:nvPicPr>
          <p:cNvPr id="85" name="Picture 84" descr="A blue and black logo&#10;&#10;AI-generated content may be incorrect.">
            <a:extLst>
              <a:ext uri="{FF2B5EF4-FFF2-40B4-BE49-F238E27FC236}">
                <a16:creationId xmlns:a16="http://schemas.microsoft.com/office/drawing/2014/main" id="{B00571CE-2046-6A9C-1C6E-2D20EF016C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sp>
        <p:nvSpPr>
          <p:cNvPr id="9" name="Freeform 2">
            <a:extLst>
              <a:ext uri="{FF2B5EF4-FFF2-40B4-BE49-F238E27FC236}">
                <a16:creationId xmlns:a16="http://schemas.microsoft.com/office/drawing/2014/main" id="{3A9CF397-6020-B451-017F-97EAC2F478BD}"/>
              </a:ext>
            </a:extLst>
          </p:cNvPr>
          <p:cNvSpPr/>
          <p:nvPr/>
        </p:nvSpPr>
        <p:spPr>
          <a:xfrm>
            <a:off x="9673390" y="1156709"/>
            <a:ext cx="8429081" cy="7665162"/>
          </a:xfrm>
          <a:custGeom>
            <a:avLst/>
            <a:gdLst/>
            <a:ahLst/>
            <a:cxnLst/>
            <a:rect l="l" t="t" r="r" b="b"/>
            <a:pathLst>
              <a:path w="11075714" h="8370545">
                <a:moveTo>
                  <a:pt x="0" y="0"/>
                </a:moveTo>
                <a:lnTo>
                  <a:pt x="11075714" y="0"/>
                </a:lnTo>
                <a:lnTo>
                  <a:pt x="11075714" y="8370545"/>
                </a:lnTo>
                <a:lnTo>
                  <a:pt x="0" y="8370545"/>
                </a:lnTo>
                <a:lnTo>
                  <a:pt x="0" y="0"/>
                </a:lnTo>
                <a:close/>
              </a:path>
            </a:pathLst>
          </a:custGeom>
          <a:blipFill>
            <a:blip r:embed="rId4"/>
            <a:stretch>
              <a:fillRect l="-767"/>
            </a:stretch>
          </a:blipFill>
        </p:spPr>
        <p:txBody>
          <a:bodyPr/>
          <a:lstStyle/>
          <a:p>
            <a:endParaRPr lang="en-GB" sz="2700" dirty="0"/>
          </a:p>
        </p:txBody>
      </p:sp>
      <p:pic>
        <p:nvPicPr>
          <p:cNvPr id="13" name="Picture Placeholder 12" descr="A person in a white helmet working on a blue machine&#10;&#10;AI-generated content may be incorrect.">
            <a:extLst>
              <a:ext uri="{FF2B5EF4-FFF2-40B4-BE49-F238E27FC236}">
                <a16:creationId xmlns:a16="http://schemas.microsoft.com/office/drawing/2014/main" id="{63867690-9FB5-94D8-9842-A0EDE41F9328}"/>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19594" t="1915" r="18492" b="130"/>
          <a:stretch/>
        </p:blipFill>
        <p:spPr>
          <a:xfrm>
            <a:off x="0" y="2586233"/>
            <a:ext cx="4485633" cy="7498680"/>
          </a:xfrm>
        </p:spPr>
      </p:pic>
    </p:spTree>
    <p:extLst>
      <p:ext uri="{BB962C8B-B14F-4D97-AF65-F5344CB8AC3E}">
        <p14:creationId xmlns:p14="http://schemas.microsoft.com/office/powerpoint/2010/main" val="1383458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a:cxnSpLocks noChangeShapeType="1"/>
          </p:cNvCxnSpPr>
          <p:nvPr/>
        </p:nvCxnSpPr>
        <p:spPr bwMode="auto">
          <a:xfrm>
            <a:off x="3526632" y="3631407"/>
            <a:ext cx="9505950" cy="0"/>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pic>
        <p:nvPicPr>
          <p:cNvPr id="98307" name="Picture 7" descr="462866b5456fdc0ee949f8bfc72cbd6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92038" y="2443163"/>
            <a:ext cx="1852613" cy="185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8" name="Content Placeholder 9" descr="PRV.jpg"/>
          <p:cNvPicPr>
            <a:picLocks noGrp="1" noChangeAspect="1"/>
          </p:cNvPicPr>
          <p:nvPr>
            <p:ph idx="1"/>
          </p:nvPr>
        </p:nvPicPr>
        <p:blipFill>
          <a:blip r:embed="rId4">
            <a:extLst>
              <a:ext uri="{28A0092B-C50C-407E-A947-70E740481C1C}">
                <a14:useLocalDpi xmlns:a14="http://schemas.microsoft.com/office/drawing/2010/main" val="0"/>
              </a:ext>
            </a:extLst>
          </a:blip>
          <a:srcRect l="-66768" r="-66768"/>
          <a:stretch>
            <a:fillRect/>
          </a:stretch>
        </p:blipFill>
        <p:spPr>
          <a:xfrm>
            <a:off x="3743325" y="2874170"/>
            <a:ext cx="1802607" cy="947738"/>
          </a:xfrm>
        </p:spPr>
      </p:pic>
      <p:pic>
        <p:nvPicPr>
          <p:cNvPr id="98309" name="Picture 11" descr="zon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03120" y="2226470"/>
            <a:ext cx="5831681"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7785899" y="2767236"/>
            <a:ext cx="2666114" cy="1338828"/>
          </a:xfrm>
          <a:prstGeom prst="rect">
            <a:avLst/>
          </a:prstGeom>
          <a:noFill/>
        </p:spPr>
        <p:txBody>
          <a:bodyPr wrap="none">
            <a:spAutoFit/>
          </a:bodyPr>
          <a:lstStyle/>
          <a:p>
            <a:pPr algn="ctr">
              <a:defRPr/>
            </a:pPr>
            <a:r>
              <a:rPr lang="en-US" sz="8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Zone</a:t>
            </a:r>
          </a:p>
        </p:txBody>
      </p:sp>
      <p:sp>
        <p:nvSpPr>
          <p:cNvPr id="16" name="Rectangle 15"/>
          <p:cNvSpPr>
            <a:spLocks noChangeAspect="1"/>
          </p:cNvSpPr>
          <p:nvPr/>
        </p:nvSpPr>
        <p:spPr>
          <a:xfrm>
            <a:off x="3635388" y="3847356"/>
            <a:ext cx="2160240" cy="553998"/>
          </a:xfrm>
          <a:prstGeom prst="rect">
            <a:avLst/>
          </a:prstGeom>
          <a:noFill/>
        </p:spPr>
        <p:txBody>
          <a:bodyPr>
            <a:spAutoFit/>
          </a:bodyPr>
          <a:lstStyle/>
          <a:p>
            <a:pPr algn="ctr">
              <a:defRPr/>
            </a:pPr>
            <a:r>
              <a:rPr lang="en-US" sz="3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PRV</a:t>
            </a:r>
          </a:p>
        </p:txBody>
      </p:sp>
      <p:sp>
        <p:nvSpPr>
          <p:cNvPr id="19" name="Rectangle 18"/>
          <p:cNvSpPr>
            <a:spLocks noChangeAspect="1"/>
          </p:cNvSpPr>
          <p:nvPr/>
        </p:nvSpPr>
        <p:spPr>
          <a:xfrm>
            <a:off x="12600384" y="4279404"/>
            <a:ext cx="1620180" cy="1015663"/>
          </a:xfrm>
          <a:prstGeom prst="rect">
            <a:avLst/>
          </a:prstGeom>
          <a:noFill/>
        </p:spPr>
        <p:txBody>
          <a:bodyPr>
            <a:spAutoFit/>
          </a:bodyPr>
          <a:lstStyle/>
          <a:p>
            <a:pPr algn="ctr">
              <a:defRPr/>
            </a:pPr>
            <a:r>
              <a:rPr lang="en-US" sz="3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Critical Point</a:t>
            </a:r>
          </a:p>
        </p:txBody>
      </p:sp>
      <p:pic>
        <p:nvPicPr>
          <p:cNvPr id="98313" name="Picture 16" descr="graph 1.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78933" y="5250657"/>
            <a:ext cx="4567238" cy="3198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4" name="Picture 20" descr="graph 3.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196638" y="5250657"/>
            <a:ext cx="4572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663281" y="5683560"/>
            <a:ext cx="417593" cy="2677656"/>
          </a:xfrm>
          <a:prstGeom prst="rect">
            <a:avLst/>
          </a:prstGeom>
          <a:noFill/>
        </p:spPr>
        <p:txBody>
          <a:bodyPr>
            <a:spAutoFit/>
          </a:bodyPr>
          <a:lstStyle/>
          <a:p>
            <a:pPr algn="ctr">
              <a:defRPr/>
            </a:pPr>
            <a:r>
              <a:rPr lang="en-US" sz="2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Pressure</a:t>
            </a:r>
          </a:p>
        </p:txBody>
      </p:sp>
      <p:sp>
        <p:nvSpPr>
          <p:cNvPr id="18" name="Rectangle 17"/>
          <p:cNvSpPr/>
          <p:nvPr/>
        </p:nvSpPr>
        <p:spPr>
          <a:xfrm>
            <a:off x="10980205" y="5683560"/>
            <a:ext cx="417593" cy="2677656"/>
          </a:xfrm>
          <a:prstGeom prst="rect">
            <a:avLst/>
          </a:prstGeom>
          <a:noFill/>
        </p:spPr>
        <p:txBody>
          <a:bodyPr>
            <a:spAutoFit/>
          </a:bodyPr>
          <a:lstStyle/>
          <a:p>
            <a:pPr algn="ctr">
              <a:defRPr/>
            </a:pPr>
            <a:r>
              <a:rPr lang="en-US" sz="2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Pressure</a:t>
            </a:r>
          </a:p>
        </p:txBody>
      </p:sp>
      <p:sp>
        <p:nvSpPr>
          <p:cNvPr id="20" name="Rectangle 19"/>
          <p:cNvSpPr/>
          <p:nvPr/>
        </p:nvSpPr>
        <p:spPr>
          <a:xfrm>
            <a:off x="3743400" y="8275848"/>
            <a:ext cx="2700300" cy="415498"/>
          </a:xfrm>
          <a:prstGeom prst="rect">
            <a:avLst/>
          </a:prstGeom>
          <a:noFill/>
        </p:spPr>
        <p:txBody>
          <a:bodyPr>
            <a:spAutoFit/>
          </a:bodyPr>
          <a:lstStyle/>
          <a:p>
            <a:pPr algn="ctr">
              <a:defRPr/>
            </a:pPr>
            <a:r>
              <a:rPr lang="en-US" sz="2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Time</a:t>
            </a:r>
          </a:p>
        </p:txBody>
      </p:sp>
      <p:sp>
        <p:nvSpPr>
          <p:cNvPr id="22" name="Rectangle 21"/>
          <p:cNvSpPr/>
          <p:nvPr/>
        </p:nvSpPr>
        <p:spPr>
          <a:xfrm>
            <a:off x="12060324" y="8275848"/>
            <a:ext cx="2700300" cy="415498"/>
          </a:xfrm>
          <a:prstGeom prst="rect">
            <a:avLst/>
          </a:prstGeom>
          <a:noFill/>
        </p:spPr>
        <p:txBody>
          <a:bodyPr>
            <a:spAutoFit/>
          </a:bodyPr>
          <a:lstStyle/>
          <a:p>
            <a:pPr algn="ctr">
              <a:defRPr/>
            </a:pPr>
            <a:r>
              <a:rPr lang="en-US" sz="2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Time</a:t>
            </a:r>
          </a:p>
        </p:txBody>
      </p:sp>
      <p:sp>
        <p:nvSpPr>
          <p:cNvPr id="98319" name="Rectangle 2"/>
          <p:cNvSpPr>
            <a:spLocks noGrp="1" noChangeArrowheads="1"/>
          </p:cNvSpPr>
          <p:nvPr>
            <p:ph type="title"/>
          </p:nvPr>
        </p:nvSpPr>
        <p:spPr>
          <a:xfrm>
            <a:off x="2286000" y="1"/>
            <a:ext cx="11706225" cy="1471613"/>
          </a:xfrm>
        </p:spPr>
        <p:txBody>
          <a:bodyPr/>
          <a:lstStyle/>
          <a:p>
            <a:pPr eaLnBrk="1" hangingPunct="1"/>
            <a:r>
              <a:rPr lang="en-GB" altLang="en-US" sz="3600"/>
              <a:t>Fixed outlet PRV</a:t>
            </a:r>
          </a:p>
        </p:txBody>
      </p:sp>
      <p:pic>
        <p:nvPicPr>
          <p:cNvPr id="3" name="Picture 2" descr="A blue and black logo&#10;&#10;AI-generated content may be incorrect.">
            <a:extLst>
              <a:ext uri="{FF2B5EF4-FFF2-40B4-BE49-F238E27FC236}">
                <a16:creationId xmlns:a16="http://schemas.microsoft.com/office/drawing/2014/main" id="{764A4C4C-DA78-937F-0B34-236EED67D8F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spTree>
    <p:extLst>
      <p:ext uri="{BB962C8B-B14F-4D97-AF65-F5344CB8AC3E}">
        <p14:creationId xmlns:p14="http://schemas.microsoft.com/office/powerpoint/2010/main" val="3150370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3" descr="graph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96638" y="5250657"/>
            <a:ext cx="4572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1" name="Picture 2" descr="graph 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78932" y="5250657"/>
            <a:ext cx="4572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p:cNvCxnSpPr>
            <a:cxnSpLocks noChangeShapeType="1"/>
          </p:cNvCxnSpPr>
          <p:nvPr/>
        </p:nvCxnSpPr>
        <p:spPr bwMode="auto">
          <a:xfrm>
            <a:off x="3526632" y="3631407"/>
            <a:ext cx="9505950" cy="0"/>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pic>
        <p:nvPicPr>
          <p:cNvPr id="99333" name="Picture 7" descr="462866b5456fdc0ee949f8bfc72cbd6a.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92038" y="2443163"/>
            <a:ext cx="1852613" cy="185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Content Placeholder 9" descr="PRV.jpg"/>
          <p:cNvPicPr>
            <a:picLocks noGrp="1" noChangeAspect="1"/>
          </p:cNvPicPr>
          <p:nvPr>
            <p:ph idx="1"/>
          </p:nvPr>
        </p:nvPicPr>
        <p:blipFill>
          <a:blip r:embed="rId6">
            <a:extLst>
              <a:ext uri="{28A0092B-C50C-407E-A947-70E740481C1C}">
                <a14:useLocalDpi xmlns:a14="http://schemas.microsoft.com/office/drawing/2010/main" val="0"/>
              </a:ext>
            </a:extLst>
          </a:blip>
          <a:srcRect l="-66768" r="-66768"/>
          <a:stretch>
            <a:fillRect/>
          </a:stretch>
        </p:blipFill>
        <p:spPr>
          <a:xfrm>
            <a:off x="3743325" y="2874170"/>
            <a:ext cx="1802607" cy="947738"/>
          </a:xfrm>
        </p:spPr>
      </p:pic>
      <p:pic>
        <p:nvPicPr>
          <p:cNvPr id="99335" name="Picture 11" descr="zone.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903120" y="2226470"/>
            <a:ext cx="5831681"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7785899" y="2767236"/>
            <a:ext cx="2666114" cy="1338828"/>
          </a:xfrm>
          <a:prstGeom prst="rect">
            <a:avLst/>
          </a:prstGeom>
          <a:noFill/>
        </p:spPr>
        <p:txBody>
          <a:bodyPr wrap="none">
            <a:spAutoFit/>
          </a:bodyPr>
          <a:lstStyle/>
          <a:p>
            <a:pPr algn="ctr">
              <a:defRPr/>
            </a:pPr>
            <a:r>
              <a:rPr lang="en-US" sz="8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Zone</a:t>
            </a:r>
          </a:p>
        </p:txBody>
      </p:sp>
      <p:sp>
        <p:nvSpPr>
          <p:cNvPr id="16" name="Rectangle 15"/>
          <p:cNvSpPr>
            <a:spLocks noChangeAspect="1"/>
          </p:cNvSpPr>
          <p:nvPr/>
        </p:nvSpPr>
        <p:spPr>
          <a:xfrm>
            <a:off x="3635388" y="3847356"/>
            <a:ext cx="2160240" cy="1015663"/>
          </a:xfrm>
          <a:prstGeom prst="rect">
            <a:avLst/>
          </a:prstGeom>
          <a:noFill/>
        </p:spPr>
        <p:txBody>
          <a:bodyPr>
            <a:spAutoFit/>
          </a:bodyPr>
          <a:lstStyle/>
          <a:p>
            <a:pPr algn="ctr">
              <a:defRPr/>
            </a:pPr>
            <a:r>
              <a:rPr lang="en-US" sz="3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PRV With Controller</a:t>
            </a:r>
          </a:p>
        </p:txBody>
      </p:sp>
      <p:sp>
        <p:nvSpPr>
          <p:cNvPr id="19" name="Rectangle 18"/>
          <p:cNvSpPr>
            <a:spLocks noChangeAspect="1"/>
          </p:cNvSpPr>
          <p:nvPr/>
        </p:nvSpPr>
        <p:spPr>
          <a:xfrm>
            <a:off x="12600384" y="4279404"/>
            <a:ext cx="1620180" cy="1015663"/>
          </a:xfrm>
          <a:prstGeom prst="rect">
            <a:avLst/>
          </a:prstGeom>
          <a:noFill/>
        </p:spPr>
        <p:txBody>
          <a:bodyPr>
            <a:spAutoFit/>
          </a:bodyPr>
          <a:lstStyle/>
          <a:p>
            <a:pPr algn="ctr">
              <a:defRPr/>
            </a:pPr>
            <a:r>
              <a:rPr lang="en-US" sz="3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Critical Point</a:t>
            </a:r>
          </a:p>
        </p:txBody>
      </p:sp>
      <p:sp>
        <p:nvSpPr>
          <p:cNvPr id="2" name="Rectangle 1"/>
          <p:cNvSpPr/>
          <p:nvPr/>
        </p:nvSpPr>
        <p:spPr>
          <a:xfrm>
            <a:off x="2663281" y="5683560"/>
            <a:ext cx="417593" cy="2677656"/>
          </a:xfrm>
          <a:prstGeom prst="rect">
            <a:avLst/>
          </a:prstGeom>
          <a:noFill/>
        </p:spPr>
        <p:txBody>
          <a:bodyPr>
            <a:spAutoFit/>
          </a:bodyPr>
          <a:lstStyle/>
          <a:p>
            <a:pPr algn="ctr">
              <a:defRPr/>
            </a:pPr>
            <a:r>
              <a:rPr lang="en-US" sz="2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Pressure</a:t>
            </a:r>
          </a:p>
        </p:txBody>
      </p:sp>
      <p:sp>
        <p:nvSpPr>
          <p:cNvPr id="18" name="Rectangle 17"/>
          <p:cNvSpPr/>
          <p:nvPr/>
        </p:nvSpPr>
        <p:spPr>
          <a:xfrm>
            <a:off x="10980205" y="5683560"/>
            <a:ext cx="417593" cy="2677656"/>
          </a:xfrm>
          <a:prstGeom prst="rect">
            <a:avLst/>
          </a:prstGeom>
          <a:noFill/>
        </p:spPr>
        <p:txBody>
          <a:bodyPr>
            <a:spAutoFit/>
          </a:bodyPr>
          <a:lstStyle/>
          <a:p>
            <a:pPr algn="ctr">
              <a:defRPr/>
            </a:pPr>
            <a:r>
              <a:rPr lang="en-US" sz="2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Pressure</a:t>
            </a:r>
          </a:p>
        </p:txBody>
      </p:sp>
      <p:sp>
        <p:nvSpPr>
          <p:cNvPr id="20" name="Rectangle 19"/>
          <p:cNvSpPr/>
          <p:nvPr/>
        </p:nvSpPr>
        <p:spPr>
          <a:xfrm>
            <a:off x="3743400" y="8275848"/>
            <a:ext cx="2700300" cy="415498"/>
          </a:xfrm>
          <a:prstGeom prst="rect">
            <a:avLst/>
          </a:prstGeom>
          <a:noFill/>
        </p:spPr>
        <p:txBody>
          <a:bodyPr>
            <a:spAutoFit/>
          </a:bodyPr>
          <a:lstStyle/>
          <a:p>
            <a:pPr algn="ctr">
              <a:defRPr/>
            </a:pPr>
            <a:r>
              <a:rPr lang="en-US" sz="2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Time</a:t>
            </a:r>
          </a:p>
        </p:txBody>
      </p:sp>
      <p:sp>
        <p:nvSpPr>
          <p:cNvPr id="22" name="Rectangle 21"/>
          <p:cNvSpPr/>
          <p:nvPr/>
        </p:nvSpPr>
        <p:spPr>
          <a:xfrm>
            <a:off x="12060324" y="8275848"/>
            <a:ext cx="2700300" cy="415498"/>
          </a:xfrm>
          <a:prstGeom prst="rect">
            <a:avLst/>
          </a:prstGeom>
          <a:noFill/>
        </p:spPr>
        <p:txBody>
          <a:bodyPr>
            <a:spAutoFit/>
          </a:bodyPr>
          <a:lstStyle/>
          <a:p>
            <a:pPr algn="ctr">
              <a:defRPr/>
            </a:pPr>
            <a:r>
              <a:rPr lang="en-US" sz="2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ＭＳ Ｐゴシック" charset="0"/>
                <a:cs typeface="ＭＳ Ｐゴシック" charset="0"/>
              </a:rPr>
              <a:t>Time</a:t>
            </a:r>
          </a:p>
        </p:txBody>
      </p:sp>
      <p:sp>
        <p:nvSpPr>
          <p:cNvPr id="99343" name="Rectangle 2"/>
          <p:cNvSpPr>
            <a:spLocks noGrp="1" noChangeArrowheads="1"/>
          </p:cNvSpPr>
          <p:nvPr>
            <p:ph type="title"/>
          </p:nvPr>
        </p:nvSpPr>
        <p:spPr>
          <a:xfrm>
            <a:off x="2286000" y="1"/>
            <a:ext cx="11706225" cy="1471613"/>
          </a:xfrm>
        </p:spPr>
        <p:txBody>
          <a:bodyPr/>
          <a:lstStyle/>
          <a:p>
            <a:pPr eaLnBrk="1" hangingPunct="1"/>
            <a:r>
              <a:rPr lang="en-GB" altLang="en-US" sz="3600"/>
              <a:t>PRV with Controller</a:t>
            </a:r>
          </a:p>
        </p:txBody>
      </p:sp>
      <p:pic>
        <p:nvPicPr>
          <p:cNvPr id="99344" name="Picture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07458" y="2495551"/>
            <a:ext cx="1726406"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blue and black logo&#10;&#10;AI-generated content may be incorrect.">
            <a:extLst>
              <a:ext uri="{FF2B5EF4-FFF2-40B4-BE49-F238E27FC236}">
                <a16:creationId xmlns:a16="http://schemas.microsoft.com/office/drawing/2014/main" id="{3487B083-BAA3-46AF-57C5-7D028CF84DC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spTree>
    <p:extLst>
      <p:ext uri="{BB962C8B-B14F-4D97-AF65-F5344CB8AC3E}">
        <p14:creationId xmlns:p14="http://schemas.microsoft.com/office/powerpoint/2010/main" val="3184785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21C7181B-7CE4-5746-C631-540F7DF826D0}"/>
              </a:ext>
            </a:extLst>
          </p:cNvPr>
          <p:cNvSpPr>
            <a:spLocks noGrp="1" noChangeArrowheads="1"/>
          </p:cNvSpPr>
          <p:nvPr>
            <p:ph type="title"/>
          </p:nvPr>
        </p:nvSpPr>
        <p:spPr/>
        <p:txBody>
          <a:bodyPr/>
          <a:lstStyle/>
          <a:p>
            <a:r>
              <a:rPr lang="en-GB" altLang="en-US" b="1"/>
              <a:t>Why Control Pressure?</a:t>
            </a:r>
            <a:r>
              <a:rPr lang="en-GB" altLang="en-US"/>
              <a:t> </a:t>
            </a:r>
            <a:endParaRPr lang="en-US" altLang="en-US"/>
          </a:p>
        </p:txBody>
      </p:sp>
      <p:sp>
        <p:nvSpPr>
          <p:cNvPr id="38915" name="Rectangle 3">
            <a:extLst>
              <a:ext uri="{FF2B5EF4-FFF2-40B4-BE49-F238E27FC236}">
                <a16:creationId xmlns:a16="http://schemas.microsoft.com/office/drawing/2014/main" id="{52E49D42-92C9-676D-370B-8B6E66E43600}"/>
              </a:ext>
            </a:extLst>
          </p:cNvPr>
          <p:cNvSpPr>
            <a:spLocks noGrp="1" noChangeArrowheads="1"/>
          </p:cNvSpPr>
          <p:nvPr>
            <p:ph type="body" idx="1"/>
          </p:nvPr>
        </p:nvSpPr>
        <p:spPr>
          <a:xfrm>
            <a:off x="2286000" y="1902620"/>
            <a:ext cx="13251657" cy="6588918"/>
          </a:xfrm>
        </p:spPr>
        <p:txBody>
          <a:bodyPr/>
          <a:lstStyle/>
          <a:p>
            <a:r>
              <a:rPr lang="en-GB" altLang="en-US" sz="2400" b="1"/>
              <a:t>To save water by reducing pressure when demand is low (e.g. at  night) </a:t>
            </a:r>
          </a:p>
          <a:p>
            <a:r>
              <a:rPr lang="en-GB" altLang="en-US" sz="2400" b="1"/>
              <a:t>To reduce the quantity of water lost through leakage</a:t>
            </a:r>
          </a:p>
          <a:p>
            <a:r>
              <a:rPr lang="en-GB" altLang="en-US" sz="2400" b="1"/>
              <a:t>To extend asset life by reducing burst frequency - Fewer burst pipes </a:t>
            </a:r>
          </a:p>
          <a:p>
            <a:r>
              <a:rPr lang="en-GB" altLang="en-US" sz="2400" b="1"/>
              <a:t>To provide a more consistent service to the consumer</a:t>
            </a:r>
            <a:endParaRPr lang="en-GB" altLang="en-US" sz="2400"/>
          </a:p>
          <a:p>
            <a:endParaRPr lang="en-US" altLang="en-US" sz="2400"/>
          </a:p>
        </p:txBody>
      </p:sp>
      <p:pic>
        <p:nvPicPr>
          <p:cNvPr id="38916" name="Picture 4">
            <a:extLst>
              <a:ext uri="{FF2B5EF4-FFF2-40B4-BE49-F238E27FC236}">
                <a16:creationId xmlns:a16="http://schemas.microsoft.com/office/drawing/2014/main" id="{3AA4A717-C93A-5E42-2691-FB0E1EBC06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7"/>
          <a:stretch>
            <a:fillRect/>
          </a:stretch>
        </p:blipFill>
        <p:spPr bwMode="auto">
          <a:xfrm>
            <a:off x="3419475" y="4279107"/>
            <a:ext cx="11451432" cy="4695825"/>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descr="A blue and black logo&#10;&#10;AI-generated content may be incorrect.">
            <a:extLst>
              <a:ext uri="{FF2B5EF4-FFF2-40B4-BE49-F238E27FC236}">
                <a16:creationId xmlns:a16="http://schemas.microsoft.com/office/drawing/2014/main" id="{633E0BB4-0763-547A-65CB-19DC6E3A1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spTree>
    <p:extLst>
      <p:ext uri="{BB962C8B-B14F-4D97-AF65-F5344CB8AC3E}">
        <p14:creationId xmlns:p14="http://schemas.microsoft.com/office/powerpoint/2010/main" val="227618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086AC-23A8-6408-760D-144681BCF1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D33DBC9-63C8-5319-F8C3-9810D9068134}"/>
              </a:ext>
            </a:extLst>
          </p:cNvPr>
          <p:cNvSpPr>
            <a:spLocks noGrp="1"/>
          </p:cNvSpPr>
          <p:nvPr>
            <p:ph type="title"/>
          </p:nvPr>
        </p:nvSpPr>
        <p:spPr>
          <a:xfrm>
            <a:off x="1604695" y="3375812"/>
            <a:ext cx="9897968" cy="999638"/>
          </a:xfrm>
        </p:spPr>
        <p:txBody>
          <a:bodyPr>
            <a:normAutofit/>
          </a:bodyPr>
          <a:lstStyle/>
          <a:p>
            <a:r>
              <a:rPr lang="en-GB" dirty="0"/>
              <a:t>Leak Detection Products</a:t>
            </a:r>
          </a:p>
        </p:txBody>
      </p:sp>
      <p:pic>
        <p:nvPicPr>
          <p:cNvPr id="6" name="Picture Placeholder 5" descr="A person in a yellow jacket and headphones holding a device&#10;&#10;AI-generated content may be incorrect.">
            <a:extLst>
              <a:ext uri="{FF2B5EF4-FFF2-40B4-BE49-F238E27FC236}">
                <a16:creationId xmlns:a16="http://schemas.microsoft.com/office/drawing/2014/main" id="{BDD4269E-084E-CDCA-256D-188633EBF94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6862" t="-99" r="3994" b="99"/>
          <a:stretch/>
        </p:blipFill>
        <p:spPr>
          <a:xfrm>
            <a:off x="11618339" y="-9524"/>
            <a:ext cx="6669662" cy="9645801"/>
          </a:xfrm>
        </p:spPr>
      </p:pic>
    </p:spTree>
    <p:extLst>
      <p:ext uri="{BB962C8B-B14F-4D97-AF65-F5344CB8AC3E}">
        <p14:creationId xmlns:p14="http://schemas.microsoft.com/office/powerpoint/2010/main" val="2848826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941BCE-7FC1-4C01-ABAD-E02B43EB39BD}"/>
              </a:ext>
            </a:extLst>
          </p:cNvPr>
          <p:cNvSpPr>
            <a:spLocks noGrp="1"/>
          </p:cNvSpPr>
          <p:nvPr>
            <p:ph type="body" sz="quarter" idx="12"/>
          </p:nvPr>
        </p:nvSpPr>
        <p:spPr>
          <a:xfrm>
            <a:off x="5739793" y="2383081"/>
            <a:ext cx="5979320" cy="5871968"/>
          </a:xfrm>
        </p:spPr>
        <p:txBody>
          <a:bodyPr>
            <a:normAutofit/>
          </a:bodyPr>
          <a:lstStyle/>
          <a:p>
            <a:pPr defTabSz="685800">
              <a:defRPr/>
            </a:pPr>
            <a:r>
              <a:rPr lang="en-GB" b="1" dirty="0">
                <a:ea typeface="Open Sans" panose="020B0606030504020204" pitchFamily="34" charset="0"/>
              </a:rPr>
              <a:t>DXmic is the latest generation digital ground microphone developed to precisely localise the position of a leak.</a:t>
            </a:r>
          </a:p>
          <a:p>
            <a:pPr defTabSz="685800">
              <a:defRPr/>
            </a:pPr>
            <a:r>
              <a:rPr lang="en-GB" dirty="0">
                <a:ea typeface="Open Sans" panose="020B0606030504020204" pitchFamily="34" charset="0"/>
              </a:rPr>
              <a:t>Delivering the highest quality sound, DXmic Pro incorporates a wide variety of features including auto filtering and frequency display to pinpoint a leak.</a:t>
            </a:r>
          </a:p>
          <a:p>
            <a:pPr marL="428625" indent="-428625" defTabSz="685800">
              <a:buFont typeface="Courier New" panose="02070309020205020404" pitchFamily="49" charset="0"/>
              <a:buChar char="o"/>
              <a:defRPr/>
            </a:pPr>
            <a:r>
              <a:rPr lang="en-US" b="1" dirty="0">
                <a:ea typeface="Open Sans" panose="020B0606030504020204" pitchFamily="34" charset="0"/>
              </a:rPr>
              <a:t>Improved automatic filtering:</a:t>
            </a:r>
            <a:r>
              <a:rPr lang="en-US" dirty="0">
                <a:ea typeface="Open Sans" panose="020B0606030504020204" pitchFamily="34" charset="0"/>
              </a:rPr>
              <a:t> supported by frequency analysis display.</a:t>
            </a:r>
          </a:p>
          <a:p>
            <a:pPr marL="428625" indent="-428625" defTabSz="685800">
              <a:buFont typeface="Courier New" panose="02070309020205020404" pitchFamily="49" charset="0"/>
              <a:buChar char="o"/>
              <a:defRPr/>
            </a:pPr>
            <a:r>
              <a:rPr lang="en-US" b="1" dirty="0">
                <a:ea typeface="Open Sans" panose="020B0606030504020204" pitchFamily="34" charset="0"/>
              </a:rPr>
              <a:t>Safety Noise Level cut-off:</a:t>
            </a:r>
            <a:r>
              <a:rPr lang="en-US" dirty="0">
                <a:ea typeface="Open Sans" panose="020B0606030504020204" pitchFamily="34" charset="0"/>
              </a:rPr>
              <a:t> ensures user is protected should probes be dropped or mishandled.</a:t>
            </a:r>
          </a:p>
          <a:p>
            <a:pPr marL="428625" indent="-428625" defTabSz="685800">
              <a:buFont typeface="Courier New" panose="02070309020205020404" pitchFamily="49" charset="0"/>
              <a:buChar char="o"/>
              <a:defRPr/>
            </a:pPr>
            <a:r>
              <a:rPr lang="en-US" b="1" dirty="0" err="1">
                <a:ea typeface="Open Sans" panose="020B0606030504020204" pitchFamily="34" charset="0"/>
              </a:rPr>
              <a:t>DXmic</a:t>
            </a:r>
            <a:r>
              <a:rPr lang="en-US" b="1" dirty="0">
                <a:ea typeface="Open Sans" panose="020B0606030504020204" pitchFamily="34" charset="0"/>
              </a:rPr>
              <a:t> Pro App compatible:</a:t>
            </a:r>
            <a:r>
              <a:rPr lang="en-US" dirty="0">
                <a:ea typeface="Open Sans" panose="020B0606030504020204" pitchFamily="34" charset="0"/>
              </a:rPr>
              <a:t> download results to </a:t>
            </a:r>
            <a:r>
              <a:rPr lang="en-US" dirty="0" err="1">
                <a:ea typeface="Open Sans" panose="020B0606030504020204" pitchFamily="34" charset="0"/>
              </a:rPr>
              <a:t>DXmic</a:t>
            </a:r>
            <a:r>
              <a:rPr lang="en-US" dirty="0">
                <a:ea typeface="Open Sans" panose="020B0606030504020204" pitchFamily="34" charset="0"/>
              </a:rPr>
              <a:t> Pro app and replay leak noise recordings.</a:t>
            </a:r>
          </a:p>
          <a:p>
            <a:pPr defTabSz="685800">
              <a:defRPr/>
            </a:pPr>
            <a:endParaRPr lang="en-GB"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defTabSz="1028700">
              <a:defRPr/>
            </a:pPr>
            <a:endParaRPr lang="en-US" b="1" dirty="0">
              <a:ea typeface="Open Sans" panose="020B0606030504020204" pitchFamily="34" charset="0"/>
            </a:endParaRPr>
          </a:p>
          <a:p>
            <a:pPr defTabSz="1028700">
              <a:defRPr/>
            </a:pPr>
            <a:endParaRPr lang="en-US" b="1" dirty="0">
              <a:ea typeface="Open Sans" panose="020B0606030504020204" pitchFamily="34" charset="0"/>
            </a:endParaRPr>
          </a:p>
          <a:p>
            <a:pPr defTabSz="1028700">
              <a:defRPr/>
            </a:pPr>
            <a:endParaRPr lang="en-US" b="1" dirty="0">
              <a:ea typeface="Open Sans" panose="020B0606030504020204" pitchFamily="34" charset="0"/>
            </a:endParaRPr>
          </a:p>
          <a:p>
            <a:endParaRPr lang="en-GB" dirty="0"/>
          </a:p>
        </p:txBody>
      </p:sp>
      <p:sp>
        <p:nvSpPr>
          <p:cNvPr id="4" name="Text Placeholder 3">
            <a:extLst>
              <a:ext uri="{FF2B5EF4-FFF2-40B4-BE49-F238E27FC236}">
                <a16:creationId xmlns:a16="http://schemas.microsoft.com/office/drawing/2014/main" id="{6002406D-F7A0-BE10-4EBB-589688DBE2D5}"/>
              </a:ext>
            </a:extLst>
          </p:cNvPr>
          <p:cNvSpPr>
            <a:spLocks noGrp="1"/>
          </p:cNvSpPr>
          <p:nvPr>
            <p:ph type="body" sz="quarter" idx="15"/>
          </p:nvPr>
        </p:nvSpPr>
        <p:spPr>
          <a:xfrm>
            <a:off x="435747" y="338138"/>
            <a:ext cx="4670943" cy="816558"/>
          </a:xfrm>
        </p:spPr>
        <p:txBody>
          <a:bodyPr/>
          <a:lstStyle/>
          <a:p>
            <a:r>
              <a:rPr lang="en-GB" dirty="0"/>
              <a:t>DXmic Pro</a:t>
            </a:r>
          </a:p>
        </p:txBody>
      </p:sp>
      <p:pic>
        <p:nvPicPr>
          <p:cNvPr id="11" name="Picture Placeholder 12">
            <a:extLst>
              <a:ext uri="{FF2B5EF4-FFF2-40B4-BE49-F238E27FC236}">
                <a16:creationId xmlns:a16="http://schemas.microsoft.com/office/drawing/2014/main" id="{1B171C4A-8F8C-C9D6-A856-4ADE8FBCEB5A}"/>
              </a:ext>
            </a:extLst>
          </p:cNvPr>
          <p:cNvPicPr>
            <a:picLocks noChangeAspect="1"/>
          </p:cNvPicPr>
          <p:nvPr/>
        </p:nvPicPr>
        <p:blipFill>
          <a:blip r:embed="rId2" cstate="print">
            <a:extLst>
              <a:ext uri="{28A0092B-C50C-407E-A947-70E740481C1C}">
                <a14:useLocalDpi xmlns:a14="http://schemas.microsoft.com/office/drawing/2010/main" val="0"/>
              </a:ext>
            </a:extLst>
          </a:blip>
          <a:srcRect l="30076" r="30076"/>
          <a:stretch/>
        </p:blipFill>
        <p:spPr>
          <a:xfrm>
            <a:off x="0" y="2383081"/>
            <a:ext cx="4485633" cy="7701833"/>
          </a:xfrm>
          <a:prstGeom prst="rect">
            <a:avLst/>
          </a:prstGeom>
        </p:spPr>
      </p:pic>
      <p:sp>
        <p:nvSpPr>
          <p:cNvPr id="12" name="Text Placeholder 3">
            <a:extLst>
              <a:ext uri="{FF2B5EF4-FFF2-40B4-BE49-F238E27FC236}">
                <a16:creationId xmlns:a16="http://schemas.microsoft.com/office/drawing/2014/main" id="{C789C9DF-B751-44F5-0814-8741D3462433}"/>
              </a:ext>
            </a:extLst>
          </p:cNvPr>
          <p:cNvSpPr txBox="1">
            <a:spLocks/>
          </p:cNvSpPr>
          <p:nvPr/>
        </p:nvSpPr>
        <p:spPr>
          <a:xfrm>
            <a:off x="435748" y="1156863"/>
            <a:ext cx="6509726" cy="816558"/>
          </a:xfrm>
          <a:prstGeom prst="rect">
            <a:avLst/>
          </a:prstGeom>
        </p:spPr>
        <p:txBody>
          <a:bodyPr vert="horz" lIns="137160" tIns="68580" rIns="137160" bIns="68580" rtlCol="0">
            <a:noAutofit/>
          </a:bodyPr>
          <a:lstStyle>
            <a:lvl1pPr marL="0" indent="0" algn="l" defTabSz="914400" rtl="0" eaLnBrk="1" latinLnBrk="0" hangingPunct="1">
              <a:lnSpc>
                <a:spcPct val="90000"/>
              </a:lnSpc>
              <a:spcBef>
                <a:spcPts val="1000"/>
              </a:spcBef>
              <a:buFont typeface="Arial" panose="020B0604020202020204" pitchFamily="34" charset="0"/>
              <a:buNone/>
              <a:defRPr sz="3500" kern="1200">
                <a:solidFill>
                  <a:schemeClr val="bg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750" dirty="0">
                <a:latin typeface="Rubik" pitchFamily="2" charset="-79"/>
                <a:cs typeface="Rubik" pitchFamily="2" charset="-79"/>
              </a:rPr>
              <a:t>Digital Ground Microphone</a:t>
            </a:r>
          </a:p>
        </p:txBody>
      </p:sp>
      <p:pic>
        <p:nvPicPr>
          <p:cNvPr id="7" name="Picture Placeholder 6" descr="A blue device with a long handle&#10;&#10;AI-generated content may be incorrect.">
            <a:extLst>
              <a:ext uri="{FF2B5EF4-FFF2-40B4-BE49-F238E27FC236}">
                <a16:creationId xmlns:a16="http://schemas.microsoft.com/office/drawing/2014/main" id="{52DD4EAA-3F64-56CB-925B-962D418FAE17}"/>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314" r="1372"/>
          <a:stretch/>
        </p:blipFill>
        <p:spPr>
          <a:xfrm>
            <a:off x="8800983" y="2820932"/>
            <a:ext cx="9115578" cy="9213068"/>
          </a:xfrm>
        </p:spPr>
      </p:pic>
      <p:pic>
        <p:nvPicPr>
          <p:cNvPr id="14" name="Picture 13" descr="A black and silver vacuum cleaner&#10;&#10;AI-generated content may be incorrect.">
            <a:extLst>
              <a:ext uri="{FF2B5EF4-FFF2-40B4-BE49-F238E27FC236}">
                <a16:creationId xmlns:a16="http://schemas.microsoft.com/office/drawing/2014/main" id="{2483C3BA-EDD5-7266-6E8A-53B285F4A3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0117" y="1593479"/>
            <a:ext cx="9115578" cy="9115578"/>
          </a:xfrm>
          <a:prstGeom prst="rect">
            <a:avLst/>
          </a:prstGeom>
        </p:spPr>
      </p:pic>
    </p:spTree>
    <p:extLst>
      <p:ext uri="{BB962C8B-B14F-4D97-AF65-F5344CB8AC3E}">
        <p14:creationId xmlns:p14="http://schemas.microsoft.com/office/powerpoint/2010/main" val="170384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4B9F2-25A5-C375-A579-2DFDC54C0C7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C54C3A2-0C3E-F2B9-9C66-6EEF4BF58E96}"/>
              </a:ext>
            </a:extLst>
          </p:cNvPr>
          <p:cNvSpPr>
            <a:spLocks noGrp="1"/>
          </p:cNvSpPr>
          <p:nvPr>
            <p:ph type="body" sz="quarter" idx="12"/>
          </p:nvPr>
        </p:nvSpPr>
        <p:spPr>
          <a:xfrm>
            <a:off x="4880244" y="2383081"/>
            <a:ext cx="4485633" cy="2397350"/>
          </a:xfrm>
        </p:spPr>
        <p:txBody>
          <a:bodyPr>
            <a:noAutofit/>
          </a:bodyPr>
          <a:lstStyle/>
          <a:p>
            <a:r>
              <a:rPr lang="en-GB" sz="2400" dirty="0" err="1">
                <a:latin typeface="Open Sans" panose="020B0606030504020204" pitchFamily="34" charset="0"/>
                <a:cs typeface="Rubik"/>
              </a:rPr>
              <a:t>McTouch</a:t>
            </a:r>
            <a:r>
              <a:rPr lang="en-GB" sz="2400" dirty="0">
                <a:latin typeface="Open Sans" panose="020B0606030504020204" pitchFamily="34" charset="0"/>
                <a:cs typeface="Rubik"/>
              </a:rPr>
              <a:t> Pro is an advanced leak noise correlator designed especially for the more difficult leak detection situations, including plastic or large diameter pipes, with accelerometers or hydrophone connection</a:t>
            </a:r>
            <a:endParaRPr lang="en-GB" sz="2400" dirty="0">
              <a:cs typeface="Rubik"/>
            </a:endParaRPr>
          </a:p>
        </p:txBody>
      </p:sp>
      <p:sp>
        <p:nvSpPr>
          <p:cNvPr id="5" name="Text Placeholder 4">
            <a:extLst>
              <a:ext uri="{FF2B5EF4-FFF2-40B4-BE49-F238E27FC236}">
                <a16:creationId xmlns:a16="http://schemas.microsoft.com/office/drawing/2014/main" id="{A8C1FAF0-B540-6B31-3F78-BDBF82208E4D}"/>
              </a:ext>
            </a:extLst>
          </p:cNvPr>
          <p:cNvSpPr>
            <a:spLocks noGrp="1"/>
          </p:cNvSpPr>
          <p:nvPr>
            <p:ph type="body" sz="quarter" idx="14"/>
          </p:nvPr>
        </p:nvSpPr>
        <p:spPr>
          <a:xfrm>
            <a:off x="263758" y="660583"/>
            <a:ext cx="8585537" cy="978278"/>
          </a:xfrm>
        </p:spPr>
        <p:txBody>
          <a:bodyPr/>
          <a:lstStyle/>
          <a:p>
            <a:r>
              <a:rPr lang="en-GB" dirty="0" err="1"/>
              <a:t>McTouch</a:t>
            </a:r>
            <a:r>
              <a:rPr lang="en-GB" dirty="0"/>
              <a:t> Pro Correlator</a:t>
            </a:r>
          </a:p>
        </p:txBody>
      </p:sp>
      <p:pic>
        <p:nvPicPr>
          <p:cNvPr id="11" name="Picture 10" descr="A group of electronic devices&#10;&#10;AI-generated content may be incorrect.">
            <a:extLst>
              <a:ext uri="{FF2B5EF4-FFF2-40B4-BE49-F238E27FC236}">
                <a16:creationId xmlns:a16="http://schemas.microsoft.com/office/drawing/2014/main" id="{A8DA5F33-4511-E210-7403-71BB1685C20C}"/>
              </a:ext>
            </a:extLst>
          </p:cNvPr>
          <p:cNvPicPr>
            <a:picLocks noChangeAspect="1"/>
          </p:cNvPicPr>
          <p:nvPr/>
        </p:nvPicPr>
        <p:blipFill>
          <a:blip r:embed="rId3">
            <a:extLst>
              <a:ext uri="{28A0092B-C50C-407E-A947-70E740481C1C}">
                <a14:useLocalDpi xmlns:a14="http://schemas.microsoft.com/office/drawing/2010/main" val="0"/>
              </a:ext>
            </a:extLst>
          </a:blip>
          <a:srcRect t="58861"/>
          <a:stretch/>
        </p:blipFill>
        <p:spPr>
          <a:xfrm>
            <a:off x="5079824" y="4982137"/>
            <a:ext cx="13248282" cy="5450243"/>
          </a:xfrm>
          <a:prstGeom prst="rect">
            <a:avLst/>
          </a:prstGeom>
        </p:spPr>
      </p:pic>
      <p:pic>
        <p:nvPicPr>
          <p:cNvPr id="12" name="Picture Placeholder 12">
            <a:extLst>
              <a:ext uri="{FF2B5EF4-FFF2-40B4-BE49-F238E27FC236}">
                <a16:creationId xmlns:a16="http://schemas.microsoft.com/office/drawing/2014/main" id="{C8D5ACEC-E917-8418-4057-9BAF33EB357D}"/>
              </a:ext>
            </a:extLst>
          </p:cNvPr>
          <p:cNvPicPr>
            <a:picLocks noChangeAspect="1"/>
          </p:cNvPicPr>
          <p:nvPr/>
        </p:nvPicPr>
        <p:blipFill>
          <a:blip r:embed="rId4">
            <a:extLst>
              <a:ext uri="{28A0092B-C50C-407E-A947-70E740481C1C}">
                <a14:useLocalDpi xmlns:a14="http://schemas.microsoft.com/office/drawing/2010/main" val="0"/>
              </a:ext>
            </a:extLst>
          </a:blip>
          <a:srcRect l="10394" t="-562" r="31364" b="562"/>
          <a:stretch/>
        </p:blipFill>
        <p:spPr>
          <a:xfrm>
            <a:off x="0" y="2383081"/>
            <a:ext cx="4485633" cy="7701833"/>
          </a:xfrm>
          <a:prstGeom prst="rect">
            <a:avLst/>
          </a:prstGeom>
        </p:spPr>
      </p:pic>
      <p:pic>
        <p:nvPicPr>
          <p:cNvPr id="2" name="Picture 1" descr="A group of electronic devices&#10;&#10;Description automatically generated">
            <a:extLst>
              <a:ext uri="{FF2B5EF4-FFF2-40B4-BE49-F238E27FC236}">
                <a16:creationId xmlns:a16="http://schemas.microsoft.com/office/drawing/2014/main" id="{72D9BE33-57BC-153E-28E4-CFCE06BC5B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14388" y="1"/>
            <a:ext cx="6327251" cy="4943003"/>
          </a:xfrm>
          <a:prstGeom prst="rect">
            <a:avLst/>
          </a:prstGeom>
        </p:spPr>
      </p:pic>
      <p:pic>
        <p:nvPicPr>
          <p:cNvPr id="4" name="Picture 3" descr="A silver metal device with a black background&#10;&#10;Description automatically generated">
            <a:extLst>
              <a:ext uri="{FF2B5EF4-FFF2-40B4-BE49-F238E27FC236}">
                <a16:creationId xmlns:a16="http://schemas.microsoft.com/office/drawing/2014/main" id="{FF9DBB10-178E-A7FF-2251-83A1CAF79E6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461727" y="5272790"/>
            <a:ext cx="1675478" cy="1607391"/>
          </a:xfrm>
          <a:prstGeom prst="rect">
            <a:avLst/>
          </a:prstGeom>
        </p:spPr>
      </p:pic>
      <p:pic>
        <p:nvPicPr>
          <p:cNvPr id="6" name="Picture 5" descr="A silver metal device with a black background&#10;&#10;Description automatically generated">
            <a:extLst>
              <a:ext uri="{FF2B5EF4-FFF2-40B4-BE49-F238E27FC236}">
                <a16:creationId xmlns:a16="http://schemas.microsoft.com/office/drawing/2014/main" id="{5DA55246-C3AB-B009-F82C-C7D4A410B5B4}"/>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5326892" y="5272790"/>
            <a:ext cx="1675479" cy="1607393"/>
          </a:xfrm>
          <a:prstGeom prst="rect">
            <a:avLst/>
          </a:prstGeom>
        </p:spPr>
      </p:pic>
    </p:spTree>
    <p:extLst>
      <p:ext uri="{BB962C8B-B14F-4D97-AF65-F5344CB8AC3E}">
        <p14:creationId xmlns:p14="http://schemas.microsoft.com/office/powerpoint/2010/main" val="3838852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086AC-23A8-6408-760D-144681BCF1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D33DBC9-63C8-5319-F8C3-9810D9068134}"/>
              </a:ext>
            </a:extLst>
          </p:cNvPr>
          <p:cNvSpPr>
            <a:spLocks noGrp="1"/>
          </p:cNvSpPr>
          <p:nvPr>
            <p:ph type="title"/>
          </p:nvPr>
        </p:nvSpPr>
        <p:spPr>
          <a:xfrm>
            <a:off x="1604695" y="3375812"/>
            <a:ext cx="9897968" cy="999638"/>
          </a:xfrm>
        </p:spPr>
        <p:txBody>
          <a:bodyPr>
            <a:normAutofit/>
          </a:bodyPr>
          <a:lstStyle/>
          <a:p>
            <a:r>
              <a:rPr lang="en-GB" dirty="0"/>
              <a:t>Acoustic Logging</a:t>
            </a:r>
          </a:p>
        </p:txBody>
      </p:sp>
      <p:pic>
        <p:nvPicPr>
          <p:cNvPr id="7" name="Picture Placeholder 6" descr="A person holding a wheel and a blue device&#10;&#10;AI-generated content may be incorrect.">
            <a:extLst>
              <a:ext uri="{FF2B5EF4-FFF2-40B4-BE49-F238E27FC236}">
                <a16:creationId xmlns:a16="http://schemas.microsoft.com/office/drawing/2014/main" id="{F2E53F97-147D-6174-C28E-7F7D19422359}"/>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0894" t="-99" r="8763" b="99"/>
          <a:stretch/>
        </p:blipFill>
        <p:spPr>
          <a:xfrm>
            <a:off x="11502662" y="-9524"/>
            <a:ext cx="6785340" cy="9645801"/>
          </a:xfrm>
        </p:spPr>
      </p:pic>
    </p:spTree>
    <p:extLst>
      <p:ext uri="{BB962C8B-B14F-4D97-AF65-F5344CB8AC3E}">
        <p14:creationId xmlns:p14="http://schemas.microsoft.com/office/powerpoint/2010/main" val="1327263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941BCE-7FC1-4C01-ABAD-E02B43EB39BD}"/>
              </a:ext>
            </a:extLst>
          </p:cNvPr>
          <p:cNvSpPr>
            <a:spLocks noGrp="1"/>
          </p:cNvSpPr>
          <p:nvPr>
            <p:ph type="body" sz="quarter" idx="12"/>
          </p:nvPr>
        </p:nvSpPr>
        <p:spPr>
          <a:xfrm>
            <a:off x="4785656" y="2586233"/>
            <a:ext cx="5447202" cy="7498680"/>
          </a:xfrm>
        </p:spPr>
        <p:txBody>
          <a:bodyPr>
            <a:normAutofit/>
          </a:bodyPr>
          <a:lstStyle/>
          <a:p>
            <a:pPr defTabSz="1028700">
              <a:defRPr/>
            </a:pPr>
            <a:r>
              <a:rPr lang="en-US" b="1" dirty="0">
                <a:ea typeface="Open Sans" panose="020B0606030504020204" pitchFamily="34" charset="0"/>
              </a:rPr>
              <a:t>PermaNET SU is an award-winning correlating noise logger that combines a leak noise sensor and telemetry technology into a single compact unit.</a:t>
            </a:r>
          </a:p>
          <a:p>
            <a:pPr defTabSz="1028700">
              <a:defRPr/>
            </a:pPr>
            <a:endParaRPr lang="en-US" b="1" dirty="0">
              <a:ea typeface="Open Sans" panose="020B0606030504020204" pitchFamily="34" charset="0"/>
            </a:endParaRPr>
          </a:p>
          <a:p>
            <a:pPr defTabSz="1028700">
              <a:defRPr/>
            </a:pPr>
            <a:r>
              <a:rPr lang="en-US" dirty="0">
                <a:ea typeface="Open Sans" panose="020B0606030504020204" pitchFamily="34" charset="0"/>
              </a:rPr>
              <a:t>PermaNET SU is fully compatible with PermaNET Web, combining to produce map-based display, GIS interface and full audio and correlation facilities.</a:t>
            </a:r>
          </a:p>
          <a:p>
            <a:pPr marL="428625" indent="-428625" defTabSz="1028700">
              <a:buFont typeface="Courier New" panose="02070309020205020404" pitchFamily="49" charset="0"/>
              <a:buChar char="o"/>
              <a:defRPr/>
            </a:pPr>
            <a:r>
              <a:rPr lang="en-US" b="1" dirty="0">
                <a:ea typeface="Open Sans" panose="020B0606030504020204" pitchFamily="34" charset="0"/>
              </a:rPr>
              <a:t>Robust and durable: </a:t>
            </a:r>
            <a:r>
              <a:rPr lang="en-US" dirty="0">
                <a:ea typeface="Open Sans" panose="020B0606030504020204" pitchFamily="34" charset="0"/>
              </a:rPr>
              <a:t>designed specifically for smaller and more challenging installation areas. </a:t>
            </a:r>
          </a:p>
          <a:p>
            <a:pPr marL="428625" indent="-428625" defTabSz="1028700">
              <a:buFont typeface="Courier New" panose="02070309020205020404" pitchFamily="49" charset="0"/>
              <a:buChar char="o"/>
              <a:defRPr/>
            </a:pPr>
            <a:r>
              <a:rPr lang="en-US" b="1" dirty="0">
                <a:ea typeface="Open Sans" panose="020B0606030504020204" pitchFamily="34" charset="0"/>
              </a:rPr>
              <a:t>Installation confirmation</a:t>
            </a:r>
            <a:r>
              <a:rPr lang="en-US" dirty="0">
                <a:ea typeface="Open Sans" panose="020B0606030504020204" pitchFamily="34" charset="0"/>
              </a:rPr>
              <a:t>: daily check to confirm logger orientation; will alarm if a problem is detected.</a:t>
            </a:r>
          </a:p>
          <a:p>
            <a:pPr marL="428625" indent="-428625" defTabSz="1028700">
              <a:buFont typeface="Courier New" panose="02070309020205020404" pitchFamily="49" charset="0"/>
              <a:buChar char="o"/>
              <a:defRPr/>
            </a:pPr>
            <a:r>
              <a:rPr lang="en-US" b="1" dirty="0">
                <a:ea typeface="Open Sans" panose="020B0606030504020204" pitchFamily="34" charset="0"/>
              </a:rPr>
              <a:t>Easy to use</a:t>
            </a:r>
            <a:r>
              <a:rPr lang="en-US" dirty="0">
                <a:ea typeface="Open Sans" panose="020B0606030504020204" pitchFamily="34" charset="0"/>
              </a:rPr>
              <a:t>: compatible with HWM Global Deployment app.  Select features can be programmed through PermaNET Web.</a:t>
            </a:r>
          </a:p>
          <a:p>
            <a:pPr defTabSz="1028700">
              <a:defRPr/>
            </a:pPr>
            <a:endParaRPr lang="en-US" b="1" dirty="0">
              <a:ea typeface="Open Sans" panose="020B0606030504020204" pitchFamily="34" charset="0"/>
            </a:endParaRPr>
          </a:p>
          <a:p>
            <a:pPr defTabSz="1028700">
              <a:defRPr/>
            </a:pPr>
            <a:endParaRPr lang="en-US" b="1" dirty="0">
              <a:ea typeface="Open Sans" panose="020B0606030504020204" pitchFamily="34" charset="0"/>
            </a:endParaRPr>
          </a:p>
          <a:p>
            <a:pPr defTabSz="1028700">
              <a:defRPr/>
            </a:pPr>
            <a:endParaRPr lang="en-US" b="1" dirty="0">
              <a:ea typeface="Open Sans" panose="020B0606030504020204" pitchFamily="34" charset="0"/>
            </a:endParaRPr>
          </a:p>
          <a:p>
            <a:endParaRPr lang="en-GB" dirty="0"/>
          </a:p>
        </p:txBody>
      </p:sp>
      <p:sp>
        <p:nvSpPr>
          <p:cNvPr id="4" name="Text Placeholder 3">
            <a:extLst>
              <a:ext uri="{FF2B5EF4-FFF2-40B4-BE49-F238E27FC236}">
                <a16:creationId xmlns:a16="http://schemas.microsoft.com/office/drawing/2014/main" id="{6002406D-F7A0-BE10-4EBB-589688DBE2D5}"/>
              </a:ext>
            </a:extLst>
          </p:cNvPr>
          <p:cNvSpPr>
            <a:spLocks noGrp="1"/>
          </p:cNvSpPr>
          <p:nvPr>
            <p:ph type="body" sz="quarter" idx="15"/>
          </p:nvPr>
        </p:nvSpPr>
        <p:spPr>
          <a:xfrm>
            <a:off x="616938" y="430473"/>
            <a:ext cx="4670943" cy="816558"/>
          </a:xfrm>
        </p:spPr>
        <p:txBody>
          <a:bodyPr/>
          <a:lstStyle/>
          <a:p>
            <a:r>
              <a:rPr lang="en-GB" dirty="0"/>
              <a:t>PermaNET SU</a:t>
            </a:r>
          </a:p>
        </p:txBody>
      </p:sp>
      <p:pic>
        <p:nvPicPr>
          <p:cNvPr id="10" name="Picture Placeholder 9" descr="A blue and silver device&#10;&#10;AI-generated content may be incorrect.">
            <a:extLst>
              <a:ext uri="{FF2B5EF4-FFF2-40B4-BE49-F238E27FC236}">
                <a16:creationId xmlns:a16="http://schemas.microsoft.com/office/drawing/2014/main" id="{6E6A8B40-BF00-28AD-4496-674A075756E9}"/>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713" b="2713"/>
          <a:stretch>
            <a:fillRect/>
          </a:stretch>
        </p:blipFill>
        <p:spPr>
          <a:xfrm>
            <a:off x="8638575" y="599281"/>
            <a:ext cx="9391599" cy="8882543"/>
          </a:xfrm>
        </p:spPr>
      </p:pic>
      <p:pic>
        <p:nvPicPr>
          <p:cNvPr id="11" name="Picture Placeholder 12">
            <a:extLst>
              <a:ext uri="{FF2B5EF4-FFF2-40B4-BE49-F238E27FC236}">
                <a16:creationId xmlns:a16="http://schemas.microsoft.com/office/drawing/2014/main" id="{1B171C4A-8F8C-C9D6-A856-4ADE8FBCEB5A}"/>
              </a:ext>
            </a:extLst>
          </p:cNvPr>
          <p:cNvPicPr>
            <a:picLocks noChangeAspect="1"/>
          </p:cNvPicPr>
          <p:nvPr/>
        </p:nvPicPr>
        <p:blipFill>
          <a:blip r:embed="rId3">
            <a:extLst>
              <a:ext uri="{28A0092B-C50C-407E-A947-70E740481C1C}">
                <a14:useLocalDpi xmlns:a14="http://schemas.microsoft.com/office/drawing/2010/main" val="0"/>
              </a:ext>
            </a:extLst>
          </a:blip>
          <a:srcRect l="20091" r="20091"/>
          <a:stretch/>
        </p:blipFill>
        <p:spPr>
          <a:xfrm>
            <a:off x="0" y="2586233"/>
            <a:ext cx="4485633" cy="7498680"/>
          </a:xfrm>
          <a:prstGeom prst="rect">
            <a:avLst/>
          </a:prstGeom>
        </p:spPr>
      </p:pic>
      <p:sp>
        <p:nvSpPr>
          <p:cNvPr id="12" name="Text Placeholder 3">
            <a:extLst>
              <a:ext uri="{FF2B5EF4-FFF2-40B4-BE49-F238E27FC236}">
                <a16:creationId xmlns:a16="http://schemas.microsoft.com/office/drawing/2014/main" id="{C789C9DF-B751-44F5-0814-8741D3462433}"/>
              </a:ext>
            </a:extLst>
          </p:cNvPr>
          <p:cNvSpPr txBox="1">
            <a:spLocks/>
          </p:cNvSpPr>
          <p:nvPr/>
        </p:nvSpPr>
        <p:spPr>
          <a:xfrm>
            <a:off x="616939" y="1247031"/>
            <a:ext cx="10391957" cy="816558"/>
          </a:xfrm>
          <a:prstGeom prst="rect">
            <a:avLst/>
          </a:prstGeom>
        </p:spPr>
        <p:txBody>
          <a:bodyPr vert="horz" lIns="137160" tIns="68580" rIns="137160" bIns="68580" rtlCol="0">
            <a:noAutofit/>
          </a:bodyPr>
          <a:lstStyle>
            <a:lvl1pPr marL="0" indent="0" algn="l" defTabSz="914400" rtl="0" eaLnBrk="1" latinLnBrk="0" hangingPunct="1">
              <a:lnSpc>
                <a:spcPct val="90000"/>
              </a:lnSpc>
              <a:spcBef>
                <a:spcPts val="1000"/>
              </a:spcBef>
              <a:buFont typeface="Arial" panose="020B0604020202020204" pitchFamily="34" charset="0"/>
              <a:buNone/>
              <a:defRPr sz="3500" kern="1200">
                <a:solidFill>
                  <a:schemeClr val="bg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750" dirty="0">
                <a:latin typeface="Rubik" pitchFamily="2" charset="-79"/>
                <a:cs typeface="Rubik" pitchFamily="2" charset="-79"/>
              </a:rPr>
              <a:t>Correlating Telemetry Acoustic Logger</a:t>
            </a:r>
          </a:p>
        </p:txBody>
      </p:sp>
      <p:pic>
        <p:nvPicPr>
          <p:cNvPr id="13" name="Picture 12" descr="A blue and black logo&#10;&#10;AI-generated content may be incorrect.">
            <a:extLst>
              <a:ext uri="{FF2B5EF4-FFF2-40B4-BE49-F238E27FC236}">
                <a16:creationId xmlns:a16="http://schemas.microsoft.com/office/drawing/2014/main" id="{AC70B9FA-832B-DA63-AD74-21F3EDDEF9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spTree>
    <p:extLst>
      <p:ext uri="{BB962C8B-B14F-4D97-AF65-F5344CB8AC3E}">
        <p14:creationId xmlns:p14="http://schemas.microsoft.com/office/powerpoint/2010/main" val="548668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13">
            <a:extLst>
              <a:ext uri="{FF2B5EF4-FFF2-40B4-BE49-F238E27FC236}">
                <a16:creationId xmlns:a16="http://schemas.microsoft.com/office/drawing/2014/main" id="{7D2C4985-B1B2-49A7-8FD1-2A0A93F56FAE}"/>
              </a:ext>
            </a:extLst>
          </p:cNvPr>
          <p:cNvSpPr>
            <a:spLocks noChangeArrowheads="1"/>
          </p:cNvSpPr>
          <p:nvPr/>
        </p:nvSpPr>
        <p:spPr bwMode="auto">
          <a:xfrm>
            <a:off x="2481263" y="1"/>
            <a:ext cx="11989595" cy="1578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38" tIns="68568" rIns="137138" bIns="68568"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3750" b="1" dirty="0">
                <a:solidFill>
                  <a:schemeClr val="tx2"/>
                </a:solidFill>
                <a:cs typeface="Arial" panose="020B0604020202020204" pitchFamily="34" charset="0"/>
              </a:rPr>
              <a:t>Audio Monitoring</a:t>
            </a:r>
          </a:p>
        </p:txBody>
      </p:sp>
      <p:pic>
        <p:nvPicPr>
          <p:cNvPr id="71684" name="Picture 7" descr="image004">
            <a:extLst>
              <a:ext uri="{FF2B5EF4-FFF2-40B4-BE49-F238E27FC236}">
                <a16:creationId xmlns:a16="http://schemas.microsoft.com/office/drawing/2014/main" id="{E1D0B30A-56E9-40D9-89D1-E6B6C3AAC7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1" y="1959770"/>
            <a:ext cx="5900738"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9">
            <a:extLst>
              <a:ext uri="{FF2B5EF4-FFF2-40B4-BE49-F238E27FC236}">
                <a16:creationId xmlns:a16="http://schemas.microsoft.com/office/drawing/2014/main" id="{2BA439E5-1B68-41E4-8085-E9B90A85441A}"/>
              </a:ext>
            </a:extLst>
          </p:cNvPr>
          <p:cNvSpPr>
            <a:spLocks noChangeArrowheads="1"/>
          </p:cNvSpPr>
          <p:nvPr/>
        </p:nvSpPr>
        <p:spPr bwMode="auto">
          <a:xfrm>
            <a:off x="2481263" y="1902620"/>
            <a:ext cx="6015038" cy="6265068"/>
          </a:xfrm>
          <a:prstGeom prst="rect">
            <a:avLst/>
          </a:prstGeom>
          <a:noFill/>
          <a:ln>
            <a:noFill/>
          </a:ln>
          <a:effectLst/>
        </p:spPr>
        <p:txBody>
          <a:bodyPr/>
          <a:lstStyle>
            <a:lvl1pPr marL="266700" indent="-266700">
              <a:spcBef>
                <a:spcPct val="20000"/>
              </a:spcBef>
              <a:buBlip>
                <a:blip r:embed="rId7"/>
              </a:buBlip>
              <a:defRPr sz="2000">
                <a:solidFill>
                  <a:schemeClr val="tx2"/>
                </a:solidFill>
                <a:latin typeface="Arial" panose="020B0604020202020204" pitchFamily="34" charset="0"/>
                <a:cs typeface="Arial" panose="020B0604020202020204" pitchFamily="34" charset="0"/>
              </a:defRPr>
            </a:lvl1pPr>
            <a:lvl2pPr marL="711200" indent="-265113">
              <a:spcBef>
                <a:spcPct val="20000"/>
              </a:spcBef>
              <a:buBlip>
                <a:blip r:embed="rId7"/>
              </a:buBlip>
              <a:defRPr>
                <a:solidFill>
                  <a:schemeClr val="tx2"/>
                </a:solidFill>
                <a:latin typeface="Arial" panose="020B0604020202020204" pitchFamily="34" charset="0"/>
                <a:cs typeface="Arial" panose="020B0604020202020204" pitchFamily="34" charset="0"/>
              </a:defRPr>
            </a:lvl2pPr>
            <a:lvl3pPr marL="1066800" indent="-165100">
              <a:spcBef>
                <a:spcPct val="20000"/>
              </a:spcBef>
              <a:buBlip>
                <a:blip r:embed="rId7"/>
              </a:buBlip>
              <a:defRPr sz="1600">
                <a:solidFill>
                  <a:schemeClr val="tx2"/>
                </a:solidFill>
                <a:latin typeface="Arial" panose="020B0604020202020204" pitchFamily="34" charset="0"/>
                <a:cs typeface="Arial" panose="020B0604020202020204" pitchFamily="34" charset="0"/>
              </a:defRPr>
            </a:lvl3pPr>
            <a:lvl4pPr marL="1422400" indent="-165100">
              <a:spcBef>
                <a:spcPct val="20000"/>
              </a:spcBef>
              <a:buBlip>
                <a:blip r:embed="rId7"/>
              </a:buBlip>
              <a:defRPr sz="1400">
                <a:solidFill>
                  <a:schemeClr val="tx2"/>
                </a:solidFill>
                <a:latin typeface="Arial" panose="020B0604020202020204" pitchFamily="34" charset="0"/>
                <a:cs typeface="Arial" panose="020B0604020202020204" pitchFamily="34" charset="0"/>
              </a:defRPr>
            </a:lvl4pPr>
            <a:lvl5pPr marL="1790700" indent="-165100">
              <a:spcBef>
                <a:spcPct val="20000"/>
              </a:spcBef>
              <a:buBlip>
                <a:blip r:embed="rId7"/>
              </a:buBlip>
              <a:defRPr sz="1400">
                <a:solidFill>
                  <a:schemeClr val="tx2"/>
                </a:solidFill>
                <a:latin typeface="Arial" panose="020B0604020202020204" pitchFamily="34" charset="0"/>
                <a:cs typeface="Arial" panose="020B0604020202020204" pitchFamily="34" charset="0"/>
              </a:defRPr>
            </a:lvl5pPr>
            <a:lvl6pPr marL="2247900" indent="-165100" eaLnBrk="0" fontAlgn="base" hangingPunct="0">
              <a:spcBef>
                <a:spcPct val="20000"/>
              </a:spcBef>
              <a:spcAft>
                <a:spcPct val="0"/>
              </a:spcAft>
              <a:buBlip>
                <a:blip r:embed="rId7"/>
              </a:buBlip>
              <a:defRPr sz="1400">
                <a:solidFill>
                  <a:schemeClr val="tx2"/>
                </a:solidFill>
                <a:latin typeface="Arial" panose="020B0604020202020204" pitchFamily="34" charset="0"/>
                <a:cs typeface="Arial" panose="020B0604020202020204" pitchFamily="34" charset="0"/>
              </a:defRPr>
            </a:lvl6pPr>
            <a:lvl7pPr marL="2705100" indent="-165100" eaLnBrk="0" fontAlgn="base" hangingPunct="0">
              <a:spcBef>
                <a:spcPct val="20000"/>
              </a:spcBef>
              <a:spcAft>
                <a:spcPct val="0"/>
              </a:spcAft>
              <a:buBlip>
                <a:blip r:embed="rId7"/>
              </a:buBlip>
              <a:defRPr sz="1400">
                <a:solidFill>
                  <a:schemeClr val="tx2"/>
                </a:solidFill>
                <a:latin typeface="Arial" panose="020B0604020202020204" pitchFamily="34" charset="0"/>
                <a:cs typeface="Arial" panose="020B0604020202020204" pitchFamily="34" charset="0"/>
              </a:defRPr>
            </a:lvl7pPr>
            <a:lvl8pPr marL="3162300" indent="-165100" eaLnBrk="0" fontAlgn="base" hangingPunct="0">
              <a:spcBef>
                <a:spcPct val="20000"/>
              </a:spcBef>
              <a:spcAft>
                <a:spcPct val="0"/>
              </a:spcAft>
              <a:buBlip>
                <a:blip r:embed="rId7"/>
              </a:buBlip>
              <a:defRPr sz="1400">
                <a:solidFill>
                  <a:schemeClr val="tx2"/>
                </a:solidFill>
                <a:latin typeface="Arial" panose="020B0604020202020204" pitchFamily="34" charset="0"/>
                <a:cs typeface="Arial" panose="020B0604020202020204" pitchFamily="34" charset="0"/>
              </a:defRPr>
            </a:lvl8pPr>
            <a:lvl9pPr marL="3619500" indent="-165100" eaLnBrk="0" fontAlgn="base" hangingPunct="0">
              <a:spcBef>
                <a:spcPct val="20000"/>
              </a:spcBef>
              <a:spcAft>
                <a:spcPct val="0"/>
              </a:spcAft>
              <a:buBlip>
                <a:blip r:embed="rId7"/>
              </a:buBlip>
              <a:defRPr sz="1400">
                <a:solidFill>
                  <a:schemeClr val="tx2"/>
                </a:solidFill>
                <a:latin typeface="Arial" panose="020B0604020202020204" pitchFamily="34" charset="0"/>
                <a:cs typeface="Arial" panose="020B0604020202020204" pitchFamily="34" charset="0"/>
              </a:defRPr>
            </a:lvl9pPr>
          </a:lstStyle>
          <a:p>
            <a:pPr>
              <a:lnSpc>
                <a:spcPct val="90000"/>
              </a:lnSpc>
              <a:defRPr/>
            </a:pPr>
            <a:r>
              <a:rPr lang="en-GB" altLang="en-US" sz="2700" dirty="0"/>
              <a:t>Remote high quality audio monitoring to validate leak status or identify erroneous noise</a:t>
            </a:r>
          </a:p>
          <a:p>
            <a:pPr marL="0" indent="0">
              <a:lnSpc>
                <a:spcPct val="90000"/>
              </a:lnSpc>
              <a:buNone/>
              <a:defRPr/>
            </a:pPr>
            <a:endParaRPr lang="en-GB" altLang="en-US" sz="2700" dirty="0"/>
          </a:p>
          <a:p>
            <a:pPr>
              <a:lnSpc>
                <a:spcPct val="90000"/>
              </a:lnSpc>
              <a:defRPr/>
            </a:pPr>
            <a:r>
              <a:rPr lang="en-GB" altLang="en-US" sz="2700" dirty="0"/>
              <a:t>Identifies other activity such as draw off and secondary noises</a:t>
            </a:r>
            <a:endParaRPr lang="en-GB" altLang="en-US" sz="2400" dirty="0"/>
          </a:p>
          <a:p>
            <a:pPr marL="0" indent="0">
              <a:lnSpc>
                <a:spcPct val="80000"/>
              </a:lnSpc>
              <a:buNone/>
              <a:defRPr/>
            </a:pPr>
            <a:endParaRPr lang="en-GB" altLang="en-US" sz="1500" dirty="0"/>
          </a:p>
        </p:txBody>
      </p:sp>
      <p:pic>
        <p:nvPicPr>
          <p:cNvPr id="3" name="Perm2690.wav">
            <a:hlinkClick r:id="" action="ppaction://media"/>
            <a:extLst>
              <a:ext uri="{FF2B5EF4-FFF2-40B4-BE49-F238E27FC236}">
                <a16:creationId xmlns:a16="http://schemas.microsoft.com/office/drawing/2014/main" id="{5EB624E2-6592-46E5-BC4A-148929CBC56E}"/>
              </a:ext>
            </a:extLst>
          </p:cNvPr>
          <p:cNvPicPr>
            <a:picLocks noChangeAspect="1"/>
          </p:cNvPicPr>
          <p:nvPr>
            <a:audioFile r:link="rId2"/>
            <p:extLst>
              <p:ext uri="{DAA4B4D4-6D71-4841-9C94-3DE7FCFB9230}">
                <p14:media xmlns:p14="http://schemas.microsoft.com/office/powerpoint/2010/main" r:embed="rId1"/>
              </p:ext>
            </p:extLst>
          </p:nvPr>
        </p:nvPicPr>
        <p:blipFill>
          <a:blip r:embed="rId8">
            <a:extLst>
              <a:ext uri="{28A0092B-C50C-407E-A947-70E740481C1C}">
                <a14:useLocalDpi xmlns:a14="http://schemas.microsoft.com/office/drawing/2010/main" val="0"/>
              </a:ext>
            </a:extLst>
          </a:blip>
          <a:srcRect/>
          <a:stretch>
            <a:fillRect/>
          </a:stretch>
        </p:blipFill>
        <p:spPr bwMode="auto">
          <a:xfrm>
            <a:off x="11520488" y="622458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7" name="TextBox 3">
            <a:extLst>
              <a:ext uri="{FF2B5EF4-FFF2-40B4-BE49-F238E27FC236}">
                <a16:creationId xmlns:a16="http://schemas.microsoft.com/office/drawing/2014/main" id="{4335DB1D-AFF1-4FAD-A6CA-AC036ECB29A5}"/>
              </a:ext>
            </a:extLst>
          </p:cNvPr>
          <p:cNvSpPr txBox="1">
            <a:spLocks noChangeArrowheads="1"/>
          </p:cNvSpPr>
          <p:nvPr/>
        </p:nvSpPr>
        <p:spPr bwMode="auto">
          <a:xfrm>
            <a:off x="10032208" y="7303295"/>
            <a:ext cx="388858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GB" altLang="en-US" sz="2700">
                <a:cs typeface="Arial" panose="020B0604020202020204" pitchFamily="34" charset="0"/>
              </a:rPr>
              <a:t>With Leak</a:t>
            </a:r>
          </a:p>
        </p:txBody>
      </p:sp>
      <p:pic>
        <p:nvPicPr>
          <p:cNvPr id="6" name="Perm2705.wav">
            <a:hlinkClick r:id="" action="ppaction://media"/>
            <a:extLst>
              <a:ext uri="{FF2B5EF4-FFF2-40B4-BE49-F238E27FC236}">
                <a16:creationId xmlns:a16="http://schemas.microsoft.com/office/drawing/2014/main" id="{F85E2FDB-605C-467C-82F9-5A1446A81C01}"/>
              </a:ext>
            </a:extLst>
          </p:cNvPr>
          <p:cNvPicPr>
            <a:picLocks noChangeAspect="1"/>
          </p:cNvPicPr>
          <p:nvPr>
            <a:audioFile r:link="rId4"/>
            <p:extLst>
              <p:ext uri="{DAA4B4D4-6D71-4841-9C94-3DE7FCFB9230}">
                <p14:media xmlns:p14="http://schemas.microsoft.com/office/powerpoint/2010/main" r:embed="rId3"/>
              </p:ext>
            </p:extLst>
          </p:nvPr>
        </p:nvPicPr>
        <p:blipFill>
          <a:blip r:embed="rId8">
            <a:extLst>
              <a:ext uri="{28A0092B-C50C-407E-A947-70E740481C1C}">
                <a14:useLocalDpi xmlns:a14="http://schemas.microsoft.com/office/drawing/2010/main" val="0"/>
              </a:ext>
            </a:extLst>
          </a:blip>
          <a:srcRect/>
          <a:stretch>
            <a:fillRect/>
          </a:stretch>
        </p:blipFill>
        <p:spPr bwMode="auto">
          <a:xfrm>
            <a:off x="4614863" y="619601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9" name="TextBox 9">
            <a:extLst>
              <a:ext uri="{FF2B5EF4-FFF2-40B4-BE49-F238E27FC236}">
                <a16:creationId xmlns:a16="http://schemas.microsoft.com/office/drawing/2014/main" id="{6E23D090-49AF-49FA-A919-D946172AA5F2}"/>
              </a:ext>
            </a:extLst>
          </p:cNvPr>
          <p:cNvSpPr txBox="1">
            <a:spLocks noChangeArrowheads="1"/>
          </p:cNvSpPr>
          <p:nvPr/>
        </p:nvSpPr>
        <p:spPr bwMode="auto">
          <a:xfrm>
            <a:off x="3128963" y="7303295"/>
            <a:ext cx="388858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GB" altLang="en-US" sz="2700">
                <a:cs typeface="Arial" panose="020B0604020202020204" pitchFamily="34" charset="0"/>
              </a:rPr>
              <a:t>Without  Leak</a:t>
            </a:r>
          </a:p>
        </p:txBody>
      </p:sp>
      <p:pic>
        <p:nvPicPr>
          <p:cNvPr id="2" name="Picture 1" descr="A blue and black logo&#10;&#10;AI-generated content may be incorrect.">
            <a:extLst>
              <a:ext uri="{FF2B5EF4-FFF2-40B4-BE49-F238E27FC236}">
                <a16:creationId xmlns:a16="http://schemas.microsoft.com/office/drawing/2014/main" id="{5951B0A9-DAC5-2B08-8A05-FBE0ECDFB9A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000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20000"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4AA0D-0BB9-E0FD-5FBB-D1F44E7F2A0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D6566AA-B7DF-2E9A-055C-F17439ECCF29}"/>
              </a:ext>
            </a:extLst>
          </p:cNvPr>
          <p:cNvGrpSpPr/>
          <p:nvPr/>
        </p:nvGrpSpPr>
        <p:grpSpPr>
          <a:xfrm>
            <a:off x="0" y="9046966"/>
            <a:ext cx="18288000" cy="1240034"/>
            <a:chOff x="0" y="0"/>
            <a:chExt cx="4816593" cy="326593"/>
          </a:xfrm>
        </p:grpSpPr>
        <p:sp>
          <p:nvSpPr>
            <p:cNvPr id="3" name="Freeform 3">
              <a:extLst>
                <a:ext uri="{FF2B5EF4-FFF2-40B4-BE49-F238E27FC236}">
                  <a16:creationId xmlns:a16="http://schemas.microsoft.com/office/drawing/2014/main" id="{592F035A-E41A-D797-EEC9-50DF90B37055}"/>
                </a:ext>
              </a:extLst>
            </p:cNvPr>
            <p:cNvSpPr/>
            <p:nvPr/>
          </p:nvSpPr>
          <p:spPr>
            <a:xfrm>
              <a:off x="0" y="0"/>
              <a:ext cx="4816592" cy="326593"/>
            </a:xfrm>
            <a:custGeom>
              <a:avLst/>
              <a:gdLst/>
              <a:ahLst/>
              <a:cxnLst/>
              <a:rect l="l" t="t" r="r" b="b"/>
              <a:pathLst>
                <a:path w="4816592" h="326593">
                  <a:moveTo>
                    <a:pt x="0" y="0"/>
                  </a:moveTo>
                  <a:lnTo>
                    <a:pt x="4816592" y="0"/>
                  </a:lnTo>
                  <a:lnTo>
                    <a:pt x="4816592" y="326593"/>
                  </a:lnTo>
                  <a:lnTo>
                    <a:pt x="0" y="326593"/>
                  </a:lnTo>
                  <a:close/>
                </a:path>
              </a:pathLst>
            </a:custGeom>
            <a:solidFill>
              <a:srgbClr val="08AEE5">
                <a:alpha val="71765"/>
              </a:srgbClr>
            </a:solidFill>
          </p:spPr>
          <p:txBody>
            <a:bodyPr/>
            <a:lstStyle/>
            <a:p>
              <a:endParaRPr lang="en-GB"/>
            </a:p>
          </p:txBody>
        </p:sp>
        <p:sp>
          <p:nvSpPr>
            <p:cNvPr id="4" name="TextBox 4">
              <a:extLst>
                <a:ext uri="{FF2B5EF4-FFF2-40B4-BE49-F238E27FC236}">
                  <a16:creationId xmlns:a16="http://schemas.microsoft.com/office/drawing/2014/main" id="{14B4CC62-6473-3B02-890F-695FED1285A8}"/>
                </a:ext>
              </a:extLst>
            </p:cNvPr>
            <p:cNvSpPr txBox="1"/>
            <p:nvPr/>
          </p:nvSpPr>
          <p:spPr>
            <a:xfrm>
              <a:off x="0" y="-47625"/>
              <a:ext cx="4816593" cy="374218"/>
            </a:xfrm>
            <a:prstGeom prst="rect">
              <a:avLst/>
            </a:prstGeom>
          </p:spPr>
          <p:txBody>
            <a:bodyPr lIns="50800" tIns="50800" rIns="50800" bIns="50800" rtlCol="0" anchor="ctr"/>
            <a:lstStyle/>
            <a:p>
              <a:pPr algn="ctr">
                <a:lnSpc>
                  <a:spcPts val="3547"/>
                </a:lnSpc>
              </a:pPr>
              <a:endParaRPr/>
            </a:p>
          </p:txBody>
        </p:sp>
      </p:grpSp>
      <p:sp>
        <p:nvSpPr>
          <p:cNvPr id="5" name="Freeform 5">
            <a:extLst>
              <a:ext uri="{FF2B5EF4-FFF2-40B4-BE49-F238E27FC236}">
                <a16:creationId xmlns:a16="http://schemas.microsoft.com/office/drawing/2014/main" id="{E5090AAD-B984-0264-26C7-7AF088DD1B18}"/>
              </a:ext>
            </a:extLst>
          </p:cNvPr>
          <p:cNvSpPr/>
          <p:nvPr/>
        </p:nvSpPr>
        <p:spPr>
          <a:xfrm>
            <a:off x="247360" y="320183"/>
            <a:ext cx="971418" cy="971418"/>
          </a:xfrm>
          <a:custGeom>
            <a:avLst/>
            <a:gdLst/>
            <a:ahLst/>
            <a:cxnLst/>
            <a:rect l="l" t="t" r="r" b="b"/>
            <a:pathLst>
              <a:path w="971418" h="971418">
                <a:moveTo>
                  <a:pt x="0" y="0"/>
                </a:moveTo>
                <a:lnTo>
                  <a:pt x="971418" y="0"/>
                </a:lnTo>
                <a:lnTo>
                  <a:pt x="971418" y="971418"/>
                </a:lnTo>
                <a:lnTo>
                  <a:pt x="0" y="971418"/>
                </a:lnTo>
                <a:lnTo>
                  <a:pt x="0" y="0"/>
                </a:lnTo>
                <a:close/>
              </a:path>
            </a:pathLst>
          </a:custGeom>
          <a:blipFill>
            <a:blip r:embed="rId2"/>
            <a:stretch>
              <a:fillRect/>
            </a:stretch>
          </a:blipFill>
        </p:spPr>
        <p:txBody>
          <a:bodyPr/>
          <a:lstStyle/>
          <a:p>
            <a:endParaRPr lang="en-GB"/>
          </a:p>
        </p:txBody>
      </p:sp>
      <p:sp>
        <p:nvSpPr>
          <p:cNvPr id="6" name="Freeform 6">
            <a:extLst>
              <a:ext uri="{FF2B5EF4-FFF2-40B4-BE49-F238E27FC236}">
                <a16:creationId xmlns:a16="http://schemas.microsoft.com/office/drawing/2014/main" id="{D44C0EB7-1BCA-BC74-AC94-1ABF45DE216A}"/>
              </a:ext>
            </a:extLst>
          </p:cNvPr>
          <p:cNvSpPr/>
          <p:nvPr/>
        </p:nvSpPr>
        <p:spPr>
          <a:xfrm>
            <a:off x="399034" y="2035372"/>
            <a:ext cx="10057426" cy="3458976"/>
          </a:xfrm>
          <a:custGeom>
            <a:avLst/>
            <a:gdLst/>
            <a:ahLst/>
            <a:cxnLst/>
            <a:rect l="l" t="t" r="r" b="b"/>
            <a:pathLst>
              <a:path w="10057426" h="3458976">
                <a:moveTo>
                  <a:pt x="0" y="0"/>
                </a:moveTo>
                <a:lnTo>
                  <a:pt x="10057426" y="0"/>
                </a:lnTo>
                <a:lnTo>
                  <a:pt x="10057426" y="3458976"/>
                </a:lnTo>
                <a:lnTo>
                  <a:pt x="0" y="3458976"/>
                </a:lnTo>
                <a:lnTo>
                  <a:pt x="0" y="0"/>
                </a:lnTo>
                <a:close/>
              </a:path>
            </a:pathLst>
          </a:custGeom>
          <a:blipFill>
            <a:blip r:embed="rId3"/>
            <a:stretch>
              <a:fillRect/>
            </a:stretch>
          </a:blipFill>
        </p:spPr>
        <p:txBody>
          <a:bodyPr/>
          <a:lstStyle/>
          <a:p>
            <a:endParaRPr lang="en-GB"/>
          </a:p>
        </p:txBody>
      </p:sp>
      <p:sp>
        <p:nvSpPr>
          <p:cNvPr id="7" name="Freeform 7">
            <a:extLst>
              <a:ext uri="{FF2B5EF4-FFF2-40B4-BE49-F238E27FC236}">
                <a16:creationId xmlns:a16="http://schemas.microsoft.com/office/drawing/2014/main" id="{B332BBD7-C77E-9386-058B-E29D3E3B521C}"/>
              </a:ext>
            </a:extLst>
          </p:cNvPr>
          <p:cNvSpPr/>
          <p:nvPr/>
        </p:nvSpPr>
        <p:spPr>
          <a:xfrm>
            <a:off x="6080659" y="6074066"/>
            <a:ext cx="3799650" cy="4003361"/>
          </a:xfrm>
          <a:custGeom>
            <a:avLst/>
            <a:gdLst/>
            <a:ahLst/>
            <a:cxnLst/>
            <a:rect l="l" t="t" r="r" b="b"/>
            <a:pathLst>
              <a:path w="3799650" h="4003361">
                <a:moveTo>
                  <a:pt x="0" y="0"/>
                </a:moveTo>
                <a:lnTo>
                  <a:pt x="3799650" y="0"/>
                </a:lnTo>
                <a:lnTo>
                  <a:pt x="3799650" y="4003361"/>
                </a:lnTo>
                <a:lnTo>
                  <a:pt x="0" y="4003361"/>
                </a:lnTo>
                <a:lnTo>
                  <a:pt x="0" y="0"/>
                </a:lnTo>
                <a:close/>
              </a:path>
            </a:pathLst>
          </a:custGeom>
          <a:blipFill>
            <a:blip r:embed="rId4"/>
            <a:stretch>
              <a:fillRect/>
            </a:stretch>
          </a:blipFill>
        </p:spPr>
        <p:txBody>
          <a:bodyPr/>
          <a:lstStyle/>
          <a:p>
            <a:endParaRPr lang="en-GB"/>
          </a:p>
        </p:txBody>
      </p:sp>
      <p:sp>
        <p:nvSpPr>
          <p:cNvPr id="8" name="Freeform 8">
            <a:extLst>
              <a:ext uri="{FF2B5EF4-FFF2-40B4-BE49-F238E27FC236}">
                <a16:creationId xmlns:a16="http://schemas.microsoft.com/office/drawing/2014/main" id="{065E6046-7871-B9F3-9B92-FA313A31EDC7}"/>
              </a:ext>
            </a:extLst>
          </p:cNvPr>
          <p:cNvSpPr/>
          <p:nvPr/>
        </p:nvSpPr>
        <p:spPr>
          <a:xfrm>
            <a:off x="10808667" y="2519652"/>
            <a:ext cx="7082494" cy="5556094"/>
          </a:xfrm>
          <a:custGeom>
            <a:avLst/>
            <a:gdLst/>
            <a:ahLst/>
            <a:cxnLst/>
            <a:rect l="l" t="t" r="r" b="b"/>
            <a:pathLst>
              <a:path w="7082494" h="5556094">
                <a:moveTo>
                  <a:pt x="0" y="0"/>
                </a:moveTo>
                <a:lnTo>
                  <a:pt x="7082494" y="0"/>
                </a:lnTo>
                <a:lnTo>
                  <a:pt x="7082494" y="5556094"/>
                </a:lnTo>
                <a:lnTo>
                  <a:pt x="0" y="5556094"/>
                </a:lnTo>
                <a:lnTo>
                  <a:pt x="0" y="0"/>
                </a:lnTo>
                <a:close/>
              </a:path>
            </a:pathLst>
          </a:custGeom>
          <a:blipFill>
            <a:blip r:embed="rId5"/>
            <a:stretch>
              <a:fillRect/>
            </a:stretch>
          </a:blipFill>
        </p:spPr>
        <p:txBody>
          <a:bodyPr/>
          <a:lstStyle/>
          <a:p>
            <a:endParaRPr lang="en-GB"/>
          </a:p>
        </p:txBody>
      </p:sp>
      <p:sp>
        <p:nvSpPr>
          <p:cNvPr id="9" name="TextBox 9">
            <a:extLst>
              <a:ext uri="{FF2B5EF4-FFF2-40B4-BE49-F238E27FC236}">
                <a16:creationId xmlns:a16="http://schemas.microsoft.com/office/drawing/2014/main" id="{E01702CF-5E22-6A29-9FDE-048CD1906715}"/>
              </a:ext>
            </a:extLst>
          </p:cNvPr>
          <p:cNvSpPr txBox="1"/>
          <p:nvPr/>
        </p:nvSpPr>
        <p:spPr>
          <a:xfrm>
            <a:off x="1399235" y="269885"/>
            <a:ext cx="6129452" cy="507365"/>
          </a:xfrm>
          <a:prstGeom prst="rect">
            <a:avLst/>
          </a:prstGeom>
        </p:spPr>
        <p:txBody>
          <a:bodyPr lIns="0" tIns="0" rIns="0" bIns="0" rtlCol="0" anchor="t">
            <a:spAutoFit/>
          </a:bodyPr>
          <a:lstStyle/>
          <a:p>
            <a:pPr marL="0" lvl="0" indent="0" algn="l">
              <a:lnSpc>
                <a:spcPts val="4059"/>
              </a:lnSpc>
              <a:spcBef>
                <a:spcPct val="0"/>
              </a:spcBef>
            </a:pPr>
            <a:r>
              <a:rPr lang="en-US" sz="2899" b="1" spc="289">
                <a:solidFill>
                  <a:srgbClr val="184886"/>
                </a:solidFill>
                <a:latin typeface="Ubuntu Bold"/>
                <a:ea typeface="Ubuntu Bold"/>
                <a:cs typeface="Ubuntu Bold"/>
                <a:sym typeface="Ubuntu Bold"/>
              </a:rPr>
              <a:t>PermaNET Web Software</a:t>
            </a:r>
          </a:p>
        </p:txBody>
      </p:sp>
    </p:spTree>
    <p:extLst>
      <p:ext uri="{BB962C8B-B14F-4D97-AF65-F5344CB8AC3E}">
        <p14:creationId xmlns:p14="http://schemas.microsoft.com/office/powerpoint/2010/main" val="1713803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7BD62-CE4C-E316-A821-1458B7C179B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EDBC8DB-B37A-01A9-2A73-D8F95374AAE6}"/>
              </a:ext>
            </a:extLst>
          </p:cNvPr>
          <p:cNvSpPr>
            <a:spLocks noGrp="1"/>
          </p:cNvSpPr>
          <p:nvPr>
            <p:ph type="body" sz="quarter" idx="12"/>
          </p:nvPr>
        </p:nvSpPr>
        <p:spPr>
          <a:xfrm>
            <a:off x="6106540" y="2627786"/>
            <a:ext cx="3639041" cy="7498680"/>
          </a:xfrm>
        </p:spPr>
        <p:txBody>
          <a:bodyPr>
            <a:normAutofit/>
          </a:bodyPr>
          <a:lstStyle/>
          <a:p>
            <a:pPr defTabSz="1028700">
              <a:defRPr/>
            </a:pPr>
            <a:r>
              <a:rPr lang="en-US" b="1" dirty="0">
                <a:ea typeface="Open Sans" panose="020B0606030504020204" pitchFamily="34" charset="0"/>
              </a:rPr>
              <a:t>PermaNET TM GPS is the innovative correlating noise logger for trunk mains.</a:t>
            </a:r>
          </a:p>
          <a:p>
            <a:pPr defTabSz="1028700">
              <a:defRPr/>
            </a:pPr>
            <a:r>
              <a:rPr lang="en-US" dirty="0">
                <a:ea typeface="Open Sans" panose="020B0606030504020204" pitchFamily="34" charset="0"/>
              </a:rPr>
              <a:t>PermaNET TM  GPS is fully compatible with PermaNET Web, combining to produce map-based display, GIS interface and full audio and correlation facilities</a:t>
            </a:r>
          </a:p>
          <a:p>
            <a:pPr defTabSz="1028700">
              <a:defRPr/>
            </a:pPr>
            <a:r>
              <a:rPr lang="en-US" dirty="0">
                <a:ea typeface="Open Sans" panose="020B0606030504020204" pitchFamily="34" charset="0"/>
              </a:rPr>
              <a:t>With Pressure connector to log pressure and acoustic data, with GPS aerial for time sync.</a:t>
            </a:r>
          </a:p>
          <a:p>
            <a:pPr defTabSz="1028700">
              <a:defRPr/>
            </a:pPr>
            <a:endParaRPr lang="en-US" b="1" dirty="0">
              <a:ea typeface="Open Sans" panose="020B0606030504020204" pitchFamily="34" charset="0"/>
            </a:endParaRPr>
          </a:p>
          <a:p>
            <a:pPr defTabSz="1028700">
              <a:defRPr/>
            </a:pPr>
            <a:endParaRPr lang="en-US" b="1" dirty="0">
              <a:ea typeface="Open Sans" panose="020B0606030504020204" pitchFamily="34" charset="0"/>
            </a:endParaRPr>
          </a:p>
          <a:p>
            <a:pPr defTabSz="1028700">
              <a:defRPr/>
            </a:pPr>
            <a:endParaRPr lang="en-US" b="1" dirty="0">
              <a:ea typeface="Open Sans" panose="020B0606030504020204" pitchFamily="34" charset="0"/>
            </a:endParaRPr>
          </a:p>
          <a:p>
            <a:endParaRPr lang="en-GB" dirty="0"/>
          </a:p>
        </p:txBody>
      </p:sp>
      <p:sp>
        <p:nvSpPr>
          <p:cNvPr id="4" name="Text Placeholder 3">
            <a:extLst>
              <a:ext uri="{FF2B5EF4-FFF2-40B4-BE49-F238E27FC236}">
                <a16:creationId xmlns:a16="http://schemas.microsoft.com/office/drawing/2014/main" id="{AE460686-8270-621E-B044-DCE994413EAF}"/>
              </a:ext>
            </a:extLst>
          </p:cNvPr>
          <p:cNvSpPr>
            <a:spLocks noGrp="1"/>
          </p:cNvSpPr>
          <p:nvPr>
            <p:ph type="body" sz="quarter" idx="15"/>
          </p:nvPr>
        </p:nvSpPr>
        <p:spPr>
          <a:xfrm>
            <a:off x="616937" y="430473"/>
            <a:ext cx="8785742" cy="816558"/>
          </a:xfrm>
        </p:spPr>
        <p:txBody>
          <a:bodyPr/>
          <a:lstStyle/>
          <a:p>
            <a:r>
              <a:rPr lang="en-GB" dirty="0"/>
              <a:t>PermaNET TM GPS</a:t>
            </a:r>
          </a:p>
        </p:txBody>
      </p:sp>
      <p:sp>
        <p:nvSpPr>
          <p:cNvPr id="12" name="Text Placeholder 3">
            <a:extLst>
              <a:ext uri="{FF2B5EF4-FFF2-40B4-BE49-F238E27FC236}">
                <a16:creationId xmlns:a16="http://schemas.microsoft.com/office/drawing/2014/main" id="{867CACE6-5906-B8A0-8459-DBE098957A10}"/>
              </a:ext>
            </a:extLst>
          </p:cNvPr>
          <p:cNvSpPr txBox="1">
            <a:spLocks/>
          </p:cNvSpPr>
          <p:nvPr/>
        </p:nvSpPr>
        <p:spPr>
          <a:xfrm>
            <a:off x="616939" y="1247031"/>
            <a:ext cx="10391957" cy="816558"/>
          </a:xfrm>
          <a:prstGeom prst="rect">
            <a:avLst/>
          </a:prstGeom>
        </p:spPr>
        <p:txBody>
          <a:bodyPr vert="horz" lIns="137160" tIns="68580" rIns="137160" bIns="68580" rtlCol="0">
            <a:noAutofit/>
          </a:bodyPr>
          <a:lstStyle>
            <a:lvl1pPr marL="0" indent="0" algn="l" defTabSz="914400" rtl="0" eaLnBrk="1" latinLnBrk="0" hangingPunct="1">
              <a:lnSpc>
                <a:spcPct val="90000"/>
              </a:lnSpc>
              <a:spcBef>
                <a:spcPts val="1000"/>
              </a:spcBef>
              <a:buFont typeface="Arial" panose="020B0604020202020204" pitchFamily="34" charset="0"/>
              <a:buNone/>
              <a:defRPr sz="3500" kern="1200">
                <a:solidFill>
                  <a:schemeClr val="bg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750" dirty="0">
                <a:latin typeface="Rubik" pitchFamily="2" charset="-79"/>
                <a:cs typeface="Rubik" pitchFamily="2" charset="-79"/>
              </a:rPr>
              <a:t>Correlating Telemetry Acoustic Logger</a:t>
            </a:r>
          </a:p>
        </p:txBody>
      </p:sp>
      <p:pic>
        <p:nvPicPr>
          <p:cNvPr id="13" name="Picture 12" descr="A blue and black logo&#10;&#10;AI-generated content may be incorrect.">
            <a:extLst>
              <a:ext uri="{FF2B5EF4-FFF2-40B4-BE49-F238E27FC236}">
                <a16:creationId xmlns:a16="http://schemas.microsoft.com/office/drawing/2014/main" id="{F7809426-B0D8-44B0-05F0-F9A86FEE70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pic>
        <p:nvPicPr>
          <p:cNvPr id="7" name="Picture 6" descr="Long shot of a pipe in a field&#10;&#10;AI-generated content may be incorrect.">
            <a:extLst>
              <a:ext uri="{FF2B5EF4-FFF2-40B4-BE49-F238E27FC236}">
                <a16:creationId xmlns:a16="http://schemas.microsoft.com/office/drawing/2014/main" id="{06C5A70D-819C-17A4-B125-494BAD4E6AB0}"/>
              </a:ext>
            </a:extLst>
          </p:cNvPr>
          <p:cNvPicPr>
            <a:picLocks noChangeAspect="1"/>
          </p:cNvPicPr>
          <p:nvPr/>
        </p:nvPicPr>
        <p:blipFill>
          <a:blip r:embed="rId3" cstate="print">
            <a:extLst>
              <a:ext uri="{28A0092B-C50C-407E-A947-70E740481C1C}">
                <a14:useLocalDpi xmlns:a14="http://schemas.microsoft.com/office/drawing/2010/main" val="0"/>
              </a:ext>
            </a:extLst>
          </a:blip>
          <a:srcRect l="10611" r="17598"/>
          <a:stretch/>
        </p:blipFill>
        <p:spPr>
          <a:xfrm>
            <a:off x="1" y="2586233"/>
            <a:ext cx="5691890" cy="7498680"/>
          </a:xfrm>
          <a:prstGeom prst="rect">
            <a:avLst/>
          </a:prstGeom>
        </p:spPr>
      </p:pic>
      <p:pic>
        <p:nvPicPr>
          <p:cNvPr id="19" name="Picture Placeholder 18" descr="A blue and silver device&#10;&#10;AI-generated content may be incorrect.">
            <a:extLst>
              <a:ext uri="{FF2B5EF4-FFF2-40B4-BE49-F238E27FC236}">
                <a16:creationId xmlns:a16="http://schemas.microsoft.com/office/drawing/2014/main" id="{68AE5D81-82FF-F5EB-A3BE-EDD28E6AB4FE}"/>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2713" b="2713"/>
          <a:stretch>
            <a:fillRect/>
          </a:stretch>
        </p:blipFill>
        <p:spPr>
          <a:xfrm rot="21423855">
            <a:off x="9488797" y="1264677"/>
            <a:ext cx="8850425" cy="8370702"/>
          </a:xfrm>
        </p:spPr>
      </p:pic>
    </p:spTree>
    <p:extLst>
      <p:ext uri="{BB962C8B-B14F-4D97-AF65-F5344CB8AC3E}">
        <p14:creationId xmlns:p14="http://schemas.microsoft.com/office/powerpoint/2010/main" val="443781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E83C5-286D-9657-C8AC-3E84F669A3F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FF9E3E4-E459-FBD1-D8EC-2BFFD426CD03}"/>
              </a:ext>
            </a:extLst>
          </p:cNvPr>
          <p:cNvSpPr>
            <a:spLocks noGrp="1"/>
          </p:cNvSpPr>
          <p:nvPr>
            <p:ph type="body" sz="quarter" idx="12"/>
          </p:nvPr>
        </p:nvSpPr>
        <p:spPr>
          <a:xfrm>
            <a:off x="5022978" y="2462378"/>
            <a:ext cx="3397122" cy="7665161"/>
          </a:xfrm>
        </p:spPr>
        <p:txBody>
          <a:bodyPr>
            <a:normAutofit/>
          </a:bodyPr>
          <a:lstStyle/>
          <a:p>
            <a:r>
              <a:rPr lang="en-GB" dirty="0"/>
              <a:t>Artificial Intelligence and Machine Learning algorithms are far more effective at analysing images than audio.  As part of the process, we effectively turn the audio file in to an image. Spectrogram, a visual representation of the audio frequency spectrum against time.</a:t>
            </a:r>
          </a:p>
          <a:p>
            <a:endParaRPr lang="en-GB" dirty="0"/>
          </a:p>
        </p:txBody>
      </p:sp>
      <p:sp>
        <p:nvSpPr>
          <p:cNvPr id="5" name="Text Placeholder 4">
            <a:extLst>
              <a:ext uri="{FF2B5EF4-FFF2-40B4-BE49-F238E27FC236}">
                <a16:creationId xmlns:a16="http://schemas.microsoft.com/office/drawing/2014/main" id="{DECDA2AB-2C44-BB78-E550-FCDD1566EFCE}"/>
              </a:ext>
            </a:extLst>
          </p:cNvPr>
          <p:cNvSpPr>
            <a:spLocks noGrp="1"/>
          </p:cNvSpPr>
          <p:nvPr>
            <p:ph type="body" sz="quarter" idx="14"/>
          </p:nvPr>
        </p:nvSpPr>
        <p:spPr>
          <a:xfrm>
            <a:off x="263758" y="373152"/>
            <a:ext cx="8585537" cy="1567113"/>
          </a:xfrm>
        </p:spPr>
        <p:txBody>
          <a:bodyPr/>
          <a:lstStyle/>
          <a:p>
            <a:r>
              <a:rPr lang="en-GB" dirty="0"/>
              <a:t>Integrating AI with Acoustic Data</a:t>
            </a:r>
          </a:p>
        </p:txBody>
      </p:sp>
      <p:pic>
        <p:nvPicPr>
          <p:cNvPr id="85" name="Picture 84" descr="A blue and black logo&#10;&#10;AI-generated content may be incorrect.">
            <a:extLst>
              <a:ext uri="{FF2B5EF4-FFF2-40B4-BE49-F238E27FC236}">
                <a16:creationId xmlns:a16="http://schemas.microsoft.com/office/drawing/2014/main" id="{23357567-7E5A-4EE3-25CE-CA40B06719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16162" y="9481823"/>
            <a:ext cx="2728913" cy="603090"/>
          </a:xfrm>
          <a:prstGeom prst="rect">
            <a:avLst/>
          </a:prstGeom>
        </p:spPr>
      </p:pic>
      <p:pic>
        <p:nvPicPr>
          <p:cNvPr id="7" name="Picture Placeholder 6" descr="A profile of a person's head&#10;&#10;AI-generated content may be incorrect.">
            <a:extLst>
              <a:ext uri="{FF2B5EF4-FFF2-40B4-BE49-F238E27FC236}">
                <a16:creationId xmlns:a16="http://schemas.microsoft.com/office/drawing/2014/main" id="{1217F388-5A8B-BAA2-B62F-7C39FC7D8B44}"/>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30" r="38086" b="130"/>
          <a:stretch/>
        </p:blipFill>
        <p:spPr>
          <a:xfrm>
            <a:off x="0" y="2450388"/>
            <a:ext cx="4746660" cy="7665162"/>
          </a:xfrm>
        </p:spPr>
      </p:pic>
      <p:grpSp>
        <p:nvGrpSpPr>
          <p:cNvPr id="16" name="Group 15">
            <a:extLst>
              <a:ext uri="{FF2B5EF4-FFF2-40B4-BE49-F238E27FC236}">
                <a16:creationId xmlns:a16="http://schemas.microsoft.com/office/drawing/2014/main" id="{B47D76EC-6CDC-CBFB-D66C-F9D501F525DA}"/>
              </a:ext>
            </a:extLst>
          </p:cNvPr>
          <p:cNvGrpSpPr/>
          <p:nvPr/>
        </p:nvGrpSpPr>
        <p:grpSpPr>
          <a:xfrm>
            <a:off x="10125075" y="2462378"/>
            <a:ext cx="7607535" cy="5848104"/>
            <a:chOff x="6927912" y="1873747"/>
            <a:chExt cx="4708573" cy="3642173"/>
          </a:xfrm>
        </p:grpSpPr>
        <p:pic>
          <p:nvPicPr>
            <p:cNvPr id="12" name="Picture 11" descr="A red and yellow background&#10;&#10;AI-generated content may be incorrect.">
              <a:extLst>
                <a:ext uri="{FF2B5EF4-FFF2-40B4-BE49-F238E27FC236}">
                  <a16:creationId xmlns:a16="http://schemas.microsoft.com/office/drawing/2014/main" id="{ED1B0449-2382-8982-05F1-A961F2C8FB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7912" y="1890079"/>
              <a:ext cx="4375088" cy="3322577"/>
            </a:xfrm>
            <a:prstGeom prst="rect">
              <a:avLst/>
            </a:prstGeom>
          </p:spPr>
        </p:pic>
        <p:sp>
          <p:nvSpPr>
            <p:cNvPr id="14" name="TextBox 6">
              <a:extLst>
                <a:ext uri="{FF2B5EF4-FFF2-40B4-BE49-F238E27FC236}">
                  <a16:creationId xmlns:a16="http://schemas.microsoft.com/office/drawing/2014/main" id="{8A0CB73F-1E08-8280-0FF5-576C894FF383}"/>
                </a:ext>
              </a:extLst>
            </p:cNvPr>
            <p:cNvSpPr txBox="1"/>
            <p:nvPr/>
          </p:nvSpPr>
          <p:spPr>
            <a:xfrm>
              <a:off x="6927913" y="5314654"/>
              <a:ext cx="4375088" cy="201266"/>
            </a:xfrm>
            <a:prstGeom prst="rect">
              <a:avLst/>
            </a:prstGeom>
          </p:spPr>
          <p:txBody>
            <a:bodyPr wrap="square" lIns="0" tIns="0" rIns="0" bIns="0" rtlCol="0" anchor="t">
              <a:spAutoFit/>
            </a:bodyPr>
            <a:lstStyle/>
            <a:p>
              <a:pPr algn="ctr"/>
              <a:r>
                <a:rPr lang="en-US" sz="2100" b="1" i="1" dirty="0">
                  <a:solidFill>
                    <a:srgbClr val="08AEE5"/>
                  </a:solidFill>
                  <a:latin typeface="Rubik" pitchFamily="2" charset="-79"/>
                  <a:ea typeface="Rubik Bold Italics"/>
                  <a:cs typeface="Rubik" pitchFamily="2" charset="-79"/>
                  <a:sym typeface="Rubik Bold Italics"/>
                </a:rPr>
                <a:t>Time</a:t>
              </a:r>
            </a:p>
          </p:txBody>
        </p:sp>
        <p:sp>
          <p:nvSpPr>
            <p:cNvPr id="15" name="TextBox 6">
              <a:extLst>
                <a:ext uri="{FF2B5EF4-FFF2-40B4-BE49-F238E27FC236}">
                  <a16:creationId xmlns:a16="http://schemas.microsoft.com/office/drawing/2014/main" id="{944240A8-AF4E-E9A4-FE62-F0D4C017BD53}"/>
                </a:ext>
              </a:extLst>
            </p:cNvPr>
            <p:cNvSpPr txBox="1"/>
            <p:nvPr/>
          </p:nvSpPr>
          <p:spPr>
            <a:xfrm rot="5400000">
              <a:off x="9908402" y="3401812"/>
              <a:ext cx="3256148" cy="200018"/>
            </a:xfrm>
            <a:prstGeom prst="rect">
              <a:avLst/>
            </a:prstGeom>
          </p:spPr>
          <p:txBody>
            <a:bodyPr wrap="square" lIns="0" tIns="0" rIns="0" bIns="0" rtlCol="0" anchor="t">
              <a:spAutoFit/>
            </a:bodyPr>
            <a:lstStyle/>
            <a:p>
              <a:pPr algn="ctr"/>
              <a:r>
                <a:rPr lang="en-US" sz="2100" b="1" i="1" dirty="0">
                  <a:solidFill>
                    <a:srgbClr val="08AEE5"/>
                  </a:solidFill>
                  <a:latin typeface="Rubik" pitchFamily="2" charset="-79"/>
                  <a:ea typeface="Rubik Bold Italics"/>
                  <a:cs typeface="Rubik" pitchFamily="2" charset="-79"/>
                  <a:sym typeface="Rubik Bold Italics"/>
                </a:rPr>
                <a:t>Frequency</a:t>
              </a:r>
            </a:p>
          </p:txBody>
        </p:sp>
      </p:grpSp>
    </p:spTree>
    <p:extLst>
      <p:ext uri="{BB962C8B-B14F-4D97-AF65-F5344CB8AC3E}">
        <p14:creationId xmlns:p14="http://schemas.microsoft.com/office/powerpoint/2010/main" val="1708061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E874D-00A9-2C51-AA5C-E809F25D47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805575-94A3-F804-B179-FF89C62AC221}"/>
              </a:ext>
            </a:extLst>
          </p:cNvPr>
          <p:cNvSpPr>
            <a:spLocks noGrp="1"/>
          </p:cNvSpPr>
          <p:nvPr>
            <p:ph type="title"/>
          </p:nvPr>
        </p:nvSpPr>
        <p:spPr>
          <a:xfrm>
            <a:off x="569067" y="412019"/>
            <a:ext cx="11702151" cy="1052513"/>
          </a:xfrm>
        </p:spPr>
        <p:txBody>
          <a:bodyPr>
            <a:normAutofit/>
          </a:bodyPr>
          <a:lstStyle/>
          <a:p>
            <a:r>
              <a:rPr lang="en-GB" sz="5250" dirty="0">
                <a:solidFill>
                  <a:srgbClr val="184886"/>
                </a:solidFill>
                <a:latin typeface="Ubuntu" panose="020B0504030602030204" pitchFamily="34" charset="0"/>
                <a:cs typeface="Rubik" pitchFamily="2" charset="-79"/>
              </a:rPr>
              <a:t>Integrating AI with Acoustic Data</a:t>
            </a:r>
          </a:p>
        </p:txBody>
      </p:sp>
      <p:grpSp>
        <p:nvGrpSpPr>
          <p:cNvPr id="25" name="Group 13">
            <a:extLst>
              <a:ext uri="{FF2B5EF4-FFF2-40B4-BE49-F238E27FC236}">
                <a16:creationId xmlns:a16="http://schemas.microsoft.com/office/drawing/2014/main" id="{C3470F37-C359-AC8A-50BC-956970479920}"/>
              </a:ext>
            </a:extLst>
          </p:cNvPr>
          <p:cNvGrpSpPr/>
          <p:nvPr/>
        </p:nvGrpSpPr>
        <p:grpSpPr>
          <a:xfrm rot="-10800000">
            <a:off x="0" y="9636276"/>
            <a:ext cx="18288000" cy="669774"/>
            <a:chOff x="0" y="0"/>
            <a:chExt cx="4957948" cy="176401"/>
          </a:xfrm>
        </p:grpSpPr>
        <p:sp>
          <p:nvSpPr>
            <p:cNvPr id="26" name="Freeform 14">
              <a:extLst>
                <a:ext uri="{FF2B5EF4-FFF2-40B4-BE49-F238E27FC236}">
                  <a16:creationId xmlns:a16="http://schemas.microsoft.com/office/drawing/2014/main" id="{71751EF1-8AD3-0627-9193-6FE0D6E7B9F6}"/>
                </a:ext>
              </a:extLst>
            </p:cNvPr>
            <p:cNvSpPr/>
            <p:nvPr/>
          </p:nvSpPr>
          <p:spPr>
            <a:xfrm>
              <a:off x="0" y="0"/>
              <a:ext cx="4957948" cy="176401"/>
            </a:xfrm>
            <a:custGeom>
              <a:avLst/>
              <a:gdLst/>
              <a:ahLst/>
              <a:cxnLst/>
              <a:rect l="l" t="t" r="r" b="b"/>
              <a:pathLst>
                <a:path w="4957948" h="176401">
                  <a:moveTo>
                    <a:pt x="0" y="0"/>
                  </a:moveTo>
                  <a:lnTo>
                    <a:pt x="4957948" y="0"/>
                  </a:lnTo>
                  <a:lnTo>
                    <a:pt x="4957948" y="176401"/>
                  </a:lnTo>
                  <a:lnTo>
                    <a:pt x="0" y="176401"/>
                  </a:lnTo>
                  <a:close/>
                </a:path>
              </a:pathLst>
            </a:custGeom>
            <a:gradFill rotWithShape="1">
              <a:gsLst>
                <a:gs pos="0">
                  <a:srgbClr val="184886">
                    <a:alpha val="100000"/>
                  </a:srgbClr>
                </a:gs>
                <a:gs pos="100000">
                  <a:srgbClr val="08AEE5">
                    <a:alpha val="100000"/>
                  </a:srgbClr>
                </a:gs>
              </a:gsLst>
              <a:lin ang="0"/>
            </a:gradFill>
          </p:spPr>
          <p:txBody>
            <a:bodyPr/>
            <a:lstStyle/>
            <a:p>
              <a:endParaRPr lang="en-GB"/>
            </a:p>
          </p:txBody>
        </p:sp>
        <p:sp>
          <p:nvSpPr>
            <p:cNvPr id="27" name="TextBox 15">
              <a:extLst>
                <a:ext uri="{FF2B5EF4-FFF2-40B4-BE49-F238E27FC236}">
                  <a16:creationId xmlns:a16="http://schemas.microsoft.com/office/drawing/2014/main" id="{DFE990E0-0E24-4805-533B-31C288EA4617}"/>
                </a:ext>
              </a:extLst>
            </p:cNvPr>
            <p:cNvSpPr txBox="1"/>
            <p:nvPr/>
          </p:nvSpPr>
          <p:spPr>
            <a:xfrm>
              <a:off x="0" y="-47625"/>
              <a:ext cx="4957948" cy="224026"/>
            </a:xfrm>
            <a:prstGeom prst="rect">
              <a:avLst/>
            </a:prstGeom>
          </p:spPr>
          <p:txBody>
            <a:bodyPr lIns="50801" tIns="50801" rIns="50801" bIns="50801" rtlCol="0" anchor="ctr"/>
            <a:lstStyle/>
            <a:p>
              <a:pPr algn="ctr">
                <a:lnSpc>
                  <a:spcPts val="2055"/>
                </a:lnSpc>
              </a:pPr>
              <a:endParaRPr/>
            </a:p>
          </p:txBody>
        </p:sp>
      </p:grpSp>
      <p:pic>
        <p:nvPicPr>
          <p:cNvPr id="28" name="Picture 27" descr="A white letters on a black background&#10;&#10;AI-generated content may be incorrect.">
            <a:extLst>
              <a:ext uri="{FF2B5EF4-FFF2-40B4-BE49-F238E27FC236}">
                <a16:creationId xmlns:a16="http://schemas.microsoft.com/office/drawing/2014/main" id="{AD868CAD-F6DA-D43C-607D-ADD393623F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59075" y="9714074"/>
            <a:ext cx="2330937" cy="514178"/>
          </a:xfrm>
          <a:prstGeom prst="rect">
            <a:avLst/>
          </a:prstGeom>
        </p:spPr>
      </p:pic>
      <p:sp>
        <p:nvSpPr>
          <p:cNvPr id="3" name="TextBox 6">
            <a:extLst>
              <a:ext uri="{FF2B5EF4-FFF2-40B4-BE49-F238E27FC236}">
                <a16:creationId xmlns:a16="http://schemas.microsoft.com/office/drawing/2014/main" id="{DF22E7E1-B1FC-0069-265D-F5867C930CDE}"/>
              </a:ext>
            </a:extLst>
          </p:cNvPr>
          <p:cNvSpPr txBox="1"/>
          <p:nvPr/>
        </p:nvSpPr>
        <p:spPr>
          <a:xfrm>
            <a:off x="569067" y="1717598"/>
            <a:ext cx="17417151" cy="646331"/>
          </a:xfrm>
          <a:prstGeom prst="rect">
            <a:avLst/>
          </a:prstGeom>
        </p:spPr>
        <p:txBody>
          <a:bodyPr wrap="square" lIns="0" tIns="0" rIns="0" bIns="0" rtlCol="0" anchor="t">
            <a:spAutoFit/>
          </a:bodyPr>
          <a:lstStyle/>
          <a:p>
            <a:r>
              <a:rPr lang="en-GB" sz="2100" b="1" dirty="0">
                <a:latin typeface="Rubik" pitchFamily="2" charset="-79"/>
                <a:cs typeface="Rubik" pitchFamily="2" charset="-79"/>
              </a:rPr>
              <a:t>AI powered Spectrograms: </a:t>
            </a:r>
            <a:r>
              <a:rPr lang="en-GB" sz="2100" dirty="0">
                <a:latin typeface="Rubik" pitchFamily="2" charset="-79"/>
                <a:cs typeface="Rubik" pitchFamily="2" charset="-79"/>
              </a:rPr>
              <a:t>A Spectrogram is created from an HWM Global Permanent Acoustic File.  Every Spectrogram reveals a Distinct Signature, Elevating Leak Detection Analytics and Minimising False Alarms.</a:t>
            </a:r>
          </a:p>
        </p:txBody>
      </p:sp>
      <p:pic>
        <p:nvPicPr>
          <p:cNvPr id="4" name="Picture 3">
            <a:extLst>
              <a:ext uri="{FF2B5EF4-FFF2-40B4-BE49-F238E27FC236}">
                <a16:creationId xmlns:a16="http://schemas.microsoft.com/office/drawing/2014/main" id="{940A5E2A-55C0-BF82-240C-A4CB14F0D32A}"/>
              </a:ext>
            </a:extLst>
          </p:cNvPr>
          <p:cNvPicPr>
            <a:picLocks noChangeAspect="1"/>
          </p:cNvPicPr>
          <p:nvPr/>
        </p:nvPicPr>
        <p:blipFill>
          <a:blip r:embed="rId3"/>
          <a:stretch>
            <a:fillRect/>
          </a:stretch>
        </p:blipFill>
        <p:spPr>
          <a:xfrm>
            <a:off x="133351" y="3143250"/>
            <a:ext cx="18042746" cy="5598330"/>
          </a:xfrm>
          <a:prstGeom prst="rect">
            <a:avLst/>
          </a:prstGeom>
        </p:spPr>
      </p:pic>
    </p:spTree>
    <p:extLst>
      <p:ext uri="{BB962C8B-B14F-4D97-AF65-F5344CB8AC3E}">
        <p14:creationId xmlns:p14="http://schemas.microsoft.com/office/powerpoint/2010/main" val="3184421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173902" y="2813"/>
            <a:ext cx="8114098" cy="10468985"/>
            <a:chOff x="0" y="0"/>
            <a:chExt cx="1156322" cy="1491912"/>
          </a:xfrm>
        </p:grpSpPr>
        <p:sp>
          <p:nvSpPr>
            <p:cNvPr id="3" name="Freeform 3"/>
            <p:cNvSpPr/>
            <p:nvPr/>
          </p:nvSpPr>
          <p:spPr>
            <a:xfrm>
              <a:off x="0" y="0"/>
              <a:ext cx="1156322" cy="1491912"/>
            </a:xfrm>
            <a:custGeom>
              <a:avLst/>
              <a:gdLst/>
              <a:ahLst/>
              <a:cxnLst/>
              <a:rect l="l" t="t" r="r" b="b"/>
              <a:pathLst>
                <a:path w="1156322" h="1491912">
                  <a:moveTo>
                    <a:pt x="0" y="0"/>
                  </a:moveTo>
                  <a:lnTo>
                    <a:pt x="1156322" y="0"/>
                  </a:lnTo>
                  <a:lnTo>
                    <a:pt x="1156322" y="1491912"/>
                  </a:lnTo>
                  <a:lnTo>
                    <a:pt x="0" y="1491912"/>
                  </a:lnTo>
                  <a:close/>
                </a:path>
              </a:pathLst>
            </a:custGeom>
            <a:blipFill>
              <a:blip r:embed="rId2"/>
              <a:stretch>
                <a:fillRect l="-44985" r="-44985"/>
              </a:stretch>
            </a:blipFill>
          </p:spPr>
          <p:txBody>
            <a:bodyPr/>
            <a:lstStyle/>
            <a:p>
              <a:endParaRPr lang="en-GB"/>
            </a:p>
          </p:txBody>
        </p:sp>
      </p:grpSp>
      <p:sp>
        <p:nvSpPr>
          <p:cNvPr id="4" name="AutoShape 4"/>
          <p:cNvSpPr/>
          <p:nvPr/>
        </p:nvSpPr>
        <p:spPr>
          <a:xfrm flipV="1">
            <a:off x="1463676" y="9239250"/>
            <a:ext cx="4409974" cy="0"/>
          </a:xfrm>
          <a:prstGeom prst="line">
            <a:avLst/>
          </a:prstGeom>
          <a:ln w="38100" cap="flat">
            <a:solidFill>
              <a:srgbClr val="14328A"/>
            </a:solidFill>
            <a:prstDash val="solid"/>
            <a:headEnd type="none" w="sm" len="sm"/>
            <a:tailEnd type="none" w="sm" len="sm"/>
          </a:ln>
        </p:spPr>
        <p:txBody>
          <a:bodyPr/>
          <a:lstStyle/>
          <a:p>
            <a:endParaRPr lang="en-GB"/>
          </a:p>
        </p:txBody>
      </p:sp>
      <p:sp>
        <p:nvSpPr>
          <p:cNvPr id="5" name="Freeform 5"/>
          <p:cNvSpPr/>
          <p:nvPr/>
        </p:nvSpPr>
        <p:spPr>
          <a:xfrm>
            <a:off x="1813022" y="2099191"/>
            <a:ext cx="5390118" cy="1206353"/>
          </a:xfrm>
          <a:custGeom>
            <a:avLst/>
            <a:gdLst/>
            <a:ahLst/>
            <a:cxnLst/>
            <a:rect l="l" t="t" r="r" b="b"/>
            <a:pathLst>
              <a:path w="5390118" h="1206353">
                <a:moveTo>
                  <a:pt x="0" y="0"/>
                </a:moveTo>
                <a:lnTo>
                  <a:pt x="5390118" y="0"/>
                </a:lnTo>
                <a:lnTo>
                  <a:pt x="5390118" y="1206353"/>
                </a:lnTo>
                <a:lnTo>
                  <a:pt x="0" y="1206353"/>
                </a:lnTo>
                <a:lnTo>
                  <a:pt x="0" y="0"/>
                </a:lnTo>
                <a:close/>
              </a:path>
            </a:pathLst>
          </a:custGeom>
          <a:blipFill>
            <a:blip r:embed="rId3"/>
            <a:stretch>
              <a:fillRect l="-578" r="-578"/>
            </a:stretch>
          </a:blipFill>
        </p:spPr>
        <p:txBody>
          <a:bodyPr/>
          <a:lstStyle/>
          <a:p>
            <a:endParaRPr lang="en-GB"/>
          </a:p>
        </p:txBody>
      </p:sp>
      <p:sp>
        <p:nvSpPr>
          <p:cNvPr id="6" name="AutoShape 6"/>
          <p:cNvSpPr/>
          <p:nvPr/>
        </p:nvSpPr>
        <p:spPr>
          <a:xfrm>
            <a:off x="1123981" y="-703315"/>
            <a:ext cx="0" cy="10990315"/>
          </a:xfrm>
          <a:prstGeom prst="line">
            <a:avLst/>
          </a:prstGeom>
          <a:ln w="19050" cap="flat">
            <a:solidFill>
              <a:srgbClr val="184886"/>
            </a:solidFill>
            <a:prstDash val="solid"/>
            <a:headEnd type="none" w="sm" len="sm"/>
            <a:tailEnd type="none" w="sm" len="sm"/>
          </a:ln>
        </p:spPr>
        <p:txBody>
          <a:bodyPr/>
          <a:lstStyle/>
          <a:p>
            <a:endParaRPr lang="en-GB"/>
          </a:p>
        </p:txBody>
      </p:sp>
      <p:grpSp>
        <p:nvGrpSpPr>
          <p:cNvPr id="7" name="Group 7"/>
          <p:cNvGrpSpPr/>
          <p:nvPr/>
        </p:nvGrpSpPr>
        <p:grpSpPr>
          <a:xfrm rot="-5400000">
            <a:off x="-574756" y="3462338"/>
            <a:ext cx="3378423" cy="171511"/>
            <a:chOff x="0" y="0"/>
            <a:chExt cx="889791" cy="45172"/>
          </a:xfrm>
        </p:grpSpPr>
        <p:sp>
          <p:nvSpPr>
            <p:cNvPr id="8" name="Freeform 8"/>
            <p:cNvSpPr/>
            <p:nvPr/>
          </p:nvSpPr>
          <p:spPr>
            <a:xfrm>
              <a:off x="0" y="0"/>
              <a:ext cx="889791" cy="45172"/>
            </a:xfrm>
            <a:custGeom>
              <a:avLst/>
              <a:gdLst/>
              <a:ahLst/>
              <a:cxnLst/>
              <a:rect l="l" t="t" r="r" b="b"/>
              <a:pathLst>
                <a:path w="889791" h="45172">
                  <a:moveTo>
                    <a:pt x="22586" y="0"/>
                  </a:moveTo>
                  <a:lnTo>
                    <a:pt x="867205" y="0"/>
                  </a:lnTo>
                  <a:cubicBezTo>
                    <a:pt x="879679" y="0"/>
                    <a:pt x="889791" y="10112"/>
                    <a:pt x="889791" y="22586"/>
                  </a:cubicBezTo>
                  <a:lnTo>
                    <a:pt x="889791" y="22586"/>
                  </a:lnTo>
                  <a:cubicBezTo>
                    <a:pt x="889791" y="28576"/>
                    <a:pt x="887411" y="34321"/>
                    <a:pt x="883175" y="38556"/>
                  </a:cubicBezTo>
                  <a:cubicBezTo>
                    <a:pt x="878940" y="42792"/>
                    <a:pt x="873195" y="45172"/>
                    <a:pt x="867205" y="45172"/>
                  </a:cubicBezTo>
                  <a:lnTo>
                    <a:pt x="22586" y="45172"/>
                  </a:lnTo>
                  <a:cubicBezTo>
                    <a:pt x="10112" y="45172"/>
                    <a:pt x="0" y="35060"/>
                    <a:pt x="0" y="22586"/>
                  </a:cubicBezTo>
                  <a:lnTo>
                    <a:pt x="0" y="22586"/>
                  </a:lnTo>
                  <a:cubicBezTo>
                    <a:pt x="0" y="10112"/>
                    <a:pt x="10112" y="0"/>
                    <a:pt x="22586" y="0"/>
                  </a:cubicBezTo>
                  <a:close/>
                </a:path>
              </a:pathLst>
            </a:custGeom>
            <a:solidFill>
              <a:srgbClr val="08AEE5"/>
            </a:solidFill>
          </p:spPr>
          <p:txBody>
            <a:bodyPr/>
            <a:lstStyle/>
            <a:p>
              <a:endParaRPr lang="en-GB"/>
            </a:p>
          </p:txBody>
        </p:sp>
        <p:sp>
          <p:nvSpPr>
            <p:cNvPr id="9" name="TextBox 9"/>
            <p:cNvSpPr txBox="1"/>
            <p:nvPr/>
          </p:nvSpPr>
          <p:spPr>
            <a:xfrm>
              <a:off x="0" y="-57150"/>
              <a:ext cx="889791" cy="102322"/>
            </a:xfrm>
            <a:prstGeom prst="rect">
              <a:avLst/>
            </a:prstGeom>
          </p:spPr>
          <p:txBody>
            <a:bodyPr lIns="50800" tIns="50800" rIns="50800" bIns="50800" rtlCol="0" anchor="ctr"/>
            <a:lstStyle/>
            <a:p>
              <a:pPr algn="ctr">
                <a:lnSpc>
                  <a:spcPts val="3079"/>
                </a:lnSpc>
              </a:pPr>
              <a:endParaRPr/>
            </a:p>
          </p:txBody>
        </p:sp>
      </p:grpSp>
      <p:grpSp>
        <p:nvGrpSpPr>
          <p:cNvPr id="10" name="Group 10"/>
          <p:cNvGrpSpPr/>
          <p:nvPr/>
        </p:nvGrpSpPr>
        <p:grpSpPr>
          <a:xfrm>
            <a:off x="1388710" y="3496044"/>
            <a:ext cx="10211798" cy="1915698"/>
            <a:chOff x="0" y="0"/>
            <a:chExt cx="2167073" cy="406535"/>
          </a:xfrm>
        </p:grpSpPr>
        <p:sp>
          <p:nvSpPr>
            <p:cNvPr id="11" name="Freeform 11"/>
            <p:cNvSpPr/>
            <p:nvPr/>
          </p:nvSpPr>
          <p:spPr>
            <a:xfrm>
              <a:off x="0" y="0"/>
              <a:ext cx="2167073" cy="406535"/>
            </a:xfrm>
            <a:custGeom>
              <a:avLst/>
              <a:gdLst/>
              <a:ahLst/>
              <a:cxnLst/>
              <a:rect l="l" t="t" r="r" b="b"/>
              <a:pathLst>
                <a:path w="2167073" h="406535">
                  <a:moveTo>
                    <a:pt x="1963873" y="0"/>
                  </a:moveTo>
                  <a:cubicBezTo>
                    <a:pt x="2076098" y="0"/>
                    <a:pt x="2167073" y="91006"/>
                    <a:pt x="2167073" y="203268"/>
                  </a:cubicBezTo>
                  <a:cubicBezTo>
                    <a:pt x="2167073" y="315529"/>
                    <a:pt x="2076098" y="406535"/>
                    <a:pt x="1963873" y="406535"/>
                  </a:cubicBezTo>
                  <a:lnTo>
                    <a:pt x="203200" y="406535"/>
                  </a:lnTo>
                  <a:cubicBezTo>
                    <a:pt x="90976" y="406535"/>
                    <a:pt x="0" y="315529"/>
                    <a:pt x="0" y="203268"/>
                  </a:cubicBezTo>
                  <a:cubicBezTo>
                    <a:pt x="0" y="91006"/>
                    <a:pt x="90976" y="0"/>
                    <a:pt x="203200" y="0"/>
                  </a:cubicBezTo>
                  <a:close/>
                </a:path>
              </a:pathLst>
            </a:custGeom>
            <a:solidFill>
              <a:srgbClr val="00A9E0">
                <a:alpha val="74902"/>
              </a:srgbClr>
            </a:solidFill>
          </p:spPr>
          <p:txBody>
            <a:bodyPr/>
            <a:lstStyle/>
            <a:p>
              <a:endParaRPr lang="en-GB"/>
            </a:p>
          </p:txBody>
        </p:sp>
        <p:sp>
          <p:nvSpPr>
            <p:cNvPr id="12" name="TextBox 12"/>
            <p:cNvSpPr txBox="1"/>
            <p:nvPr/>
          </p:nvSpPr>
          <p:spPr>
            <a:xfrm>
              <a:off x="0" y="-47625"/>
              <a:ext cx="2167073" cy="454160"/>
            </a:xfrm>
            <a:prstGeom prst="rect">
              <a:avLst/>
            </a:prstGeom>
          </p:spPr>
          <p:txBody>
            <a:bodyPr lIns="50800" tIns="50800" rIns="50800" bIns="50800" rtlCol="0" anchor="ctr"/>
            <a:lstStyle/>
            <a:p>
              <a:pPr algn="ctr">
                <a:lnSpc>
                  <a:spcPts val="3079"/>
                </a:lnSpc>
              </a:pPr>
              <a:endParaRPr/>
            </a:p>
          </p:txBody>
        </p:sp>
      </p:grpSp>
      <p:sp>
        <p:nvSpPr>
          <p:cNvPr id="13" name="Freeform 13"/>
          <p:cNvSpPr/>
          <p:nvPr/>
        </p:nvSpPr>
        <p:spPr>
          <a:xfrm>
            <a:off x="1388710" y="9449673"/>
            <a:ext cx="3707141" cy="558998"/>
          </a:xfrm>
          <a:custGeom>
            <a:avLst/>
            <a:gdLst/>
            <a:ahLst/>
            <a:cxnLst/>
            <a:rect l="l" t="t" r="r" b="b"/>
            <a:pathLst>
              <a:path w="3707141" h="558998">
                <a:moveTo>
                  <a:pt x="0" y="0"/>
                </a:moveTo>
                <a:lnTo>
                  <a:pt x="3707141" y="0"/>
                </a:lnTo>
                <a:lnTo>
                  <a:pt x="3707141" y="558999"/>
                </a:lnTo>
                <a:lnTo>
                  <a:pt x="0" y="558999"/>
                </a:lnTo>
                <a:lnTo>
                  <a:pt x="0" y="0"/>
                </a:lnTo>
                <a:close/>
              </a:path>
            </a:pathLst>
          </a:custGeom>
          <a:blipFill>
            <a:blip r:embed="rId4"/>
            <a:stretch>
              <a:fillRect l="-47020" t="-239257" r="-47244"/>
            </a:stretch>
          </a:blipFill>
        </p:spPr>
        <p:txBody>
          <a:bodyPr/>
          <a:lstStyle/>
          <a:p>
            <a:endParaRPr lang="en-GB"/>
          </a:p>
        </p:txBody>
      </p:sp>
      <p:sp>
        <p:nvSpPr>
          <p:cNvPr id="14" name="TextBox 14"/>
          <p:cNvSpPr txBox="1"/>
          <p:nvPr/>
        </p:nvSpPr>
        <p:spPr>
          <a:xfrm>
            <a:off x="2031070" y="3633819"/>
            <a:ext cx="7685162" cy="1633855"/>
          </a:xfrm>
          <a:prstGeom prst="rect">
            <a:avLst/>
          </a:prstGeom>
        </p:spPr>
        <p:txBody>
          <a:bodyPr lIns="0" tIns="0" rIns="0" bIns="0" rtlCol="0" anchor="t">
            <a:spAutoFit/>
          </a:bodyPr>
          <a:lstStyle/>
          <a:p>
            <a:pPr marL="0" lvl="0" indent="0" algn="l">
              <a:lnSpc>
                <a:spcPts val="6200"/>
              </a:lnSpc>
            </a:pPr>
            <a:r>
              <a:rPr lang="en-US" sz="6200" spc="620">
                <a:solidFill>
                  <a:srgbClr val="184886"/>
                </a:solidFill>
                <a:latin typeface="Ubuntu"/>
                <a:ea typeface="Ubuntu"/>
                <a:cs typeface="Ubuntu"/>
                <a:sym typeface="Ubuntu"/>
              </a:rPr>
              <a:t>WASTEWATER SOLUTIONS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6561" y="320183"/>
            <a:ext cx="971418" cy="971418"/>
          </a:xfrm>
          <a:custGeom>
            <a:avLst/>
            <a:gdLst/>
            <a:ahLst/>
            <a:cxnLst/>
            <a:rect l="l" t="t" r="r" b="b"/>
            <a:pathLst>
              <a:path w="971418" h="971418">
                <a:moveTo>
                  <a:pt x="0" y="0"/>
                </a:moveTo>
                <a:lnTo>
                  <a:pt x="971418" y="0"/>
                </a:lnTo>
                <a:lnTo>
                  <a:pt x="971418" y="971418"/>
                </a:lnTo>
                <a:lnTo>
                  <a:pt x="0" y="971418"/>
                </a:lnTo>
                <a:lnTo>
                  <a:pt x="0" y="0"/>
                </a:lnTo>
                <a:close/>
              </a:path>
            </a:pathLst>
          </a:custGeom>
          <a:blipFill>
            <a:blip r:embed="rId2"/>
            <a:stretch>
              <a:fillRect/>
            </a:stretch>
          </a:blipFill>
        </p:spPr>
        <p:txBody>
          <a:bodyPr/>
          <a:lstStyle/>
          <a:p>
            <a:endParaRPr lang="en-GB"/>
          </a:p>
        </p:txBody>
      </p:sp>
      <p:grpSp>
        <p:nvGrpSpPr>
          <p:cNvPr id="3" name="Group 3"/>
          <p:cNvGrpSpPr/>
          <p:nvPr/>
        </p:nvGrpSpPr>
        <p:grpSpPr>
          <a:xfrm>
            <a:off x="-893982" y="1913321"/>
            <a:ext cx="20075964" cy="2122903"/>
            <a:chOff x="0" y="0"/>
            <a:chExt cx="4260374" cy="450507"/>
          </a:xfrm>
        </p:grpSpPr>
        <p:sp>
          <p:nvSpPr>
            <p:cNvPr id="4" name="Freeform 4"/>
            <p:cNvSpPr/>
            <p:nvPr/>
          </p:nvSpPr>
          <p:spPr>
            <a:xfrm>
              <a:off x="0" y="0"/>
              <a:ext cx="4260374" cy="450507"/>
            </a:xfrm>
            <a:custGeom>
              <a:avLst/>
              <a:gdLst/>
              <a:ahLst/>
              <a:cxnLst/>
              <a:rect l="l" t="t" r="r" b="b"/>
              <a:pathLst>
                <a:path w="4260374" h="450507">
                  <a:moveTo>
                    <a:pt x="4057174" y="0"/>
                  </a:moveTo>
                  <a:cubicBezTo>
                    <a:pt x="4169399" y="0"/>
                    <a:pt x="4260374" y="100849"/>
                    <a:pt x="4260374" y="225254"/>
                  </a:cubicBezTo>
                  <a:cubicBezTo>
                    <a:pt x="4260374" y="349658"/>
                    <a:pt x="4169399" y="450507"/>
                    <a:pt x="4057174" y="450507"/>
                  </a:cubicBezTo>
                  <a:lnTo>
                    <a:pt x="203200" y="450507"/>
                  </a:lnTo>
                  <a:cubicBezTo>
                    <a:pt x="90976" y="450507"/>
                    <a:pt x="0" y="349658"/>
                    <a:pt x="0" y="225254"/>
                  </a:cubicBezTo>
                  <a:cubicBezTo>
                    <a:pt x="0" y="100849"/>
                    <a:pt x="90976" y="0"/>
                    <a:pt x="203200" y="0"/>
                  </a:cubicBezTo>
                  <a:close/>
                </a:path>
              </a:pathLst>
            </a:custGeom>
            <a:solidFill>
              <a:srgbClr val="18B6B4">
                <a:alpha val="69804"/>
              </a:srgbClr>
            </a:solidFill>
          </p:spPr>
          <p:txBody>
            <a:bodyPr/>
            <a:lstStyle/>
            <a:p>
              <a:endParaRPr lang="en-GB"/>
            </a:p>
          </p:txBody>
        </p:sp>
        <p:sp>
          <p:nvSpPr>
            <p:cNvPr id="5" name="TextBox 5"/>
            <p:cNvSpPr txBox="1"/>
            <p:nvPr/>
          </p:nvSpPr>
          <p:spPr>
            <a:xfrm>
              <a:off x="0" y="-47625"/>
              <a:ext cx="4260374" cy="498132"/>
            </a:xfrm>
            <a:prstGeom prst="rect">
              <a:avLst/>
            </a:prstGeom>
          </p:spPr>
          <p:txBody>
            <a:bodyPr lIns="50800" tIns="50800" rIns="50800" bIns="50800" rtlCol="0" anchor="ctr"/>
            <a:lstStyle/>
            <a:p>
              <a:pPr algn="ctr">
                <a:lnSpc>
                  <a:spcPts val="3079"/>
                </a:lnSpc>
              </a:pPr>
              <a:endParaRPr/>
            </a:p>
          </p:txBody>
        </p:sp>
      </p:grpSp>
      <p:grpSp>
        <p:nvGrpSpPr>
          <p:cNvPr id="6" name="Group 6"/>
          <p:cNvGrpSpPr/>
          <p:nvPr/>
        </p:nvGrpSpPr>
        <p:grpSpPr>
          <a:xfrm>
            <a:off x="-2063633" y="4548351"/>
            <a:ext cx="6503223" cy="6503197"/>
            <a:chOff x="0" y="0"/>
            <a:chExt cx="6350000" cy="6349975"/>
          </a:xfrm>
        </p:grpSpPr>
        <p:sp>
          <p:nvSpPr>
            <p:cNvPr id="7" name="Freeform 7"/>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alphaModFix amt="19999"/>
              </a:blip>
              <a:stretch>
                <a:fillRect/>
              </a:stretch>
            </a:blipFill>
          </p:spPr>
          <p:txBody>
            <a:bodyPr/>
            <a:lstStyle/>
            <a:p>
              <a:endParaRPr lang="en-GB"/>
            </a:p>
          </p:txBody>
        </p:sp>
      </p:grpSp>
      <p:sp>
        <p:nvSpPr>
          <p:cNvPr id="8" name="Freeform 8"/>
          <p:cNvSpPr/>
          <p:nvPr/>
        </p:nvSpPr>
        <p:spPr>
          <a:xfrm>
            <a:off x="6054584" y="2974773"/>
            <a:ext cx="5595464" cy="4176519"/>
          </a:xfrm>
          <a:custGeom>
            <a:avLst/>
            <a:gdLst/>
            <a:ahLst/>
            <a:cxnLst/>
            <a:rect l="l" t="t" r="r" b="b"/>
            <a:pathLst>
              <a:path w="5595464" h="4176519">
                <a:moveTo>
                  <a:pt x="0" y="0"/>
                </a:moveTo>
                <a:lnTo>
                  <a:pt x="5595464" y="0"/>
                </a:lnTo>
                <a:lnTo>
                  <a:pt x="5595464" y="4176519"/>
                </a:lnTo>
                <a:lnTo>
                  <a:pt x="0" y="4176519"/>
                </a:lnTo>
                <a:lnTo>
                  <a:pt x="0" y="0"/>
                </a:lnTo>
                <a:close/>
              </a:path>
            </a:pathLst>
          </a:custGeom>
          <a:blipFill>
            <a:blip r:embed="rId3"/>
            <a:stretch>
              <a:fillRect/>
            </a:stretch>
          </a:blipFill>
        </p:spPr>
        <p:txBody>
          <a:bodyPr/>
          <a:lstStyle/>
          <a:p>
            <a:endParaRPr lang="en-GB"/>
          </a:p>
        </p:txBody>
      </p:sp>
      <p:sp>
        <p:nvSpPr>
          <p:cNvPr id="9" name="Freeform 9"/>
          <p:cNvSpPr/>
          <p:nvPr/>
        </p:nvSpPr>
        <p:spPr>
          <a:xfrm>
            <a:off x="12021072" y="2279940"/>
            <a:ext cx="5650669" cy="7521689"/>
          </a:xfrm>
          <a:custGeom>
            <a:avLst/>
            <a:gdLst/>
            <a:ahLst/>
            <a:cxnLst/>
            <a:rect l="l" t="t" r="r" b="b"/>
            <a:pathLst>
              <a:path w="5650669" h="7521689">
                <a:moveTo>
                  <a:pt x="0" y="0"/>
                </a:moveTo>
                <a:lnTo>
                  <a:pt x="5650669" y="0"/>
                </a:lnTo>
                <a:lnTo>
                  <a:pt x="5650669" y="7521689"/>
                </a:lnTo>
                <a:lnTo>
                  <a:pt x="0" y="7521689"/>
                </a:lnTo>
                <a:lnTo>
                  <a:pt x="0" y="0"/>
                </a:lnTo>
                <a:close/>
              </a:path>
            </a:pathLst>
          </a:custGeom>
          <a:blipFill>
            <a:blip r:embed="rId4"/>
            <a:stretch>
              <a:fillRect/>
            </a:stretch>
          </a:blipFill>
        </p:spPr>
        <p:txBody>
          <a:bodyPr/>
          <a:lstStyle/>
          <a:p>
            <a:endParaRPr lang="en-GB"/>
          </a:p>
        </p:txBody>
      </p:sp>
      <p:sp>
        <p:nvSpPr>
          <p:cNvPr id="10" name="TextBox 10"/>
          <p:cNvSpPr txBox="1"/>
          <p:nvPr/>
        </p:nvSpPr>
        <p:spPr>
          <a:xfrm>
            <a:off x="272183" y="2222790"/>
            <a:ext cx="3435729" cy="3587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Rubik"/>
                <a:ea typeface="Rubik"/>
                <a:cs typeface="Rubik"/>
                <a:sym typeface="Rubik"/>
              </a:rPr>
              <a:t>Right first time</a:t>
            </a:r>
          </a:p>
        </p:txBody>
      </p:sp>
      <p:sp>
        <p:nvSpPr>
          <p:cNvPr id="11" name="TextBox 11"/>
          <p:cNvSpPr txBox="1"/>
          <p:nvPr/>
        </p:nvSpPr>
        <p:spPr>
          <a:xfrm>
            <a:off x="267189" y="2823970"/>
            <a:ext cx="4558745" cy="3587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Rubik"/>
                <a:ea typeface="Rubik"/>
                <a:cs typeface="Rubik"/>
                <a:sym typeface="Rubik"/>
              </a:rPr>
              <a:t>Configured locally via bluetooth</a:t>
            </a:r>
          </a:p>
        </p:txBody>
      </p:sp>
      <p:sp>
        <p:nvSpPr>
          <p:cNvPr id="12" name="TextBox 12"/>
          <p:cNvSpPr txBox="1"/>
          <p:nvPr/>
        </p:nvSpPr>
        <p:spPr>
          <a:xfrm>
            <a:off x="216561" y="3391025"/>
            <a:ext cx="4611614" cy="3587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Rubik"/>
                <a:ea typeface="Rubik"/>
                <a:cs typeface="Rubik"/>
                <a:sym typeface="Rubik"/>
              </a:rPr>
              <a:t>Sensor reflection tests</a:t>
            </a:r>
          </a:p>
        </p:txBody>
      </p:sp>
      <p:sp>
        <p:nvSpPr>
          <p:cNvPr id="13" name="TextBox 13"/>
          <p:cNvSpPr txBox="1"/>
          <p:nvPr/>
        </p:nvSpPr>
        <p:spPr>
          <a:xfrm>
            <a:off x="1444430" y="491567"/>
            <a:ext cx="5970058" cy="542925"/>
          </a:xfrm>
          <a:prstGeom prst="rect">
            <a:avLst/>
          </a:prstGeom>
        </p:spPr>
        <p:txBody>
          <a:bodyPr lIns="0" tIns="0" rIns="0" bIns="0" rtlCol="0" anchor="t">
            <a:spAutoFit/>
          </a:bodyPr>
          <a:lstStyle/>
          <a:p>
            <a:pPr marL="0" lvl="0" indent="0" algn="l">
              <a:lnSpc>
                <a:spcPts val="4200"/>
              </a:lnSpc>
              <a:spcBef>
                <a:spcPct val="0"/>
              </a:spcBef>
            </a:pPr>
            <a:r>
              <a:rPr lang="en-US" sz="3000" b="1" spc="300">
                <a:solidFill>
                  <a:srgbClr val="184886"/>
                </a:solidFill>
                <a:latin typeface="Ubuntu Bold"/>
                <a:ea typeface="Ubuntu Bold"/>
                <a:cs typeface="Ubuntu Bold"/>
                <a:sym typeface="Ubuntu Bold"/>
              </a:rPr>
              <a:t>Radar Level Sensor</a:t>
            </a:r>
          </a:p>
        </p:txBody>
      </p:sp>
      <p:sp>
        <p:nvSpPr>
          <p:cNvPr id="14" name="TextBox 14"/>
          <p:cNvSpPr txBox="1"/>
          <p:nvPr/>
        </p:nvSpPr>
        <p:spPr>
          <a:xfrm>
            <a:off x="5164303" y="2222790"/>
            <a:ext cx="3979697" cy="3587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Rubik"/>
                <a:ea typeface="Rubik"/>
                <a:cs typeface="Rubik"/>
                <a:sym typeface="Rubik"/>
              </a:rPr>
              <a:t>Laser alignment tool</a:t>
            </a:r>
          </a:p>
        </p:txBody>
      </p:sp>
      <p:sp>
        <p:nvSpPr>
          <p:cNvPr id="15" name="TextBox 15"/>
          <p:cNvSpPr txBox="1"/>
          <p:nvPr/>
        </p:nvSpPr>
        <p:spPr>
          <a:xfrm>
            <a:off x="5159309" y="2823970"/>
            <a:ext cx="3340879" cy="3587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Rubik"/>
                <a:ea typeface="Rubik"/>
                <a:cs typeface="Rubik"/>
                <a:sym typeface="Rubik"/>
              </a:rPr>
              <a:t>Signal Strength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6561" y="320183"/>
            <a:ext cx="971418" cy="971418"/>
          </a:xfrm>
          <a:custGeom>
            <a:avLst/>
            <a:gdLst/>
            <a:ahLst/>
            <a:cxnLst/>
            <a:rect l="l" t="t" r="r" b="b"/>
            <a:pathLst>
              <a:path w="971418" h="971418">
                <a:moveTo>
                  <a:pt x="0" y="0"/>
                </a:moveTo>
                <a:lnTo>
                  <a:pt x="971418" y="0"/>
                </a:lnTo>
                <a:lnTo>
                  <a:pt x="971418" y="971418"/>
                </a:lnTo>
                <a:lnTo>
                  <a:pt x="0" y="971418"/>
                </a:lnTo>
                <a:lnTo>
                  <a:pt x="0" y="0"/>
                </a:lnTo>
                <a:close/>
              </a:path>
            </a:pathLst>
          </a:custGeom>
          <a:blipFill>
            <a:blip r:embed="rId2"/>
            <a:stretch>
              <a:fillRect/>
            </a:stretch>
          </a:blipFill>
        </p:spPr>
        <p:txBody>
          <a:bodyPr/>
          <a:lstStyle/>
          <a:p>
            <a:endParaRPr lang="en-GB"/>
          </a:p>
        </p:txBody>
      </p:sp>
      <p:grpSp>
        <p:nvGrpSpPr>
          <p:cNvPr id="3" name="Group 3"/>
          <p:cNvGrpSpPr/>
          <p:nvPr/>
        </p:nvGrpSpPr>
        <p:grpSpPr>
          <a:xfrm>
            <a:off x="-893982" y="1913321"/>
            <a:ext cx="20075964" cy="2122903"/>
            <a:chOff x="0" y="0"/>
            <a:chExt cx="4260374" cy="450507"/>
          </a:xfrm>
        </p:grpSpPr>
        <p:sp>
          <p:nvSpPr>
            <p:cNvPr id="4" name="Freeform 4"/>
            <p:cNvSpPr/>
            <p:nvPr/>
          </p:nvSpPr>
          <p:spPr>
            <a:xfrm>
              <a:off x="0" y="0"/>
              <a:ext cx="4260374" cy="450507"/>
            </a:xfrm>
            <a:custGeom>
              <a:avLst/>
              <a:gdLst/>
              <a:ahLst/>
              <a:cxnLst/>
              <a:rect l="l" t="t" r="r" b="b"/>
              <a:pathLst>
                <a:path w="4260374" h="450507">
                  <a:moveTo>
                    <a:pt x="4057174" y="0"/>
                  </a:moveTo>
                  <a:cubicBezTo>
                    <a:pt x="4169399" y="0"/>
                    <a:pt x="4260374" y="100849"/>
                    <a:pt x="4260374" y="225254"/>
                  </a:cubicBezTo>
                  <a:cubicBezTo>
                    <a:pt x="4260374" y="349658"/>
                    <a:pt x="4169399" y="450507"/>
                    <a:pt x="4057174" y="450507"/>
                  </a:cubicBezTo>
                  <a:lnTo>
                    <a:pt x="203200" y="450507"/>
                  </a:lnTo>
                  <a:cubicBezTo>
                    <a:pt x="90976" y="450507"/>
                    <a:pt x="0" y="349658"/>
                    <a:pt x="0" y="225254"/>
                  </a:cubicBezTo>
                  <a:cubicBezTo>
                    <a:pt x="0" y="100849"/>
                    <a:pt x="90976" y="0"/>
                    <a:pt x="203200" y="0"/>
                  </a:cubicBezTo>
                  <a:close/>
                </a:path>
              </a:pathLst>
            </a:custGeom>
            <a:solidFill>
              <a:srgbClr val="18B6B4">
                <a:alpha val="69804"/>
              </a:srgbClr>
            </a:solidFill>
          </p:spPr>
          <p:txBody>
            <a:bodyPr/>
            <a:lstStyle/>
            <a:p>
              <a:endParaRPr lang="en-GB"/>
            </a:p>
          </p:txBody>
        </p:sp>
        <p:sp>
          <p:nvSpPr>
            <p:cNvPr id="5" name="TextBox 5"/>
            <p:cNvSpPr txBox="1"/>
            <p:nvPr/>
          </p:nvSpPr>
          <p:spPr>
            <a:xfrm>
              <a:off x="0" y="-47625"/>
              <a:ext cx="4260374" cy="498132"/>
            </a:xfrm>
            <a:prstGeom prst="rect">
              <a:avLst/>
            </a:prstGeom>
          </p:spPr>
          <p:txBody>
            <a:bodyPr lIns="50800" tIns="50800" rIns="50800" bIns="50800" rtlCol="0" anchor="ctr"/>
            <a:lstStyle/>
            <a:p>
              <a:pPr algn="ctr">
                <a:lnSpc>
                  <a:spcPts val="3079"/>
                </a:lnSpc>
              </a:pPr>
              <a:endParaRPr/>
            </a:p>
          </p:txBody>
        </p:sp>
      </p:grpSp>
      <p:grpSp>
        <p:nvGrpSpPr>
          <p:cNvPr id="6" name="Group 6"/>
          <p:cNvGrpSpPr/>
          <p:nvPr/>
        </p:nvGrpSpPr>
        <p:grpSpPr>
          <a:xfrm>
            <a:off x="-2063633" y="4548351"/>
            <a:ext cx="6503223" cy="6503197"/>
            <a:chOff x="0" y="0"/>
            <a:chExt cx="6350000" cy="6349975"/>
          </a:xfrm>
        </p:grpSpPr>
        <p:sp>
          <p:nvSpPr>
            <p:cNvPr id="7" name="Freeform 7"/>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alphaModFix amt="19999"/>
              </a:blip>
              <a:stretch>
                <a:fillRect/>
              </a:stretch>
            </a:blipFill>
          </p:spPr>
          <p:txBody>
            <a:bodyPr/>
            <a:lstStyle/>
            <a:p>
              <a:endParaRPr lang="en-GB"/>
            </a:p>
          </p:txBody>
        </p:sp>
      </p:grpSp>
      <p:sp>
        <p:nvSpPr>
          <p:cNvPr id="8" name="Freeform 8"/>
          <p:cNvSpPr/>
          <p:nvPr/>
        </p:nvSpPr>
        <p:spPr>
          <a:xfrm>
            <a:off x="5949100" y="2581565"/>
            <a:ext cx="5806433" cy="4354825"/>
          </a:xfrm>
          <a:custGeom>
            <a:avLst/>
            <a:gdLst/>
            <a:ahLst/>
            <a:cxnLst/>
            <a:rect l="l" t="t" r="r" b="b"/>
            <a:pathLst>
              <a:path w="5806433" h="4354825">
                <a:moveTo>
                  <a:pt x="0" y="0"/>
                </a:moveTo>
                <a:lnTo>
                  <a:pt x="5806433" y="0"/>
                </a:lnTo>
                <a:lnTo>
                  <a:pt x="5806433" y="4354825"/>
                </a:lnTo>
                <a:lnTo>
                  <a:pt x="0" y="4354825"/>
                </a:lnTo>
                <a:lnTo>
                  <a:pt x="0" y="0"/>
                </a:lnTo>
                <a:close/>
              </a:path>
            </a:pathLst>
          </a:custGeom>
          <a:blipFill>
            <a:blip r:embed="rId3"/>
            <a:stretch>
              <a:fillRect/>
            </a:stretch>
          </a:blipFill>
        </p:spPr>
        <p:txBody>
          <a:bodyPr/>
          <a:lstStyle/>
          <a:p>
            <a:endParaRPr lang="en-GB"/>
          </a:p>
        </p:txBody>
      </p:sp>
      <p:sp>
        <p:nvSpPr>
          <p:cNvPr id="9" name="Freeform 9"/>
          <p:cNvSpPr/>
          <p:nvPr/>
        </p:nvSpPr>
        <p:spPr>
          <a:xfrm>
            <a:off x="11755533" y="2279940"/>
            <a:ext cx="5823603" cy="7751884"/>
          </a:xfrm>
          <a:custGeom>
            <a:avLst/>
            <a:gdLst/>
            <a:ahLst/>
            <a:cxnLst/>
            <a:rect l="l" t="t" r="r" b="b"/>
            <a:pathLst>
              <a:path w="5823603" h="7751884">
                <a:moveTo>
                  <a:pt x="0" y="0"/>
                </a:moveTo>
                <a:lnTo>
                  <a:pt x="5823603" y="0"/>
                </a:lnTo>
                <a:lnTo>
                  <a:pt x="5823603" y="7751885"/>
                </a:lnTo>
                <a:lnTo>
                  <a:pt x="0" y="7751885"/>
                </a:lnTo>
                <a:lnTo>
                  <a:pt x="0" y="0"/>
                </a:lnTo>
                <a:close/>
              </a:path>
            </a:pathLst>
          </a:custGeom>
          <a:blipFill>
            <a:blip r:embed="rId4"/>
            <a:stretch>
              <a:fillRect/>
            </a:stretch>
          </a:blipFill>
        </p:spPr>
        <p:txBody>
          <a:bodyPr/>
          <a:lstStyle/>
          <a:p>
            <a:endParaRPr lang="en-GB"/>
          </a:p>
        </p:txBody>
      </p:sp>
      <p:sp>
        <p:nvSpPr>
          <p:cNvPr id="10" name="TextBox 10"/>
          <p:cNvSpPr txBox="1"/>
          <p:nvPr/>
        </p:nvSpPr>
        <p:spPr>
          <a:xfrm>
            <a:off x="272183" y="2222790"/>
            <a:ext cx="3435729" cy="3587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Rubik"/>
                <a:ea typeface="Rubik"/>
                <a:cs typeface="Rubik"/>
                <a:sym typeface="Rubik"/>
              </a:rPr>
              <a:t>Multi-channel</a:t>
            </a:r>
          </a:p>
        </p:txBody>
      </p:sp>
      <p:sp>
        <p:nvSpPr>
          <p:cNvPr id="11" name="TextBox 11"/>
          <p:cNvSpPr txBox="1"/>
          <p:nvPr/>
        </p:nvSpPr>
        <p:spPr>
          <a:xfrm>
            <a:off x="267189" y="2823970"/>
            <a:ext cx="4558745" cy="3587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Rubik"/>
                <a:ea typeface="Rubik"/>
                <a:cs typeface="Rubik"/>
                <a:sym typeface="Rubik"/>
              </a:rPr>
              <a:t>LTE-M</a:t>
            </a:r>
          </a:p>
        </p:txBody>
      </p:sp>
      <p:sp>
        <p:nvSpPr>
          <p:cNvPr id="12" name="TextBox 12"/>
          <p:cNvSpPr txBox="1"/>
          <p:nvPr/>
        </p:nvSpPr>
        <p:spPr>
          <a:xfrm>
            <a:off x="216561" y="3391025"/>
            <a:ext cx="4611614" cy="3587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Rubik"/>
                <a:ea typeface="Rubik"/>
                <a:cs typeface="Rubik"/>
                <a:sym typeface="Rubik"/>
              </a:rPr>
              <a:t>Compatibility</a:t>
            </a:r>
          </a:p>
        </p:txBody>
      </p:sp>
      <p:sp>
        <p:nvSpPr>
          <p:cNvPr id="13" name="TextBox 13"/>
          <p:cNvSpPr txBox="1"/>
          <p:nvPr/>
        </p:nvSpPr>
        <p:spPr>
          <a:xfrm>
            <a:off x="1444430" y="234458"/>
            <a:ext cx="7407887" cy="1076325"/>
          </a:xfrm>
          <a:prstGeom prst="rect">
            <a:avLst/>
          </a:prstGeom>
        </p:spPr>
        <p:txBody>
          <a:bodyPr lIns="0" tIns="0" rIns="0" bIns="0" rtlCol="0" anchor="t">
            <a:spAutoFit/>
          </a:bodyPr>
          <a:lstStyle/>
          <a:p>
            <a:pPr marL="0" lvl="0" indent="0" algn="l">
              <a:lnSpc>
                <a:spcPts val="4200"/>
              </a:lnSpc>
              <a:spcBef>
                <a:spcPct val="0"/>
              </a:spcBef>
            </a:pPr>
            <a:r>
              <a:rPr lang="en-US" sz="3000" b="1" spc="300">
                <a:solidFill>
                  <a:srgbClr val="184886"/>
                </a:solidFill>
                <a:latin typeface="Ubuntu Bold"/>
                <a:ea typeface="Ubuntu Bold"/>
                <a:cs typeface="Ubuntu Bold"/>
                <a:sym typeface="Ubuntu Bold"/>
              </a:rPr>
              <a:t>Multi-Input, Multi- Application ATEX Telemetry Data Logger</a:t>
            </a:r>
          </a:p>
        </p:txBody>
      </p:sp>
      <p:sp>
        <p:nvSpPr>
          <p:cNvPr id="14" name="TextBox 14"/>
          <p:cNvSpPr txBox="1"/>
          <p:nvPr/>
        </p:nvSpPr>
        <p:spPr>
          <a:xfrm>
            <a:off x="5164303" y="2222790"/>
            <a:ext cx="3979697" cy="3587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Rubik"/>
                <a:ea typeface="Rubik"/>
                <a:cs typeface="Rubik"/>
                <a:sym typeface="Rubik"/>
              </a:rPr>
              <a:t>Corrosion</a:t>
            </a:r>
          </a:p>
        </p:txBody>
      </p:sp>
      <p:sp>
        <p:nvSpPr>
          <p:cNvPr id="15" name="TextBox 15"/>
          <p:cNvSpPr txBox="1"/>
          <p:nvPr/>
        </p:nvSpPr>
        <p:spPr>
          <a:xfrm>
            <a:off x="5159309" y="2823970"/>
            <a:ext cx="3340879" cy="3587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Rubik"/>
                <a:ea typeface="Rubik"/>
                <a:cs typeface="Rubik"/>
                <a:sym typeface="Rubik"/>
              </a:rPr>
              <a:t>NBIoT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502841" y="273983"/>
            <a:ext cx="4567179" cy="9683574"/>
            <a:chOff x="0" y="0"/>
            <a:chExt cx="6089572" cy="12911433"/>
          </a:xfrm>
        </p:grpSpPr>
        <p:grpSp>
          <p:nvGrpSpPr>
            <p:cNvPr id="3" name="Group 3"/>
            <p:cNvGrpSpPr/>
            <p:nvPr/>
          </p:nvGrpSpPr>
          <p:grpSpPr>
            <a:xfrm>
              <a:off x="0" y="0"/>
              <a:ext cx="6089572" cy="12911433"/>
              <a:chOff x="0" y="0"/>
              <a:chExt cx="1115855" cy="2365894"/>
            </a:xfrm>
          </p:grpSpPr>
          <p:sp>
            <p:nvSpPr>
              <p:cNvPr id="4" name="Freeform 4"/>
              <p:cNvSpPr/>
              <p:nvPr/>
            </p:nvSpPr>
            <p:spPr>
              <a:xfrm>
                <a:off x="0" y="0"/>
                <a:ext cx="1115855" cy="2365894"/>
              </a:xfrm>
              <a:custGeom>
                <a:avLst/>
                <a:gdLst/>
                <a:ahLst/>
                <a:cxnLst/>
                <a:rect l="l" t="t" r="r" b="b"/>
                <a:pathLst>
                  <a:path w="1115855" h="2365894">
                    <a:moveTo>
                      <a:pt x="91999" y="0"/>
                    </a:moveTo>
                    <a:lnTo>
                      <a:pt x="1023856" y="0"/>
                    </a:lnTo>
                    <a:cubicBezTo>
                      <a:pt x="1048255" y="0"/>
                      <a:pt x="1071656" y="9693"/>
                      <a:pt x="1088909" y="26946"/>
                    </a:cubicBezTo>
                    <a:cubicBezTo>
                      <a:pt x="1106162" y="44199"/>
                      <a:pt x="1115855" y="67599"/>
                      <a:pt x="1115855" y="91999"/>
                    </a:cubicBezTo>
                    <a:lnTo>
                      <a:pt x="1115855" y="2273895"/>
                    </a:lnTo>
                    <a:cubicBezTo>
                      <a:pt x="1115855" y="2324705"/>
                      <a:pt x="1074665" y="2365894"/>
                      <a:pt x="1023856" y="2365894"/>
                    </a:cubicBezTo>
                    <a:lnTo>
                      <a:pt x="91999" y="2365894"/>
                    </a:lnTo>
                    <a:cubicBezTo>
                      <a:pt x="41189" y="2365894"/>
                      <a:pt x="0" y="2324705"/>
                      <a:pt x="0" y="2273895"/>
                    </a:cubicBezTo>
                    <a:lnTo>
                      <a:pt x="0" y="91999"/>
                    </a:lnTo>
                    <a:cubicBezTo>
                      <a:pt x="0" y="41189"/>
                      <a:pt x="41189" y="0"/>
                      <a:pt x="91999" y="0"/>
                    </a:cubicBezTo>
                    <a:close/>
                  </a:path>
                </a:pathLst>
              </a:custGeom>
              <a:solidFill>
                <a:srgbClr val="08AEE5">
                  <a:alpha val="9804"/>
                </a:srgbClr>
              </a:solidFill>
              <a:ln w="19050" cap="rnd">
                <a:solidFill>
                  <a:srgbClr val="000000">
                    <a:alpha val="9804"/>
                  </a:srgbClr>
                </a:solidFill>
                <a:prstDash val="solid"/>
                <a:round/>
              </a:ln>
            </p:spPr>
            <p:txBody>
              <a:bodyPr/>
              <a:lstStyle/>
              <a:p>
                <a:endParaRPr lang="en-GB"/>
              </a:p>
            </p:txBody>
          </p:sp>
          <p:sp>
            <p:nvSpPr>
              <p:cNvPr id="5" name="TextBox 5"/>
              <p:cNvSpPr txBox="1"/>
              <p:nvPr/>
            </p:nvSpPr>
            <p:spPr>
              <a:xfrm>
                <a:off x="0" y="-38100"/>
                <a:ext cx="1115855" cy="2403994"/>
              </a:xfrm>
              <a:prstGeom prst="rect">
                <a:avLst/>
              </a:prstGeom>
            </p:spPr>
            <p:txBody>
              <a:bodyPr lIns="50800" tIns="50800" rIns="50800" bIns="50800" rtlCol="0" anchor="ctr"/>
              <a:lstStyle/>
              <a:p>
                <a:pPr algn="ctr">
                  <a:lnSpc>
                    <a:spcPts val="2869"/>
                  </a:lnSpc>
                </a:pPr>
                <a:endParaRPr/>
              </a:p>
            </p:txBody>
          </p:sp>
        </p:grpSp>
        <p:sp>
          <p:nvSpPr>
            <p:cNvPr id="6" name="Freeform 6"/>
            <p:cNvSpPr/>
            <p:nvPr/>
          </p:nvSpPr>
          <p:spPr>
            <a:xfrm>
              <a:off x="289098" y="490087"/>
              <a:ext cx="5511376" cy="6805134"/>
            </a:xfrm>
            <a:custGeom>
              <a:avLst/>
              <a:gdLst/>
              <a:ahLst/>
              <a:cxnLst/>
              <a:rect l="l" t="t" r="r" b="b"/>
              <a:pathLst>
                <a:path w="5511376" h="6805134">
                  <a:moveTo>
                    <a:pt x="0" y="0"/>
                  </a:moveTo>
                  <a:lnTo>
                    <a:pt x="5511376" y="0"/>
                  </a:lnTo>
                  <a:lnTo>
                    <a:pt x="5511376" y="6805134"/>
                  </a:lnTo>
                  <a:lnTo>
                    <a:pt x="0" y="6805134"/>
                  </a:lnTo>
                  <a:lnTo>
                    <a:pt x="0" y="0"/>
                  </a:lnTo>
                  <a:close/>
                </a:path>
              </a:pathLst>
            </a:custGeom>
            <a:blipFill>
              <a:blip r:embed="rId2"/>
              <a:stretch>
                <a:fillRect l="-27188" r="-36432" b="-2367"/>
              </a:stretch>
            </a:blipFill>
          </p:spPr>
          <p:txBody>
            <a:bodyPr/>
            <a:lstStyle/>
            <a:p>
              <a:endParaRPr lang="en-GB"/>
            </a:p>
          </p:txBody>
        </p:sp>
        <p:sp>
          <p:nvSpPr>
            <p:cNvPr id="7" name="Freeform 7"/>
            <p:cNvSpPr/>
            <p:nvPr/>
          </p:nvSpPr>
          <p:spPr>
            <a:xfrm>
              <a:off x="289098" y="7647493"/>
              <a:ext cx="5511376" cy="4748605"/>
            </a:xfrm>
            <a:custGeom>
              <a:avLst/>
              <a:gdLst/>
              <a:ahLst/>
              <a:cxnLst/>
              <a:rect l="l" t="t" r="r" b="b"/>
              <a:pathLst>
                <a:path w="5511376" h="4748605">
                  <a:moveTo>
                    <a:pt x="0" y="0"/>
                  </a:moveTo>
                  <a:lnTo>
                    <a:pt x="5511376" y="0"/>
                  </a:lnTo>
                  <a:lnTo>
                    <a:pt x="5511376" y="4748605"/>
                  </a:lnTo>
                  <a:lnTo>
                    <a:pt x="0" y="4748605"/>
                  </a:lnTo>
                  <a:lnTo>
                    <a:pt x="0" y="0"/>
                  </a:lnTo>
                  <a:close/>
                </a:path>
              </a:pathLst>
            </a:custGeom>
            <a:blipFill>
              <a:blip r:embed="rId3"/>
              <a:stretch>
                <a:fillRect l="-6128" t="-4231" r="-6128"/>
              </a:stretch>
            </a:blipFill>
          </p:spPr>
          <p:txBody>
            <a:bodyPr/>
            <a:lstStyle/>
            <a:p>
              <a:endParaRPr lang="en-GB"/>
            </a:p>
          </p:txBody>
        </p:sp>
      </p:grpSp>
      <p:grpSp>
        <p:nvGrpSpPr>
          <p:cNvPr id="8" name="Group 8"/>
          <p:cNvGrpSpPr/>
          <p:nvPr/>
        </p:nvGrpSpPr>
        <p:grpSpPr>
          <a:xfrm>
            <a:off x="6279797" y="273983"/>
            <a:ext cx="6732999" cy="9683574"/>
            <a:chOff x="0" y="0"/>
            <a:chExt cx="8977332" cy="12911433"/>
          </a:xfrm>
        </p:grpSpPr>
        <p:sp>
          <p:nvSpPr>
            <p:cNvPr id="9" name="Freeform 9"/>
            <p:cNvSpPr/>
            <p:nvPr/>
          </p:nvSpPr>
          <p:spPr>
            <a:xfrm>
              <a:off x="0" y="0"/>
              <a:ext cx="8977332" cy="12911433"/>
            </a:xfrm>
            <a:custGeom>
              <a:avLst/>
              <a:gdLst/>
              <a:ahLst/>
              <a:cxnLst/>
              <a:rect l="l" t="t" r="r" b="b"/>
              <a:pathLst>
                <a:path w="8977332" h="12911433">
                  <a:moveTo>
                    <a:pt x="0" y="0"/>
                  </a:moveTo>
                  <a:lnTo>
                    <a:pt x="8977332" y="0"/>
                  </a:lnTo>
                  <a:lnTo>
                    <a:pt x="8977332" y="12911433"/>
                  </a:lnTo>
                  <a:lnTo>
                    <a:pt x="0" y="12911433"/>
                  </a:lnTo>
                  <a:lnTo>
                    <a:pt x="0" y="0"/>
                  </a:lnTo>
                  <a:close/>
                </a:path>
              </a:pathLst>
            </a:custGeom>
            <a:blipFill>
              <a:blip r:embed="rId4">
                <a:extLst>
                  <a:ext uri="{96DAC541-7B7A-43D3-8B79-37D633B846F1}">
                    <asvg:svgBlip xmlns:asvg="http://schemas.microsoft.com/office/drawing/2016/SVG/main" r:embed="rId5"/>
                  </a:ext>
                </a:extLst>
              </a:blip>
              <a:stretch>
                <a:fillRect t="-782" b="-782"/>
              </a:stretch>
            </a:blipFill>
          </p:spPr>
          <p:txBody>
            <a:bodyPr/>
            <a:lstStyle/>
            <a:p>
              <a:endParaRPr lang="en-GB"/>
            </a:p>
          </p:txBody>
        </p:sp>
        <p:sp>
          <p:nvSpPr>
            <p:cNvPr id="10" name="TextBox 10"/>
            <p:cNvSpPr txBox="1"/>
            <p:nvPr/>
          </p:nvSpPr>
          <p:spPr>
            <a:xfrm>
              <a:off x="894889" y="1477692"/>
              <a:ext cx="7306337" cy="9917948"/>
            </a:xfrm>
            <a:prstGeom prst="rect">
              <a:avLst/>
            </a:prstGeom>
          </p:spPr>
          <p:txBody>
            <a:bodyPr lIns="0" tIns="0" rIns="0" bIns="0" rtlCol="0" anchor="t">
              <a:spAutoFit/>
            </a:bodyPr>
            <a:lstStyle/>
            <a:p>
              <a:pPr algn="ctr">
                <a:lnSpc>
                  <a:spcPts val="2308"/>
                </a:lnSpc>
              </a:pPr>
              <a:r>
                <a:rPr lang="en-US" sz="1625">
                  <a:solidFill>
                    <a:srgbClr val="000000"/>
                  </a:solidFill>
                  <a:latin typeface="Rubik"/>
                  <a:ea typeface="Rubik"/>
                  <a:cs typeface="Rubik"/>
                  <a:sym typeface="Rubik"/>
                </a:rPr>
                <a:t>The King’s Awards for Enterprise are the most prestigious awards, honouring and celebrating business excellence across the UK. Kelly Macfarlane, Managing Director of HWM Global, stated:</a:t>
              </a:r>
            </a:p>
            <a:p>
              <a:pPr algn="ctr">
                <a:lnSpc>
                  <a:spcPts val="2308"/>
                </a:lnSpc>
              </a:pPr>
              <a:endParaRPr lang="en-US" sz="1625">
                <a:solidFill>
                  <a:srgbClr val="000000"/>
                </a:solidFill>
                <a:latin typeface="Rubik"/>
                <a:ea typeface="Rubik"/>
                <a:cs typeface="Rubik"/>
                <a:sym typeface="Rubik"/>
              </a:endParaRPr>
            </a:p>
            <a:p>
              <a:pPr algn="ctr">
                <a:lnSpc>
                  <a:spcPts val="2308"/>
                </a:lnSpc>
              </a:pPr>
              <a:r>
                <a:rPr lang="en-US" sz="1625" i="1">
                  <a:solidFill>
                    <a:srgbClr val="000000"/>
                  </a:solidFill>
                  <a:latin typeface="Rubik Italics"/>
                  <a:ea typeface="Rubik Italics"/>
                  <a:cs typeface="Rubik Italics"/>
                  <a:sym typeface="Rubik Italics"/>
                </a:rPr>
                <a:t> “HWM is honoured to be awarded the King’s Award for Enterprise for Innovation 2023 for our multi-alarm digital float sensor, SpillSens.</a:t>
              </a:r>
            </a:p>
            <a:p>
              <a:pPr algn="ctr">
                <a:lnSpc>
                  <a:spcPts val="2308"/>
                </a:lnSpc>
              </a:pPr>
              <a:endParaRPr lang="en-US" sz="1625" i="1">
                <a:solidFill>
                  <a:srgbClr val="000000"/>
                </a:solidFill>
                <a:latin typeface="Rubik Italics"/>
                <a:ea typeface="Rubik Italics"/>
                <a:cs typeface="Rubik Italics"/>
                <a:sym typeface="Rubik Italics"/>
              </a:endParaRPr>
            </a:p>
            <a:p>
              <a:pPr algn="ctr">
                <a:lnSpc>
                  <a:spcPts val="2308"/>
                </a:lnSpc>
              </a:pPr>
              <a:r>
                <a:rPr lang="en-US" sz="1625" i="1">
                  <a:solidFill>
                    <a:srgbClr val="000000"/>
                  </a:solidFill>
                  <a:latin typeface="Rubik Italics"/>
                  <a:ea typeface="Rubik Italics"/>
                  <a:cs typeface="Rubik Italics"/>
                  <a:sym typeface="Rubik Italics"/>
                </a:rPr>
                <a:t> “As a previous winner of the Queen’s Award, we are delighted to be recognised for innovation once again with one of the most prestigious awards for UK businesses.</a:t>
              </a:r>
            </a:p>
            <a:p>
              <a:pPr algn="ctr">
                <a:lnSpc>
                  <a:spcPts val="2308"/>
                </a:lnSpc>
              </a:pPr>
              <a:endParaRPr lang="en-US" sz="1625" i="1">
                <a:solidFill>
                  <a:srgbClr val="000000"/>
                </a:solidFill>
                <a:latin typeface="Rubik Italics"/>
                <a:ea typeface="Rubik Italics"/>
                <a:cs typeface="Rubik Italics"/>
                <a:sym typeface="Rubik Italics"/>
              </a:endParaRPr>
            </a:p>
            <a:p>
              <a:pPr algn="ctr">
                <a:lnSpc>
                  <a:spcPts val="2308"/>
                </a:lnSpc>
              </a:pPr>
              <a:r>
                <a:rPr lang="en-US" sz="1625" i="1">
                  <a:solidFill>
                    <a:srgbClr val="000000"/>
                  </a:solidFill>
                  <a:latin typeface="Rubik Italics"/>
                  <a:ea typeface="Rubik Italics"/>
                  <a:cs typeface="Rubik Italics"/>
                  <a:sym typeface="Rubik Italics"/>
                </a:rPr>
                <a:t>“SpillSens was specifically designed to reduce the number of polluting spills from blockages in small diameter (domestic) sewers. We designed a low-cost, simple to install product suitable for mass deployment across the sewer network, to maximise its impact for water companies and the customers they serve.</a:t>
              </a:r>
            </a:p>
            <a:p>
              <a:pPr algn="ctr">
                <a:lnSpc>
                  <a:spcPts val="2308"/>
                </a:lnSpc>
              </a:pPr>
              <a:endParaRPr lang="en-US" sz="1625" i="1">
                <a:solidFill>
                  <a:srgbClr val="000000"/>
                </a:solidFill>
                <a:latin typeface="Rubik Italics"/>
                <a:ea typeface="Rubik Italics"/>
                <a:cs typeface="Rubik Italics"/>
                <a:sym typeface="Rubik Italics"/>
              </a:endParaRPr>
            </a:p>
            <a:p>
              <a:pPr algn="ctr">
                <a:lnSpc>
                  <a:spcPts val="2308"/>
                </a:lnSpc>
              </a:pPr>
              <a:r>
                <a:rPr lang="en-US" sz="1625" i="1">
                  <a:solidFill>
                    <a:srgbClr val="000000"/>
                  </a:solidFill>
                  <a:latin typeface="Rubik Italics"/>
                  <a:ea typeface="Rubik Italics"/>
                  <a:cs typeface="Rubik Italics"/>
                  <a:sym typeface="Rubik Italics"/>
                </a:rPr>
                <a:t>“Recognition for excellence in innovating to solve real problems comes at a time when our Wastewater product portfolio has an urgent and critical role to play in supporting our water industry customers commitment to improve river and bathing water quality.”</a:t>
              </a:r>
            </a:p>
          </p:txBody>
        </p:sp>
      </p:grpSp>
      <p:sp>
        <p:nvSpPr>
          <p:cNvPr id="11" name="TextBox 11"/>
          <p:cNvSpPr txBox="1"/>
          <p:nvPr/>
        </p:nvSpPr>
        <p:spPr>
          <a:xfrm>
            <a:off x="190210" y="3120146"/>
            <a:ext cx="6089587" cy="1123950"/>
          </a:xfrm>
          <a:prstGeom prst="rect">
            <a:avLst/>
          </a:prstGeom>
        </p:spPr>
        <p:txBody>
          <a:bodyPr lIns="0" tIns="0" rIns="0" bIns="0" rtlCol="0" anchor="t">
            <a:spAutoFit/>
          </a:bodyPr>
          <a:lstStyle/>
          <a:p>
            <a:pPr algn="ctr">
              <a:lnSpc>
                <a:spcPts val="2940"/>
              </a:lnSpc>
            </a:pPr>
            <a:r>
              <a:rPr lang="en-US" sz="2450">
                <a:solidFill>
                  <a:srgbClr val="184886"/>
                </a:solidFill>
                <a:latin typeface="Rubik"/>
                <a:ea typeface="Rubik"/>
                <a:cs typeface="Rubik"/>
                <a:sym typeface="Rubik"/>
              </a:rPr>
              <a:t>Winners of the King’s Award for Enterprise for Innovation 2023 for our multi-alarm digital float sensor, SpillSens.</a:t>
            </a:r>
          </a:p>
        </p:txBody>
      </p:sp>
      <p:sp>
        <p:nvSpPr>
          <p:cNvPr id="12" name="Freeform 12"/>
          <p:cNvSpPr/>
          <p:nvPr/>
        </p:nvSpPr>
        <p:spPr>
          <a:xfrm>
            <a:off x="733069" y="4244096"/>
            <a:ext cx="4585688" cy="4585688"/>
          </a:xfrm>
          <a:custGeom>
            <a:avLst/>
            <a:gdLst/>
            <a:ahLst/>
            <a:cxnLst/>
            <a:rect l="l" t="t" r="r" b="b"/>
            <a:pathLst>
              <a:path w="4585688" h="4585688">
                <a:moveTo>
                  <a:pt x="0" y="0"/>
                </a:moveTo>
                <a:lnTo>
                  <a:pt x="4585689" y="0"/>
                </a:lnTo>
                <a:lnTo>
                  <a:pt x="4585689" y="4585688"/>
                </a:lnTo>
                <a:lnTo>
                  <a:pt x="0" y="4585688"/>
                </a:lnTo>
                <a:lnTo>
                  <a:pt x="0" y="0"/>
                </a:lnTo>
                <a:close/>
              </a:path>
            </a:pathLst>
          </a:custGeom>
          <a:blipFill>
            <a:blip r:embed="rId6"/>
            <a:stretch>
              <a:fillRect/>
            </a:stretch>
          </a:blipFill>
        </p:spPr>
        <p:txBody>
          <a:bodyPr/>
          <a:lstStyle/>
          <a:p>
            <a:endParaRPr lang="en-GB"/>
          </a:p>
        </p:txBody>
      </p:sp>
      <p:sp>
        <p:nvSpPr>
          <p:cNvPr id="13" name="Freeform 13"/>
          <p:cNvSpPr/>
          <p:nvPr/>
        </p:nvSpPr>
        <p:spPr>
          <a:xfrm>
            <a:off x="247360" y="273983"/>
            <a:ext cx="971418" cy="971418"/>
          </a:xfrm>
          <a:custGeom>
            <a:avLst/>
            <a:gdLst/>
            <a:ahLst/>
            <a:cxnLst/>
            <a:rect l="l" t="t" r="r" b="b"/>
            <a:pathLst>
              <a:path w="971418" h="971418">
                <a:moveTo>
                  <a:pt x="0" y="0"/>
                </a:moveTo>
                <a:lnTo>
                  <a:pt x="971418" y="0"/>
                </a:lnTo>
                <a:lnTo>
                  <a:pt x="971418" y="971418"/>
                </a:lnTo>
                <a:lnTo>
                  <a:pt x="0" y="971418"/>
                </a:lnTo>
                <a:lnTo>
                  <a:pt x="0" y="0"/>
                </a:lnTo>
                <a:close/>
              </a:path>
            </a:pathLst>
          </a:custGeom>
          <a:blipFill>
            <a:blip r:embed="rId7"/>
            <a:stretch>
              <a:fillRect/>
            </a:stretch>
          </a:blipFill>
        </p:spPr>
        <p:txBody>
          <a:bodyPr/>
          <a:lstStyle/>
          <a:p>
            <a:endParaRPr lang="en-GB"/>
          </a:p>
        </p:txBody>
      </p:sp>
      <p:sp>
        <p:nvSpPr>
          <p:cNvPr id="14" name="TextBox 14"/>
          <p:cNvSpPr txBox="1"/>
          <p:nvPr/>
        </p:nvSpPr>
        <p:spPr>
          <a:xfrm>
            <a:off x="1444794" y="223686"/>
            <a:ext cx="3012727" cy="1021715"/>
          </a:xfrm>
          <a:prstGeom prst="rect">
            <a:avLst/>
          </a:prstGeom>
        </p:spPr>
        <p:txBody>
          <a:bodyPr lIns="0" tIns="0" rIns="0" bIns="0" rtlCol="0" anchor="t">
            <a:spAutoFit/>
          </a:bodyPr>
          <a:lstStyle/>
          <a:p>
            <a:pPr marL="0" lvl="0" indent="0" algn="l">
              <a:lnSpc>
                <a:spcPts val="4060"/>
              </a:lnSpc>
              <a:spcBef>
                <a:spcPct val="0"/>
              </a:spcBef>
            </a:pPr>
            <a:r>
              <a:rPr lang="en-US" sz="2900" b="1" spc="290">
                <a:solidFill>
                  <a:srgbClr val="184886"/>
                </a:solidFill>
                <a:latin typeface="Ubuntu Bold"/>
                <a:ea typeface="Ubuntu Bold"/>
                <a:cs typeface="Ubuntu Bold"/>
                <a:sym typeface="Ubuntu Bold"/>
              </a:rPr>
              <a:t>Kings Award for Enterprise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61034" y="746389"/>
            <a:ext cx="9765931" cy="8794221"/>
          </a:xfrm>
          <a:custGeom>
            <a:avLst/>
            <a:gdLst/>
            <a:ahLst/>
            <a:cxnLst/>
            <a:rect l="l" t="t" r="r" b="b"/>
            <a:pathLst>
              <a:path w="9765931" h="8794221">
                <a:moveTo>
                  <a:pt x="0" y="0"/>
                </a:moveTo>
                <a:lnTo>
                  <a:pt x="9765932" y="0"/>
                </a:lnTo>
                <a:lnTo>
                  <a:pt x="9765932" y="8794222"/>
                </a:lnTo>
                <a:lnTo>
                  <a:pt x="0" y="8794222"/>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81073" y="1158255"/>
            <a:ext cx="8811278" cy="7970490"/>
          </a:xfrm>
          <a:custGeom>
            <a:avLst/>
            <a:gdLst/>
            <a:ahLst/>
            <a:cxnLst/>
            <a:rect l="l" t="t" r="r" b="b"/>
            <a:pathLst>
              <a:path w="9765931" h="8794221">
                <a:moveTo>
                  <a:pt x="0" y="0"/>
                </a:moveTo>
                <a:lnTo>
                  <a:pt x="9765932" y="0"/>
                </a:lnTo>
                <a:lnTo>
                  <a:pt x="9765932" y="8794222"/>
                </a:lnTo>
                <a:lnTo>
                  <a:pt x="0" y="8794222"/>
                </a:lnTo>
                <a:lnTo>
                  <a:pt x="0" y="0"/>
                </a:lnTo>
                <a:close/>
              </a:path>
            </a:pathLst>
          </a:custGeom>
          <a:blipFill>
            <a:blip r:embed="rId2"/>
            <a:stretch>
              <a:fillRect/>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b745d96-f4aa-4a48-9bff-4a5fa7e07aa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C8B96A89B95F645944800FC325718B8" ma:contentTypeVersion="16" ma:contentTypeDescription="Create a new document." ma:contentTypeScope="" ma:versionID="61e8b2fb1f8778de8d2bf263e64286fc">
  <xsd:schema xmlns:xsd="http://www.w3.org/2001/XMLSchema" xmlns:xs="http://www.w3.org/2001/XMLSchema" xmlns:p="http://schemas.microsoft.com/office/2006/metadata/properties" xmlns:ns3="6b745d96-f4aa-4a48-9bff-4a5fa7e07aa7" xmlns:ns4="69b9a501-d297-4590-9e6e-704551dc2499" targetNamespace="http://schemas.microsoft.com/office/2006/metadata/properties" ma:root="true" ma:fieldsID="856f79854b155305e14b1353486d4b39" ns3:_="" ns4:_="">
    <xsd:import namespace="6b745d96-f4aa-4a48-9bff-4a5fa7e07aa7"/>
    <xsd:import namespace="69b9a501-d297-4590-9e6e-704551dc249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LengthInSeconds" minOccurs="0"/>
                <xsd:element ref="ns3:MediaServiceDateTaken" minOccurs="0"/>
                <xsd:element ref="ns3:MediaServiceObjectDetectorVersions" minOccurs="0"/>
                <xsd:element ref="ns3:_activity"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OCR" minOccurs="0"/>
                <xsd:element ref="ns3:MediaServiceLocation"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745d96-f4aa-4a48-9bff-4a5fa7e07a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_activity" ma:index="14" nillable="true" ma:displayName="_activity" ma:hidden="true" ma:internalName="_activity">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b9a501-d297-4590-9e6e-704551dc249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7CE55E-A8CB-4156-9FBF-64F55CF4B71F}">
  <ds:schemaRefs>
    <ds:schemaRef ds:uri="http://schemas.microsoft.com/sharepoint/v3/contenttype/forms"/>
  </ds:schemaRefs>
</ds:datastoreItem>
</file>

<file path=customXml/itemProps2.xml><?xml version="1.0" encoding="utf-8"?>
<ds:datastoreItem xmlns:ds="http://schemas.openxmlformats.org/officeDocument/2006/customXml" ds:itemID="{4B7CB993-7CCE-4A73-9592-95B4C941B39D}">
  <ds:schemaRefs>
    <ds:schemaRef ds:uri="69b9a501-d297-4590-9e6e-704551dc2499"/>
    <ds:schemaRef ds:uri="http://schemas.openxmlformats.org/package/2006/metadata/core-properties"/>
    <ds:schemaRef ds:uri="http://schemas.microsoft.com/office/2006/metadata/properties"/>
    <ds:schemaRef ds:uri="6b745d96-f4aa-4a48-9bff-4a5fa7e07aa7"/>
    <ds:schemaRef ds:uri="http://schemas.microsoft.com/office/2006/documentManagement/types"/>
    <ds:schemaRef ds:uri="http://purl.org/dc/elements/1.1/"/>
    <ds:schemaRef ds:uri="http://purl.org/dc/dcmitype/"/>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3F82BBE9-8A7B-4BB3-BE7B-23746D6B65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745d96-f4aa-4a48-9bff-4a5fa7e07aa7"/>
    <ds:schemaRef ds:uri="69b9a501-d297-4590-9e6e-704551dc24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7a92d1c-4330-4157-8e0c-06c5e017bba8}" enabled="1" method="Standard" siteId="{078256a4-c4a0-4e95-b107-2ae7d5db8581}" contentBits="2" removed="0"/>
</clbl:labelList>
</file>

<file path=docProps/app.xml><?xml version="1.0" encoding="utf-8"?>
<Properties xmlns="http://schemas.openxmlformats.org/officeDocument/2006/extended-properties" xmlns:vt="http://schemas.openxmlformats.org/officeDocument/2006/docPropsVTypes">
  <TotalTime>164</TotalTime>
  <Words>1559</Words>
  <Application>Microsoft Office PowerPoint</Application>
  <PresentationFormat>Custom</PresentationFormat>
  <Paragraphs>220</Paragraphs>
  <Slides>38</Slides>
  <Notes>16</Notes>
  <HiddenSlides>0</HiddenSlides>
  <MMClips>2</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38</vt:i4>
      </vt:variant>
    </vt:vector>
  </HeadingPairs>
  <TitlesOfParts>
    <vt:vector size="51" baseType="lpstr">
      <vt:lpstr>Ubuntu Bold</vt:lpstr>
      <vt:lpstr>Aptos</vt:lpstr>
      <vt:lpstr>Arial</vt:lpstr>
      <vt:lpstr>Courier New</vt:lpstr>
      <vt:lpstr>MS PGothic</vt:lpstr>
      <vt:lpstr>Rubik Italics</vt:lpstr>
      <vt:lpstr>Rubik</vt:lpstr>
      <vt:lpstr>Ubuntu</vt:lpstr>
      <vt:lpstr>Open Sans</vt:lpstr>
      <vt:lpstr>Calibri</vt:lpstr>
      <vt:lpstr>Rubik Bold</vt:lpstr>
      <vt:lpstr>MS PGothic</vt:lpstr>
      <vt:lpstr>Office Theme</vt:lpstr>
      <vt:lpstr>PowerPoint Presentation</vt:lpstr>
      <vt:lpstr>PowerPoint Presentation</vt:lpstr>
      <vt:lpstr>Leakage reduction strategy</vt:lpstr>
      <vt:lpstr>Distribution Network</vt:lpstr>
      <vt:lpstr>Typical Daily Flow Profile</vt:lpstr>
      <vt:lpstr>How To Find Leaks </vt:lpstr>
      <vt:lpstr>Flow &amp; Pressure Logger Hardware</vt:lpstr>
      <vt:lpstr>PowerPoint Presentation</vt:lpstr>
      <vt:lpstr>Secondary Channel Flow Logging</vt:lpstr>
      <vt:lpstr>Secondary Channel Flow Logging</vt:lpstr>
      <vt:lpstr>Secondary Channel Flow Logging</vt:lpstr>
      <vt:lpstr>Secondary Channel Flow Logging</vt:lpstr>
      <vt:lpstr>25Hz Transient Capture on Standard ML2</vt:lpstr>
      <vt:lpstr>Platform Hosting</vt:lpstr>
      <vt:lpstr>PowerPoint Presentation</vt:lpstr>
      <vt:lpstr>Pressure Controllers</vt:lpstr>
      <vt:lpstr>PowerPoint Presentation</vt:lpstr>
      <vt:lpstr>PowerPoint Presentation</vt:lpstr>
      <vt:lpstr>PowerPoint Presentation</vt:lpstr>
      <vt:lpstr>Fixed outlet PRV</vt:lpstr>
      <vt:lpstr>PRV with Controller</vt:lpstr>
      <vt:lpstr>Why Control Pressure? </vt:lpstr>
      <vt:lpstr>Leak Detection Products</vt:lpstr>
      <vt:lpstr>PowerPoint Presentation</vt:lpstr>
      <vt:lpstr>PowerPoint Presentation</vt:lpstr>
      <vt:lpstr>Acoustic Logging</vt:lpstr>
      <vt:lpstr>PowerPoint Presentation</vt:lpstr>
      <vt:lpstr>PowerPoint Presentation</vt:lpstr>
      <vt:lpstr>PowerPoint Presentation</vt:lpstr>
      <vt:lpstr>PowerPoint Presentation</vt:lpstr>
      <vt:lpstr>PowerPoint Presentation</vt:lpstr>
      <vt:lpstr>Integrating AI with Acoustic Data</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 Training Template</dc:title>
  <dc:creator>Bethany Mayes</dc:creator>
  <cp:lastModifiedBy>Heba Abuazzam</cp:lastModifiedBy>
  <cp:revision>22</cp:revision>
  <dcterms:created xsi:type="dcterms:W3CDTF">2006-08-16T00:00:00Z</dcterms:created>
  <dcterms:modified xsi:type="dcterms:W3CDTF">2025-04-26T06:03:06Z</dcterms:modified>
  <dc:identifier>DAGUbDf6v-A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Confidential</vt:lpwstr>
  </property>
  <property fmtid="{D5CDD505-2E9C-101B-9397-08002B2CF9AE}" pid="4" name="ContentTypeId">
    <vt:lpwstr>0x010100EC8B96A89B95F645944800FC325718B8</vt:lpwstr>
  </property>
</Properties>
</file>