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Robot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29db59e70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29db59e70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29db59e70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29db59e70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29db59e70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29db59e70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529db59e70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529db59e70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29db59e70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29db59e70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29db59e70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29db59e70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29db59e70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29db59e70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29db59e70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29db59e70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29db59e70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29db59e70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29db59e70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29db59e70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29db59e70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29db59e70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29db59e70_1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529db59e70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6fc15aa3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6fc15aa3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6fc15aa3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6fc15aa3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6fc15aa3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6fc15aa3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6fc15aa3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6fc15aa3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529db59e70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529db59e70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29db59e70_1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29db59e70_1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" type="body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/>
            </a:lvl1pPr>
            <a:lvl2pPr indent="-285750" lvl="1" marL="9144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/>
            </a:lvl2pPr>
            <a:lvl3pPr indent="-285750" lvl="2" marL="1371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/>
            </a:lvl3pPr>
            <a:lvl4pPr indent="-285750" lvl="3" marL="18288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/>
            </a:lvl4pPr>
            <a:lvl5pPr indent="-285750" lvl="4" marL="22860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/>
            </a:lvl5pPr>
            <a:lvl6pPr indent="-285750" lvl="5" marL="2743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/>
            </a:lvl6pPr>
            <a:lvl7pPr indent="-285750" lvl="6" marL="32004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/>
            </a:lvl7pPr>
            <a:lvl8pPr indent="-285750" lvl="7" marL="3657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/>
            </a:lvl8pPr>
            <a:lvl9pPr indent="-285750" lvl="8" marL="411480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900"/>
              <a:buChar char="■"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85" name="Google Shape;85;p1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86" name="Google Shape;86;p1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 lnSpcReduction="20000"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9.jp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FE4EF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ctrTitle"/>
          </p:nvPr>
        </p:nvSpPr>
        <p:spPr>
          <a:xfrm>
            <a:off x="362275" y="1868700"/>
            <a:ext cx="8222100" cy="14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1155CC"/>
                </a:solidFill>
              </a:rPr>
              <a:t>Surface Water Quality Degradation</a:t>
            </a:r>
            <a:endParaRPr>
              <a:solidFill>
                <a:srgbClr val="1155CC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1155CC"/>
                </a:solidFill>
              </a:rPr>
              <a:t>An Analysis of Salinity and Key Pollutants</a:t>
            </a:r>
            <a:endParaRPr sz="2600">
              <a:solidFill>
                <a:srgbClr val="1155CC"/>
              </a:solidFill>
            </a:endParaRPr>
          </a:p>
        </p:txBody>
      </p:sp>
      <p:pic>
        <p:nvPicPr>
          <p:cNvPr descr="A blue flag with yellow stars&#10;&#10;AI-generated content may be incorrect."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075" y="169175"/>
            <a:ext cx="977577" cy="9904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AI-generated content may be incorrect." id="93" name="Google Shape;9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22720" y="209258"/>
            <a:ext cx="2747397" cy="87514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4" name="Google Shape;9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3220" y="218067"/>
            <a:ext cx="783213" cy="855813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>
            <p:ph type="ctrTitle"/>
          </p:nvPr>
        </p:nvSpPr>
        <p:spPr>
          <a:xfrm>
            <a:off x="362275" y="3527475"/>
            <a:ext cx="7786800" cy="14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1155CC"/>
                </a:solidFill>
              </a:rPr>
              <a:t>Prepared by</a:t>
            </a:r>
            <a:r>
              <a:rPr lang="en" sz="2600">
                <a:solidFill>
                  <a:srgbClr val="1155CC"/>
                </a:solidFill>
              </a:rPr>
              <a:t>: </a:t>
            </a:r>
            <a:r>
              <a:rPr lang="en" sz="2600">
                <a:solidFill>
                  <a:srgbClr val="1155CC"/>
                </a:solidFill>
              </a:rPr>
              <a:t>Abdelrahman Alrefae,</a:t>
            </a:r>
            <a:endParaRPr sz="2600">
              <a:solidFill>
                <a:srgbClr val="1155CC"/>
              </a:solidFill>
            </a:endParaRPr>
          </a:p>
          <a:p>
            <a:pPr indent="45720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1155CC"/>
                </a:solidFill>
              </a:rPr>
              <a:t>  </a:t>
            </a:r>
            <a:r>
              <a:rPr lang="en" sz="2600">
                <a:solidFill>
                  <a:srgbClr val="1155CC"/>
                </a:solidFill>
              </a:rPr>
              <a:t>Shahed khreisat and Joud Alnsour</a:t>
            </a:r>
            <a:endParaRPr sz="26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title="King-Talal-Dam-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150" y="231662"/>
            <a:ext cx="8027700" cy="468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ctrTitle"/>
          </p:nvPr>
        </p:nvSpPr>
        <p:spPr>
          <a:xfrm>
            <a:off x="326725" y="733950"/>
            <a:ext cx="5988600" cy="367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Trying to build a </a:t>
            </a:r>
            <a:r>
              <a:rPr lang="en"/>
              <a:t>character of a </a:t>
            </a:r>
            <a:r>
              <a:rPr lang="en"/>
              <a:t>superhero who get his/her power from the </a:t>
            </a:r>
            <a:r>
              <a:rPr lang="en">
                <a:solidFill>
                  <a:srgbClr val="00FFFF"/>
                </a:solidFill>
              </a:rPr>
              <a:t>pure surface water</a:t>
            </a:r>
            <a:r>
              <a:rPr lang="en"/>
              <a:t>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Would he live in Jordan?</a:t>
            </a:r>
            <a:endParaRPr b="1"/>
          </a:p>
        </p:txBody>
      </p:sp>
      <p:pic>
        <p:nvPicPr>
          <p:cNvPr id="106" name="Google Shape;106;p16" title="Water-Hero-Kingfisher-e155929060687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2000" y="1070401"/>
            <a:ext cx="2594274" cy="314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/>
        </p:nvSpPr>
        <p:spPr>
          <a:xfrm>
            <a:off x="6093250" y="21561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7"/>
          <p:cNvSpPr/>
          <p:nvPr/>
        </p:nvSpPr>
        <p:spPr>
          <a:xfrm>
            <a:off x="875375" y="623425"/>
            <a:ext cx="7521900" cy="39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</a:rPr>
              <a:t>In Jordan there is:</a:t>
            </a:r>
            <a:endParaRPr b="1" sz="3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</a:pPr>
            <a:r>
              <a:rPr b="1" lang="en" sz="3000">
                <a:solidFill>
                  <a:srgbClr val="00FFFF"/>
                </a:solidFill>
              </a:rPr>
              <a:t>17 major dams</a:t>
            </a:r>
            <a:r>
              <a:rPr b="1" lang="en" sz="3000">
                <a:solidFill>
                  <a:schemeClr val="lt1"/>
                </a:solidFill>
              </a:rPr>
              <a:t> with a total capacity of 280.7 million m³</a:t>
            </a:r>
            <a:endParaRPr b="1" sz="3000">
              <a:solidFill>
                <a:schemeClr val="lt1"/>
              </a:solidFill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</a:pPr>
            <a:r>
              <a:rPr b="1" lang="en" sz="3000">
                <a:solidFill>
                  <a:schemeClr val="lt1"/>
                </a:solidFill>
              </a:rPr>
              <a:t>Tributaries: more than </a:t>
            </a:r>
            <a:r>
              <a:rPr b="1" lang="en" sz="3000">
                <a:solidFill>
                  <a:srgbClr val="00FFFF"/>
                </a:solidFill>
              </a:rPr>
              <a:t>10 rivers</a:t>
            </a:r>
            <a:r>
              <a:rPr b="1" lang="en" sz="3000">
                <a:solidFill>
                  <a:schemeClr val="lt1"/>
                </a:solidFill>
              </a:rPr>
              <a:t> or small rivers</a:t>
            </a:r>
            <a:endParaRPr b="1"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/>
          <p:nvPr/>
        </p:nvSpPr>
        <p:spPr>
          <a:xfrm>
            <a:off x="653700" y="1083900"/>
            <a:ext cx="6266100" cy="297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To help our </a:t>
            </a:r>
            <a:r>
              <a:rPr lang="en" sz="3000">
                <a:solidFill>
                  <a:schemeClr val="lt1"/>
                </a:solidFill>
              </a:rPr>
              <a:t>superhero, we did a </a:t>
            </a:r>
            <a:r>
              <a:rPr b="1" lang="en" sz="3000">
                <a:solidFill>
                  <a:srgbClr val="00FFFF"/>
                </a:solidFill>
              </a:rPr>
              <a:t>case study</a:t>
            </a:r>
            <a:r>
              <a:rPr lang="en" sz="3000">
                <a:solidFill>
                  <a:schemeClr val="lt1"/>
                </a:solidFill>
              </a:rPr>
              <a:t> in one of the surface water in Jordan </a:t>
            </a:r>
            <a:r>
              <a:rPr b="1" lang="en" sz="3000">
                <a:solidFill>
                  <a:srgbClr val="00FFFF"/>
                </a:solidFill>
              </a:rPr>
              <a:t>during the period from 2019 to 2024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/>
          <p:nvPr/>
        </p:nvSpPr>
        <p:spPr>
          <a:xfrm>
            <a:off x="271325" y="505750"/>
            <a:ext cx="8325900" cy="3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</a:rPr>
              <a:t>In this case study, we did:</a:t>
            </a:r>
            <a:endParaRPr b="1" sz="2600">
              <a:solidFill>
                <a:schemeClr val="lt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" sz="2600">
                <a:solidFill>
                  <a:srgbClr val="00FFFF"/>
                </a:solidFill>
              </a:rPr>
              <a:t>Analyze</a:t>
            </a:r>
            <a:r>
              <a:rPr lang="en" sz="2600">
                <a:solidFill>
                  <a:schemeClr val="lt1"/>
                </a:solidFill>
              </a:rPr>
              <a:t> surface water pollutants from 2019 to 2024.</a:t>
            </a:r>
            <a:endParaRPr sz="2600">
              <a:solidFill>
                <a:schemeClr val="lt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" sz="2600">
                <a:solidFill>
                  <a:schemeClr val="lt1"/>
                </a:solidFill>
              </a:rPr>
              <a:t>Assess pollutant </a:t>
            </a:r>
            <a:r>
              <a:rPr lang="en" sz="2600">
                <a:solidFill>
                  <a:srgbClr val="00FFFF"/>
                </a:solidFill>
              </a:rPr>
              <a:t>variability</a:t>
            </a:r>
            <a:r>
              <a:rPr lang="en" sz="2600">
                <a:solidFill>
                  <a:schemeClr val="lt1"/>
                </a:solidFill>
              </a:rPr>
              <a:t> and climatic impacts.</a:t>
            </a:r>
            <a:endParaRPr sz="2600">
              <a:solidFill>
                <a:schemeClr val="lt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" sz="2600">
                <a:solidFill>
                  <a:schemeClr val="lt1"/>
                </a:solidFill>
              </a:rPr>
              <a:t>Estimate pollutant </a:t>
            </a:r>
            <a:r>
              <a:rPr lang="en" sz="2600">
                <a:solidFill>
                  <a:srgbClr val="00FFFF"/>
                </a:solidFill>
              </a:rPr>
              <a:t>removal costs</a:t>
            </a:r>
            <a:r>
              <a:rPr lang="en" sz="2600">
                <a:solidFill>
                  <a:schemeClr val="lt1"/>
                </a:solidFill>
              </a:rPr>
              <a:t>.</a:t>
            </a:r>
            <a:endParaRPr sz="2600">
              <a:solidFill>
                <a:schemeClr val="lt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" sz="2600">
                <a:solidFill>
                  <a:schemeClr val="lt1"/>
                </a:solidFill>
              </a:rPr>
              <a:t>Develop a Pollutant Risk Index </a:t>
            </a:r>
            <a:r>
              <a:rPr lang="en" sz="2600">
                <a:solidFill>
                  <a:srgbClr val="00FFFF"/>
                </a:solidFill>
              </a:rPr>
              <a:t>(PRI)</a:t>
            </a:r>
            <a:r>
              <a:rPr lang="en" sz="2600">
                <a:solidFill>
                  <a:schemeClr val="lt1"/>
                </a:solidFill>
              </a:rPr>
              <a:t> using FAHP.</a:t>
            </a:r>
            <a:endParaRPr sz="2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0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875" y="1912726"/>
            <a:ext cx="7665600" cy="18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/>
          <p:nvPr/>
        </p:nvSpPr>
        <p:spPr>
          <a:xfrm>
            <a:off x="536864" y="1472881"/>
            <a:ext cx="4572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</a:rPr>
              <a:t>Data from the entire study period  2019-2024 </a:t>
            </a:r>
            <a:endParaRPr b="1" sz="1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802" y="888672"/>
            <a:ext cx="2967164" cy="1774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42299" y="863127"/>
            <a:ext cx="2957899" cy="1800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5802" y="2808422"/>
            <a:ext cx="2970744" cy="1776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26025" y="2808422"/>
            <a:ext cx="2996576" cy="177675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/>
          <p:nvPr/>
        </p:nvSpPr>
        <p:spPr>
          <a:xfrm>
            <a:off x="375800" y="261975"/>
            <a:ext cx="67224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</a:rPr>
              <a:t>The Results are:</a:t>
            </a:r>
            <a:endParaRPr sz="2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5875" y="1047200"/>
            <a:ext cx="3105139" cy="169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09833" y="1050977"/>
            <a:ext cx="3108967" cy="1695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5875" y="2854149"/>
            <a:ext cx="3078337" cy="169935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2"/>
          <p:cNvSpPr/>
          <p:nvPr/>
        </p:nvSpPr>
        <p:spPr>
          <a:xfrm>
            <a:off x="528200" y="338175"/>
            <a:ext cx="67224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</a:rPr>
              <a:t>And:</a:t>
            </a:r>
            <a:endParaRPr sz="2600">
              <a:solidFill>
                <a:schemeClr val="lt1"/>
              </a:solidFill>
            </a:endParaRPr>
          </a:p>
        </p:txBody>
      </p:sp>
      <p:pic>
        <p:nvPicPr>
          <p:cNvPr id="146" name="Google Shape;146;p22" title="aa70319c-47ad-43cb-9d7c-1c5f117d0489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46600" y="2898950"/>
            <a:ext cx="3078324" cy="164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/>
          <p:nvPr/>
        </p:nvSpPr>
        <p:spPr>
          <a:xfrm>
            <a:off x="385250" y="709350"/>
            <a:ext cx="7943400" cy="3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</a:rPr>
              <a:t>Key Findings and Environmental Concerns: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0FFF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FFFF"/>
                </a:solidFill>
              </a:rPr>
              <a:t>Salinity &amp; pH</a:t>
            </a:r>
            <a:r>
              <a:rPr lang="en" sz="2000">
                <a:solidFill>
                  <a:srgbClr val="00FFFF"/>
                </a:solidFill>
              </a:rPr>
              <a:t>:</a:t>
            </a:r>
            <a:r>
              <a:rPr lang="en" sz="2000">
                <a:solidFill>
                  <a:schemeClr val="lt1"/>
                </a:solidFill>
              </a:rPr>
              <a:t> Moderate salinity (ECw average 1.94 dS/m) and slightly alkaline conditions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FFFF"/>
                </a:solidFill>
              </a:rPr>
              <a:t>Nitrate (NO₃-N)</a:t>
            </a:r>
            <a:r>
              <a:rPr lang="en" sz="2000">
                <a:solidFill>
                  <a:schemeClr val="lt1"/>
                </a:solidFill>
              </a:rPr>
              <a:t>: Average 10.8 mg/L, maximum 27.95 mg/L — exceeds safe drinking limits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FFFF"/>
                </a:solidFill>
              </a:rPr>
              <a:t>Phosphate (PO₄-P)</a:t>
            </a:r>
            <a:r>
              <a:rPr lang="en" sz="2000">
                <a:solidFill>
                  <a:schemeClr val="lt1"/>
                </a:solidFill>
              </a:rPr>
              <a:t>: Average 2.33 mg/L — above acceptable thresholds</a:t>
            </a:r>
            <a:endParaRPr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/>
          <p:nvPr/>
        </p:nvSpPr>
        <p:spPr>
          <a:xfrm>
            <a:off x="481075" y="657000"/>
            <a:ext cx="6364500" cy="3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FFFF"/>
                </a:solidFill>
              </a:rPr>
              <a:t>Organic Pollution Indicators</a:t>
            </a:r>
            <a:r>
              <a:rPr lang="en" sz="2000">
                <a:solidFill>
                  <a:srgbClr val="00FFFF"/>
                </a:solidFill>
              </a:rPr>
              <a:t>:</a:t>
            </a:r>
            <a:endParaRPr sz="2000">
              <a:solidFill>
                <a:srgbClr val="00FFFF"/>
              </a:solidFill>
            </a:endParaRPr>
          </a:p>
          <a:p>
            <a:pPr indent="0" lvl="1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COD average 58.4 mg/L — approaching maximum allowable level</a:t>
            </a:r>
            <a:endParaRPr sz="2000">
              <a:solidFill>
                <a:schemeClr val="lt1"/>
              </a:solidFill>
            </a:endParaRPr>
          </a:p>
          <a:p>
            <a:pPr indent="0" lvl="1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Turbidity average 97.6 NTU — significantly exceeds the 5 NTU standard</a:t>
            </a:r>
            <a:endParaRPr sz="2000">
              <a:solidFill>
                <a:schemeClr val="lt1"/>
              </a:solidFill>
            </a:endParaRPr>
          </a:p>
          <a:p>
            <a:pPr indent="0" lvl="1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  <a:p>
            <a:pPr indent="0" lvl="1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FFFF"/>
                </a:solidFill>
              </a:rPr>
              <a:t>Microbial Contamination</a:t>
            </a:r>
            <a:r>
              <a:rPr lang="en" sz="2000">
                <a:solidFill>
                  <a:srgbClr val="00FFFF"/>
                </a:solidFill>
              </a:rPr>
              <a:t>:</a:t>
            </a:r>
            <a:endParaRPr sz="2000">
              <a:solidFill>
                <a:srgbClr val="00FFFF"/>
              </a:solidFill>
            </a:endParaRPr>
          </a:p>
          <a:p>
            <a:pPr indent="0" lvl="1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E. coli average 3846 CFU/100mL — far beyond the standard of zero</a:t>
            </a:r>
            <a:endParaRPr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/>
        </p:nvSpPr>
        <p:spPr>
          <a:xfrm>
            <a:off x="498725" y="717000"/>
            <a:ext cx="6786000" cy="3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0FFFF"/>
                </a:solidFill>
              </a:rPr>
              <a:t>PRI</a:t>
            </a:r>
            <a:endParaRPr b="1" sz="3600">
              <a:solidFill>
                <a:srgbClr val="00FFFF"/>
              </a:solidFill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" sz="2500">
                <a:solidFill>
                  <a:schemeClr val="lt1"/>
                </a:solidFill>
              </a:rPr>
              <a:t>Following these statistics, Pollutant Risk Index was calculated using FAHP.</a:t>
            </a:r>
            <a:endParaRPr b="1" sz="250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</a:rPr>
              <a:t> </a:t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" sz="2500">
                <a:solidFill>
                  <a:schemeClr val="lt1"/>
                </a:solidFill>
              </a:rPr>
              <a:t> PRI was built on questionnaire where fuzzy f</a:t>
            </a:r>
            <a:r>
              <a:rPr b="1" lang="en" sz="2500">
                <a:solidFill>
                  <a:schemeClr val="lt1"/>
                </a:solidFill>
              </a:rPr>
              <a:t>ah</a:t>
            </a:r>
            <a:r>
              <a:rPr b="1" lang="en" sz="2500">
                <a:solidFill>
                  <a:schemeClr val="lt1"/>
                </a:solidFill>
              </a:rPr>
              <a:t>p was used to assign weights. </a:t>
            </a:r>
            <a:endParaRPr b="1" sz="2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/>
        </p:nvSpPr>
        <p:spPr>
          <a:xfrm>
            <a:off x="498725" y="1239100"/>
            <a:ext cx="6786000" cy="28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1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FFFF"/>
                </a:solidFill>
              </a:rPr>
              <a:t>Why the numbers are like this:</a:t>
            </a:r>
            <a:endParaRPr b="1" sz="2500">
              <a:solidFill>
                <a:srgbClr val="00FFFF"/>
              </a:solidFill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" sz="2500">
                <a:solidFill>
                  <a:schemeClr val="lt1"/>
                </a:solidFill>
              </a:rPr>
              <a:t>Wast water (as after water treatments)</a:t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" sz="2500">
                <a:solidFill>
                  <a:schemeClr val="lt1"/>
                </a:solidFill>
              </a:rPr>
              <a:t>Agriculture negative practices</a:t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" sz="2500">
                <a:solidFill>
                  <a:schemeClr val="lt1"/>
                </a:solidFill>
              </a:rPr>
              <a:t>Social behaviours</a:t>
            </a:r>
            <a:endParaRPr b="1" sz="2500">
              <a:solidFill>
                <a:schemeClr val="lt1"/>
              </a:solidFill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b="1" lang="en" sz="2500">
                <a:solidFill>
                  <a:schemeClr val="lt1"/>
                </a:solidFill>
              </a:rPr>
              <a:t>Tributaries cleaning challenges</a:t>
            </a:r>
            <a:endParaRPr b="1" sz="2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/>
          <p:nvPr/>
        </p:nvSpPr>
        <p:spPr>
          <a:xfrm>
            <a:off x="1073350" y="1896725"/>
            <a:ext cx="67860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</a:rPr>
              <a:t>Smart Sedimentation Basins </a:t>
            </a:r>
            <a:endParaRPr b="1" sz="25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</a:rPr>
              <a:t>for a Cleaner Future</a:t>
            </a:r>
            <a:endParaRPr b="1" sz="2500">
              <a:solidFill>
                <a:schemeClr val="lt1"/>
              </a:solidFill>
            </a:endParaRPr>
          </a:p>
        </p:txBody>
      </p:sp>
      <p:sp>
        <p:nvSpPr>
          <p:cNvPr id="172" name="Google Shape;172;p27"/>
          <p:cNvSpPr txBox="1"/>
          <p:nvPr/>
        </p:nvSpPr>
        <p:spPr>
          <a:xfrm>
            <a:off x="1073350" y="982050"/>
            <a:ext cx="5992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highlight>
                  <a:srgbClr val="212D74"/>
                </a:highlight>
                <a:latin typeface="Roboto"/>
                <a:ea typeface="Roboto"/>
                <a:cs typeface="Roboto"/>
                <a:sym typeface="Roboto"/>
              </a:rPr>
              <a:t>Our Idea</a:t>
            </a:r>
            <a:endParaRPr b="1" sz="2500">
              <a:solidFill>
                <a:schemeClr val="lt1"/>
              </a:solidFill>
              <a:highlight>
                <a:srgbClr val="212D74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 title="water-07-03407-g002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625" y="152400"/>
            <a:ext cx="637040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/>
        </p:nvSpPr>
        <p:spPr>
          <a:xfrm>
            <a:off x="2073950" y="1840900"/>
            <a:ext cx="56700" cy="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29"/>
          <p:cNvSpPr txBox="1"/>
          <p:nvPr/>
        </p:nvSpPr>
        <p:spPr>
          <a:xfrm>
            <a:off x="781000" y="1321825"/>
            <a:ext cx="76728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</a:rPr>
              <a:t>The main goal is to evaluate the effectiveness of sedimentation barriers in:</a:t>
            </a:r>
            <a:endParaRPr b="1"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	•	Reducing silt and sediment load entering the dam.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	•	Improving water quality by trapping pollutants attached to 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/>
        </p:nvSpPr>
        <p:spPr>
          <a:xfrm>
            <a:off x="2073950" y="1840900"/>
            <a:ext cx="56700" cy="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781000" y="1321825"/>
            <a:ext cx="7672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</a:rPr>
              <a:t>Expected Outcomes</a:t>
            </a:r>
            <a:endParaRPr b="1"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</a:rPr>
              <a:t>	•	Quantifiable reduction in sediment load entering the Final outlet of                                                                                                             water .</a:t>
            </a:r>
            <a:endParaRPr b="1"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</a:rPr>
              <a:t>	•	Decrease in associated pollutants like phosphorus and organic</a:t>
            </a:r>
            <a:endParaRPr b="1"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</a:rPr>
              <a:t> </a:t>
            </a:r>
            <a:endParaRPr b="1"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/>
          <p:nvPr/>
        </p:nvSpPr>
        <p:spPr>
          <a:xfrm>
            <a:off x="2606675" y="1365650"/>
            <a:ext cx="5735400" cy="22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For our superhero, t</a:t>
            </a:r>
            <a:r>
              <a:rPr lang="en" sz="3000">
                <a:solidFill>
                  <a:schemeClr val="lt1"/>
                </a:solidFill>
              </a:rPr>
              <a:t>here is an </a:t>
            </a:r>
            <a:r>
              <a:rPr lang="en" sz="3000">
                <a:solidFill>
                  <a:srgbClr val="00FFFF"/>
                </a:solidFill>
              </a:rPr>
              <a:t>urgent need</a:t>
            </a:r>
            <a:r>
              <a:rPr lang="en" sz="3000">
                <a:solidFill>
                  <a:schemeClr val="lt1"/>
                </a:solidFill>
              </a:rPr>
              <a:t> for targeted surface water protection and sustainable management strategies.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95" name="Google Shape;195;p31" title="Water-Hero-Kingfisher-e155929060687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17975" y="911401"/>
            <a:ext cx="2594274" cy="314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2" title="Water-Hero-Kingfisher-e155929060687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0775" y="1582501"/>
            <a:ext cx="2594274" cy="3147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toon speech bubble vector image | Public domain vectors" id="201" name="Google Shape;20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7051" y="413000"/>
            <a:ext cx="3045700" cy="227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2"/>
          <p:cNvSpPr txBox="1"/>
          <p:nvPr/>
        </p:nvSpPr>
        <p:spPr>
          <a:xfrm>
            <a:off x="4112800" y="936000"/>
            <a:ext cx="2134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</a:rPr>
              <a:t>Thank you</a:t>
            </a:r>
            <a:endParaRPr b="1"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