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276600" y="4129413"/>
            <a:ext cx="1051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Technical Assets Management (TAM): A Strategic Solution to Reduce Non-Revenue Water (NRW)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3924300" y="6591300"/>
            <a:ext cx="1043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Baha Faqih – Abedalhakim Sadeh – Moath Bakkar – Date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35389B-BEAF-5F07-ECBE-3B2F3277CD11}"/>
              </a:ext>
            </a:extLst>
          </p:cNvPr>
          <p:cNvSpPr txBox="1"/>
          <p:nvPr/>
        </p:nvSpPr>
        <p:spPr>
          <a:xfrm>
            <a:off x="2209800" y="2304261"/>
            <a:ext cx="967740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Agenda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Understanding NRW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What is Technical Assets Management (TAM)?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Link Between TAM and NRW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Key Components of TAM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Implementation Strategy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Benefits of TAM in Reducing NRW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Case Studies / Examples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Conclusion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1"/>
                </a:solidFill>
              </a:rPr>
              <a:t>Q&amp;A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58BA81-345A-3CCE-938D-7096676F56FA}"/>
              </a:ext>
            </a:extLst>
          </p:cNvPr>
          <p:cNvSpPr txBox="1"/>
          <p:nvPr/>
        </p:nvSpPr>
        <p:spPr>
          <a:xfrm>
            <a:off x="990600" y="1250126"/>
            <a:ext cx="15773400" cy="778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5000" b="1" dirty="0"/>
              <a:t>Understanding NRW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Definition:</a:t>
            </a:r>
            <a:r>
              <a:rPr lang="en-US" sz="5000" dirty="0"/>
              <a:t> Water that has been produced but is not billed due to losses (leakages, theft, metering inaccuracies).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Components:</a:t>
            </a:r>
            <a:endParaRPr lang="en-US" sz="5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5000" dirty="0"/>
              <a:t>Physical losses (leaks)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5000" dirty="0"/>
              <a:t>Commercial losses (theft, meter errors)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Global Average NRW:</a:t>
            </a:r>
            <a:r>
              <a:rPr lang="en-US" sz="5000" dirty="0"/>
              <a:t> ~30% in developing countries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Impact:</a:t>
            </a:r>
            <a:r>
              <a:rPr lang="en-US" sz="5000" dirty="0"/>
              <a:t> Revenue loss, wasted resources, operational inefficiencies</a:t>
            </a:r>
          </a:p>
        </p:txBody>
      </p:sp>
    </p:spTree>
    <p:extLst>
      <p:ext uri="{BB962C8B-B14F-4D97-AF65-F5344CB8AC3E}">
        <p14:creationId xmlns:p14="http://schemas.microsoft.com/office/powerpoint/2010/main" val="1869684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A93AB0-CECA-5471-2D66-A3F8DA362BAA}"/>
              </a:ext>
            </a:extLst>
          </p:cNvPr>
          <p:cNvSpPr txBox="1"/>
          <p:nvPr/>
        </p:nvSpPr>
        <p:spPr>
          <a:xfrm>
            <a:off x="3276600" y="1634847"/>
            <a:ext cx="126492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What is TAM?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Definition:</a:t>
            </a:r>
            <a:r>
              <a:rPr lang="en-US" sz="5000" dirty="0"/>
              <a:t> A systematic approach to managing infrastructure assets (pipelines, valves, pumps, meters, etc.)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Goal:</a:t>
            </a:r>
            <a:r>
              <a:rPr lang="en-US" sz="5000" dirty="0"/>
              <a:t> Maximize service delivery and lifespan while minimizing costs and failures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Standards:</a:t>
            </a:r>
            <a:r>
              <a:rPr lang="en-US" sz="5000" dirty="0"/>
              <a:t> Aligns with ISO 55000 Asset Management</a:t>
            </a:r>
          </a:p>
        </p:txBody>
      </p:sp>
    </p:spTree>
    <p:extLst>
      <p:ext uri="{BB962C8B-B14F-4D97-AF65-F5344CB8AC3E}">
        <p14:creationId xmlns:p14="http://schemas.microsoft.com/office/powerpoint/2010/main" val="375165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329A4E-5D6A-42DA-9354-F92CA4E0CB18}"/>
              </a:ext>
            </a:extLst>
          </p:cNvPr>
          <p:cNvSpPr txBox="1"/>
          <p:nvPr/>
        </p:nvSpPr>
        <p:spPr>
          <a:xfrm>
            <a:off x="1828800" y="2628900"/>
            <a:ext cx="1600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Link Between TAM and NRW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Proper asset knowledge = quicker leak detection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Preventative maintenance = reduced physical losses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Accurate metering = less commercial 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Better investment planning = cost-effective upgrades</a:t>
            </a:r>
          </a:p>
        </p:txBody>
      </p:sp>
    </p:spTree>
    <p:extLst>
      <p:ext uri="{BB962C8B-B14F-4D97-AF65-F5344CB8AC3E}">
        <p14:creationId xmlns:p14="http://schemas.microsoft.com/office/powerpoint/2010/main" val="67550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7F3-D117-A72B-575F-B41AB626A174}"/>
              </a:ext>
            </a:extLst>
          </p:cNvPr>
          <p:cNvSpPr txBox="1"/>
          <p:nvPr/>
        </p:nvSpPr>
        <p:spPr>
          <a:xfrm>
            <a:off x="1981200" y="1485900"/>
            <a:ext cx="132588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Key Components of TAM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Asset Registry</a:t>
            </a:r>
            <a:r>
              <a:rPr lang="en-US" sz="5000" dirty="0"/>
              <a:t> (GIS-based inventory)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Condition Assessment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Risk and Criticality Analysis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Lifecycle Costing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Maintenance Planning (Preventive vs Reactive)</a:t>
            </a:r>
            <a:endParaRPr lang="en-US" sz="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b="1" dirty="0"/>
              <a:t>Performance Monitoring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67004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89C3DD-4DF0-02F0-39BD-AEF4989CEC27}"/>
              </a:ext>
            </a:extLst>
          </p:cNvPr>
          <p:cNvSpPr txBox="1"/>
          <p:nvPr/>
        </p:nvSpPr>
        <p:spPr>
          <a:xfrm>
            <a:off x="2362200" y="2789009"/>
            <a:ext cx="127254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Implementation Strategy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+mj-lt"/>
              <a:buAutoNum type="arabicPeriod"/>
            </a:pPr>
            <a:r>
              <a:rPr lang="en-US" sz="5000" b="1" dirty="0"/>
              <a:t>Data Collection:</a:t>
            </a:r>
            <a:r>
              <a:rPr lang="en-US" sz="5000" dirty="0"/>
              <a:t> GPS, SCADA, IoT sensors</a:t>
            </a:r>
          </a:p>
          <a:p>
            <a:pPr>
              <a:buFont typeface="+mj-lt"/>
              <a:buAutoNum type="arabicPeriod"/>
            </a:pPr>
            <a:r>
              <a:rPr lang="en-US" sz="5000" b="1" dirty="0"/>
              <a:t>System Integration:</a:t>
            </a:r>
            <a:r>
              <a:rPr lang="en-US" sz="5000" dirty="0"/>
              <a:t> GIS + ERP + CMMS</a:t>
            </a:r>
          </a:p>
          <a:p>
            <a:pPr>
              <a:buFont typeface="+mj-lt"/>
              <a:buAutoNum type="arabicPeriod"/>
            </a:pPr>
            <a:r>
              <a:rPr lang="en-US" sz="5000" b="1" dirty="0"/>
              <a:t>Capacity Building:</a:t>
            </a:r>
            <a:r>
              <a:rPr lang="en-US" sz="5000" dirty="0"/>
              <a:t> Training for staff</a:t>
            </a:r>
          </a:p>
          <a:p>
            <a:pPr>
              <a:buFont typeface="+mj-lt"/>
              <a:buAutoNum type="arabicPeriod"/>
            </a:pPr>
            <a:r>
              <a:rPr lang="en-US" sz="5000" b="1" dirty="0"/>
              <a:t>Pilot Programs:</a:t>
            </a:r>
            <a:r>
              <a:rPr lang="en-US" sz="5000" dirty="0"/>
              <a:t> Start small and scale</a:t>
            </a:r>
          </a:p>
          <a:p>
            <a:pPr>
              <a:buFont typeface="+mj-lt"/>
              <a:buAutoNum type="arabicPeriod"/>
            </a:pPr>
            <a:r>
              <a:rPr lang="en-US" sz="5000" b="1" dirty="0"/>
              <a:t>Continuous Monitoring &amp; Optimization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35814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B4993E-7D6E-BC03-FFFF-F4E890249A34}"/>
              </a:ext>
            </a:extLst>
          </p:cNvPr>
          <p:cNvSpPr txBox="1"/>
          <p:nvPr/>
        </p:nvSpPr>
        <p:spPr>
          <a:xfrm>
            <a:off x="2057400" y="2628900"/>
            <a:ext cx="14554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Benefits of TAM in Reducing NRW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Faster leak detection &amp; response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Reduced downtime and water 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Better capital planning for aging infrastructure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Increased billing accuracy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Improved 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val="295260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3A1EE6-F4D9-B9E8-01A8-9A8DB3B622B9}"/>
              </a:ext>
            </a:extLst>
          </p:cNvPr>
          <p:cNvSpPr txBox="1"/>
          <p:nvPr/>
        </p:nvSpPr>
        <p:spPr>
          <a:xfrm>
            <a:off x="2438400" y="2095500"/>
            <a:ext cx="147066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000" b="1" dirty="0"/>
              <a:t>Conclusion</a:t>
            </a:r>
          </a:p>
          <a:p>
            <a:pPr>
              <a:buNone/>
            </a:pPr>
            <a:endParaRPr lang="en-US" sz="5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TAM is a critical enabler for sustainable NRW reduction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Invest today in assets to save water and money tomorrow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000" dirty="0"/>
              <a:t>Aligns with smart city, sustainability, and climate resilience goals</a:t>
            </a:r>
          </a:p>
        </p:txBody>
      </p:sp>
    </p:spTree>
    <p:extLst>
      <p:ext uri="{BB962C8B-B14F-4D97-AF65-F5344CB8AC3E}">
        <p14:creationId xmlns:p14="http://schemas.microsoft.com/office/powerpoint/2010/main" val="1340524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6FA913-E13B-7AEC-9066-28420B5E74CF}"/>
              </a:ext>
            </a:extLst>
          </p:cNvPr>
          <p:cNvSpPr txBox="1"/>
          <p:nvPr/>
        </p:nvSpPr>
        <p:spPr>
          <a:xfrm>
            <a:off x="7772400" y="2781300"/>
            <a:ext cx="243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/>
              <a:t>Q&amp;A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E873A-4735-C56A-B791-60E0249BF956}"/>
              </a:ext>
            </a:extLst>
          </p:cNvPr>
          <p:cNvSpPr txBox="1"/>
          <p:nvPr/>
        </p:nvSpPr>
        <p:spPr>
          <a:xfrm>
            <a:off x="6781800" y="5524500"/>
            <a:ext cx="4724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8137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322</Words>
  <Application>Microsoft Office PowerPoint</Application>
  <PresentationFormat>Custom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Sadeh, Abedalhakim GIZ JO</cp:lastModifiedBy>
  <cp:revision>5</cp:revision>
  <dcterms:created xsi:type="dcterms:W3CDTF">2006-08-16T00:00:00Z</dcterms:created>
  <dcterms:modified xsi:type="dcterms:W3CDTF">2025-04-27T10:38:13Z</dcterms:modified>
  <dc:identifier>DAGeU-Jwvdc</dc:identifier>
</cp:coreProperties>
</file>