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3" r:id="rId2"/>
  </p:sldMasterIdLst>
  <p:notesMasterIdLst>
    <p:notesMasterId r:id="rId16"/>
  </p:notesMasterIdLst>
  <p:sldIdLst>
    <p:sldId id="256" r:id="rId3"/>
    <p:sldId id="663" r:id="rId4"/>
    <p:sldId id="664" r:id="rId5"/>
    <p:sldId id="653" r:id="rId6"/>
    <p:sldId id="652" r:id="rId7"/>
    <p:sldId id="654" r:id="rId8"/>
    <p:sldId id="659" r:id="rId9"/>
    <p:sldId id="656" r:id="rId10"/>
    <p:sldId id="657" r:id="rId11"/>
    <p:sldId id="658" r:id="rId12"/>
    <p:sldId id="278" r:id="rId13"/>
    <p:sldId id="332" r:id="rId14"/>
    <p:sldId id="283" r:id="rId15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72D587-D53E-7C43-9D65-9C3F0F1B5E21}" v="26" dt="2025-05-04T06:23:21.1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8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AB453-5F3B-4A9B-B129-1FE0FDBF7EE0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37CC64-9643-49ED-B7C8-FFAFA0067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672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37CC64-9643-49ED-B7C8-FFAFA0067D1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081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CCF14-A293-41C4-9890-0878F9286212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2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BEBBD07D-6023-1D56-E427-FEDDC396D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en-GB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Text slide with photo</a:t>
            </a:r>
            <a:br>
              <a:rPr kumimoji="0" lang="de-DE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de-DE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Dissi beari cus sunda</a:t>
            </a:r>
            <a:endParaRPr lang="de-DE"/>
          </a:p>
        </p:txBody>
      </p:sp>
      <p:sp>
        <p:nvSpPr>
          <p:cNvPr id="5" name="Inhaltsplatzhalter">
            <a:extLst>
              <a:ext uri="{FF2B5EF4-FFF2-40B4-BE49-F238E27FC236}">
                <a16:creationId xmlns:a16="http://schemas.microsoft.com/office/drawing/2014/main" id="{28E8533F-FF22-47BD-8DF2-605BBF060C2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97756" y="2928938"/>
            <a:ext cx="8518685" cy="5886449"/>
          </a:xfrm>
        </p:spPr>
        <p:txBody>
          <a:bodyPr/>
          <a:lstStyle/>
          <a:p>
            <a:pPr lvl="0"/>
            <a:r>
              <a:rPr lang="de-DE"/>
              <a:t>Edit master text format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10" name="Bildplatzhalter" descr="Placeholder area for inserting an image by clicking on the image icon">
            <a:extLst>
              <a:ext uri="{FF2B5EF4-FFF2-40B4-BE49-F238E27FC236}">
                <a16:creationId xmlns:a16="http://schemas.microsoft.com/office/drawing/2014/main" id="{7EEDA0D0-04DD-7A45-D415-BD2FF7D70C1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21997" y="1092994"/>
            <a:ext cx="7068249" cy="7722395"/>
          </a:xfrm>
          <a:solidFill>
            <a:schemeClr val="bg2"/>
          </a:solidFill>
        </p:spPr>
        <p:txBody>
          <a:bodyPr tIns="360000" rIns="576000"/>
          <a:lstStyle>
            <a:lvl1pPr algn="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marL="0" marR="0" lvl="0" indent="0" algn="r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>
                <a:effectLst/>
                <a:latin typeface="Arial" panose="020B0604020202020204" pitchFamily="34" charset="0"/>
              </a:rPr>
              <a:t>Please insert an image here</a:t>
            </a:r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9833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2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 hidden="1">
            <a:extLst>
              <a:ext uri="{FF2B5EF4-FFF2-40B4-BE49-F238E27FC236}">
                <a16:creationId xmlns:a16="http://schemas.microsoft.com/office/drawing/2014/main" id="{A8D286C5-0E0E-3A86-576B-42D0F9B9C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756" y="-1606891"/>
            <a:ext cx="16092488" cy="124301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0" name="Bildplatzhalter" descr="Placeholder area for inserting an image by clicking on the image icon">
            <a:extLst>
              <a:ext uri="{FF2B5EF4-FFF2-40B4-BE49-F238E27FC236}">
                <a16:creationId xmlns:a16="http://schemas.microsoft.com/office/drawing/2014/main" id="{7EEDA0D0-04DD-7A45-D415-BD2FF7D70C1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97757" y="1092994"/>
            <a:ext cx="16092489" cy="7722395"/>
          </a:xfrm>
          <a:solidFill>
            <a:schemeClr val="bg2"/>
          </a:solidFill>
        </p:spPr>
        <p:txBody>
          <a:bodyPr tIns="360000" rIns="576000"/>
          <a:lstStyle>
            <a:lvl1pPr algn="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>
                <a:effectLst/>
                <a:latin typeface="Arial" panose="020B0604020202020204" pitchFamily="34" charset="0"/>
              </a:rPr>
              <a:t>Please insert an image here</a:t>
            </a:r>
          </a:p>
        </p:txBody>
      </p:sp>
    </p:spTree>
    <p:extLst>
      <p:ext uri="{BB962C8B-B14F-4D97-AF65-F5344CB8AC3E}">
        <p14:creationId xmlns:p14="http://schemas.microsoft.com/office/powerpoint/2010/main" val="656383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 hidden="1">
            <a:extLst>
              <a:ext uri="{FF2B5EF4-FFF2-40B4-BE49-F238E27FC236}">
                <a16:creationId xmlns:a16="http://schemas.microsoft.com/office/drawing/2014/main" id="{5D463964-8CBE-6371-7C28-F1EE2A1E5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756" y="-2117217"/>
            <a:ext cx="16092488" cy="124301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0" name="Bildplatzhalter" descr="Placeholder area for inserting an image by clicking on the image icon">
            <a:extLst>
              <a:ext uri="{FF2B5EF4-FFF2-40B4-BE49-F238E27FC236}">
                <a16:creationId xmlns:a16="http://schemas.microsoft.com/office/drawing/2014/main" id="{74729C93-BCF7-AD56-9590-322E156D448B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1097757" y="1092995"/>
            <a:ext cx="7560468" cy="7722393"/>
          </a:xfrm>
          <a:solidFill>
            <a:schemeClr val="bg2"/>
          </a:solidFill>
        </p:spPr>
        <p:txBody>
          <a:bodyPr lIns="576000" tIns="360000"/>
          <a:lstStyle>
            <a:lvl1pPr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>
                <a:effectLst/>
                <a:latin typeface="Arial" panose="020B0604020202020204" pitchFamily="34" charset="0"/>
              </a:rPr>
              <a:t>Please insert an image here</a:t>
            </a:r>
          </a:p>
        </p:txBody>
      </p:sp>
      <p:sp>
        <p:nvSpPr>
          <p:cNvPr id="5" name="Hintergrundfläche">
            <a:extLst>
              <a:ext uri="{FF2B5EF4-FFF2-40B4-BE49-F238E27FC236}">
                <a16:creationId xmlns:a16="http://schemas.microsoft.com/office/drawing/2014/main" id="{6A4144E0-9564-86D9-BAAE-DF0DF1E5FBAB}"/>
              </a:ext>
            </a:extLst>
          </p:cNvPr>
          <p:cNvSpPr>
            <a:spLocks/>
          </p:cNvSpPr>
          <p:nvPr userDrawn="1"/>
        </p:nvSpPr>
        <p:spPr>
          <a:xfrm>
            <a:off x="8658225" y="1092995"/>
            <a:ext cx="8474268" cy="7722000"/>
          </a:xfrm>
          <a:prstGeom prst="rect">
            <a:avLst/>
          </a:prstGeom>
          <a:gradFill>
            <a:gsLst>
              <a:gs pos="0">
                <a:srgbClr val="D0EB78"/>
              </a:gs>
              <a:gs pos="100000">
                <a:srgbClr val="A7E6F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sp>
        <p:nvSpPr>
          <p:cNvPr id="6" name="Textplatzhalter 1">
            <a:extLst>
              <a:ext uri="{FF2B5EF4-FFF2-40B4-BE49-F238E27FC236}">
                <a16:creationId xmlns:a16="http://schemas.microsoft.com/office/drawing/2014/main" id="{62B1956E-82E4-A01F-5EFA-FA015F79F1A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463061" y="2309072"/>
            <a:ext cx="5857474" cy="727395"/>
          </a:xfrm>
          <a:solidFill>
            <a:schemeClr val="bg1"/>
          </a:solidFill>
        </p:spPr>
        <p:txBody>
          <a:bodyPr wrap="none" lIns="108000" tIns="108000" rIns="108000" bIns="18000" anchor="ctr" anchorCtr="0">
            <a:spAutoFit/>
          </a:bodyPr>
          <a:lstStyle>
            <a:lvl1pPr algn="ctr">
              <a:defRPr sz="3900" b="0">
                <a:solidFill>
                  <a:schemeClr val="tx1"/>
                </a:solidFill>
              </a:defRPr>
            </a:lvl1pPr>
          </a:lstStyle>
          <a:p>
            <a:pPr lvl="0"/>
            <a:r>
              <a:rPr kumimoji="0" lang="en-GB" sz="3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Here is a </a:t>
            </a:r>
            <a:r>
              <a:rPr kumimoji="0" lang="en-GB" sz="39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quote</a:t>
            </a:r>
            <a:r>
              <a:rPr kumimoji="0" lang="en-GB" sz="3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 a text</a:t>
            </a:r>
            <a:endParaRPr lang="de-DE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71FD7536-3AE6-01F6-148B-318174238BB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45214" y="3136288"/>
            <a:ext cx="6293170" cy="588895"/>
          </a:xfrm>
          <a:solidFill>
            <a:schemeClr val="bg1"/>
          </a:solidFill>
        </p:spPr>
        <p:txBody>
          <a:bodyPr wrap="none" lIns="108000" tIns="108000" rIns="108000" bIns="18000" anchor="ctr" anchorCtr="0">
            <a:spAutoFit/>
          </a:bodyPr>
          <a:lstStyle>
            <a:lvl1pPr algn="ctr">
              <a:defRPr sz="3900" b="0">
                <a:solidFill>
                  <a:schemeClr val="tx1"/>
                </a:solidFill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box. Any boxes that are not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CEDAD610-7AD0-5512-F44E-54DEF35063F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86584" y="3825005"/>
            <a:ext cx="5410428" cy="727395"/>
          </a:xfrm>
          <a:solidFill>
            <a:schemeClr val="bg1"/>
          </a:solidFill>
        </p:spPr>
        <p:txBody>
          <a:bodyPr wrap="none" lIns="108000" tIns="108000" rIns="108000" bIns="18000" anchor="ctr" anchorCtr="0">
            <a:spAutoFit/>
          </a:bodyPr>
          <a:lstStyle>
            <a:lvl1pPr algn="ctr">
              <a:defRPr sz="3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required can be deleted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54026D93-11C8-3F15-BF9B-12D2B7D2B0B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016400" y="4582971"/>
            <a:ext cx="6750795" cy="727395"/>
          </a:xfrm>
          <a:solidFill>
            <a:schemeClr val="bg1"/>
          </a:solidFill>
        </p:spPr>
        <p:txBody>
          <a:bodyPr wrap="none" lIns="108000" tIns="108000" rIns="108000" bIns="18000" anchor="ctr" anchorCtr="0">
            <a:spAutoFit/>
          </a:bodyPr>
          <a:lstStyle>
            <a:lvl1pPr algn="ctr">
              <a:defRPr sz="3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if necessary, depending on the</a:t>
            </a:r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FBFDC8BE-9103-323F-7523-9C1C6F19FC9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315121" y="5340939"/>
            <a:ext cx="4153353" cy="727395"/>
          </a:xfrm>
          <a:solidFill>
            <a:schemeClr val="bg1"/>
          </a:solidFill>
        </p:spPr>
        <p:txBody>
          <a:bodyPr wrap="none" lIns="108000" tIns="108000" rIns="108000" bIns="18000" anchor="ctr" anchorCtr="0">
            <a:spAutoFit/>
          </a:bodyPr>
          <a:lstStyle>
            <a:lvl1pPr algn="ctr">
              <a:defRPr sz="3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size of the quote’.</a:t>
            </a:r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6C978B1A-14E9-0E45-9EC0-0631AFFBFB7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926848" y="6897586"/>
            <a:ext cx="4929912" cy="653238"/>
          </a:xfrm>
          <a:solidFill>
            <a:srgbClr val="D0EB78"/>
          </a:solidFill>
        </p:spPr>
        <p:txBody>
          <a:bodyPr wrap="none" lIns="108000" tIns="72000" rIns="108000" bIns="72000" anchor="ctr" anchorCtr="0">
            <a:spAutoFit/>
          </a:bodyPr>
          <a:lstStyle>
            <a:lvl1pPr algn="ctr"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Family name, given name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E9F4B987-6439-8215-4308-022FD588A86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544818" y="7600661"/>
            <a:ext cx="1693963" cy="542729"/>
          </a:xfrm>
          <a:solidFill>
            <a:schemeClr val="accent1"/>
          </a:solidFill>
        </p:spPr>
        <p:txBody>
          <a:bodyPr wrap="none" lIns="108000" tIns="54000" rIns="108000" bIns="72000" anchor="ctr" anchorCtr="0">
            <a:spAutoFit/>
          </a:bodyPr>
          <a:lstStyle>
            <a:lvl1pPr algn="ctr">
              <a:defRPr sz="27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2116157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still image)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" descr="GIZ logo with g i z in small red letters against a white background">
            <a:extLst>
              <a:ext uri="{FF2B5EF4-FFF2-40B4-BE49-F238E27FC236}">
                <a16:creationId xmlns:a16="http://schemas.microsoft.com/office/drawing/2014/main" id="{202FBBDA-8F08-D26A-AE16-8E2CACCEC0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55846" y="7947378"/>
            <a:ext cx="5001657" cy="1747608"/>
          </a:xfrm>
          <a:prstGeom prst="rect">
            <a:avLst/>
          </a:prstGeom>
        </p:spPr>
      </p:pic>
      <p:sp>
        <p:nvSpPr>
          <p:cNvPr id="13" name="Logo Balken">
            <a:extLst>
              <a:ext uri="{FF2B5EF4-FFF2-40B4-BE49-F238E27FC236}">
                <a16:creationId xmlns:a16="http://schemas.microsoft.com/office/drawing/2014/main" id="{92BED4C9-A11C-99DE-A562-0563206A3380}"/>
              </a:ext>
            </a:extLst>
          </p:cNvPr>
          <p:cNvSpPr>
            <a:spLocks/>
          </p:cNvSpPr>
          <p:nvPr/>
        </p:nvSpPr>
        <p:spPr>
          <a:xfrm>
            <a:off x="11859659" y="9928026"/>
            <a:ext cx="6428342" cy="358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61FE4E10-77D7-3148-9033-AC6658A93A9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7756" y="876299"/>
            <a:ext cx="16092488" cy="352382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5400"/>
            </a:lvl1pPr>
          </a:lstStyle>
          <a:p>
            <a:r>
              <a:rPr lang="en-GB" b="1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Title slide 1 (still image)</a:t>
            </a:r>
            <a:endParaRPr lang="de-DE"/>
          </a:p>
        </p:txBody>
      </p:sp>
      <p:sp>
        <p:nvSpPr>
          <p:cNvPr id="8" name="Untertitel">
            <a:extLst>
              <a:ext uri="{FF2B5EF4-FFF2-40B4-BE49-F238E27FC236}">
                <a16:creationId xmlns:a16="http://schemas.microsoft.com/office/drawing/2014/main" id="{1A55E8ED-F7EE-957C-7EE0-A59BF1EE894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97757" y="4419438"/>
            <a:ext cx="16092486" cy="1467447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/>
              <a:t>This is the sub-line</a:t>
            </a:r>
          </a:p>
        </p:txBody>
      </p:sp>
      <p:sp>
        <p:nvSpPr>
          <p:cNvPr id="11" name="Datum">
            <a:extLst>
              <a:ext uri="{FF2B5EF4-FFF2-40B4-BE49-F238E27FC236}">
                <a16:creationId xmlns:a16="http://schemas.microsoft.com/office/drawing/2014/main" id="{A0EBB459-135A-DDC4-2518-34CF09A85F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97755" y="5896544"/>
            <a:ext cx="16092488" cy="492657"/>
          </a:xfrm>
        </p:spPr>
        <p:txBody>
          <a:bodyPr/>
          <a:lstStyle>
            <a:lvl1pPr>
              <a:lnSpc>
                <a:spcPct val="100000"/>
              </a:lnSpc>
              <a:defRPr sz="3600" b="0"/>
            </a:lvl1pPr>
          </a:lstStyle>
          <a:p>
            <a:pPr lvl="0"/>
            <a:r>
              <a:rPr lang="de-DE"/>
              <a:t>Date</a:t>
            </a:r>
          </a:p>
        </p:txBody>
      </p:sp>
      <p:sp>
        <p:nvSpPr>
          <p:cNvPr id="9" name="Textplatzhalter">
            <a:extLst>
              <a:ext uri="{FF2B5EF4-FFF2-40B4-BE49-F238E27FC236}">
                <a16:creationId xmlns:a16="http://schemas.microsoft.com/office/drawing/2014/main" id="{12F62699-C899-325A-F623-D359BAD506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7758" y="6756539"/>
            <a:ext cx="16092488" cy="49265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de-DE"/>
              <a:t>CONFIDENTIALITY</a:t>
            </a:r>
          </a:p>
        </p:txBody>
      </p:sp>
    </p:spTree>
    <p:extLst>
      <p:ext uri="{BB962C8B-B14F-4D97-AF65-F5344CB8AC3E}">
        <p14:creationId xmlns:p14="http://schemas.microsoft.com/office/powerpoint/2010/main" val="24870727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 (still image)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" descr="GIZ logo with g i z in small red letters against a white background">
            <a:extLst>
              <a:ext uri="{FF2B5EF4-FFF2-40B4-BE49-F238E27FC236}">
                <a16:creationId xmlns:a16="http://schemas.microsoft.com/office/drawing/2014/main" id="{E7ED9D91-8BD0-AD53-62ED-42167A8428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55846" y="7947378"/>
            <a:ext cx="5001657" cy="1747608"/>
          </a:xfrm>
          <a:prstGeom prst="rect">
            <a:avLst/>
          </a:prstGeom>
        </p:spPr>
      </p:pic>
      <p:sp>
        <p:nvSpPr>
          <p:cNvPr id="7" name="Logo Balken">
            <a:extLst>
              <a:ext uri="{FF2B5EF4-FFF2-40B4-BE49-F238E27FC236}">
                <a16:creationId xmlns:a16="http://schemas.microsoft.com/office/drawing/2014/main" id="{70BBDE31-54D3-B689-ED73-1D394A317A73}"/>
              </a:ext>
            </a:extLst>
          </p:cNvPr>
          <p:cNvSpPr/>
          <p:nvPr userDrawn="1"/>
        </p:nvSpPr>
        <p:spPr>
          <a:xfrm>
            <a:off x="11859659" y="9928026"/>
            <a:ext cx="6428342" cy="358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61FE4E10-77D7-3148-9033-AC6658A93A9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7756" y="876299"/>
            <a:ext cx="16092488" cy="352382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5400"/>
            </a:lvl1pPr>
          </a:lstStyle>
          <a:p>
            <a:r>
              <a:rPr lang="en-US" dirty="0"/>
              <a:t>Title slide 2 (still image)</a:t>
            </a:r>
            <a:endParaRPr lang="de-DE" dirty="0"/>
          </a:p>
        </p:txBody>
      </p:sp>
      <p:sp>
        <p:nvSpPr>
          <p:cNvPr id="16" name="Untertitel">
            <a:extLst>
              <a:ext uri="{FF2B5EF4-FFF2-40B4-BE49-F238E27FC236}">
                <a16:creationId xmlns:a16="http://schemas.microsoft.com/office/drawing/2014/main" id="{610DB3A2-3EC5-3B05-E2BB-8BF7CB059A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97757" y="4419438"/>
            <a:ext cx="16092486" cy="1467447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 dirty="0"/>
              <a:t>This is the sub-line</a:t>
            </a:r>
          </a:p>
        </p:txBody>
      </p:sp>
      <p:sp>
        <p:nvSpPr>
          <p:cNvPr id="18" name="Datum">
            <a:extLst>
              <a:ext uri="{FF2B5EF4-FFF2-40B4-BE49-F238E27FC236}">
                <a16:creationId xmlns:a16="http://schemas.microsoft.com/office/drawing/2014/main" id="{EE514134-13B9-70A0-651E-10BCBF5BE52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97755" y="5896544"/>
            <a:ext cx="16092488" cy="492657"/>
          </a:xfrm>
        </p:spPr>
        <p:txBody>
          <a:bodyPr/>
          <a:lstStyle>
            <a:lvl1pPr>
              <a:lnSpc>
                <a:spcPct val="100000"/>
              </a:lnSpc>
              <a:defRPr sz="3600" b="0"/>
            </a:lvl1pPr>
          </a:lstStyle>
          <a:p>
            <a:pPr lvl="0"/>
            <a:r>
              <a:rPr lang="de-DE" dirty="0"/>
              <a:t>Date</a:t>
            </a:r>
          </a:p>
        </p:txBody>
      </p:sp>
      <p:sp>
        <p:nvSpPr>
          <p:cNvPr id="17" name="Textplatzhalter">
            <a:extLst>
              <a:ext uri="{FF2B5EF4-FFF2-40B4-BE49-F238E27FC236}">
                <a16:creationId xmlns:a16="http://schemas.microsoft.com/office/drawing/2014/main" id="{C806B7F3-CB60-1FE7-E078-F4E7B353DA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7758" y="6756539"/>
            <a:ext cx="16092488" cy="49265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de-DE" dirty="0"/>
              <a:t>CONFIDENTIALITY</a:t>
            </a:r>
          </a:p>
        </p:txBody>
      </p:sp>
    </p:spTree>
    <p:extLst>
      <p:ext uri="{BB962C8B-B14F-4D97-AF65-F5344CB8AC3E}">
        <p14:creationId xmlns:p14="http://schemas.microsoft.com/office/powerpoint/2010/main" val="14593466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 animation purple/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IZ_240439_Key_Visual_Animation_LG">
            <a:hlinkClick r:id="" action="ppaction://media"/>
            <a:extLst>
              <a:ext uri="{FF2B5EF4-FFF2-40B4-BE49-F238E27FC236}">
                <a16:creationId xmlns:a16="http://schemas.microsoft.com/office/drawing/2014/main" id="{A434BCAC-E9F9-D266-A93E-1342510AE7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8288000" cy="10286999"/>
          </a:xfrm>
          <a:prstGeom prst="rect">
            <a:avLst/>
          </a:prstGeom>
        </p:spPr>
      </p:pic>
      <p:pic>
        <p:nvPicPr>
          <p:cNvPr id="10" name="Logo" descr="GIZ logo with g i z in small red letters against a white background">
            <a:extLst>
              <a:ext uri="{FF2B5EF4-FFF2-40B4-BE49-F238E27FC236}">
                <a16:creationId xmlns:a16="http://schemas.microsoft.com/office/drawing/2014/main" id="{202FBBDA-8F08-D26A-AE16-8E2CACCEC0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55846" y="7947378"/>
            <a:ext cx="5001657" cy="1747608"/>
          </a:xfrm>
          <a:prstGeom prst="rect">
            <a:avLst/>
          </a:prstGeom>
        </p:spPr>
      </p:pic>
      <p:sp>
        <p:nvSpPr>
          <p:cNvPr id="5" name="Logo Balken">
            <a:extLst>
              <a:ext uri="{FF2B5EF4-FFF2-40B4-BE49-F238E27FC236}">
                <a16:creationId xmlns:a16="http://schemas.microsoft.com/office/drawing/2014/main" id="{86AFD99E-1127-849B-EF87-E911C69097F3}"/>
              </a:ext>
            </a:extLst>
          </p:cNvPr>
          <p:cNvSpPr>
            <a:spLocks/>
          </p:cNvSpPr>
          <p:nvPr userDrawn="1"/>
        </p:nvSpPr>
        <p:spPr>
          <a:xfrm>
            <a:off x="11859659" y="9928026"/>
            <a:ext cx="6428342" cy="358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61FE4E10-77D7-3148-9033-AC6658A93A9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7756" y="876299"/>
            <a:ext cx="16092488" cy="352382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5400"/>
            </a:lvl1pPr>
          </a:lstStyle>
          <a:p>
            <a:r>
              <a:rPr lang="en-GB" sz="5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Title slide 3 (the </a:t>
            </a:r>
            <a:r>
              <a:rPr lang="en-GB" sz="5400" b="1" i="0" u="none" strike="noStrike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animation</a:t>
            </a:r>
            <a:r>
              <a:rPr lang="en-GB" sz="5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in purple/yellow appears during the slideshow)</a:t>
            </a:r>
            <a:endParaRPr lang="de-DE" dirty="0"/>
          </a:p>
        </p:txBody>
      </p:sp>
      <p:sp>
        <p:nvSpPr>
          <p:cNvPr id="9" name="Untertitel">
            <a:extLst>
              <a:ext uri="{FF2B5EF4-FFF2-40B4-BE49-F238E27FC236}">
                <a16:creationId xmlns:a16="http://schemas.microsoft.com/office/drawing/2014/main" id="{365DD7AD-5D00-F05B-E49A-3C952E086A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97757" y="4419438"/>
            <a:ext cx="16092486" cy="1467447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 dirty="0"/>
              <a:t>This is the sub-line</a:t>
            </a:r>
          </a:p>
        </p:txBody>
      </p:sp>
      <p:sp>
        <p:nvSpPr>
          <p:cNvPr id="14" name="Datum">
            <a:extLst>
              <a:ext uri="{FF2B5EF4-FFF2-40B4-BE49-F238E27FC236}">
                <a16:creationId xmlns:a16="http://schemas.microsoft.com/office/drawing/2014/main" id="{3F254596-EBE3-55A0-D198-E949005F08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97755" y="5896544"/>
            <a:ext cx="16092488" cy="492657"/>
          </a:xfrm>
        </p:spPr>
        <p:txBody>
          <a:bodyPr/>
          <a:lstStyle>
            <a:lvl1pPr>
              <a:lnSpc>
                <a:spcPct val="100000"/>
              </a:lnSpc>
              <a:defRPr sz="3600" b="0"/>
            </a:lvl1pPr>
          </a:lstStyle>
          <a:p>
            <a:pPr lvl="0"/>
            <a:r>
              <a:rPr lang="de-DE" dirty="0"/>
              <a:t>Date</a:t>
            </a:r>
          </a:p>
        </p:txBody>
      </p:sp>
      <p:sp>
        <p:nvSpPr>
          <p:cNvPr id="11" name="Textplatzhalter">
            <a:extLst>
              <a:ext uri="{FF2B5EF4-FFF2-40B4-BE49-F238E27FC236}">
                <a16:creationId xmlns:a16="http://schemas.microsoft.com/office/drawing/2014/main" id="{9B76B437-0882-6D36-53EF-5B77E29694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7758" y="6756539"/>
            <a:ext cx="16092488" cy="49265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de-DE"/>
              <a:t>CONFIDENTIALITY</a:t>
            </a:r>
          </a:p>
        </p:txBody>
      </p:sp>
    </p:spTree>
    <p:extLst>
      <p:ext uri="{BB962C8B-B14F-4D97-AF65-F5344CB8AC3E}">
        <p14:creationId xmlns:p14="http://schemas.microsoft.com/office/powerpoint/2010/main" val="394269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 animation green/blue  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IZ_240439_Key_Visual_Animation_GB">
            <a:hlinkClick r:id="" action="ppaction://media"/>
            <a:extLst>
              <a:ext uri="{FF2B5EF4-FFF2-40B4-BE49-F238E27FC236}">
                <a16:creationId xmlns:a16="http://schemas.microsoft.com/office/drawing/2014/main" id="{CD134B90-423C-E30C-443D-7FA5AD03FEC3}"/>
              </a:ext>
            </a:extLst>
          </p:cNvPr>
          <p:cNvPicPr/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Logo" descr="GIZ logo with g i z in small red letters against a white background">
            <a:extLst>
              <a:ext uri="{FF2B5EF4-FFF2-40B4-BE49-F238E27FC236}">
                <a16:creationId xmlns:a16="http://schemas.microsoft.com/office/drawing/2014/main" id="{229EDB41-01FC-88A5-3034-BF10603568C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55846" y="7947378"/>
            <a:ext cx="5001657" cy="1747608"/>
          </a:xfrm>
          <a:prstGeom prst="rect">
            <a:avLst/>
          </a:prstGeom>
        </p:spPr>
      </p:pic>
      <p:sp>
        <p:nvSpPr>
          <p:cNvPr id="13" name="Logo Balken">
            <a:extLst>
              <a:ext uri="{FF2B5EF4-FFF2-40B4-BE49-F238E27FC236}">
                <a16:creationId xmlns:a16="http://schemas.microsoft.com/office/drawing/2014/main" id="{92BED4C9-A11C-99DE-A562-0563206A3380}"/>
              </a:ext>
            </a:extLst>
          </p:cNvPr>
          <p:cNvSpPr>
            <a:spLocks/>
          </p:cNvSpPr>
          <p:nvPr/>
        </p:nvSpPr>
        <p:spPr>
          <a:xfrm>
            <a:off x="11859659" y="9928026"/>
            <a:ext cx="6428342" cy="358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61FE4E10-77D7-3148-9033-AC6658A93A9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7756" y="876299"/>
            <a:ext cx="16092488" cy="352382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5400"/>
            </a:lvl1pPr>
          </a:lstStyle>
          <a:p>
            <a:r>
              <a:rPr lang="en-GB" sz="5400" b="1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Title slide 4 (the </a:t>
            </a:r>
            <a:r>
              <a:rPr lang="en-GB" sz="5400" b="1" i="0" u="none" strike="noStrike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animation</a:t>
            </a:r>
            <a:r>
              <a:rPr lang="en-GB" sz="5400" b="1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in green/blue   appears during the slideshow)</a:t>
            </a:r>
            <a:endParaRPr lang="de-DE"/>
          </a:p>
        </p:txBody>
      </p:sp>
      <p:sp>
        <p:nvSpPr>
          <p:cNvPr id="9" name="Untertitel">
            <a:extLst>
              <a:ext uri="{FF2B5EF4-FFF2-40B4-BE49-F238E27FC236}">
                <a16:creationId xmlns:a16="http://schemas.microsoft.com/office/drawing/2014/main" id="{365DD7AD-5D00-F05B-E49A-3C952E086A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97757" y="4419438"/>
            <a:ext cx="16092486" cy="1467447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/>
              <a:t>This is the sub-line</a:t>
            </a:r>
          </a:p>
        </p:txBody>
      </p:sp>
      <p:sp>
        <p:nvSpPr>
          <p:cNvPr id="14" name="Datum">
            <a:extLst>
              <a:ext uri="{FF2B5EF4-FFF2-40B4-BE49-F238E27FC236}">
                <a16:creationId xmlns:a16="http://schemas.microsoft.com/office/drawing/2014/main" id="{3F254596-EBE3-55A0-D198-E949005F08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97755" y="5896544"/>
            <a:ext cx="16092488" cy="492657"/>
          </a:xfrm>
        </p:spPr>
        <p:txBody>
          <a:bodyPr/>
          <a:lstStyle>
            <a:lvl1pPr>
              <a:lnSpc>
                <a:spcPct val="100000"/>
              </a:lnSpc>
              <a:defRPr sz="3600" b="0"/>
            </a:lvl1pPr>
          </a:lstStyle>
          <a:p>
            <a:pPr lvl="0"/>
            <a:r>
              <a:rPr lang="de-DE"/>
              <a:t>Date</a:t>
            </a:r>
          </a:p>
        </p:txBody>
      </p:sp>
      <p:sp>
        <p:nvSpPr>
          <p:cNvPr id="11" name="Textplatzhalter">
            <a:extLst>
              <a:ext uri="{FF2B5EF4-FFF2-40B4-BE49-F238E27FC236}">
                <a16:creationId xmlns:a16="http://schemas.microsoft.com/office/drawing/2014/main" id="{9B76B437-0882-6D36-53EF-5B77E29694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7758" y="6756539"/>
            <a:ext cx="16092488" cy="49265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de-DE"/>
              <a:t>CONFIDENTIALITY</a:t>
            </a:r>
          </a:p>
        </p:txBody>
      </p:sp>
    </p:spTree>
    <p:extLst>
      <p:ext uri="{BB962C8B-B14F-4D97-AF65-F5344CB8AC3E}">
        <p14:creationId xmlns:p14="http://schemas.microsoft.com/office/powerpoint/2010/main" val="15691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" descr="GIZ logo with g i z in small red letters against a white background">
            <a:extLst>
              <a:ext uri="{FF2B5EF4-FFF2-40B4-BE49-F238E27FC236}">
                <a16:creationId xmlns:a16="http://schemas.microsoft.com/office/drawing/2014/main" id="{229EDB41-01FC-88A5-3034-BF10603568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55846" y="7947378"/>
            <a:ext cx="5001657" cy="1747608"/>
          </a:xfrm>
          <a:prstGeom prst="rect">
            <a:avLst/>
          </a:prstGeom>
        </p:spPr>
      </p:pic>
      <p:sp>
        <p:nvSpPr>
          <p:cNvPr id="13" name="Logo Balken">
            <a:extLst>
              <a:ext uri="{FF2B5EF4-FFF2-40B4-BE49-F238E27FC236}">
                <a16:creationId xmlns:a16="http://schemas.microsoft.com/office/drawing/2014/main" id="{92BED4C9-A11C-99DE-A562-0563206A3380}"/>
              </a:ext>
            </a:extLst>
          </p:cNvPr>
          <p:cNvSpPr>
            <a:spLocks/>
          </p:cNvSpPr>
          <p:nvPr/>
        </p:nvSpPr>
        <p:spPr>
          <a:xfrm>
            <a:off x="11859659" y="9928026"/>
            <a:ext cx="6428342" cy="358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sp>
        <p:nvSpPr>
          <p:cNvPr id="5" name="Bildplatzhalter" descr="Placeholder area for inserting an image by clicking on the image icon">
            <a:extLst>
              <a:ext uri="{FF2B5EF4-FFF2-40B4-BE49-F238E27FC236}">
                <a16:creationId xmlns:a16="http://schemas.microsoft.com/office/drawing/2014/main" id="{08C881BA-C782-6366-1EA6-BC730DA2362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8288000" cy="7432533"/>
          </a:xfrm>
          <a:solidFill>
            <a:schemeClr val="bg2"/>
          </a:solidFill>
        </p:spPr>
        <p:txBody>
          <a:bodyPr lIns="0" tIns="360000" rIns="576000"/>
          <a:lstStyle>
            <a:lvl1pPr algn="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 dirty="0">
                <a:effectLst/>
                <a:latin typeface="Arial" panose="020B0604020202020204" pitchFamily="34" charset="0"/>
              </a:rPr>
              <a:t>Please insert an image here</a:t>
            </a:r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61FE4E10-77D7-3148-9033-AC6658A93A9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7756" y="996351"/>
            <a:ext cx="16092488" cy="340376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5400"/>
            </a:lvl1pPr>
          </a:lstStyle>
          <a:p>
            <a:r>
              <a:rPr lang="de-DE"/>
              <a:t>Title slide 5</a:t>
            </a:r>
          </a:p>
        </p:txBody>
      </p:sp>
      <p:sp>
        <p:nvSpPr>
          <p:cNvPr id="9" name="Untertitel">
            <a:extLst>
              <a:ext uri="{FF2B5EF4-FFF2-40B4-BE49-F238E27FC236}">
                <a16:creationId xmlns:a16="http://schemas.microsoft.com/office/drawing/2014/main" id="{365DD7AD-5D00-F05B-E49A-3C952E086A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97757" y="4419438"/>
            <a:ext cx="16092486" cy="1467447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/>
              <a:t>This is the sub-line</a:t>
            </a:r>
          </a:p>
        </p:txBody>
      </p:sp>
      <p:sp>
        <p:nvSpPr>
          <p:cNvPr id="14" name="Datum">
            <a:extLst>
              <a:ext uri="{FF2B5EF4-FFF2-40B4-BE49-F238E27FC236}">
                <a16:creationId xmlns:a16="http://schemas.microsoft.com/office/drawing/2014/main" id="{3F254596-EBE3-55A0-D198-E949005F08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97755" y="5896544"/>
            <a:ext cx="16092488" cy="492657"/>
          </a:xfrm>
        </p:spPr>
        <p:txBody>
          <a:bodyPr/>
          <a:lstStyle>
            <a:lvl1pPr>
              <a:lnSpc>
                <a:spcPct val="100000"/>
              </a:lnSpc>
              <a:defRPr sz="3600" b="0"/>
            </a:lvl1pPr>
          </a:lstStyle>
          <a:p>
            <a:pPr lvl="0"/>
            <a:r>
              <a:rPr lang="de-DE"/>
              <a:t>Date</a:t>
            </a:r>
          </a:p>
        </p:txBody>
      </p:sp>
      <p:sp>
        <p:nvSpPr>
          <p:cNvPr id="11" name="Textplatzhalter">
            <a:extLst>
              <a:ext uri="{FF2B5EF4-FFF2-40B4-BE49-F238E27FC236}">
                <a16:creationId xmlns:a16="http://schemas.microsoft.com/office/drawing/2014/main" id="{9B76B437-0882-6D36-53EF-5B77E29694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7758" y="6756539"/>
            <a:ext cx="16092488" cy="49265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de-DE"/>
              <a:t>CONFIDENTIALITY</a:t>
            </a:r>
          </a:p>
        </p:txBody>
      </p:sp>
    </p:spTree>
    <p:extLst>
      <p:ext uri="{BB962C8B-B14F-4D97-AF65-F5344CB8AC3E}">
        <p14:creationId xmlns:p14="http://schemas.microsoft.com/office/powerpoint/2010/main" val="2979757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BEBBD07D-6023-1D56-E427-FEDDC396D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b="1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Standard text slide</a:t>
            </a:r>
            <a:endParaRPr lang="de-DE"/>
          </a:p>
        </p:txBody>
      </p:sp>
      <p:sp>
        <p:nvSpPr>
          <p:cNvPr id="5" name="Inhaltsplatzhalter">
            <a:extLst>
              <a:ext uri="{FF2B5EF4-FFF2-40B4-BE49-F238E27FC236}">
                <a16:creationId xmlns:a16="http://schemas.microsoft.com/office/drawing/2014/main" id="{07E9C968-0C37-0EDB-8C88-3B0988384D5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97756" y="2928938"/>
            <a:ext cx="16092488" cy="5886449"/>
          </a:xfrm>
        </p:spPr>
        <p:txBody>
          <a:bodyPr/>
          <a:lstStyle/>
          <a:p>
            <a:pPr lvl="0"/>
            <a:r>
              <a:rPr lang="de-DE"/>
              <a:t>Edit master text format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29724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BEBBD07D-6023-1D56-E427-FEDDC396D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756" y="1090801"/>
            <a:ext cx="16092000" cy="1243010"/>
          </a:xfrm>
        </p:spPr>
        <p:txBody>
          <a:bodyPr/>
          <a:lstStyle/>
          <a:p>
            <a:r>
              <a:rPr kumimoji="0" lang="en-GB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Text slide, with two columns</a:t>
            </a:r>
            <a:endParaRPr lang="de-DE"/>
          </a:p>
        </p:txBody>
      </p:sp>
      <p:sp>
        <p:nvSpPr>
          <p:cNvPr id="5" name="Inhaltsplatzhalter">
            <a:extLst>
              <a:ext uri="{FF2B5EF4-FFF2-40B4-BE49-F238E27FC236}">
                <a16:creationId xmlns:a16="http://schemas.microsoft.com/office/drawing/2014/main" id="{F181B29B-7F3E-AE95-01D0-F32BBB2B940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97756" y="2928938"/>
            <a:ext cx="16092000" cy="5886449"/>
          </a:xfrm>
        </p:spPr>
        <p:txBody>
          <a:bodyPr numCol="2" spcCol="216000"/>
          <a:lstStyle/>
          <a:p>
            <a:pPr lvl="0"/>
            <a:r>
              <a:rPr lang="de-DE"/>
              <a:t>Edit master text format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30722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BEBBD07D-6023-1D56-E427-FEDDC396D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756" y="1092995"/>
            <a:ext cx="12960000" cy="1243010"/>
          </a:xfrm>
        </p:spPr>
        <p:txBody>
          <a:bodyPr/>
          <a:lstStyle>
            <a:lvl1pPr>
              <a:defRPr/>
            </a:lvl1pPr>
          </a:lstStyle>
          <a:p>
            <a:r>
              <a:rPr kumimoji="0" lang="de-DE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Agenda 1 </a:t>
            </a:r>
            <a:br>
              <a:rPr kumimoji="0" lang="de-DE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de-DE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Efit tem hictum et ma</a:t>
            </a:r>
            <a:endParaRPr lang="de-DE"/>
          </a:p>
        </p:txBody>
      </p:sp>
      <p:sp>
        <p:nvSpPr>
          <p:cNvPr id="7" name="Inhaltsplatzhalter">
            <a:extLst>
              <a:ext uri="{FF2B5EF4-FFF2-40B4-BE49-F238E27FC236}">
                <a16:creationId xmlns:a16="http://schemas.microsoft.com/office/drawing/2014/main" id="{46C7D8E5-8443-252A-8A90-73BAB8CE8C6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97756" y="2928938"/>
            <a:ext cx="16092488" cy="5886449"/>
          </a:xfrm>
        </p:spPr>
        <p:txBody>
          <a:bodyPr numCol="1" spcCol="342000"/>
          <a:lstStyle>
            <a:lvl1pPr marL="514350" indent="-514350">
              <a:buFont typeface="+mj-lt"/>
              <a:buAutoNum type="arabicPeriod"/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de-DE"/>
              <a:t>Edit master text format</a:t>
            </a:r>
          </a:p>
        </p:txBody>
      </p:sp>
    </p:spTree>
    <p:extLst>
      <p:ext uri="{BB962C8B-B14F-4D97-AF65-F5344CB8AC3E}">
        <p14:creationId xmlns:p14="http://schemas.microsoft.com/office/powerpoint/2010/main" val="20820304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BEBBD07D-6023-1D56-E427-FEDDC396D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de-DE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Agenda 2 </a:t>
            </a:r>
            <a:br>
              <a:rPr kumimoji="0" lang="de-DE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de-DE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Efit tem hictum et ma</a:t>
            </a:r>
            <a:endParaRPr lang="de-DE"/>
          </a:p>
        </p:txBody>
      </p:sp>
      <p:sp>
        <p:nvSpPr>
          <p:cNvPr id="8" name="Inhaltsplatzhalter">
            <a:extLst>
              <a:ext uri="{FF2B5EF4-FFF2-40B4-BE49-F238E27FC236}">
                <a16:creationId xmlns:a16="http://schemas.microsoft.com/office/drawing/2014/main" id="{18114137-C409-3F17-2985-C5627DFAC0C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97756" y="2928938"/>
            <a:ext cx="16092488" cy="5886449"/>
          </a:xfrm>
        </p:spPr>
        <p:txBody>
          <a:bodyPr numCol="1" spcCol="342000"/>
          <a:lstStyle>
            <a:lvl1pPr marL="514350" indent="-514350">
              <a:buFont typeface="+mj-lt"/>
              <a:buAutoNum type="arabicPeriod"/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de-DE"/>
              <a:t>Edit master text format</a:t>
            </a:r>
          </a:p>
        </p:txBody>
      </p:sp>
    </p:spTree>
    <p:extLst>
      <p:ext uri="{BB962C8B-B14F-4D97-AF65-F5344CB8AC3E}">
        <p14:creationId xmlns:p14="http://schemas.microsoft.com/office/powerpoint/2010/main" val="38472889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BEBBD07D-6023-1D56-E427-FEDDC396D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754" y="1092995"/>
            <a:ext cx="12690000" cy="124301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Text slide 1</a:t>
            </a:r>
          </a:p>
        </p:txBody>
      </p:sp>
      <p:sp>
        <p:nvSpPr>
          <p:cNvPr id="8" name="Inhaltsplatzhalter">
            <a:extLst>
              <a:ext uri="{FF2B5EF4-FFF2-40B4-BE49-F238E27FC236}">
                <a16:creationId xmlns:a16="http://schemas.microsoft.com/office/drawing/2014/main" id="{0445CD4C-0823-8B11-1038-10FCCFC8F3E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97756" y="2928938"/>
            <a:ext cx="12689999" cy="5886449"/>
          </a:xfrm>
        </p:spPr>
        <p:txBody>
          <a:bodyPr/>
          <a:lstStyle/>
          <a:p>
            <a:pPr lvl="0"/>
            <a:r>
              <a:rPr lang="de-DE"/>
              <a:t>Edit master text format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52074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BEBBD07D-6023-1D56-E427-FEDDC396D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756" y="1092995"/>
            <a:ext cx="12690000" cy="1243010"/>
          </a:xfrm>
        </p:spPr>
        <p:txBody>
          <a:bodyPr/>
          <a:lstStyle>
            <a:lvl1pPr>
              <a:defRPr/>
            </a:lvl1pPr>
          </a:lstStyle>
          <a:p>
            <a:r>
              <a:rPr kumimoji="0" lang="en-GB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Text slide 2</a:t>
            </a:r>
            <a:endParaRPr lang="de-DE"/>
          </a:p>
        </p:txBody>
      </p:sp>
      <p:sp>
        <p:nvSpPr>
          <p:cNvPr id="6" name="Inhaltsplatzhalter">
            <a:extLst>
              <a:ext uri="{FF2B5EF4-FFF2-40B4-BE49-F238E27FC236}">
                <a16:creationId xmlns:a16="http://schemas.microsoft.com/office/drawing/2014/main" id="{4BB707CF-A41B-DB71-B761-64AD49B41A2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97756" y="2928938"/>
            <a:ext cx="12689999" cy="5886449"/>
          </a:xfrm>
        </p:spPr>
        <p:txBody>
          <a:bodyPr/>
          <a:lstStyle/>
          <a:p>
            <a:pPr lvl="0"/>
            <a:r>
              <a:rPr lang="de-DE"/>
              <a:t>Edit master text format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23799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BEBBD07D-6023-1D56-E427-FEDDC396D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en-GB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Text slide with photo</a:t>
            </a:r>
            <a:br>
              <a:rPr kumimoji="0" lang="de-DE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de-DE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Dissi beari cus sunda</a:t>
            </a:r>
            <a:endParaRPr lang="de-DE"/>
          </a:p>
        </p:txBody>
      </p:sp>
      <p:sp>
        <p:nvSpPr>
          <p:cNvPr id="5" name="Inhaltsplatzhalter">
            <a:extLst>
              <a:ext uri="{FF2B5EF4-FFF2-40B4-BE49-F238E27FC236}">
                <a16:creationId xmlns:a16="http://schemas.microsoft.com/office/drawing/2014/main" id="{28E8533F-FF22-47BD-8DF2-605BBF060C2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97756" y="2928938"/>
            <a:ext cx="8518685" cy="5886449"/>
          </a:xfrm>
        </p:spPr>
        <p:txBody>
          <a:bodyPr/>
          <a:lstStyle/>
          <a:p>
            <a:pPr lvl="0"/>
            <a:r>
              <a:rPr lang="de-DE"/>
              <a:t>Edit master text format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10" name="Bildplatzhalter" descr="Placeholder area for inserting an image by clicking on the image icon">
            <a:extLst>
              <a:ext uri="{FF2B5EF4-FFF2-40B4-BE49-F238E27FC236}">
                <a16:creationId xmlns:a16="http://schemas.microsoft.com/office/drawing/2014/main" id="{7EEDA0D0-04DD-7A45-D415-BD2FF7D70C1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21997" y="1092994"/>
            <a:ext cx="7068249" cy="7722395"/>
          </a:xfrm>
          <a:solidFill>
            <a:schemeClr val="bg2"/>
          </a:solidFill>
        </p:spPr>
        <p:txBody>
          <a:bodyPr tIns="360000" rIns="576000"/>
          <a:lstStyle>
            <a:lvl1pPr algn="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marL="0" marR="0" lvl="0" indent="0" algn="r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>
                <a:effectLst/>
                <a:latin typeface="Arial" panose="020B0604020202020204" pitchFamily="34" charset="0"/>
              </a:rPr>
              <a:t>Please insert an image here</a:t>
            </a:r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9253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24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BEBBD07D-6023-1D56-E427-FEDDC396D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757" y="1092995"/>
            <a:ext cx="10943448" cy="1035095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Project description</a:t>
            </a:r>
          </a:p>
        </p:txBody>
      </p:sp>
      <p:sp>
        <p:nvSpPr>
          <p:cNvPr id="7" name="Bildplatzhalter 1" descr="Placeholder area for inserting an image by clicking on the image icon">
            <a:extLst>
              <a:ext uri="{FF2B5EF4-FFF2-40B4-BE49-F238E27FC236}">
                <a16:creationId xmlns:a16="http://schemas.microsoft.com/office/drawing/2014/main" id="{4F854DB0-2F94-4878-993C-A64F2138C1E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97757" y="2629100"/>
            <a:ext cx="4355592" cy="2939928"/>
          </a:xfrm>
          <a:solidFill>
            <a:schemeClr val="bg2"/>
          </a:solidFill>
        </p:spPr>
        <p:txBody>
          <a:bodyPr lIns="180000" tIns="180000" rIns="0"/>
          <a:lstStyle>
            <a:lvl1pPr>
              <a:lnSpc>
                <a:spcPct val="100000"/>
              </a:lnSpc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>
                <a:effectLst/>
                <a:latin typeface="Arial" panose="020B0604020202020204" pitchFamily="34" charset="0"/>
              </a:rPr>
              <a:t>Please insert an image here</a:t>
            </a:r>
          </a:p>
        </p:txBody>
      </p:sp>
      <p:sp>
        <p:nvSpPr>
          <p:cNvPr id="11" name="Bildplatzhalter 2" descr="Placeholder area for inserting an image by clicking on the image icon">
            <a:extLst>
              <a:ext uri="{FF2B5EF4-FFF2-40B4-BE49-F238E27FC236}">
                <a16:creationId xmlns:a16="http://schemas.microsoft.com/office/drawing/2014/main" id="{771DADB1-5E02-A865-A2A9-8DEDA3D2A00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97757" y="5835008"/>
            <a:ext cx="4355592" cy="2939928"/>
          </a:xfrm>
          <a:solidFill>
            <a:schemeClr val="bg2"/>
          </a:solidFill>
        </p:spPr>
        <p:txBody>
          <a:bodyPr lIns="180000" tIns="180000" rIns="0"/>
          <a:lstStyle>
            <a:lvl1pPr>
              <a:lnSpc>
                <a:spcPct val="100000"/>
              </a:lnSpc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>
                <a:effectLst/>
                <a:latin typeface="Arial" panose="020B0604020202020204" pitchFamily="34" charset="0"/>
              </a:rPr>
              <a:t>Please insert an image here</a:t>
            </a:r>
          </a:p>
        </p:txBody>
      </p:sp>
      <p:sp>
        <p:nvSpPr>
          <p:cNvPr id="5" name="Inhaltsplatzhalter">
            <a:extLst>
              <a:ext uri="{FF2B5EF4-FFF2-40B4-BE49-F238E27FC236}">
                <a16:creationId xmlns:a16="http://schemas.microsoft.com/office/drawing/2014/main" id="{071DED8E-3695-415B-9777-0D33EB3355F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836922" y="2629100"/>
            <a:ext cx="11352834" cy="6186287"/>
          </a:xfrm>
        </p:spPr>
        <p:txBody>
          <a:bodyPr numCol="2" spcCol="216000"/>
          <a:lstStyle/>
          <a:p>
            <a:pPr lvl="0"/>
            <a:r>
              <a:rPr lang="de-DE"/>
              <a:t>Edit master text format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232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248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 hidden="1">
            <a:extLst>
              <a:ext uri="{FF2B5EF4-FFF2-40B4-BE49-F238E27FC236}">
                <a16:creationId xmlns:a16="http://schemas.microsoft.com/office/drawing/2014/main" id="{A8D286C5-0E0E-3A86-576B-42D0F9B9C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756" y="-1606891"/>
            <a:ext cx="16092488" cy="124301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0" name="Bildplatzhalter" descr="Placeholder area for inserting an image by clicking on the image icon">
            <a:extLst>
              <a:ext uri="{FF2B5EF4-FFF2-40B4-BE49-F238E27FC236}">
                <a16:creationId xmlns:a16="http://schemas.microsoft.com/office/drawing/2014/main" id="{7EEDA0D0-04DD-7A45-D415-BD2FF7D70C1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97757" y="1092994"/>
            <a:ext cx="16092489" cy="7722395"/>
          </a:xfrm>
          <a:solidFill>
            <a:schemeClr val="bg2"/>
          </a:solidFill>
        </p:spPr>
        <p:txBody>
          <a:bodyPr tIns="360000" rIns="576000"/>
          <a:lstStyle>
            <a:lvl1pPr algn="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>
                <a:effectLst/>
                <a:latin typeface="Arial" panose="020B0604020202020204" pitchFamily="34" charset="0"/>
              </a:rPr>
              <a:t>Please insert an image here</a:t>
            </a:r>
          </a:p>
        </p:txBody>
      </p:sp>
    </p:spTree>
    <p:extLst>
      <p:ext uri="{BB962C8B-B14F-4D97-AF65-F5344CB8AC3E}">
        <p14:creationId xmlns:p14="http://schemas.microsoft.com/office/powerpoint/2010/main" val="3750395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 hidden="1">
            <a:extLst>
              <a:ext uri="{FF2B5EF4-FFF2-40B4-BE49-F238E27FC236}">
                <a16:creationId xmlns:a16="http://schemas.microsoft.com/office/drawing/2014/main" id="{AED85DCA-D7DD-5FF4-3125-92B0CE344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756" y="-1826272"/>
            <a:ext cx="16092488" cy="124301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0" name="Bildplatzhalter 1" descr="Placeholder area for inserting an image by clicking on the image icon">
            <a:extLst>
              <a:ext uri="{FF2B5EF4-FFF2-40B4-BE49-F238E27FC236}">
                <a16:creationId xmlns:a16="http://schemas.microsoft.com/office/drawing/2014/main" id="{7EEDA0D0-04DD-7A45-D415-BD2FF7D70C1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97754" y="1092994"/>
            <a:ext cx="6924171" cy="3875033"/>
          </a:xfrm>
          <a:solidFill>
            <a:schemeClr val="bg2"/>
          </a:solidFill>
        </p:spPr>
        <p:txBody>
          <a:bodyPr lIns="576000" tIns="360000" rIns="576000"/>
          <a:lstStyle>
            <a:lvl1pPr algn="l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>
                <a:effectLst/>
                <a:latin typeface="Arial" panose="020B0604020202020204" pitchFamily="34" charset="0"/>
              </a:rPr>
              <a:t>Please insert an image here</a:t>
            </a:r>
          </a:p>
        </p:txBody>
      </p:sp>
      <p:sp>
        <p:nvSpPr>
          <p:cNvPr id="6" name="Bildplatzhalter 2" descr="Placeholder area for inserting an image by clicking on the image icon">
            <a:extLst>
              <a:ext uri="{FF2B5EF4-FFF2-40B4-BE49-F238E27FC236}">
                <a16:creationId xmlns:a16="http://schemas.microsoft.com/office/drawing/2014/main" id="{0BC0E718-EB27-C336-6E9C-CA82E217B64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32656" y="1092995"/>
            <a:ext cx="6924171" cy="3875033"/>
          </a:xfrm>
          <a:solidFill>
            <a:schemeClr val="bg2"/>
          </a:solidFill>
        </p:spPr>
        <p:txBody>
          <a:bodyPr lIns="576000" tIns="360000" rIns="0"/>
          <a:lstStyle>
            <a:lvl1pPr algn="l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>
                <a:effectLst/>
                <a:latin typeface="Arial" panose="020B0604020202020204" pitchFamily="34" charset="0"/>
              </a:rPr>
              <a:t>Please insert an image here</a:t>
            </a:r>
          </a:p>
        </p:txBody>
      </p:sp>
      <p:sp>
        <p:nvSpPr>
          <p:cNvPr id="7" name="Bildplatzhalter 3" descr="Placeholder area for inserting an image by clicking on the image icon">
            <a:extLst>
              <a:ext uri="{FF2B5EF4-FFF2-40B4-BE49-F238E27FC236}">
                <a16:creationId xmlns:a16="http://schemas.microsoft.com/office/drawing/2014/main" id="{A855E4CA-050F-DE8C-8311-663BC826E39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97757" y="5238386"/>
            <a:ext cx="6924171" cy="3875033"/>
          </a:xfrm>
          <a:solidFill>
            <a:schemeClr val="bg2"/>
          </a:solidFill>
        </p:spPr>
        <p:txBody>
          <a:bodyPr lIns="576000" tIns="360000" rIns="576000"/>
          <a:lstStyle>
            <a:lvl1pPr algn="l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>
                <a:effectLst/>
                <a:latin typeface="Arial" panose="020B0604020202020204" pitchFamily="34" charset="0"/>
              </a:rPr>
              <a:t>Please insert an image here</a:t>
            </a:r>
          </a:p>
        </p:txBody>
      </p:sp>
      <p:sp>
        <p:nvSpPr>
          <p:cNvPr id="8" name="Bildplatzhalter 4" descr="Placeholder area for inserting an image by clicking on the image icon">
            <a:extLst>
              <a:ext uri="{FF2B5EF4-FFF2-40B4-BE49-F238E27FC236}">
                <a16:creationId xmlns:a16="http://schemas.microsoft.com/office/drawing/2014/main" id="{8BE5FB43-0580-83AE-1654-4BADCE56144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32656" y="5238388"/>
            <a:ext cx="6924171" cy="3875033"/>
          </a:xfrm>
          <a:solidFill>
            <a:schemeClr val="bg2"/>
          </a:solidFill>
        </p:spPr>
        <p:txBody>
          <a:bodyPr lIns="576000" tIns="360000" rIns="720000"/>
          <a:lstStyle>
            <a:lvl1pPr algn="l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>
                <a:effectLst/>
                <a:latin typeface="Arial" panose="020B0604020202020204" pitchFamily="34" charset="0"/>
              </a:rPr>
              <a:t>Please insert an image here</a:t>
            </a:r>
          </a:p>
        </p:txBody>
      </p:sp>
    </p:spTree>
    <p:extLst>
      <p:ext uri="{BB962C8B-B14F-4D97-AF65-F5344CB8AC3E}">
        <p14:creationId xmlns:p14="http://schemas.microsoft.com/office/powerpoint/2010/main" val="981987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">
            <a:extLst>
              <a:ext uri="{FF2B5EF4-FFF2-40B4-BE49-F238E27FC236}">
                <a16:creationId xmlns:a16="http://schemas.microsoft.com/office/drawing/2014/main" id="{4E9EEE8A-8927-0C3B-B45C-FD60391A46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266489" y="9612727"/>
            <a:ext cx="831266" cy="262286"/>
          </a:xfrm>
        </p:spPr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Fußzeilenplatzhalter">
            <a:extLst>
              <a:ext uri="{FF2B5EF4-FFF2-40B4-BE49-F238E27FC236}">
                <a16:creationId xmlns:a16="http://schemas.microsoft.com/office/drawing/2014/main" id="{5C941AB0-6598-AD0D-F8F5-2967E1736F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97757" y="9612727"/>
            <a:ext cx="14937660" cy="262286"/>
          </a:xfrm>
        </p:spPr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61FE4E10-77D7-3148-9033-AC6658A93A9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7756" y="1573307"/>
            <a:ext cx="16092488" cy="7242081"/>
          </a:xfrm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400"/>
            </a:lvl1pPr>
          </a:lstStyle>
          <a:p>
            <a:r>
              <a:rPr lang="de-DE"/>
              <a:t>Transition slide 1</a:t>
            </a:r>
          </a:p>
        </p:txBody>
      </p:sp>
    </p:spTree>
    <p:extLst>
      <p:ext uri="{BB962C8B-B14F-4D97-AF65-F5344CB8AC3E}">
        <p14:creationId xmlns:p14="http://schemas.microsoft.com/office/powerpoint/2010/main" val="2631755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">
            <a:extLst>
              <a:ext uri="{FF2B5EF4-FFF2-40B4-BE49-F238E27FC236}">
                <a16:creationId xmlns:a16="http://schemas.microsoft.com/office/drawing/2014/main" id="{4E9EEE8A-8927-0C3B-B45C-FD60391A46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266489" y="9612727"/>
            <a:ext cx="831266" cy="262286"/>
          </a:xfrm>
        </p:spPr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Fußzeilenplatzhalter">
            <a:extLst>
              <a:ext uri="{FF2B5EF4-FFF2-40B4-BE49-F238E27FC236}">
                <a16:creationId xmlns:a16="http://schemas.microsoft.com/office/drawing/2014/main" id="{5C941AB0-6598-AD0D-F8F5-2967E1736F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97757" y="9612727"/>
            <a:ext cx="14937660" cy="262286"/>
          </a:xfrm>
        </p:spPr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61FE4E10-77D7-3148-9033-AC6658A93A9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7756" y="1573307"/>
            <a:ext cx="16092488" cy="7242081"/>
          </a:xfrm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400"/>
            </a:lvl1pPr>
          </a:lstStyle>
          <a:p>
            <a:r>
              <a:rPr lang="de-DE"/>
              <a:t>Transition slide 2</a:t>
            </a:r>
          </a:p>
        </p:txBody>
      </p:sp>
    </p:spTree>
    <p:extLst>
      <p:ext uri="{BB962C8B-B14F-4D97-AF65-F5344CB8AC3E}">
        <p14:creationId xmlns:p14="http://schemas.microsoft.com/office/powerpoint/2010/main" val="22594442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">
            <a:extLst>
              <a:ext uri="{FF2B5EF4-FFF2-40B4-BE49-F238E27FC236}">
                <a16:creationId xmlns:a16="http://schemas.microsoft.com/office/drawing/2014/main" id="{4E9EEE8A-8927-0C3B-B45C-FD60391A46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266489" y="9612727"/>
            <a:ext cx="831266" cy="262286"/>
          </a:xfrm>
        </p:spPr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Fußzeilenplatzhalter">
            <a:extLst>
              <a:ext uri="{FF2B5EF4-FFF2-40B4-BE49-F238E27FC236}">
                <a16:creationId xmlns:a16="http://schemas.microsoft.com/office/drawing/2014/main" id="{5C941AB0-6598-AD0D-F8F5-2967E1736F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97757" y="9612727"/>
            <a:ext cx="14937660" cy="262286"/>
          </a:xfrm>
        </p:spPr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61FE4E10-77D7-3148-9033-AC6658A93A9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7756" y="1573307"/>
            <a:ext cx="16092488" cy="7242081"/>
          </a:xfrm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400"/>
            </a:lvl1pPr>
          </a:lstStyle>
          <a:p>
            <a:r>
              <a:rPr lang="de-DE"/>
              <a:t>Transition slide 3</a:t>
            </a:r>
          </a:p>
        </p:txBody>
      </p:sp>
    </p:spTree>
    <p:extLst>
      <p:ext uri="{BB962C8B-B14F-4D97-AF65-F5344CB8AC3E}">
        <p14:creationId xmlns:p14="http://schemas.microsoft.com/office/powerpoint/2010/main" val="14776957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 hidden="1">
            <a:extLst>
              <a:ext uri="{FF2B5EF4-FFF2-40B4-BE49-F238E27FC236}">
                <a16:creationId xmlns:a16="http://schemas.microsoft.com/office/drawing/2014/main" id="{60D05C7B-59F7-C4EC-7F1A-E3A23FD4A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756" y="-1817457"/>
            <a:ext cx="16092488" cy="124301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Bildplatzhalter" descr="Placeholder area for inserting an image by clicking on the image icon">
            <a:extLst>
              <a:ext uri="{FF2B5EF4-FFF2-40B4-BE49-F238E27FC236}">
                <a16:creationId xmlns:a16="http://schemas.microsoft.com/office/drawing/2014/main" id="{C864D4FA-56E5-8800-71B3-30D44A422696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1097757" y="1092995"/>
            <a:ext cx="7560468" cy="7722393"/>
          </a:xfrm>
          <a:solidFill>
            <a:schemeClr val="bg2"/>
          </a:solidFill>
        </p:spPr>
        <p:txBody>
          <a:bodyPr lIns="576000" tIns="360000"/>
          <a:lstStyle>
            <a:lvl1pPr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>
                <a:effectLst/>
                <a:latin typeface="Arial" panose="020B0604020202020204" pitchFamily="34" charset="0"/>
              </a:rPr>
              <a:t>Please insert an image here</a:t>
            </a:r>
          </a:p>
        </p:txBody>
      </p:sp>
      <p:sp>
        <p:nvSpPr>
          <p:cNvPr id="5" name="Hintergrundfläche">
            <a:extLst>
              <a:ext uri="{FF2B5EF4-FFF2-40B4-BE49-F238E27FC236}">
                <a16:creationId xmlns:a16="http://schemas.microsoft.com/office/drawing/2014/main" id="{6A4144E0-9564-86D9-BAAE-DF0DF1E5FBAB}"/>
              </a:ext>
            </a:extLst>
          </p:cNvPr>
          <p:cNvSpPr/>
          <p:nvPr userDrawn="1"/>
        </p:nvSpPr>
        <p:spPr>
          <a:xfrm>
            <a:off x="8658225" y="1092995"/>
            <a:ext cx="8474268" cy="7722000"/>
          </a:xfrm>
          <a:prstGeom prst="rect">
            <a:avLst/>
          </a:prstGeom>
          <a:gradFill>
            <a:gsLst>
              <a:gs pos="0">
                <a:srgbClr val="FFE67C"/>
              </a:gs>
              <a:gs pos="100000">
                <a:srgbClr val="E5D7F3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sp>
        <p:nvSpPr>
          <p:cNvPr id="25" name="Textplatzhalter 1">
            <a:extLst>
              <a:ext uri="{FF2B5EF4-FFF2-40B4-BE49-F238E27FC236}">
                <a16:creationId xmlns:a16="http://schemas.microsoft.com/office/drawing/2014/main" id="{E4900E41-7DE1-85E6-4445-BB731E9BDEA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36186" y="2378322"/>
            <a:ext cx="5511225" cy="588895"/>
          </a:xfrm>
          <a:solidFill>
            <a:schemeClr val="bg1"/>
          </a:solidFill>
        </p:spPr>
        <p:txBody>
          <a:bodyPr wrap="none" lIns="108000" tIns="108000" rIns="108000" bIns="18000" anchor="ctr" anchorCtr="0">
            <a:spAutoFit/>
          </a:bodyPr>
          <a:lstStyle>
            <a:lvl1pPr algn="ctr">
              <a:defRPr sz="3900" b="0">
                <a:solidFill>
                  <a:schemeClr val="tx1"/>
                </a:solidFill>
              </a:defRPr>
            </a:lvl1pPr>
          </a:lstStyle>
          <a:p>
            <a:pPr lvl="0"/>
            <a:r>
              <a:rPr kumimoji="0" lang="en-GB" sz="3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Here is a </a:t>
            </a:r>
            <a:r>
              <a:rPr kumimoji="0" lang="en-GB" sz="39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quote</a:t>
            </a:r>
            <a:r>
              <a:rPr kumimoji="0" lang="en-GB" sz="3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 a text</a:t>
            </a:r>
            <a:endParaRPr lang="de-DE"/>
          </a:p>
        </p:txBody>
      </p:sp>
      <p:sp>
        <p:nvSpPr>
          <p:cNvPr id="26" name="Textplatzhalter 2">
            <a:extLst>
              <a:ext uri="{FF2B5EF4-FFF2-40B4-BE49-F238E27FC236}">
                <a16:creationId xmlns:a16="http://schemas.microsoft.com/office/drawing/2014/main" id="{FC509907-5CCF-7271-EAB9-DE1B20C7B79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45214" y="3136288"/>
            <a:ext cx="6293170" cy="588895"/>
          </a:xfrm>
          <a:solidFill>
            <a:schemeClr val="bg1"/>
          </a:solidFill>
        </p:spPr>
        <p:txBody>
          <a:bodyPr wrap="none" lIns="108000" tIns="108000" rIns="108000" bIns="18000" anchor="ctr" anchorCtr="0">
            <a:spAutoFit/>
          </a:bodyPr>
          <a:lstStyle>
            <a:lvl1pPr algn="ctr">
              <a:defRPr sz="3900" b="0">
                <a:solidFill>
                  <a:schemeClr val="tx1"/>
                </a:solidFill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box. Any boxes that are not</a:t>
            </a:r>
          </a:p>
        </p:txBody>
      </p:sp>
      <p:sp>
        <p:nvSpPr>
          <p:cNvPr id="27" name="Textplatzhalter 3">
            <a:extLst>
              <a:ext uri="{FF2B5EF4-FFF2-40B4-BE49-F238E27FC236}">
                <a16:creationId xmlns:a16="http://schemas.microsoft.com/office/drawing/2014/main" id="{8E3EFDB0-A892-48B6-FED3-6FDCA00274A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49010" y="3894255"/>
            <a:ext cx="5485577" cy="588895"/>
          </a:xfrm>
          <a:solidFill>
            <a:schemeClr val="bg1"/>
          </a:solidFill>
        </p:spPr>
        <p:txBody>
          <a:bodyPr wrap="none" lIns="108000" tIns="108000" rIns="108000" bIns="18000" anchor="ctr" anchorCtr="0">
            <a:spAutoFit/>
          </a:bodyPr>
          <a:lstStyle>
            <a:lvl1pPr algn="ctr">
              <a:defRPr sz="3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required can be deleted</a:t>
            </a:r>
          </a:p>
        </p:txBody>
      </p:sp>
      <p:sp>
        <p:nvSpPr>
          <p:cNvPr id="28" name="Textplatzhalter 4">
            <a:extLst>
              <a:ext uri="{FF2B5EF4-FFF2-40B4-BE49-F238E27FC236}">
                <a16:creationId xmlns:a16="http://schemas.microsoft.com/office/drawing/2014/main" id="{E56CE7D0-DF87-685E-5D3C-708249B8B07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887711" y="4652221"/>
            <a:ext cx="7008173" cy="588895"/>
          </a:xfrm>
          <a:solidFill>
            <a:schemeClr val="bg1"/>
          </a:solidFill>
        </p:spPr>
        <p:txBody>
          <a:bodyPr wrap="none" lIns="108000" tIns="108000" rIns="108000" bIns="18000" anchor="ctr" anchorCtr="0">
            <a:spAutoFit/>
          </a:bodyPr>
          <a:lstStyle>
            <a:lvl1pPr algn="ctr">
              <a:defRPr sz="3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if necessary, depending on the</a:t>
            </a:r>
          </a:p>
        </p:txBody>
      </p:sp>
      <p:sp>
        <p:nvSpPr>
          <p:cNvPr id="29" name="Textplatzhalter 5">
            <a:extLst>
              <a:ext uri="{FF2B5EF4-FFF2-40B4-BE49-F238E27FC236}">
                <a16:creationId xmlns:a16="http://schemas.microsoft.com/office/drawing/2014/main" id="{6C8B5480-CBA8-F627-8821-9C980AA0D75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318263" y="5410189"/>
            <a:ext cx="4147070" cy="588895"/>
          </a:xfrm>
          <a:solidFill>
            <a:schemeClr val="bg1"/>
          </a:solidFill>
        </p:spPr>
        <p:txBody>
          <a:bodyPr wrap="none" lIns="108000" tIns="108000" rIns="108000" bIns="18000" anchor="ctr" anchorCtr="0">
            <a:spAutoFit/>
          </a:bodyPr>
          <a:lstStyle>
            <a:lvl1pPr algn="ctr">
              <a:defRPr sz="3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size of the quote’.</a:t>
            </a:r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198076B9-DA43-8685-6BC1-9306AE4A472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720349" y="6920670"/>
            <a:ext cx="5342909" cy="607071"/>
          </a:xfrm>
          <a:solidFill>
            <a:srgbClr val="FFE67C"/>
          </a:solidFill>
        </p:spPr>
        <p:txBody>
          <a:bodyPr wrap="none" lIns="108000" tIns="72000" rIns="108000" bIns="72000" anchor="ctr" anchorCtr="0">
            <a:spAutoFit/>
          </a:bodyPr>
          <a:lstStyle>
            <a:lvl1pPr algn="ctr"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Family name, given name</a:t>
            </a:r>
          </a:p>
        </p:txBody>
      </p: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392F9EF6-78AA-9826-CB6A-9854376AB288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667191" y="7595884"/>
            <a:ext cx="1449216" cy="552283"/>
          </a:xfrm>
          <a:solidFill>
            <a:schemeClr val="accent1"/>
          </a:solidFill>
        </p:spPr>
        <p:txBody>
          <a:bodyPr wrap="none" lIns="108000" tIns="54000" rIns="108000" bIns="72000" anchor="ctr" anchorCtr="0">
            <a:spAutoFit/>
          </a:bodyPr>
          <a:lstStyle>
            <a:lvl1pPr algn="ctr">
              <a:defRPr sz="27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3026830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 hidden="1">
            <a:extLst>
              <a:ext uri="{FF2B5EF4-FFF2-40B4-BE49-F238E27FC236}">
                <a16:creationId xmlns:a16="http://schemas.microsoft.com/office/drawing/2014/main" id="{5D463964-8CBE-6371-7C28-F1EE2A1E5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756" y="-2117217"/>
            <a:ext cx="16092488" cy="124301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0" name="Bildplatzhalter" descr="Placeholder area for inserting an image by clicking on the image icon">
            <a:extLst>
              <a:ext uri="{FF2B5EF4-FFF2-40B4-BE49-F238E27FC236}">
                <a16:creationId xmlns:a16="http://schemas.microsoft.com/office/drawing/2014/main" id="{74729C93-BCF7-AD56-9590-322E156D448B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1097757" y="1092995"/>
            <a:ext cx="7560468" cy="7722393"/>
          </a:xfrm>
          <a:solidFill>
            <a:schemeClr val="bg2"/>
          </a:solidFill>
        </p:spPr>
        <p:txBody>
          <a:bodyPr lIns="576000" tIns="360000"/>
          <a:lstStyle>
            <a:lvl1pPr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>
                <a:effectLst/>
                <a:latin typeface="Arial" panose="020B0604020202020204" pitchFamily="34" charset="0"/>
              </a:rPr>
              <a:t>Please insert an image here</a:t>
            </a:r>
          </a:p>
        </p:txBody>
      </p:sp>
      <p:sp>
        <p:nvSpPr>
          <p:cNvPr id="5" name="Hintergrundfläche">
            <a:extLst>
              <a:ext uri="{FF2B5EF4-FFF2-40B4-BE49-F238E27FC236}">
                <a16:creationId xmlns:a16="http://schemas.microsoft.com/office/drawing/2014/main" id="{6A4144E0-9564-86D9-BAAE-DF0DF1E5FBAB}"/>
              </a:ext>
            </a:extLst>
          </p:cNvPr>
          <p:cNvSpPr>
            <a:spLocks/>
          </p:cNvSpPr>
          <p:nvPr userDrawn="1"/>
        </p:nvSpPr>
        <p:spPr>
          <a:xfrm>
            <a:off x="8658225" y="1092995"/>
            <a:ext cx="8474268" cy="7722000"/>
          </a:xfrm>
          <a:prstGeom prst="rect">
            <a:avLst/>
          </a:prstGeom>
          <a:gradFill>
            <a:gsLst>
              <a:gs pos="0">
                <a:srgbClr val="D0EB78"/>
              </a:gs>
              <a:gs pos="100000">
                <a:srgbClr val="A7E6F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sp>
        <p:nvSpPr>
          <p:cNvPr id="6" name="Textplatzhalter 1">
            <a:extLst>
              <a:ext uri="{FF2B5EF4-FFF2-40B4-BE49-F238E27FC236}">
                <a16:creationId xmlns:a16="http://schemas.microsoft.com/office/drawing/2014/main" id="{62B1956E-82E4-A01F-5EFA-FA015F79F1A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36186" y="2378322"/>
            <a:ext cx="5511225" cy="588895"/>
          </a:xfrm>
          <a:solidFill>
            <a:schemeClr val="bg1"/>
          </a:solidFill>
        </p:spPr>
        <p:txBody>
          <a:bodyPr wrap="none" lIns="108000" tIns="108000" rIns="108000" bIns="18000" anchor="ctr" anchorCtr="0">
            <a:spAutoFit/>
          </a:bodyPr>
          <a:lstStyle>
            <a:lvl1pPr algn="ctr">
              <a:defRPr sz="3900" b="0">
                <a:solidFill>
                  <a:schemeClr val="tx1"/>
                </a:solidFill>
              </a:defRPr>
            </a:lvl1pPr>
          </a:lstStyle>
          <a:p>
            <a:pPr lvl="0"/>
            <a:r>
              <a:rPr kumimoji="0" lang="en-GB" sz="3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Here is a </a:t>
            </a:r>
            <a:r>
              <a:rPr kumimoji="0" lang="en-GB" sz="39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quote</a:t>
            </a:r>
            <a:r>
              <a:rPr kumimoji="0" lang="en-GB" sz="3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 a text</a:t>
            </a:r>
            <a:endParaRPr lang="de-DE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71FD7536-3AE6-01F6-148B-318174238BB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45214" y="3136288"/>
            <a:ext cx="6293170" cy="588895"/>
          </a:xfrm>
          <a:solidFill>
            <a:schemeClr val="bg1"/>
          </a:solidFill>
        </p:spPr>
        <p:txBody>
          <a:bodyPr wrap="none" lIns="108000" tIns="108000" rIns="108000" bIns="18000" anchor="ctr" anchorCtr="0">
            <a:spAutoFit/>
          </a:bodyPr>
          <a:lstStyle>
            <a:lvl1pPr algn="ctr">
              <a:defRPr sz="3900" b="0">
                <a:solidFill>
                  <a:schemeClr val="tx1"/>
                </a:solidFill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box. Any boxes that are not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CEDAD610-7AD0-5512-F44E-54DEF35063F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49010" y="3894255"/>
            <a:ext cx="5485577" cy="588895"/>
          </a:xfrm>
          <a:solidFill>
            <a:schemeClr val="bg1"/>
          </a:solidFill>
        </p:spPr>
        <p:txBody>
          <a:bodyPr wrap="none" lIns="108000" tIns="108000" rIns="108000" bIns="18000" anchor="ctr" anchorCtr="0">
            <a:spAutoFit/>
          </a:bodyPr>
          <a:lstStyle>
            <a:lvl1pPr algn="ctr">
              <a:defRPr sz="3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required can be deleted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54026D93-11C8-3F15-BF9B-12D2B7D2B0B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887711" y="4652221"/>
            <a:ext cx="7008173" cy="588895"/>
          </a:xfrm>
          <a:solidFill>
            <a:schemeClr val="bg1"/>
          </a:solidFill>
        </p:spPr>
        <p:txBody>
          <a:bodyPr wrap="none" lIns="108000" tIns="108000" rIns="108000" bIns="18000" anchor="ctr" anchorCtr="0">
            <a:spAutoFit/>
          </a:bodyPr>
          <a:lstStyle>
            <a:lvl1pPr algn="ctr">
              <a:defRPr sz="3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if necessary, depending on the</a:t>
            </a:r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FBFDC8BE-9103-323F-7523-9C1C6F19FC9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318263" y="5410189"/>
            <a:ext cx="4147070" cy="588895"/>
          </a:xfrm>
          <a:solidFill>
            <a:schemeClr val="bg1"/>
          </a:solidFill>
        </p:spPr>
        <p:txBody>
          <a:bodyPr wrap="none" lIns="108000" tIns="108000" rIns="108000" bIns="18000" anchor="ctr" anchorCtr="0">
            <a:spAutoFit/>
          </a:bodyPr>
          <a:lstStyle>
            <a:lvl1pPr algn="ctr">
              <a:defRPr sz="3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size of the quote’.</a:t>
            </a:r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6C978B1A-14E9-0E45-9EC0-0631AFFBFB7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720349" y="6920670"/>
            <a:ext cx="5342909" cy="607071"/>
          </a:xfrm>
          <a:solidFill>
            <a:srgbClr val="D0EB78"/>
          </a:solidFill>
        </p:spPr>
        <p:txBody>
          <a:bodyPr wrap="none" lIns="108000" tIns="72000" rIns="108000" bIns="72000" anchor="ctr" anchorCtr="0">
            <a:spAutoFit/>
          </a:bodyPr>
          <a:lstStyle>
            <a:lvl1pPr algn="ctr"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Family name, given name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E9F4B987-6439-8215-4308-022FD588A86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667191" y="7595884"/>
            <a:ext cx="1449216" cy="552283"/>
          </a:xfrm>
          <a:solidFill>
            <a:schemeClr val="accent1"/>
          </a:solidFill>
        </p:spPr>
        <p:txBody>
          <a:bodyPr wrap="none" lIns="108000" tIns="54000" rIns="108000" bIns="72000" anchor="ctr" anchorCtr="0">
            <a:spAutoFit/>
          </a:bodyPr>
          <a:lstStyle>
            <a:lvl1pPr algn="ctr">
              <a:defRPr sz="27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508479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BEBBD07D-6023-1D56-E427-FEDDC396D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Contact 1</a:t>
            </a:r>
          </a:p>
        </p:txBody>
      </p:sp>
      <p:sp>
        <p:nvSpPr>
          <p:cNvPr id="10" name="Bildplatzhalter 1" descr="Placeholder area for inserting an image by clicking on the image icon">
            <a:extLst>
              <a:ext uri="{FF2B5EF4-FFF2-40B4-BE49-F238E27FC236}">
                <a16:creationId xmlns:a16="http://schemas.microsoft.com/office/drawing/2014/main" id="{7EEDA0D0-04DD-7A45-D415-BD2FF7D70C1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97757" y="2928938"/>
            <a:ext cx="2365050" cy="2736158"/>
          </a:xfrm>
          <a:solidFill>
            <a:schemeClr val="bg2"/>
          </a:solidFill>
        </p:spPr>
        <p:txBody>
          <a:bodyPr lIns="144000" tIns="72000" rIns="0"/>
          <a:lstStyle>
            <a:lvl1pPr algn="l">
              <a:lnSpc>
                <a:spcPct val="100000"/>
              </a:lnSpc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>
                <a:effectLst/>
                <a:latin typeface="Arial" panose="020B0604020202020204" pitchFamily="34" charset="0"/>
              </a:rPr>
              <a:t>Please insert an image here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08ADF65C-1C22-60E3-BAB7-09976079BA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93420" y="2928938"/>
            <a:ext cx="4891088" cy="2736057"/>
          </a:xfrm>
        </p:spPr>
        <p:txBody>
          <a:bodyPr/>
          <a:lstStyle/>
          <a:p>
            <a:pPr lvl="0"/>
            <a:r>
              <a:rPr lang="de-DE"/>
              <a:t>Edit master text format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0B597B22-C6C3-9C6D-5FA0-65755A7DF39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485719" y="2928938"/>
            <a:ext cx="4891088" cy="2736057"/>
          </a:xfrm>
        </p:spPr>
        <p:txBody>
          <a:bodyPr/>
          <a:lstStyle/>
          <a:p>
            <a:pPr lvl="0"/>
            <a:r>
              <a:rPr lang="de-DE"/>
              <a:t>Edit master text format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29" name="Bildplatzhalter 2" descr="Icon in the shape of a globe, symbol for the Internet address&#10;">
            <a:extLst>
              <a:ext uri="{FF2B5EF4-FFF2-40B4-BE49-F238E27FC236}">
                <a16:creationId xmlns:a16="http://schemas.microsoft.com/office/drawing/2014/main" id="{E30DEF29-91A7-FA00-A4AF-F39C6F3801B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9240" y="6837200"/>
            <a:ext cx="278906" cy="280556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300">
                <a:blipFill>
                  <a:blip r:embed="rId5"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a:defRPr>
            </a:lvl1pPr>
          </a:lstStyle>
          <a:p>
            <a:r>
              <a:rPr lang="de-DE"/>
              <a:t> </a:t>
            </a:r>
          </a:p>
        </p:txBody>
      </p:sp>
      <p:sp>
        <p:nvSpPr>
          <p:cNvPr id="23" name="Textplatzhalter 3">
            <a:extLst>
              <a:ext uri="{FF2B5EF4-FFF2-40B4-BE49-F238E27FC236}">
                <a16:creationId xmlns:a16="http://schemas.microsoft.com/office/drawing/2014/main" id="{4DBB4638-3B33-ECB0-1D78-1A3EA81DB2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74445" y="6767579"/>
            <a:ext cx="12115800" cy="414338"/>
          </a:xfrm>
        </p:spPr>
        <p:txBody>
          <a:bodyPr/>
          <a:lstStyle>
            <a:lvl1pPr>
              <a:defRPr b="0"/>
            </a:lvl1pPr>
          </a:lstStyle>
          <a:p>
            <a:pPr marL="0" marR="0" lvl="0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/>
              <a:t>www.giz.de</a:t>
            </a:r>
          </a:p>
          <a:p>
            <a:pPr lvl="0"/>
            <a:endParaRPr lang="de-DE"/>
          </a:p>
        </p:txBody>
      </p:sp>
      <p:sp>
        <p:nvSpPr>
          <p:cNvPr id="33" name="Bildplatzhalter 3" descr="Logo of the social media platform LinkedIn&#10;">
            <a:extLst>
              <a:ext uri="{FF2B5EF4-FFF2-40B4-BE49-F238E27FC236}">
                <a16:creationId xmlns:a16="http://schemas.microsoft.com/office/drawing/2014/main" id="{70E15CA5-1196-363D-8CDF-C479584B4D0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505921" y="7475249"/>
            <a:ext cx="305397" cy="310503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26772" t="-22513" r="-26318" b="-28950"/>
            </a:stretch>
          </a:blipFill>
        </p:spPr>
        <p:txBody>
          <a:bodyPr/>
          <a:lstStyle>
            <a:lvl1pPr>
              <a:defRPr sz="300">
                <a:blipFill>
                  <a:blip r:embed="rId5"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a:defRPr>
            </a:lvl1pPr>
          </a:lstStyle>
          <a:p>
            <a:r>
              <a:rPr lang="de-DE"/>
              <a:t> 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BFC4B274-E976-E994-066B-C9F252288E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74445" y="7431742"/>
            <a:ext cx="12115800" cy="414338"/>
          </a:xfrm>
        </p:spPr>
        <p:txBody>
          <a:bodyPr/>
          <a:lstStyle>
            <a:lvl1pPr>
              <a:defRPr b="0"/>
            </a:lvl1pPr>
          </a:lstStyle>
          <a:p>
            <a:pPr marL="0" marR="0" lvl="0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gizgmbh</a:t>
            </a:r>
          </a:p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0973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BEBBD07D-6023-1D56-E427-FEDDC396D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en-GB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Contact </a:t>
            </a:r>
            <a:r>
              <a:rPr kumimoji="0" lang="de-DE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</a:t>
            </a:r>
            <a:endParaRPr lang="de-DE"/>
          </a:p>
        </p:txBody>
      </p:sp>
      <p:sp>
        <p:nvSpPr>
          <p:cNvPr id="6" name="Bildplatzhalter 7" descr="Placeholder area for inserting an image by clicking on the image icon">
            <a:extLst>
              <a:ext uri="{FF2B5EF4-FFF2-40B4-BE49-F238E27FC236}">
                <a16:creationId xmlns:a16="http://schemas.microsoft.com/office/drawing/2014/main" id="{3A7E487B-9F67-770C-5790-FCEE510E09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97757" y="2928938"/>
            <a:ext cx="2365050" cy="2736158"/>
          </a:xfrm>
          <a:solidFill>
            <a:schemeClr val="bg2"/>
          </a:solidFill>
        </p:spPr>
        <p:txBody>
          <a:bodyPr lIns="144000" tIns="72000" rIns="0"/>
          <a:lstStyle>
            <a:lvl1pPr algn="l">
              <a:lnSpc>
                <a:spcPct val="100000"/>
              </a:lnSpc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>
                <a:effectLst/>
                <a:latin typeface="Arial" panose="020B0604020202020204" pitchFamily="34" charset="0"/>
              </a:rPr>
              <a:t>Please insert an image here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5DE754FE-352E-9D9C-72C2-983717B141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93420" y="2928938"/>
            <a:ext cx="4891088" cy="2736057"/>
          </a:xfrm>
        </p:spPr>
        <p:txBody>
          <a:bodyPr/>
          <a:lstStyle/>
          <a:p>
            <a:pPr lvl="0"/>
            <a:r>
              <a:rPr lang="de-DE"/>
              <a:t>Edit master text format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217D8385-D1B8-AAF9-7F78-5D7B4359C0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485719" y="2928938"/>
            <a:ext cx="4891088" cy="2736057"/>
          </a:xfrm>
        </p:spPr>
        <p:txBody>
          <a:bodyPr/>
          <a:lstStyle/>
          <a:p>
            <a:pPr lvl="0"/>
            <a:r>
              <a:rPr lang="de-DE"/>
              <a:t>Edit master text format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29" name="Icon Internet" descr="Icon in the shape of a globe, symbol for the Internet address&#10;">
            <a:extLst>
              <a:ext uri="{FF2B5EF4-FFF2-40B4-BE49-F238E27FC236}">
                <a16:creationId xmlns:a16="http://schemas.microsoft.com/office/drawing/2014/main" id="{E30DEF29-91A7-FA00-A4AF-F39C6F3801B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9240" y="6837200"/>
            <a:ext cx="278906" cy="280556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300">
                <a:blipFill>
                  <a:blip r:embed="rId5"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a:defRPr>
            </a:lvl1pPr>
          </a:lstStyle>
          <a:p>
            <a:r>
              <a:rPr lang="de-DE"/>
              <a:t> </a:t>
            </a:r>
          </a:p>
        </p:txBody>
      </p:sp>
      <p:sp>
        <p:nvSpPr>
          <p:cNvPr id="23" name="Textplatzhalter 3">
            <a:extLst>
              <a:ext uri="{FF2B5EF4-FFF2-40B4-BE49-F238E27FC236}">
                <a16:creationId xmlns:a16="http://schemas.microsoft.com/office/drawing/2014/main" id="{4DBB4638-3B33-ECB0-1D78-1A3EA81DB2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74445" y="6767579"/>
            <a:ext cx="12115800" cy="414338"/>
          </a:xfrm>
        </p:spPr>
        <p:txBody>
          <a:bodyPr/>
          <a:lstStyle>
            <a:lvl1pPr>
              <a:defRPr b="0"/>
            </a:lvl1pPr>
          </a:lstStyle>
          <a:p>
            <a:pPr marL="0" marR="0" lvl="0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www.giz.de</a:t>
            </a:r>
          </a:p>
          <a:p>
            <a:pPr lvl="0"/>
            <a:endParaRPr lang="de-DE"/>
          </a:p>
        </p:txBody>
      </p:sp>
      <p:sp>
        <p:nvSpPr>
          <p:cNvPr id="33" name="Icon LinkedIn" descr="Logo of the social media platform LinkedIn&#10;">
            <a:extLst>
              <a:ext uri="{FF2B5EF4-FFF2-40B4-BE49-F238E27FC236}">
                <a16:creationId xmlns:a16="http://schemas.microsoft.com/office/drawing/2014/main" id="{70E15CA5-1196-363D-8CDF-C479584B4D0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505921" y="7475249"/>
            <a:ext cx="305397" cy="310503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26772" t="-22513" r="-26318" b="-28950"/>
            </a:stretch>
          </a:blipFill>
        </p:spPr>
        <p:txBody>
          <a:bodyPr/>
          <a:lstStyle>
            <a:lvl1pPr>
              <a:defRPr sz="300">
                <a:blipFill>
                  <a:blip r:embed="rId5"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a:defRPr>
            </a:lvl1pPr>
          </a:lstStyle>
          <a:p>
            <a:r>
              <a:rPr lang="de-DE"/>
              <a:t> 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BFC4B274-E976-E994-066B-C9F252288E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74445" y="7431742"/>
            <a:ext cx="12115800" cy="414338"/>
          </a:xfrm>
        </p:spPr>
        <p:txBody>
          <a:bodyPr/>
          <a:lstStyle>
            <a:lvl1pPr>
              <a:defRPr b="0"/>
            </a:lvl1pPr>
          </a:lstStyle>
          <a:p>
            <a:pPr marL="0" marR="0" lvl="0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gizgmbh</a:t>
            </a:r>
          </a:p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511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image credits &amp; 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BEBBD07D-6023-1D56-E427-FEDDC396D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756" y="1090801"/>
            <a:ext cx="16092000" cy="1243010"/>
          </a:xfrm>
        </p:spPr>
        <p:txBody>
          <a:bodyPr/>
          <a:lstStyle/>
          <a:p>
            <a:r>
              <a:rPr kumimoji="0" lang="en-GB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Photo and image credits &amp; sources</a:t>
            </a:r>
            <a:endParaRPr lang="de-DE"/>
          </a:p>
        </p:txBody>
      </p:sp>
      <p:sp>
        <p:nvSpPr>
          <p:cNvPr id="8" name="Inhaltsplatzhalter">
            <a:extLst>
              <a:ext uri="{FF2B5EF4-FFF2-40B4-BE49-F238E27FC236}">
                <a16:creationId xmlns:a16="http://schemas.microsoft.com/office/drawing/2014/main" id="{522DB58D-7C3D-FF6F-8D6E-F34C6D37BC0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97756" y="2928938"/>
            <a:ext cx="16092488" cy="5886449"/>
          </a:xfrm>
        </p:spPr>
        <p:txBody>
          <a:bodyPr numCol="2" spcCol="342000"/>
          <a:lstStyle/>
          <a:p>
            <a:pPr marL="0" marR="0" lvl="0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Photo or image credit/source/slide number </a:t>
            </a:r>
          </a:p>
          <a:p>
            <a:pPr marL="0" marR="0" lvl="1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GIZ/photographer given name and family name</a:t>
            </a:r>
          </a:p>
          <a:p>
            <a:pPr marL="0" marR="0" lvl="1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Photo or image credit/source/slide number </a:t>
            </a:r>
          </a:p>
          <a:p>
            <a:pPr marL="0" marR="0" lvl="1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GIZ /illustrator given name and family name</a:t>
            </a:r>
          </a:p>
          <a:p>
            <a:pPr marL="0" marR="0" lvl="1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Photo or image credit/source/slide number </a:t>
            </a:r>
          </a:p>
          <a:p>
            <a:pPr marL="0" marR="0" lvl="1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GIZ/photographer given name and family name</a:t>
            </a:r>
          </a:p>
          <a:p>
            <a:pPr marL="0" marR="0" lvl="1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Photo or image credit/source/slide number </a:t>
            </a:r>
          </a:p>
          <a:p>
            <a:pPr marL="0" marR="0" lvl="1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GIZ /illustrator given name and family name</a:t>
            </a:r>
          </a:p>
          <a:p>
            <a:pPr marL="0" marR="0" lvl="1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Photo or image credit/source/slide number </a:t>
            </a:r>
          </a:p>
          <a:p>
            <a:pPr marL="0" marR="0" lvl="1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GIZ/photographer given name and family name</a:t>
            </a:r>
          </a:p>
          <a:p>
            <a:pPr marL="0" marR="0" lvl="1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Photo or image credit/source/slide number </a:t>
            </a:r>
          </a:p>
          <a:p>
            <a:pPr marL="0" marR="0" lvl="1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GIZ /illustrator given name and family name</a:t>
            </a:r>
          </a:p>
          <a:p>
            <a:pPr marL="0" marR="0" lvl="1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Photo or image credit/source/slide number </a:t>
            </a:r>
          </a:p>
          <a:p>
            <a:pPr marL="0" marR="0" lvl="1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GIZ/photographer given name and family name</a:t>
            </a:r>
          </a:p>
          <a:p>
            <a:pPr marL="0" marR="0" lvl="1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Photo or image credit/source/slide number </a:t>
            </a:r>
          </a:p>
          <a:p>
            <a:pPr marL="0" marR="0" lvl="1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GIZ /illustrator given name and family name</a:t>
            </a:r>
          </a:p>
          <a:p>
            <a:pPr marL="0" marR="0" lvl="1" indent="0" algn="l" defTabSz="13716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95312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al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pic>
        <p:nvPicPr>
          <p:cNvPr id="5" name="Logo" descr="GIZ logo with g i z in small red letters against a white background">
            <a:extLst>
              <a:ext uri="{FF2B5EF4-FFF2-40B4-BE49-F238E27FC236}">
                <a16:creationId xmlns:a16="http://schemas.microsoft.com/office/drawing/2014/main" id="{9047DFC9-0303-4747-502F-16723E7DA8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55846" y="7947378"/>
            <a:ext cx="5001657" cy="1747608"/>
          </a:xfrm>
          <a:prstGeom prst="rect">
            <a:avLst/>
          </a:prstGeom>
        </p:spPr>
      </p:pic>
      <p:sp>
        <p:nvSpPr>
          <p:cNvPr id="6" name="Logo Balken">
            <a:extLst>
              <a:ext uri="{FF2B5EF4-FFF2-40B4-BE49-F238E27FC236}">
                <a16:creationId xmlns:a16="http://schemas.microsoft.com/office/drawing/2014/main" id="{2BC04AF3-1193-BA86-F836-F8DA7FE29F95}"/>
              </a:ext>
            </a:extLst>
          </p:cNvPr>
          <p:cNvSpPr>
            <a:spLocks/>
          </p:cNvSpPr>
          <p:nvPr userDrawn="1"/>
        </p:nvSpPr>
        <p:spPr>
          <a:xfrm>
            <a:off x="11859659" y="9928026"/>
            <a:ext cx="6428342" cy="358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BEBBD07D-6023-1D56-E427-FEDDC396D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de-DE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Deutsche Gesellschaft für</a:t>
            </a:r>
            <a:br>
              <a:rPr kumimoji="0" lang="de-DE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de-DE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Internationale Zusammenarbeit (GIZ) GmbH</a:t>
            </a:r>
            <a:endParaRPr lang="de-DE"/>
          </a:p>
        </p:txBody>
      </p:sp>
      <p:sp>
        <p:nvSpPr>
          <p:cNvPr id="8" name="Inhaltsplatzhalter">
            <a:extLst>
              <a:ext uri="{FF2B5EF4-FFF2-40B4-BE49-F238E27FC236}">
                <a16:creationId xmlns:a16="http://schemas.microsoft.com/office/drawing/2014/main" id="{522DB58D-7C3D-FF6F-8D6E-F34C6D37BC0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/>
        <p:txBody>
          <a:bodyPr/>
          <a:lstStyle>
            <a:lvl1pPr>
              <a:lnSpc>
                <a:spcPts val="3000"/>
              </a:lnSpc>
              <a:defRPr sz="2100"/>
            </a:lvl1pPr>
            <a:lvl2pPr>
              <a:lnSpc>
                <a:spcPts val="3000"/>
              </a:lnSpc>
              <a:defRPr sz="2100"/>
            </a:lvl2pPr>
            <a:lvl3pPr>
              <a:lnSpc>
                <a:spcPts val="3000"/>
              </a:lnSpc>
              <a:defRPr sz="2100"/>
            </a:lvl3pPr>
            <a:lvl4pPr>
              <a:lnSpc>
                <a:spcPts val="3000"/>
              </a:lnSpc>
              <a:defRPr sz="2100"/>
            </a:lvl4pPr>
            <a:lvl5pPr>
              <a:lnSpc>
                <a:spcPts val="3000"/>
              </a:lnSpc>
              <a:defRPr sz="2100"/>
            </a:lvl5pPr>
          </a:lstStyle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Registered offices, Bonn and Eschborn</a:t>
            </a:r>
          </a:p>
          <a:p>
            <a:pPr marL="0" marR="0" lvl="0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Friedrich-Ebert-Allee 32 + 36</a:t>
            </a: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53113 Bonn, Germany</a:t>
            </a: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  +49 228 44 60 - 0</a:t>
            </a: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  +49 228 44 60 - 17 66</a:t>
            </a: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Dag-Hammarskjöld-Weg 1 - 5</a:t>
            </a: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65760 Eschborn, Germany</a:t>
            </a: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  +49 61 96 79 - 0</a:t>
            </a: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  +49 61 96 79 - 11 15</a:t>
            </a: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  info@giz.de</a:t>
            </a: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   www.giz.de</a:t>
            </a:r>
          </a:p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09301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al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D2A0EB87-3AEC-3A1A-975D-495A30B3F9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8A7B7FF-87B5-B752-CCCA-D1F1D30EFB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Resilience &amp; Innovation in Jordan's Wastewater Sector</a:t>
            </a:r>
            <a:endParaRPr lang="de-DE"/>
          </a:p>
        </p:txBody>
      </p:sp>
      <p:pic>
        <p:nvPicPr>
          <p:cNvPr id="5" name="Logo" descr="GIZ logo with g i z in small red letters against a white background&#10;">
            <a:extLst>
              <a:ext uri="{FF2B5EF4-FFF2-40B4-BE49-F238E27FC236}">
                <a16:creationId xmlns:a16="http://schemas.microsoft.com/office/drawing/2014/main" id="{9047DFC9-0303-4747-502F-16723E7DA8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55846" y="7947378"/>
            <a:ext cx="5001657" cy="1747608"/>
          </a:xfrm>
          <a:prstGeom prst="rect">
            <a:avLst/>
          </a:prstGeom>
        </p:spPr>
      </p:pic>
      <p:sp>
        <p:nvSpPr>
          <p:cNvPr id="6" name="Logo Balken">
            <a:extLst>
              <a:ext uri="{FF2B5EF4-FFF2-40B4-BE49-F238E27FC236}">
                <a16:creationId xmlns:a16="http://schemas.microsoft.com/office/drawing/2014/main" id="{2BC04AF3-1193-BA86-F836-F8DA7FE29F95}"/>
              </a:ext>
            </a:extLst>
          </p:cNvPr>
          <p:cNvSpPr>
            <a:spLocks/>
          </p:cNvSpPr>
          <p:nvPr userDrawn="1"/>
        </p:nvSpPr>
        <p:spPr>
          <a:xfrm>
            <a:off x="11859659" y="9928026"/>
            <a:ext cx="6428342" cy="358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BEBBD07D-6023-1D56-E427-FEDDC396D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de-DE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Deutsche Gesellschaft für</a:t>
            </a:r>
            <a:br>
              <a:rPr kumimoji="0" lang="de-DE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de-DE" sz="4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Internationale Zusammenarbeit (GIZ) GmbH </a:t>
            </a:r>
            <a:endParaRPr lang="de-DE"/>
          </a:p>
        </p:txBody>
      </p:sp>
      <p:sp>
        <p:nvSpPr>
          <p:cNvPr id="8" name="Inhaltsplatzhalter">
            <a:extLst>
              <a:ext uri="{FF2B5EF4-FFF2-40B4-BE49-F238E27FC236}">
                <a16:creationId xmlns:a16="http://schemas.microsoft.com/office/drawing/2014/main" id="{522DB58D-7C3D-FF6F-8D6E-F34C6D37BC0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/>
        <p:txBody>
          <a:bodyPr/>
          <a:lstStyle>
            <a:lvl1pPr>
              <a:lnSpc>
                <a:spcPts val="3000"/>
              </a:lnSpc>
              <a:defRPr sz="2100"/>
            </a:lvl1pPr>
            <a:lvl2pPr>
              <a:lnSpc>
                <a:spcPts val="3000"/>
              </a:lnSpc>
              <a:defRPr sz="2100"/>
            </a:lvl2pPr>
            <a:lvl3pPr>
              <a:lnSpc>
                <a:spcPts val="3000"/>
              </a:lnSpc>
              <a:defRPr sz="2100"/>
            </a:lvl3pPr>
            <a:lvl4pPr>
              <a:lnSpc>
                <a:spcPts val="3000"/>
              </a:lnSpc>
              <a:defRPr sz="2100"/>
            </a:lvl4pPr>
            <a:lvl5pPr>
              <a:lnSpc>
                <a:spcPts val="3000"/>
              </a:lnSpc>
              <a:defRPr sz="2100"/>
            </a:lvl5pPr>
          </a:lstStyle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Registered offices, Bonn and Eschborn</a:t>
            </a:r>
          </a:p>
          <a:p>
            <a:pPr marL="0" marR="0" lvl="0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Friedrich-Ebert-Allee 32 + 36</a:t>
            </a: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53113 Bonn, Germany</a:t>
            </a: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  +49 228 44 60 - 0</a:t>
            </a: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  +49 228 44 60 - 17 66</a:t>
            </a: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Dag-Hammarskjöld-Weg 1 - 5</a:t>
            </a: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65760 Eschborn, Germany</a:t>
            </a: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  +49 61 96 79 - 0</a:t>
            </a: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  +49 61 96 79 - 11 15</a:t>
            </a: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  info@giz.de</a:t>
            </a:r>
          </a:p>
          <a:p>
            <a:pPr marL="0" marR="0" lvl="1" indent="0" algn="l" defTabSz="13716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   www.giz.de</a:t>
            </a:r>
          </a:p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6637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, with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99636" y="2041939"/>
            <a:ext cx="8244365" cy="6990938"/>
          </a:xfrm>
        </p:spPr>
        <p:txBody>
          <a:bodyPr/>
          <a:lstStyle>
            <a:lvl1pPr>
              <a:defRPr sz="3200"/>
            </a:lvl1pPr>
            <a:lvl2pPr>
              <a:defRPr sz="2801"/>
            </a:lvl2pPr>
            <a:lvl3pPr>
              <a:defRPr sz="2400">
                <a:solidFill>
                  <a:schemeClr val="bg1">
                    <a:lumMod val="50000"/>
                  </a:schemeClr>
                </a:solidFill>
              </a:defRPr>
            </a:lvl3pPr>
          </a:lstStyle>
          <a:p>
            <a:pPr lvl="0"/>
            <a:r>
              <a:rPr lang="en-GB" noProof="0" dirty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 dirty="0"/>
              <a:t>Third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99633" y="480425"/>
            <a:ext cx="17134367" cy="1081088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  <a:endParaRPr lang="en-GB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12EA4DEB-4859-40BB-BA0A-9D4E262D701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4. May 2025</a:t>
            </a:r>
            <a:endParaRPr lang="en-GB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FFE8A212-1664-4A14-896F-DC3AE0C13F6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94850" y="9852767"/>
            <a:ext cx="11551956" cy="1846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Resilience &amp; Innovation in Jordan's Wastewater Sector</a:t>
            </a:r>
            <a:endParaRPr lang="en-GB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53C8D80-6BFD-4466-8E36-54C951F12DD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77757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28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26" Type="http://schemas.openxmlformats.org/officeDocument/2006/relationships/slideLayout" Target="../slideLayouts/slideLayout40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slideLayout" Target="../slideLayouts/slideLayout39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DEB1BD9D-6FA4-162B-08CF-D430EDDAAF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6489" y="9612727"/>
            <a:ext cx="831266" cy="26228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500" b="1">
                <a:solidFill>
                  <a:schemeClr val="tx1"/>
                </a:solidFill>
              </a:defRPr>
            </a:lvl1pPr>
          </a:lstStyle>
          <a:p>
            <a:fld id="{C04C1D1B-1A0A-486E-8AD9-C74EFCD7622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0E22F889-BFD6-8558-78B1-E48F916080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7757" y="9612727"/>
            <a:ext cx="14937660" cy="26228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50">
                <a:solidFill>
                  <a:schemeClr val="tx1"/>
                </a:solidFill>
              </a:defRPr>
            </a:lvl1pPr>
          </a:lstStyle>
          <a:p>
            <a:r>
              <a:rPr lang="en-US"/>
              <a:t>Resilience &amp; Innovation in Jordan's Wastewater Sector</a:t>
            </a:r>
            <a:endParaRPr lang="de-DE"/>
          </a:p>
        </p:txBody>
      </p:sp>
      <p:pic>
        <p:nvPicPr>
          <p:cNvPr id="7" name="Logo" descr="GIZ logo with g i z in small red letters against a white background.">
            <a:extLst>
              <a:ext uri="{FF2B5EF4-FFF2-40B4-BE49-F238E27FC236}">
                <a16:creationId xmlns:a16="http://schemas.microsoft.com/office/drawing/2014/main" id="{6BF7A529-8E44-B7D1-D1B5-F6A4194BD023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7077037" y="9256314"/>
            <a:ext cx="829752" cy="829752"/>
          </a:xfrm>
          <a:prstGeom prst="rect">
            <a:avLst/>
          </a:prstGeom>
        </p:spPr>
      </p:pic>
      <p:sp>
        <p:nvSpPr>
          <p:cNvPr id="2" name="Titel">
            <a:extLst>
              <a:ext uri="{FF2B5EF4-FFF2-40B4-BE49-F238E27FC236}">
                <a16:creationId xmlns:a16="http://schemas.microsoft.com/office/drawing/2014/main" id="{67403117-7D6D-4D83-BE2A-C9BD75598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756" y="1092995"/>
            <a:ext cx="16092488" cy="12430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/>
              <a:t>Edit master title format</a:t>
            </a:r>
          </a:p>
        </p:txBody>
      </p:sp>
      <p:sp>
        <p:nvSpPr>
          <p:cNvPr id="3" name="Textplatzhalter">
            <a:extLst>
              <a:ext uri="{FF2B5EF4-FFF2-40B4-BE49-F238E27FC236}">
                <a16:creationId xmlns:a16="http://schemas.microsoft.com/office/drawing/2014/main" id="{A7382CAB-BF7E-01AC-3BE7-5B43C268E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756" y="2928938"/>
            <a:ext cx="16092488" cy="58864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marR="0" lvl="0" indent="0" algn="l" defTabSz="1371600" rtl="0" eaLnBrk="1" fontAlgn="auto" latinLnBrk="0" hangingPunct="1">
              <a:lnSpc>
                <a:spcPts val="36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7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 vero eos et accusam </a:t>
            </a:r>
          </a:p>
          <a:p>
            <a:pPr marL="0" marR="0" lvl="1" indent="0" algn="l" defTabSz="1371600" rtl="0" eaLnBrk="1" fontAlgn="auto" latinLnBrk="0" hangingPunct="1">
              <a:lnSpc>
                <a:spcPts val="36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Etjusto duo dolores et ea rebum. Stet clita kasd gubergren, no sea takimata sanctus est. Lorem ipsum dolor sit amet orem ipsum dolor sit amet, consetetur sadipscing elitr. </a:t>
            </a:r>
          </a:p>
          <a:p>
            <a:pPr marL="428625" marR="0" lvl="2" indent="-428625" algn="l" defTabSz="1371600" rtl="0" eaLnBrk="1" fontAlgn="auto" latinLnBrk="0" hangingPunct="1">
              <a:lnSpc>
                <a:spcPts val="36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de-DE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Sed diam voluptua at vero.</a:t>
            </a:r>
          </a:p>
          <a:p>
            <a:pPr marL="428625" marR="0" lvl="2" indent="-428625" algn="l" defTabSz="1371600" rtl="0" eaLnBrk="1" fontAlgn="auto" latinLnBrk="0" hangingPunct="1">
              <a:lnSpc>
                <a:spcPts val="36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de-DE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Eos et accusam et justo duo dolores. </a:t>
            </a:r>
          </a:p>
          <a:p>
            <a:pPr marL="428625" marR="0" lvl="2" indent="-428625" algn="l" defTabSz="1371600" rtl="0" eaLnBrk="1" fontAlgn="auto" latinLnBrk="0" hangingPunct="1">
              <a:lnSpc>
                <a:spcPts val="36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de-DE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Stet clita kasd gubergren. </a:t>
            </a:r>
          </a:p>
          <a:p>
            <a:pPr marL="862013" marR="0" lvl="3" indent="-428625" algn="l" defTabSz="1371600" rtl="0" eaLnBrk="1" fontAlgn="auto" latinLnBrk="0" hangingPunct="1">
              <a:lnSpc>
                <a:spcPts val="36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de-DE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Olor sit amet orem. </a:t>
            </a:r>
          </a:p>
          <a:p>
            <a:pPr marL="1290638" marR="0" lvl="4" indent="-428625" algn="l" defTabSz="1371600" rtl="0" eaLnBrk="1" fontAlgn="auto" latinLnBrk="0" hangingPunct="1">
              <a:lnSpc>
                <a:spcPts val="36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de-DE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 sea takimata sanctus est.</a:t>
            </a:r>
          </a:p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6173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  <p:sldLayoutId id="2147483683" r:id="rId20"/>
    <p:sldLayoutId id="2147483684" r:id="rId21"/>
    <p:sldLayoutId id="2147483685" r:id="rId22"/>
    <p:sldLayoutId id="2147483686" r:id="rId23"/>
    <p:sldLayoutId id="2147483687" r:id="rId24"/>
    <p:sldLayoutId id="2147483688" r:id="rId25"/>
    <p:sldLayoutId id="2147483689" r:id="rId26"/>
  </p:sldLayoutIdLst>
  <p:hf hdr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371600" rtl="0" eaLnBrk="1" latinLnBrk="0" hangingPunct="1">
        <a:lnSpc>
          <a:spcPts val="3600"/>
        </a:lnSpc>
        <a:spcBef>
          <a:spcPts val="0"/>
        </a:spcBef>
        <a:buFont typeface="Arial" panose="020B0604020202020204" pitchFamily="34" charset="0"/>
        <a:buNone/>
        <a:defRPr sz="27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371600" rtl="0" eaLnBrk="1" latinLnBrk="0" hangingPunct="1">
        <a:lnSpc>
          <a:spcPts val="36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27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428625" indent="-428625" algn="l" defTabSz="1371600" rtl="0" eaLnBrk="1" latinLnBrk="0" hangingPunct="1">
        <a:lnSpc>
          <a:spcPts val="3600"/>
        </a:lnSpc>
        <a:spcBef>
          <a:spcPts val="0"/>
        </a:spcBef>
        <a:buFont typeface="Symbol" panose="05050102010706020507" pitchFamily="18" charset="2"/>
        <a:buChar char="-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862013" indent="-428625" algn="l" defTabSz="1371600" rtl="0" eaLnBrk="1" latinLnBrk="0" hangingPunct="1">
        <a:lnSpc>
          <a:spcPts val="3600"/>
        </a:lnSpc>
        <a:spcBef>
          <a:spcPts val="0"/>
        </a:spcBef>
        <a:buFont typeface="Symbol" panose="05050102010706020507" pitchFamily="18" charset="2"/>
        <a:buChar char="-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1290638" indent="-428625" algn="l" defTabSz="1371600" rtl="0" eaLnBrk="1" latinLnBrk="0" hangingPunct="1">
        <a:lnSpc>
          <a:spcPts val="3600"/>
        </a:lnSpc>
        <a:spcBef>
          <a:spcPts val="0"/>
        </a:spcBef>
        <a:buFont typeface="Symbol" panose="05050102010706020507" pitchFamily="18" charset="2"/>
        <a:buChar char="-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1612107" indent="-342900" algn="l" defTabSz="1371600" rtl="0" eaLnBrk="1" latinLnBrk="0" hangingPunct="1">
        <a:lnSpc>
          <a:spcPts val="3600"/>
        </a:lnSpc>
        <a:spcBef>
          <a:spcPts val="0"/>
        </a:spcBef>
        <a:buFont typeface="Symbol" panose="05050102010706020507" pitchFamily="18" charset="2"/>
        <a:buChar char="-"/>
        <a:tabLst>
          <a:tab pos="1612107" algn="l"/>
        </a:tabLst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1230">
          <p15:clr>
            <a:srgbClr val="F26B43"/>
          </p15:clr>
        </p15:guide>
        <p15:guide id="8" pos="461">
          <p15:clr>
            <a:srgbClr val="F26B43"/>
          </p15:clr>
        </p15:guide>
        <p15:guide id="9" pos="7219">
          <p15:clr>
            <a:srgbClr val="F26B43"/>
          </p15:clr>
        </p15:guide>
        <p15:guide id="10" orient="horz" pos="3702">
          <p15:clr>
            <a:srgbClr val="F26B43"/>
          </p15:clr>
        </p15:guide>
        <p15:guide id="11" orient="horz" pos="981">
          <p15:clr>
            <a:srgbClr val="F26B43"/>
          </p15:clr>
        </p15:guide>
        <p15:guide id="12" orient="horz" pos="459">
          <p15:clr>
            <a:srgbClr val="F26B43"/>
          </p15:clr>
        </p15:guide>
        <p15:guide id="13" pos="3727">
          <p15:clr>
            <a:srgbClr val="F26B43"/>
          </p15:clr>
        </p15:guide>
        <p15:guide id="14" pos="395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3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12291" y="35602"/>
            <a:ext cx="2932140" cy="2204456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8077200" y="35602"/>
            <a:ext cx="1369880" cy="2341324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0" y="7048500"/>
            <a:ext cx="18288000" cy="3266032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36FAB-DF32-F564-A363-ED38DC671A73}"/>
              </a:ext>
            </a:extLst>
          </p:cNvPr>
          <p:cNvSpPr txBox="1"/>
          <p:nvPr/>
        </p:nvSpPr>
        <p:spPr>
          <a:xfrm>
            <a:off x="665460" y="2974236"/>
            <a:ext cx="16193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Resilience &amp; Innovation in Jordan’s Wastewater Sector – Contributions of German Jordanian Development Cooperation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610" y="263793"/>
            <a:ext cx="2350131" cy="16966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61C566-132F-1125-AA73-F6AB4CC0FD69}"/>
              </a:ext>
            </a:extLst>
          </p:cNvPr>
          <p:cNvSpPr txBox="1"/>
          <p:nvPr/>
        </p:nvSpPr>
        <p:spPr>
          <a:xfrm>
            <a:off x="5428390" y="4998166"/>
            <a:ext cx="6667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Mintje </a:t>
            </a: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</a:rPr>
              <a:t>Büürma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 – 4</a:t>
            </a:r>
            <a:r>
              <a:rPr lang="en-US" sz="3200" b="1" baseline="30000" dirty="0">
                <a:solidFill>
                  <a:schemeClr val="tx2">
                    <a:lumMod val="75000"/>
                  </a:schemeClr>
                </a:solidFill>
              </a:rPr>
              <a:t>th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 May 2025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4A1B2948-805D-E81A-CDE3-D80EF14855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27" name="Bildplatzhalter 26">
            <a:extLst>
              <a:ext uri="{FF2B5EF4-FFF2-40B4-BE49-F238E27FC236}">
                <a16:creationId xmlns:a16="http://schemas.microsoft.com/office/drawing/2014/main" id="{2CCD4E00-2EE2-B81C-D3B3-6E383925EE88}"/>
              </a:ext>
            </a:extLst>
          </p:cNvPr>
          <p:cNvPicPr>
            <a:picLocks noGrp="1" noChangeAspect="1"/>
          </p:cNvPicPr>
          <p:nvPr>
            <p:ph type="pic" sz="quarter" idx="56"/>
          </p:nvPr>
        </p:nvPicPr>
        <p:blipFill>
          <a:blip r:embed="rId3"/>
          <a:srcRect l="262" t="27554" r="-262" b="10680"/>
          <a:stretch/>
        </p:blipFill>
        <p:spPr>
          <a:xfrm>
            <a:off x="2414588" y="1092995"/>
            <a:ext cx="6243638" cy="7722393"/>
          </a:xfr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C623FD7-A978-9301-F555-7FD9DC2E34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40415EE-6342-9C20-9180-F5AF59B60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AD6B636-0898-C3D4-8FAF-F52621AAFC2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7467599" y="2243579"/>
            <a:ext cx="8709997" cy="681228"/>
          </a:xfrm>
        </p:spPr>
        <p:txBody>
          <a:bodyPr/>
          <a:lstStyle/>
          <a:p>
            <a:pPr marL="0" indent="0" algn="l">
              <a:buNone/>
            </a:pPr>
            <a:r>
              <a:rPr lang="en-GB" sz="3600" dirty="0"/>
              <a:t>Managing </a:t>
            </a:r>
            <a:r>
              <a:rPr lang="en-US" sz="3600" dirty="0"/>
              <a:t>future water sources and achieving</a:t>
            </a:r>
            <a:endParaRPr lang="de-DE" sz="3600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9F1B47C-4AF1-7E09-C738-A6A8B19E4145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8293769" y="3937823"/>
            <a:ext cx="7871102" cy="681228"/>
          </a:xfrm>
        </p:spPr>
        <p:txBody>
          <a:bodyPr/>
          <a:lstStyle/>
          <a:p>
            <a:pPr marL="0" indent="0" algn="l">
              <a:buNone/>
            </a:pPr>
            <a:r>
              <a:rPr lang="en-US" sz="3600" dirty="0"/>
              <a:t>will require us to continue expanding the</a:t>
            </a:r>
            <a:endParaRPr lang="de-DE" sz="3600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22A76F52-3CD8-7752-09A5-0A54192A33C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9245962" y="4753650"/>
            <a:ext cx="6592995" cy="681228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coverage of wastewater collection</a:t>
            </a:r>
            <a:endParaRPr lang="de-DE" sz="360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63505FDD-BF0B-5644-4DF6-F39B3F635EFD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10449606" y="5571053"/>
            <a:ext cx="4627393" cy="681228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and treatment systems.</a:t>
            </a:r>
            <a:endParaRPr lang="de-DE" sz="3600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D8524562-4E7A-7A21-FDD9-29AE1100E41F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10348139" y="6801496"/>
            <a:ext cx="5221082" cy="560905"/>
          </a:xfrm>
        </p:spPr>
        <p:txBody>
          <a:bodyPr/>
          <a:lstStyle/>
          <a:p>
            <a:pPr marL="0" indent="0">
              <a:buNone/>
            </a:pPr>
            <a:r>
              <a:rPr lang="en-US" sz="2700" dirty="0"/>
              <a:t>HONORABLE ENG. RAED ABU SOUD</a:t>
            </a:r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A6159440-6F69-774B-74AE-093B0D8C180E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361511" y="7622595"/>
            <a:ext cx="7190852" cy="542729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MINISTER OF WATER AND IRRIGATION IN JORDAN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2ED368C7-4AF9-8914-2531-6FBBC4B992BF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8283838" y="3090701"/>
            <a:ext cx="7389816" cy="681228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higher non-conventional water targets</a:t>
            </a:r>
            <a:endParaRPr lang="de-DE" sz="3600" dirty="0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6FAD6490-7EDB-BA9B-0EEA-02C881D258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57900" y="9534525"/>
            <a:ext cx="6172200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Resilience &amp; Innovation in Jordan's Wastewater Sector</a:t>
            </a:r>
          </a:p>
        </p:txBody>
      </p:sp>
    </p:spTree>
    <p:extLst>
      <p:ext uri="{BB962C8B-B14F-4D97-AF65-F5344CB8AC3E}">
        <p14:creationId xmlns:p14="http://schemas.microsoft.com/office/powerpoint/2010/main" val="2568772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F4CD9340-D43F-254E-14E5-5054EBF6142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8" name="Bildplatzhalter 17">
            <a:extLst>
              <a:ext uri="{FF2B5EF4-FFF2-40B4-BE49-F238E27FC236}">
                <a16:creationId xmlns:a16="http://schemas.microsoft.com/office/drawing/2014/main" id="{C81E460C-28DB-C981-3858-46C3F85CE287}"/>
              </a:ext>
            </a:extLst>
          </p:cNvPr>
          <p:cNvPicPr>
            <a:picLocks noGrp="1" noChangeAspect="1"/>
          </p:cNvPicPr>
          <p:nvPr>
            <p:ph type="pic" sz="quarter" idx="56"/>
          </p:nvPr>
        </p:nvPicPr>
        <p:blipFill>
          <a:blip r:embed="rId3"/>
          <a:srcRect t="5564" b="5564"/>
          <a:stretch/>
        </p:blipFill>
        <p:spPr>
          <a:xfrm>
            <a:off x="2084392" y="1085471"/>
            <a:ext cx="6577013" cy="7722393"/>
          </a:xfr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2B36B84-C24D-4EFC-4608-BFE2C8D48D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C1D1B-1A0A-486E-8AD9-C74EFCD7622C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DEC3D6F-B93F-8F73-519F-D8D303BAF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766F5CE-AE62-17BD-B3DD-A3AF81B9CF21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7573329" y="2332155"/>
            <a:ext cx="7636935" cy="681228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The treatment and reuse of wastewater</a:t>
            </a:r>
            <a:endParaRPr lang="en-GB" sz="3600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5B99B73-40C3-A201-B191-477AF5D602CA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8802482" y="3090122"/>
            <a:ext cx="5178635" cy="681228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is an example of a strategy</a:t>
            </a:r>
            <a:endParaRPr lang="en-GB" sz="3600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7263E59-AE03-6CBA-D713-16BB4F2A655A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7918432" y="3848088"/>
            <a:ext cx="8509032" cy="681228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which yields benefits across multiple sectors</a:t>
            </a:r>
            <a:endParaRPr lang="en-GB" sz="3600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3C3AFD91-A386-79FD-57FB-31B37825964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567303" y="4606055"/>
            <a:ext cx="7648990" cy="681228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and helps balance the needs of people, </a:t>
            </a:r>
            <a:endParaRPr lang="en-GB" sz="360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6A41DC0B-E807-9255-97CC-FF76FD5F6C9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7944296" y="5364023"/>
            <a:ext cx="6895002" cy="681228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/>
              <a:t>nature and economic development.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21BB1BFA-A348-33DC-938A-CD70E997B122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817118" y="6879955"/>
            <a:ext cx="5022180" cy="6532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DR. BERTRAM VON MOLTKE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4F2A6842-116C-3130-95B9-EB26D17D46A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930802" y="7609204"/>
            <a:ext cx="4908496" cy="104132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AMBASSADOR OF THE</a:t>
            </a:r>
          </a:p>
          <a:p>
            <a:pPr marL="0" indent="0">
              <a:buNone/>
            </a:pPr>
            <a:r>
              <a:rPr lang="en-US" dirty="0"/>
              <a:t>FEDERAL REPUBLIC OF GERMANY</a:t>
            </a:r>
            <a:endParaRPr lang="en-GB" dirty="0"/>
          </a:p>
        </p:txBody>
      </p:sp>
      <p:sp>
        <p:nvSpPr>
          <p:cNvPr id="13" name="Fußzeilenplatzhalter 2">
            <a:extLst>
              <a:ext uri="{FF2B5EF4-FFF2-40B4-BE49-F238E27FC236}">
                <a16:creationId xmlns:a16="http://schemas.microsoft.com/office/drawing/2014/main" id="{27DFCF5E-7E35-0C4F-E24A-C4A01B6149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57900" y="9534525"/>
            <a:ext cx="6172200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Resilience &amp; Innovation in Jordan's Wastewater Sector</a:t>
            </a:r>
          </a:p>
        </p:txBody>
      </p:sp>
    </p:spTree>
    <p:extLst>
      <p:ext uri="{BB962C8B-B14F-4D97-AF65-F5344CB8AC3E}">
        <p14:creationId xmlns:p14="http://schemas.microsoft.com/office/powerpoint/2010/main" val="2554813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5B348253-0D17-3D41-8F1E-E5BD5B327291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64DDB8B-7FFD-DBBC-C593-C477CB050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1012346"/>
            <a:ext cx="11460480" cy="2107692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6000" b="1" dirty="0"/>
              <a:t>Resilience &amp; Innovation in Jordan’s Wastewater Sector</a:t>
            </a:r>
          </a:p>
        </p:txBody>
      </p:sp>
      <p:sp>
        <p:nvSpPr>
          <p:cNvPr id="27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428" y="3593592"/>
            <a:ext cx="6365383" cy="27432"/>
          </a:xfrm>
          <a:custGeom>
            <a:avLst/>
            <a:gdLst>
              <a:gd name="connsiteX0" fmla="*/ 0 w 6365383"/>
              <a:gd name="connsiteY0" fmla="*/ 0 h 27432"/>
              <a:gd name="connsiteX1" fmla="*/ 636538 w 6365383"/>
              <a:gd name="connsiteY1" fmla="*/ 0 h 27432"/>
              <a:gd name="connsiteX2" fmla="*/ 1336730 w 6365383"/>
              <a:gd name="connsiteY2" fmla="*/ 0 h 27432"/>
              <a:gd name="connsiteX3" fmla="*/ 1909615 w 6365383"/>
              <a:gd name="connsiteY3" fmla="*/ 0 h 27432"/>
              <a:gd name="connsiteX4" fmla="*/ 2418846 w 6365383"/>
              <a:gd name="connsiteY4" fmla="*/ 0 h 27432"/>
              <a:gd name="connsiteX5" fmla="*/ 2928076 w 6365383"/>
              <a:gd name="connsiteY5" fmla="*/ 0 h 27432"/>
              <a:gd name="connsiteX6" fmla="*/ 3373653 w 6365383"/>
              <a:gd name="connsiteY6" fmla="*/ 0 h 27432"/>
              <a:gd name="connsiteX7" fmla="*/ 4137499 w 6365383"/>
              <a:gd name="connsiteY7" fmla="*/ 0 h 27432"/>
              <a:gd name="connsiteX8" fmla="*/ 4901345 w 6365383"/>
              <a:gd name="connsiteY8" fmla="*/ 0 h 27432"/>
              <a:gd name="connsiteX9" fmla="*/ 5665191 w 6365383"/>
              <a:gd name="connsiteY9" fmla="*/ 0 h 27432"/>
              <a:gd name="connsiteX10" fmla="*/ 6365383 w 6365383"/>
              <a:gd name="connsiteY10" fmla="*/ 0 h 27432"/>
              <a:gd name="connsiteX11" fmla="*/ 6365383 w 6365383"/>
              <a:gd name="connsiteY11" fmla="*/ 27432 h 27432"/>
              <a:gd name="connsiteX12" fmla="*/ 5728845 w 6365383"/>
              <a:gd name="connsiteY12" fmla="*/ 27432 h 27432"/>
              <a:gd name="connsiteX13" fmla="*/ 5028653 w 6365383"/>
              <a:gd name="connsiteY13" fmla="*/ 27432 h 27432"/>
              <a:gd name="connsiteX14" fmla="*/ 4583076 w 6365383"/>
              <a:gd name="connsiteY14" fmla="*/ 27432 h 27432"/>
              <a:gd name="connsiteX15" fmla="*/ 4137499 w 6365383"/>
              <a:gd name="connsiteY15" fmla="*/ 27432 h 27432"/>
              <a:gd name="connsiteX16" fmla="*/ 3691922 w 6365383"/>
              <a:gd name="connsiteY16" fmla="*/ 27432 h 27432"/>
              <a:gd name="connsiteX17" fmla="*/ 3182692 w 6365383"/>
              <a:gd name="connsiteY17" fmla="*/ 27432 h 27432"/>
              <a:gd name="connsiteX18" fmla="*/ 2673461 w 6365383"/>
              <a:gd name="connsiteY18" fmla="*/ 27432 h 27432"/>
              <a:gd name="connsiteX19" fmla="*/ 2164230 w 6365383"/>
              <a:gd name="connsiteY19" fmla="*/ 27432 h 27432"/>
              <a:gd name="connsiteX20" fmla="*/ 1655000 w 6365383"/>
              <a:gd name="connsiteY20" fmla="*/ 27432 h 27432"/>
              <a:gd name="connsiteX21" fmla="*/ 1145769 w 6365383"/>
              <a:gd name="connsiteY21" fmla="*/ 27432 h 27432"/>
              <a:gd name="connsiteX22" fmla="*/ 0 w 6365383"/>
              <a:gd name="connsiteY22" fmla="*/ 27432 h 27432"/>
              <a:gd name="connsiteX23" fmla="*/ 0 w 6365383"/>
              <a:gd name="connsiteY23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65383" h="27432" fill="none" extrusionOk="0">
                <a:moveTo>
                  <a:pt x="0" y="0"/>
                </a:moveTo>
                <a:cubicBezTo>
                  <a:pt x="164014" y="-28800"/>
                  <a:pt x="392589" y="16597"/>
                  <a:pt x="636538" y="0"/>
                </a:cubicBezTo>
                <a:cubicBezTo>
                  <a:pt x="880487" y="-16597"/>
                  <a:pt x="1095224" y="-7871"/>
                  <a:pt x="1336730" y="0"/>
                </a:cubicBezTo>
                <a:cubicBezTo>
                  <a:pt x="1578236" y="7871"/>
                  <a:pt x="1649337" y="-22384"/>
                  <a:pt x="1909615" y="0"/>
                </a:cubicBezTo>
                <a:cubicBezTo>
                  <a:pt x="2169893" y="22384"/>
                  <a:pt x="2279697" y="7436"/>
                  <a:pt x="2418846" y="0"/>
                </a:cubicBezTo>
                <a:cubicBezTo>
                  <a:pt x="2557995" y="-7436"/>
                  <a:pt x="2719158" y="24395"/>
                  <a:pt x="2928076" y="0"/>
                </a:cubicBezTo>
                <a:cubicBezTo>
                  <a:pt x="3136994" y="-24395"/>
                  <a:pt x="3236398" y="-16046"/>
                  <a:pt x="3373653" y="0"/>
                </a:cubicBezTo>
                <a:cubicBezTo>
                  <a:pt x="3510908" y="16046"/>
                  <a:pt x="3933654" y="-18835"/>
                  <a:pt x="4137499" y="0"/>
                </a:cubicBezTo>
                <a:cubicBezTo>
                  <a:pt x="4341344" y="18835"/>
                  <a:pt x="4634949" y="16518"/>
                  <a:pt x="4901345" y="0"/>
                </a:cubicBezTo>
                <a:cubicBezTo>
                  <a:pt x="5167741" y="-16518"/>
                  <a:pt x="5482502" y="-23233"/>
                  <a:pt x="5665191" y="0"/>
                </a:cubicBezTo>
                <a:cubicBezTo>
                  <a:pt x="5847880" y="23233"/>
                  <a:pt x="6038909" y="-19558"/>
                  <a:pt x="6365383" y="0"/>
                </a:cubicBezTo>
                <a:cubicBezTo>
                  <a:pt x="6366317" y="12270"/>
                  <a:pt x="6364320" y="20068"/>
                  <a:pt x="6365383" y="27432"/>
                </a:cubicBezTo>
                <a:cubicBezTo>
                  <a:pt x="6160909" y="45028"/>
                  <a:pt x="5918554" y="42323"/>
                  <a:pt x="5728845" y="27432"/>
                </a:cubicBezTo>
                <a:cubicBezTo>
                  <a:pt x="5539136" y="12541"/>
                  <a:pt x="5172149" y="23835"/>
                  <a:pt x="5028653" y="27432"/>
                </a:cubicBezTo>
                <a:cubicBezTo>
                  <a:pt x="4885157" y="31029"/>
                  <a:pt x="4768966" y="33290"/>
                  <a:pt x="4583076" y="27432"/>
                </a:cubicBezTo>
                <a:cubicBezTo>
                  <a:pt x="4397186" y="21574"/>
                  <a:pt x="4295537" y="38724"/>
                  <a:pt x="4137499" y="27432"/>
                </a:cubicBezTo>
                <a:cubicBezTo>
                  <a:pt x="3979461" y="16140"/>
                  <a:pt x="3895902" y="23317"/>
                  <a:pt x="3691922" y="27432"/>
                </a:cubicBezTo>
                <a:cubicBezTo>
                  <a:pt x="3487942" y="31547"/>
                  <a:pt x="3348597" y="42606"/>
                  <a:pt x="3182692" y="27432"/>
                </a:cubicBezTo>
                <a:cubicBezTo>
                  <a:pt x="3016787" y="12259"/>
                  <a:pt x="2922425" y="45987"/>
                  <a:pt x="2673461" y="27432"/>
                </a:cubicBezTo>
                <a:cubicBezTo>
                  <a:pt x="2424497" y="8877"/>
                  <a:pt x="2406338" y="46461"/>
                  <a:pt x="2164230" y="27432"/>
                </a:cubicBezTo>
                <a:cubicBezTo>
                  <a:pt x="1922122" y="8403"/>
                  <a:pt x="1843534" y="2368"/>
                  <a:pt x="1655000" y="27432"/>
                </a:cubicBezTo>
                <a:cubicBezTo>
                  <a:pt x="1466466" y="52497"/>
                  <a:pt x="1384300" y="39658"/>
                  <a:pt x="1145769" y="27432"/>
                </a:cubicBezTo>
                <a:cubicBezTo>
                  <a:pt x="907238" y="15206"/>
                  <a:pt x="344177" y="36391"/>
                  <a:pt x="0" y="27432"/>
                </a:cubicBezTo>
                <a:cubicBezTo>
                  <a:pt x="-1194" y="21937"/>
                  <a:pt x="1202" y="7917"/>
                  <a:pt x="0" y="0"/>
                </a:cubicBezTo>
                <a:close/>
              </a:path>
              <a:path w="6365383" h="27432" stroke="0" extrusionOk="0">
                <a:moveTo>
                  <a:pt x="0" y="0"/>
                </a:moveTo>
                <a:cubicBezTo>
                  <a:pt x="152654" y="12967"/>
                  <a:pt x="297359" y="-4977"/>
                  <a:pt x="509231" y="0"/>
                </a:cubicBezTo>
                <a:cubicBezTo>
                  <a:pt x="721103" y="4977"/>
                  <a:pt x="792740" y="-12744"/>
                  <a:pt x="954807" y="0"/>
                </a:cubicBezTo>
                <a:cubicBezTo>
                  <a:pt x="1116874" y="12744"/>
                  <a:pt x="1322429" y="24743"/>
                  <a:pt x="1464038" y="0"/>
                </a:cubicBezTo>
                <a:cubicBezTo>
                  <a:pt x="1605647" y="-24743"/>
                  <a:pt x="1947393" y="-20672"/>
                  <a:pt x="2100576" y="0"/>
                </a:cubicBezTo>
                <a:cubicBezTo>
                  <a:pt x="2253759" y="20672"/>
                  <a:pt x="2622231" y="-30966"/>
                  <a:pt x="2800769" y="0"/>
                </a:cubicBezTo>
                <a:cubicBezTo>
                  <a:pt x="2979307" y="30966"/>
                  <a:pt x="3356872" y="-13631"/>
                  <a:pt x="3564614" y="0"/>
                </a:cubicBezTo>
                <a:cubicBezTo>
                  <a:pt x="3772356" y="13631"/>
                  <a:pt x="4163183" y="-4973"/>
                  <a:pt x="4328460" y="0"/>
                </a:cubicBezTo>
                <a:cubicBezTo>
                  <a:pt x="4493737" y="4973"/>
                  <a:pt x="4672761" y="-9287"/>
                  <a:pt x="4901345" y="0"/>
                </a:cubicBezTo>
                <a:cubicBezTo>
                  <a:pt x="5129930" y="9287"/>
                  <a:pt x="5395146" y="9436"/>
                  <a:pt x="5601537" y="0"/>
                </a:cubicBezTo>
                <a:cubicBezTo>
                  <a:pt x="5807928" y="-9436"/>
                  <a:pt x="5983747" y="-13862"/>
                  <a:pt x="6365383" y="0"/>
                </a:cubicBezTo>
                <a:cubicBezTo>
                  <a:pt x="6365699" y="13405"/>
                  <a:pt x="6365869" y="14360"/>
                  <a:pt x="6365383" y="27432"/>
                </a:cubicBezTo>
                <a:cubicBezTo>
                  <a:pt x="6195306" y="29393"/>
                  <a:pt x="5872535" y="56613"/>
                  <a:pt x="5728845" y="27432"/>
                </a:cubicBezTo>
                <a:cubicBezTo>
                  <a:pt x="5585155" y="-1749"/>
                  <a:pt x="5272464" y="11679"/>
                  <a:pt x="5028653" y="27432"/>
                </a:cubicBezTo>
                <a:cubicBezTo>
                  <a:pt x="4784842" y="43185"/>
                  <a:pt x="4688244" y="28658"/>
                  <a:pt x="4455768" y="27432"/>
                </a:cubicBezTo>
                <a:cubicBezTo>
                  <a:pt x="4223293" y="26206"/>
                  <a:pt x="4032880" y="15477"/>
                  <a:pt x="3882884" y="27432"/>
                </a:cubicBezTo>
                <a:cubicBezTo>
                  <a:pt x="3732888" y="39387"/>
                  <a:pt x="3278726" y="-7170"/>
                  <a:pt x="3119038" y="27432"/>
                </a:cubicBezTo>
                <a:cubicBezTo>
                  <a:pt x="2959350" y="62034"/>
                  <a:pt x="2786856" y="40315"/>
                  <a:pt x="2609807" y="27432"/>
                </a:cubicBezTo>
                <a:cubicBezTo>
                  <a:pt x="2432758" y="14549"/>
                  <a:pt x="2064373" y="16547"/>
                  <a:pt x="1909615" y="27432"/>
                </a:cubicBezTo>
                <a:cubicBezTo>
                  <a:pt x="1754857" y="38317"/>
                  <a:pt x="1663685" y="27374"/>
                  <a:pt x="1464038" y="27432"/>
                </a:cubicBezTo>
                <a:cubicBezTo>
                  <a:pt x="1264391" y="27490"/>
                  <a:pt x="1071013" y="1487"/>
                  <a:pt x="827500" y="27432"/>
                </a:cubicBezTo>
                <a:cubicBezTo>
                  <a:pt x="583987" y="53377"/>
                  <a:pt x="349818" y="3910"/>
                  <a:pt x="0" y="27432"/>
                </a:cubicBezTo>
                <a:cubicBezTo>
                  <a:pt x="-116" y="21844"/>
                  <a:pt x="591" y="653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B37231AA-05E3-8CAF-428C-36F2509574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60120" y="4059936"/>
            <a:ext cx="10341864" cy="5225796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0">
              <a:lnSpc>
                <a:spcPct val="90000"/>
              </a:lnSpc>
              <a:spcAft>
                <a:spcPts val="2400"/>
              </a:spcAft>
              <a:buNone/>
            </a:pPr>
            <a:r>
              <a:rPr lang="en-US" sz="3300" dirty="0"/>
              <a:t>Chapter 1: Every drop counts: Making the most of a precious asset</a:t>
            </a:r>
          </a:p>
          <a:p>
            <a:pPr marL="114300" indent="0">
              <a:lnSpc>
                <a:spcPct val="90000"/>
              </a:lnSpc>
              <a:spcAft>
                <a:spcPts val="2400"/>
              </a:spcAft>
              <a:buNone/>
            </a:pPr>
            <a:r>
              <a:rPr lang="en-US" sz="3300" dirty="0"/>
              <a:t>Chapter 2: Unlocking potentials: Focus areas of German-Jordanian Development Cooperation</a:t>
            </a:r>
          </a:p>
          <a:p>
            <a:pPr marL="114300" indent="0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3300" dirty="0"/>
              <a:t>Chapter 3: A resilient Future: Seizing opportunities, overcoming challenges</a:t>
            </a:r>
          </a:p>
        </p:txBody>
      </p:sp>
      <p:pic>
        <p:nvPicPr>
          <p:cNvPr id="9" name="Bildplatzhalter 4" descr="Ein Bild, das Text, Wasser, Screenshot, Landschaft enthält.&#10;&#10;Automatisch generierte Beschreibung">
            <a:extLst>
              <a:ext uri="{FF2B5EF4-FFF2-40B4-BE49-F238E27FC236}">
                <a16:creationId xmlns:a16="http://schemas.microsoft.com/office/drawing/2014/main" id="{3478F4B1-A156-017C-F33E-B534B12120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" b="9612"/>
          <a:stretch/>
        </p:blipFill>
        <p:spPr>
          <a:xfrm>
            <a:off x="12800005" y="493774"/>
            <a:ext cx="4012833" cy="5144954"/>
          </a:xfrm>
          <a:prstGeom prst="rect">
            <a:avLst/>
          </a:prstGeom>
          <a:noFill/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1C625DB-D3FF-76EB-CF28-4110248025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028" b="7202"/>
          <a:stretch/>
        </p:blipFill>
        <p:spPr>
          <a:xfrm>
            <a:off x="11795760" y="6842760"/>
            <a:ext cx="5993892" cy="1816465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B5943E3-266B-45DE-71C1-DB8AEB679D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57900" y="9534525"/>
            <a:ext cx="6172200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Resilience &amp; Innovation in Jordan's Wastewater Sector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B686D04A-986E-FD42-A830-50FE42ED90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2915900" y="9534525"/>
            <a:ext cx="4114800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C04C1D1B-1A0A-486E-8AD9-C74EFCD7622C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338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EC177D-17F4-B3E0-0049-F436F236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84ECDE7A-6944-466D-8FFE-149A29BA6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B3420082-9415-44EC-802E-C77D71D59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313" y="0"/>
            <a:ext cx="16751171" cy="3028209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8" name="Rectangle 49">
            <a:extLst>
              <a:ext uri="{FF2B5EF4-FFF2-40B4-BE49-F238E27FC236}">
                <a16:creationId xmlns:a16="http://schemas.microsoft.com/office/drawing/2014/main" id="{55A52C45-1FCB-4636-A80F-2849B8226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0392" y="0"/>
            <a:ext cx="16733520" cy="3017520"/>
          </a:xfrm>
          <a:prstGeom prst="rect">
            <a:avLst/>
          </a:prstGeom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59B9E910-332E-B67B-3D97-CB7F82B9A33F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55EF33E-5CEC-3021-8210-DD56817E0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352" y="822960"/>
            <a:ext cx="15252192" cy="17693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6000" b="1" dirty="0"/>
              <a:t>1: Every drop counts</a:t>
            </a:r>
            <a:r>
              <a:rPr lang="en-US" sz="6000" dirty="0"/>
              <a:t> - making the most of a precious asset</a:t>
            </a:r>
          </a:p>
        </p:txBody>
      </p:sp>
      <p:sp>
        <p:nvSpPr>
          <p:cNvPr id="59" name="Rectangle 51">
            <a:extLst>
              <a:ext uri="{FF2B5EF4-FFF2-40B4-BE49-F238E27FC236}">
                <a16:creationId xmlns:a16="http://schemas.microsoft.com/office/drawing/2014/main" id="{768EB4DD-3704-43AD-92B3-C4E0C6EA9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8251" y="1156198"/>
            <a:ext cx="192024" cy="10561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14A2AC0-6E19-BE67-0D34-466CFBE67E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28" b="7577"/>
          <a:stretch/>
        </p:blipFill>
        <p:spPr>
          <a:xfrm>
            <a:off x="1362456" y="3717036"/>
            <a:ext cx="9014782" cy="5541264"/>
          </a:xfrm>
          <a:prstGeom prst="rect">
            <a:avLst/>
          </a:prstGeom>
        </p:spPr>
      </p:pic>
      <p:sp>
        <p:nvSpPr>
          <p:cNvPr id="41" name="Inhaltsplatzhalter 5">
            <a:extLst>
              <a:ext uri="{FF2B5EF4-FFF2-40B4-BE49-F238E27FC236}">
                <a16:creationId xmlns:a16="http://schemas.microsoft.com/office/drawing/2014/main" id="{9CDBD9E1-6442-BB1F-8BED-2062E5EBCE0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1117179" y="3717036"/>
            <a:ext cx="5808365" cy="5541264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742950" indent="-457200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en-US" altLang="en-US" sz="3000" b="0" dirty="0"/>
              <a:t>Jordan – a water scarce land</a:t>
            </a:r>
            <a:r>
              <a:rPr lang="en-US" altLang="en-US" sz="3000" dirty="0"/>
              <a:t> with i</a:t>
            </a:r>
            <a:r>
              <a:rPr lang="en-US" altLang="en-US" sz="3000" b="0" dirty="0"/>
              <a:t>ncreasing demand intensifying the pressure on existing water resources.</a:t>
            </a:r>
          </a:p>
          <a:p>
            <a:pPr marL="742950" indent="-457200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en-US" altLang="en-US" sz="3000" b="0" dirty="0"/>
              <a:t>Jordan – A world leader in the use of reclaimed water, reusing more than 90% of treated wastewater per year.</a:t>
            </a:r>
          </a:p>
          <a:p>
            <a:pPr marL="742950" indent="-457200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en-US" altLang="en-US" sz="3000" b="0" dirty="0"/>
              <a:t>Jordan – </a:t>
            </a:r>
            <a:r>
              <a:rPr lang="en-US" altLang="en-US" sz="3000" dirty="0"/>
              <a:t>With a</a:t>
            </a:r>
            <a:r>
              <a:rPr lang="en-US" altLang="en-US" sz="3000" b="0" dirty="0"/>
              <a:t>mbitious aims for the future: by 2040 increase sewer connections to 80% and almost double the amount of non-conventional water used for irrigation.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0F784B-3EBA-62AC-3B2E-DFC8976480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57900" y="9534525"/>
            <a:ext cx="6172200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+mn-ea"/>
                <a:cs typeface="+mn-cs"/>
              </a:rPr>
              <a:t>Resilience &amp; Innovation in Jordan's Wastewater Sector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8DC1FB1-1180-D949-4D7E-1242A00E7A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2915900" y="9534525"/>
            <a:ext cx="4114800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04C1D1B-1A0A-486E-8AD9-C74EFCD7622C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5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15857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A8520C12-E1C4-AB2B-35D6-C2220F9CC6A0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97F155D-57FB-F713-C6B0-F4F12AAB6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493776"/>
            <a:ext cx="10341864" cy="26746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2: Unlocking potentials: Focus areas of German-Jordanian Development Cooperation</a:t>
            </a:r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428" y="3593592"/>
            <a:ext cx="6365383" cy="27432"/>
          </a:xfrm>
          <a:custGeom>
            <a:avLst/>
            <a:gdLst>
              <a:gd name="connsiteX0" fmla="*/ 0 w 6365383"/>
              <a:gd name="connsiteY0" fmla="*/ 0 h 27432"/>
              <a:gd name="connsiteX1" fmla="*/ 636538 w 6365383"/>
              <a:gd name="connsiteY1" fmla="*/ 0 h 27432"/>
              <a:gd name="connsiteX2" fmla="*/ 1336730 w 6365383"/>
              <a:gd name="connsiteY2" fmla="*/ 0 h 27432"/>
              <a:gd name="connsiteX3" fmla="*/ 1909615 w 6365383"/>
              <a:gd name="connsiteY3" fmla="*/ 0 h 27432"/>
              <a:gd name="connsiteX4" fmla="*/ 2418846 w 6365383"/>
              <a:gd name="connsiteY4" fmla="*/ 0 h 27432"/>
              <a:gd name="connsiteX5" fmla="*/ 2928076 w 6365383"/>
              <a:gd name="connsiteY5" fmla="*/ 0 h 27432"/>
              <a:gd name="connsiteX6" fmla="*/ 3373653 w 6365383"/>
              <a:gd name="connsiteY6" fmla="*/ 0 h 27432"/>
              <a:gd name="connsiteX7" fmla="*/ 4137499 w 6365383"/>
              <a:gd name="connsiteY7" fmla="*/ 0 h 27432"/>
              <a:gd name="connsiteX8" fmla="*/ 4901345 w 6365383"/>
              <a:gd name="connsiteY8" fmla="*/ 0 h 27432"/>
              <a:gd name="connsiteX9" fmla="*/ 5665191 w 6365383"/>
              <a:gd name="connsiteY9" fmla="*/ 0 h 27432"/>
              <a:gd name="connsiteX10" fmla="*/ 6365383 w 6365383"/>
              <a:gd name="connsiteY10" fmla="*/ 0 h 27432"/>
              <a:gd name="connsiteX11" fmla="*/ 6365383 w 6365383"/>
              <a:gd name="connsiteY11" fmla="*/ 27432 h 27432"/>
              <a:gd name="connsiteX12" fmla="*/ 5728845 w 6365383"/>
              <a:gd name="connsiteY12" fmla="*/ 27432 h 27432"/>
              <a:gd name="connsiteX13" fmla="*/ 5028653 w 6365383"/>
              <a:gd name="connsiteY13" fmla="*/ 27432 h 27432"/>
              <a:gd name="connsiteX14" fmla="*/ 4583076 w 6365383"/>
              <a:gd name="connsiteY14" fmla="*/ 27432 h 27432"/>
              <a:gd name="connsiteX15" fmla="*/ 4137499 w 6365383"/>
              <a:gd name="connsiteY15" fmla="*/ 27432 h 27432"/>
              <a:gd name="connsiteX16" fmla="*/ 3691922 w 6365383"/>
              <a:gd name="connsiteY16" fmla="*/ 27432 h 27432"/>
              <a:gd name="connsiteX17" fmla="*/ 3182692 w 6365383"/>
              <a:gd name="connsiteY17" fmla="*/ 27432 h 27432"/>
              <a:gd name="connsiteX18" fmla="*/ 2673461 w 6365383"/>
              <a:gd name="connsiteY18" fmla="*/ 27432 h 27432"/>
              <a:gd name="connsiteX19" fmla="*/ 2164230 w 6365383"/>
              <a:gd name="connsiteY19" fmla="*/ 27432 h 27432"/>
              <a:gd name="connsiteX20" fmla="*/ 1655000 w 6365383"/>
              <a:gd name="connsiteY20" fmla="*/ 27432 h 27432"/>
              <a:gd name="connsiteX21" fmla="*/ 1145769 w 6365383"/>
              <a:gd name="connsiteY21" fmla="*/ 27432 h 27432"/>
              <a:gd name="connsiteX22" fmla="*/ 0 w 6365383"/>
              <a:gd name="connsiteY22" fmla="*/ 27432 h 27432"/>
              <a:gd name="connsiteX23" fmla="*/ 0 w 6365383"/>
              <a:gd name="connsiteY23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65383" h="27432" fill="none" extrusionOk="0">
                <a:moveTo>
                  <a:pt x="0" y="0"/>
                </a:moveTo>
                <a:cubicBezTo>
                  <a:pt x="164014" y="-28800"/>
                  <a:pt x="392589" y="16597"/>
                  <a:pt x="636538" y="0"/>
                </a:cubicBezTo>
                <a:cubicBezTo>
                  <a:pt x="880487" y="-16597"/>
                  <a:pt x="1095224" y="-7871"/>
                  <a:pt x="1336730" y="0"/>
                </a:cubicBezTo>
                <a:cubicBezTo>
                  <a:pt x="1578236" y="7871"/>
                  <a:pt x="1649337" y="-22384"/>
                  <a:pt x="1909615" y="0"/>
                </a:cubicBezTo>
                <a:cubicBezTo>
                  <a:pt x="2169893" y="22384"/>
                  <a:pt x="2279697" y="7436"/>
                  <a:pt x="2418846" y="0"/>
                </a:cubicBezTo>
                <a:cubicBezTo>
                  <a:pt x="2557995" y="-7436"/>
                  <a:pt x="2719158" y="24395"/>
                  <a:pt x="2928076" y="0"/>
                </a:cubicBezTo>
                <a:cubicBezTo>
                  <a:pt x="3136994" y="-24395"/>
                  <a:pt x="3236398" y="-16046"/>
                  <a:pt x="3373653" y="0"/>
                </a:cubicBezTo>
                <a:cubicBezTo>
                  <a:pt x="3510908" y="16046"/>
                  <a:pt x="3933654" y="-18835"/>
                  <a:pt x="4137499" y="0"/>
                </a:cubicBezTo>
                <a:cubicBezTo>
                  <a:pt x="4341344" y="18835"/>
                  <a:pt x="4634949" y="16518"/>
                  <a:pt x="4901345" y="0"/>
                </a:cubicBezTo>
                <a:cubicBezTo>
                  <a:pt x="5167741" y="-16518"/>
                  <a:pt x="5482502" y="-23233"/>
                  <a:pt x="5665191" y="0"/>
                </a:cubicBezTo>
                <a:cubicBezTo>
                  <a:pt x="5847880" y="23233"/>
                  <a:pt x="6038909" y="-19558"/>
                  <a:pt x="6365383" y="0"/>
                </a:cubicBezTo>
                <a:cubicBezTo>
                  <a:pt x="6366317" y="12270"/>
                  <a:pt x="6364320" y="20068"/>
                  <a:pt x="6365383" y="27432"/>
                </a:cubicBezTo>
                <a:cubicBezTo>
                  <a:pt x="6160909" y="45028"/>
                  <a:pt x="5918554" y="42323"/>
                  <a:pt x="5728845" y="27432"/>
                </a:cubicBezTo>
                <a:cubicBezTo>
                  <a:pt x="5539136" y="12541"/>
                  <a:pt x="5172149" y="23835"/>
                  <a:pt x="5028653" y="27432"/>
                </a:cubicBezTo>
                <a:cubicBezTo>
                  <a:pt x="4885157" y="31029"/>
                  <a:pt x="4768966" y="33290"/>
                  <a:pt x="4583076" y="27432"/>
                </a:cubicBezTo>
                <a:cubicBezTo>
                  <a:pt x="4397186" y="21574"/>
                  <a:pt x="4295537" y="38724"/>
                  <a:pt x="4137499" y="27432"/>
                </a:cubicBezTo>
                <a:cubicBezTo>
                  <a:pt x="3979461" y="16140"/>
                  <a:pt x="3895902" y="23317"/>
                  <a:pt x="3691922" y="27432"/>
                </a:cubicBezTo>
                <a:cubicBezTo>
                  <a:pt x="3487942" y="31547"/>
                  <a:pt x="3348597" y="42606"/>
                  <a:pt x="3182692" y="27432"/>
                </a:cubicBezTo>
                <a:cubicBezTo>
                  <a:pt x="3016787" y="12259"/>
                  <a:pt x="2922425" y="45987"/>
                  <a:pt x="2673461" y="27432"/>
                </a:cubicBezTo>
                <a:cubicBezTo>
                  <a:pt x="2424497" y="8877"/>
                  <a:pt x="2406338" y="46461"/>
                  <a:pt x="2164230" y="27432"/>
                </a:cubicBezTo>
                <a:cubicBezTo>
                  <a:pt x="1922122" y="8403"/>
                  <a:pt x="1843534" y="2368"/>
                  <a:pt x="1655000" y="27432"/>
                </a:cubicBezTo>
                <a:cubicBezTo>
                  <a:pt x="1466466" y="52497"/>
                  <a:pt x="1384300" y="39658"/>
                  <a:pt x="1145769" y="27432"/>
                </a:cubicBezTo>
                <a:cubicBezTo>
                  <a:pt x="907238" y="15206"/>
                  <a:pt x="344177" y="36391"/>
                  <a:pt x="0" y="27432"/>
                </a:cubicBezTo>
                <a:cubicBezTo>
                  <a:pt x="-1194" y="21937"/>
                  <a:pt x="1202" y="7917"/>
                  <a:pt x="0" y="0"/>
                </a:cubicBezTo>
                <a:close/>
              </a:path>
              <a:path w="6365383" h="27432" stroke="0" extrusionOk="0">
                <a:moveTo>
                  <a:pt x="0" y="0"/>
                </a:moveTo>
                <a:cubicBezTo>
                  <a:pt x="152654" y="12967"/>
                  <a:pt x="297359" y="-4977"/>
                  <a:pt x="509231" y="0"/>
                </a:cubicBezTo>
                <a:cubicBezTo>
                  <a:pt x="721103" y="4977"/>
                  <a:pt x="792740" y="-12744"/>
                  <a:pt x="954807" y="0"/>
                </a:cubicBezTo>
                <a:cubicBezTo>
                  <a:pt x="1116874" y="12744"/>
                  <a:pt x="1322429" y="24743"/>
                  <a:pt x="1464038" y="0"/>
                </a:cubicBezTo>
                <a:cubicBezTo>
                  <a:pt x="1605647" y="-24743"/>
                  <a:pt x="1947393" y="-20672"/>
                  <a:pt x="2100576" y="0"/>
                </a:cubicBezTo>
                <a:cubicBezTo>
                  <a:pt x="2253759" y="20672"/>
                  <a:pt x="2622231" y="-30966"/>
                  <a:pt x="2800769" y="0"/>
                </a:cubicBezTo>
                <a:cubicBezTo>
                  <a:pt x="2979307" y="30966"/>
                  <a:pt x="3356872" y="-13631"/>
                  <a:pt x="3564614" y="0"/>
                </a:cubicBezTo>
                <a:cubicBezTo>
                  <a:pt x="3772356" y="13631"/>
                  <a:pt x="4163183" y="-4973"/>
                  <a:pt x="4328460" y="0"/>
                </a:cubicBezTo>
                <a:cubicBezTo>
                  <a:pt x="4493737" y="4973"/>
                  <a:pt x="4672761" y="-9287"/>
                  <a:pt x="4901345" y="0"/>
                </a:cubicBezTo>
                <a:cubicBezTo>
                  <a:pt x="5129930" y="9287"/>
                  <a:pt x="5395146" y="9436"/>
                  <a:pt x="5601537" y="0"/>
                </a:cubicBezTo>
                <a:cubicBezTo>
                  <a:pt x="5807928" y="-9436"/>
                  <a:pt x="5983747" y="-13862"/>
                  <a:pt x="6365383" y="0"/>
                </a:cubicBezTo>
                <a:cubicBezTo>
                  <a:pt x="6365699" y="13405"/>
                  <a:pt x="6365869" y="14360"/>
                  <a:pt x="6365383" y="27432"/>
                </a:cubicBezTo>
                <a:cubicBezTo>
                  <a:pt x="6195306" y="29393"/>
                  <a:pt x="5872535" y="56613"/>
                  <a:pt x="5728845" y="27432"/>
                </a:cubicBezTo>
                <a:cubicBezTo>
                  <a:pt x="5585155" y="-1749"/>
                  <a:pt x="5272464" y="11679"/>
                  <a:pt x="5028653" y="27432"/>
                </a:cubicBezTo>
                <a:cubicBezTo>
                  <a:pt x="4784842" y="43185"/>
                  <a:pt x="4688244" y="28658"/>
                  <a:pt x="4455768" y="27432"/>
                </a:cubicBezTo>
                <a:cubicBezTo>
                  <a:pt x="4223293" y="26206"/>
                  <a:pt x="4032880" y="15477"/>
                  <a:pt x="3882884" y="27432"/>
                </a:cubicBezTo>
                <a:cubicBezTo>
                  <a:pt x="3732888" y="39387"/>
                  <a:pt x="3278726" y="-7170"/>
                  <a:pt x="3119038" y="27432"/>
                </a:cubicBezTo>
                <a:cubicBezTo>
                  <a:pt x="2959350" y="62034"/>
                  <a:pt x="2786856" y="40315"/>
                  <a:pt x="2609807" y="27432"/>
                </a:cubicBezTo>
                <a:cubicBezTo>
                  <a:pt x="2432758" y="14549"/>
                  <a:pt x="2064373" y="16547"/>
                  <a:pt x="1909615" y="27432"/>
                </a:cubicBezTo>
                <a:cubicBezTo>
                  <a:pt x="1754857" y="38317"/>
                  <a:pt x="1663685" y="27374"/>
                  <a:pt x="1464038" y="27432"/>
                </a:cubicBezTo>
                <a:cubicBezTo>
                  <a:pt x="1264391" y="27490"/>
                  <a:pt x="1071013" y="1487"/>
                  <a:pt x="827500" y="27432"/>
                </a:cubicBezTo>
                <a:cubicBezTo>
                  <a:pt x="583987" y="53377"/>
                  <a:pt x="349818" y="3910"/>
                  <a:pt x="0" y="27432"/>
                </a:cubicBezTo>
                <a:cubicBezTo>
                  <a:pt x="-116" y="21844"/>
                  <a:pt x="591" y="653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7815445F-F8B9-ED29-29DD-9E81172A72A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60120" y="4059936"/>
            <a:ext cx="10341864" cy="5225796"/>
          </a:xfrm>
        </p:spPr>
        <p:txBody>
          <a:bodyPr vert="horz" lIns="91440" tIns="45720" rIns="91440" bIns="45720" rtlCol="0">
            <a:normAutofit/>
          </a:bodyPr>
          <a:lstStyle/>
          <a:p>
            <a:pPr marL="657225" indent="-457200">
              <a:lnSpc>
                <a:spcPct val="90000"/>
              </a:lnSpc>
              <a:spcAft>
                <a:spcPts val="27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Investments in sewer networks and wastewater treatment plants (WWTPs) with a focus on </a:t>
            </a:r>
            <a:r>
              <a:rPr lang="en-US" sz="2800" b="0" i="0" u="none" strike="noStrike" baseline="0" dirty="0"/>
              <a:t>the north of the country.</a:t>
            </a:r>
          </a:p>
          <a:p>
            <a:pPr marL="657225" indent="-457200">
              <a:lnSpc>
                <a:spcPct val="90000"/>
              </a:lnSpc>
              <a:spcAft>
                <a:spcPts val="2700"/>
              </a:spcAft>
              <a:buFont typeface="Wingdings" panose="05000000000000000000" pitchFamily="2" charset="2"/>
              <a:buChar char="§"/>
            </a:pPr>
            <a:r>
              <a:rPr lang="en-US" sz="2800" b="0" i="0" u="none" strike="noStrike" baseline="0" dirty="0"/>
              <a:t>More than 850 kilometers of new sewer networks will serve an additional population of 470,000 people in Amman, </a:t>
            </a:r>
            <a:r>
              <a:rPr lang="en-US" sz="2800" b="0" i="0" u="none" strike="noStrike" baseline="0" dirty="0" err="1"/>
              <a:t>Ajloun</a:t>
            </a:r>
            <a:r>
              <a:rPr lang="en-US" sz="2800" b="0" i="0" u="none" strike="noStrike" baseline="0" dirty="0"/>
              <a:t>, Irbid, Mafraq and Karak.</a:t>
            </a:r>
          </a:p>
          <a:p>
            <a:pPr marL="657225" indent="-457200">
              <a:lnSpc>
                <a:spcPct val="90000"/>
              </a:lnSpc>
              <a:spcAft>
                <a:spcPts val="2700"/>
              </a:spcAft>
              <a:buFont typeface="Wingdings" panose="05000000000000000000" pitchFamily="2" charset="2"/>
              <a:buChar char="§"/>
            </a:pPr>
            <a:r>
              <a:rPr lang="en-US" sz="2800" b="0" i="0" u="none" strike="noStrike" baseline="0" dirty="0"/>
              <a:t>Through construction, upgrading or rehabilitation of WWTPs in the </a:t>
            </a:r>
            <a:r>
              <a:rPr lang="en-US" sz="2800" b="0" i="0" u="none" strike="noStrike" baseline="0" dirty="0" err="1"/>
              <a:t>Ajloun</a:t>
            </a:r>
            <a:r>
              <a:rPr lang="en-US" sz="2800" b="0" i="0" u="none" strike="noStrike" baseline="0" dirty="0"/>
              <a:t>, Balqa, Irbid and Karak governorates, </a:t>
            </a:r>
            <a:r>
              <a:rPr lang="en-US" sz="2800" b="0" dirty="0"/>
              <a:t>2,5 times more wastewater can be treated</a:t>
            </a:r>
            <a:r>
              <a:rPr lang="en-US" sz="2800" b="0" i="0" u="none" strike="noStrike" baseline="0" dirty="0"/>
              <a:t> per day.</a:t>
            </a:r>
            <a:endParaRPr lang="en-US" sz="2800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956753D9-B325-654A-DD52-A1B74DD558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150" b="3"/>
          <a:stretch/>
        </p:blipFill>
        <p:spPr>
          <a:xfrm>
            <a:off x="12234681" y="-10"/>
            <a:ext cx="6053320" cy="6268211"/>
          </a:xfrm>
          <a:custGeom>
            <a:avLst/>
            <a:gdLst/>
            <a:ahLst/>
            <a:cxnLst/>
            <a:rect l="l" t="t" r="r" b="b"/>
            <a:pathLst>
              <a:path w="4035547" h="4178808">
                <a:moveTo>
                  <a:pt x="14988" y="0"/>
                </a:moveTo>
                <a:lnTo>
                  <a:pt x="4035547" y="0"/>
                </a:lnTo>
                <a:lnTo>
                  <a:pt x="4035547" y="4161794"/>
                </a:lnTo>
                <a:lnTo>
                  <a:pt x="3918602" y="4164199"/>
                </a:lnTo>
                <a:cubicBezTo>
                  <a:pt x="3673497" y="4178956"/>
                  <a:pt x="3428120" y="4172295"/>
                  <a:pt x="3183014" y="4175560"/>
                </a:cubicBezTo>
                <a:cubicBezTo>
                  <a:pt x="2855121" y="4180001"/>
                  <a:pt x="2527499" y="4168639"/>
                  <a:pt x="2199742" y="4167595"/>
                </a:cubicBezTo>
                <a:cubicBezTo>
                  <a:pt x="2132562" y="4167334"/>
                  <a:pt x="2065110" y="4170729"/>
                  <a:pt x="1998202" y="4175952"/>
                </a:cubicBezTo>
                <a:cubicBezTo>
                  <a:pt x="1905507" y="4183005"/>
                  <a:pt x="1814033" y="4174124"/>
                  <a:pt x="1722153" y="4165766"/>
                </a:cubicBezTo>
                <a:cubicBezTo>
                  <a:pt x="1611407" y="4155711"/>
                  <a:pt x="1500933" y="4164591"/>
                  <a:pt x="1390867" y="4176214"/>
                </a:cubicBezTo>
                <a:lnTo>
                  <a:pt x="1348076" y="4178808"/>
                </a:lnTo>
                <a:lnTo>
                  <a:pt x="597587" y="4178808"/>
                </a:lnTo>
                <a:lnTo>
                  <a:pt x="507890" y="4175773"/>
                </a:lnTo>
                <a:cubicBezTo>
                  <a:pt x="403218" y="4174810"/>
                  <a:pt x="298546" y="4175691"/>
                  <a:pt x="193840" y="4176214"/>
                </a:cubicBezTo>
                <a:lnTo>
                  <a:pt x="2757" y="4175742"/>
                </a:lnTo>
                <a:lnTo>
                  <a:pt x="2810" y="4034870"/>
                </a:lnTo>
                <a:cubicBezTo>
                  <a:pt x="5629" y="3979851"/>
                  <a:pt x="10539" y="3924896"/>
                  <a:pt x="15416" y="3870068"/>
                </a:cubicBezTo>
                <a:cubicBezTo>
                  <a:pt x="23018" y="3799731"/>
                  <a:pt x="25045" y="3728899"/>
                  <a:pt x="21498" y="3658244"/>
                </a:cubicBezTo>
                <a:cubicBezTo>
                  <a:pt x="17063" y="3602147"/>
                  <a:pt x="10095" y="3546050"/>
                  <a:pt x="8828" y="3489953"/>
                </a:cubicBezTo>
                <a:cubicBezTo>
                  <a:pt x="6548" y="3389688"/>
                  <a:pt x="7434" y="3289424"/>
                  <a:pt x="13262" y="3189160"/>
                </a:cubicBezTo>
                <a:cubicBezTo>
                  <a:pt x="16176" y="3138901"/>
                  <a:pt x="20864" y="3089150"/>
                  <a:pt x="22891" y="3038510"/>
                </a:cubicBezTo>
                <a:cubicBezTo>
                  <a:pt x="24918" y="2987870"/>
                  <a:pt x="28973" y="2936723"/>
                  <a:pt x="17444" y="2887098"/>
                </a:cubicBezTo>
                <a:cubicBezTo>
                  <a:pt x="-2068" y="2802699"/>
                  <a:pt x="12249" y="2718680"/>
                  <a:pt x="16430" y="2634534"/>
                </a:cubicBezTo>
                <a:cubicBezTo>
                  <a:pt x="18964" y="2582244"/>
                  <a:pt x="34168" y="2528685"/>
                  <a:pt x="20738" y="2477919"/>
                </a:cubicBezTo>
                <a:cubicBezTo>
                  <a:pt x="-421" y="2398342"/>
                  <a:pt x="13389" y="2320415"/>
                  <a:pt x="20738" y="2242107"/>
                </a:cubicBezTo>
                <a:cubicBezTo>
                  <a:pt x="29213" y="2168001"/>
                  <a:pt x="27718" y="2093082"/>
                  <a:pt x="16303" y="2019369"/>
                </a:cubicBezTo>
                <a:cubicBezTo>
                  <a:pt x="1986" y="1946239"/>
                  <a:pt x="1986" y="1871028"/>
                  <a:pt x="16303" y="1797899"/>
                </a:cubicBezTo>
                <a:cubicBezTo>
                  <a:pt x="28162" y="1737537"/>
                  <a:pt x="29530" y="1675589"/>
                  <a:pt x="20357" y="1614758"/>
                </a:cubicBezTo>
                <a:cubicBezTo>
                  <a:pt x="14149" y="1571226"/>
                  <a:pt x="3000" y="1527947"/>
                  <a:pt x="1480" y="1484415"/>
                </a:cubicBezTo>
                <a:cubicBezTo>
                  <a:pt x="-1662" y="1393377"/>
                  <a:pt x="200" y="1302238"/>
                  <a:pt x="7055" y="1211417"/>
                </a:cubicBezTo>
                <a:cubicBezTo>
                  <a:pt x="15036" y="1107980"/>
                  <a:pt x="30366" y="1004923"/>
                  <a:pt x="19724" y="900725"/>
                </a:cubicBezTo>
                <a:cubicBezTo>
                  <a:pt x="16050" y="864934"/>
                  <a:pt x="8575" y="829270"/>
                  <a:pt x="7815" y="793353"/>
                </a:cubicBezTo>
                <a:cubicBezTo>
                  <a:pt x="6168" y="726087"/>
                  <a:pt x="5407" y="659710"/>
                  <a:pt x="9208" y="590286"/>
                </a:cubicBezTo>
                <a:cubicBezTo>
                  <a:pt x="13009" y="520863"/>
                  <a:pt x="27452" y="450424"/>
                  <a:pt x="17697" y="382270"/>
                </a:cubicBezTo>
                <a:cubicBezTo>
                  <a:pt x="7941" y="314115"/>
                  <a:pt x="14276" y="247103"/>
                  <a:pt x="20611" y="180218"/>
                </a:cubicBezTo>
                <a:cubicBezTo>
                  <a:pt x="23652" y="148426"/>
                  <a:pt x="25711" y="116982"/>
                  <a:pt x="25156" y="85665"/>
                </a:cubicBezTo>
                <a:close/>
              </a:path>
            </a:pathLst>
          </a:custGeom>
        </p:spPr>
      </p:pic>
      <p:pic>
        <p:nvPicPr>
          <p:cNvPr id="18" name="Bildplatzhalter 17">
            <a:extLst>
              <a:ext uri="{FF2B5EF4-FFF2-40B4-BE49-F238E27FC236}">
                <a16:creationId xmlns:a16="http://schemas.microsoft.com/office/drawing/2014/main" id="{F8689FEA-AC70-2F72-B2A8-F9F4DBB9317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20710" r="2" b="9528"/>
          <a:stretch/>
        </p:blipFill>
        <p:spPr>
          <a:xfrm>
            <a:off x="12216534" y="6400801"/>
            <a:ext cx="6071467" cy="3886212"/>
          </a:xfrm>
          <a:custGeom>
            <a:avLst/>
            <a:gdLst/>
            <a:ahLst/>
            <a:cxnLst/>
            <a:rect l="l" t="t" r="r" b="b"/>
            <a:pathLst>
              <a:path w="4047645" h="2495811">
                <a:moveTo>
                  <a:pt x="2441891" y="4"/>
                </a:moveTo>
                <a:cubicBezTo>
                  <a:pt x="2489381" y="-78"/>
                  <a:pt x="2536882" y="1163"/>
                  <a:pt x="2584383" y="4428"/>
                </a:cubicBezTo>
                <a:cubicBezTo>
                  <a:pt x="2744314" y="17813"/>
                  <a:pt x="2904989" y="21079"/>
                  <a:pt x="3065367" y="14222"/>
                </a:cubicBezTo>
                <a:cubicBezTo>
                  <a:pt x="3194244" y="5694"/>
                  <a:pt x="3323514" y="4206"/>
                  <a:pt x="3452568" y="9782"/>
                </a:cubicBezTo>
                <a:cubicBezTo>
                  <a:pt x="3572813" y="16442"/>
                  <a:pt x="3693059" y="23233"/>
                  <a:pt x="3813712" y="19315"/>
                </a:cubicBezTo>
                <a:cubicBezTo>
                  <a:pt x="3861755" y="17748"/>
                  <a:pt x="3909121" y="15789"/>
                  <a:pt x="3956758" y="13177"/>
                </a:cubicBezTo>
                <a:lnTo>
                  <a:pt x="4047645" y="9696"/>
                </a:lnTo>
                <a:lnTo>
                  <a:pt x="4047645" y="2495811"/>
                </a:lnTo>
                <a:lnTo>
                  <a:pt x="28177" y="2495811"/>
                </a:lnTo>
                <a:lnTo>
                  <a:pt x="28782" y="2485852"/>
                </a:lnTo>
                <a:cubicBezTo>
                  <a:pt x="31911" y="2365446"/>
                  <a:pt x="35027" y="2245002"/>
                  <a:pt x="38157" y="2124521"/>
                </a:cubicBezTo>
                <a:cubicBezTo>
                  <a:pt x="38284" y="2119444"/>
                  <a:pt x="39171" y="2114494"/>
                  <a:pt x="39171" y="2109417"/>
                </a:cubicBezTo>
                <a:cubicBezTo>
                  <a:pt x="48166" y="1995573"/>
                  <a:pt x="53107" y="1881729"/>
                  <a:pt x="18899" y="1770550"/>
                </a:cubicBezTo>
                <a:cubicBezTo>
                  <a:pt x="15871" y="1760104"/>
                  <a:pt x="14262" y="1749304"/>
                  <a:pt x="14084" y="1738440"/>
                </a:cubicBezTo>
                <a:cubicBezTo>
                  <a:pt x="12413" y="1641514"/>
                  <a:pt x="16644" y="1544587"/>
                  <a:pt x="26754" y="1448181"/>
                </a:cubicBezTo>
                <a:cubicBezTo>
                  <a:pt x="31949" y="1389038"/>
                  <a:pt x="26754" y="1329006"/>
                  <a:pt x="43478" y="1270498"/>
                </a:cubicBezTo>
                <a:cubicBezTo>
                  <a:pt x="50864" y="1241421"/>
                  <a:pt x="55109" y="1211634"/>
                  <a:pt x="56147" y="1181656"/>
                </a:cubicBezTo>
                <a:cubicBezTo>
                  <a:pt x="59948" y="1109060"/>
                  <a:pt x="38537" y="1040779"/>
                  <a:pt x="18139" y="972244"/>
                </a:cubicBezTo>
                <a:cubicBezTo>
                  <a:pt x="7370" y="935945"/>
                  <a:pt x="-5426" y="898886"/>
                  <a:pt x="2429" y="860811"/>
                </a:cubicBezTo>
                <a:cubicBezTo>
                  <a:pt x="16707" y="802251"/>
                  <a:pt x="24854" y="742359"/>
                  <a:pt x="26754" y="682112"/>
                </a:cubicBezTo>
                <a:cubicBezTo>
                  <a:pt x="26754" y="639468"/>
                  <a:pt x="16365" y="597712"/>
                  <a:pt x="20039" y="555195"/>
                </a:cubicBezTo>
                <a:cubicBezTo>
                  <a:pt x="28211" y="472712"/>
                  <a:pt x="30238" y="389734"/>
                  <a:pt x="26121" y="306946"/>
                </a:cubicBezTo>
                <a:cubicBezTo>
                  <a:pt x="26095" y="273846"/>
                  <a:pt x="29846" y="240848"/>
                  <a:pt x="37270" y="208585"/>
                </a:cubicBezTo>
                <a:cubicBezTo>
                  <a:pt x="46506" y="151651"/>
                  <a:pt x="48419" y="93777"/>
                  <a:pt x="42971" y="36360"/>
                </a:cubicBezTo>
                <a:lnTo>
                  <a:pt x="38853" y="8429"/>
                </a:lnTo>
                <a:lnTo>
                  <a:pt x="56649" y="7824"/>
                </a:lnTo>
                <a:cubicBezTo>
                  <a:pt x="210497" y="-156"/>
                  <a:pt x="364754" y="3162"/>
                  <a:pt x="518087" y="17748"/>
                </a:cubicBezTo>
                <a:cubicBezTo>
                  <a:pt x="626567" y="25440"/>
                  <a:pt x="735534" y="24213"/>
                  <a:pt x="843809" y="14092"/>
                </a:cubicBezTo>
                <a:cubicBezTo>
                  <a:pt x="1042499" y="-1711"/>
                  <a:pt x="1240782" y="10958"/>
                  <a:pt x="1439065" y="21666"/>
                </a:cubicBezTo>
                <a:cubicBezTo>
                  <a:pt x="1631105" y="32113"/>
                  <a:pt x="1823010" y="24408"/>
                  <a:pt x="2015050" y="17487"/>
                </a:cubicBezTo>
                <a:cubicBezTo>
                  <a:pt x="2157045" y="12394"/>
                  <a:pt x="2299420" y="249"/>
                  <a:pt x="2441891" y="4"/>
                </a:cubicBezTo>
                <a:close/>
              </a:path>
            </a:pathLst>
          </a:cu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2316FB8-EC16-3AC9-179C-0824469C13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57900" y="9534525"/>
            <a:ext cx="6172200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Resilience &amp; Innovation in Jordan's Wastewater Sector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9D1BABE-C718-947F-416D-466380FBC4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2915900" y="9534525"/>
            <a:ext cx="4114800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C04C1D1B-1A0A-486E-8AD9-C74EFCD7622C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042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">
            <a:extLst>
              <a:ext uri="{FF2B5EF4-FFF2-40B4-BE49-F238E27FC236}">
                <a16:creationId xmlns:a16="http://schemas.microsoft.com/office/drawing/2014/main" id="{3E3632A3-B015-618D-A1BA-C77021DEFCC3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itel 3">
            <a:extLst>
              <a:ext uri="{FF2B5EF4-FFF2-40B4-BE49-F238E27FC236}">
                <a16:creationId xmlns:a16="http://schemas.microsoft.com/office/drawing/2014/main" id="{CFA481D8-143D-9145-659F-8D1C33AB1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404" y="960120"/>
            <a:ext cx="8197596" cy="222199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2: Unlocking potentials: Focus areas of German-Jordanian Development Cooperation</a:t>
            </a:r>
          </a:p>
        </p:txBody>
      </p:sp>
      <p:sp>
        <p:nvSpPr>
          <p:cNvPr id="28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4917" y="3559302"/>
            <a:ext cx="4882642" cy="27432"/>
          </a:xfrm>
          <a:custGeom>
            <a:avLst/>
            <a:gdLst>
              <a:gd name="connsiteX0" fmla="*/ 0 w 4882642"/>
              <a:gd name="connsiteY0" fmla="*/ 0 h 27432"/>
              <a:gd name="connsiteX1" fmla="*/ 648694 w 4882642"/>
              <a:gd name="connsiteY1" fmla="*/ 0 h 27432"/>
              <a:gd name="connsiteX2" fmla="*/ 1199735 w 4882642"/>
              <a:gd name="connsiteY2" fmla="*/ 0 h 27432"/>
              <a:gd name="connsiteX3" fmla="*/ 1799602 w 4882642"/>
              <a:gd name="connsiteY3" fmla="*/ 0 h 27432"/>
              <a:gd name="connsiteX4" fmla="*/ 2545949 w 4882642"/>
              <a:gd name="connsiteY4" fmla="*/ 0 h 27432"/>
              <a:gd name="connsiteX5" fmla="*/ 3194643 w 4882642"/>
              <a:gd name="connsiteY5" fmla="*/ 0 h 27432"/>
              <a:gd name="connsiteX6" fmla="*/ 3794510 w 4882642"/>
              <a:gd name="connsiteY6" fmla="*/ 0 h 27432"/>
              <a:gd name="connsiteX7" fmla="*/ 4882642 w 4882642"/>
              <a:gd name="connsiteY7" fmla="*/ 0 h 27432"/>
              <a:gd name="connsiteX8" fmla="*/ 4882642 w 4882642"/>
              <a:gd name="connsiteY8" fmla="*/ 27432 h 27432"/>
              <a:gd name="connsiteX9" fmla="*/ 4185122 w 4882642"/>
              <a:gd name="connsiteY9" fmla="*/ 27432 h 27432"/>
              <a:gd name="connsiteX10" fmla="*/ 3585254 w 4882642"/>
              <a:gd name="connsiteY10" fmla="*/ 27432 h 27432"/>
              <a:gd name="connsiteX11" fmla="*/ 2790081 w 4882642"/>
              <a:gd name="connsiteY11" fmla="*/ 27432 h 27432"/>
              <a:gd name="connsiteX12" fmla="*/ 2141387 w 4882642"/>
              <a:gd name="connsiteY12" fmla="*/ 27432 h 27432"/>
              <a:gd name="connsiteX13" fmla="*/ 1590346 w 4882642"/>
              <a:gd name="connsiteY13" fmla="*/ 27432 h 27432"/>
              <a:gd name="connsiteX14" fmla="*/ 844000 w 4882642"/>
              <a:gd name="connsiteY14" fmla="*/ 27432 h 27432"/>
              <a:gd name="connsiteX15" fmla="*/ 0 w 4882642"/>
              <a:gd name="connsiteY15" fmla="*/ 27432 h 27432"/>
              <a:gd name="connsiteX16" fmla="*/ 0 w 4882642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882642" h="27432" fill="none" extrusionOk="0">
                <a:moveTo>
                  <a:pt x="0" y="0"/>
                </a:moveTo>
                <a:cubicBezTo>
                  <a:pt x="283896" y="15806"/>
                  <a:pt x="476914" y="-5705"/>
                  <a:pt x="648694" y="0"/>
                </a:cubicBezTo>
                <a:cubicBezTo>
                  <a:pt x="820474" y="5705"/>
                  <a:pt x="992491" y="-2560"/>
                  <a:pt x="1199735" y="0"/>
                </a:cubicBezTo>
                <a:cubicBezTo>
                  <a:pt x="1406979" y="2560"/>
                  <a:pt x="1535106" y="-12373"/>
                  <a:pt x="1799602" y="0"/>
                </a:cubicBezTo>
                <a:cubicBezTo>
                  <a:pt x="2064098" y="12373"/>
                  <a:pt x="2220857" y="34016"/>
                  <a:pt x="2545949" y="0"/>
                </a:cubicBezTo>
                <a:cubicBezTo>
                  <a:pt x="2871041" y="-34016"/>
                  <a:pt x="2930967" y="-6551"/>
                  <a:pt x="3194643" y="0"/>
                </a:cubicBezTo>
                <a:cubicBezTo>
                  <a:pt x="3458319" y="6551"/>
                  <a:pt x="3590719" y="-27970"/>
                  <a:pt x="3794510" y="0"/>
                </a:cubicBezTo>
                <a:cubicBezTo>
                  <a:pt x="3998301" y="27970"/>
                  <a:pt x="4343090" y="-39667"/>
                  <a:pt x="4882642" y="0"/>
                </a:cubicBezTo>
                <a:cubicBezTo>
                  <a:pt x="4881669" y="8304"/>
                  <a:pt x="4882164" y="21512"/>
                  <a:pt x="4882642" y="27432"/>
                </a:cubicBezTo>
                <a:cubicBezTo>
                  <a:pt x="4608564" y="7308"/>
                  <a:pt x="4394312" y="56256"/>
                  <a:pt x="4185122" y="27432"/>
                </a:cubicBezTo>
                <a:cubicBezTo>
                  <a:pt x="3975932" y="-1392"/>
                  <a:pt x="3827783" y="51583"/>
                  <a:pt x="3585254" y="27432"/>
                </a:cubicBezTo>
                <a:cubicBezTo>
                  <a:pt x="3342725" y="3281"/>
                  <a:pt x="3165015" y="17373"/>
                  <a:pt x="2790081" y="27432"/>
                </a:cubicBezTo>
                <a:cubicBezTo>
                  <a:pt x="2415147" y="37491"/>
                  <a:pt x="2453830" y="6816"/>
                  <a:pt x="2141387" y="27432"/>
                </a:cubicBezTo>
                <a:cubicBezTo>
                  <a:pt x="1828944" y="48048"/>
                  <a:pt x="1774219" y="17790"/>
                  <a:pt x="1590346" y="27432"/>
                </a:cubicBezTo>
                <a:cubicBezTo>
                  <a:pt x="1406473" y="37074"/>
                  <a:pt x="1200327" y="18527"/>
                  <a:pt x="844000" y="27432"/>
                </a:cubicBezTo>
                <a:cubicBezTo>
                  <a:pt x="487673" y="36337"/>
                  <a:pt x="322314" y="2648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882642" h="27432" stroke="0" extrusionOk="0">
                <a:moveTo>
                  <a:pt x="0" y="0"/>
                </a:moveTo>
                <a:cubicBezTo>
                  <a:pt x="238803" y="9040"/>
                  <a:pt x="494861" y="-4831"/>
                  <a:pt x="648694" y="0"/>
                </a:cubicBezTo>
                <a:cubicBezTo>
                  <a:pt x="802527" y="4831"/>
                  <a:pt x="991643" y="12575"/>
                  <a:pt x="1199735" y="0"/>
                </a:cubicBezTo>
                <a:cubicBezTo>
                  <a:pt x="1407827" y="-12575"/>
                  <a:pt x="1757315" y="9056"/>
                  <a:pt x="1994908" y="0"/>
                </a:cubicBezTo>
                <a:cubicBezTo>
                  <a:pt x="2232501" y="-9056"/>
                  <a:pt x="2370188" y="18797"/>
                  <a:pt x="2643602" y="0"/>
                </a:cubicBezTo>
                <a:cubicBezTo>
                  <a:pt x="2917016" y="-18797"/>
                  <a:pt x="3036387" y="10091"/>
                  <a:pt x="3292296" y="0"/>
                </a:cubicBezTo>
                <a:cubicBezTo>
                  <a:pt x="3548205" y="-10091"/>
                  <a:pt x="3892824" y="6516"/>
                  <a:pt x="4087469" y="0"/>
                </a:cubicBezTo>
                <a:cubicBezTo>
                  <a:pt x="4282114" y="-6516"/>
                  <a:pt x="4487997" y="-16222"/>
                  <a:pt x="4882642" y="0"/>
                </a:cubicBezTo>
                <a:cubicBezTo>
                  <a:pt x="4883127" y="9333"/>
                  <a:pt x="4883920" y="19699"/>
                  <a:pt x="4882642" y="27432"/>
                </a:cubicBezTo>
                <a:cubicBezTo>
                  <a:pt x="4665479" y="53358"/>
                  <a:pt x="4455363" y="34051"/>
                  <a:pt x="4282775" y="27432"/>
                </a:cubicBezTo>
                <a:cubicBezTo>
                  <a:pt x="4110187" y="20813"/>
                  <a:pt x="3781952" y="37808"/>
                  <a:pt x="3585254" y="27432"/>
                </a:cubicBezTo>
                <a:cubicBezTo>
                  <a:pt x="3388556" y="17056"/>
                  <a:pt x="3084641" y="41802"/>
                  <a:pt x="2887734" y="27432"/>
                </a:cubicBezTo>
                <a:cubicBezTo>
                  <a:pt x="2690827" y="13062"/>
                  <a:pt x="2491613" y="5294"/>
                  <a:pt x="2239040" y="27432"/>
                </a:cubicBezTo>
                <a:cubicBezTo>
                  <a:pt x="1986467" y="49570"/>
                  <a:pt x="1795483" y="63015"/>
                  <a:pt x="1443867" y="27432"/>
                </a:cubicBezTo>
                <a:cubicBezTo>
                  <a:pt x="1092251" y="-8151"/>
                  <a:pt x="850619" y="43704"/>
                  <a:pt x="648694" y="27432"/>
                </a:cubicBezTo>
                <a:cubicBezTo>
                  <a:pt x="446769" y="11160"/>
                  <a:pt x="306471" y="26408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B2116D2-DB5E-9A6E-4A10-D3737B13873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46404" y="3991356"/>
            <a:ext cx="8883396" cy="532180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4572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Technical Sustainable Management (TSM) – a quality management system for WWTPs: 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2022 a TSM unit was established at WAJ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More than 20 TSM inspections done</a:t>
            </a:r>
          </a:p>
          <a:p>
            <a:pPr marL="571500" indent="-4572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Critical support for Operation and Maintenance to sustain operations and secure investments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 err="1"/>
              <a:t>Institutionalisation</a:t>
            </a:r>
            <a:r>
              <a:rPr lang="en-US" sz="2800" dirty="0"/>
              <a:t> of the Regional Technical Service Center in Yarmouk</a:t>
            </a:r>
          </a:p>
          <a:p>
            <a:pPr marL="571500" indent="-4572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Development of the wastewater workforce through a sector wide training needs assessment (TNA) and the establishment of the Water Training Center in Marka as a training hub for the water sector.</a:t>
            </a:r>
          </a:p>
          <a:p>
            <a:pPr indent="-228600">
              <a:lnSpc>
                <a:spcPct val="90000"/>
              </a:lnSpc>
            </a:pPr>
            <a:endParaRPr lang="en-US" sz="2300" dirty="0"/>
          </a:p>
        </p:txBody>
      </p:sp>
      <p:pic>
        <p:nvPicPr>
          <p:cNvPr id="22" name="Bildplatzhalter 7">
            <a:extLst>
              <a:ext uri="{FF2B5EF4-FFF2-40B4-BE49-F238E27FC236}">
                <a16:creationId xmlns:a16="http://schemas.microsoft.com/office/drawing/2014/main" id="{024A9F5D-E8C2-AC63-1159-2DB4C8CB126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1006" b="11006"/>
          <a:stretch/>
        </p:blipFill>
        <p:spPr>
          <a:xfrm>
            <a:off x="10121997" y="1092994"/>
            <a:ext cx="7068249" cy="7722395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590DD44-3C41-B404-2396-1A3B46930A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8917" y="1065445"/>
            <a:ext cx="3594003" cy="3351407"/>
          </a:xfrm>
          <a:prstGeom prst="rect">
            <a:avLst/>
          </a:prstGeom>
        </p:spPr>
      </p:pic>
      <p:sp>
        <p:nvSpPr>
          <p:cNvPr id="24" name="Fußzeilenplatzhalter 2">
            <a:extLst>
              <a:ext uri="{FF2B5EF4-FFF2-40B4-BE49-F238E27FC236}">
                <a16:creationId xmlns:a16="http://schemas.microsoft.com/office/drawing/2014/main" id="{FF9EBB35-8F72-804F-28F7-854F86BCC6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57900" y="9534525"/>
            <a:ext cx="6172200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+mn-ea"/>
                <a:cs typeface="+mn-cs"/>
              </a:rPr>
              <a:t>Resilience &amp; Innovation in Jordan's Wastewater Sector</a:t>
            </a:r>
          </a:p>
        </p:txBody>
      </p:sp>
    </p:spTree>
    <p:extLst>
      <p:ext uri="{BB962C8B-B14F-4D97-AF65-F5344CB8AC3E}">
        <p14:creationId xmlns:p14="http://schemas.microsoft.com/office/powerpoint/2010/main" val="3743425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593AF4B-29AF-45F8-8A6C-4C7108F32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404" y="960120"/>
            <a:ext cx="7228332" cy="222199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2: Unlocking potentials: Focus areas of German-Jordanian Development Cooperation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4917" y="3559302"/>
            <a:ext cx="4882642" cy="27432"/>
          </a:xfrm>
          <a:custGeom>
            <a:avLst/>
            <a:gdLst>
              <a:gd name="connsiteX0" fmla="*/ 0 w 4882642"/>
              <a:gd name="connsiteY0" fmla="*/ 0 h 27432"/>
              <a:gd name="connsiteX1" fmla="*/ 648694 w 4882642"/>
              <a:gd name="connsiteY1" fmla="*/ 0 h 27432"/>
              <a:gd name="connsiteX2" fmla="*/ 1199735 w 4882642"/>
              <a:gd name="connsiteY2" fmla="*/ 0 h 27432"/>
              <a:gd name="connsiteX3" fmla="*/ 1799602 w 4882642"/>
              <a:gd name="connsiteY3" fmla="*/ 0 h 27432"/>
              <a:gd name="connsiteX4" fmla="*/ 2545949 w 4882642"/>
              <a:gd name="connsiteY4" fmla="*/ 0 h 27432"/>
              <a:gd name="connsiteX5" fmla="*/ 3194643 w 4882642"/>
              <a:gd name="connsiteY5" fmla="*/ 0 h 27432"/>
              <a:gd name="connsiteX6" fmla="*/ 3794510 w 4882642"/>
              <a:gd name="connsiteY6" fmla="*/ 0 h 27432"/>
              <a:gd name="connsiteX7" fmla="*/ 4882642 w 4882642"/>
              <a:gd name="connsiteY7" fmla="*/ 0 h 27432"/>
              <a:gd name="connsiteX8" fmla="*/ 4882642 w 4882642"/>
              <a:gd name="connsiteY8" fmla="*/ 27432 h 27432"/>
              <a:gd name="connsiteX9" fmla="*/ 4185122 w 4882642"/>
              <a:gd name="connsiteY9" fmla="*/ 27432 h 27432"/>
              <a:gd name="connsiteX10" fmla="*/ 3585254 w 4882642"/>
              <a:gd name="connsiteY10" fmla="*/ 27432 h 27432"/>
              <a:gd name="connsiteX11" fmla="*/ 2790081 w 4882642"/>
              <a:gd name="connsiteY11" fmla="*/ 27432 h 27432"/>
              <a:gd name="connsiteX12" fmla="*/ 2141387 w 4882642"/>
              <a:gd name="connsiteY12" fmla="*/ 27432 h 27432"/>
              <a:gd name="connsiteX13" fmla="*/ 1590346 w 4882642"/>
              <a:gd name="connsiteY13" fmla="*/ 27432 h 27432"/>
              <a:gd name="connsiteX14" fmla="*/ 844000 w 4882642"/>
              <a:gd name="connsiteY14" fmla="*/ 27432 h 27432"/>
              <a:gd name="connsiteX15" fmla="*/ 0 w 4882642"/>
              <a:gd name="connsiteY15" fmla="*/ 27432 h 27432"/>
              <a:gd name="connsiteX16" fmla="*/ 0 w 4882642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882642" h="27432" fill="none" extrusionOk="0">
                <a:moveTo>
                  <a:pt x="0" y="0"/>
                </a:moveTo>
                <a:cubicBezTo>
                  <a:pt x="283896" y="15806"/>
                  <a:pt x="476914" y="-5705"/>
                  <a:pt x="648694" y="0"/>
                </a:cubicBezTo>
                <a:cubicBezTo>
                  <a:pt x="820474" y="5705"/>
                  <a:pt x="992491" y="-2560"/>
                  <a:pt x="1199735" y="0"/>
                </a:cubicBezTo>
                <a:cubicBezTo>
                  <a:pt x="1406979" y="2560"/>
                  <a:pt x="1535106" y="-12373"/>
                  <a:pt x="1799602" y="0"/>
                </a:cubicBezTo>
                <a:cubicBezTo>
                  <a:pt x="2064098" y="12373"/>
                  <a:pt x="2220857" y="34016"/>
                  <a:pt x="2545949" y="0"/>
                </a:cubicBezTo>
                <a:cubicBezTo>
                  <a:pt x="2871041" y="-34016"/>
                  <a:pt x="2930967" y="-6551"/>
                  <a:pt x="3194643" y="0"/>
                </a:cubicBezTo>
                <a:cubicBezTo>
                  <a:pt x="3458319" y="6551"/>
                  <a:pt x="3590719" y="-27970"/>
                  <a:pt x="3794510" y="0"/>
                </a:cubicBezTo>
                <a:cubicBezTo>
                  <a:pt x="3998301" y="27970"/>
                  <a:pt x="4343090" y="-39667"/>
                  <a:pt x="4882642" y="0"/>
                </a:cubicBezTo>
                <a:cubicBezTo>
                  <a:pt x="4881669" y="8304"/>
                  <a:pt x="4882164" y="21512"/>
                  <a:pt x="4882642" y="27432"/>
                </a:cubicBezTo>
                <a:cubicBezTo>
                  <a:pt x="4608564" y="7308"/>
                  <a:pt x="4394312" y="56256"/>
                  <a:pt x="4185122" y="27432"/>
                </a:cubicBezTo>
                <a:cubicBezTo>
                  <a:pt x="3975932" y="-1392"/>
                  <a:pt x="3827783" y="51583"/>
                  <a:pt x="3585254" y="27432"/>
                </a:cubicBezTo>
                <a:cubicBezTo>
                  <a:pt x="3342725" y="3281"/>
                  <a:pt x="3165015" y="17373"/>
                  <a:pt x="2790081" y="27432"/>
                </a:cubicBezTo>
                <a:cubicBezTo>
                  <a:pt x="2415147" y="37491"/>
                  <a:pt x="2453830" y="6816"/>
                  <a:pt x="2141387" y="27432"/>
                </a:cubicBezTo>
                <a:cubicBezTo>
                  <a:pt x="1828944" y="48048"/>
                  <a:pt x="1774219" y="17790"/>
                  <a:pt x="1590346" y="27432"/>
                </a:cubicBezTo>
                <a:cubicBezTo>
                  <a:pt x="1406473" y="37074"/>
                  <a:pt x="1200327" y="18527"/>
                  <a:pt x="844000" y="27432"/>
                </a:cubicBezTo>
                <a:cubicBezTo>
                  <a:pt x="487673" y="36337"/>
                  <a:pt x="322314" y="2648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882642" h="27432" stroke="0" extrusionOk="0">
                <a:moveTo>
                  <a:pt x="0" y="0"/>
                </a:moveTo>
                <a:cubicBezTo>
                  <a:pt x="238803" y="9040"/>
                  <a:pt x="494861" y="-4831"/>
                  <a:pt x="648694" y="0"/>
                </a:cubicBezTo>
                <a:cubicBezTo>
                  <a:pt x="802527" y="4831"/>
                  <a:pt x="991643" y="12575"/>
                  <a:pt x="1199735" y="0"/>
                </a:cubicBezTo>
                <a:cubicBezTo>
                  <a:pt x="1407827" y="-12575"/>
                  <a:pt x="1757315" y="9056"/>
                  <a:pt x="1994908" y="0"/>
                </a:cubicBezTo>
                <a:cubicBezTo>
                  <a:pt x="2232501" y="-9056"/>
                  <a:pt x="2370188" y="18797"/>
                  <a:pt x="2643602" y="0"/>
                </a:cubicBezTo>
                <a:cubicBezTo>
                  <a:pt x="2917016" y="-18797"/>
                  <a:pt x="3036387" y="10091"/>
                  <a:pt x="3292296" y="0"/>
                </a:cubicBezTo>
                <a:cubicBezTo>
                  <a:pt x="3548205" y="-10091"/>
                  <a:pt x="3892824" y="6516"/>
                  <a:pt x="4087469" y="0"/>
                </a:cubicBezTo>
                <a:cubicBezTo>
                  <a:pt x="4282114" y="-6516"/>
                  <a:pt x="4487997" y="-16222"/>
                  <a:pt x="4882642" y="0"/>
                </a:cubicBezTo>
                <a:cubicBezTo>
                  <a:pt x="4883127" y="9333"/>
                  <a:pt x="4883920" y="19699"/>
                  <a:pt x="4882642" y="27432"/>
                </a:cubicBezTo>
                <a:cubicBezTo>
                  <a:pt x="4665479" y="53358"/>
                  <a:pt x="4455363" y="34051"/>
                  <a:pt x="4282775" y="27432"/>
                </a:cubicBezTo>
                <a:cubicBezTo>
                  <a:pt x="4110187" y="20813"/>
                  <a:pt x="3781952" y="37808"/>
                  <a:pt x="3585254" y="27432"/>
                </a:cubicBezTo>
                <a:cubicBezTo>
                  <a:pt x="3388556" y="17056"/>
                  <a:pt x="3084641" y="41802"/>
                  <a:pt x="2887734" y="27432"/>
                </a:cubicBezTo>
                <a:cubicBezTo>
                  <a:pt x="2690827" y="13062"/>
                  <a:pt x="2491613" y="5294"/>
                  <a:pt x="2239040" y="27432"/>
                </a:cubicBezTo>
                <a:cubicBezTo>
                  <a:pt x="1986467" y="49570"/>
                  <a:pt x="1795483" y="63015"/>
                  <a:pt x="1443867" y="27432"/>
                </a:cubicBezTo>
                <a:cubicBezTo>
                  <a:pt x="1092251" y="-8151"/>
                  <a:pt x="850619" y="43704"/>
                  <a:pt x="648694" y="27432"/>
                </a:cubicBezTo>
                <a:cubicBezTo>
                  <a:pt x="446769" y="11160"/>
                  <a:pt x="306471" y="26408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8F1C570-1151-E7A9-D705-0FF78318CC8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46404" y="3991356"/>
            <a:ext cx="8273796" cy="532180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4572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A major alternative source of water:</a:t>
            </a:r>
          </a:p>
          <a:p>
            <a:pPr marL="942975" lvl="1" indent="-3429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dirty="0"/>
              <a:t>Spotlight on As Samra WWTP, which produces 70 percent of all treated wastewater in Jordan.</a:t>
            </a:r>
          </a:p>
          <a:p>
            <a:pPr marL="571500" indent="-4572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A new reuse system in the north:</a:t>
            </a:r>
          </a:p>
          <a:p>
            <a:pPr marL="857250" lvl="1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/>
              <a:t>Harness the growing volume of reclaimed water from the GDC supported WWTPs in the north and deliver it to farmers in the Jordan Valley.</a:t>
            </a:r>
          </a:p>
          <a:p>
            <a:pPr marL="571500" indent="-4572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Reclaiming water from ritual washing</a:t>
            </a:r>
          </a:p>
          <a:p>
            <a:pPr marL="971550" lvl="1" indent="-4572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/>
              <a:t>75% reduction in freshwater use through the introduction of greywater recycling in the largest mosque in Jordan.</a:t>
            </a:r>
          </a:p>
          <a:p>
            <a:pPr indent="-228600">
              <a:lnSpc>
                <a:spcPct val="90000"/>
              </a:lnSpc>
            </a:pPr>
            <a:endParaRPr lang="en-US" sz="280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0D9A4ED-85A7-6032-E9DF-4A1E5F975D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57900" y="9534525"/>
            <a:ext cx="6172200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Resilience &amp; Innovation in Jordan's Wastewater Sector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523C10E-AB12-BB87-89D0-27D81A7038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2915900" y="9534525"/>
            <a:ext cx="4114800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C04C1D1B-1A0A-486E-8AD9-C74EFCD7622C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pic>
        <p:nvPicPr>
          <p:cNvPr id="9" name="Bildplatzhalter 7">
            <a:extLst>
              <a:ext uri="{FF2B5EF4-FFF2-40B4-BE49-F238E27FC236}">
                <a16:creationId xmlns:a16="http://schemas.microsoft.com/office/drawing/2014/main" id="{69B91094-0793-903B-CF89-111A392F077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0993" b="10993"/>
          <a:stretch/>
        </p:blipFill>
        <p:spPr>
          <a:xfrm>
            <a:off x="10383012" y="723901"/>
            <a:ext cx="7177664" cy="7841936"/>
          </a:xfr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378EC69-4347-B931-8740-B85B871CE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1377" y="723900"/>
            <a:ext cx="3479299" cy="3505199"/>
          </a:xfrm>
          <a:prstGeom prst="rect">
            <a:avLst/>
          </a:prstGeom>
        </p:spPr>
      </p:pic>
      <p:sp>
        <p:nvSpPr>
          <p:cNvPr id="11" name="Freeform 2">
            <a:extLst>
              <a:ext uri="{FF2B5EF4-FFF2-40B4-BE49-F238E27FC236}">
                <a16:creationId xmlns:a16="http://schemas.microsoft.com/office/drawing/2014/main" id="{37CE475A-E0E5-AD89-549D-6AB6A6ABC6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795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85E09C21-D6A2-E33C-77A0-0BA65AAE1B2D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ED46C73-5C0F-5D0A-5EC3-281A3D231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404" y="960120"/>
            <a:ext cx="7228332" cy="222199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2: Unlocking potentials: Focus areas of German-Jordanian Development Cooperation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4917" y="3559302"/>
            <a:ext cx="4882642" cy="27432"/>
          </a:xfrm>
          <a:custGeom>
            <a:avLst/>
            <a:gdLst>
              <a:gd name="connsiteX0" fmla="*/ 0 w 4882642"/>
              <a:gd name="connsiteY0" fmla="*/ 0 h 27432"/>
              <a:gd name="connsiteX1" fmla="*/ 648694 w 4882642"/>
              <a:gd name="connsiteY1" fmla="*/ 0 h 27432"/>
              <a:gd name="connsiteX2" fmla="*/ 1199735 w 4882642"/>
              <a:gd name="connsiteY2" fmla="*/ 0 h 27432"/>
              <a:gd name="connsiteX3" fmla="*/ 1799602 w 4882642"/>
              <a:gd name="connsiteY3" fmla="*/ 0 h 27432"/>
              <a:gd name="connsiteX4" fmla="*/ 2545949 w 4882642"/>
              <a:gd name="connsiteY4" fmla="*/ 0 h 27432"/>
              <a:gd name="connsiteX5" fmla="*/ 3194643 w 4882642"/>
              <a:gd name="connsiteY5" fmla="*/ 0 h 27432"/>
              <a:gd name="connsiteX6" fmla="*/ 3794510 w 4882642"/>
              <a:gd name="connsiteY6" fmla="*/ 0 h 27432"/>
              <a:gd name="connsiteX7" fmla="*/ 4882642 w 4882642"/>
              <a:gd name="connsiteY7" fmla="*/ 0 h 27432"/>
              <a:gd name="connsiteX8" fmla="*/ 4882642 w 4882642"/>
              <a:gd name="connsiteY8" fmla="*/ 27432 h 27432"/>
              <a:gd name="connsiteX9" fmla="*/ 4185122 w 4882642"/>
              <a:gd name="connsiteY9" fmla="*/ 27432 h 27432"/>
              <a:gd name="connsiteX10" fmla="*/ 3585254 w 4882642"/>
              <a:gd name="connsiteY10" fmla="*/ 27432 h 27432"/>
              <a:gd name="connsiteX11" fmla="*/ 2790081 w 4882642"/>
              <a:gd name="connsiteY11" fmla="*/ 27432 h 27432"/>
              <a:gd name="connsiteX12" fmla="*/ 2141387 w 4882642"/>
              <a:gd name="connsiteY12" fmla="*/ 27432 h 27432"/>
              <a:gd name="connsiteX13" fmla="*/ 1590346 w 4882642"/>
              <a:gd name="connsiteY13" fmla="*/ 27432 h 27432"/>
              <a:gd name="connsiteX14" fmla="*/ 844000 w 4882642"/>
              <a:gd name="connsiteY14" fmla="*/ 27432 h 27432"/>
              <a:gd name="connsiteX15" fmla="*/ 0 w 4882642"/>
              <a:gd name="connsiteY15" fmla="*/ 27432 h 27432"/>
              <a:gd name="connsiteX16" fmla="*/ 0 w 4882642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882642" h="27432" fill="none" extrusionOk="0">
                <a:moveTo>
                  <a:pt x="0" y="0"/>
                </a:moveTo>
                <a:cubicBezTo>
                  <a:pt x="283896" y="15806"/>
                  <a:pt x="476914" y="-5705"/>
                  <a:pt x="648694" y="0"/>
                </a:cubicBezTo>
                <a:cubicBezTo>
                  <a:pt x="820474" y="5705"/>
                  <a:pt x="992491" y="-2560"/>
                  <a:pt x="1199735" y="0"/>
                </a:cubicBezTo>
                <a:cubicBezTo>
                  <a:pt x="1406979" y="2560"/>
                  <a:pt x="1535106" y="-12373"/>
                  <a:pt x="1799602" y="0"/>
                </a:cubicBezTo>
                <a:cubicBezTo>
                  <a:pt x="2064098" y="12373"/>
                  <a:pt x="2220857" y="34016"/>
                  <a:pt x="2545949" y="0"/>
                </a:cubicBezTo>
                <a:cubicBezTo>
                  <a:pt x="2871041" y="-34016"/>
                  <a:pt x="2930967" y="-6551"/>
                  <a:pt x="3194643" y="0"/>
                </a:cubicBezTo>
                <a:cubicBezTo>
                  <a:pt x="3458319" y="6551"/>
                  <a:pt x="3590719" y="-27970"/>
                  <a:pt x="3794510" y="0"/>
                </a:cubicBezTo>
                <a:cubicBezTo>
                  <a:pt x="3998301" y="27970"/>
                  <a:pt x="4343090" y="-39667"/>
                  <a:pt x="4882642" y="0"/>
                </a:cubicBezTo>
                <a:cubicBezTo>
                  <a:pt x="4881669" y="8304"/>
                  <a:pt x="4882164" y="21512"/>
                  <a:pt x="4882642" y="27432"/>
                </a:cubicBezTo>
                <a:cubicBezTo>
                  <a:pt x="4608564" y="7308"/>
                  <a:pt x="4394312" y="56256"/>
                  <a:pt x="4185122" y="27432"/>
                </a:cubicBezTo>
                <a:cubicBezTo>
                  <a:pt x="3975932" y="-1392"/>
                  <a:pt x="3827783" y="51583"/>
                  <a:pt x="3585254" y="27432"/>
                </a:cubicBezTo>
                <a:cubicBezTo>
                  <a:pt x="3342725" y="3281"/>
                  <a:pt x="3165015" y="17373"/>
                  <a:pt x="2790081" y="27432"/>
                </a:cubicBezTo>
                <a:cubicBezTo>
                  <a:pt x="2415147" y="37491"/>
                  <a:pt x="2453830" y="6816"/>
                  <a:pt x="2141387" y="27432"/>
                </a:cubicBezTo>
                <a:cubicBezTo>
                  <a:pt x="1828944" y="48048"/>
                  <a:pt x="1774219" y="17790"/>
                  <a:pt x="1590346" y="27432"/>
                </a:cubicBezTo>
                <a:cubicBezTo>
                  <a:pt x="1406473" y="37074"/>
                  <a:pt x="1200327" y="18527"/>
                  <a:pt x="844000" y="27432"/>
                </a:cubicBezTo>
                <a:cubicBezTo>
                  <a:pt x="487673" y="36337"/>
                  <a:pt x="322314" y="2648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882642" h="27432" stroke="0" extrusionOk="0">
                <a:moveTo>
                  <a:pt x="0" y="0"/>
                </a:moveTo>
                <a:cubicBezTo>
                  <a:pt x="238803" y="9040"/>
                  <a:pt x="494861" y="-4831"/>
                  <a:pt x="648694" y="0"/>
                </a:cubicBezTo>
                <a:cubicBezTo>
                  <a:pt x="802527" y="4831"/>
                  <a:pt x="991643" y="12575"/>
                  <a:pt x="1199735" y="0"/>
                </a:cubicBezTo>
                <a:cubicBezTo>
                  <a:pt x="1407827" y="-12575"/>
                  <a:pt x="1757315" y="9056"/>
                  <a:pt x="1994908" y="0"/>
                </a:cubicBezTo>
                <a:cubicBezTo>
                  <a:pt x="2232501" y="-9056"/>
                  <a:pt x="2370188" y="18797"/>
                  <a:pt x="2643602" y="0"/>
                </a:cubicBezTo>
                <a:cubicBezTo>
                  <a:pt x="2917016" y="-18797"/>
                  <a:pt x="3036387" y="10091"/>
                  <a:pt x="3292296" y="0"/>
                </a:cubicBezTo>
                <a:cubicBezTo>
                  <a:pt x="3548205" y="-10091"/>
                  <a:pt x="3892824" y="6516"/>
                  <a:pt x="4087469" y="0"/>
                </a:cubicBezTo>
                <a:cubicBezTo>
                  <a:pt x="4282114" y="-6516"/>
                  <a:pt x="4487997" y="-16222"/>
                  <a:pt x="4882642" y="0"/>
                </a:cubicBezTo>
                <a:cubicBezTo>
                  <a:pt x="4883127" y="9333"/>
                  <a:pt x="4883920" y="19699"/>
                  <a:pt x="4882642" y="27432"/>
                </a:cubicBezTo>
                <a:cubicBezTo>
                  <a:pt x="4665479" y="53358"/>
                  <a:pt x="4455363" y="34051"/>
                  <a:pt x="4282775" y="27432"/>
                </a:cubicBezTo>
                <a:cubicBezTo>
                  <a:pt x="4110187" y="20813"/>
                  <a:pt x="3781952" y="37808"/>
                  <a:pt x="3585254" y="27432"/>
                </a:cubicBezTo>
                <a:cubicBezTo>
                  <a:pt x="3388556" y="17056"/>
                  <a:pt x="3084641" y="41802"/>
                  <a:pt x="2887734" y="27432"/>
                </a:cubicBezTo>
                <a:cubicBezTo>
                  <a:pt x="2690827" y="13062"/>
                  <a:pt x="2491613" y="5294"/>
                  <a:pt x="2239040" y="27432"/>
                </a:cubicBezTo>
                <a:cubicBezTo>
                  <a:pt x="1986467" y="49570"/>
                  <a:pt x="1795483" y="63015"/>
                  <a:pt x="1443867" y="27432"/>
                </a:cubicBezTo>
                <a:cubicBezTo>
                  <a:pt x="1092251" y="-8151"/>
                  <a:pt x="850619" y="43704"/>
                  <a:pt x="648694" y="27432"/>
                </a:cubicBezTo>
                <a:cubicBezTo>
                  <a:pt x="446769" y="11160"/>
                  <a:pt x="306471" y="26408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05758BBD-A3D2-3816-8410-FB0DC913D4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46404" y="3991356"/>
            <a:ext cx="8457432" cy="532180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00025" indent="0">
              <a:lnSpc>
                <a:spcPct val="90000"/>
              </a:lnSpc>
              <a:buNone/>
            </a:pPr>
            <a:r>
              <a:rPr lang="en-US" sz="2800" dirty="0"/>
              <a:t>Wastewater systems are energy intensive:</a:t>
            </a:r>
          </a:p>
          <a:p>
            <a:pPr marL="657225" indent="-4572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Mainstreaming energy efficiency across cooperation measures.</a:t>
            </a:r>
          </a:p>
          <a:p>
            <a:pPr marL="657225" indent="-4572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Implementation of the Water &amp; Energy Data Management System (WE-DMS) in water utilities and identification of energy savings through energy audits.</a:t>
            </a:r>
          </a:p>
          <a:p>
            <a:pPr marL="657225" indent="-4572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Harnessing the energy in wastewater to power operations through biogas-CHP systems and hydropower plants.</a:t>
            </a:r>
          </a:p>
          <a:p>
            <a:pPr marL="657225" indent="-4572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Exploring the potentials of sludge as a resource for carbon sequestration and the reduction of CO² emissions.</a:t>
            </a:r>
          </a:p>
          <a:p>
            <a:pPr marL="428625" indent="-228600">
              <a:lnSpc>
                <a:spcPct val="90000"/>
              </a:lnSpc>
            </a:pPr>
            <a:endParaRPr lang="en-US" sz="3300" dirty="0"/>
          </a:p>
        </p:txBody>
      </p:sp>
      <p:pic>
        <p:nvPicPr>
          <p:cNvPr id="8" name="Bildplatzhalter 9">
            <a:extLst>
              <a:ext uri="{FF2B5EF4-FFF2-40B4-BE49-F238E27FC236}">
                <a16:creationId xmlns:a16="http://schemas.microsoft.com/office/drawing/2014/main" id="{9D90CA02-51DF-AE91-172C-AD96A7F667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0993" b="10993"/>
          <a:stretch/>
        </p:blipFill>
        <p:spPr>
          <a:xfrm>
            <a:off x="10113266" y="1187694"/>
            <a:ext cx="7465304" cy="8156196"/>
          </a:xfr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E5BD93C-3E1C-AD73-18C8-63D5976D1A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3265" y="1187694"/>
            <a:ext cx="3697667" cy="3422406"/>
          </a:xfrm>
          <a:prstGeom prst="rect">
            <a:avLst/>
          </a:prstGeom>
        </p:spPr>
      </p:pic>
      <p:sp>
        <p:nvSpPr>
          <p:cNvPr id="11" name="Fußzeilenplatzhalter 2">
            <a:extLst>
              <a:ext uri="{FF2B5EF4-FFF2-40B4-BE49-F238E27FC236}">
                <a16:creationId xmlns:a16="http://schemas.microsoft.com/office/drawing/2014/main" id="{C46C4D88-63AC-F2AE-77C2-47897378E6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57900" y="9534525"/>
            <a:ext cx="6172200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+mn-ea"/>
                <a:cs typeface="+mn-cs"/>
              </a:rPr>
              <a:t>Resilience &amp; Innovation in Jordan's Wastewater Sector</a:t>
            </a:r>
          </a:p>
        </p:txBody>
      </p:sp>
    </p:spTree>
    <p:extLst>
      <p:ext uri="{BB962C8B-B14F-4D97-AF65-F5344CB8AC3E}">
        <p14:creationId xmlns:p14="http://schemas.microsoft.com/office/powerpoint/2010/main" val="4090268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2">
            <a:extLst>
              <a:ext uri="{FF2B5EF4-FFF2-40B4-BE49-F238E27FC236}">
                <a16:creationId xmlns:a16="http://schemas.microsoft.com/office/drawing/2014/main" id="{3667C1C8-65B5-BE59-D69A-F280B6D0A7C0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29D8FAF-DE9B-3221-8F64-D794FC757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404" y="960120"/>
            <a:ext cx="7228332" cy="222199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2: Unlocking potentials: Focus areas of German-Jordanian Development Cooperation</a:t>
            </a:r>
            <a:endParaRPr lang="en-US" sz="3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4917" y="3559302"/>
            <a:ext cx="4882642" cy="27432"/>
          </a:xfrm>
          <a:custGeom>
            <a:avLst/>
            <a:gdLst>
              <a:gd name="connsiteX0" fmla="*/ 0 w 4882642"/>
              <a:gd name="connsiteY0" fmla="*/ 0 h 27432"/>
              <a:gd name="connsiteX1" fmla="*/ 648694 w 4882642"/>
              <a:gd name="connsiteY1" fmla="*/ 0 h 27432"/>
              <a:gd name="connsiteX2" fmla="*/ 1199735 w 4882642"/>
              <a:gd name="connsiteY2" fmla="*/ 0 h 27432"/>
              <a:gd name="connsiteX3" fmla="*/ 1799602 w 4882642"/>
              <a:gd name="connsiteY3" fmla="*/ 0 h 27432"/>
              <a:gd name="connsiteX4" fmla="*/ 2545949 w 4882642"/>
              <a:gd name="connsiteY4" fmla="*/ 0 h 27432"/>
              <a:gd name="connsiteX5" fmla="*/ 3194643 w 4882642"/>
              <a:gd name="connsiteY5" fmla="*/ 0 h 27432"/>
              <a:gd name="connsiteX6" fmla="*/ 3794510 w 4882642"/>
              <a:gd name="connsiteY6" fmla="*/ 0 h 27432"/>
              <a:gd name="connsiteX7" fmla="*/ 4882642 w 4882642"/>
              <a:gd name="connsiteY7" fmla="*/ 0 h 27432"/>
              <a:gd name="connsiteX8" fmla="*/ 4882642 w 4882642"/>
              <a:gd name="connsiteY8" fmla="*/ 27432 h 27432"/>
              <a:gd name="connsiteX9" fmla="*/ 4185122 w 4882642"/>
              <a:gd name="connsiteY9" fmla="*/ 27432 h 27432"/>
              <a:gd name="connsiteX10" fmla="*/ 3585254 w 4882642"/>
              <a:gd name="connsiteY10" fmla="*/ 27432 h 27432"/>
              <a:gd name="connsiteX11" fmla="*/ 2790081 w 4882642"/>
              <a:gd name="connsiteY11" fmla="*/ 27432 h 27432"/>
              <a:gd name="connsiteX12" fmla="*/ 2141387 w 4882642"/>
              <a:gd name="connsiteY12" fmla="*/ 27432 h 27432"/>
              <a:gd name="connsiteX13" fmla="*/ 1590346 w 4882642"/>
              <a:gd name="connsiteY13" fmla="*/ 27432 h 27432"/>
              <a:gd name="connsiteX14" fmla="*/ 844000 w 4882642"/>
              <a:gd name="connsiteY14" fmla="*/ 27432 h 27432"/>
              <a:gd name="connsiteX15" fmla="*/ 0 w 4882642"/>
              <a:gd name="connsiteY15" fmla="*/ 27432 h 27432"/>
              <a:gd name="connsiteX16" fmla="*/ 0 w 4882642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882642" h="27432" fill="none" extrusionOk="0">
                <a:moveTo>
                  <a:pt x="0" y="0"/>
                </a:moveTo>
                <a:cubicBezTo>
                  <a:pt x="283896" y="15806"/>
                  <a:pt x="476914" y="-5705"/>
                  <a:pt x="648694" y="0"/>
                </a:cubicBezTo>
                <a:cubicBezTo>
                  <a:pt x="820474" y="5705"/>
                  <a:pt x="992491" y="-2560"/>
                  <a:pt x="1199735" y="0"/>
                </a:cubicBezTo>
                <a:cubicBezTo>
                  <a:pt x="1406979" y="2560"/>
                  <a:pt x="1535106" y="-12373"/>
                  <a:pt x="1799602" y="0"/>
                </a:cubicBezTo>
                <a:cubicBezTo>
                  <a:pt x="2064098" y="12373"/>
                  <a:pt x="2220857" y="34016"/>
                  <a:pt x="2545949" y="0"/>
                </a:cubicBezTo>
                <a:cubicBezTo>
                  <a:pt x="2871041" y="-34016"/>
                  <a:pt x="2930967" y="-6551"/>
                  <a:pt x="3194643" y="0"/>
                </a:cubicBezTo>
                <a:cubicBezTo>
                  <a:pt x="3458319" y="6551"/>
                  <a:pt x="3590719" y="-27970"/>
                  <a:pt x="3794510" y="0"/>
                </a:cubicBezTo>
                <a:cubicBezTo>
                  <a:pt x="3998301" y="27970"/>
                  <a:pt x="4343090" y="-39667"/>
                  <a:pt x="4882642" y="0"/>
                </a:cubicBezTo>
                <a:cubicBezTo>
                  <a:pt x="4881669" y="8304"/>
                  <a:pt x="4882164" y="21512"/>
                  <a:pt x="4882642" y="27432"/>
                </a:cubicBezTo>
                <a:cubicBezTo>
                  <a:pt x="4608564" y="7308"/>
                  <a:pt x="4394312" y="56256"/>
                  <a:pt x="4185122" y="27432"/>
                </a:cubicBezTo>
                <a:cubicBezTo>
                  <a:pt x="3975932" y="-1392"/>
                  <a:pt x="3827783" y="51583"/>
                  <a:pt x="3585254" y="27432"/>
                </a:cubicBezTo>
                <a:cubicBezTo>
                  <a:pt x="3342725" y="3281"/>
                  <a:pt x="3165015" y="17373"/>
                  <a:pt x="2790081" y="27432"/>
                </a:cubicBezTo>
                <a:cubicBezTo>
                  <a:pt x="2415147" y="37491"/>
                  <a:pt x="2453830" y="6816"/>
                  <a:pt x="2141387" y="27432"/>
                </a:cubicBezTo>
                <a:cubicBezTo>
                  <a:pt x="1828944" y="48048"/>
                  <a:pt x="1774219" y="17790"/>
                  <a:pt x="1590346" y="27432"/>
                </a:cubicBezTo>
                <a:cubicBezTo>
                  <a:pt x="1406473" y="37074"/>
                  <a:pt x="1200327" y="18527"/>
                  <a:pt x="844000" y="27432"/>
                </a:cubicBezTo>
                <a:cubicBezTo>
                  <a:pt x="487673" y="36337"/>
                  <a:pt x="322314" y="2648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882642" h="27432" stroke="0" extrusionOk="0">
                <a:moveTo>
                  <a:pt x="0" y="0"/>
                </a:moveTo>
                <a:cubicBezTo>
                  <a:pt x="238803" y="9040"/>
                  <a:pt x="494861" y="-4831"/>
                  <a:pt x="648694" y="0"/>
                </a:cubicBezTo>
                <a:cubicBezTo>
                  <a:pt x="802527" y="4831"/>
                  <a:pt x="991643" y="12575"/>
                  <a:pt x="1199735" y="0"/>
                </a:cubicBezTo>
                <a:cubicBezTo>
                  <a:pt x="1407827" y="-12575"/>
                  <a:pt x="1757315" y="9056"/>
                  <a:pt x="1994908" y="0"/>
                </a:cubicBezTo>
                <a:cubicBezTo>
                  <a:pt x="2232501" y="-9056"/>
                  <a:pt x="2370188" y="18797"/>
                  <a:pt x="2643602" y="0"/>
                </a:cubicBezTo>
                <a:cubicBezTo>
                  <a:pt x="2917016" y="-18797"/>
                  <a:pt x="3036387" y="10091"/>
                  <a:pt x="3292296" y="0"/>
                </a:cubicBezTo>
                <a:cubicBezTo>
                  <a:pt x="3548205" y="-10091"/>
                  <a:pt x="3892824" y="6516"/>
                  <a:pt x="4087469" y="0"/>
                </a:cubicBezTo>
                <a:cubicBezTo>
                  <a:pt x="4282114" y="-6516"/>
                  <a:pt x="4487997" y="-16222"/>
                  <a:pt x="4882642" y="0"/>
                </a:cubicBezTo>
                <a:cubicBezTo>
                  <a:pt x="4883127" y="9333"/>
                  <a:pt x="4883920" y="19699"/>
                  <a:pt x="4882642" y="27432"/>
                </a:cubicBezTo>
                <a:cubicBezTo>
                  <a:pt x="4665479" y="53358"/>
                  <a:pt x="4455363" y="34051"/>
                  <a:pt x="4282775" y="27432"/>
                </a:cubicBezTo>
                <a:cubicBezTo>
                  <a:pt x="4110187" y="20813"/>
                  <a:pt x="3781952" y="37808"/>
                  <a:pt x="3585254" y="27432"/>
                </a:cubicBezTo>
                <a:cubicBezTo>
                  <a:pt x="3388556" y="17056"/>
                  <a:pt x="3084641" y="41802"/>
                  <a:pt x="2887734" y="27432"/>
                </a:cubicBezTo>
                <a:cubicBezTo>
                  <a:pt x="2690827" y="13062"/>
                  <a:pt x="2491613" y="5294"/>
                  <a:pt x="2239040" y="27432"/>
                </a:cubicBezTo>
                <a:cubicBezTo>
                  <a:pt x="1986467" y="49570"/>
                  <a:pt x="1795483" y="63015"/>
                  <a:pt x="1443867" y="27432"/>
                </a:cubicBezTo>
                <a:cubicBezTo>
                  <a:pt x="1092251" y="-8151"/>
                  <a:pt x="850619" y="43704"/>
                  <a:pt x="648694" y="27432"/>
                </a:cubicBezTo>
                <a:cubicBezTo>
                  <a:pt x="446769" y="11160"/>
                  <a:pt x="306471" y="26408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42E698E-DEF1-05FF-74A8-876D3915A14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46404" y="3991356"/>
            <a:ext cx="8578596" cy="532180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57225" indent="-4572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Strengthening of  planning, monitoring and coordination functions within the MWI, WAJ and JVA. </a:t>
            </a:r>
          </a:p>
          <a:p>
            <a:pPr marL="1057275" lvl="1" indent="-4572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/>
              <a:t>Support to water and wastewater master plans and strategies.</a:t>
            </a:r>
          </a:p>
          <a:p>
            <a:pPr marL="1057275" lvl="1" indent="-4572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Utility Performance Monitoring Unit reviews key performance indicators and publishes annual monitoring reports.</a:t>
            </a:r>
            <a:endParaRPr lang="en-US" sz="3300" dirty="0"/>
          </a:p>
          <a:p>
            <a:pPr marL="657225" indent="-4572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S</a:t>
            </a:r>
            <a:r>
              <a:rPr lang="en-US" sz="2800" b="0" dirty="0"/>
              <a:t>upporting the water utilities </a:t>
            </a:r>
            <a:r>
              <a:rPr lang="en-US" sz="2800" dirty="0"/>
              <a:t>to improve management and operational efficiencies, increase revenues and attain financial sustainability.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77A1F63-D097-B62A-B419-E5562A6631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57900" y="9534525"/>
            <a:ext cx="6172200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Resilience &amp; Innovation in Jordan's Wastewater Sector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D25B5A0-177F-B065-0B78-A0219A3CF4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2915900" y="9534525"/>
            <a:ext cx="4114800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C04C1D1B-1A0A-486E-8AD9-C74EFCD7622C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pic>
        <p:nvPicPr>
          <p:cNvPr id="16" name="Bildplatzhalter 15">
            <a:extLst>
              <a:ext uri="{FF2B5EF4-FFF2-40B4-BE49-F238E27FC236}">
                <a16:creationId xmlns:a16="http://schemas.microsoft.com/office/drawing/2014/main" id="{27390413-5D3A-B619-64F5-C5D379DB0A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747" b="747"/>
          <a:stretch/>
        </p:blipFill>
        <p:spPr/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78EE521-7CA8-F48C-511F-CC6BE8B5D6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3265" y="5676900"/>
            <a:ext cx="3157851" cy="315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769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EE0B6E2-7CE8-4D86-87FC-4B58A7D8E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C0C9FA49-4E1B-8421-D77D-31F976578F4A}"/>
              </a:ext>
            </a:extLst>
          </p:cNvPr>
          <p:cNvSpPr/>
          <p:nvPr/>
        </p:nvSpPr>
        <p:spPr>
          <a:xfrm>
            <a:off x="5334000" y="19362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5008034" h="10287000">
                <a:moveTo>
                  <a:pt x="0" y="0"/>
                </a:moveTo>
                <a:lnTo>
                  <a:pt x="5008034" y="0"/>
                </a:lnTo>
                <a:lnTo>
                  <a:pt x="50080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000"/>
            </a:blip>
            <a:stretch>
              <a:fillRect t="-1626" r="-8351"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5" name="Bildplatzhalter 4" descr="Ein Bild, das ein Auffangbecken für gereinigtes Wasser einer Kläranlage zeigt. Im Hintergrund ist die Wüstenlandschaft Jordaniens zu sehen.">
            <a:extLst>
              <a:ext uri="{FF2B5EF4-FFF2-40B4-BE49-F238E27FC236}">
                <a16:creationId xmlns:a16="http://schemas.microsoft.com/office/drawing/2014/main" id="{A74079EB-CFCE-848E-28FE-7E0118786D9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25256" r="-1" b="-1"/>
          <a:stretch/>
        </p:blipFill>
        <p:spPr>
          <a:xfrm>
            <a:off x="866455" y="636495"/>
            <a:ext cx="16555089" cy="8804217"/>
          </a:xfrm>
          <a:custGeom>
            <a:avLst/>
            <a:gdLst/>
            <a:ahLst/>
            <a:cxnLst/>
            <a:rect l="l" t="t" r="r" b="b"/>
            <a:pathLst>
              <a:path w="10630858" h="5869478">
                <a:moveTo>
                  <a:pt x="5791061" y="218"/>
                </a:moveTo>
                <a:cubicBezTo>
                  <a:pt x="5877327" y="-560"/>
                  <a:pt x="5971399" y="626"/>
                  <a:pt x="6073275" y="5793"/>
                </a:cubicBezTo>
                <a:cubicBezTo>
                  <a:pt x="6098744" y="7086"/>
                  <a:pt x="6121786" y="8165"/>
                  <a:pt x="6142651" y="9057"/>
                </a:cubicBezTo>
                <a:lnTo>
                  <a:pt x="6164185" y="9874"/>
                </a:lnTo>
                <a:lnTo>
                  <a:pt x="6258731" y="5793"/>
                </a:lnTo>
                <a:lnTo>
                  <a:pt x="6319194" y="2002"/>
                </a:lnTo>
                <a:lnTo>
                  <a:pt x="6413049" y="11772"/>
                </a:lnTo>
                <a:cubicBezTo>
                  <a:pt x="6592720" y="42783"/>
                  <a:pt x="6774188" y="66100"/>
                  <a:pt x="6956654" y="46745"/>
                </a:cubicBezTo>
                <a:cubicBezTo>
                  <a:pt x="7082424" y="33223"/>
                  <a:pt x="7207994" y="25294"/>
                  <a:pt x="7334364" y="25763"/>
                </a:cubicBezTo>
                <a:cubicBezTo>
                  <a:pt x="7624835" y="25763"/>
                  <a:pt x="7915502" y="28559"/>
                  <a:pt x="8205974" y="22730"/>
                </a:cubicBezTo>
                <a:cubicBezTo>
                  <a:pt x="8464499" y="17601"/>
                  <a:pt x="8722029" y="6412"/>
                  <a:pt x="8980756" y="34620"/>
                </a:cubicBezTo>
                <a:cubicBezTo>
                  <a:pt x="9362658" y="76124"/>
                  <a:pt x="9746556" y="62832"/>
                  <a:pt x="10129655" y="57937"/>
                </a:cubicBezTo>
                <a:lnTo>
                  <a:pt x="10163726" y="56766"/>
                </a:lnTo>
                <a:lnTo>
                  <a:pt x="10254950" y="73131"/>
                </a:lnTo>
                <a:lnTo>
                  <a:pt x="10311819" y="101928"/>
                </a:lnTo>
                <a:cubicBezTo>
                  <a:pt x="10479504" y="200737"/>
                  <a:pt x="10591476" y="367254"/>
                  <a:pt x="10625532" y="561669"/>
                </a:cubicBezTo>
                <a:lnTo>
                  <a:pt x="10626834" y="578090"/>
                </a:lnTo>
                <a:lnTo>
                  <a:pt x="10611964" y="734537"/>
                </a:lnTo>
                <a:cubicBezTo>
                  <a:pt x="10602387" y="823467"/>
                  <a:pt x="10587763" y="913306"/>
                  <a:pt x="10611964" y="1001326"/>
                </a:cubicBezTo>
                <a:cubicBezTo>
                  <a:pt x="10628543" y="1062669"/>
                  <a:pt x="10632231" y="1127783"/>
                  <a:pt x="10622705" y="1191154"/>
                </a:cubicBezTo>
                <a:cubicBezTo>
                  <a:pt x="10606645" y="1303627"/>
                  <a:pt x="10603293" y="1418084"/>
                  <a:pt x="10612740" y="1531572"/>
                </a:cubicBezTo>
                <a:cubicBezTo>
                  <a:pt x="10618978" y="1606398"/>
                  <a:pt x="10618020" y="1681815"/>
                  <a:pt x="10609893" y="1756397"/>
                </a:cubicBezTo>
                <a:cubicBezTo>
                  <a:pt x="10599152" y="1856690"/>
                  <a:pt x="10582457" y="1958800"/>
                  <a:pt x="10602776" y="2059394"/>
                </a:cubicBezTo>
                <a:cubicBezTo>
                  <a:pt x="10635130" y="2219226"/>
                  <a:pt x="10628659" y="2378906"/>
                  <a:pt x="10615717" y="2539949"/>
                </a:cubicBezTo>
                <a:cubicBezTo>
                  <a:pt x="10606011" y="2659785"/>
                  <a:pt x="10595269" y="2780984"/>
                  <a:pt x="10614682" y="2902183"/>
                </a:cubicBezTo>
                <a:cubicBezTo>
                  <a:pt x="10623029" y="2958418"/>
                  <a:pt x="10623029" y="3015928"/>
                  <a:pt x="10614682" y="3072165"/>
                </a:cubicBezTo>
                <a:cubicBezTo>
                  <a:pt x="10604587" y="3147914"/>
                  <a:pt x="10595010" y="3222907"/>
                  <a:pt x="10607952" y="3299413"/>
                </a:cubicBezTo>
                <a:cubicBezTo>
                  <a:pt x="10613646" y="3332743"/>
                  <a:pt x="10617917" y="3366376"/>
                  <a:pt x="10620894" y="3400009"/>
                </a:cubicBezTo>
                <a:cubicBezTo>
                  <a:pt x="10626822" y="3485877"/>
                  <a:pt x="10624699" y="3572233"/>
                  <a:pt x="10614553" y="3657556"/>
                </a:cubicBezTo>
                <a:cubicBezTo>
                  <a:pt x="10604846" y="3756637"/>
                  <a:pt x="10620635" y="3856323"/>
                  <a:pt x="10607694" y="3955100"/>
                </a:cubicBezTo>
                <a:cubicBezTo>
                  <a:pt x="10598504" y="4034653"/>
                  <a:pt x="10598155" y="4115265"/>
                  <a:pt x="10606658" y="4194923"/>
                </a:cubicBezTo>
                <a:cubicBezTo>
                  <a:pt x="10621954" y="4345512"/>
                  <a:pt x="10620998" y="4497755"/>
                  <a:pt x="10603811" y="4648057"/>
                </a:cubicBezTo>
                <a:cubicBezTo>
                  <a:pt x="10593198" y="4735775"/>
                  <a:pt x="10587116" y="4826067"/>
                  <a:pt x="10606140" y="4912119"/>
                </a:cubicBezTo>
                <a:cubicBezTo>
                  <a:pt x="10628530" y="5013245"/>
                  <a:pt x="10633189" y="5114446"/>
                  <a:pt x="10629921" y="5215515"/>
                </a:cubicBezTo>
                <a:lnTo>
                  <a:pt x="10625356" y="5273604"/>
                </a:lnTo>
                <a:lnTo>
                  <a:pt x="10624284" y="5284086"/>
                </a:lnTo>
                <a:cubicBezTo>
                  <a:pt x="10601148" y="5404993"/>
                  <a:pt x="10545219" y="5529874"/>
                  <a:pt x="10458692" y="5632218"/>
                </a:cubicBezTo>
                <a:lnTo>
                  <a:pt x="10418904" y="5670857"/>
                </a:lnTo>
                <a:lnTo>
                  <a:pt x="10417064" y="5673484"/>
                </a:lnTo>
                <a:cubicBezTo>
                  <a:pt x="10307992" y="5802550"/>
                  <a:pt x="10158402" y="5877799"/>
                  <a:pt x="9954609" y="5858572"/>
                </a:cubicBezTo>
                <a:cubicBezTo>
                  <a:pt x="9860355" y="5870096"/>
                  <a:pt x="9750551" y="5855439"/>
                  <a:pt x="9657171" y="5854061"/>
                </a:cubicBezTo>
                <a:lnTo>
                  <a:pt x="9612467" y="5856387"/>
                </a:lnTo>
                <a:lnTo>
                  <a:pt x="9279984" y="5838331"/>
                </a:lnTo>
                <a:cubicBezTo>
                  <a:pt x="9153141" y="5834280"/>
                  <a:pt x="9026273" y="5834164"/>
                  <a:pt x="8899305" y="5841275"/>
                </a:cubicBezTo>
                <a:cubicBezTo>
                  <a:pt x="8761407" y="5850940"/>
                  <a:pt x="8623304" y="5854733"/>
                  <a:pt x="8485266" y="5852671"/>
                </a:cubicBezTo>
                <a:lnTo>
                  <a:pt x="8314842" y="5842884"/>
                </a:lnTo>
                <a:lnTo>
                  <a:pt x="8193631" y="5825368"/>
                </a:lnTo>
                <a:lnTo>
                  <a:pt x="8029897" y="5818284"/>
                </a:lnTo>
                <a:lnTo>
                  <a:pt x="8028296" y="5817260"/>
                </a:lnTo>
                <a:lnTo>
                  <a:pt x="8008332" y="5817260"/>
                </a:lnTo>
                <a:lnTo>
                  <a:pt x="8006732" y="5818114"/>
                </a:lnTo>
                <a:lnTo>
                  <a:pt x="7839115" y="5825368"/>
                </a:lnTo>
                <a:lnTo>
                  <a:pt x="7801585" y="5830791"/>
                </a:lnTo>
                <a:lnTo>
                  <a:pt x="7734233" y="5834980"/>
                </a:lnTo>
                <a:lnTo>
                  <a:pt x="7482820" y="5855530"/>
                </a:lnTo>
                <a:lnTo>
                  <a:pt x="7445741" y="5854102"/>
                </a:lnTo>
                <a:lnTo>
                  <a:pt x="7403701" y="5858035"/>
                </a:lnTo>
                <a:lnTo>
                  <a:pt x="7155292" y="5854564"/>
                </a:lnTo>
                <a:cubicBezTo>
                  <a:pt x="6874805" y="5835913"/>
                  <a:pt x="6593917" y="5824488"/>
                  <a:pt x="6312830" y="5849900"/>
                </a:cubicBezTo>
                <a:lnTo>
                  <a:pt x="6232577" y="5855788"/>
                </a:lnTo>
                <a:lnTo>
                  <a:pt x="6231985" y="5855764"/>
                </a:lnTo>
                <a:lnTo>
                  <a:pt x="6166003" y="5858572"/>
                </a:lnTo>
                <a:cubicBezTo>
                  <a:pt x="6100624" y="5861901"/>
                  <a:pt x="6043822" y="5864887"/>
                  <a:pt x="5993271" y="5866513"/>
                </a:cubicBezTo>
                <a:lnTo>
                  <a:pt x="5925657" y="5866398"/>
                </a:lnTo>
                <a:lnTo>
                  <a:pt x="5833706" y="5859695"/>
                </a:lnTo>
                <a:cubicBezTo>
                  <a:pt x="5697214" y="5841788"/>
                  <a:pt x="5559607" y="5838897"/>
                  <a:pt x="5422657" y="5851067"/>
                </a:cubicBezTo>
                <a:lnTo>
                  <a:pt x="5250035" y="5858044"/>
                </a:lnTo>
                <a:lnTo>
                  <a:pt x="5151093" y="5858278"/>
                </a:lnTo>
                <a:lnTo>
                  <a:pt x="4972680" y="5851067"/>
                </a:lnTo>
                <a:cubicBezTo>
                  <a:pt x="4829141" y="5841741"/>
                  <a:pt x="4685204" y="5826120"/>
                  <a:pt x="4542066" y="5842905"/>
                </a:cubicBezTo>
                <a:cubicBezTo>
                  <a:pt x="4491758" y="5848734"/>
                  <a:pt x="4441488" y="5852626"/>
                  <a:pt x="4391242" y="5854962"/>
                </a:cubicBezTo>
                <a:lnTo>
                  <a:pt x="4246482" y="5857576"/>
                </a:lnTo>
                <a:lnTo>
                  <a:pt x="4221030" y="5856572"/>
                </a:lnTo>
                <a:lnTo>
                  <a:pt x="4218005" y="5856681"/>
                </a:lnTo>
                <a:lnTo>
                  <a:pt x="3939367" y="5844305"/>
                </a:lnTo>
                <a:cubicBezTo>
                  <a:pt x="3773470" y="5832648"/>
                  <a:pt x="3606974" y="5815626"/>
                  <a:pt x="3441875" y="5843140"/>
                </a:cubicBezTo>
                <a:cubicBezTo>
                  <a:pt x="3386806" y="5851400"/>
                  <a:pt x="3331601" y="5858126"/>
                  <a:pt x="3276306" y="5863318"/>
                </a:cubicBezTo>
                <a:lnTo>
                  <a:pt x="3225006" y="5866706"/>
                </a:lnTo>
                <a:lnTo>
                  <a:pt x="3194056" y="5866407"/>
                </a:lnTo>
                <a:lnTo>
                  <a:pt x="3082891" y="5863061"/>
                </a:lnTo>
                <a:lnTo>
                  <a:pt x="3013959" y="5869302"/>
                </a:lnTo>
                <a:cubicBezTo>
                  <a:pt x="2910698" y="5871464"/>
                  <a:pt x="2845426" y="5852913"/>
                  <a:pt x="2748311" y="5858572"/>
                </a:cubicBezTo>
                <a:cubicBezTo>
                  <a:pt x="2736171" y="5859279"/>
                  <a:pt x="2721419" y="5860082"/>
                  <a:pt x="2704411" y="5860936"/>
                </a:cubicBezTo>
                <a:lnTo>
                  <a:pt x="2650475" y="5863440"/>
                </a:lnTo>
                <a:lnTo>
                  <a:pt x="2436349" y="5854816"/>
                </a:lnTo>
                <a:cubicBezTo>
                  <a:pt x="2095150" y="5845165"/>
                  <a:pt x="1753811" y="5845122"/>
                  <a:pt x="1412584" y="5830782"/>
                </a:cubicBezTo>
                <a:cubicBezTo>
                  <a:pt x="1262458" y="5824256"/>
                  <a:pt x="1113131" y="5859227"/>
                  <a:pt x="963404" y="5861093"/>
                </a:cubicBezTo>
                <a:cubicBezTo>
                  <a:pt x="896140" y="5861967"/>
                  <a:pt x="828812" y="5861342"/>
                  <a:pt x="761431" y="5859896"/>
                </a:cubicBezTo>
                <a:lnTo>
                  <a:pt x="637698" y="5856158"/>
                </a:lnTo>
                <a:lnTo>
                  <a:pt x="592997" y="5853711"/>
                </a:lnTo>
                <a:cubicBezTo>
                  <a:pt x="391136" y="5830428"/>
                  <a:pt x="227663" y="5724844"/>
                  <a:pt x="123577" y="5564333"/>
                </a:cubicBezTo>
                <a:lnTo>
                  <a:pt x="99502" y="5518240"/>
                </a:lnTo>
                <a:lnTo>
                  <a:pt x="95609" y="5512764"/>
                </a:lnTo>
                <a:lnTo>
                  <a:pt x="86221" y="5492812"/>
                </a:lnTo>
                <a:lnTo>
                  <a:pt x="61763" y="5445986"/>
                </a:lnTo>
                <a:lnTo>
                  <a:pt x="56991" y="5430695"/>
                </a:lnTo>
                <a:lnTo>
                  <a:pt x="41922" y="5398673"/>
                </a:lnTo>
                <a:lnTo>
                  <a:pt x="25760" y="5339273"/>
                </a:lnTo>
                <a:lnTo>
                  <a:pt x="16811" y="5271956"/>
                </a:lnTo>
                <a:cubicBezTo>
                  <a:pt x="9305" y="5238090"/>
                  <a:pt x="4710" y="5203585"/>
                  <a:pt x="3092" y="5168860"/>
                </a:cubicBezTo>
                <a:cubicBezTo>
                  <a:pt x="-7132" y="5042101"/>
                  <a:pt x="10081" y="4917108"/>
                  <a:pt x="24446" y="4791844"/>
                </a:cubicBezTo>
                <a:cubicBezTo>
                  <a:pt x="34023" y="4712006"/>
                  <a:pt x="48647" y="4631352"/>
                  <a:pt x="24446" y="4552331"/>
                </a:cubicBezTo>
                <a:cubicBezTo>
                  <a:pt x="7867" y="4497261"/>
                  <a:pt x="4180" y="4438805"/>
                  <a:pt x="13705" y="4381912"/>
                </a:cubicBezTo>
                <a:cubicBezTo>
                  <a:pt x="29766" y="4280940"/>
                  <a:pt x="33117" y="4178184"/>
                  <a:pt x="23670" y="4076300"/>
                </a:cubicBezTo>
                <a:cubicBezTo>
                  <a:pt x="17432" y="4009125"/>
                  <a:pt x="18390" y="3941419"/>
                  <a:pt x="26517" y="3874462"/>
                </a:cubicBezTo>
                <a:cubicBezTo>
                  <a:pt x="37258" y="3784423"/>
                  <a:pt x="53954" y="3692752"/>
                  <a:pt x="33635" y="3602444"/>
                </a:cubicBezTo>
                <a:cubicBezTo>
                  <a:pt x="1280" y="3458954"/>
                  <a:pt x="7751" y="3315599"/>
                  <a:pt x="20694" y="3171022"/>
                </a:cubicBezTo>
                <a:cubicBezTo>
                  <a:pt x="30400" y="3063439"/>
                  <a:pt x="41141" y="2954632"/>
                  <a:pt x="21728" y="2845824"/>
                </a:cubicBezTo>
                <a:cubicBezTo>
                  <a:pt x="13381" y="2795337"/>
                  <a:pt x="13381" y="2743709"/>
                  <a:pt x="21728" y="2693221"/>
                </a:cubicBezTo>
                <a:cubicBezTo>
                  <a:pt x="31823" y="2625218"/>
                  <a:pt x="41400" y="2557892"/>
                  <a:pt x="28458" y="2489208"/>
                </a:cubicBezTo>
                <a:cubicBezTo>
                  <a:pt x="22764" y="2459285"/>
                  <a:pt x="18493" y="2429092"/>
                  <a:pt x="15516" y="2398898"/>
                </a:cubicBezTo>
                <a:cubicBezTo>
                  <a:pt x="9589" y="2321809"/>
                  <a:pt x="11711" y="2244283"/>
                  <a:pt x="21857" y="2167683"/>
                </a:cubicBezTo>
                <a:cubicBezTo>
                  <a:pt x="31564" y="2078733"/>
                  <a:pt x="15776" y="1989238"/>
                  <a:pt x="28717" y="1900560"/>
                </a:cubicBezTo>
                <a:cubicBezTo>
                  <a:pt x="37907" y="1829142"/>
                  <a:pt x="38255" y="1756772"/>
                  <a:pt x="29752" y="1685258"/>
                </a:cubicBezTo>
                <a:cubicBezTo>
                  <a:pt x="14456" y="1550065"/>
                  <a:pt x="15412" y="1413389"/>
                  <a:pt x="32599" y="1278454"/>
                </a:cubicBezTo>
                <a:cubicBezTo>
                  <a:pt x="43212" y="1199704"/>
                  <a:pt x="49294" y="1118644"/>
                  <a:pt x="30270" y="1041390"/>
                </a:cubicBezTo>
                <a:cubicBezTo>
                  <a:pt x="-14509" y="859818"/>
                  <a:pt x="11634" y="677973"/>
                  <a:pt x="30270" y="497354"/>
                </a:cubicBezTo>
                <a:lnTo>
                  <a:pt x="31725" y="472895"/>
                </a:lnTo>
                <a:lnTo>
                  <a:pt x="43781" y="427827"/>
                </a:lnTo>
                <a:lnTo>
                  <a:pt x="50994" y="413476"/>
                </a:lnTo>
                <a:lnTo>
                  <a:pt x="58372" y="387895"/>
                </a:lnTo>
                <a:cubicBezTo>
                  <a:pt x="111660" y="254431"/>
                  <a:pt x="198390" y="154469"/>
                  <a:pt x="306361" y="90092"/>
                </a:cubicBezTo>
                <a:lnTo>
                  <a:pt x="343340" y="71955"/>
                </a:lnTo>
                <a:lnTo>
                  <a:pt x="451947" y="55771"/>
                </a:lnTo>
                <a:lnTo>
                  <a:pt x="480681" y="50638"/>
                </a:lnTo>
                <a:lnTo>
                  <a:pt x="500476" y="51097"/>
                </a:lnTo>
                <a:cubicBezTo>
                  <a:pt x="614729" y="49684"/>
                  <a:pt x="728933" y="43772"/>
                  <a:pt x="843024" y="32056"/>
                </a:cubicBezTo>
                <a:cubicBezTo>
                  <a:pt x="1123212" y="7156"/>
                  <a:pt x="1404499" y="3566"/>
                  <a:pt x="1685086" y="21332"/>
                </a:cubicBezTo>
                <a:cubicBezTo>
                  <a:pt x="1938623" y="33688"/>
                  <a:pt x="2191759" y="64000"/>
                  <a:pt x="2445896" y="38121"/>
                </a:cubicBezTo>
                <a:cubicBezTo>
                  <a:pt x="2489616" y="33690"/>
                  <a:pt x="2532937" y="26111"/>
                  <a:pt x="2576333" y="19030"/>
                </a:cubicBezTo>
                <a:lnTo>
                  <a:pt x="2696353" y="4251"/>
                </a:lnTo>
                <a:lnTo>
                  <a:pt x="2745536" y="5232"/>
                </a:lnTo>
                <a:cubicBezTo>
                  <a:pt x="2818993" y="6452"/>
                  <a:pt x="2887864" y="7004"/>
                  <a:pt x="2947014" y="5793"/>
                </a:cubicBezTo>
                <a:cubicBezTo>
                  <a:pt x="3006163" y="4584"/>
                  <a:pt x="3060036" y="3178"/>
                  <a:pt x="3110399" y="1949"/>
                </a:cubicBezTo>
                <a:lnTo>
                  <a:pt x="3199002" y="221"/>
                </a:lnTo>
                <a:lnTo>
                  <a:pt x="3325015" y="3583"/>
                </a:lnTo>
                <a:cubicBezTo>
                  <a:pt x="3530714" y="12997"/>
                  <a:pt x="3736239" y="28910"/>
                  <a:pt x="3941762" y="43248"/>
                </a:cubicBezTo>
                <a:cubicBezTo>
                  <a:pt x="4091489" y="53739"/>
                  <a:pt x="4241215" y="66563"/>
                  <a:pt x="4390942" y="37886"/>
                </a:cubicBezTo>
                <a:cubicBezTo>
                  <a:pt x="4517292" y="15154"/>
                  <a:pt x="4645537" y="10467"/>
                  <a:pt x="4772844" y="23896"/>
                </a:cubicBezTo>
                <a:cubicBezTo>
                  <a:pt x="4885597" y="37327"/>
                  <a:pt x="4999052" y="40520"/>
                  <a:pt x="5112224" y="33456"/>
                </a:cubicBezTo>
                <a:lnTo>
                  <a:pt x="5477482" y="6922"/>
                </a:lnTo>
                <a:lnTo>
                  <a:pt x="5517883" y="7607"/>
                </a:lnTo>
                <a:lnTo>
                  <a:pt x="5555683" y="6426"/>
                </a:lnTo>
                <a:cubicBezTo>
                  <a:pt x="5626335" y="3737"/>
                  <a:pt x="5704795" y="995"/>
                  <a:pt x="5791061" y="218"/>
                </a:cubicBezTo>
                <a:close/>
              </a:path>
            </a:pathLst>
          </a:custGeom>
          <a:noFill/>
        </p:spPr>
      </p:pic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B931F26E-ED7A-4B8C-4A82-4D3CCE8A4EE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57900" y="9534525"/>
            <a:ext cx="6172200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Resilience &amp; Innovation in Jordan's Wastewater Sector</a:t>
            </a:r>
          </a:p>
        </p:txBody>
      </p:sp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6000394E-383E-7571-4F13-32401A7686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2915900" y="9534525"/>
            <a:ext cx="4114800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C04C1D1B-1A0A-486E-8AD9-C74EFCD7622C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 dirty="0"/>
          </a:p>
        </p:txBody>
      </p:sp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9D4F94C0-7988-9F78-690C-A5F40D07A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One Image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4D16923-AAA7-437C-64FA-A851FD8F413A}"/>
              </a:ext>
            </a:extLst>
          </p:cNvPr>
          <p:cNvSpPr txBox="1"/>
          <p:nvPr/>
        </p:nvSpPr>
        <p:spPr>
          <a:xfrm>
            <a:off x="1676400" y="12573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1103430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platzhalter 14">
            <a:extLst>
              <a:ext uri="{FF2B5EF4-FFF2-40B4-BE49-F238E27FC236}">
                <a16:creationId xmlns:a16="http://schemas.microsoft.com/office/drawing/2014/main" id="{E85A4B01-972B-4140-3285-C11517291D7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6" b="6586"/>
          <a:stretch>
            <a:fillRect/>
          </a:stretch>
        </p:blipFill>
        <p:spPr>
          <a:xfrm>
            <a:off x="1097757" y="2055158"/>
            <a:ext cx="2365050" cy="2736158"/>
          </a:xfrm>
        </p:spPr>
      </p:pic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0B848DE-B4CD-90F4-5903-2E4429682BD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492946" y="2055158"/>
            <a:ext cx="7241854" cy="2736156"/>
          </a:xfrm>
        </p:spPr>
        <p:txBody>
          <a:bodyPr/>
          <a:lstStyle/>
          <a:p>
            <a:r>
              <a:rPr lang="en-GB" dirty="0"/>
              <a:t>Mintje </a:t>
            </a:r>
            <a:r>
              <a:rPr lang="en-GB" dirty="0" err="1"/>
              <a:t>Büürma</a:t>
            </a:r>
            <a:endParaRPr lang="en-GB" dirty="0"/>
          </a:p>
          <a:p>
            <a:r>
              <a:rPr lang="en-GB" b="0" dirty="0"/>
              <a:t>Water and Sanitation Advisor, GIZ Wastewater Treatment, Reuse and Water Supply, Jordan</a:t>
            </a:r>
          </a:p>
          <a:p>
            <a:pPr lvl="1"/>
            <a:endParaRPr lang="de-DE" dirty="0"/>
          </a:p>
          <a:p>
            <a:pPr lvl="1"/>
            <a:r>
              <a:rPr lang="en-GB" dirty="0"/>
              <a:t>E Mintje.bueuerma@giz.de</a:t>
            </a:r>
          </a:p>
          <a:p>
            <a:pPr lvl="1"/>
            <a:r>
              <a:rPr lang="en-GB" dirty="0"/>
              <a:t>F +962 (0) 7 9244 4462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16C50EC-9485-8E07-FEB5-E4B6D71C9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88257" y="5092088"/>
            <a:ext cx="12115800" cy="414338"/>
          </a:xfrm>
        </p:spPr>
        <p:txBody>
          <a:bodyPr/>
          <a:lstStyle/>
          <a:p>
            <a:r>
              <a:rPr lang="de-DE" dirty="0"/>
              <a:t>I www.giz.de</a:t>
            </a:r>
          </a:p>
          <a:p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E20021AF-5EC1-ED8F-2348-83471E4F43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95800" y="5657954"/>
            <a:ext cx="12115800" cy="414338"/>
          </a:xfrm>
        </p:spPr>
        <p:txBody>
          <a:bodyPr/>
          <a:lstStyle/>
          <a:p>
            <a:r>
              <a:rPr lang="de-DE" dirty="0" err="1"/>
              <a:t>gizgmbh</a:t>
            </a:r>
            <a:endParaRPr lang="de-DE" dirty="0"/>
          </a:p>
          <a:p>
            <a:endParaRPr lang="de-DE" dirty="0"/>
          </a:p>
        </p:txBody>
      </p:sp>
      <p:sp>
        <p:nvSpPr>
          <p:cNvPr id="12" name="Fußzeilenplatzhalter 2">
            <a:extLst>
              <a:ext uri="{FF2B5EF4-FFF2-40B4-BE49-F238E27FC236}">
                <a16:creationId xmlns:a16="http://schemas.microsoft.com/office/drawing/2014/main" id="{20AC0F6B-48E7-6B49-16BB-EAA25A552962}"/>
              </a:ext>
            </a:extLst>
          </p:cNvPr>
          <p:cNvSpPr txBox="1">
            <a:spLocks/>
          </p:cNvSpPr>
          <p:nvPr/>
        </p:nvSpPr>
        <p:spPr>
          <a:xfrm>
            <a:off x="6057900" y="9534525"/>
            <a:ext cx="6172200" cy="54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Resilience &amp; Innovation in Jordan's Wastewater Sector</a:t>
            </a:r>
          </a:p>
        </p:txBody>
      </p:sp>
      <p:sp>
        <p:nvSpPr>
          <p:cNvPr id="13" name="Foliennummernplatzhalter">
            <a:extLst>
              <a:ext uri="{FF2B5EF4-FFF2-40B4-BE49-F238E27FC236}">
                <a16:creationId xmlns:a16="http://schemas.microsoft.com/office/drawing/2014/main" id="{DD5EB2B0-8B2F-0BF4-D167-4CA679C410C7}"/>
              </a:ext>
            </a:extLst>
          </p:cNvPr>
          <p:cNvSpPr txBox="1">
            <a:spLocks/>
          </p:cNvSpPr>
          <p:nvPr/>
        </p:nvSpPr>
        <p:spPr>
          <a:xfrm>
            <a:off x="16611600" y="9534525"/>
            <a:ext cx="419100" cy="54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C04C1D1B-1A0A-486E-8AD9-C74EFCD7622C}" type="slidenum">
              <a:rPr lang="en-US" sz="135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pPr>
                <a:spcAft>
                  <a:spcPts val="600"/>
                </a:spcAft>
              </a:pPr>
              <a:t>12</a:t>
            </a:fld>
            <a:endParaRPr lang="en-US" sz="135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E411FF90-4C35-C22A-1F83-C85CAE5E32A1}"/>
              </a:ext>
            </a:extLst>
          </p:cNvPr>
          <p:cNvSpPr txBox="1"/>
          <p:nvPr/>
        </p:nvSpPr>
        <p:spPr>
          <a:xfrm>
            <a:off x="1097757" y="7460709"/>
            <a:ext cx="94940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Photo credit slide  2,3 © Ministry of Water and Irrigation/ Water Authority of Jordan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E2DBA3E-5DC4-94BA-5DBF-2044026BC9CD}"/>
              </a:ext>
            </a:extLst>
          </p:cNvPr>
          <p:cNvSpPr txBox="1"/>
          <p:nvPr/>
        </p:nvSpPr>
        <p:spPr>
          <a:xfrm>
            <a:off x="1101274" y="8034847"/>
            <a:ext cx="9144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Photo credit slide 4 © Embassy of the f</a:t>
            </a:r>
            <a:r>
              <a:rPr lang="en-US" sz="2000" dirty="0" err="1"/>
              <a:t>ederal</a:t>
            </a:r>
            <a:r>
              <a:rPr lang="en-US" sz="2000" dirty="0"/>
              <a:t> republic of Germany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06C1E811-A54E-0425-C287-D9BA047BE9EF}"/>
              </a:ext>
            </a:extLst>
          </p:cNvPr>
          <p:cNvSpPr txBox="1"/>
          <p:nvPr/>
        </p:nvSpPr>
        <p:spPr>
          <a:xfrm>
            <a:off x="1097757" y="8568106"/>
            <a:ext cx="9144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Photo credits all other slides © </a:t>
            </a:r>
            <a:r>
              <a:rPr lang="de-DE" sz="2000" dirty="0"/>
              <a:t>GIZ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27652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B2732-240C-0177-F72B-2DE50CC05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">
            <a:extLst>
              <a:ext uri="{FF2B5EF4-FFF2-40B4-BE49-F238E27FC236}">
                <a16:creationId xmlns:a16="http://schemas.microsoft.com/office/drawing/2014/main" id="{B6365092-9278-6C27-4DE4-06834769A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Deutsche Gesellschaft für</a:t>
            </a:r>
            <a:br>
              <a:rPr lang="de-DE"/>
            </a:br>
            <a:r>
              <a:rPr lang="de-DE"/>
              <a:t>Internationale Zusammenarbeit (GIZ) GmbH </a:t>
            </a:r>
          </a:p>
        </p:txBody>
      </p:sp>
      <p:sp>
        <p:nvSpPr>
          <p:cNvPr id="6" name="Inhaltsplatzhalter">
            <a:extLst>
              <a:ext uri="{FF2B5EF4-FFF2-40B4-BE49-F238E27FC236}">
                <a16:creationId xmlns:a16="http://schemas.microsoft.com/office/drawing/2014/main" id="{224045C7-331E-E7BB-6294-96C82B5054C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lvl="1"/>
            <a:r>
              <a:rPr lang="en-GB"/>
              <a:t>Registered offices, Bonn and Eschborn</a:t>
            </a:r>
          </a:p>
          <a:p>
            <a:endParaRPr lang="de-DE"/>
          </a:p>
          <a:p>
            <a:pPr lvl="1"/>
            <a:r>
              <a:rPr lang="en-GB"/>
              <a:t>Friedrich-Ebert-Allee 32 + 36</a:t>
            </a:r>
          </a:p>
          <a:p>
            <a:pPr lvl="1"/>
            <a:r>
              <a:rPr lang="en-GB"/>
              <a:t>53113 Bonn, Germany</a:t>
            </a:r>
          </a:p>
          <a:p>
            <a:pPr lvl="1"/>
            <a:r>
              <a:rPr lang="en-GB"/>
              <a:t>T  +49 228 44 60 - 0</a:t>
            </a:r>
          </a:p>
          <a:p>
            <a:pPr lvl="1"/>
            <a:r>
              <a:rPr lang="en-GB"/>
              <a:t>F  +49 228 44 60 - 17 66</a:t>
            </a:r>
          </a:p>
          <a:p>
            <a:pPr lvl="1"/>
            <a:endParaRPr lang="de-DE"/>
          </a:p>
          <a:p>
            <a:pPr lvl="1"/>
            <a:r>
              <a:rPr lang="en-GB"/>
              <a:t>Dag-Hammarskjöld-Weg 1 - 5</a:t>
            </a:r>
          </a:p>
          <a:p>
            <a:pPr lvl="1"/>
            <a:r>
              <a:rPr lang="en-GB"/>
              <a:t>65760 Eschborn, Germany</a:t>
            </a:r>
          </a:p>
          <a:p>
            <a:pPr lvl="1"/>
            <a:r>
              <a:rPr lang="en-GB"/>
              <a:t>T  +49 61 96 79 - 0</a:t>
            </a:r>
          </a:p>
          <a:p>
            <a:pPr lvl="1"/>
            <a:r>
              <a:rPr lang="en-GB"/>
              <a:t>F  +49 61 96 79 - 11 15</a:t>
            </a:r>
          </a:p>
          <a:p>
            <a:pPr lvl="1"/>
            <a:endParaRPr lang="de-DE"/>
          </a:p>
          <a:p>
            <a:pPr lvl="1"/>
            <a:r>
              <a:rPr lang="en-GB"/>
              <a:t>E  info@giz.de</a:t>
            </a:r>
          </a:p>
          <a:p>
            <a:pPr lvl="1"/>
            <a:r>
              <a:rPr lang="en-GB"/>
              <a:t>I   www.giz.de</a:t>
            </a:r>
          </a:p>
        </p:txBody>
      </p:sp>
    </p:spTree>
    <p:extLst>
      <p:ext uri="{BB962C8B-B14F-4D97-AF65-F5344CB8AC3E}">
        <p14:creationId xmlns:p14="http://schemas.microsoft.com/office/powerpoint/2010/main" val="3972266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GIZ Farbpalette">
      <a:dk1>
        <a:sysClr val="windowText" lastClr="000000"/>
      </a:dk1>
      <a:lt1>
        <a:sysClr val="window" lastClr="FFFFFF"/>
      </a:lt1>
      <a:dk2>
        <a:srgbClr val="6F6F6F"/>
      </a:dk2>
      <a:lt2>
        <a:srgbClr val="E6E6E6"/>
      </a:lt2>
      <a:accent1>
        <a:srgbClr val="C80F0F"/>
      </a:accent1>
      <a:accent2>
        <a:srgbClr val="89AE10"/>
      </a:accent2>
      <a:accent3>
        <a:srgbClr val="FDC400"/>
      </a:accent3>
      <a:accent4>
        <a:srgbClr val="F8E946"/>
      </a:accent4>
      <a:accent5>
        <a:srgbClr val="0077B2"/>
      </a:accent5>
      <a:accent6>
        <a:srgbClr val="AAAAAA"/>
      </a:accent6>
      <a:hlink>
        <a:srgbClr val="C80F0F"/>
      </a:hlink>
      <a:folHlink>
        <a:srgbClr val="C80F0F"/>
      </a:folHlink>
    </a:clrScheme>
    <a:fontScheme name="GI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2400"/>
          </a:lnSpc>
          <a:defRPr dirty="0" err="1" smtClean="0"/>
        </a:defPPr>
      </a:lstStyle>
    </a:txDef>
  </a:objectDefaults>
  <a:extraClrSchemeLst/>
  <a:custClrLst>
    <a:custClr name="Custom Color 1">
      <a:srgbClr val="E5D7F3"/>
    </a:custClr>
    <a:custClr name="Custom Color 2">
      <a:srgbClr val="A7E6FD"/>
    </a:custClr>
    <a:custClr name="Custom Color 3">
      <a:srgbClr val="D0EB78"/>
    </a:custClr>
    <a:custClr name="Custom Color 4">
      <a:srgbClr val="FFE67C"/>
    </a:custClr>
  </a:custClrLst>
  <a:extLst>
    <a:ext uri="{05A4C25C-085E-4340-85A3-A5531E510DB2}">
      <thm15:themeFamily xmlns:thm15="http://schemas.microsoft.com/office/thememl/2012/main" name="250313_GIZ_PPT_Vorlage_EN_final" id="{395E0B9E-D0EF-4F20-A76A-4342BD8F19EA}" vid="{632AC687-1F74-4081-9DDC-02994A158968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898</Words>
  <Application>Microsoft Office PowerPoint</Application>
  <PresentationFormat>Custom</PresentationFormat>
  <Paragraphs>103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Office</vt:lpstr>
      <vt:lpstr>PowerPoint Presentation</vt:lpstr>
      <vt:lpstr>PowerPoint Presentation</vt:lpstr>
      <vt:lpstr>PowerPoint Presentation</vt:lpstr>
      <vt:lpstr>Resilience &amp; Innovation in Jordan’s Wastewater Sector</vt:lpstr>
      <vt:lpstr>1: Every drop counts - making the most of a precious asset</vt:lpstr>
      <vt:lpstr>2: Unlocking potentials: Focus areas of German-Jordanian Development Cooperation</vt:lpstr>
      <vt:lpstr>2: Unlocking potentials: Focus areas of German-Jordanian Development Cooperation</vt:lpstr>
      <vt:lpstr>2: Unlocking potentials: Focus areas of German-Jordanian Development Cooperation</vt:lpstr>
      <vt:lpstr>2: Unlocking potentials: Focus areas of German-Jordanian Development Cooperation</vt:lpstr>
      <vt:lpstr>2: Unlocking potentials: Focus areas of German-Jordanian Development Cooperation</vt:lpstr>
      <vt:lpstr>One Image</vt:lpstr>
      <vt:lpstr>PowerPoint Presentation</vt:lpstr>
      <vt:lpstr>Deutsche Gesellschaft für Internationale Zusammenarbeit (GIZ) GmbH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Heba Abuazzam</dc:creator>
  <cp:lastModifiedBy>Bueuerma, Mintje GIZ JO</cp:lastModifiedBy>
  <cp:revision>14</cp:revision>
  <dcterms:created xsi:type="dcterms:W3CDTF">2006-08-16T00:00:00Z</dcterms:created>
  <dcterms:modified xsi:type="dcterms:W3CDTF">2025-05-04T06:23:23Z</dcterms:modified>
  <dc:identifier>DAGeU-Jwvdc</dc:identifier>
</cp:coreProperties>
</file>