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4"/>
  </p:notesMasterIdLst>
  <p:sldIdLst>
    <p:sldId id="256" r:id="rId2"/>
    <p:sldId id="326" r:id="rId3"/>
    <p:sldId id="327" r:id="rId4"/>
    <p:sldId id="325" r:id="rId5"/>
    <p:sldId id="355" r:id="rId6"/>
    <p:sldId id="334" r:id="rId7"/>
    <p:sldId id="361" r:id="rId8"/>
    <p:sldId id="339" r:id="rId9"/>
    <p:sldId id="340" r:id="rId10"/>
    <p:sldId id="328" r:id="rId11"/>
    <p:sldId id="260" r:id="rId12"/>
    <p:sldId id="352" r:id="rId13"/>
    <p:sldId id="357" r:id="rId14"/>
    <p:sldId id="331" r:id="rId15"/>
    <p:sldId id="346" r:id="rId16"/>
    <p:sldId id="356" r:id="rId17"/>
    <p:sldId id="363" r:id="rId18"/>
    <p:sldId id="348" r:id="rId19"/>
    <p:sldId id="358" r:id="rId20"/>
    <p:sldId id="364" r:id="rId21"/>
    <p:sldId id="359" r:id="rId22"/>
    <p:sldId id="365" r:id="rId2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09" autoAdjust="0"/>
  </p:normalViewPr>
  <p:slideViewPr>
    <p:cSldViewPr>
      <p:cViewPr varScale="1">
        <p:scale>
          <a:sx n="62" d="100"/>
          <a:sy n="62" d="100"/>
        </p:scale>
        <p:origin x="78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takmat\Documents\matsuura%20data\paper%20manu2\Qtaishat\Calculration%20for%20biporous%20membra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Sheet1!$K$22:$K$26</c:f>
              <c:numCache>
                <c:formatCode>General</c:formatCode>
                <c:ptCount val="5"/>
                <c:pt idx="0">
                  <c:v>39.950000000000003</c:v>
                </c:pt>
                <c:pt idx="1">
                  <c:v>66.89</c:v>
                </c:pt>
                <c:pt idx="2">
                  <c:v>112.5</c:v>
                </c:pt>
                <c:pt idx="3">
                  <c:v>151.65</c:v>
                </c:pt>
                <c:pt idx="4">
                  <c:v>225.21</c:v>
                </c:pt>
              </c:numCache>
            </c:numRef>
          </c:xVal>
          <c:yVal>
            <c:numRef>
              <c:f>Sheet1!$L$22:$L$26</c:f>
              <c:numCache>
                <c:formatCode>General</c:formatCode>
                <c:ptCount val="5"/>
                <c:pt idx="0">
                  <c:v>41.5</c:v>
                </c:pt>
                <c:pt idx="1">
                  <c:v>75.599999999999994</c:v>
                </c:pt>
                <c:pt idx="2">
                  <c:v>98.7</c:v>
                </c:pt>
                <c:pt idx="3">
                  <c:v>160</c:v>
                </c:pt>
                <c:pt idx="4">
                  <c:v>246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A7C-E84A-A9D7-8E2CBCC37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3304095"/>
        <c:axId val="823302847"/>
      </c:scatterChart>
      <c:valAx>
        <c:axId val="82330409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b="1">
                    <a:solidFill>
                      <a:schemeClr val="tx1"/>
                    </a:solidFill>
                  </a:rPr>
                  <a:t>Flux</a:t>
                </a:r>
                <a:r>
                  <a:rPr lang="en-CA" b="1" baseline="0">
                    <a:solidFill>
                      <a:schemeClr val="tx1"/>
                    </a:solidFill>
                  </a:rPr>
                  <a:t> (LMH), experimental</a:t>
                </a:r>
                <a:endParaRPr lang="en-CA" b="1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3302847"/>
        <c:crosses val="autoZero"/>
        <c:crossBetween val="midCat"/>
      </c:valAx>
      <c:valAx>
        <c:axId val="82330284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b="1">
                    <a:solidFill>
                      <a:schemeClr val="tx1"/>
                    </a:solidFill>
                  </a:rPr>
                  <a:t>Flux</a:t>
                </a:r>
                <a:r>
                  <a:rPr lang="en-CA" b="1" baseline="0">
                    <a:solidFill>
                      <a:schemeClr val="tx1"/>
                    </a:solidFill>
                  </a:rPr>
                  <a:t> (LMH), calculated</a:t>
                </a:r>
                <a:endParaRPr lang="en-CA" b="1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33040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prstClr val="black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566829-3F36-0B48-9FB2-927EFDA230D5}" type="doc">
      <dgm:prSet loTypeId="urn:microsoft.com/office/officeart/2005/8/layout/radial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F49442-BBA3-B345-943C-6131A4AED7EE}">
      <dgm:prSet phldrT="[Text]"/>
      <dgm:spPr/>
      <dgm:t>
        <a:bodyPr/>
        <a:lstStyle/>
        <a:p>
          <a:pPr rtl="0"/>
          <a:r>
            <a:rPr lang="en-US" b="1" dirty="0">
              <a:solidFill>
                <a:srgbClr val="0066FF"/>
              </a:solidFill>
            </a:rPr>
            <a:t>133 countries 17,000 plants</a:t>
          </a:r>
        </a:p>
        <a:p>
          <a:pPr rtl="0"/>
          <a:r>
            <a:rPr lang="en-US" b="1" dirty="0">
              <a:solidFill>
                <a:srgbClr val="0066FF"/>
              </a:solidFill>
            </a:rPr>
            <a:t>~100 MCM/day</a:t>
          </a:r>
        </a:p>
      </dgm:t>
    </dgm:pt>
    <dgm:pt modelId="{E9BC4CB0-0789-EF45-B657-17B5A12C6517}" type="parTrans" cxnId="{FFEF457E-A8E4-D645-A3C9-518E74F4E913}">
      <dgm:prSet/>
      <dgm:spPr/>
      <dgm:t>
        <a:bodyPr/>
        <a:lstStyle/>
        <a:p>
          <a:endParaRPr lang="en-US"/>
        </a:p>
      </dgm:t>
    </dgm:pt>
    <dgm:pt modelId="{F5676D8E-1A75-0643-9FA9-B1A4B2870F5A}" type="sibTrans" cxnId="{FFEF457E-A8E4-D645-A3C9-518E74F4E913}">
      <dgm:prSet/>
      <dgm:spPr/>
      <dgm:t>
        <a:bodyPr/>
        <a:lstStyle/>
        <a:p>
          <a:endParaRPr lang="en-US"/>
        </a:p>
      </dgm:t>
    </dgm:pt>
    <dgm:pt modelId="{4FFEECDB-30E5-5C41-AF73-2FF3E52C6788}">
      <dgm:prSet phldrT="[Text]" custT="1"/>
      <dgm:spPr/>
      <dgm:t>
        <a:bodyPr/>
        <a:lstStyle/>
        <a:p>
          <a:pPr rtl="0"/>
          <a:r>
            <a:rPr lang="en-US" sz="1400" b="1" dirty="0">
              <a:solidFill>
                <a:srgbClr val="0066FF"/>
              </a:solidFill>
            </a:rPr>
            <a:t>RO represents &gt;60% of installed  desalination plants</a:t>
          </a:r>
        </a:p>
      </dgm:t>
    </dgm:pt>
    <dgm:pt modelId="{43718D39-499E-5E40-B19F-769FEA2EA17B}" type="parTrans" cxnId="{16E462C0-C094-C743-9A8E-187DEB85B545}">
      <dgm:prSet/>
      <dgm:spPr/>
      <dgm:t>
        <a:bodyPr/>
        <a:lstStyle/>
        <a:p>
          <a:endParaRPr lang="en-US"/>
        </a:p>
      </dgm:t>
    </dgm:pt>
    <dgm:pt modelId="{6F9CC8E2-CF6E-6A4E-845B-E66A3F9F1796}" type="sibTrans" cxnId="{16E462C0-C094-C743-9A8E-187DEB85B545}">
      <dgm:prSet/>
      <dgm:spPr/>
      <dgm:t>
        <a:bodyPr/>
        <a:lstStyle/>
        <a:p>
          <a:endParaRPr lang="en-US"/>
        </a:p>
      </dgm:t>
    </dgm:pt>
    <dgm:pt modelId="{2A9CD703-9573-764D-8AC8-0252A8DDF13C}">
      <dgm:prSet phldrT="[Text]" custT="1"/>
      <dgm:spPr/>
      <dgm:t>
        <a:bodyPr/>
        <a:lstStyle/>
        <a:p>
          <a:pPr rtl="0"/>
          <a:r>
            <a:rPr lang="en-US" sz="1400" b="1" dirty="0">
              <a:solidFill>
                <a:srgbClr val="0066FF"/>
              </a:solidFill>
            </a:rPr>
            <a:t>&gt;52% of Desalination plants are in GCC countries </a:t>
          </a:r>
        </a:p>
      </dgm:t>
    </dgm:pt>
    <dgm:pt modelId="{C94BA86C-D3A6-4142-A620-465CE30DF4B9}" type="parTrans" cxnId="{01A82C7E-77FA-064E-9F76-68C24A7AF069}">
      <dgm:prSet/>
      <dgm:spPr/>
      <dgm:t>
        <a:bodyPr/>
        <a:lstStyle/>
        <a:p>
          <a:endParaRPr lang="en-US"/>
        </a:p>
      </dgm:t>
    </dgm:pt>
    <dgm:pt modelId="{76E032E7-6132-5142-BCC8-4BE5B608859B}" type="sibTrans" cxnId="{01A82C7E-77FA-064E-9F76-68C24A7AF069}">
      <dgm:prSet/>
      <dgm:spPr/>
      <dgm:t>
        <a:bodyPr/>
        <a:lstStyle/>
        <a:p>
          <a:endParaRPr lang="en-US"/>
        </a:p>
      </dgm:t>
    </dgm:pt>
    <dgm:pt modelId="{36942C6E-D042-2F41-B37F-8C9D688D501A}">
      <dgm:prSet phldrT="[Text]" custT="1"/>
      <dgm:spPr/>
      <dgm:t>
        <a:bodyPr/>
        <a:lstStyle/>
        <a:p>
          <a:pPr rtl="0"/>
          <a:r>
            <a:rPr lang="en-US" sz="1400" b="1" dirty="0">
              <a:solidFill>
                <a:srgbClr val="0066FF"/>
              </a:solidFill>
            </a:rPr>
            <a:t>Market size $32 billion by 2025</a:t>
          </a:r>
        </a:p>
      </dgm:t>
    </dgm:pt>
    <dgm:pt modelId="{4D3D2742-3066-BE45-BD9F-DBF90C847426}" type="parTrans" cxnId="{6C2DE1C9-3B57-4249-8EF1-870C322795A3}">
      <dgm:prSet/>
      <dgm:spPr/>
      <dgm:t>
        <a:bodyPr/>
        <a:lstStyle/>
        <a:p>
          <a:endParaRPr lang="en-US"/>
        </a:p>
      </dgm:t>
    </dgm:pt>
    <dgm:pt modelId="{746DE57E-4C50-6B4F-A8CC-C7E3123ED3A8}" type="sibTrans" cxnId="{6C2DE1C9-3B57-4249-8EF1-870C322795A3}">
      <dgm:prSet/>
      <dgm:spPr/>
      <dgm:t>
        <a:bodyPr/>
        <a:lstStyle/>
        <a:p>
          <a:endParaRPr lang="en-US"/>
        </a:p>
      </dgm:t>
    </dgm:pt>
    <dgm:pt modelId="{B4CF9585-4C46-7D4D-A786-A9F13394B0DF}" type="pres">
      <dgm:prSet presAssocID="{1D566829-3F36-0B48-9FB2-927EFDA230D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C4CC0B7-8041-3349-9ED1-ED4AB307DFAB}" type="pres">
      <dgm:prSet presAssocID="{29F49442-BBA3-B345-943C-6131A4AED7EE}" presName="centerShape" presStyleLbl="node0" presStyleIdx="0" presStyleCnt="1" custScaleX="248264" custScaleY="119379" custLinFactNeighborX="-3120" custLinFactNeighborY="-36185"/>
      <dgm:spPr/>
    </dgm:pt>
    <dgm:pt modelId="{6051B142-1443-5E4C-B4AF-A615EC026F38}" type="pres">
      <dgm:prSet presAssocID="{4FFEECDB-30E5-5C41-AF73-2FF3E52C6788}" presName="node" presStyleLbl="node1" presStyleIdx="0" presStyleCnt="3" custScaleX="346785" custScaleY="172927" custRadScaleRad="46633" custRadScaleInc="-433571">
        <dgm:presLayoutVars>
          <dgm:bulletEnabled val="1"/>
        </dgm:presLayoutVars>
      </dgm:prSet>
      <dgm:spPr/>
    </dgm:pt>
    <dgm:pt modelId="{6632D48A-073E-0A44-987D-9F90A2A10629}" type="pres">
      <dgm:prSet presAssocID="{4FFEECDB-30E5-5C41-AF73-2FF3E52C6788}" presName="dummy" presStyleCnt="0"/>
      <dgm:spPr/>
    </dgm:pt>
    <dgm:pt modelId="{10749E4B-F863-544F-A179-334C928CDC18}" type="pres">
      <dgm:prSet presAssocID="{6F9CC8E2-CF6E-6A4E-845B-E66A3F9F1796}" presName="sibTrans" presStyleLbl="sibTrans2D1" presStyleIdx="0" presStyleCnt="3" custFlipVert="1" custFlipHor="1" custScaleX="1948" custScaleY="14090" custLinFactNeighborX="69547" custLinFactNeighborY="-52963"/>
      <dgm:spPr/>
    </dgm:pt>
    <dgm:pt modelId="{149436F7-6BFD-4940-A529-F043366A9949}" type="pres">
      <dgm:prSet presAssocID="{2A9CD703-9573-764D-8AC8-0252A8DDF13C}" presName="node" presStyleLbl="node1" presStyleIdx="1" presStyleCnt="3" custScaleX="338883" custScaleY="117659" custRadScaleRad="181099" custRadScaleInc="-85395">
        <dgm:presLayoutVars>
          <dgm:bulletEnabled val="1"/>
        </dgm:presLayoutVars>
      </dgm:prSet>
      <dgm:spPr/>
    </dgm:pt>
    <dgm:pt modelId="{FF890A8E-9BAD-7445-98D8-336DBCF10097}" type="pres">
      <dgm:prSet presAssocID="{2A9CD703-9573-764D-8AC8-0252A8DDF13C}" presName="dummy" presStyleCnt="0"/>
      <dgm:spPr/>
    </dgm:pt>
    <dgm:pt modelId="{517ED8BB-A73D-044B-A8F4-BBAB5EA9506A}" type="pres">
      <dgm:prSet presAssocID="{76E032E7-6132-5142-BCC8-4BE5B608859B}" presName="sibTrans" presStyleLbl="sibTrans2D1" presStyleIdx="1" presStyleCnt="3" custFlipVert="1" custFlipHor="0" custScaleX="1137" custScaleY="16692" custLinFactNeighborX="45352" custLinFactNeighborY="-26957"/>
      <dgm:spPr/>
    </dgm:pt>
    <dgm:pt modelId="{A8F4E701-FC55-8844-9749-01ADC1173496}" type="pres">
      <dgm:prSet presAssocID="{36942C6E-D042-2F41-B37F-8C9D688D501A}" presName="node" presStyleLbl="node1" presStyleIdx="2" presStyleCnt="3" custScaleX="311296" custScaleY="132948" custRadScaleRad="194970" custRadScaleInc="85230">
        <dgm:presLayoutVars>
          <dgm:bulletEnabled val="1"/>
        </dgm:presLayoutVars>
      </dgm:prSet>
      <dgm:spPr/>
    </dgm:pt>
    <dgm:pt modelId="{EF13D26C-C9A5-BD42-B770-652E128312C3}" type="pres">
      <dgm:prSet presAssocID="{36942C6E-D042-2F41-B37F-8C9D688D501A}" presName="dummy" presStyleCnt="0"/>
      <dgm:spPr/>
    </dgm:pt>
    <dgm:pt modelId="{36B9929B-D484-CF4D-8DA1-6E16CD5D495F}" type="pres">
      <dgm:prSet presAssocID="{746DE57E-4C50-6B4F-A8CC-C7E3123ED3A8}" presName="sibTrans" presStyleLbl="sibTrans2D1" presStyleIdx="2" presStyleCnt="3" custFlipVert="0" custFlipHor="1" custScaleX="1948" custScaleY="10454" custLinFactNeighborX="-25496" custLinFactNeighborY="-58473"/>
      <dgm:spPr/>
    </dgm:pt>
  </dgm:ptLst>
  <dgm:cxnLst>
    <dgm:cxn modelId="{DF878F2D-A15B-D148-9516-2BF8507503CA}" type="presOf" srcId="{746DE57E-4C50-6B4F-A8CC-C7E3123ED3A8}" destId="{36B9929B-D484-CF4D-8DA1-6E16CD5D495F}" srcOrd="0" destOrd="0" presId="urn:microsoft.com/office/officeart/2005/8/layout/radial6"/>
    <dgm:cxn modelId="{2561AD4B-A5B1-3B4A-84AF-25D3A703D50F}" type="presOf" srcId="{2A9CD703-9573-764D-8AC8-0252A8DDF13C}" destId="{149436F7-6BFD-4940-A529-F043366A9949}" srcOrd="0" destOrd="0" presId="urn:microsoft.com/office/officeart/2005/8/layout/radial6"/>
    <dgm:cxn modelId="{A58CC84C-6657-994B-91D7-40F96F0E1BAE}" type="presOf" srcId="{4FFEECDB-30E5-5C41-AF73-2FF3E52C6788}" destId="{6051B142-1443-5E4C-B4AF-A615EC026F38}" srcOrd="0" destOrd="0" presId="urn:microsoft.com/office/officeart/2005/8/layout/radial6"/>
    <dgm:cxn modelId="{0BBF8B76-F8B1-F242-814F-DFAF18426B57}" type="presOf" srcId="{76E032E7-6132-5142-BCC8-4BE5B608859B}" destId="{517ED8BB-A73D-044B-A8F4-BBAB5EA9506A}" srcOrd="0" destOrd="0" presId="urn:microsoft.com/office/officeart/2005/8/layout/radial6"/>
    <dgm:cxn modelId="{01A82C7E-77FA-064E-9F76-68C24A7AF069}" srcId="{29F49442-BBA3-B345-943C-6131A4AED7EE}" destId="{2A9CD703-9573-764D-8AC8-0252A8DDF13C}" srcOrd="1" destOrd="0" parTransId="{C94BA86C-D3A6-4142-A620-465CE30DF4B9}" sibTransId="{76E032E7-6132-5142-BCC8-4BE5B608859B}"/>
    <dgm:cxn modelId="{FFEF457E-A8E4-D645-A3C9-518E74F4E913}" srcId="{1D566829-3F36-0B48-9FB2-927EFDA230D5}" destId="{29F49442-BBA3-B345-943C-6131A4AED7EE}" srcOrd="0" destOrd="0" parTransId="{E9BC4CB0-0789-EF45-B657-17B5A12C6517}" sibTransId="{F5676D8E-1A75-0643-9FA9-B1A4B2870F5A}"/>
    <dgm:cxn modelId="{083D11A6-B85C-8944-BFEC-840D7E465FC0}" type="presOf" srcId="{36942C6E-D042-2F41-B37F-8C9D688D501A}" destId="{A8F4E701-FC55-8844-9749-01ADC1173496}" srcOrd="0" destOrd="0" presId="urn:microsoft.com/office/officeart/2005/8/layout/radial6"/>
    <dgm:cxn modelId="{2DAD6BB0-2DF1-4D4E-BEE1-C3D910EC9BD8}" type="presOf" srcId="{29F49442-BBA3-B345-943C-6131A4AED7EE}" destId="{5C4CC0B7-8041-3349-9ED1-ED4AB307DFAB}" srcOrd="0" destOrd="0" presId="urn:microsoft.com/office/officeart/2005/8/layout/radial6"/>
    <dgm:cxn modelId="{16E462C0-C094-C743-9A8E-187DEB85B545}" srcId="{29F49442-BBA3-B345-943C-6131A4AED7EE}" destId="{4FFEECDB-30E5-5C41-AF73-2FF3E52C6788}" srcOrd="0" destOrd="0" parTransId="{43718D39-499E-5E40-B19F-769FEA2EA17B}" sibTransId="{6F9CC8E2-CF6E-6A4E-845B-E66A3F9F1796}"/>
    <dgm:cxn modelId="{6C2DE1C9-3B57-4249-8EF1-870C322795A3}" srcId="{29F49442-BBA3-B345-943C-6131A4AED7EE}" destId="{36942C6E-D042-2F41-B37F-8C9D688D501A}" srcOrd="2" destOrd="0" parTransId="{4D3D2742-3066-BE45-BD9F-DBF90C847426}" sibTransId="{746DE57E-4C50-6B4F-A8CC-C7E3123ED3A8}"/>
    <dgm:cxn modelId="{2A7234D4-A739-FD49-BBD2-0662DD5FD069}" type="presOf" srcId="{6F9CC8E2-CF6E-6A4E-845B-E66A3F9F1796}" destId="{10749E4B-F863-544F-A179-334C928CDC18}" srcOrd="0" destOrd="0" presId="urn:microsoft.com/office/officeart/2005/8/layout/radial6"/>
    <dgm:cxn modelId="{135660D9-909F-824F-9096-33306B461167}" type="presOf" srcId="{1D566829-3F36-0B48-9FB2-927EFDA230D5}" destId="{B4CF9585-4C46-7D4D-A786-A9F13394B0DF}" srcOrd="0" destOrd="0" presId="urn:microsoft.com/office/officeart/2005/8/layout/radial6"/>
    <dgm:cxn modelId="{4B498FEE-750D-AC46-8143-0C55C681D331}" type="presParOf" srcId="{B4CF9585-4C46-7D4D-A786-A9F13394B0DF}" destId="{5C4CC0B7-8041-3349-9ED1-ED4AB307DFAB}" srcOrd="0" destOrd="0" presId="urn:microsoft.com/office/officeart/2005/8/layout/radial6"/>
    <dgm:cxn modelId="{04A84740-7F6F-FD48-886C-37FEC33A9548}" type="presParOf" srcId="{B4CF9585-4C46-7D4D-A786-A9F13394B0DF}" destId="{6051B142-1443-5E4C-B4AF-A615EC026F38}" srcOrd="1" destOrd="0" presId="urn:microsoft.com/office/officeart/2005/8/layout/radial6"/>
    <dgm:cxn modelId="{5D261A59-D99F-2541-9CEB-EEB28C6A4613}" type="presParOf" srcId="{B4CF9585-4C46-7D4D-A786-A9F13394B0DF}" destId="{6632D48A-073E-0A44-987D-9F90A2A10629}" srcOrd="2" destOrd="0" presId="urn:microsoft.com/office/officeart/2005/8/layout/radial6"/>
    <dgm:cxn modelId="{E6A007F3-6598-834E-8F8A-3255EF1F01D9}" type="presParOf" srcId="{B4CF9585-4C46-7D4D-A786-A9F13394B0DF}" destId="{10749E4B-F863-544F-A179-334C928CDC18}" srcOrd="3" destOrd="0" presId="urn:microsoft.com/office/officeart/2005/8/layout/radial6"/>
    <dgm:cxn modelId="{3FE835EA-1CE5-5443-91F5-EBC11D201FD3}" type="presParOf" srcId="{B4CF9585-4C46-7D4D-A786-A9F13394B0DF}" destId="{149436F7-6BFD-4940-A529-F043366A9949}" srcOrd="4" destOrd="0" presId="urn:microsoft.com/office/officeart/2005/8/layout/radial6"/>
    <dgm:cxn modelId="{D0FB1709-D5EB-C948-8B07-EAA65434AB68}" type="presParOf" srcId="{B4CF9585-4C46-7D4D-A786-A9F13394B0DF}" destId="{FF890A8E-9BAD-7445-98D8-336DBCF10097}" srcOrd="5" destOrd="0" presId="urn:microsoft.com/office/officeart/2005/8/layout/radial6"/>
    <dgm:cxn modelId="{60D3F863-27F0-C246-80FC-512F2B507870}" type="presParOf" srcId="{B4CF9585-4C46-7D4D-A786-A9F13394B0DF}" destId="{517ED8BB-A73D-044B-A8F4-BBAB5EA9506A}" srcOrd="6" destOrd="0" presId="urn:microsoft.com/office/officeart/2005/8/layout/radial6"/>
    <dgm:cxn modelId="{267183D9-4FB3-0543-88A9-DFC5A1104DF9}" type="presParOf" srcId="{B4CF9585-4C46-7D4D-A786-A9F13394B0DF}" destId="{A8F4E701-FC55-8844-9749-01ADC1173496}" srcOrd="7" destOrd="0" presId="urn:microsoft.com/office/officeart/2005/8/layout/radial6"/>
    <dgm:cxn modelId="{EB230955-470D-C744-A276-DBC12931877C}" type="presParOf" srcId="{B4CF9585-4C46-7D4D-A786-A9F13394B0DF}" destId="{EF13D26C-C9A5-BD42-B770-652E128312C3}" srcOrd="8" destOrd="0" presId="urn:microsoft.com/office/officeart/2005/8/layout/radial6"/>
    <dgm:cxn modelId="{C868539D-8FE7-EA4B-B087-3970A77E7636}" type="presParOf" srcId="{B4CF9585-4C46-7D4D-A786-A9F13394B0DF}" destId="{36B9929B-D484-CF4D-8DA1-6E16CD5D495F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9929B-D484-CF4D-8DA1-6E16CD5D495F}">
      <dsp:nvSpPr>
        <dsp:cNvPr id="0" name=""/>
        <dsp:cNvSpPr/>
      </dsp:nvSpPr>
      <dsp:spPr>
        <a:xfrm flipH="1">
          <a:off x="2983442" y="788589"/>
          <a:ext cx="73971" cy="396970"/>
        </a:xfrm>
        <a:prstGeom prst="blockArc">
          <a:avLst>
            <a:gd name="adj1" fmla="val 12281654"/>
            <a:gd name="adj2" fmla="val 63833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ED8BB-A73D-044B-A8F4-BBAB5EA9506A}">
      <dsp:nvSpPr>
        <dsp:cNvPr id="0" name=""/>
        <dsp:cNvSpPr/>
      </dsp:nvSpPr>
      <dsp:spPr>
        <a:xfrm flipV="1">
          <a:off x="8936711" y="-47069"/>
          <a:ext cx="80097" cy="1175895"/>
        </a:xfrm>
        <a:prstGeom prst="blockArc">
          <a:avLst>
            <a:gd name="adj1" fmla="val 7165"/>
            <a:gd name="adj2" fmla="val 10807165"/>
            <a:gd name="adj3" fmla="val 25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49E4B-F863-544F-A179-334C928CDC18}">
      <dsp:nvSpPr>
        <dsp:cNvPr id="0" name=""/>
        <dsp:cNvSpPr/>
      </dsp:nvSpPr>
      <dsp:spPr>
        <a:xfrm flipH="1" flipV="1">
          <a:off x="10262241" y="1103200"/>
          <a:ext cx="73971" cy="535040"/>
        </a:xfrm>
        <a:prstGeom prst="blockArc">
          <a:avLst>
            <a:gd name="adj1" fmla="val 10488203"/>
            <a:gd name="adj2" fmla="val 19784093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4CC0B7-8041-3349-9ED1-ED4AB307DFAB}">
      <dsp:nvSpPr>
        <dsp:cNvPr id="0" name=""/>
        <dsp:cNvSpPr/>
      </dsp:nvSpPr>
      <dsp:spPr>
        <a:xfrm>
          <a:off x="3625407" y="305445"/>
          <a:ext cx="4338335" cy="20861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rgbClr val="0066FF"/>
              </a:solidFill>
            </a:rPr>
            <a:t>133 countries 17,000 plants</a:t>
          </a:r>
        </a:p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rgbClr val="0066FF"/>
              </a:solidFill>
            </a:rPr>
            <a:t>~100 MCM/day</a:t>
          </a:r>
        </a:p>
      </dsp:txBody>
      <dsp:txXfrm>
        <a:off x="4260741" y="610949"/>
        <a:ext cx="3067667" cy="1475102"/>
      </dsp:txXfrm>
    </dsp:sp>
    <dsp:sp modelId="{6051B142-1443-5E4C-B4AF-A615EC026F38}">
      <dsp:nvSpPr>
        <dsp:cNvPr id="0" name=""/>
        <dsp:cNvSpPr/>
      </dsp:nvSpPr>
      <dsp:spPr>
        <a:xfrm>
          <a:off x="3690338" y="2492220"/>
          <a:ext cx="4241971" cy="21152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66FF"/>
              </a:solidFill>
            </a:rPr>
            <a:t>RO represents &gt;60% of installed  desalination plants</a:t>
          </a:r>
        </a:p>
      </dsp:txBody>
      <dsp:txXfrm>
        <a:off x="4311560" y="2801997"/>
        <a:ext cx="2999527" cy="1495737"/>
      </dsp:txXfrm>
    </dsp:sp>
    <dsp:sp modelId="{149436F7-6BFD-4940-A529-F043366A9949}">
      <dsp:nvSpPr>
        <dsp:cNvPr id="0" name=""/>
        <dsp:cNvSpPr/>
      </dsp:nvSpPr>
      <dsp:spPr>
        <a:xfrm>
          <a:off x="7187496" y="1727537"/>
          <a:ext cx="4145311" cy="1439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66FF"/>
              </a:solidFill>
            </a:rPr>
            <a:t>&gt;52% of Desalination plants are in GCC countries </a:t>
          </a:r>
        </a:p>
      </dsp:txBody>
      <dsp:txXfrm>
        <a:off x="7794563" y="1938308"/>
        <a:ext cx="2931177" cy="1017695"/>
      </dsp:txXfrm>
    </dsp:sp>
    <dsp:sp modelId="{A8F4E701-FC55-8844-9749-01ADC1173496}">
      <dsp:nvSpPr>
        <dsp:cNvPr id="0" name=""/>
        <dsp:cNvSpPr/>
      </dsp:nvSpPr>
      <dsp:spPr>
        <a:xfrm>
          <a:off x="399647" y="1619530"/>
          <a:ext cx="3807859" cy="16262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66FF"/>
              </a:solidFill>
            </a:rPr>
            <a:t>Market size $32 billion by 2025</a:t>
          </a:r>
        </a:p>
      </dsp:txBody>
      <dsp:txXfrm>
        <a:off x="957295" y="1857690"/>
        <a:ext cx="2692563" cy="1149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5D9C9-F7BB-DD4D-8FFA-4E35E9E35350}" type="datetimeFigureOut">
              <a:rPr lang="en-US" smtClean="0"/>
              <a:t>5/5/25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9B93B-FEE4-3342-A81B-F691D10D1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45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831020C2-4DC3-4D53-B09D-3B089524366C}" type="slidenum">
              <a:rPr lang="en-US" sz="1200" b="0" u="none" smtClean="0">
                <a:solidFill>
                  <a:schemeClr val="tx1"/>
                </a:solidFill>
              </a:rPr>
              <a:pPr algn="r" eaLnBrk="1" hangingPunct="1"/>
              <a:t>2</a:t>
            </a:fld>
            <a:endParaRPr lang="en-US" sz="1200" b="0" u="none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16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87008E38-C0A3-437E-A92D-C4D189BA7BCF}" type="slidenum">
              <a:rPr lang="en-US" sz="1200" b="0" u="none" smtClean="0">
                <a:solidFill>
                  <a:schemeClr val="tx1"/>
                </a:solidFill>
              </a:rPr>
              <a:pPr algn="r" eaLnBrk="1" hangingPunct="1"/>
              <a:t>3</a:t>
            </a:fld>
            <a:endParaRPr lang="en-US" sz="1200" b="0" u="none">
              <a:solidFill>
                <a:schemeClr val="tx1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489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0ED61C70-F8A0-4E6A-9ACB-7AF4D4664047}" type="slidenum">
              <a:rPr lang="en-US" sz="1200" b="0" u="none" smtClean="0">
                <a:solidFill>
                  <a:schemeClr val="tx1"/>
                </a:solidFill>
              </a:rPr>
              <a:pPr algn="r" eaLnBrk="1" hangingPunct="1"/>
              <a:t>4</a:t>
            </a:fld>
            <a:endParaRPr lang="en-US" sz="1200" b="0" u="none">
              <a:solidFill>
                <a:schemeClr val="tx1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02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6ED287E9-AA1A-4CDF-A7F9-B78941EB083E}" type="slidenum">
              <a:rPr lang="en-CA" sz="1200" b="0" u="none" smtClean="0">
                <a:solidFill>
                  <a:schemeClr val="tx1"/>
                </a:solidFill>
              </a:rPr>
              <a:pPr algn="r" eaLnBrk="1" hangingPunct="1"/>
              <a:t>5</a:t>
            </a:fld>
            <a:endParaRPr lang="en-CA" sz="1200" b="0" u="none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309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E5CE9A3C-4D7C-4F53-A1F3-A5F60B274A83}" type="slidenum">
              <a:rPr lang="en-CA" sz="1200" b="0" u="none" smtClean="0">
                <a:solidFill>
                  <a:schemeClr val="tx1"/>
                </a:solidFill>
              </a:rPr>
              <a:pPr algn="r" eaLnBrk="1" hangingPunct="1"/>
              <a:t>6</a:t>
            </a:fld>
            <a:endParaRPr lang="en-CA" sz="1200" b="0" u="none">
              <a:solidFill>
                <a:schemeClr val="tx1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640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03BD24A-532B-EA4B-8896-6B9AA5A6F2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63F172E-EBD0-874E-8C6E-9A82838E4369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F96DDEA9-C3FC-5C4D-9CDF-A3E8C1C23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A646DB05-8850-C64B-8824-6FDE98A29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945828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FB8E098D-F219-4413-AC95-E02F9C4514BE}" type="slidenum">
              <a:rPr lang="en-US" sz="1200" b="0" u="none" smtClean="0">
                <a:solidFill>
                  <a:schemeClr val="tx1"/>
                </a:solidFill>
              </a:rPr>
              <a:pPr algn="r" eaLnBrk="1" hangingPunct="1"/>
              <a:t>8</a:t>
            </a:fld>
            <a:endParaRPr lang="en-US" sz="1200" b="0" u="none">
              <a:solidFill>
                <a:schemeClr val="tx1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JO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499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88FF71BE-7C8E-40E1-9A38-9BD5F01DA6F2}" type="slidenum">
              <a:rPr lang="en-US" sz="1200" b="0" u="none" smtClean="0">
                <a:solidFill>
                  <a:schemeClr val="tx1"/>
                </a:solidFill>
              </a:rPr>
              <a:pPr algn="r" eaLnBrk="1" hangingPunct="1"/>
              <a:t>9</a:t>
            </a:fld>
            <a:endParaRPr lang="en-US" sz="1200" b="0" u="none">
              <a:solidFill>
                <a:schemeClr val="tx1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JO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05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DE20F8D5-F940-4409-8565-643759605A7E}" type="slidenum">
              <a:rPr lang="en-CA" sz="1200" b="0" u="none" smtClean="0">
                <a:solidFill>
                  <a:schemeClr val="tx1"/>
                </a:solidFill>
              </a:rPr>
              <a:pPr algn="r" eaLnBrk="1" hangingPunct="1"/>
              <a:t>10</a:t>
            </a:fld>
            <a:endParaRPr lang="en-CA" sz="1200" b="0" u="none">
              <a:solidFill>
                <a:schemeClr val="tx1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06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03BD24A-532B-EA4B-8896-6B9AA5A6F2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63F172E-EBD0-874E-8C6E-9A82838E4369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F96DDEA9-C3FC-5C4D-9CDF-A3E8C1C23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A646DB05-8850-C64B-8824-6FDE98A29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99490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7C64AB-43CB-4EEB-9713-E7DF5654CEC2}" type="slidenum">
              <a:rPr lang="en-CA"/>
              <a:pPr/>
              <a:t>12</a:t>
            </a:fld>
            <a:endParaRPr lang="en-CA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220902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8EECFEB2-862A-4B4A-A40A-471A0E5ECBCF}" type="slidenum">
              <a:rPr lang="en-CA" sz="1200" b="0" u="none" smtClean="0">
                <a:solidFill>
                  <a:schemeClr val="tx1"/>
                </a:solidFill>
              </a:rPr>
              <a:pPr algn="r" eaLnBrk="1" hangingPunct="1"/>
              <a:t>14</a:t>
            </a:fld>
            <a:endParaRPr lang="en-CA" sz="1200" b="0" u="none">
              <a:solidFill>
                <a:schemeClr val="tx1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40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228D87-A566-4EEB-A311-100250CF1017}" type="slidenum">
              <a:rPr lang="en-CA"/>
              <a:pPr/>
              <a:t>15</a:t>
            </a:fld>
            <a:endParaRPr lang="en-CA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761212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228D87-A566-4EEB-A311-100250CF1017}" type="slidenum">
              <a:rPr lang="en-CA"/>
              <a:pPr/>
              <a:t>16</a:t>
            </a:fld>
            <a:endParaRPr lang="en-CA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802060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1FF348-38D2-4D18-B12B-17B783436837}" type="slidenum">
              <a:rPr lang="en-CA"/>
              <a:pPr/>
              <a:t>18</a:t>
            </a:fld>
            <a:endParaRPr lang="en-CA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085482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6ED287E9-AA1A-4CDF-A7F9-B78941EB083E}" type="slidenum">
              <a:rPr lang="en-CA" sz="1200" b="0" u="none" smtClean="0">
                <a:solidFill>
                  <a:schemeClr val="tx1"/>
                </a:solidFill>
              </a:rPr>
              <a:pPr algn="r" eaLnBrk="1" hangingPunct="1"/>
              <a:t>20</a:t>
            </a:fld>
            <a:endParaRPr lang="en-CA" sz="1200" b="0" u="none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461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 eaLnBrk="0" hangingPunct="0"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88FF71BE-7C8E-40E1-9A38-9BD5F01DA6F2}" type="slidenum">
              <a:rPr lang="en-US" sz="1200" b="0" u="none" smtClean="0">
                <a:solidFill>
                  <a:schemeClr val="tx1"/>
                </a:solidFill>
              </a:rPr>
              <a:pPr algn="r" eaLnBrk="1" hangingPunct="1"/>
              <a:t>22</a:t>
            </a:fld>
            <a:endParaRPr lang="en-US" sz="1200" b="0" u="none">
              <a:solidFill>
                <a:schemeClr val="tx1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JO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276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tiff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tif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image" Target="../media/image7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6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8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7.png"/><Relationship Id="rId4" Type="http://schemas.openxmlformats.org/officeDocument/2006/relationships/image" Target="../media/image2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7.png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d41586-023-02442-7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3200400" y="2754875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Emerging Desalination Technologies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2286000" y="3875909"/>
            <a:ext cx="13716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i="1" dirty="0">
                <a:solidFill>
                  <a:srgbClr val="0C6930"/>
                </a:solidFill>
                <a:latin typeface="Verdana" pitchFamily="34" charset="0"/>
              </a:rPr>
              <a:t>Mohammed Rasool </a:t>
            </a:r>
            <a:r>
              <a:rPr lang="en-CA" sz="4000" i="1" dirty="0" err="1">
                <a:solidFill>
                  <a:srgbClr val="0C6930"/>
                </a:solidFill>
                <a:latin typeface="Verdana" pitchFamily="34" charset="0"/>
              </a:rPr>
              <a:t>Qtaishat</a:t>
            </a:r>
            <a:endParaRPr lang="en-CA" sz="4000" i="1" dirty="0">
              <a:solidFill>
                <a:srgbClr val="0C6930"/>
              </a:solidFill>
              <a:latin typeface="Verdana" pitchFamily="34" charset="0"/>
            </a:endParaRPr>
          </a:p>
          <a:p>
            <a:pPr algn="ctr"/>
            <a:endParaRPr lang="en-CA" sz="3200" i="1" dirty="0">
              <a:solidFill>
                <a:schemeClr val="accent2"/>
              </a:solidFill>
              <a:latin typeface="Verdana" pitchFamily="34" charset="0"/>
            </a:endParaRPr>
          </a:p>
          <a:p>
            <a:pPr algn="ctr"/>
            <a:r>
              <a:rPr lang="en-CA" sz="3200" i="1" dirty="0">
                <a:solidFill>
                  <a:srgbClr val="0066FF"/>
                </a:solidFill>
                <a:latin typeface="Verdana" pitchFamily="34" charset="0"/>
              </a:rPr>
              <a:t>Chemical Engineering Department, The University of Jordan, Amman, Jordan</a:t>
            </a:r>
            <a:r>
              <a:rPr lang="en-CA" sz="3200" i="1" dirty="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  <a:p>
            <a:pPr algn="ctr"/>
            <a:endParaRPr lang="en-CA" sz="3200" i="1" dirty="0">
              <a:solidFill>
                <a:schemeClr val="accent2"/>
              </a:solidFill>
              <a:latin typeface="Verdana" pitchFamily="34" charset="0"/>
            </a:endParaRPr>
          </a:p>
          <a:p>
            <a:pPr algn="ctr"/>
            <a:r>
              <a:rPr lang="en-CA" sz="3200" i="1" dirty="0">
                <a:solidFill>
                  <a:srgbClr val="0066FF"/>
                </a:solidFill>
                <a:latin typeface="Verdana" pitchFamily="34" charset="0"/>
              </a:rPr>
              <a:t>CTO, AGSHYA., Innovation Cluster, </a:t>
            </a:r>
            <a:r>
              <a:rPr lang="en-US" sz="3200" i="1" dirty="0">
                <a:solidFill>
                  <a:srgbClr val="0066FF"/>
                </a:solidFill>
                <a:latin typeface="Verdana" pitchFamily="34" charset="0"/>
              </a:rPr>
              <a:t>King Abdullah University of Science and Technology, </a:t>
            </a:r>
            <a:r>
              <a:rPr lang="en-CA" sz="3200" i="1" dirty="0">
                <a:solidFill>
                  <a:srgbClr val="0066FF"/>
                </a:solidFill>
                <a:latin typeface="Verdana" pitchFamily="34" charset="0"/>
              </a:rPr>
              <a:t>Jeddah, Saudi Arabia</a:t>
            </a:r>
          </a:p>
          <a:p>
            <a:pPr algn="ctr"/>
            <a:r>
              <a:rPr lang="en-CA" sz="3200" i="1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endParaRPr lang="en-CA" sz="4400" i="1" dirty="0">
              <a:solidFill>
                <a:schemeClr val="accent2"/>
              </a:solidFill>
              <a:latin typeface="Verdana" pitchFamily="34" charset="0"/>
            </a:endParaRPr>
          </a:p>
          <a:p>
            <a:pPr algn="ctr"/>
            <a:endParaRPr lang="en-CA" sz="3200" i="1" dirty="0">
              <a:solidFill>
                <a:schemeClr val="accent2"/>
              </a:solidFill>
              <a:latin typeface="Verdana" pitchFamily="34" charset="0"/>
            </a:endParaRPr>
          </a:p>
          <a:p>
            <a:pPr algn="ctr"/>
            <a:r>
              <a:rPr lang="en-CA" sz="3200" i="1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endParaRPr lang="en-CA" sz="4400" i="1" dirty="0">
              <a:solidFill>
                <a:schemeClr val="accent2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93295" y="390972"/>
            <a:ext cx="7001174" cy="1404156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z="4800" b="1" dirty="0"/>
              <a:t>World water supplies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36095" y="2171700"/>
            <a:ext cx="12165806" cy="78867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endParaRPr lang="en-CA" dirty="0"/>
          </a:p>
          <a:p>
            <a:pPr algn="just">
              <a:lnSpc>
                <a:spcPct val="90000"/>
              </a:lnSpc>
              <a:buFontTx/>
              <a:buChar char="•"/>
            </a:pPr>
            <a:r>
              <a:rPr lang="en-CA" dirty="0"/>
              <a:t> </a:t>
            </a:r>
            <a:r>
              <a:rPr lang="en-CA" sz="3600" dirty="0"/>
              <a:t>Oceans provide the largest possible source   of water supply that will require desalination </a:t>
            </a:r>
          </a:p>
          <a:p>
            <a:pPr algn="just">
              <a:lnSpc>
                <a:spcPct val="90000"/>
              </a:lnSpc>
            </a:pPr>
            <a:endParaRPr lang="en-CA" sz="3600" dirty="0"/>
          </a:p>
          <a:p>
            <a:pPr algn="just">
              <a:lnSpc>
                <a:spcPct val="90000"/>
              </a:lnSpc>
              <a:buFontTx/>
              <a:buChar char="•"/>
            </a:pPr>
            <a:r>
              <a:rPr lang="en-US" sz="3600" dirty="0"/>
              <a:t>  25% of the people live within 25 km of the coast</a:t>
            </a:r>
          </a:p>
          <a:p>
            <a:pPr algn="just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FontTx/>
              <a:buChar char="•"/>
            </a:pPr>
            <a:endParaRPr lang="en-CA" dirty="0"/>
          </a:p>
          <a:p>
            <a:pPr>
              <a:lnSpc>
                <a:spcPct val="90000"/>
              </a:lnSpc>
            </a:pPr>
            <a:endParaRPr lang="en-CA" dirty="0"/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2286001" y="1500188"/>
          <a:ext cx="8722520" cy="4822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5816088" imgH="3212870" progId="Excel.Sheet.8">
                  <p:embed/>
                </p:oleObj>
              </mc:Choice>
              <mc:Fallback>
                <p:oleObj r:id="rId4" imgW="5816088" imgH="3212870" progId="Excel.Sheet.8">
                  <p:embed/>
                  <p:pic>
                    <p:nvPicPr>
                      <p:cNvPr id="1026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1" y="1500188"/>
                        <a:ext cx="8722520" cy="48220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6A82ACD6-7FF2-7B4D-8E29-0E2B14628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7" name="Picture 7" descr="ju">
            <a:extLst>
              <a:ext uri="{FF2B5EF4-FFF2-40B4-BE49-F238E27FC236}">
                <a16:creationId xmlns:a16="http://schemas.microsoft.com/office/drawing/2014/main" id="{5E77ACF3-08D9-5D44-9D1F-18723E4F5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58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63580" y="428625"/>
            <a:ext cx="8424936" cy="1258491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z="4800" b="1" dirty="0"/>
              <a:t>Desalination Technologies</a:t>
            </a:r>
          </a:p>
        </p:txBody>
      </p:sp>
      <p:sp>
        <p:nvSpPr>
          <p:cNvPr id="7172" name="Date Placeholder 5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1114425" indent="-428625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7145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24003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30861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771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44577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51435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58293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3BF3C91B-5BC8-4757-BC90-678FFE7FD8D2}" type="datetime1">
              <a:rPr lang="en-US" sz="2100" b="0" u="none">
                <a:solidFill>
                  <a:schemeClr val="tx1"/>
                </a:solidFill>
              </a:rPr>
              <a:t>5/5/25</a:t>
            </a:fld>
            <a:endParaRPr lang="en-CA" sz="2100" b="0" u="none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3</a:t>
            </a:fld>
            <a:endParaRPr lang="en-CA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886075" y="1928813"/>
            <a:ext cx="131159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85800" indent="-685800" algn="just"/>
            <a:r>
              <a:rPr lang="en-CA" sz="3600" dirty="0">
                <a:latin typeface="Trebuchet MS" pitchFamily="34" charset="0"/>
              </a:rPr>
              <a:t>Currently employed Desalination technologies are classified into two categories  :</a:t>
            </a:r>
          </a:p>
          <a:p>
            <a:pPr marL="685800" indent="-685800" algn="just"/>
            <a:endParaRPr lang="en-CA" sz="3600" dirty="0">
              <a:latin typeface="Trebuchet MS" pitchFamily="34" charset="0"/>
            </a:endParaRPr>
          </a:p>
          <a:p>
            <a:pPr marL="685800" indent="-685800" algn="just">
              <a:buFontTx/>
              <a:buAutoNum type="arabicPeriod"/>
            </a:pPr>
            <a:r>
              <a:rPr lang="en-CA" sz="3600" dirty="0">
                <a:latin typeface="Trebuchet MS" pitchFamily="34" charset="0"/>
              </a:rPr>
              <a:t>Thermal Processes (phase change) such as multi-stage-flash (MSF) and multi-effect-distillation (MED).</a:t>
            </a:r>
          </a:p>
          <a:p>
            <a:pPr marL="685800" indent="-685800" algn="just">
              <a:buFontTx/>
              <a:buAutoNum type="arabicPeriod"/>
            </a:pPr>
            <a:r>
              <a:rPr lang="en-CA" sz="3600" dirty="0">
                <a:latin typeface="Trebuchet MS" pitchFamily="34" charset="0"/>
              </a:rPr>
              <a:t>Membrane Processes (no Phase change) such as Reverse Osmosis (RO)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06CDBA-3F82-8B48-8F1E-A58B73642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E98110CB-BF74-124F-A7C2-5FECB9A053BF}"/>
              </a:ext>
            </a:extLst>
          </p:cNvPr>
          <p:cNvGraphicFramePr/>
          <p:nvPr>
            <p:extLst/>
          </p:nvPr>
        </p:nvGraphicFramePr>
        <p:xfrm>
          <a:off x="3419364" y="5467535"/>
          <a:ext cx="11989332" cy="4614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7" descr="ju">
            <a:extLst>
              <a:ext uri="{FF2B5EF4-FFF2-40B4-BE49-F238E27FC236}">
                <a16:creationId xmlns:a16="http://schemas.microsoft.com/office/drawing/2014/main" id="{2D238B46-F1E7-4442-9CA7-8275EEA14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30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179220" y="282962"/>
            <a:ext cx="7961225" cy="1080119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z="3600" b="1" dirty="0"/>
              <a:t>Current technologies challenges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8818D62-5D33-4F49-AADD-8B337EBCA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328" y="1754963"/>
            <a:ext cx="12344400" cy="6788945"/>
          </a:xfrm>
        </p:spPr>
        <p:txBody>
          <a:bodyPr/>
          <a:lstStyle/>
          <a:p>
            <a:r>
              <a:rPr lang="en-US" sz="3600" dirty="0"/>
              <a:t>Energy requirements (High temperature or pressure)</a:t>
            </a:r>
          </a:p>
          <a:p>
            <a:r>
              <a:rPr lang="en-US" sz="3600" dirty="0"/>
              <a:t>Sophisticated pretreatment requirements </a:t>
            </a:r>
          </a:p>
          <a:p>
            <a:r>
              <a:rPr lang="en-US" sz="3600" dirty="0"/>
              <a:t>High cost </a:t>
            </a:r>
          </a:p>
          <a:p>
            <a:r>
              <a:rPr lang="en-US" sz="3600" dirty="0"/>
              <a:t>Environmental impact</a:t>
            </a:r>
          </a:p>
          <a:p>
            <a:r>
              <a:rPr lang="en-US" sz="3600" dirty="0"/>
              <a:t>Scaling and fouling </a:t>
            </a:r>
          </a:p>
          <a:p>
            <a:r>
              <a:rPr lang="en-US" sz="3600" dirty="0"/>
              <a:t>Brine management</a:t>
            </a:r>
          </a:p>
        </p:txBody>
      </p:sp>
      <p:sp>
        <p:nvSpPr>
          <p:cNvPr id="6149" name="Date Placeholder 6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1114425" indent="-428625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7145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24003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30861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771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44577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51435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58293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D839A88-4952-462C-BA26-A6D1EDA47374}" type="datetime1">
              <a:rPr lang="en-US" sz="2100" b="0" u="none">
                <a:solidFill>
                  <a:schemeClr val="tx1"/>
                </a:solidFill>
              </a:rPr>
              <a:t>5/5/25</a:t>
            </a:fld>
            <a:endParaRPr lang="en-CA" sz="2100" b="0" u="none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FDAB56-8727-394F-B7E3-0C92E4D8B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A179EF7-9017-9B41-9716-6BB771C2ABDC}"/>
              </a:ext>
            </a:extLst>
          </p:cNvPr>
          <p:cNvSpPr/>
          <p:nvPr/>
        </p:nvSpPr>
        <p:spPr bwMode="auto">
          <a:xfrm>
            <a:off x="4391472" y="6115609"/>
            <a:ext cx="9088524" cy="17528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defTabSz="137160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0066FF"/>
                </a:solidFill>
                <a:latin typeface="Arial" charset="0"/>
                <a:cs typeface="Arial" charset="0"/>
              </a:rPr>
              <a:t>Only 1% of fresh water is produced via desalination</a:t>
            </a:r>
          </a:p>
        </p:txBody>
      </p:sp>
      <p:pic>
        <p:nvPicPr>
          <p:cNvPr id="9" name="Picture 7" descr="ju">
            <a:extLst>
              <a:ext uri="{FF2B5EF4-FFF2-40B4-BE49-F238E27FC236}">
                <a16:creationId xmlns:a16="http://schemas.microsoft.com/office/drawing/2014/main" id="{3FF52EB4-786F-5542-B4AA-F43745E70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4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400675" y="273079"/>
            <a:ext cx="8315325" cy="1383506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200" dirty="0"/>
              <a:t> </a:t>
            </a:r>
            <a:r>
              <a:rPr lang="en-US" sz="3600" b="1" dirty="0"/>
              <a:t>Emerging desalination technologies</a:t>
            </a:r>
          </a:p>
        </p:txBody>
      </p:sp>
      <p:sp>
        <p:nvSpPr>
          <p:cNvPr id="1945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1114425" indent="-428625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7145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24003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30861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771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44577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51435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58293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3E40096B-5485-47DB-A581-2A57632EB59D}" type="datetime1">
              <a:rPr lang="en-US" sz="2100" b="0" u="none">
                <a:solidFill>
                  <a:schemeClr val="tx1"/>
                </a:solidFill>
              </a:rPr>
              <a:t>5/5/25</a:t>
            </a:fld>
            <a:endParaRPr lang="en-CA" sz="2100" b="0" u="none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9051635" y="1973262"/>
            <a:ext cx="184730" cy="5078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en-CA" sz="2700">
              <a:latin typeface="Arial" charset="0"/>
              <a:cs typeface="Arial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FBC356-8E21-DD4D-94B0-9EE5CB70D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D86359-A133-7D42-A372-4417EDF8D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836" y="1926139"/>
            <a:ext cx="12652920" cy="7455446"/>
          </a:xfrm>
          <a:prstGeom prst="rect">
            <a:avLst/>
          </a:prstGeom>
        </p:spPr>
      </p:pic>
      <p:pic>
        <p:nvPicPr>
          <p:cNvPr id="9" name="Picture 7" descr="ju">
            <a:extLst>
              <a:ext uri="{FF2B5EF4-FFF2-40B4-BE49-F238E27FC236}">
                <a16:creationId xmlns:a16="http://schemas.microsoft.com/office/drawing/2014/main" id="{933DB4F9-3ED8-7249-A1FB-9DCB53565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22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795628" y="283370"/>
            <a:ext cx="7236804" cy="1079711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z="3600" b="1" dirty="0"/>
              <a:t>Forward osmosis</a:t>
            </a:r>
          </a:p>
        </p:txBody>
      </p:sp>
      <p:sp>
        <p:nvSpPr>
          <p:cNvPr id="1331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1114425" indent="-428625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7145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24003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30861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771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44577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51435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58293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3393AB5-0142-497E-93F9-879AF7C71514}" type="datetime1">
              <a:rPr lang="en-US" sz="2100" b="0" u="none">
                <a:solidFill>
                  <a:schemeClr val="tx1"/>
                </a:solidFill>
              </a:rPr>
              <a:t>5/5/25</a:t>
            </a:fld>
            <a:endParaRPr lang="en-CA" sz="2100" b="0" u="none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0C72FD-28E2-EB48-A522-2179AE93F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9662F3-1340-F344-884F-17A457462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412" y="2227176"/>
            <a:ext cx="11017224" cy="7140663"/>
          </a:xfrm>
          <a:prstGeom prst="rect">
            <a:avLst/>
          </a:prstGeom>
        </p:spPr>
      </p:pic>
      <p:pic>
        <p:nvPicPr>
          <p:cNvPr id="8" name="Picture 7" descr="ju">
            <a:extLst>
              <a:ext uri="{FF2B5EF4-FFF2-40B4-BE49-F238E27FC236}">
                <a16:creationId xmlns:a16="http://schemas.microsoft.com/office/drawing/2014/main" id="{BA90F39A-5640-1C41-AD13-7A31DF9FE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292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0DC4CC62-8C90-884A-B153-683546A7D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11652" y="282960"/>
            <a:ext cx="6696744" cy="1080120"/>
          </a:xfrm>
          <a:ln>
            <a:solidFill>
              <a:srgbClr val="00B050"/>
            </a:solidFill>
          </a:ln>
        </p:spPr>
        <p:txBody>
          <a:bodyPr/>
          <a:lstStyle/>
          <a:p>
            <a:pPr algn="ctr" eaLnBrk="1" hangingPunct="1"/>
            <a:r>
              <a:rPr lang="en-CA" altLang="en-US" sz="3600" b="1" dirty="0"/>
              <a:t>Competitive Advantages</a:t>
            </a:r>
          </a:p>
        </p:txBody>
      </p:sp>
      <p:sp>
        <p:nvSpPr>
          <p:cNvPr id="15363" name="Rectangle 65">
            <a:extLst>
              <a:ext uri="{FF2B5EF4-FFF2-40B4-BE49-F238E27FC236}">
                <a16:creationId xmlns:a16="http://schemas.microsoft.com/office/drawing/2014/main" id="{54DFB0DA-DC3C-7C4B-A524-75870DDA19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80303" y="1756284"/>
            <a:ext cx="11773308" cy="7275648"/>
          </a:xfrm>
        </p:spPr>
        <p:txBody>
          <a:bodyPr/>
          <a:lstStyle/>
          <a:p>
            <a:pPr eaLnBrk="1" hangingPunct="1"/>
            <a:r>
              <a:rPr lang="en-CA" altLang="en-US" sz="3600" dirty="0"/>
              <a:t>Ability to </a:t>
            </a:r>
            <a:r>
              <a:rPr lang="en-CA" altLang="en-US" sz="3600" b="1" dirty="0"/>
              <a:t>treat high salinity water </a:t>
            </a:r>
            <a:r>
              <a:rPr lang="en-CA" altLang="en-US" sz="3600" dirty="0"/>
              <a:t>(up to 20% TDS concentration)</a:t>
            </a:r>
          </a:p>
          <a:p>
            <a:pPr eaLnBrk="1" hangingPunct="1"/>
            <a:r>
              <a:rPr lang="en-CA" altLang="en-US" sz="3600" b="1" dirty="0"/>
              <a:t>Lower energy requirement </a:t>
            </a:r>
            <a:r>
              <a:rPr lang="en-CA" altLang="en-US" sz="3600" dirty="0"/>
              <a:t>(does not require pressure) than conventional Reverse Osmosis (RO)</a:t>
            </a:r>
          </a:p>
          <a:p>
            <a:pPr eaLnBrk="1" hangingPunct="1"/>
            <a:r>
              <a:rPr lang="en-CA" altLang="en-US" sz="3600" b="1" dirty="0"/>
              <a:t>Reversible fouling</a:t>
            </a:r>
          </a:p>
          <a:p>
            <a:pPr eaLnBrk="1" hangingPunct="1"/>
            <a:r>
              <a:rPr lang="en-CA" altLang="en-US" sz="3600" b="1" dirty="0"/>
              <a:t>Less chemicals used </a:t>
            </a:r>
          </a:p>
          <a:p>
            <a:pPr eaLnBrk="1" hangingPunct="1"/>
            <a:r>
              <a:rPr lang="en-CA" altLang="en-US" sz="3600" b="1" dirty="0"/>
              <a:t>Rejection of boron </a:t>
            </a:r>
          </a:p>
          <a:p>
            <a:pPr eaLnBrk="1" hangingPunct="1"/>
            <a:r>
              <a:rPr lang="en-CA" altLang="en-US" sz="3600" dirty="0"/>
              <a:t>Coupling with RO for </a:t>
            </a:r>
            <a:r>
              <a:rPr lang="en-CA" altLang="en-US" sz="3600" b="1" dirty="0"/>
              <a:t>brine treatment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752558-A0B9-1741-8999-F10FC5200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6" name="Picture 7" descr="ju">
            <a:extLst>
              <a:ext uri="{FF2B5EF4-FFF2-40B4-BE49-F238E27FC236}">
                <a16:creationId xmlns:a16="http://schemas.microsoft.com/office/drawing/2014/main" id="{FD57D898-4FB8-AE45-9AC1-73EDA26F3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063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684330" y="164762"/>
            <a:ext cx="7086600" cy="1257300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z="4800" b="1" dirty="0"/>
              <a:t>Electrodialysis</a:t>
            </a:r>
          </a:p>
        </p:txBody>
      </p:sp>
      <p:sp>
        <p:nvSpPr>
          <p:cNvPr id="20484" name="Date Placeholder 6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1114425" indent="-428625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7145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24003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30861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771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44577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51435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58293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841BCFBB-7333-41BF-B9D2-8D151FB6FDAA}" type="datetime1">
              <a:rPr lang="en-US" sz="2100" b="0" u="none">
                <a:solidFill>
                  <a:schemeClr val="tx1"/>
                </a:solidFill>
              </a:rPr>
              <a:t>5/5/25</a:t>
            </a:fld>
            <a:endParaRPr lang="en-CA" sz="2100" b="0" u="none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92A7E2-9F32-AC49-8008-4741FA21E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663779-E9A0-284B-82F4-0292134F3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743" y="2335188"/>
            <a:ext cx="9121773" cy="7032651"/>
          </a:xfrm>
          <a:prstGeom prst="rect">
            <a:avLst/>
          </a:prstGeom>
        </p:spPr>
      </p:pic>
      <p:pic>
        <p:nvPicPr>
          <p:cNvPr id="8" name="Picture 7" descr="ju">
            <a:extLst>
              <a:ext uri="{FF2B5EF4-FFF2-40B4-BE49-F238E27FC236}">
                <a16:creationId xmlns:a16="http://schemas.microsoft.com/office/drawing/2014/main" id="{B007478F-B106-6A43-B111-6BC3B8771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195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203303" y="1938841"/>
            <a:ext cx="12313443" cy="6853238"/>
          </a:xfrm>
        </p:spPr>
        <p:txBody>
          <a:bodyPr>
            <a:normAutofit fontScale="92500"/>
          </a:bodyPr>
          <a:lstStyle/>
          <a:p>
            <a:pPr fontAlgn="auto"/>
            <a:r>
              <a:rPr lang="en-US" sz="3600" b="1" dirty="0"/>
              <a:t>Tunability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Tunability, here, means the ability to change the input and output </a:t>
            </a:r>
          </a:p>
          <a:p>
            <a:pPr fontAlgn="auto"/>
            <a:r>
              <a:rPr lang="en-US" sz="3600" b="1" dirty="0"/>
              <a:t>Low pressure operation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ED works by cross- flow separation using ion exchange membranes. ED operation pressure is 7 bar</a:t>
            </a:r>
          </a:p>
          <a:p>
            <a:pPr marL="0" indent="0">
              <a:buNone/>
            </a:pPr>
            <a:r>
              <a:rPr lang="en-US" sz="3600" b="1" dirty="0"/>
              <a:t>Life Cycle Cost</a:t>
            </a:r>
            <a:endParaRPr lang="en-US" sz="3600" dirty="0"/>
          </a:p>
          <a:p>
            <a:pPr fontAlgn="auto"/>
            <a:r>
              <a:rPr lang="en-US" sz="3600" dirty="0"/>
              <a:t>Studies are showing 10 percent lower total lifecycle cost for brackish water of ED over RO, in addition to 30 percent reduction in energy use. </a:t>
            </a:r>
          </a:p>
          <a:p>
            <a:pPr fontAlgn="auto"/>
            <a:r>
              <a:rPr lang="en-US" sz="3600" b="1" dirty="0"/>
              <a:t>Easy Maintenance</a:t>
            </a:r>
            <a:endParaRPr lang="en-US" sz="3600" dirty="0"/>
          </a:p>
          <a:p>
            <a:pPr marL="0" indent="0">
              <a:buNone/>
            </a:pPr>
            <a:br>
              <a:rPr lang="en-US" sz="3600" dirty="0"/>
            </a:br>
            <a:endParaRPr lang="en-CA" sz="3600" dirty="0"/>
          </a:p>
        </p:txBody>
      </p:sp>
      <p:sp>
        <p:nvSpPr>
          <p:cNvPr id="21508" name="Date Placeholder 6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1114425" indent="-428625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7145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24003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30861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771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44577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51435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58293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C23BCF6A-AF93-4A64-8961-BF68684DEEF5}" type="datetime1">
              <a:rPr lang="en-US" sz="2100" b="0" u="none">
                <a:solidFill>
                  <a:schemeClr val="tx1"/>
                </a:solidFill>
              </a:rPr>
              <a:t>5/5/25</a:t>
            </a:fld>
            <a:endParaRPr lang="en-CA" sz="2100" b="0" u="none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C8F774-D106-5D4D-839A-E7ACD0E66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5A66EAF4-0929-5248-B75D-2BA0CFC05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652" y="282960"/>
            <a:ext cx="6696744" cy="1080120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CA" altLang="en-US" sz="3600" b="1" kern="0"/>
              <a:t>Competitive Advantages</a:t>
            </a:r>
            <a:endParaRPr lang="en-CA" altLang="en-US" sz="3600" b="1" kern="0" dirty="0"/>
          </a:p>
        </p:txBody>
      </p:sp>
      <p:pic>
        <p:nvPicPr>
          <p:cNvPr id="8" name="Picture 7" descr="ju">
            <a:extLst>
              <a:ext uri="{FF2B5EF4-FFF2-40B4-BE49-F238E27FC236}">
                <a16:creationId xmlns:a16="http://schemas.microsoft.com/office/drawing/2014/main" id="{BD2B0672-57A3-1C42-9C5F-B0D49171A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849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13"/>
          <p:cNvSpPr>
            <a:spLocks noGrp="1" noChangeArrowheads="1"/>
          </p:cNvSpPr>
          <p:nvPr>
            <p:ph type="title"/>
          </p:nvPr>
        </p:nvSpPr>
        <p:spPr>
          <a:xfrm>
            <a:off x="5363580" y="390525"/>
            <a:ext cx="7452828" cy="972555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z="3600" b="1" dirty="0"/>
              <a:t>Membrane distillation</a:t>
            </a:r>
            <a:endParaRPr lang="en-CA" sz="3600" dirty="0"/>
          </a:p>
        </p:txBody>
      </p:sp>
      <p:sp>
        <p:nvSpPr>
          <p:cNvPr id="8194" name="Date Placeholder 2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1114425" indent="-428625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7145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24003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3086100" indent="-342900" algn="ctr" eaLnBrk="0" hangingPunct="0"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7719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44577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51435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5829300" indent="-342900"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4DDAD6F9-A253-4851-AD3F-595B2B8047A7}" type="datetime1">
              <a:rPr lang="en-US" sz="2100" b="0" u="none">
                <a:solidFill>
                  <a:schemeClr val="tx1"/>
                </a:solidFill>
              </a:rPr>
              <a:t>5/5/25</a:t>
            </a:fld>
            <a:endParaRPr lang="en-CA" sz="2100" b="0" u="none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DFFF2-8310-40A1-8A8F-D1410BF5BA4B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  <p:grpSp>
        <p:nvGrpSpPr>
          <p:cNvPr id="8196" name="Group 623"/>
          <p:cNvGrpSpPr>
            <a:grpSpLocks/>
          </p:cNvGrpSpPr>
          <p:nvPr/>
        </p:nvGrpSpPr>
        <p:grpSpPr bwMode="auto">
          <a:xfrm>
            <a:off x="2962007" y="2799852"/>
            <a:ext cx="5101873" cy="4925083"/>
            <a:chOff x="882" y="799"/>
            <a:chExt cx="4175" cy="2788"/>
          </a:xfrm>
        </p:grpSpPr>
        <p:sp>
          <p:nvSpPr>
            <p:cNvPr id="8197" name="AutoShape 624"/>
            <p:cNvSpPr>
              <a:spLocks noChangeAspect="1" noChangeArrowheads="1" noTextEdit="1"/>
            </p:cNvSpPr>
            <p:nvPr/>
          </p:nvSpPr>
          <p:spPr bwMode="auto">
            <a:xfrm>
              <a:off x="1292" y="799"/>
              <a:ext cx="3289" cy="2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grpSp>
          <p:nvGrpSpPr>
            <p:cNvPr id="8198" name="Group 625"/>
            <p:cNvGrpSpPr>
              <a:grpSpLocks/>
            </p:cNvGrpSpPr>
            <p:nvPr/>
          </p:nvGrpSpPr>
          <p:grpSpPr bwMode="auto">
            <a:xfrm>
              <a:off x="1299" y="816"/>
              <a:ext cx="3253" cy="1949"/>
              <a:chOff x="1299" y="816"/>
              <a:chExt cx="3253" cy="1949"/>
            </a:xfrm>
          </p:grpSpPr>
          <p:grpSp>
            <p:nvGrpSpPr>
              <p:cNvPr id="8492" name="Group 626"/>
              <p:cNvGrpSpPr>
                <a:grpSpLocks/>
              </p:cNvGrpSpPr>
              <p:nvPr/>
            </p:nvGrpSpPr>
            <p:grpSpPr bwMode="auto">
              <a:xfrm>
                <a:off x="1299" y="816"/>
                <a:ext cx="3253" cy="1949"/>
                <a:chOff x="1299" y="816"/>
                <a:chExt cx="3253" cy="1949"/>
              </a:xfrm>
            </p:grpSpPr>
            <p:sp>
              <p:nvSpPr>
                <p:cNvPr id="8587" name="Rectangle 627"/>
                <p:cNvSpPr>
                  <a:spLocks noChangeArrowheads="1"/>
                </p:cNvSpPr>
                <p:nvPr/>
              </p:nvSpPr>
              <p:spPr bwMode="auto">
                <a:xfrm>
                  <a:off x="1299" y="819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588" name="Rectangle 628"/>
                <p:cNvSpPr>
                  <a:spLocks noChangeArrowheads="1"/>
                </p:cNvSpPr>
                <p:nvPr/>
              </p:nvSpPr>
              <p:spPr bwMode="auto">
                <a:xfrm>
                  <a:off x="1324" y="819"/>
                  <a:ext cx="3228" cy="1923"/>
                </a:xfrm>
                <a:prstGeom prst="rect">
                  <a:avLst/>
                </a:prstGeom>
                <a:solidFill>
                  <a:srgbClr val="CCFF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589" name="Rectangle 629"/>
                <p:cNvSpPr>
                  <a:spLocks noChangeArrowheads="1"/>
                </p:cNvSpPr>
                <p:nvPr/>
              </p:nvSpPr>
              <p:spPr bwMode="auto">
                <a:xfrm>
                  <a:off x="1304" y="816"/>
                  <a:ext cx="1249" cy="1926"/>
                </a:xfrm>
                <a:prstGeom prst="rect">
                  <a:avLst/>
                </a:prstGeom>
                <a:solidFill>
                  <a:srgbClr val="CC99FF"/>
                </a:solidFill>
                <a:ln w="0">
                  <a:solidFill>
                    <a:srgbClr val="CC99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590" name="Rectangle 630"/>
                <p:cNvSpPr>
                  <a:spLocks noChangeArrowheads="1"/>
                </p:cNvSpPr>
                <p:nvPr/>
              </p:nvSpPr>
              <p:spPr bwMode="auto">
                <a:xfrm>
                  <a:off x="3287" y="816"/>
                  <a:ext cx="1248" cy="1926"/>
                </a:xfrm>
                <a:prstGeom prst="rect">
                  <a:avLst/>
                </a:prstGeom>
                <a:solidFill>
                  <a:srgbClr val="33CCCC"/>
                </a:solidFill>
                <a:ln w="0">
                  <a:solidFill>
                    <a:srgbClr val="33CCC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591" name="Rectangle 631"/>
                <p:cNvSpPr>
                  <a:spLocks noChangeArrowheads="1"/>
                </p:cNvSpPr>
                <p:nvPr/>
              </p:nvSpPr>
              <p:spPr bwMode="auto">
                <a:xfrm>
                  <a:off x="2366" y="1666"/>
                  <a:ext cx="201" cy="1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592" name="Rectangle 632"/>
                <p:cNvSpPr>
                  <a:spLocks noChangeArrowheads="1"/>
                </p:cNvSpPr>
                <p:nvPr/>
              </p:nvSpPr>
              <p:spPr bwMode="auto">
                <a:xfrm>
                  <a:off x="2347" y="1663"/>
                  <a:ext cx="136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C</a:t>
                  </a:r>
                  <a:endParaRPr lang="en-CA" sz="2700"/>
                </a:p>
              </p:txBody>
            </p:sp>
            <p:sp>
              <p:nvSpPr>
                <p:cNvPr id="8593" name="Rectangle 633"/>
                <p:cNvSpPr>
                  <a:spLocks noChangeArrowheads="1"/>
                </p:cNvSpPr>
                <p:nvPr/>
              </p:nvSpPr>
              <p:spPr bwMode="auto">
                <a:xfrm>
                  <a:off x="2405" y="1709"/>
                  <a:ext cx="157" cy="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m,f</a:t>
                  </a:r>
                  <a:endParaRPr lang="en-CA" sz="2700"/>
                </a:p>
              </p:txBody>
            </p:sp>
            <p:sp>
              <p:nvSpPr>
                <p:cNvPr id="8594" name="Rectangle 634"/>
                <p:cNvSpPr>
                  <a:spLocks noChangeArrowheads="1"/>
                </p:cNvSpPr>
                <p:nvPr/>
              </p:nvSpPr>
              <p:spPr bwMode="auto">
                <a:xfrm>
                  <a:off x="2521" y="1669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595" name="Rectangle 635"/>
                <p:cNvSpPr>
                  <a:spLocks noChangeArrowheads="1"/>
                </p:cNvSpPr>
                <p:nvPr/>
              </p:nvSpPr>
              <p:spPr bwMode="auto">
                <a:xfrm>
                  <a:off x="3347" y="2096"/>
                  <a:ext cx="204" cy="1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596" name="Rectangle 636"/>
                <p:cNvSpPr>
                  <a:spLocks noChangeArrowheads="1"/>
                </p:cNvSpPr>
                <p:nvPr/>
              </p:nvSpPr>
              <p:spPr bwMode="auto">
                <a:xfrm>
                  <a:off x="3335" y="2094"/>
                  <a:ext cx="11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T</a:t>
                  </a:r>
                  <a:endParaRPr lang="en-CA" sz="2700"/>
                </a:p>
              </p:txBody>
            </p:sp>
            <p:sp>
              <p:nvSpPr>
                <p:cNvPr id="8597" name="Rectangle 637"/>
                <p:cNvSpPr>
                  <a:spLocks noChangeArrowheads="1"/>
                </p:cNvSpPr>
                <p:nvPr/>
              </p:nvSpPr>
              <p:spPr bwMode="auto">
                <a:xfrm>
                  <a:off x="3374" y="2139"/>
                  <a:ext cx="185" cy="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m,p</a:t>
                  </a:r>
                  <a:endParaRPr lang="en-CA" sz="2700"/>
                </a:p>
              </p:txBody>
            </p:sp>
            <p:sp>
              <p:nvSpPr>
                <p:cNvPr id="8598" name="Rectangle 638"/>
                <p:cNvSpPr>
                  <a:spLocks noChangeArrowheads="1"/>
                </p:cNvSpPr>
                <p:nvPr/>
              </p:nvSpPr>
              <p:spPr bwMode="auto">
                <a:xfrm>
                  <a:off x="3505" y="2099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599" name="Freeform 639"/>
                <p:cNvSpPr>
                  <a:spLocks/>
                </p:cNvSpPr>
                <p:nvPr/>
              </p:nvSpPr>
              <p:spPr bwMode="auto">
                <a:xfrm>
                  <a:off x="1307" y="1232"/>
                  <a:ext cx="513" cy="23"/>
                </a:xfrm>
                <a:custGeom>
                  <a:avLst/>
                  <a:gdLst>
                    <a:gd name="T0" fmla="*/ 513 w 513"/>
                    <a:gd name="T1" fmla="*/ 20 h 23"/>
                    <a:gd name="T2" fmla="*/ 513 w 513"/>
                    <a:gd name="T3" fmla="*/ 0 h 23"/>
                    <a:gd name="T4" fmla="*/ 0 w 513"/>
                    <a:gd name="T5" fmla="*/ 3 h 23"/>
                    <a:gd name="T6" fmla="*/ 0 w 513"/>
                    <a:gd name="T7" fmla="*/ 23 h 23"/>
                    <a:gd name="T8" fmla="*/ 513 w 513"/>
                    <a:gd name="T9" fmla="*/ 2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3"/>
                    <a:gd name="T16" fmla="*/ 0 h 23"/>
                    <a:gd name="T17" fmla="*/ 513 w 513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3" h="23">
                      <a:moveTo>
                        <a:pt x="513" y="20"/>
                      </a:moveTo>
                      <a:lnTo>
                        <a:pt x="513" y="0"/>
                      </a:lnTo>
                      <a:lnTo>
                        <a:pt x="0" y="3"/>
                      </a:lnTo>
                      <a:lnTo>
                        <a:pt x="0" y="23"/>
                      </a:lnTo>
                      <a:lnTo>
                        <a:pt x="513" y="2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00" name="Freeform 640"/>
                <p:cNvSpPr>
                  <a:spLocks/>
                </p:cNvSpPr>
                <p:nvPr/>
              </p:nvSpPr>
              <p:spPr bwMode="auto">
                <a:xfrm>
                  <a:off x="3278" y="1732"/>
                  <a:ext cx="25" cy="95"/>
                </a:xfrm>
                <a:custGeom>
                  <a:avLst/>
                  <a:gdLst>
                    <a:gd name="T0" fmla="*/ 25 w 25"/>
                    <a:gd name="T1" fmla="*/ 0 h 95"/>
                    <a:gd name="T2" fmla="*/ 9 w 25"/>
                    <a:gd name="T3" fmla="*/ 17 h 95"/>
                    <a:gd name="T4" fmla="*/ 0 w 25"/>
                    <a:gd name="T5" fmla="*/ 43 h 95"/>
                    <a:gd name="T6" fmla="*/ 6 w 25"/>
                    <a:gd name="T7" fmla="*/ 69 h 95"/>
                    <a:gd name="T8" fmla="*/ 14 w 25"/>
                    <a:gd name="T9" fmla="*/ 95 h 95"/>
                    <a:gd name="T10" fmla="*/ 25 w 25"/>
                    <a:gd name="T11" fmla="*/ 0 h 9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95"/>
                    <a:gd name="T20" fmla="*/ 25 w 25"/>
                    <a:gd name="T21" fmla="*/ 95 h 9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95">
                      <a:moveTo>
                        <a:pt x="25" y="0"/>
                      </a:moveTo>
                      <a:lnTo>
                        <a:pt x="9" y="17"/>
                      </a:lnTo>
                      <a:lnTo>
                        <a:pt x="0" y="43"/>
                      </a:lnTo>
                      <a:lnTo>
                        <a:pt x="6" y="69"/>
                      </a:lnTo>
                      <a:lnTo>
                        <a:pt x="14" y="95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3CC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01" name="Freeform 641"/>
                <p:cNvSpPr>
                  <a:spLocks/>
                </p:cNvSpPr>
                <p:nvPr/>
              </p:nvSpPr>
              <p:spPr bwMode="auto">
                <a:xfrm>
                  <a:off x="3278" y="1732"/>
                  <a:ext cx="25" cy="95"/>
                </a:xfrm>
                <a:custGeom>
                  <a:avLst/>
                  <a:gdLst>
                    <a:gd name="T0" fmla="*/ 25 w 25"/>
                    <a:gd name="T1" fmla="*/ 0 h 95"/>
                    <a:gd name="T2" fmla="*/ 9 w 25"/>
                    <a:gd name="T3" fmla="*/ 17 h 95"/>
                    <a:gd name="T4" fmla="*/ 0 w 25"/>
                    <a:gd name="T5" fmla="*/ 43 h 95"/>
                    <a:gd name="T6" fmla="*/ 6 w 25"/>
                    <a:gd name="T7" fmla="*/ 69 h 95"/>
                    <a:gd name="T8" fmla="*/ 14 w 25"/>
                    <a:gd name="T9" fmla="*/ 95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95"/>
                    <a:gd name="T17" fmla="*/ 25 w 2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95">
                      <a:moveTo>
                        <a:pt x="25" y="0"/>
                      </a:moveTo>
                      <a:lnTo>
                        <a:pt x="9" y="17"/>
                      </a:lnTo>
                      <a:lnTo>
                        <a:pt x="0" y="43"/>
                      </a:lnTo>
                      <a:lnTo>
                        <a:pt x="6" y="69"/>
                      </a:lnTo>
                      <a:lnTo>
                        <a:pt x="14" y="95"/>
                      </a:lnTo>
                    </a:path>
                  </a:pathLst>
                </a:custGeom>
                <a:noFill/>
                <a:ln w="0">
                  <a:solidFill>
                    <a:srgbClr val="33CC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02" name="Freeform 642"/>
                <p:cNvSpPr>
                  <a:spLocks/>
                </p:cNvSpPr>
                <p:nvPr/>
              </p:nvSpPr>
              <p:spPr bwMode="auto">
                <a:xfrm>
                  <a:off x="3278" y="1382"/>
                  <a:ext cx="25" cy="77"/>
                </a:xfrm>
                <a:custGeom>
                  <a:avLst/>
                  <a:gdLst>
                    <a:gd name="T0" fmla="*/ 25 w 25"/>
                    <a:gd name="T1" fmla="*/ 0 h 77"/>
                    <a:gd name="T2" fmla="*/ 9 w 25"/>
                    <a:gd name="T3" fmla="*/ 14 h 77"/>
                    <a:gd name="T4" fmla="*/ 0 w 25"/>
                    <a:gd name="T5" fmla="*/ 34 h 77"/>
                    <a:gd name="T6" fmla="*/ 6 w 25"/>
                    <a:gd name="T7" fmla="*/ 54 h 77"/>
                    <a:gd name="T8" fmla="*/ 14 w 25"/>
                    <a:gd name="T9" fmla="*/ 77 h 77"/>
                    <a:gd name="T10" fmla="*/ 25 w 25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77"/>
                    <a:gd name="T20" fmla="*/ 25 w 25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77">
                      <a:moveTo>
                        <a:pt x="25" y="0"/>
                      </a:moveTo>
                      <a:lnTo>
                        <a:pt x="9" y="14"/>
                      </a:lnTo>
                      <a:lnTo>
                        <a:pt x="0" y="34"/>
                      </a:lnTo>
                      <a:lnTo>
                        <a:pt x="6" y="54"/>
                      </a:lnTo>
                      <a:lnTo>
                        <a:pt x="14" y="77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3CC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03" name="Freeform 643"/>
                <p:cNvSpPr>
                  <a:spLocks/>
                </p:cNvSpPr>
                <p:nvPr/>
              </p:nvSpPr>
              <p:spPr bwMode="auto">
                <a:xfrm>
                  <a:off x="3278" y="1382"/>
                  <a:ext cx="25" cy="77"/>
                </a:xfrm>
                <a:custGeom>
                  <a:avLst/>
                  <a:gdLst>
                    <a:gd name="T0" fmla="*/ 25 w 25"/>
                    <a:gd name="T1" fmla="*/ 0 h 77"/>
                    <a:gd name="T2" fmla="*/ 9 w 25"/>
                    <a:gd name="T3" fmla="*/ 14 h 77"/>
                    <a:gd name="T4" fmla="*/ 0 w 25"/>
                    <a:gd name="T5" fmla="*/ 34 h 77"/>
                    <a:gd name="T6" fmla="*/ 6 w 25"/>
                    <a:gd name="T7" fmla="*/ 54 h 77"/>
                    <a:gd name="T8" fmla="*/ 14 w 25"/>
                    <a:gd name="T9" fmla="*/ 77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7"/>
                    <a:gd name="T17" fmla="*/ 25 w 25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7">
                      <a:moveTo>
                        <a:pt x="25" y="0"/>
                      </a:moveTo>
                      <a:lnTo>
                        <a:pt x="9" y="14"/>
                      </a:lnTo>
                      <a:lnTo>
                        <a:pt x="0" y="34"/>
                      </a:lnTo>
                      <a:lnTo>
                        <a:pt x="6" y="54"/>
                      </a:lnTo>
                      <a:lnTo>
                        <a:pt x="14" y="77"/>
                      </a:lnTo>
                    </a:path>
                  </a:pathLst>
                </a:custGeom>
                <a:noFill/>
                <a:ln w="0">
                  <a:solidFill>
                    <a:srgbClr val="33CC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04" name="Freeform 644"/>
                <p:cNvSpPr>
                  <a:spLocks/>
                </p:cNvSpPr>
                <p:nvPr/>
              </p:nvSpPr>
              <p:spPr bwMode="auto">
                <a:xfrm>
                  <a:off x="3278" y="1183"/>
                  <a:ext cx="25" cy="95"/>
                </a:xfrm>
                <a:custGeom>
                  <a:avLst/>
                  <a:gdLst>
                    <a:gd name="T0" fmla="*/ 25 w 25"/>
                    <a:gd name="T1" fmla="*/ 0 h 95"/>
                    <a:gd name="T2" fmla="*/ 9 w 25"/>
                    <a:gd name="T3" fmla="*/ 18 h 95"/>
                    <a:gd name="T4" fmla="*/ 0 w 25"/>
                    <a:gd name="T5" fmla="*/ 44 h 95"/>
                    <a:gd name="T6" fmla="*/ 6 w 25"/>
                    <a:gd name="T7" fmla="*/ 69 h 95"/>
                    <a:gd name="T8" fmla="*/ 14 w 25"/>
                    <a:gd name="T9" fmla="*/ 95 h 95"/>
                    <a:gd name="T10" fmla="*/ 25 w 25"/>
                    <a:gd name="T11" fmla="*/ 0 h 9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95"/>
                    <a:gd name="T20" fmla="*/ 25 w 25"/>
                    <a:gd name="T21" fmla="*/ 95 h 9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95">
                      <a:moveTo>
                        <a:pt x="25" y="0"/>
                      </a:moveTo>
                      <a:lnTo>
                        <a:pt x="9" y="18"/>
                      </a:lnTo>
                      <a:lnTo>
                        <a:pt x="0" y="44"/>
                      </a:lnTo>
                      <a:lnTo>
                        <a:pt x="6" y="69"/>
                      </a:lnTo>
                      <a:lnTo>
                        <a:pt x="14" y="95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3CC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05" name="Freeform 645"/>
                <p:cNvSpPr>
                  <a:spLocks/>
                </p:cNvSpPr>
                <p:nvPr/>
              </p:nvSpPr>
              <p:spPr bwMode="auto">
                <a:xfrm>
                  <a:off x="3278" y="1183"/>
                  <a:ext cx="25" cy="95"/>
                </a:xfrm>
                <a:custGeom>
                  <a:avLst/>
                  <a:gdLst>
                    <a:gd name="T0" fmla="*/ 25 w 25"/>
                    <a:gd name="T1" fmla="*/ 0 h 95"/>
                    <a:gd name="T2" fmla="*/ 9 w 25"/>
                    <a:gd name="T3" fmla="*/ 18 h 95"/>
                    <a:gd name="T4" fmla="*/ 0 w 25"/>
                    <a:gd name="T5" fmla="*/ 44 h 95"/>
                    <a:gd name="T6" fmla="*/ 6 w 25"/>
                    <a:gd name="T7" fmla="*/ 69 h 95"/>
                    <a:gd name="T8" fmla="*/ 14 w 25"/>
                    <a:gd name="T9" fmla="*/ 95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95"/>
                    <a:gd name="T17" fmla="*/ 25 w 2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95">
                      <a:moveTo>
                        <a:pt x="25" y="0"/>
                      </a:moveTo>
                      <a:lnTo>
                        <a:pt x="9" y="18"/>
                      </a:lnTo>
                      <a:lnTo>
                        <a:pt x="0" y="44"/>
                      </a:lnTo>
                      <a:lnTo>
                        <a:pt x="6" y="69"/>
                      </a:lnTo>
                      <a:lnTo>
                        <a:pt x="14" y="95"/>
                      </a:lnTo>
                    </a:path>
                  </a:pathLst>
                </a:custGeom>
                <a:noFill/>
                <a:ln w="0">
                  <a:solidFill>
                    <a:srgbClr val="33CC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06" name="Rectangle 646"/>
                <p:cNvSpPr>
                  <a:spLocks noChangeArrowheads="1"/>
                </p:cNvSpPr>
                <p:nvPr/>
              </p:nvSpPr>
              <p:spPr bwMode="auto">
                <a:xfrm>
                  <a:off x="2311" y="1338"/>
                  <a:ext cx="250" cy="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07" name="Rectangle 647"/>
                <p:cNvSpPr>
                  <a:spLocks noChangeArrowheads="1"/>
                </p:cNvSpPr>
                <p:nvPr/>
              </p:nvSpPr>
              <p:spPr bwMode="auto">
                <a:xfrm>
                  <a:off x="2421" y="1410"/>
                  <a:ext cx="85" cy="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08" name="Rectangle 648"/>
                <p:cNvSpPr>
                  <a:spLocks noChangeArrowheads="1"/>
                </p:cNvSpPr>
                <p:nvPr/>
              </p:nvSpPr>
              <p:spPr bwMode="auto">
                <a:xfrm>
                  <a:off x="2385" y="1410"/>
                  <a:ext cx="177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m,f</a:t>
                  </a:r>
                  <a:endParaRPr lang="en-CA" sz="2700"/>
                </a:p>
              </p:txBody>
            </p:sp>
            <p:sp>
              <p:nvSpPr>
                <p:cNvPr id="8609" name="Rectangle 649"/>
                <p:cNvSpPr>
                  <a:spLocks noChangeArrowheads="1"/>
                </p:cNvSpPr>
                <p:nvPr/>
              </p:nvSpPr>
              <p:spPr bwMode="auto">
                <a:xfrm>
                  <a:off x="2515" y="1390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pic>
              <p:nvPicPr>
                <p:cNvPr id="8610" name="Picture 650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1278"/>
                  <a:ext cx="744" cy="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11" name="Picture 651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1278"/>
                  <a:ext cx="755" cy="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612" name="Rectangle 652"/>
                <p:cNvSpPr>
                  <a:spLocks noChangeArrowheads="1"/>
                </p:cNvSpPr>
                <p:nvPr/>
              </p:nvSpPr>
              <p:spPr bwMode="auto">
                <a:xfrm>
                  <a:off x="2545" y="1275"/>
                  <a:ext cx="750" cy="104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pic>
              <p:nvPicPr>
                <p:cNvPr id="8613" name="Picture 65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1628"/>
                  <a:ext cx="744" cy="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14" name="Picture 654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1628"/>
                  <a:ext cx="755" cy="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615" name="Rectangle 655"/>
                <p:cNvSpPr>
                  <a:spLocks noChangeArrowheads="1"/>
                </p:cNvSpPr>
                <p:nvPr/>
              </p:nvSpPr>
              <p:spPr bwMode="auto">
                <a:xfrm>
                  <a:off x="2545" y="1628"/>
                  <a:ext cx="750" cy="101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pic>
              <p:nvPicPr>
                <p:cNvPr id="8616" name="Picture 656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1809"/>
                  <a:ext cx="744" cy="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17" name="Picture 657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1809"/>
                  <a:ext cx="755" cy="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618" name="Rectangle 658"/>
                <p:cNvSpPr>
                  <a:spLocks noChangeArrowheads="1"/>
                </p:cNvSpPr>
                <p:nvPr/>
              </p:nvSpPr>
              <p:spPr bwMode="auto">
                <a:xfrm>
                  <a:off x="2545" y="1806"/>
                  <a:ext cx="750" cy="101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pic>
              <p:nvPicPr>
                <p:cNvPr id="8619" name="Picture 659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2320"/>
                  <a:ext cx="744" cy="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20" name="Picture 660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2320"/>
                  <a:ext cx="755" cy="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621" name="Rectangle 661"/>
                <p:cNvSpPr>
                  <a:spLocks noChangeArrowheads="1"/>
                </p:cNvSpPr>
                <p:nvPr/>
              </p:nvSpPr>
              <p:spPr bwMode="auto">
                <a:xfrm>
                  <a:off x="2545" y="2320"/>
                  <a:ext cx="750" cy="8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pic>
              <p:nvPicPr>
                <p:cNvPr id="8622" name="Picture 66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1456"/>
                  <a:ext cx="744" cy="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23" name="Picture 66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5" y="1456"/>
                  <a:ext cx="755" cy="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624" name="Rectangle 664"/>
                <p:cNvSpPr>
                  <a:spLocks noChangeArrowheads="1"/>
                </p:cNvSpPr>
                <p:nvPr/>
              </p:nvSpPr>
              <p:spPr bwMode="auto">
                <a:xfrm>
                  <a:off x="2545" y="1456"/>
                  <a:ext cx="750" cy="92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25" name="Freeform 665"/>
                <p:cNvSpPr>
                  <a:spLocks/>
                </p:cNvSpPr>
                <p:nvPr/>
              </p:nvSpPr>
              <p:spPr bwMode="auto">
                <a:xfrm>
                  <a:off x="2545" y="1913"/>
                  <a:ext cx="36" cy="66"/>
                </a:xfrm>
                <a:custGeom>
                  <a:avLst/>
                  <a:gdLst>
                    <a:gd name="T0" fmla="*/ 0 w 36"/>
                    <a:gd name="T1" fmla="*/ 66 h 66"/>
                    <a:gd name="T2" fmla="*/ 30 w 36"/>
                    <a:gd name="T3" fmla="*/ 51 h 66"/>
                    <a:gd name="T4" fmla="*/ 36 w 36"/>
                    <a:gd name="T5" fmla="*/ 37 h 66"/>
                    <a:gd name="T6" fmla="*/ 30 w 36"/>
                    <a:gd name="T7" fmla="*/ 17 h 66"/>
                    <a:gd name="T8" fmla="*/ 11 w 36"/>
                    <a:gd name="T9" fmla="*/ 0 h 66"/>
                    <a:gd name="T10" fmla="*/ 0 w 36"/>
                    <a:gd name="T11" fmla="*/ 66 h 6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6"/>
                    <a:gd name="T19" fmla="*/ 0 h 66"/>
                    <a:gd name="T20" fmla="*/ 36 w 36"/>
                    <a:gd name="T21" fmla="*/ 66 h 6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6" h="66">
                      <a:moveTo>
                        <a:pt x="0" y="66"/>
                      </a:moveTo>
                      <a:lnTo>
                        <a:pt x="30" y="51"/>
                      </a:lnTo>
                      <a:lnTo>
                        <a:pt x="36" y="37"/>
                      </a:lnTo>
                      <a:lnTo>
                        <a:pt x="30" y="17"/>
                      </a:lnTo>
                      <a:lnTo>
                        <a:pt x="11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CC99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26" name="Freeform 666"/>
                <p:cNvSpPr>
                  <a:spLocks/>
                </p:cNvSpPr>
                <p:nvPr/>
              </p:nvSpPr>
              <p:spPr bwMode="auto">
                <a:xfrm>
                  <a:off x="2545" y="1913"/>
                  <a:ext cx="36" cy="66"/>
                </a:xfrm>
                <a:custGeom>
                  <a:avLst/>
                  <a:gdLst>
                    <a:gd name="T0" fmla="*/ 0 w 36"/>
                    <a:gd name="T1" fmla="*/ 66 h 66"/>
                    <a:gd name="T2" fmla="*/ 30 w 36"/>
                    <a:gd name="T3" fmla="*/ 51 h 66"/>
                    <a:gd name="T4" fmla="*/ 36 w 36"/>
                    <a:gd name="T5" fmla="*/ 37 h 66"/>
                    <a:gd name="T6" fmla="*/ 30 w 36"/>
                    <a:gd name="T7" fmla="*/ 17 h 66"/>
                    <a:gd name="T8" fmla="*/ 11 w 36"/>
                    <a:gd name="T9" fmla="*/ 0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66"/>
                    <a:gd name="T17" fmla="*/ 36 w 36"/>
                    <a:gd name="T18" fmla="*/ 66 h 6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66">
                      <a:moveTo>
                        <a:pt x="0" y="66"/>
                      </a:moveTo>
                      <a:lnTo>
                        <a:pt x="30" y="51"/>
                      </a:lnTo>
                      <a:lnTo>
                        <a:pt x="36" y="37"/>
                      </a:lnTo>
                      <a:lnTo>
                        <a:pt x="30" y="17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CC99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27" name="Freeform 667"/>
                <p:cNvSpPr>
                  <a:spLocks/>
                </p:cNvSpPr>
                <p:nvPr/>
              </p:nvSpPr>
              <p:spPr bwMode="auto">
                <a:xfrm>
                  <a:off x="2545" y="2048"/>
                  <a:ext cx="30" cy="114"/>
                </a:xfrm>
                <a:custGeom>
                  <a:avLst/>
                  <a:gdLst>
                    <a:gd name="T0" fmla="*/ 8 w 30"/>
                    <a:gd name="T1" fmla="*/ 114 h 114"/>
                    <a:gd name="T2" fmla="*/ 25 w 30"/>
                    <a:gd name="T3" fmla="*/ 91 h 114"/>
                    <a:gd name="T4" fmla="*/ 30 w 30"/>
                    <a:gd name="T5" fmla="*/ 66 h 114"/>
                    <a:gd name="T6" fmla="*/ 19 w 30"/>
                    <a:gd name="T7" fmla="*/ 34 h 114"/>
                    <a:gd name="T8" fmla="*/ 0 w 30"/>
                    <a:gd name="T9" fmla="*/ 0 h 114"/>
                    <a:gd name="T10" fmla="*/ 8 w 30"/>
                    <a:gd name="T11" fmla="*/ 114 h 11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14"/>
                    <a:gd name="T20" fmla="*/ 30 w 30"/>
                    <a:gd name="T21" fmla="*/ 114 h 11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14">
                      <a:moveTo>
                        <a:pt x="8" y="114"/>
                      </a:moveTo>
                      <a:lnTo>
                        <a:pt x="25" y="91"/>
                      </a:lnTo>
                      <a:lnTo>
                        <a:pt x="30" y="66"/>
                      </a:lnTo>
                      <a:lnTo>
                        <a:pt x="19" y="34"/>
                      </a:lnTo>
                      <a:lnTo>
                        <a:pt x="0" y="0"/>
                      </a:lnTo>
                      <a:lnTo>
                        <a:pt x="8" y="114"/>
                      </a:lnTo>
                      <a:close/>
                    </a:path>
                  </a:pathLst>
                </a:custGeom>
                <a:solidFill>
                  <a:srgbClr val="CC99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28" name="Freeform 668"/>
                <p:cNvSpPr>
                  <a:spLocks/>
                </p:cNvSpPr>
                <p:nvPr/>
              </p:nvSpPr>
              <p:spPr bwMode="auto">
                <a:xfrm>
                  <a:off x="2545" y="2048"/>
                  <a:ext cx="30" cy="114"/>
                </a:xfrm>
                <a:custGeom>
                  <a:avLst/>
                  <a:gdLst>
                    <a:gd name="T0" fmla="*/ 8 w 30"/>
                    <a:gd name="T1" fmla="*/ 114 h 114"/>
                    <a:gd name="T2" fmla="*/ 25 w 30"/>
                    <a:gd name="T3" fmla="*/ 91 h 114"/>
                    <a:gd name="T4" fmla="*/ 30 w 30"/>
                    <a:gd name="T5" fmla="*/ 66 h 114"/>
                    <a:gd name="T6" fmla="*/ 19 w 30"/>
                    <a:gd name="T7" fmla="*/ 34 h 114"/>
                    <a:gd name="T8" fmla="*/ 0 w 30"/>
                    <a:gd name="T9" fmla="*/ 0 h 1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114"/>
                    <a:gd name="T17" fmla="*/ 30 w 30"/>
                    <a:gd name="T18" fmla="*/ 114 h 1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114">
                      <a:moveTo>
                        <a:pt x="8" y="114"/>
                      </a:moveTo>
                      <a:lnTo>
                        <a:pt x="25" y="91"/>
                      </a:lnTo>
                      <a:lnTo>
                        <a:pt x="30" y="66"/>
                      </a:lnTo>
                      <a:lnTo>
                        <a:pt x="19" y="3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CC99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29" name="Freeform 669"/>
                <p:cNvSpPr>
                  <a:spLocks/>
                </p:cNvSpPr>
                <p:nvPr/>
              </p:nvSpPr>
              <p:spPr bwMode="auto">
                <a:xfrm>
                  <a:off x="2545" y="2246"/>
                  <a:ext cx="30" cy="74"/>
                </a:xfrm>
                <a:custGeom>
                  <a:avLst/>
                  <a:gdLst>
                    <a:gd name="T0" fmla="*/ 0 w 30"/>
                    <a:gd name="T1" fmla="*/ 74 h 74"/>
                    <a:gd name="T2" fmla="*/ 19 w 30"/>
                    <a:gd name="T3" fmla="*/ 63 h 74"/>
                    <a:gd name="T4" fmla="*/ 30 w 30"/>
                    <a:gd name="T5" fmla="*/ 43 h 74"/>
                    <a:gd name="T6" fmla="*/ 25 w 30"/>
                    <a:gd name="T7" fmla="*/ 23 h 74"/>
                    <a:gd name="T8" fmla="*/ 11 w 30"/>
                    <a:gd name="T9" fmla="*/ 0 h 74"/>
                    <a:gd name="T10" fmla="*/ 0 w 30"/>
                    <a:gd name="T11" fmla="*/ 74 h 7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4"/>
                    <a:gd name="T20" fmla="*/ 30 w 30"/>
                    <a:gd name="T21" fmla="*/ 74 h 7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4">
                      <a:moveTo>
                        <a:pt x="0" y="74"/>
                      </a:moveTo>
                      <a:lnTo>
                        <a:pt x="19" y="63"/>
                      </a:lnTo>
                      <a:lnTo>
                        <a:pt x="30" y="43"/>
                      </a:lnTo>
                      <a:lnTo>
                        <a:pt x="25" y="23"/>
                      </a:lnTo>
                      <a:lnTo>
                        <a:pt x="11" y="0"/>
                      </a:lnTo>
                      <a:lnTo>
                        <a:pt x="0" y="74"/>
                      </a:lnTo>
                      <a:close/>
                    </a:path>
                  </a:pathLst>
                </a:custGeom>
                <a:solidFill>
                  <a:srgbClr val="CC99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0" name="Freeform 670"/>
                <p:cNvSpPr>
                  <a:spLocks/>
                </p:cNvSpPr>
                <p:nvPr/>
              </p:nvSpPr>
              <p:spPr bwMode="auto">
                <a:xfrm>
                  <a:off x="2545" y="2246"/>
                  <a:ext cx="30" cy="74"/>
                </a:xfrm>
                <a:custGeom>
                  <a:avLst/>
                  <a:gdLst>
                    <a:gd name="T0" fmla="*/ 0 w 30"/>
                    <a:gd name="T1" fmla="*/ 74 h 74"/>
                    <a:gd name="T2" fmla="*/ 19 w 30"/>
                    <a:gd name="T3" fmla="*/ 63 h 74"/>
                    <a:gd name="T4" fmla="*/ 30 w 30"/>
                    <a:gd name="T5" fmla="*/ 43 h 74"/>
                    <a:gd name="T6" fmla="*/ 25 w 30"/>
                    <a:gd name="T7" fmla="*/ 23 h 74"/>
                    <a:gd name="T8" fmla="*/ 11 w 30"/>
                    <a:gd name="T9" fmla="*/ 0 h 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74"/>
                    <a:gd name="T17" fmla="*/ 30 w 30"/>
                    <a:gd name="T18" fmla="*/ 74 h 7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74">
                      <a:moveTo>
                        <a:pt x="0" y="74"/>
                      </a:moveTo>
                      <a:lnTo>
                        <a:pt x="19" y="63"/>
                      </a:lnTo>
                      <a:lnTo>
                        <a:pt x="30" y="43"/>
                      </a:lnTo>
                      <a:lnTo>
                        <a:pt x="25" y="23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CC99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1" name="Freeform 671"/>
                <p:cNvSpPr>
                  <a:spLocks/>
                </p:cNvSpPr>
                <p:nvPr/>
              </p:nvSpPr>
              <p:spPr bwMode="auto">
                <a:xfrm>
                  <a:off x="2570" y="1433"/>
                  <a:ext cx="736" cy="540"/>
                </a:xfrm>
                <a:custGeom>
                  <a:avLst/>
                  <a:gdLst>
                    <a:gd name="T0" fmla="*/ 11 w 736"/>
                    <a:gd name="T1" fmla="*/ 0 h 540"/>
                    <a:gd name="T2" fmla="*/ 0 w 736"/>
                    <a:gd name="T3" fmla="*/ 15 h 540"/>
                    <a:gd name="T4" fmla="*/ 725 w 736"/>
                    <a:gd name="T5" fmla="*/ 540 h 540"/>
                    <a:gd name="T6" fmla="*/ 736 w 736"/>
                    <a:gd name="T7" fmla="*/ 526 h 540"/>
                    <a:gd name="T8" fmla="*/ 11 w 736"/>
                    <a:gd name="T9" fmla="*/ 0 h 5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36"/>
                    <a:gd name="T16" fmla="*/ 0 h 540"/>
                    <a:gd name="T17" fmla="*/ 736 w 736"/>
                    <a:gd name="T18" fmla="*/ 540 h 5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36" h="540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725" y="540"/>
                      </a:lnTo>
                      <a:lnTo>
                        <a:pt x="736" y="526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2" name="Freeform 672"/>
                <p:cNvSpPr>
                  <a:spLocks/>
                </p:cNvSpPr>
                <p:nvPr/>
              </p:nvSpPr>
              <p:spPr bwMode="auto">
                <a:xfrm>
                  <a:off x="3264" y="1933"/>
                  <a:ext cx="830" cy="278"/>
                </a:xfrm>
                <a:custGeom>
                  <a:avLst/>
                  <a:gdLst>
                    <a:gd name="T0" fmla="*/ 830 w 830"/>
                    <a:gd name="T1" fmla="*/ 264 h 278"/>
                    <a:gd name="T2" fmla="*/ 830 w 830"/>
                    <a:gd name="T3" fmla="*/ 244 h 278"/>
                    <a:gd name="T4" fmla="*/ 759 w 830"/>
                    <a:gd name="T5" fmla="*/ 250 h 278"/>
                    <a:gd name="T6" fmla="*/ 759 w 830"/>
                    <a:gd name="T7" fmla="*/ 250 h 278"/>
                    <a:gd name="T8" fmla="*/ 695 w 830"/>
                    <a:gd name="T9" fmla="*/ 258 h 278"/>
                    <a:gd name="T10" fmla="*/ 695 w 830"/>
                    <a:gd name="T11" fmla="*/ 267 h 278"/>
                    <a:gd name="T12" fmla="*/ 695 w 830"/>
                    <a:gd name="T13" fmla="*/ 258 h 278"/>
                    <a:gd name="T14" fmla="*/ 563 w 830"/>
                    <a:gd name="T15" fmla="*/ 250 h 278"/>
                    <a:gd name="T16" fmla="*/ 563 w 830"/>
                    <a:gd name="T17" fmla="*/ 258 h 278"/>
                    <a:gd name="T18" fmla="*/ 566 w 830"/>
                    <a:gd name="T19" fmla="*/ 250 h 278"/>
                    <a:gd name="T20" fmla="*/ 444 w 830"/>
                    <a:gd name="T21" fmla="*/ 235 h 278"/>
                    <a:gd name="T22" fmla="*/ 442 w 830"/>
                    <a:gd name="T23" fmla="*/ 244 h 278"/>
                    <a:gd name="T24" fmla="*/ 444 w 830"/>
                    <a:gd name="T25" fmla="*/ 235 h 278"/>
                    <a:gd name="T26" fmla="*/ 326 w 830"/>
                    <a:gd name="T27" fmla="*/ 209 h 278"/>
                    <a:gd name="T28" fmla="*/ 323 w 830"/>
                    <a:gd name="T29" fmla="*/ 218 h 278"/>
                    <a:gd name="T30" fmla="*/ 326 w 830"/>
                    <a:gd name="T31" fmla="*/ 209 h 278"/>
                    <a:gd name="T32" fmla="*/ 224 w 830"/>
                    <a:gd name="T33" fmla="*/ 169 h 278"/>
                    <a:gd name="T34" fmla="*/ 221 w 830"/>
                    <a:gd name="T35" fmla="*/ 178 h 278"/>
                    <a:gd name="T36" fmla="*/ 227 w 830"/>
                    <a:gd name="T37" fmla="*/ 169 h 278"/>
                    <a:gd name="T38" fmla="*/ 138 w 830"/>
                    <a:gd name="T39" fmla="*/ 123 h 278"/>
                    <a:gd name="T40" fmla="*/ 133 w 830"/>
                    <a:gd name="T41" fmla="*/ 132 h 278"/>
                    <a:gd name="T42" fmla="*/ 138 w 830"/>
                    <a:gd name="T43" fmla="*/ 126 h 278"/>
                    <a:gd name="T44" fmla="*/ 100 w 830"/>
                    <a:gd name="T45" fmla="*/ 94 h 278"/>
                    <a:gd name="T46" fmla="*/ 64 w 830"/>
                    <a:gd name="T47" fmla="*/ 63 h 278"/>
                    <a:gd name="T48" fmla="*/ 58 w 830"/>
                    <a:gd name="T49" fmla="*/ 69 h 278"/>
                    <a:gd name="T50" fmla="*/ 67 w 830"/>
                    <a:gd name="T51" fmla="*/ 63 h 278"/>
                    <a:gd name="T52" fmla="*/ 39 w 830"/>
                    <a:gd name="T53" fmla="*/ 31 h 278"/>
                    <a:gd name="T54" fmla="*/ 31 w 830"/>
                    <a:gd name="T55" fmla="*/ 37 h 278"/>
                    <a:gd name="T56" fmla="*/ 39 w 830"/>
                    <a:gd name="T57" fmla="*/ 31 h 278"/>
                    <a:gd name="T58" fmla="*/ 14 w 830"/>
                    <a:gd name="T59" fmla="*/ 0 h 278"/>
                    <a:gd name="T60" fmla="*/ 0 w 830"/>
                    <a:gd name="T61" fmla="*/ 11 h 278"/>
                    <a:gd name="T62" fmla="*/ 25 w 830"/>
                    <a:gd name="T63" fmla="*/ 43 h 278"/>
                    <a:gd name="T64" fmla="*/ 25 w 830"/>
                    <a:gd name="T65" fmla="*/ 46 h 278"/>
                    <a:gd name="T66" fmla="*/ 53 w 830"/>
                    <a:gd name="T67" fmla="*/ 77 h 278"/>
                    <a:gd name="T68" fmla="*/ 53 w 830"/>
                    <a:gd name="T69" fmla="*/ 77 h 278"/>
                    <a:gd name="T70" fmla="*/ 89 w 830"/>
                    <a:gd name="T71" fmla="*/ 109 h 278"/>
                    <a:gd name="T72" fmla="*/ 127 w 830"/>
                    <a:gd name="T73" fmla="*/ 140 h 278"/>
                    <a:gd name="T74" fmla="*/ 130 w 830"/>
                    <a:gd name="T75" fmla="*/ 140 h 278"/>
                    <a:gd name="T76" fmla="*/ 218 w 830"/>
                    <a:gd name="T77" fmla="*/ 186 h 278"/>
                    <a:gd name="T78" fmla="*/ 218 w 830"/>
                    <a:gd name="T79" fmla="*/ 186 h 278"/>
                    <a:gd name="T80" fmla="*/ 320 w 830"/>
                    <a:gd name="T81" fmla="*/ 227 h 278"/>
                    <a:gd name="T82" fmla="*/ 323 w 830"/>
                    <a:gd name="T83" fmla="*/ 227 h 278"/>
                    <a:gd name="T84" fmla="*/ 442 w 830"/>
                    <a:gd name="T85" fmla="*/ 252 h 278"/>
                    <a:gd name="T86" fmla="*/ 442 w 830"/>
                    <a:gd name="T87" fmla="*/ 255 h 278"/>
                    <a:gd name="T88" fmla="*/ 563 w 830"/>
                    <a:gd name="T89" fmla="*/ 270 h 278"/>
                    <a:gd name="T90" fmla="*/ 563 w 830"/>
                    <a:gd name="T91" fmla="*/ 270 h 278"/>
                    <a:gd name="T92" fmla="*/ 695 w 830"/>
                    <a:gd name="T93" fmla="*/ 278 h 278"/>
                    <a:gd name="T94" fmla="*/ 698 w 830"/>
                    <a:gd name="T95" fmla="*/ 278 h 278"/>
                    <a:gd name="T96" fmla="*/ 761 w 830"/>
                    <a:gd name="T97" fmla="*/ 270 h 278"/>
                    <a:gd name="T98" fmla="*/ 759 w 830"/>
                    <a:gd name="T99" fmla="*/ 258 h 278"/>
                    <a:gd name="T100" fmla="*/ 759 w 830"/>
                    <a:gd name="T101" fmla="*/ 270 h 278"/>
                    <a:gd name="T102" fmla="*/ 830 w 830"/>
                    <a:gd name="T103" fmla="*/ 264 h 27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830"/>
                    <a:gd name="T157" fmla="*/ 0 h 278"/>
                    <a:gd name="T158" fmla="*/ 830 w 830"/>
                    <a:gd name="T159" fmla="*/ 278 h 278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830" h="278">
                      <a:moveTo>
                        <a:pt x="830" y="264"/>
                      </a:moveTo>
                      <a:lnTo>
                        <a:pt x="830" y="244"/>
                      </a:lnTo>
                      <a:lnTo>
                        <a:pt x="759" y="250"/>
                      </a:lnTo>
                      <a:lnTo>
                        <a:pt x="695" y="258"/>
                      </a:lnTo>
                      <a:lnTo>
                        <a:pt x="695" y="267"/>
                      </a:lnTo>
                      <a:lnTo>
                        <a:pt x="695" y="258"/>
                      </a:lnTo>
                      <a:lnTo>
                        <a:pt x="563" y="250"/>
                      </a:lnTo>
                      <a:lnTo>
                        <a:pt x="563" y="258"/>
                      </a:lnTo>
                      <a:lnTo>
                        <a:pt x="566" y="250"/>
                      </a:lnTo>
                      <a:lnTo>
                        <a:pt x="444" y="235"/>
                      </a:lnTo>
                      <a:lnTo>
                        <a:pt x="442" y="244"/>
                      </a:lnTo>
                      <a:lnTo>
                        <a:pt x="444" y="235"/>
                      </a:lnTo>
                      <a:lnTo>
                        <a:pt x="326" y="209"/>
                      </a:lnTo>
                      <a:lnTo>
                        <a:pt x="323" y="218"/>
                      </a:lnTo>
                      <a:lnTo>
                        <a:pt x="326" y="209"/>
                      </a:lnTo>
                      <a:lnTo>
                        <a:pt x="224" y="169"/>
                      </a:lnTo>
                      <a:lnTo>
                        <a:pt x="221" y="178"/>
                      </a:lnTo>
                      <a:lnTo>
                        <a:pt x="227" y="169"/>
                      </a:lnTo>
                      <a:lnTo>
                        <a:pt x="138" y="123"/>
                      </a:lnTo>
                      <a:lnTo>
                        <a:pt x="133" y="132"/>
                      </a:lnTo>
                      <a:lnTo>
                        <a:pt x="138" y="126"/>
                      </a:lnTo>
                      <a:lnTo>
                        <a:pt x="100" y="94"/>
                      </a:lnTo>
                      <a:lnTo>
                        <a:pt x="64" y="63"/>
                      </a:lnTo>
                      <a:lnTo>
                        <a:pt x="58" y="69"/>
                      </a:lnTo>
                      <a:lnTo>
                        <a:pt x="67" y="63"/>
                      </a:lnTo>
                      <a:lnTo>
                        <a:pt x="39" y="31"/>
                      </a:lnTo>
                      <a:lnTo>
                        <a:pt x="31" y="37"/>
                      </a:lnTo>
                      <a:lnTo>
                        <a:pt x="39" y="31"/>
                      </a:lnTo>
                      <a:lnTo>
                        <a:pt x="14" y="0"/>
                      </a:lnTo>
                      <a:lnTo>
                        <a:pt x="0" y="11"/>
                      </a:lnTo>
                      <a:lnTo>
                        <a:pt x="25" y="43"/>
                      </a:lnTo>
                      <a:lnTo>
                        <a:pt x="25" y="46"/>
                      </a:lnTo>
                      <a:lnTo>
                        <a:pt x="53" y="77"/>
                      </a:lnTo>
                      <a:lnTo>
                        <a:pt x="89" y="109"/>
                      </a:lnTo>
                      <a:lnTo>
                        <a:pt x="127" y="140"/>
                      </a:lnTo>
                      <a:lnTo>
                        <a:pt x="130" y="140"/>
                      </a:lnTo>
                      <a:lnTo>
                        <a:pt x="218" y="186"/>
                      </a:lnTo>
                      <a:lnTo>
                        <a:pt x="320" y="227"/>
                      </a:lnTo>
                      <a:lnTo>
                        <a:pt x="323" y="227"/>
                      </a:lnTo>
                      <a:lnTo>
                        <a:pt x="442" y="252"/>
                      </a:lnTo>
                      <a:lnTo>
                        <a:pt x="442" y="255"/>
                      </a:lnTo>
                      <a:lnTo>
                        <a:pt x="563" y="270"/>
                      </a:lnTo>
                      <a:lnTo>
                        <a:pt x="695" y="278"/>
                      </a:lnTo>
                      <a:lnTo>
                        <a:pt x="698" y="278"/>
                      </a:lnTo>
                      <a:lnTo>
                        <a:pt x="761" y="270"/>
                      </a:lnTo>
                      <a:lnTo>
                        <a:pt x="759" y="258"/>
                      </a:lnTo>
                      <a:lnTo>
                        <a:pt x="759" y="270"/>
                      </a:lnTo>
                      <a:lnTo>
                        <a:pt x="830" y="264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3" name="Rectangle 673"/>
                <p:cNvSpPr>
                  <a:spLocks noChangeArrowheads="1"/>
                </p:cNvSpPr>
                <p:nvPr/>
              </p:nvSpPr>
              <p:spPr bwMode="auto">
                <a:xfrm>
                  <a:off x="4094" y="2188"/>
                  <a:ext cx="458" cy="20"/>
                </a:xfrm>
                <a:prstGeom prst="rect">
                  <a:avLst/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34" name="Freeform 674"/>
                <p:cNvSpPr>
                  <a:spLocks/>
                </p:cNvSpPr>
                <p:nvPr/>
              </p:nvSpPr>
              <p:spPr bwMode="auto">
                <a:xfrm>
                  <a:off x="2548" y="2415"/>
                  <a:ext cx="5" cy="6"/>
                </a:xfrm>
                <a:custGeom>
                  <a:avLst/>
                  <a:gdLst>
                    <a:gd name="T0" fmla="*/ 5 w 5"/>
                    <a:gd name="T1" fmla="*/ 3 h 6"/>
                    <a:gd name="T2" fmla="*/ 2 w 5"/>
                    <a:gd name="T3" fmla="*/ 0 h 6"/>
                    <a:gd name="T4" fmla="*/ 0 w 5"/>
                    <a:gd name="T5" fmla="*/ 3 h 6"/>
                    <a:gd name="T6" fmla="*/ 2 w 5"/>
                    <a:gd name="T7" fmla="*/ 6 h 6"/>
                    <a:gd name="T8" fmla="*/ 5 w 5"/>
                    <a:gd name="T9" fmla="*/ 3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6"/>
                    <a:gd name="T17" fmla="*/ 5 w 5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6">
                      <a:moveTo>
                        <a:pt x="5" y="3"/>
                      </a:move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6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5" name="Freeform 675"/>
                <p:cNvSpPr>
                  <a:spLocks/>
                </p:cNvSpPr>
                <p:nvPr/>
              </p:nvSpPr>
              <p:spPr bwMode="auto">
                <a:xfrm>
                  <a:off x="2548" y="2424"/>
                  <a:ext cx="5" cy="5"/>
                </a:xfrm>
                <a:custGeom>
                  <a:avLst/>
                  <a:gdLst>
                    <a:gd name="T0" fmla="*/ 5 w 5"/>
                    <a:gd name="T1" fmla="*/ 3 h 5"/>
                    <a:gd name="T2" fmla="*/ 5 w 5"/>
                    <a:gd name="T3" fmla="*/ 0 h 5"/>
                    <a:gd name="T4" fmla="*/ 2 w 5"/>
                    <a:gd name="T5" fmla="*/ 0 h 5"/>
                    <a:gd name="T6" fmla="*/ 0 w 5"/>
                    <a:gd name="T7" fmla="*/ 3 h 5"/>
                    <a:gd name="T8" fmla="*/ 2 w 5"/>
                    <a:gd name="T9" fmla="*/ 5 h 5"/>
                    <a:gd name="T10" fmla="*/ 5 w 5"/>
                    <a:gd name="T11" fmla="*/ 3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5"/>
                    <a:gd name="T20" fmla="*/ 5 w 5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5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5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6" name="Freeform 676"/>
                <p:cNvSpPr>
                  <a:spLocks/>
                </p:cNvSpPr>
                <p:nvPr/>
              </p:nvSpPr>
              <p:spPr bwMode="auto">
                <a:xfrm>
                  <a:off x="2548" y="2432"/>
                  <a:ext cx="5" cy="6"/>
                </a:xfrm>
                <a:custGeom>
                  <a:avLst/>
                  <a:gdLst>
                    <a:gd name="T0" fmla="*/ 5 w 5"/>
                    <a:gd name="T1" fmla="*/ 3 h 6"/>
                    <a:gd name="T2" fmla="*/ 5 w 5"/>
                    <a:gd name="T3" fmla="*/ 0 h 6"/>
                    <a:gd name="T4" fmla="*/ 2 w 5"/>
                    <a:gd name="T5" fmla="*/ 0 h 6"/>
                    <a:gd name="T6" fmla="*/ 0 w 5"/>
                    <a:gd name="T7" fmla="*/ 3 h 6"/>
                    <a:gd name="T8" fmla="*/ 2 w 5"/>
                    <a:gd name="T9" fmla="*/ 6 h 6"/>
                    <a:gd name="T10" fmla="*/ 5 w 5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6"/>
                    <a:gd name="T20" fmla="*/ 5 w 5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6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6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7" name="Freeform 677"/>
                <p:cNvSpPr>
                  <a:spLocks/>
                </p:cNvSpPr>
                <p:nvPr/>
              </p:nvSpPr>
              <p:spPr bwMode="auto">
                <a:xfrm>
                  <a:off x="2548" y="2441"/>
                  <a:ext cx="5" cy="6"/>
                </a:xfrm>
                <a:custGeom>
                  <a:avLst/>
                  <a:gdLst>
                    <a:gd name="T0" fmla="*/ 5 w 5"/>
                    <a:gd name="T1" fmla="*/ 3 h 6"/>
                    <a:gd name="T2" fmla="*/ 5 w 5"/>
                    <a:gd name="T3" fmla="*/ 0 h 6"/>
                    <a:gd name="T4" fmla="*/ 2 w 5"/>
                    <a:gd name="T5" fmla="*/ 0 h 6"/>
                    <a:gd name="T6" fmla="*/ 0 w 5"/>
                    <a:gd name="T7" fmla="*/ 3 h 6"/>
                    <a:gd name="T8" fmla="*/ 2 w 5"/>
                    <a:gd name="T9" fmla="*/ 6 h 6"/>
                    <a:gd name="T10" fmla="*/ 5 w 5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6"/>
                    <a:gd name="T20" fmla="*/ 5 w 5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6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6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8" name="Freeform 678"/>
                <p:cNvSpPr>
                  <a:spLocks/>
                </p:cNvSpPr>
                <p:nvPr/>
              </p:nvSpPr>
              <p:spPr bwMode="auto">
                <a:xfrm>
                  <a:off x="2548" y="2452"/>
                  <a:ext cx="5" cy="3"/>
                </a:xfrm>
                <a:custGeom>
                  <a:avLst/>
                  <a:gdLst>
                    <a:gd name="T0" fmla="*/ 5 w 5"/>
                    <a:gd name="T1" fmla="*/ 0 h 3"/>
                    <a:gd name="T2" fmla="*/ 5 w 5"/>
                    <a:gd name="T3" fmla="*/ 0 h 3"/>
                    <a:gd name="T4" fmla="*/ 2 w 5"/>
                    <a:gd name="T5" fmla="*/ 0 h 3"/>
                    <a:gd name="T6" fmla="*/ 0 w 5"/>
                    <a:gd name="T7" fmla="*/ 0 h 3"/>
                    <a:gd name="T8" fmla="*/ 2 w 5"/>
                    <a:gd name="T9" fmla="*/ 3 h 3"/>
                    <a:gd name="T10" fmla="*/ 5 w 5"/>
                    <a:gd name="T11" fmla="*/ 0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3"/>
                    <a:gd name="T20" fmla="*/ 5 w 5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3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3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39" name="Freeform 679"/>
                <p:cNvSpPr>
                  <a:spLocks/>
                </p:cNvSpPr>
                <p:nvPr/>
              </p:nvSpPr>
              <p:spPr bwMode="auto">
                <a:xfrm>
                  <a:off x="2548" y="2461"/>
                  <a:ext cx="5" cy="3"/>
                </a:xfrm>
                <a:custGeom>
                  <a:avLst/>
                  <a:gdLst>
                    <a:gd name="T0" fmla="*/ 5 w 5"/>
                    <a:gd name="T1" fmla="*/ 3 h 3"/>
                    <a:gd name="T2" fmla="*/ 5 w 5"/>
                    <a:gd name="T3" fmla="*/ 0 h 3"/>
                    <a:gd name="T4" fmla="*/ 2 w 5"/>
                    <a:gd name="T5" fmla="*/ 0 h 3"/>
                    <a:gd name="T6" fmla="*/ 0 w 5"/>
                    <a:gd name="T7" fmla="*/ 3 h 3"/>
                    <a:gd name="T8" fmla="*/ 2 w 5"/>
                    <a:gd name="T9" fmla="*/ 3 h 3"/>
                    <a:gd name="T10" fmla="*/ 5 w 5"/>
                    <a:gd name="T11" fmla="*/ 3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3"/>
                    <a:gd name="T20" fmla="*/ 5 w 5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3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3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0" name="Freeform 680"/>
                <p:cNvSpPr>
                  <a:spLocks/>
                </p:cNvSpPr>
                <p:nvPr/>
              </p:nvSpPr>
              <p:spPr bwMode="auto">
                <a:xfrm>
                  <a:off x="2548" y="2470"/>
                  <a:ext cx="5" cy="5"/>
                </a:xfrm>
                <a:custGeom>
                  <a:avLst/>
                  <a:gdLst>
                    <a:gd name="T0" fmla="*/ 5 w 5"/>
                    <a:gd name="T1" fmla="*/ 2 h 5"/>
                    <a:gd name="T2" fmla="*/ 5 w 5"/>
                    <a:gd name="T3" fmla="*/ 0 h 5"/>
                    <a:gd name="T4" fmla="*/ 2 w 5"/>
                    <a:gd name="T5" fmla="*/ 0 h 5"/>
                    <a:gd name="T6" fmla="*/ 0 w 5"/>
                    <a:gd name="T7" fmla="*/ 2 h 5"/>
                    <a:gd name="T8" fmla="*/ 2 w 5"/>
                    <a:gd name="T9" fmla="*/ 5 h 5"/>
                    <a:gd name="T10" fmla="*/ 5 w 5"/>
                    <a:gd name="T11" fmla="*/ 2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5"/>
                    <a:gd name="T20" fmla="*/ 5 w 5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5">
                      <a:moveTo>
                        <a:pt x="5" y="2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5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1" name="Freeform 681"/>
                <p:cNvSpPr>
                  <a:spLocks/>
                </p:cNvSpPr>
                <p:nvPr/>
              </p:nvSpPr>
              <p:spPr bwMode="auto">
                <a:xfrm>
                  <a:off x="2548" y="2478"/>
                  <a:ext cx="5" cy="6"/>
                </a:xfrm>
                <a:custGeom>
                  <a:avLst/>
                  <a:gdLst>
                    <a:gd name="T0" fmla="*/ 5 w 5"/>
                    <a:gd name="T1" fmla="*/ 3 h 6"/>
                    <a:gd name="T2" fmla="*/ 5 w 5"/>
                    <a:gd name="T3" fmla="*/ 0 h 6"/>
                    <a:gd name="T4" fmla="*/ 2 w 5"/>
                    <a:gd name="T5" fmla="*/ 0 h 6"/>
                    <a:gd name="T6" fmla="*/ 0 w 5"/>
                    <a:gd name="T7" fmla="*/ 3 h 6"/>
                    <a:gd name="T8" fmla="*/ 2 w 5"/>
                    <a:gd name="T9" fmla="*/ 6 h 6"/>
                    <a:gd name="T10" fmla="*/ 5 w 5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6"/>
                    <a:gd name="T20" fmla="*/ 5 w 5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6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6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2" name="Freeform 682"/>
                <p:cNvSpPr>
                  <a:spLocks/>
                </p:cNvSpPr>
                <p:nvPr/>
              </p:nvSpPr>
              <p:spPr bwMode="auto">
                <a:xfrm>
                  <a:off x="2548" y="2487"/>
                  <a:ext cx="5" cy="6"/>
                </a:xfrm>
                <a:custGeom>
                  <a:avLst/>
                  <a:gdLst>
                    <a:gd name="T0" fmla="*/ 5 w 5"/>
                    <a:gd name="T1" fmla="*/ 3 h 6"/>
                    <a:gd name="T2" fmla="*/ 5 w 5"/>
                    <a:gd name="T3" fmla="*/ 0 h 6"/>
                    <a:gd name="T4" fmla="*/ 2 w 5"/>
                    <a:gd name="T5" fmla="*/ 0 h 6"/>
                    <a:gd name="T6" fmla="*/ 0 w 5"/>
                    <a:gd name="T7" fmla="*/ 3 h 6"/>
                    <a:gd name="T8" fmla="*/ 2 w 5"/>
                    <a:gd name="T9" fmla="*/ 6 h 6"/>
                    <a:gd name="T10" fmla="*/ 5 w 5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6"/>
                    <a:gd name="T20" fmla="*/ 5 w 5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6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6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3" name="Freeform 683"/>
                <p:cNvSpPr>
                  <a:spLocks/>
                </p:cNvSpPr>
                <p:nvPr/>
              </p:nvSpPr>
              <p:spPr bwMode="auto">
                <a:xfrm>
                  <a:off x="2548" y="2495"/>
                  <a:ext cx="5" cy="6"/>
                </a:xfrm>
                <a:custGeom>
                  <a:avLst/>
                  <a:gdLst>
                    <a:gd name="T0" fmla="*/ 5 w 5"/>
                    <a:gd name="T1" fmla="*/ 3 h 6"/>
                    <a:gd name="T2" fmla="*/ 5 w 5"/>
                    <a:gd name="T3" fmla="*/ 0 h 6"/>
                    <a:gd name="T4" fmla="*/ 2 w 5"/>
                    <a:gd name="T5" fmla="*/ 0 h 6"/>
                    <a:gd name="T6" fmla="*/ 0 w 5"/>
                    <a:gd name="T7" fmla="*/ 3 h 6"/>
                    <a:gd name="T8" fmla="*/ 2 w 5"/>
                    <a:gd name="T9" fmla="*/ 6 h 6"/>
                    <a:gd name="T10" fmla="*/ 5 w 5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6"/>
                    <a:gd name="T20" fmla="*/ 5 w 5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6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6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4" name="Freeform 684"/>
                <p:cNvSpPr>
                  <a:spLocks/>
                </p:cNvSpPr>
                <p:nvPr/>
              </p:nvSpPr>
              <p:spPr bwMode="auto">
                <a:xfrm>
                  <a:off x="2548" y="2507"/>
                  <a:ext cx="5" cy="3"/>
                </a:xfrm>
                <a:custGeom>
                  <a:avLst/>
                  <a:gdLst>
                    <a:gd name="T0" fmla="*/ 5 w 5"/>
                    <a:gd name="T1" fmla="*/ 0 h 3"/>
                    <a:gd name="T2" fmla="*/ 5 w 5"/>
                    <a:gd name="T3" fmla="*/ 0 h 3"/>
                    <a:gd name="T4" fmla="*/ 2 w 5"/>
                    <a:gd name="T5" fmla="*/ 0 h 3"/>
                    <a:gd name="T6" fmla="*/ 0 w 5"/>
                    <a:gd name="T7" fmla="*/ 0 h 3"/>
                    <a:gd name="T8" fmla="*/ 2 w 5"/>
                    <a:gd name="T9" fmla="*/ 3 h 3"/>
                    <a:gd name="T10" fmla="*/ 5 w 5"/>
                    <a:gd name="T11" fmla="*/ 0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3"/>
                    <a:gd name="T20" fmla="*/ 5 w 5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3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3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5" name="Freeform 685"/>
                <p:cNvSpPr>
                  <a:spLocks/>
                </p:cNvSpPr>
                <p:nvPr/>
              </p:nvSpPr>
              <p:spPr bwMode="auto">
                <a:xfrm>
                  <a:off x="2548" y="2516"/>
                  <a:ext cx="5" cy="2"/>
                </a:xfrm>
                <a:custGeom>
                  <a:avLst/>
                  <a:gdLst>
                    <a:gd name="T0" fmla="*/ 5 w 5"/>
                    <a:gd name="T1" fmla="*/ 0 h 2"/>
                    <a:gd name="T2" fmla="*/ 5 w 5"/>
                    <a:gd name="T3" fmla="*/ 0 h 2"/>
                    <a:gd name="T4" fmla="*/ 2 w 5"/>
                    <a:gd name="T5" fmla="*/ 0 h 2"/>
                    <a:gd name="T6" fmla="*/ 0 w 5"/>
                    <a:gd name="T7" fmla="*/ 0 h 2"/>
                    <a:gd name="T8" fmla="*/ 2 w 5"/>
                    <a:gd name="T9" fmla="*/ 2 h 2"/>
                    <a:gd name="T10" fmla="*/ 5 w 5"/>
                    <a:gd name="T11" fmla="*/ 0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2"/>
                    <a:gd name="T20" fmla="*/ 5 w 5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2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6" name="Freeform 686"/>
                <p:cNvSpPr>
                  <a:spLocks/>
                </p:cNvSpPr>
                <p:nvPr/>
              </p:nvSpPr>
              <p:spPr bwMode="auto">
                <a:xfrm>
                  <a:off x="2548" y="2524"/>
                  <a:ext cx="5" cy="3"/>
                </a:xfrm>
                <a:custGeom>
                  <a:avLst/>
                  <a:gdLst>
                    <a:gd name="T0" fmla="*/ 5 w 5"/>
                    <a:gd name="T1" fmla="*/ 3 h 3"/>
                    <a:gd name="T2" fmla="*/ 5 w 5"/>
                    <a:gd name="T3" fmla="*/ 0 h 3"/>
                    <a:gd name="T4" fmla="*/ 2 w 5"/>
                    <a:gd name="T5" fmla="*/ 0 h 3"/>
                    <a:gd name="T6" fmla="*/ 0 w 5"/>
                    <a:gd name="T7" fmla="*/ 3 h 3"/>
                    <a:gd name="T8" fmla="*/ 2 w 5"/>
                    <a:gd name="T9" fmla="*/ 3 h 3"/>
                    <a:gd name="T10" fmla="*/ 5 w 5"/>
                    <a:gd name="T11" fmla="*/ 3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3"/>
                    <a:gd name="T20" fmla="*/ 5 w 5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3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3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7" name="Freeform 687"/>
                <p:cNvSpPr>
                  <a:spLocks/>
                </p:cNvSpPr>
                <p:nvPr/>
              </p:nvSpPr>
              <p:spPr bwMode="auto">
                <a:xfrm>
                  <a:off x="2548" y="2533"/>
                  <a:ext cx="5" cy="5"/>
                </a:xfrm>
                <a:custGeom>
                  <a:avLst/>
                  <a:gdLst>
                    <a:gd name="T0" fmla="*/ 5 w 5"/>
                    <a:gd name="T1" fmla="*/ 3 h 5"/>
                    <a:gd name="T2" fmla="*/ 5 w 5"/>
                    <a:gd name="T3" fmla="*/ 0 h 5"/>
                    <a:gd name="T4" fmla="*/ 2 w 5"/>
                    <a:gd name="T5" fmla="*/ 0 h 5"/>
                    <a:gd name="T6" fmla="*/ 0 w 5"/>
                    <a:gd name="T7" fmla="*/ 3 h 5"/>
                    <a:gd name="T8" fmla="*/ 2 w 5"/>
                    <a:gd name="T9" fmla="*/ 5 h 5"/>
                    <a:gd name="T10" fmla="*/ 5 w 5"/>
                    <a:gd name="T11" fmla="*/ 3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5"/>
                    <a:gd name="T20" fmla="*/ 5 w 5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5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5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8" name="Freeform 688"/>
                <p:cNvSpPr>
                  <a:spLocks/>
                </p:cNvSpPr>
                <p:nvPr/>
              </p:nvSpPr>
              <p:spPr bwMode="auto">
                <a:xfrm>
                  <a:off x="2548" y="2541"/>
                  <a:ext cx="5" cy="6"/>
                </a:xfrm>
                <a:custGeom>
                  <a:avLst/>
                  <a:gdLst>
                    <a:gd name="T0" fmla="*/ 5 w 5"/>
                    <a:gd name="T1" fmla="*/ 3 h 6"/>
                    <a:gd name="T2" fmla="*/ 5 w 5"/>
                    <a:gd name="T3" fmla="*/ 0 h 6"/>
                    <a:gd name="T4" fmla="*/ 2 w 5"/>
                    <a:gd name="T5" fmla="*/ 0 h 6"/>
                    <a:gd name="T6" fmla="*/ 0 w 5"/>
                    <a:gd name="T7" fmla="*/ 3 h 6"/>
                    <a:gd name="T8" fmla="*/ 2 w 5"/>
                    <a:gd name="T9" fmla="*/ 6 h 6"/>
                    <a:gd name="T10" fmla="*/ 5 w 5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6"/>
                    <a:gd name="T20" fmla="*/ 5 w 5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6">
                      <a:moveTo>
                        <a:pt x="5" y="3"/>
                      </a:move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6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49" name="Freeform 689"/>
                <p:cNvSpPr>
                  <a:spLocks/>
                </p:cNvSpPr>
                <p:nvPr/>
              </p:nvSpPr>
              <p:spPr bwMode="auto">
                <a:xfrm>
                  <a:off x="2721" y="2415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3 w 6"/>
                    <a:gd name="T3" fmla="*/ 0 h 6"/>
                    <a:gd name="T4" fmla="*/ 0 w 6"/>
                    <a:gd name="T5" fmla="*/ 3 h 6"/>
                    <a:gd name="T6" fmla="*/ 3 w 6"/>
                    <a:gd name="T7" fmla="*/ 6 h 6"/>
                    <a:gd name="T8" fmla="*/ 6 w 6"/>
                    <a:gd name="T9" fmla="*/ 3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6"/>
                    <a:gd name="T17" fmla="*/ 6 w 6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6">
                      <a:moveTo>
                        <a:pt x="6" y="3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0" name="Freeform 690"/>
                <p:cNvSpPr>
                  <a:spLocks/>
                </p:cNvSpPr>
                <p:nvPr/>
              </p:nvSpPr>
              <p:spPr bwMode="auto">
                <a:xfrm>
                  <a:off x="2721" y="2424"/>
                  <a:ext cx="6" cy="5"/>
                </a:xfrm>
                <a:custGeom>
                  <a:avLst/>
                  <a:gdLst>
                    <a:gd name="T0" fmla="*/ 6 w 6"/>
                    <a:gd name="T1" fmla="*/ 3 h 5"/>
                    <a:gd name="T2" fmla="*/ 6 w 6"/>
                    <a:gd name="T3" fmla="*/ 0 h 5"/>
                    <a:gd name="T4" fmla="*/ 3 w 6"/>
                    <a:gd name="T5" fmla="*/ 0 h 5"/>
                    <a:gd name="T6" fmla="*/ 0 w 6"/>
                    <a:gd name="T7" fmla="*/ 3 h 5"/>
                    <a:gd name="T8" fmla="*/ 3 w 6"/>
                    <a:gd name="T9" fmla="*/ 5 h 5"/>
                    <a:gd name="T10" fmla="*/ 6 w 6"/>
                    <a:gd name="T11" fmla="*/ 3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5"/>
                    <a:gd name="T20" fmla="*/ 6 w 6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5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5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1" name="Freeform 691"/>
                <p:cNvSpPr>
                  <a:spLocks/>
                </p:cNvSpPr>
                <p:nvPr/>
              </p:nvSpPr>
              <p:spPr bwMode="auto">
                <a:xfrm>
                  <a:off x="2721" y="2432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2" name="Freeform 692"/>
                <p:cNvSpPr>
                  <a:spLocks/>
                </p:cNvSpPr>
                <p:nvPr/>
              </p:nvSpPr>
              <p:spPr bwMode="auto">
                <a:xfrm>
                  <a:off x="2721" y="2441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3" name="Freeform 693"/>
                <p:cNvSpPr>
                  <a:spLocks/>
                </p:cNvSpPr>
                <p:nvPr/>
              </p:nvSpPr>
              <p:spPr bwMode="auto">
                <a:xfrm>
                  <a:off x="2721" y="2452"/>
                  <a:ext cx="6" cy="3"/>
                </a:xfrm>
                <a:custGeom>
                  <a:avLst/>
                  <a:gdLst>
                    <a:gd name="T0" fmla="*/ 6 w 6"/>
                    <a:gd name="T1" fmla="*/ 0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0 h 3"/>
                    <a:gd name="T8" fmla="*/ 3 w 6"/>
                    <a:gd name="T9" fmla="*/ 3 h 3"/>
                    <a:gd name="T10" fmla="*/ 6 w 6"/>
                    <a:gd name="T11" fmla="*/ 0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3"/>
                    <a:gd name="T20" fmla="*/ 6 w 6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3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4" name="Freeform 694"/>
                <p:cNvSpPr>
                  <a:spLocks/>
                </p:cNvSpPr>
                <p:nvPr/>
              </p:nvSpPr>
              <p:spPr bwMode="auto">
                <a:xfrm>
                  <a:off x="2721" y="2461"/>
                  <a:ext cx="6" cy="3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3 h 3"/>
                    <a:gd name="T8" fmla="*/ 3 w 6"/>
                    <a:gd name="T9" fmla="*/ 3 h 3"/>
                    <a:gd name="T10" fmla="*/ 6 w 6"/>
                    <a:gd name="T11" fmla="*/ 3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3"/>
                    <a:gd name="T20" fmla="*/ 6 w 6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3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5" name="Freeform 695"/>
                <p:cNvSpPr>
                  <a:spLocks/>
                </p:cNvSpPr>
                <p:nvPr/>
              </p:nvSpPr>
              <p:spPr bwMode="auto">
                <a:xfrm>
                  <a:off x="2721" y="2470"/>
                  <a:ext cx="6" cy="5"/>
                </a:xfrm>
                <a:custGeom>
                  <a:avLst/>
                  <a:gdLst>
                    <a:gd name="T0" fmla="*/ 6 w 6"/>
                    <a:gd name="T1" fmla="*/ 2 h 5"/>
                    <a:gd name="T2" fmla="*/ 6 w 6"/>
                    <a:gd name="T3" fmla="*/ 0 h 5"/>
                    <a:gd name="T4" fmla="*/ 3 w 6"/>
                    <a:gd name="T5" fmla="*/ 0 h 5"/>
                    <a:gd name="T6" fmla="*/ 0 w 6"/>
                    <a:gd name="T7" fmla="*/ 2 h 5"/>
                    <a:gd name="T8" fmla="*/ 3 w 6"/>
                    <a:gd name="T9" fmla="*/ 5 h 5"/>
                    <a:gd name="T10" fmla="*/ 6 w 6"/>
                    <a:gd name="T11" fmla="*/ 2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5"/>
                    <a:gd name="T20" fmla="*/ 6 w 6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5">
                      <a:moveTo>
                        <a:pt x="6" y="2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3" y="5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6" name="Freeform 696"/>
                <p:cNvSpPr>
                  <a:spLocks/>
                </p:cNvSpPr>
                <p:nvPr/>
              </p:nvSpPr>
              <p:spPr bwMode="auto">
                <a:xfrm>
                  <a:off x="2721" y="2478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7" name="Freeform 697"/>
                <p:cNvSpPr>
                  <a:spLocks/>
                </p:cNvSpPr>
                <p:nvPr/>
              </p:nvSpPr>
              <p:spPr bwMode="auto">
                <a:xfrm>
                  <a:off x="2721" y="2487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8" name="Freeform 698"/>
                <p:cNvSpPr>
                  <a:spLocks/>
                </p:cNvSpPr>
                <p:nvPr/>
              </p:nvSpPr>
              <p:spPr bwMode="auto">
                <a:xfrm>
                  <a:off x="2721" y="2495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59" name="Freeform 699"/>
                <p:cNvSpPr>
                  <a:spLocks/>
                </p:cNvSpPr>
                <p:nvPr/>
              </p:nvSpPr>
              <p:spPr bwMode="auto">
                <a:xfrm>
                  <a:off x="2721" y="2507"/>
                  <a:ext cx="6" cy="3"/>
                </a:xfrm>
                <a:custGeom>
                  <a:avLst/>
                  <a:gdLst>
                    <a:gd name="T0" fmla="*/ 6 w 6"/>
                    <a:gd name="T1" fmla="*/ 0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0 h 3"/>
                    <a:gd name="T8" fmla="*/ 3 w 6"/>
                    <a:gd name="T9" fmla="*/ 3 h 3"/>
                    <a:gd name="T10" fmla="*/ 6 w 6"/>
                    <a:gd name="T11" fmla="*/ 0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3"/>
                    <a:gd name="T20" fmla="*/ 6 w 6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3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0" name="Freeform 700"/>
                <p:cNvSpPr>
                  <a:spLocks/>
                </p:cNvSpPr>
                <p:nvPr/>
              </p:nvSpPr>
              <p:spPr bwMode="auto">
                <a:xfrm>
                  <a:off x="2721" y="2516"/>
                  <a:ext cx="6" cy="2"/>
                </a:xfrm>
                <a:custGeom>
                  <a:avLst/>
                  <a:gdLst>
                    <a:gd name="T0" fmla="*/ 6 w 6"/>
                    <a:gd name="T1" fmla="*/ 0 h 2"/>
                    <a:gd name="T2" fmla="*/ 6 w 6"/>
                    <a:gd name="T3" fmla="*/ 0 h 2"/>
                    <a:gd name="T4" fmla="*/ 3 w 6"/>
                    <a:gd name="T5" fmla="*/ 0 h 2"/>
                    <a:gd name="T6" fmla="*/ 0 w 6"/>
                    <a:gd name="T7" fmla="*/ 0 h 2"/>
                    <a:gd name="T8" fmla="*/ 3 w 6"/>
                    <a:gd name="T9" fmla="*/ 2 h 2"/>
                    <a:gd name="T10" fmla="*/ 6 w 6"/>
                    <a:gd name="T11" fmla="*/ 0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2"/>
                    <a:gd name="T20" fmla="*/ 6 w 6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1" name="Freeform 701"/>
                <p:cNvSpPr>
                  <a:spLocks/>
                </p:cNvSpPr>
                <p:nvPr/>
              </p:nvSpPr>
              <p:spPr bwMode="auto">
                <a:xfrm>
                  <a:off x="2721" y="2524"/>
                  <a:ext cx="6" cy="3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3 h 3"/>
                    <a:gd name="T8" fmla="*/ 3 w 6"/>
                    <a:gd name="T9" fmla="*/ 3 h 3"/>
                    <a:gd name="T10" fmla="*/ 6 w 6"/>
                    <a:gd name="T11" fmla="*/ 3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3"/>
                    <a:gd name="T20" fmla="*/ 6 w 6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3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2" name="Freeform 702"/>
                <p:cNvSpPr>
                  <a:spLocks/>
                </p:cNvSpPr>
                <p:nvPr/>
              </p:nvSpPr>
              <p:spPr bwMode="auto">
                <a:xfrm>
                  <a:off x="2721" y="2533"/>
                  <a:ext cx="6" cy="5"/>
                </a:xfrm>
                <a:custGeom>
                  <a:avLst/>
                  <a:gdLst>
                    <a:gd name="T0" fmla="*/ 6 w 6"/>
                    <a:gd name="T1" fmla="*/ 3 h 5"/>
                    <a:gd name="T2" fmla="*/ 6 w 6"/>
                    <a:gd name="T3" fmla="*/ 0 h 5"/>
                    <a:gd name="T4" fmla="*/ 3 w 6"/>
                    <a:gd name="T5" fmla="*/ 0 h 5"/>
                    <a:gd name="T6" fmla="*/ 0 w 6"/>
                    <a:gd name="T7" fmla="*/ 3 h 5"/>
                    <a:gd name="T8" fmla="*/ 3 w 6"/>
                    <a:gd name="T9" fmla="*/ 5 h 5"/>
                    <a:gd name="T10" fmla="*/ 6 w 6"/>
                    <a:gd name="T11" fmla="*/ 3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5"/>
                    <a:gd name="T20" fmla="*/ 6 w 6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5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5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3" name="Freeform 703"/>
                <p:cNvSpPr>
                  <a:spLocks/>
                </p:cNvSpPr>
                <p:nvPr/>
              </p:nvSpPr>
              <p:spPr bwMode="auto">
                <a:xfrm>
                  <a:off x="2721" y="2541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4" name="Freeform 704"/>
                <p:cNvSpPr>
                  <a:spLocks/>
                </p:cNvSpPr>
                <p:nvPr/>
              </p:nvSpPr>
              <p:spPr bwMode="auto">
                <a:xfrm>
                  <a:off x="3281" y="2415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3 w 6"/>
                    <a:gd name="T3" fmla="*/ 0 h 6"/>
                    <a:gd name="T4" fmla="*/ 0 w 6"/>
                    <a:gd name="T5" fmla="*/ 3 h 6"/>
                    <a:gd name="T6" fmla="*/ 3 w 6"/>
                    <a:gd name="T7" fmla="*/ 6 h 6"/>
                    <a:gd name="T8" fmla="*/ 6 w 6"/>
                    <a:gd name="T9" fmla="*/ 3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6"/>
                    <a:gd name="T17" fmla="*/ 6 w 6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6">
                      <a:moveTo>
                        <a:pt x="6" y="3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5" name="Freeform 705"/>
                <p:cNvSpPr>
                  <a:spLocks/>
                </p:cNvSpPr>
                <p:nvPr/>
              </p:nvSpPr>
              <p:spPr bwMode="auto">
                <a:xfrm>
                  <a:off x="3281" y="2424"/>
                  <a:ext cx="6" cy="5"/>
                </a:xfrm>
                <a:custGeom>
                  <a:avLst/>
                  <a:gdLst>
                    <a:gd name="T0" fmla="*/ 6 w 6"/>
                    <a:gd name="T1" fmla="*/ 3 h 5"/>
                    <a:gd name="T2" fmla="*/ 6 w 6"/>
                    <a:gd name="T3" fmla="*/ 0 h 5"/>
                    <a:gd name="T4" fmla="*/ 3 w 6"/>
                    <a:gd name="T5" fmla="*/ 0 h 5"/>
                    <a:gd name="T6" fmla="*/ 0 w 6"/>
                    <a:gd name="T7" fmla="*/ 3 h 5"/>
                    <a:gd name="T8" fmla="*/ 3 w 6"/>
                    <a:gd name="T9" fmla="*/ 5 h 5"/>
                    <a:gd name="T10" fmla="*/ 6 w 6"/>
                    <a:gd name="T11" fmla="*/ 3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5"/>
                    <a:gd name="T20" fmla="*/ 6 w 6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5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5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6" name="Freeform 706"/>
                <p:cNvSpPr>
                  <a:spLocks/>
                </p:cNvSpPr>
                <p:nvPr/>
              </p:nvSpPr>
              <p:spPr bwMode="auto">
                <a:xfrm>
                  <a:off x="3281" y="2432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7" name="Freeform 707"/>
                <p:cNvSpPr>
                  <a:spLocks/>
                </p:cNvSpPr>
                <p:nvPr/>
              </p:nvSpPr>
              <p:spPr bwMode="auto">
                <a:xfrm>
                  <a:off x="3281" y="2441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8" name="Freeform 708"/>
                <p:cNvSpPr>
                  <a:spLocks/>
                </p:cNvSpPr>
                <p:nvPr/>
              </p:nvSpPr>
              <p:spPr bwMode="auto">
                <a:xfrm>
                  <a:off x="3281" y="2452"/>
                  <a:ext cx="6" cy="3"/>
                </a:xfrm>
                <a:custGeom>
                  <a:avLst/>
                  <a:gdLst>
                    <a:gd name="T0" fmla="*/ 6 w 6"/>
                    <a:gd name="T1" fmla="*/ 0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0 h 3"/>
                    <a:gd name="T8" fmla="*/ 3 w 6"/>
                    <a:gd name="T9" fmla="*/ 3 h 3"/>
                    <a:gd name="T10" fmla="*/ 6 w 6"/>
                    <a:gd name="T11" fmla="*/ 0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3"/>
                    <a:gd name="T20" fmla="*/ 6 w 6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3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69" name="Freeform 709"/>
                <p:cNvSpPr>
                  <a:spLocks/>
                </p:cNvSpPr>
                <p:nvPr/>
              </p:nvSpPr>
              <p:spPr bwMode="auto">
                <a:xfrm>
                  <a:off x="3281" y="2461"/>
                  <a:ext cx="6" cy="3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3 h 3"/>
                    <a:gd name="T8" fmla="*/ 3 w 6"/>
                    <a:gd name="T9" fmla="*/ 3 h 3"/>
                    <a:gd name="T10" fmla="*/ 6 w 6"/>
                    <a:gd name="T11" fmla="*/ 3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3"/>
                    <a:gd name="T20" fmla="*/ 6 w 6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3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0" name="Freeform 710"/>
                <p:cNvSpPr>
                  <a:spLocks/>
                </p:cNvSpPr>
                <p:nvPr/>
              </p:nvSpPr>
              <p:spPr bwMode="auto">
                <a:xfrm>
                  <a:off x="3281" y="2470"/>
                  <a:ext cx="6" cy="5"/>
                </a:xfrm>
                <a:custGeom>
                  <a:avLst/>
                  <a:gdLst>
                    <a:gd name="T0" fmla="*/ 6 w 6"/>
                    <a:gd name="T1" fmla="*/ 2 h 5"/>
                    <a:gd name="T2" fmla="*/ 6 w 6"/>
                    <a:gd name="T3" fmla="*/ 0 h 5"/>
                    <a:gd name="T4" fmla="*/ 3 w 6"/>
                    <a:gd name="T5" fmla="*/ 0 h 5"/>
                    <a:gd name="T6" fmla="*/ 0 w 6"/>
                    <a:gd name="T7" fmla="*/ 2 h 5"/>
                    <a:gd name="T8" fmla="*/ 3 w 6"/>
                    <a:gd name="T9" fmla="*/ 5 h 5"/>
                    <a:gd name="T10" fmla="*/ 6 w 6"/>
                    <a:gd name="T11" fmla="*/ 2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5"/>
                    <a:gd name="T20" fmla="*/ 6 w 6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5">
                      <a:moveTo>
                        <a:pt x="6" y="2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3" y="5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1" name="Freeform 711"/>
                <p:cNvSpPr>
                  <a:spLocks/>
                </p:cNvSpPr>
                <p:nvPr/>
              </p:nvSpPr>
              <p:spPr bwMode="auto">
                <a:xfrm>
                  <a:off x="3281" y="2478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2" name="Freeform 712"/>
                <p:cNvSpPr>
                  <a:spLocks/>
                </p:cNvSpPr>
                <p:nvPr/>
              </p:nvSpPr>
              <p:spPr bwMode="auto">
                <a:xfrm>
                  <a:off x="3281" y="2487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3" name="Freeform 713"/>
                <p:cNvSpPr>
                  <a:spLocks/>
                </p:cNvSpPr>
                <p:nvPr/>
              </p:nvSpPr>
              <p:spPr bwMode="auto">
                <a:xfrm>
                  <a:off x="3281" y="2495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4" name="Freeform 714"/>
                <p:cNvSpPr>
                  <a:spLocks/>
                </p:cNvSpPr>
                <p:nvPr/>
              </p:nvSpPr>
              <p:spPr bwMode="auto">
                <a:xfrm>
                  <a:off x="3281" y="2507"/>
                  <a:ext cx="6" cy="3"/>
                </a:xfrm>
                <a:custGeom>
                  <a:avLst/>
                  <a:gdLst>
                    <a:gd name="T0" fmla="*/ 6 w 6"/>
                    <a:gd name="T1" fmla="*/ 0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0 h 3"/>
                    <a:gd name="T8" fmla="*/ 3 w 6"/>
                    <a:gd name="T9" fmla="*/ 3 h 3"/>
                    <a:gd name="T10" fmla="*/ 6 w 6"/>
                    <a:gd name="T11" fmla="*/ 0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3"/>
                    <a:gd name="T20" fmla="*/ 6 w 6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3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5" name="Freeform 715"/>
                <p:cNvSpPr>
                  <a:spLocks/>
                </p:cNvSpPr>
                <p:nvPr/>
              </p:nvSpPr>
              <p:spPr bwMode="auto">
                <a:xfrm>
                  <a:off x="3281" y="2516"/>
                  <a:ext cx="6" cy="2"/>
                </a:xfrm>
                <a:custGeom>
                  <a:avLst/>
                  <a:gdLst>
                    <a:gd name="T0" fmla="*/ 6 w 6"/>
                    <a:gd name="T1" fmla="*/ 0 h 2"/>
                    <a:gd name="T2" fmla="*/ 6 w 6"/>
                    <a:gd name="T3" fmla="*/ 0 h 2"/>
                    <a:gd name="T4" fmla="*/ 3 w 6"/>
                    <a:gd name="T5" fmla="*/ 0 h 2"/>
                    <a:gd name="T6" fmla="*/ 0 w 6"/>
                    <a:gd name="T7" fmla="*/ 0 h 2"/>
                    <a:gd name="T8" fmla="*/ 3 w 6"/>
                    <a:gd name="T9" fmla="*/ 2 h 2"/>
                    <a:gd name="T10" fmla="*/ 6 w 6"/>
                    <a:gd name="T11" fmla="*/ 0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2"/>
                    <a:gd name="T20" fmla="*/ 6 w 6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6" name="Freeform 716"/>
                <p:cNvSpPr>
                  <a:spLocks/>
                </p:cNvSpPr>
                <p:nvPr/>
              </p:nvSpPr>
              <p:spPr bwMode="auto">
                <a:xfrm>
                  <a:off x="3281" y="2524"/>
                  <a:ext cx="6" cy="3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3 h 3"/>
                    <a:gd name="T8" fmla="*/ 3 w 6"/>
                    <a:gd name="T9" fmla="*/ 3 h 3"/>
                    <a:gd name="T10" fmla="*/ 6 w 6"/>
                    <a:gd name="T11" fmla="*/ 3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3"/>
                    <a:gd name="T20" fmla="*/ 6 w 6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3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7" name="Freeform 717"/>
                <p:cNvSpPr>
                  <a:spLocks/>
                </p:cNvSpPr>
                <p:nvPr/>
              </p:nvSpPr>
              <p:spPr bwMode="auto">
                <a:xfrm>
                  <a:off x="3281" y="2533"/>
                  <a:ext cx="6" cy="5"/>
                </a:xfrm>
                <a:custGeom>
                  <a:avLst/>
                  <a:gdLst>
                    <a:gd name="T0" fmla="*/ 6 w 6"/>
                    <a:gd name="T1" fmla="*/ 3 h 5"/>
                    <a:gd name="T2" fmla="*/ 6 w 6"/>
                    <a:gd name="T3" fmla="*/ 0 h 5"/>
                    <a:gd name="T4" fmla="*/ 3 w 6"/>
                    <a:gd name="T5" fmla="*/ 0 h 5"/>
                    <a:gd name="T6" fmla="*/ 0 w 6"/>
                    <a:gd name="T7" fmla="*/ 3 h 5"/>
                    <a:gd name="T8" fmla="*/ 3 w 6"/>
                    <a:gd name="T9" fmla="*/ 5 h 5"/>
                    <a:gd name="T10" fmla="*/ 6 w 6"/>
                    <a:gd name="T11" fmla="*/ 3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5"/>
                    <a:gd name="T20" fmla="*/ 6 w 6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5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5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8" name="Freeform 718"/>
                <p:cNvSpPr>
                  <a:spLocks/>
                </p:cNvSpPr>
                <p:nvPr/>
              </p:nvSpPr>
              <p:spPr bwMode="auto">
                <a:xfrm>
                  <a:off x="3281" y="2541"/>
                  <a:ext cx="6" cy="6"/>
                </a:xfrm>
                <a:custGeom>
                  <a:avLst/>
                  <a:gdLst>
                    <a:gd name="T0" fmla="*/ 6 w 6"/>
                    <a:gd name="T1" fmla="*/ 3 h 6"/>
                    <a:gd name="T2" fmla="*/ 6 w 6"/>
                    <a:gd name="T3" fmla="*/ 0 h 6"/>
                    <a:gd name="T4" fmla="*/ 3 w 6"/>
                    <a:gd name="T5" fmla="*/ 0 h 6"/>
                    <a:gd name="T6" fmla="*/ 0 w 6"/>
                    <a:gd name="T7" fmla="*/ 3 h 6"/>
                    <a:gd name="T8" fmla="*/ 3 w 6"/>
                    <a:gd name="T9" fmla="*/ 6 h 6"/>
                    <a:gd name="T10" fmla="*/ 6 w 6"/>
                    <a:gd name="T11" fmla="*/ 3 h 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6"/>
                    <a:gd name="T20" fmla="*/ 6 w 6"/>
                    <a:gd name="T21" fmla="*/ 6 h 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6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679" name="Rectangle 719"/>
                <p:cNvSpPr>
                  <a:spLocks noChangeArrowheads="1"/>
                </p:cNvSpPr>
                <p:nvPr/>
              </p:nvSpPr>
              <p:spPr bwMode="auto">
                <a:xfrm>
                  <a:off x="1889" y="2415"/>
                  <a:ext cx="336" cy="1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80" name="Rectangle 720"/>
                <p:cNvSpPr>
                  <a:spLocks noChangeArrowheads="1"/>
                </p:cNvSpPr>
                <p:nvPr/>
              </p:nvSpPr>
              <p:spPr bwMode="auto">
                <a:xfrm>
                  <a:off x="2140" y="2478"/>
                  <a:ext cx="13" cy="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81" name="Rectangle 721"/>
                <p:cNvSpPr>
                  <a:spLocks noChangeArrowheads="1"/>
                </p:cNvSpPr>
                <p:nvPr/>
              </p:nvSpPr>
              <p:spPr bwMode="auto">
                <a:xfrm>
                  <a:off x="2144" y="2504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1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682" name="Rectangle 722"/>
                <p:cNvSpPr>
                  <a:spLocks noChangeArrowheads="1"/>
                </p:cNvSpPr>
                <p:nvPr/>
              </p:nvSpPr>
              <p:spPr bwMode="auto">
                <a:xfrm>
                  <a:off x="2165" y="2484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683" name="Rectangle 723"/>
                <p:cNvSpPr>
                  <a:spLocks noChangeArrowheads="1"/>
                </p:cNvSpPr>
                <p:nvPr/>
              </p:nvSpPr>
              <p:spPr bwMode="auto">
                <a:xfrm>
                  <a:off x="2498" y="1410"/>
                  <a:ext cx="17" cy="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84" name="Rectangle 724"/>
                <p:cNvSpPr>
                  <a:spLocks noChangeArrowheads="1"/>
                </p:cNvSpPr>
                <p:nvPr/>
              </p:nvSpPr>
              <p:spPr bwMode="auto">
                <a:xfrm>
                  <a:off x="2501" y="1430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685" name="Rectangle 725"/>
                <p:cNvSpPr>
                  <a:spLocks noChangeArrowheads="1"/>
                </p:cNvSpPr>
                <p:nvPr/>
              </p:nvSpPr>
              <p:spPr bwMode="auto">
                <a:xfrm>
                  <a:off x="2523" y="1410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686" name="Rectangle 726"/>
                <p:cNvSpPr>
                  <a:spLocks noChangeArrowheads="1"/>
                </p:cNvSpPr>
                <p:nvPr/>
              </p:nvSpPr>
              <p:spPr bwMode="auto">
                <a:xfrm>
                  <a:off x="3270" y="2048"/>
                  <a:ext cx="251" cy="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87" name="Rectangle 727"/>
                <p:cNvSpPr>
                  <a:spLocks noChangeArrowheads="1"/>
                </p:cNvSpPr>
                <p:nvPr/>
              </p:nvSpPr>
              <p:spPr bwMode="auto">
                <a:xfrm>
                  <a:off x="3981" y="2228"/>
                  <a:ext cx="248" cy="1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88" name="Rectangle 728"/>
                <p:cNvSpPr>
                  <a:spLocks noChangeArrowheads="1"/>
                </p:cNvSpPr>
                <p:nvPr/>
              </p:nvSpPr>
              <p:spPr bwMode="auto">
                <a:xfrm>
                  <a:off x="4169" y="2297"/>
                  <a:ext cx="14" cy="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89" name="Rectangle 729"/>
                <p:cNvSpPr>
                  <a:spLocks noChangeArrowheads="1"/>
                </p:cNvSpPr>
                <p:nvPr/>
              </p:nvSpPr>
              <p:spPr bwMode="auto">
                <a:xfrm>
                  <a:off x="4173" y="2315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690" name="Rectangle 730"/>
                <p:cNvSpPr>
                  <a:spLocks noChangeArrowheads="1"/>
                </p:cNvSpPr>
                <p:nvPr/>
              </p:nvSpPr>
              <p:spPr bwMode="auto">
                <a:xfrm>
                  <a:off x="4193" y="2294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691" name="Rectangle 731"/>
                <p:cNvSpPr>
                  <a:spLocks noChangeArrowheads="1"/>
                </p:cNvSpPr>
                <p:nvPr/>
              </p:nvSpPr>
              <p:spPr bwMode="auto">
                <a:xfrm>
                  <a:off x="1475" y="1080"/>
                  <a:ext cx="251" cy="1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92" name="Rectangle 732"/>
                <p:cNvSpPr>
                  <a:spLocks noChangeArrowheads="1"/>
                </p:cNvSpPr>
                <p:nvPr/>
              </p:nvSpPr>
              <p:spPr bwMode="auto">
                <a:xfrm>
                  <a:off x="1530" y="1112"/>
                  <a:ext cx="69" cy="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93" name="Rectangle 733"/>
                <p:cNvSpPr>
                  <a:spLocks noChangeArrowheads="1"/>
                </p:cNvSpPr>
                <p:nvPr/>
              </p:nvSpPr>
              <p:spPr bwMode="auto">
                <a:xfrm>
                  <a:off x="1517" y="1109"/>
                  <a:ext cx="11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T</a:t>
                  </a:r>
                  <a:endParaRPr lang="en-CA" sz="2700"/>
                </a:p>
              </p:txBody>
            </p:sp>
            <p:sp>
              <p:nvSpPr>
                <p:cNvPr id="8694" name="Rectangle 734"/>
                <p:cNvSpPr>
                  <a:spLocks noChangeArrowheads="1"/>
                </p:cNvSpPr>
                <p:nvPr/>
              </p:nvSpPr>
              <p:spPr bwMode="auto">
                <a:xfrm>
                  <a:off x="1588" y="1115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695" name="Rectangle 735"/>
                <p:cNvSpPr>
                  <a:spLocks noChangeArrowheads="1"/>
                </p:cNvSpPr>
                <p:nvPr/>
              </p:nvSpPr>
              <p:spPr bwMode="auto">
                <a:xfrm>
                  <a:off x="1577" y="1152"/>
                  <a:ext cx="77" cy="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96" name="Rectangle 736"/>
                <p:cNvSpPr>
                  <a:spLocks noChangeArrowheads="1"/>
                </p:cNvSpPr>
                <p:nvPr/>
              </p:nvSpPr>
              <p:spPr bwMode="auto">
                <a:xfrm>
                  <a:off x="1555" y="1152"/>
                  <a:ext cx="146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b,f</a:t>
                  </a:r>
                  <a:endParaRPr lang="en-CA" sz="2700"/>
                </a:p>
              </p:txBody>
            </p:sp>
            <p:sp>
              <p:nvSpPr>
                <p:cNvPr id="8697" name="Rectangle 737"/>
                <p:cNvSpPr>
                  <a:spLocks noChangeArrowheads="1"/>
                </p:cNvSpPr>
                <p:nvPr/>
              </p:nvSpPr>
              <p:spPr bwMode="auto">
                <a:xfrm>
                  <a:off x="1658" y="1132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698" name="Rectangle 738"/>
                <p:cNvSpPr>
                  <a:spLocks noChangeArrowheads="1"/>
                </p:cNvSpPr>
                <p:nvPr/>
              </p:nvSpPr>
              <p:spPr bwMode="auto">
                <a:xfrm>
                  <a:off x="1646" y="1152"/>
                  <a:ext cx="8" cy="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699" name="Rectangle 739"/>
                <p:cNvSpPr>
                  <a:spLocks noChangeArrowheads="1"/>
                </p:cNvSpPr>
                <p:nvPr/>
              </p:nvSpPr>
              <p:spPr bwMode="auto">
                <a:xfrm>
                  <a:off x="1646" y="1172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00" name="Rectangle 740"/>
                <p:cNvSpPr>
                  <a:spLocks noChangeArrowheads="1"/>
                </p:cNvSpPr>
                <p:nvPr/>
              </p:nvSpPr>
              <p:spPr bwMode="auto">
                <a:xfrm>
                  <a:off x="1669" y="1152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01" name="Rectangle 741"/>
                <p:cNvSpPr>
                  <a:spLocks noChangeArrowheads="1"/>
                </p:cNvSpPr>
                <p:nvPr/>
              </p:nvSpPr>
              <p:spPr bwMode="auto">
                <a:xfrm>
                  <a:off x="2771" y="2564"/>
                  <a:ext cx="499" cy="2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02" name="Rectangle 742"/>
                <p:cNvSpPr>
                  <a:spLocks noChangeArrowheads="1"/>
                </p:cNvSpPr>
                <p:nvPr/>
              </p:nvSpPr>
              <p:spPr bwMode="auto">
                <a:xfrm>
                  <a:off x="3287" y="2570"/>
                  <a:ext cx="22" cy="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03" name="Rectangle 743"/>
                <p:cNvSpPr>
                  <a:spLocks noChangeArrowheads="1"/>
                </p:cNvSpPr>
                <p:nvPr/>
              </p:nvSpPr>
              <p:spPr bwMode="auto">
                <a:xfrm>
                  <a:off x="3294" y="2564"/>
                  <a:ext cx="51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04" name="Rectangle 744"/>
                <p:cNvSpPr>
                  <a:spLocks noChangeArrowheads="1"/>
                </p:cNvSpPr>
                <p:nvPr/>
              </p:nvSpPr>
              <p:spPr bwMode="auto">
                <a:xfrm>
                  <a:off x="3317" y="2570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05" name="Rectangle 745"/>
                <p:cNvSpPr>
                  <a:spLocks noChangeArrowheads="1"/>
                </p:cNvSpPr>
                <p:nvPr/>
              </p:nvSpPr>
              <p:spPr bwMode="auto">
                <a:xfrm>
                  <a:off x="3786" y="2478"/>
                  <a:ext cx="8" cy="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06" name="Rectangle 746"/>
                <p:cNvSpPr>
                  <a:spLocks noChangeArrowheads="1"/>
                </p:cNvSpPr>
                <p:nvPr/>
              </p:nvSpPr>
              <p:spPr bwMode="auto">
                <a:xfrm>
                  <a:off x="3790" y="2504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07" name="Rectangle 747"/>
                <p:cNvSpPr>
                  <a:spLocks noChangeArrowheads="1"/>
                </p:cNvSpPr>
                <p:nvPr/>
              </p:nvSpPr>
              <p:spPr bwMode="auto">
                <a:xfrm>
                  <a:off x="3811" y="2484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08" name="Rectangle 748"/>
                <p:cNvSpPr>
                  <a:spLocks noChangeArrowheads="1"/>
                </p:cNvSpPr>
                <p:nvPr/>
              </p:nvSpPr>
              <p:spPr bwMode="auto">
                <a:xfrm>
                  <a:off x="2148" y="2564"/>
                  <a:ext cx="537" cy="2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09" name="Rectangle 749"/>
                <p:cNvSpPr>
                  <a:spLocks noChangeArrowheads="1"/>
                </p:cNvSpPr>
                <p:nvPr/>
              </p:nvSpPr>
              <p:spPr bwMode="auto">
                <a:xfrm>
                  <a:off x="2435" y="2533"/>
                  <a:ext cx="992" cy="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10" name="Rectangle 750"/>
                <p:cNvSpPr>
                  <a:spLocks noChangeArrowheads="1"/>
                </p:cNvSpPr>
                <p:nvPr/>
              </p:nvSpPr>
              <p:spPr bwMode="auto">
                <a:xfrm>
                  <a:off x="1950" y="2530"/>
                  <a:ext cx="1988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Hydrophobic membrane</a:t>
                  </a:r>
                  <a:endParaRPr lang="en-CA" sz="2700"/>
                </a:p>
              </p:txBody>
            </p:sp>
            <p:sp>
              <p:nvSpPr>
                <p:cNvPr id="8711" name="Rectangle 751"/>
                <p:cNvSpPr>
                  <a:spLocks noChangeArrowheads="1"/>
                </p:cNvSpPr>
                <p:nvPr/>
              </p:nvSpPr>
              <p:spPr bwMode="auto">
                <a:xfrm>
                  <a:off x="3421" y="2536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12" name="Rectangle 752"/>
                <p:cNvSpPr>
                  <a:spLocks noChangeArrowheads="1"/>
                </p:cNvSpPr>
                <p:nvPr/>
              </p:nvSpPr>
              <p:spPr bwMode="auto">
                <a:xfrm>
                  <a:off x="2677" y="2570"/>
                  <a:ext cx="22" cy="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13" name="Rectangle 753"/>
                <p:cNvSpPr>
                  <a:spLocks noChangeArrowheads="1"/>
                </p:cNvSpPr>
                <p:nvPr/>
              </p:nvSpPr>
              <p:spPr bwMode="auto">
                <a:xfrm>
                  <a:off x="2680" y="2564"/>
                  <a:ext cx="51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14" name="Rectangle 754"/>
                <p:cNvSpPr>
                  <a:spLocks noChangeArrowheads="1"/>
                </p:cNvSpPr>
                <p:nvPr/>
              </p:nvSpPr>
              <p:spPr bwMode="auto">
                <a:xfrm>
                  <a:off x="2705" y="2570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15" name="Rectangle 755"/>
                <p:cNvSpPr>
                  <a:spLocks noChangeArrowheads="1"/>
                </p:cNvSpPr>
                <p:nvPr/>
              </p:nvSpPr>
              <p:spPr bwMode="auto">
                <a:xfrm>
                  <a:off x="3739" y="1384"/>
                  <a:ext cx="8" cy="1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16" name="Rectangle 756"/>
                <p:cNvSpPr>
                  <a:spLocks noChangeArrowheads="1"/>
                </p:cNvSpPr>
                <p:nvPr/>
              </p:nvSpPr>
              <p:spPr bwMode="auto">
                <a:xfrm>
                  <a:off x="3743" y="1407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17" name="Rectangle 757"/>
                <p:cNvSpPr>
                  <a:spLocks noChangeArrowheads="1"/>
                </p:cNvSpPr>
                <p:nvPr/>
              </p:nvSpPr>
              <p:spPr bwMode="auto">
                <a:xfrm>
                  <a:off x="3764" y="1387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18" name="Rectangle 758"/>
                <p:cNvSpPr>
                  <a:spLocks noChangeArrowheads="1"/>
                </p:cNvSpPr>
                <p:nvPr/>
              </p:nvSpPr>
              <p:spPr bwMode="auto">
                <a:xfrm>
                  <a:off x="2060" y="2157"/>
                  <a:ext cx="204" cy="1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19" name="Rectangle 759"/>
                <p:cNvSpPr>
                  <a:spLocks noChangeArrowheads="1"/>
                </p:cNvSpPr>
                <p:nvPr/>
              </p:nvSpPr>
              <p:spPr bwMode="auto">
                <a:xfrm>
                  <a:off x="2060" y="2065"/>
                  <a:ext cx="375" cy="1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20" name="Rectangle 760"/>
                <p:cNvSpPr>
                  <a:spLocks noChangeArrowheads="1"/>
                </p:cNvSpPr>
                <p:nvPr/>
              </p:nvSpPr>
              <p:spPr bwMode="auto">
                <a:xfrm>
                  <a:off x="1890" y="2068"/>
                  <a:ext cx="737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Dry pore</a:t>
                  </a:r>
                  <a:endParaRPr lang="en-CA" sz="2700"/>
                </a:p>
              </p:txBody>
            </p:sp>
            <p:sp>
              <p:nvSpPr>
                <p:cNvPr id="8721" name="Rectangle 761"/>
                <p:cNvSpPr>
                  <a:spLocks noChangeArrowheads="1"/>
                </p:cNvSpPr>
                <p:nvPr/>
              </p:nvSpPr>
              <p:spPr bwMode="auto">
                <a:xfrm>
                  <a:off x="2426" y="2073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22" name="Rectangle 762"/>
                <p:cNvSpPr>
                  <a:spLocks noChangeArrowheads="1"/>
                </p:cNvSpPr>
                <p:nvPr/>
              </p:nvSpPr>
              <p:spPr bwMode="auto">
                <a:xfrm>
                  <a:off x="2247" y="2197"/>
                  <a:ext cx="17" cy="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23" name="Rectangle 763"/>
                <p:cNvSpPr>
                  <a:spLocks noChangeArrowheads="1"/>
                </p:cNvSpPr>
                <p:nvPr/>
              </p:nvSpPr>
              <p:spPr bwMode="auto">
                <a:xfrm>
                  <a:off x="2254" y="2220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24" name="Rectangle 764"/>
                <p:cNvSpPr>
                  <a:spLocks noChangeArrowheads="1"/>
                </p:cNvSpPr>
                <p:nvPr/>
              </p:nvSpPr>
              <p:spPr bwMode="auto">
                <a:xfrm>
                  <a:off x="2275" y="2200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25" name="Rectangle 765"/>
                <p:cNvSpPr>
                  <a:spLocks noChangeArrowheads="1"/>
                </p:cNvSpPr>
                <p:nvPr/>
              </p:nvSpPr>
              <p:spPr bwMode="auto">
                <a:xfrm>
                  <a:off x="1492" y="2002"/>
                  <a:ext cx="14" cy="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26" name="Rectangle 766"/>
                <p:cNvSpPr>
                  <a:spLocks noChangeArrowheads="1"/>
                </p:cNvSpPr>
                <p:nvPr/>
              </p:nvSpPr>
              <p:spPr bwMode="auto">
                <a:xfrm>
                  <a:off x="1493" y="2022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27" name="Rectangle 767"/>
                <p:cNvSpPr>
                  <a:spLocks noChangeArrowheads="1"/>
                </p:cNvSpPr>
                <p:nvPr/>
              </p:nvSpPr>
              <p:spPr bwMode="auto">
                <a:xfrm>
                  <a:off x="1514" y="2002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28" name="Rectangle 768"/>
                <p:cNvSpPr>
                  <a:spLocks noChangeArrowheads="1"/>
                </p:cNvSpPr>
                <p:nvPr/>
              </p:nvSpPr>
              <p:spPr bwMode="auto">
                <a:xfrm>
                  <a:off x="2272" y="1829"/>
                  <a:ext cx="328" cy="1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29" name="Rectangle 769"/>
                <p:cNvSpPr>
                  <a:spLocks noChangeArrowheads="1"/>
                </p:cNvSpPr>
                <p:nvPr/>
              </p:nvSpPr>
              <p:spPr bwMode="auto">
                <a:xfrm>
                  <a:off x="2506" y="839"/>
                  <a:ext cx="896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30" name="Rectangle 770"/>
                <p:cNvSpPr>
                  <a:spLocks noChangeArrowheads="1"/>
                </p:cNvSpPr>
                <p:nvPr/>
              </p:nvSpPr>
              <p:spPr bwMode="auto">
                <a:xfrm>
                  <a:off x="2070" y="842"/>
                  <a:ext cx="1796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Heat and mass  fluxes</a:t>
                  </a:r>
                  <a:endParaRPr lang="en-CA" sz="2700"/>
                </a:p>
              </p:txBody>
            </p:sp>
            <p:sp>
              <p:nvSpPr>
                <p:cNvPr id="8731" name="Rectangle 771"/>
                <p:cNvSpPr>
                  <a:spLocks noChangeArrowheads="1"/>
                </p:cNvSpPr>
                <p:nvPr/>
              </p:nvSpPr>
              <p:spPr bwMode="auto">
                <a:xfrm>
                  <a:off x="3397" y="848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32" name="Rectangle 772"/>
                <p:cNvSpPr>
                  <a:spLocks noChangeArrowheads="1"/>
                </p:cNvSpPr>
                <p:nvPr/>
              </p:nvSpPr>
              <p:spPr bwMode="auto">
                <a:xfrm>
                  <a:off x="2881" y="1666"/>
                  <a:ext cx="14" cy="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33" name="Rectangle 773"/>
                <p:cNvSpPr>
                  <a:spLocks noChangeArrowheads="1"/>
                </p:cNvSpPr>
                <p:nvPr/>
              </p:nvSpPr>
              <p:spPr bwMode="auto">
                <a:xfrm>
                  <a:off x="2882" y="1692"/>
                  <a:ext cx="35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34" name="Rectangle 774"/>
                <p:cNvSpPr>
                  <a:spLocks noChangeArrowheads="1"/>
                </p:cNvSpPr>
                <p:nvPr/>
              </p:nvSpPr>
              <p:spPr bwMode="auto">
                <a:xfrm>
                  <a:off x="2903" y="1672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35" name="Rectangle 775"/>
                <p:cNvSpPr>
                  <a:spLocks noChangeArrowheads="1"/>
                </p:cNvSpPr>
                <p:nvPr/>
              </p:nvSpPr>
              <p:spPr bwMode="auto">
                <a:xfrm>
                  <a:off x="4152" y="2079"/>
                  <a:ext cx="69" cy="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36" name="Rectangle 776"/>
                <p:cNvSpPr>
                  <a:spLocks noChangeArrowheads="1"/>
                </p:cNvSpPr>
                <p:nvPr/>
              </p:nvSpPr>
              <p:spPr bwMode="auto">
                <a:xfrm>
                  <a:off x="4138" y="2085"/>
                  <a:ext cx="11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T</a:t>
                  </a:r>
                  <a:endParaRPr lang="en-CA" sz="2700"/>
                </a:p>
              </p:txBody>
            </p:sp>
            <p:sp>
              <p:nvSpPr>
                <p:cNvPr id="8737" name="Rectangle 777"/>
                <p:cNvSpPr>
                  <a:spLocks noChangeArrowheads="1"/>
                </p:cNvSpPr>
                <p:nvPr/>
              </p:nvSpPr>
              <p:spPr bwMode="auto">
                <a:xfrm>
                  <a:off x="4210" y="2091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38" name="Rectangle 778"/>
                <p:cNvSpPr>
                  <a:spLocks noChangeArrowheads="1"/>
                </p:cNvSpPr>
                <p:nvPr/>
              </p:nvSpPr>
              <p:spPr bwMode="auto">
                <a:xfrm>
                  <a:off x="4207" y="2119"/>
                  <a:ext cx="86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39" name="Rectangle 779"/>
                <p:cNvSpPr>
                  <a:spLocks noChangeArrowheads="1"/>
                </p:cNvSpPr>
                <p:nvPr/>
              </p:nvSpPr>
              <p:spPr bwMode="auto">
                <a:xfrm>
                  <a:off x="4174" y="2122"/>
                  <a:ext cx="177" cy="1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350" i="1">
                      <a:solidFill>
                        <a:srgbClr val="000000"/>
                      </a:solidFill>
                      <a:latin typeface="Times New Roman" pitchFamily="18" charset="0"/>
                    </a:rPr>
                    <a:t>b,p</a:t>
                  </a:r>
                  <a:endParaRPr lang="en-CA" sz="2700"/>
                </a:p>
              </p:txBody>
            </p:sp>
            <p:sp>
              <p:nvSpPr>
                <p:cNvPr id="8740" name="Rectangle 780"/>
                <p:cNvSpPr>
                  <a:spLocks noChangeArrowheads="1"/>
                </p:cNvSpPr>
                <p:nvPr/>
              </p:nvSpPr>
              <p:spPr bwMode="auto">
                <a:xfrm>
                  <a:off x="4299" y="2102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41" name="Freeform 781"/>
                <p:cNvSpPr>
                  <a:spLocks/>
                </p:cNvSpPr>
                <p:nvPr/>
              </p:nvSpPr>
              <p:spPr bwMode="auto">
                <a:xfrm>
                  <a:off x="2553" y="1169"/>
                  <a:ext cx="19" cy="95"/>
                </a:xfrm>
                <a:custGeom>
                  <a:avLst/>
                  <a:gdLst>
                    <a:gd name="T0" fmla="*/ 0 w 19"/>
                    <a:gd name="T1" fmla="*/ 95 h 95"/>
                    <a:gd name="T2" fmla="*/ 11 w 19"/>
                    <a:gd name="T3" fmla="*/ 78 h 95"/>
                    <a:gd name="T4" fmla="*/ 19 w 19"/>
                    <a:gd name="T5" fmla="*/ 52 h 95"/>
                    <a:gd name="T6" fmla="*/ 14 w 19"/>
                    <a:gd name="T7" fmla="*/ 26 h 95"/>
                    <a:gd name="T8" fmla="*/ 8 w 19"/>
                    <a:gd name="T9" fmla="*/ 0 h 95"/>
                    <a:gd name="T10" fmla="*/ 0 w 19"/>
                    <a:gd name="T11" fmla="*/ 95 h 9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"/>
                    <a:gd name="T19" fmla="*/ 0 h 95"/>
                    <a:gd name="T20" fmla="*/ 19 w 19"/>
                    <a:gd name="T21" fmla="*/ 95 h 9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" h="95">
                      <a:moveTo>
                        <a:pt x="0" y="95"/>
                      </a:moveTo>
                      <a:lnTo>
                        <a:pt x="11" y="78"/>
                      </a:lnTo>
                      <a:lnTo>
                        <a:pt x="19" y="52"/>
                      </a:lnTo>
                      <a:lnTo>
                        <a:pt x="14" y="26"/>
                      </a:lnTo>
                      <a:lnTo>
                        <a:pt x="8" y="0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solidFill>
                  <a:srgbClr val="CC99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42" name="Freeform 782"/>
                <p:cNvSpPr>
                  <a:spLocks/>
                </p:cNvSpPr>
                <p:nvPr/>
              </p:nvSpPr>
              <p:spPr bwMode="auto">
                <a:xfrm>
                  <a:off x="2553" y="1169"/>
                  <a:ext cx="19" cy="95"/>
                </a:xfrm>
                <a:custGeom>
                  <a:avLst/>
                  <a:gdLst>
                    <a:gd name="T0" fmla="*/ 0 w 19"/>
                    <a:gd name="T1" fmla="*/ 95 h 95"/>
                    <a:gd name="T2" fmla="*/ 11 w 19"/>
                    <a:gd name="T3" fmla="*/ 78 h 95"/>
                    <a:gd name="T4" fmla="*/ 19 w 19"/>
                    <a:gd name="T5" fmla="*/ 52 h 95"/>
                    <a:gd name="T6" fmla="*/ 14 w 19"/>
                    <a:gd name="T7" fmla="*/ 26 h 95"/>
                    <a:gd name="T8" fmla="*/ 8 w 19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95"/>
                    <a:gd name="T17" fmla="*/ 19 w 19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95">
                      <a:moveTo>
                        <a:pt x="0" y="95"/>
                      </a:moveTo>
                      <a:lnTo>
                        <a:pt x="11" y="78"/>
                      </a:lnTo>
                      <a:lnTo>
                        <a:pt x="19" y="52"/>
                      </a:lnTo>
                      <a:lnTo>
                        <a:pt x="14" y="26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0">
                  <a:solidFill>
                    <a:srgbClr val="CC99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43" name="Rectangle 783"/>
                <p:cNvSpPr>
                  <a:spLocks noChangeArrowheads="1"/>
                </p:cNvSpPr>
                <p:nvPr/>
              </p:nvSpPr>
              <p:spPr bwMode="auto">
                <a:xfrm>
                  <a:off x="2366" y="1370"/>
                  <a:ext cx="69" cy="1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44" name="Rectangle 784"/>
                <p:cNvSpPr>
                  <a:spLocks noChangeArrowheads="1"/>
                </p:cNvSpPr>
                <p:nvPr/>
              </p:nvSpPr>
              <p:spPr bwMode="auto">
                <a:xfrm>
                  <a:off x="2347" y="1370"/>
                  <a:ext cx="136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C</a:t>
                  </a:r>
                  <a:endParaRPr lang="en-CA" sz="2700"/>
                </a:p>
              </p:txBody>
            </p:sp>
            <p:sp>
              <p:nvSpPr>
                <p:cNvPr id="8745" name="Rectangle 785"/>
                <p:cNvSpPr>
                  <a:spLocks noChangeArrowheads="1"/>
                </p:cNvSpPr>
                <p:nvPr/>
              </p:nvSpPr>
              <p:spPr bwMode="auto">
                <a:xfrm>
                  <a:off x="2349" y="1534"/>
                  <a:ext cx="122" cy="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m,</a:t>
                  </a:r>
                  <a:endParaRPr lang="en-CA" sz="2700"/>
                </a:p>
              </p:txBody>
            </p:sp>
            <p:sp>
              <p:nvSpPr>
                <p:cNvPr id="8746" name="Rectangle 786"/>
                <p:cNvSpPr>
                  <a:spLocks noChangeArrowheads="1"/>
                </p:cNvSpPr>
                <p:nvPr/>
              </p:nvSpPr>
              <p:spPr bwMode="auto">
                <a:xfrm>
                  <a:off x="2368" y="1649"/>
                  <a:ext cx="35" cy="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f</a:t>
                  </a:r>
                  <a:endParaRPr lang="en-CA" sz="2700"/>
                </a:p>
              </p:txBody>
            </p:sp>
            <p:sp>
              <p:nvSpPr>
                <p:cNvPr id="8747" name="Rectangle 787"/>
                <p:cNvSpPr>
                  <a:spLocks noChangeArrowheads="1"/>
                </p:cNvSpPr>
                <p:nvPr/>
              </p:nvSpPr>
              <p:spPr bwMode="auto">
                <a:xfrm>
                  <a:off x="2390" y="1608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48" name="Rectangle 788"/>
                <p:cNvSpPr>
                  <a:spLocks noChangeArrowheads="1"/>
                </p:cNvSpPr>
                <p:nvPr/>
              </p:nvSpPr>
              <p:spPr bwMode="auto">
                <a:xfrm>
                  <a:off x="2352" y="1720"/>
                  <a:ext cx="11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T</a:t>
                  </a:r>
                  <a:endParaRPr lang="en-CA" sz="2700"/>
                </a:p>
              </p:txBody>
            </p:sp>
            <p:sp>
              <p:nvSpPr>
                <p:cNvPr id="8749" name="Rectangle 789"/>
                <p:cNvSpPr>
                  <a:spLocks noChangeArrowheads="1"/>
                </p:cNvSpPr>
                <p:nvPr/>
              </p:nvSpPr>
              <p:spPr bwMode="auto">
                <a:xfrm>
                  <a:off x="2424" y="1726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50" name="Freeform 790"/>
                <p:cNvSpPr>
                  <a:spLocks/>
                </p:cNvSpPr>
                <p:nvPr/>
              </p:nvSpPr>
              <p:spPr bwMode="auto">
                <a:xfrm>
                  <a:off x="2542" y="1557"/>
                  <a:ext cx="30" cy="77"/>
                </a:xfrm>
                <a:custGeom>
                  <a:avLst/>
                  <a:gdLst>
                    <a:gd name="T0" fmla="*/ 0 w 30"/>
                    <a:gd name="T1" fmla="*/ 77 h 77"/>
                    <a:gd name="T2" fmla="*/ 19 w 30"/>
                    <a:gd name="T3" fmla="*/ 63 h 77"/>
                    <a:gd name="T4" fmla="*/ 30 w 30"/>
                    <a:gd name="T5" fmla="*/ 43 h 77"/>
                    <a:gd name="T6" fmla="*/ 22 w 30"/>
                    <a:gd name="T7" fmla="*/ 20 h 77"/>
                    <a:gd name="T8" fmla="*/ 11 w 30"/>
                    <a:gd name="T9" fmla="*/ 0 h 77"/>
                    <a:gd name="T10" fmla="*/ 0 w 30"/>
                    <a:gd name="T11" fmla="*/ 77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7"/>
                    <a:gd name="T20" fmla="*/ 30 w 30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7">
                      <a:moveTo>
                        <a:pt x="0" y="77"/>
                      </a:moveTo>
                      <a:lnTo>
                        <a:pt x="19" y="63"/>
                      </a:lnTo>
                      <a:lnTo>
                        <a:pt x="30" y="43"/>
                      </a:lnTo>
                      <a:lnTo>
                        <a:pt x="22" y="20"/>
                      </a:lnTo>
                      <a:lnTo>
                        <a:pt x="11" y="0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CC99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51" name="Freeform 791"/>
                <p:cNvSpPr>
                  <a:spLocks/>
                </p:cNvSpPr>
                <p:nvPr/>
              </p:nvSpPr>
              <p:spPr bwMode="auto">
                <a:xfrm>
                  <a:off x="2542" y="1557"/>
                  <a:ext cx="30" cy="77"/>
                </a:xfrm>
                <a:custGeom>
                  <a:avLst/>
                  <a:gdLst>
                    <a:gd name="T0" fmla="*/ 0 w 30"/>
                    <a:gd name="T1" fmla="*/ 77 h 77"/>
                    <a:gd name="T2" fmla="*/ 19 w 30"/>
                    <a:gd name="T3" fmla="*/ 63 h 77"/>
                    <a:gd name="T4" fmla="*/ 30 w 30"/>
                    <a:gd name="T5" fmla="*/ 43 h 77"/>
                    <a:gd name="T6" fmla="*/ 22 w 30"/>
                    <a:gd name="T7" fmla="*/ 20 h 77"/>
                    <a:gd name="T8" fmla="*/ 11 w 30"/>
                    <a:gd name="T9" fmla="*/ 0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77"/>
                    <a:gd name="T17" fmla="*/ 30 w 30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77">
                      <a:moveTo>
                        <a:pt x="0" y="77"/>
                      </a:moveTo>
                      <a:lnTo>
                        <a:pt x="19" y="63"/>
                      </a:lnTo>
                      <a:lnTo>
                        <a:pt x="30" y="43"/>
                      </a:lnTo>
                      <a:lnTo>
                        <a:pt x="22" y="2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CC99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52" name="Freeform 792"/>
                <p:cNvSpPr>
                  <a:spLocks/>
                </p:cNvSpPr>
                <p:nvPr/>
              </p:nvSpPr>
              <p:spPr bwMode="auto">
                <a:xfrm>
                  <a:off x="2545" y="1382"/>
                  <a:ext cx="30" cy="77"/>
                </a:xfrm>
                <a:custGeom>
                  <a:avLst/>
                  <a:gdLst>
                    <a:gd name="T0" fmla="*/ 0 w 30"/>
                    <a:gd name="T1" fmla="*/ 77 h 77"/>
                    <a:gd name="T2" fmla="*/ 19 w 30"/>
                    <a:gd name="T3" fmla="*/ 63 h 77"/>
                    <a:gd name="T4" fmla="*/ 30 w 30"/>
                    <a:gd name="T5" fmla="*/ 43 h 77"/>
                    <a:gd name="T6" fmla="*/ 25 w 30"/>
                    <a:gd name="T7" fmla="*/ 20 h 77"/>
                    <a:gd name="T8" fmla="*/ 11 w 30"/>
                    <a:gd name="T9" fmla="*/ 0 h 77"/>
                    <a:gd name="T10" fmla="*/ 0 w 30"/>
                    <a:gd name="T11" fmla="*/ 77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7"/>
                    <a:gd name="T20" fmla="*/ 30 w 30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7">
                      <a:moveTo>
                        <a:pt x="0" y="77"/>
                      </a:moveTo>
                      <a:lnTo>
                        <a:pt x="19" y="63"/>
                      </a:lnTo>
                      <a:lnTo>
                        <a:pt x="30" y="43"/>
                      </a:lnTo>
                      <a:lnTo>
                        <a:pt x="25" y="20"/>
                      </a:lnTo>
                      <a:lnTo>
                        <a:pt x="11" y="0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CC99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53" name="Freeform 793"/>
                <p:cNvSpPr>
                  <a:spLocks/>
                </p:cNvSpPr>
                <p:nvPr/>
              </p:nvSpPr>
              <p:spPr bwMode="auto">
                <a:xfrm>
                  <a:off x="2545" y="1382"/>
                  <a:ext cx="30" cy="77"/>
                </a:xfrm>
                <a:custGeom>
                  <a:avLst/>
                  <a:gdLst>
                    <a:gd name="T0" fmla="*/ 0 w 30"/>
                    <a:gd name="T1" fmla="*/ 77 h 77"/>
                    <a:gd name="T2" fmla="*/ 19 w 30"/>
                    <a:gd name="T3" fmla="*/ 63 h 77"/>
                    <a:gd name="T4" fmla="*/ 30 w 30"/>
                    <a:gd name="T5" fmla="*/ 43 h 77"/>
                    <a:gd name="T6" fmla="*/ 25 w 30"/>
                    <a:gd name="T7" fmla="*/ 20 h 77"/>
                    <a:gd name="T8" fmla="*/ 11 w 30"/>
                    <a:gd name="T9" fmla="*/ 0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77"/>
                    <a:gd name="T17" fmla="*/ 30 w 30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77">
                      <a:moveTo>
                        <a:pt x="0" y="77"/>
                      </a:moveTo>
                      <a:lnTo>
                        <a:pt x="19" y="63"/>
                      </a:lnTo>
                      <a:lnTo>
                        <a:pt x="30" y="43"/>
                      </a:lnTo>
                      <a:lnTo>
                        <a:pt x="25" y="2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CC99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54" name="Freeform 794"/>
                <p:cNvSpPr>
                  <a:spLocks/>
                </p:cNvSpPr>
                <p:nvPr/>
              </p:nvSpPr>
              <p:spPr bwMode="auto">
                <a:xfrm>
                  <a:off x="2545" y="1732"/>
                  <a:ext cx="30" cy="77"/>
                </a:xfrm>
                <a:custGeom>
                  <a:avLst/>
                  <a:gdLst>
                    <a:gd name="T0" fmla="*/ 0 w 30"/>
                    <a:gd name="T1" fmla="*/ 77 h 77"/>
                    <a:gd name="T2" fmla="*/ 19 w 30"/>
                    <a:gd name="T3" fmla="*/ 63 h 77"/>
                    <a:gd name="T4" fmla="*/ 30 w 30"/>
                    <a:gd name="T5" fmla="*/ 40 h 77"/>
                    <a:gd name="T6" fmla="*/ 25 w 30"/>
                    <a:gd name="T7" fmla="*/ 20 h 77"/>
                    <a:gd name="T8" fmla="*/ 11 w 30"/>
                    <a:gd name="T9" fmla="*/ 0 h 77"/>
                    <a:gd name="T10" fmla="*/ 0 w 30"/>
                    <a:gd name="T11" fmla="*/ 77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7"/>
                    <a:gd name="T20" fmla="*/ 30 w 30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7">
                      <a:moveTo>
                        <a:pt x="0" y="77"/>
                      </a:moveTo>
                      <a:lnTo>
                        <a:pt x="19" y="63"/>
                      </a:lnTo>
                      <a:lnTo>
                        <a:pt x="30" y="40"/>
                      </a:lnTo>
                      <a:lnTo>
                        <a:pt x="25" y="20"/>
                      </a:lnTo>
                      <a:lnTo>
                        <a:pt x="11" y="0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CC99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55" name="Freeform 795"/>
                <p:cNvSpPr>
                  <a:spLocks/>
                </p:cNvSpPr>
                <p:nvPr/>
              </p:nvSpPr>
              <p:spPr bwMode="auto">
                <a:xfrm>
                  <a:off x="2545" y="1732"/>
                  <a:ext cx="30" cy="77"/>
                </a:xfrm>
                <a:custGeom>
                  <a:avLst/>
                  <a:gdLst>
                    <a:gd name="T0" fmla="*/ 0 w 30"/>
                    <a:gd name="T1" fmla="*/ 77 h 77"/>
                    <a:gd name="T2" fmla="*/ 19 w 30"/>
                    <a:gd name="T3" fmla="*/ 63 h 77"/>
                    <a:gd name="T4" fmla="*/ 30 w 30"/>
                    <a:gd name="T5" fmla="*/ 40 h 77"/>
                    <a:gd name="T6" fmla="*/ 25 w 30"/>
                    <a:gd name="T7" fmla="*/ 20 h 77"/>
                    <a:gd name="T8" fmla="*/ 11 w 30"/>
                    <a:gd name="T9" fmla="*/ 0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77"/>
                    <a:gd name="T17" fmla="*/ 30 w 30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77">
                      <a:moveTo>
                        <a:pt x="0" y="77"/>
                      </a:moveTo>
                      <a:lnTo>
                        <a:pt x="19" y="63"/>
                      </a:lnTo>
                      <a:lnTo>
                        <a:pt x="30" y="40"/>
                      </a:lnTo>
                      <a:lnTo>
                        <a:pt x="25" y="2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CC99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56" name="Rectangle 796"/>
                <p:cNvSpPr>
                  <a:spLocks noChangeArrowheads="1"/>
                </p:cNvSpPr>
                <p:nvPr/>
              </p:nvSpPr>
              <p:spPr bwMode="auto">
                <a:xfrm>
                  <a:off x="2413" y="1884"/>
                  <a:ext cx="85" cy="1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8757" name="Rectangle 797"/>
                <p:cNvSpPr>
                  <a:spLocks noChangeArrowheads="1"/>
                </p:cNvSpPr>
                <p:nvPr/>
              </p:nvSpPr>
              <p:spPr bwMode="auto">
                <a:xfrm>
                  <a:off x="2409" y="1881"/>
                  <a:ext cx="91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950" i="1">
                      <a:solidFill>
                        <a:srgbClr val="000000"/>
                      </a:solidFill>
                      <a:latin typeface="Times New Roman" pitchFamily="18" charset="0"/>
                    </a:rPr>
                    <a:t>J</a:t>
                  </a:r>
                  <a:endParaRPr lang="en-CA" sz="2700"/>
                </a:p>
              </p:txBody>
            </p:sp>
            <p:sp>
              <p:nvSpPr>
                <p:cNvPr id="8758" name="Rectangle 798"/>
                <p:cNvSpPr>
                  <a:spLocks noChangeArrowheads="1"/>
                </p:cNvSpPr>
                <p:nvPr/>
              </p:nvSpPr>
              <p:spPr bwMode="auto">
                <a:xfrm>
                  <a:off x="2453" y="1927"/>
                  <a:ext cx="84" cy="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w</a:t>
                  </a:r>
                  <a:endParaRPr lang="en-CA" sz="2700"/>
                </a:p>
              </p:txBody>
            </p:sp>
            <p:sp>
              <p:nvSpPr>
                <p:cNvPr id="8759" name="Rectangle 799"/>
                <p:cNvSpPr>
                  <a:spLocks noChangeArrowheads="1"/>
                </p:cNvSpPr>
                <p:nvPr/>
              </p:nvSpPr>
              <p:spPr bwMode="auto">
                <a:xfrm>
                  <a:off x="2504" y="1887"/>
                  <a:ext cx="47" cy="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CA">
                      <a:solidFill>
                        <a:srgbClr val="000000"/>
                      </a:solidFill>
                      <a:latin typeface="Times New Roman" pitchFamily="18" charset="0"/>
                    </a:rPr>
                    <a:t> </a:t>
                  </a:r>
                  <a:endParaRPr lang="en-CA" sz="2700"/>
                </a:p>
              </p:txBody>
            </p:sp>
            <p:sp>
              <p:nvSpPr>
                <p:cNvPr id="8760" name="Freeform 800"/>
                <p:cNvSpPr>
                  <a:spLocks/>
                </p:cNvSpPr>
                <p:nvPr/>
              </p:nvSpPr>
              <p:spPr bwMode="auto">
                <a:xfrm>
                  <a:off x="3275" y="1557"/>
                  <a:ext cx="25" cy="77"/>
                </a:xfrm>
                <a:custGeom>
                  <a:avLst/>
                  <a:gdLst>
                    <a:gd name="T0" fmla="*/ 25 w 25"/>
                    <a:gd name="T1" fmla="*/ 0 h 77"/>
                    <a:gd name="T2" fmla="*/ 9 w 25"/>
                    <a:gd name="T3" fmla="*/ 14 h 77"/>
                    <a:gd name="T4" fmla="*/ 0 w 25"/>
                    <a:gd name="T5" fmla="*/ 34 h 77"/>
                    <a:gd name="T6" fmla="*/ 6 w 25"/>
                    <a:gd name="T7" fmla="*/ 57 h 77"/>
                    <a:gd name="T8" fmla="*/ 17 w 25"/>
                    <a:gd name="T9" fmla="*/ 77 h 77"/>
                    <a:gd name="T10" fmla="*/ 25 w 25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77"/>
                    <a:gd name="T20" fmla="*/ 25 w 25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77">
                      <a:moveTo>
                        <a:pt x="25" y="0"/>
                      </a:moveTo>
                      <a:lnTo>
                        <a:pt x="9" y="14"/>
                      </a:lnTo>
                      <a:lnTo>
                        <a:pt x="0" y="34"/>
                      </a:lnTo>
                      <a:lnTo>
                        <a:pt x="6" y="57"/>
                      </a:lnTo>
                      <a:lnTo>
                        <a:pt x="17" y="77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3CC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1" name="Freeform 801"/>
                <p:cNvSpPr>
                  <a:spLocks/>
                </p:cNvSpPr>
                <p:nvPr/>
              </p:nvSpPr>
              <p:spPr bwMode="auto">
                <a:xfrm>
                  <a:off x="3275" y="1557"/>
                  <a:ext cx="25" cy="77"/>
                </a:xfrm>
                <a:custGeom>
                  <a:avLst/>
                  <a:gdLst>
                    <a:gd name="T0" fmla="*/ 25 w 25"/>
                    <a:gd name="T1" fmla="*/ 0 h 77"/>
                    <a:gd name="T2" fmla="*/ 9 w 25"/>
                    <a:gd name="T3" fmla="*/ 14 h 77"/>
                    <a:gd name="T4" fmla="*/ 0 w 25"/>
                    <a:gd name="T5" fmla="*/ 34 h 77"/>
                    <a:gd name="T6" fmla="*/ 6 w 25"/>
                    <a:gd name="T7" fmla="*/ 57 h 77"/>
                    <a:gd name="T8" fmla="*/ 17 w 25"/>
                    <a:gd name="T9" fmla="*/ 77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7"/>
                    <a:gd name="T17" fmla="*/ 25 w 25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7">
                      <a:moveTo>
                        <a:pt x="25" y="0"/>
                      </a:moveTo>
                      <a:lnTo>
                        <a:pt x="9" y="14"/>
                      </a:lnTo>
                      <a:lnTo>
                        <a:pt x="0" y="34"/>
                      </a:lnTo>
                      <a:lnTo>
                        <a:pt x="6" y="57"/>
                      </a:lnTo>
                      <a:lnTo>
                        <a:pt x="17" y="77"/>
                      </a:lnTo>
                    </a:path>
                  </a:pathLst>
                </a:custGeom>
                <a:noFill/>
                <a:ln w="0">
                  <a:solidFill>
                    <a:srgbClr val="33CC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2" name="Freeform 802"/>
                <p:cNvSpPr>
                  <a:spLocks/>
                </p:cNvSpPr>
                <p:nvPr/>
              </p:nvSpPr>
              <p:spPr bwMode="auto">
                <a:xfrm>
                  <a:off x="3275" y="2062"/>
                  <a:ext cx="25" cy="115"/>
                </a:xfrm>
                <a:custGeom>
                  <a:avLst/>
                  <a:gdLst>
                    <a:gd name="T0" fmla="*/ 25 w 25"/>
                    <a:gd name="T1" fmla="*/ 0 h 115"/>
                    <a:gd name="T2" fmla="*/ 9 w 25"/>
                    <a:gd name="T3" fmla="*/ 23 h 115"/>
                    <a:gd name="T4" fmla="*/ 0 w 25"/>
                    <a:gd name="T5" fmla="*/ 52 h 115"/>
                    <a:gd name="T6" fmla="*/ 6 w 25"/>
                    <a:gd name="T7" fmla="*/ 83 h 115"/>
                    <a:gd name="T8" fmla="*/ 17 w 25"/>
                    <a:gd name="T9" fmla="*/ 115 h 115"/>
                    <a:gd name="T10" fmla="*/ 25 w 25"/>
                    <a:gd name="T11" fmla="*/ 0 h 1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115"/>
                    <a:gd name="T20" fmla="*/ 25 w 25"/>
                    <a:gd name="T21" fmla="*/ 115 h 11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115">
                      <a:moveTo>
                        <a:pt x="25" y="0"/>
                      </a:moveTo>
                      <a:lnTo>
                        <a:pt x="9" y="23"/>
                      </a:lnTo>
                      <a:lnTo>
                        <a:pt x="0" y="52"/>
                      </a:lnTo>
                      <a:lnTo>
                        <a:pt x="6" y="83"/>
                      </a:lnTo>
                      <a:lnTo>
                        <a:pt x="17" y="115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3CC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3" name="Freeform 803"/>
                <p:cNvSpPr>
                  <a:spLocks/>
                </p:cNvSpPr>
                <p:nvPr/>
              </p:nvSpPr>
              <p:spPr bwMode="auto">
                <a:xfrm>
                  <a:off x="3275" y="2062"/>
                  <a:ext cx="25" cy="115"/>
                </a:xfrm>
                <a:custGeom>
                  <a:avLst/>
                  <a:gdLst>
                    <a:gd name="T0" fmla="*/ 25 w 25"/>
                    <a:gd name="T1" fmla="*/ 0 h 115"/>
                    <a:gd name="T2" fmla="*/ 9 w 25"/>
                    <a:gd name="T3" fmla="*/ 23 h 115"/>
                    <a:gd name="T4" fmla="*/ 0 w 25"/>
                    <a:gd name="T5" fmla="*/ 52 h 115"/>
                    <a:gd name="T6" fmla="*/ 6 w 25"/>
                    <a:gd name="T7" fmla="*/ 83 h 115"/>
                    <a:gd name="T8" fmla="*/ 17 w 25"/>
                    <a:gd name="T9" fmla="*/ 115 h 1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115"/>
                    <a:gd name="T17" fmla="*/ 25 w 25"/>
                    <a:gd name="T18" fmla="*/ 115 h 1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115">
                      <a:moveTo>
                        <a:pt x="25" y="0"/>
                      </a:moveTo>
                      <a:lnTo>
                        <a:pt x="9" y="23"/>
                      </a:lnTo>
                      <a:lnTo>
                        <a:pt x="0" y="52"/>
                      </a:lnTo>
                      <a:lnTo>
                        <a:pt x="6" y="83"/>
                      </a:lnTo>
                      <a:lnTo>
                        <a:pt x="17" y="115"/>
                      </a:lnTo>
                    </a:path>
                  </a:pathLst>
                </a:custGeom>
                <a:noFill/>
                <a:ln w="0">
                  <a:solidFill>
                    <a:srgbClr val="33CC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4" name="Freeform 804"/>
                <p:cNvSpPr>
                  <a:spLocks/>
                </p:cNvSpPr>
                <p:nvPr/>
              </p:nvSpPr>
              <p:spPr bwMode="auto">
                <a:xfrm>
                  <a:off x="3278" y="1907"/>
                  <a:ext cx="25" cy="77"/>
                </a:xfrm>
                <a:custGeom>
                  <a:avLst/>
                  <a:gdLst>
                    <a:gd name="T0" fmla="*/ 25 w 25"/>
                    <a:gd name="T1" fmla="*/ 0 h 77"/>
                    <a:gd name="T2" fmla="*/ 9 w 25"/>
                    <a:gd name="T3" fmla="*/ 14 h 77"/>
                    <a:gd name="T4" fmla="*/ 0 w 25"/>
                    <a:gd name="T5" fmla="*/ 34 h 77"/>
                    <a:gd name="T6" fmla="*/ 6 w 25"/>
                    <a:gd name="T7" fmla="*/ 54 h 77"/>
                    <a:gd name="T8" fmla="*/ 14 w 25"/>
                    <a:gd name="T9" fmla="*/ 77 h 77"/>
                    <a:gd name="T10" fmla="*/ 25 w 25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77"/>
                    <a:gd name="T20" fmla="*/ 25 w 25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77">
                      <a:moveTo>
                        <a:pt x="25" y="0"/>
                      </a:moveTo>
                      <a:lnTo>
                        <a:pt x="9" y="14"/>
                      </a:lnTo>
                      <a:lnTo>
                        <a:pt x="0" y="34"/>
                      </a:lnTo>
                      <a:lnTo>
                        <a:pt x="6" y="54"/>
                      </a:lnTo>
                      <a:lnTo>
                        <a:pt x="14" y="77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3CC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5" name="Freeform 805"/>
                <p:cNvSpPr>
                  <a:spLocks/>
                </p:cNvSpPr>
                <p:nvPr/>
              </p:nvSpPr>
              <p:spPr bwMode="auto">
                <a:xfrm>
                  <a:off x="3278" y="1907"/>
                  <a:ext cx="25" cy="77"/>
                </a:xfrm>
                <a:custGeom>
                  <a:avLst/>
                  <a:gdLst>
                    <a:gd name="T0" fmla="*/ 25 w 25"/>
                    <a:gd name="T1" fmla="*/ 0 h 77"/>
                    <a:gd name="T2" fmla="*/ 9 w 25"/>
                    <a:gd name="T3" fmla="*/ 14 h 77"/>
                    <a:gd name="T4" fmla="*/ 0 w 25"/>
                    <a:gd name="T5" fmla="*/ 34 h 77"/>
                    <a:gd name="T6" fmla="*/ 6 w 25"/>
                    <a:gd name="T7" fmla="*/ 54 h 77"/>
                    <a:gd name="T8" fmla="*/ 14 w 25"/>
                    <a:gd name="T9" fmla="*/ 77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7"/>
                    <a:gd name="T17" fmla="*/ 25 w 25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7">
                      <a:moveTo>
                        <a:pt x="25" y="0"/>
                      </a:moveTo>
                      <a:lnTo>
                        <a:pt x="9" y="14"/>
                      </a:lnTo>
                      <a:lnTo>
                        <a:pt x="0" y="34"/>
                      </a:lnTo>
                      <a:lnTo>
                        <a:pt x="6" y="54"/>
                      </a:lnTo>
                      <a:lnTo>
                        <a:pt x="14" y="77"/>
                      </a:lnTo>
                    </a:path>
                  </a:pathLst>
                </a:custGeom>
                <a:noFill/>
                <a:ln w="0">
                  <a:solidFill>
                    <a:srgbClr val="33CC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6" name="Freeform 806"/>
                <p:cNvSpPr>
                  <a:spLocks/>
                </p:cNvSpPr>
                <p:nvPr/>
              </p:nvSpPr>
              <p:spPr bwMode="auto">
                <a:xfrm>
                  <a:off x="3278" y="2257"/>
                  <a:ext cx="25" cy="78"/>
                </a:xfrm>
                <a:custGeom>
                  <a:avLst/>
                  <a:gdLst>
                    <a:gd name="T0" fmla="*/ 25 w 25"/>
                    <a:gd name="T1" fmla="*/ 0 h 78"/>
                    <a:gd name="T2" fmla="*/ 9 w 25"/>
                    <a:gd name="T3" fmla="*/ 15 h 78"/>
                    <a:gd name="T4" fmla="*/ 0 w 25"/>
                    <a:gd name="T5" fmla="*/ 35 h 78"/>
                    <a:gd name="T6" fmla="*/ 6 w 25"/>
                    <a:gd name="T7" fmla="*/ 55 h 78"/>
                    <a:gd name="T8" fmla="*/ 14 w 25"/>
                    <a:gd name="T9" fmla="*/ 78 h 78"/>
                    <a:gd name="T10" fmla="*/ 25 w 25"/>
                    <a:gd name="T11" fmla="*/ 0 h 7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78"/>
                    <a:gd name="T20" fmla="*/ 25 w 25"/>
                    <a:gd name="T21" fmla="*/ 78 h 7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78">
                      <a:moveTo>
                        <a:pt x="25" y="0"/>
                      </a:moveTo>
                      <a:lnTo>
                        <a:pt x="9" y="15"/>
                      </a:lnTo>
                      <a:lnTo>
                        <a:pt x="0" y="35"/>
                      </a:lnTo>
                      <a:lnTo>
                        <a:pt x="6" y="55"/>
                      </a:lnTo>
                      <a:lnTo>
                        <a:pt x="14" y="7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3CC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7" name="Freeform 807"/>
                <p:cNvSpPr>
                  <a:spLocks/>
                </p:cNvSpPr>
                <p:nvPr/>
              </p:nvSpPr>
              <p:spPr bwMode="auto">
                <a:xfrm>
                  <a:off x="3278" y="2257"/>
                  <a:ext cx="25" cy="78"/>
                </a:xfrm>
                <a:custGeom>
                  <a:avLst/>
                  <a:gdLst>
                    <a:gd name="T0" fmla="*/ 25 w 25"/>
                    <a:gd name="T1" fmla="*/ 0 h 78"/>
                    <a:gd name="T2" fmla="*/ 9 w 25"/>
                    <a:gd name="T3" fmla="*/ 15 h 78"/>
                    <a:gd name="T4" fmla="*/ 0 w 25"/>
                    <a:gd name="T5" fmla="*/ 35 h 78"/>
                    <a:gd name="T6" fmla="*/ 6 w 25"/>
                    <a:gd name="T7" fmla="*/ 55 h 78"/>
                    <a:gd name="T8" fmla="*/ 14 w 25"/>
                    <a:gd name="T9" fmla="*/ 78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8"/>
                    <a:gd name="T17" fmla="*/ 25 w 25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8">
                      <a:moveTo>
                        <a:pt x="25" y="0"/>
                      </a:moveTo>
                      <a:lnTo>
                        <a:pt x="9" y="15"/>
                      </a:lnTo>
                      <a:lnTo>
                        <a:pt x="0" y="35"/>
                      </a:lnTo>
                      <a:lnTo>
                        <a:pt x="6" y="55"/>
                      </a:lnTo>
                      <a:lnTo>
                        <a:pt x="14" y="78"/>
                      </a:lnTo>
                    </a:path>
                  </a:pathLst>
                </a:custGeom>
                <a:noFill/>
                <a:ln w="0">
                  <a:solidFill>
                    <a:srgbClr val="33CC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8" name="Freeform 808"/>
                <p:cNvSpPr>
                  <a:spLocks/>
                </p:cNvSpPr>
                <p:nvPr/>
              </p:nvSpPr>
              <p:spPr bwMode="auto">
                <a:xfrm>
                  <a:off x="1847" y="971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3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69" name="Freeform 809"/>
                <p:cNvSpPr>
                  <a:spLocks/>
                </p:cNvSpPr>
                <p:nvPr/>
              </p:nvSpPr>
              <p:spPr bwMode="auto">
                <a:xfrm>
                  <a:off x="1847" y="1011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0" name="Freeform 810"/>
                <p:cNvSpPr>
                  <a:spLocks/>
                </p:cNvSpPr>
                <p:nvPr/>
              </p:nvSpPr>
              <p:spPr bwMode="auto">
                <a:xfrm>
                  <a:off x="1847" y="1051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1" name="Freeform 811"/>
                <p:cNvSpPr>
                  <a:spLocks/>
                </p:cNvSpPr>
                <p:nvPr/>
              </p:nvSpPr>
              <p:spPr bwMode="auto">
                <a:xfrm>
                  <a:off x="1847" y="1092"/>
                  <a:ext cx="6" cy="28"/>
                </a:xfrm>
                <a:custGeom>
                  <a:avLst/>
                  <a:gdLst>
                    <a:gd name="T0" fmla="*/ 6 w 6"/>
                    <a:gd name="T1" fmla="*/ 2 h 28"/>
                    <a:gd name="T2" fmla="*/ 6 w 6"/>
                    <a:gd name="T3" fmla="*/ 0 h 28"/>
                    <a:gd name="T4" fmla="*/ 3 w 6"/>
                    <a:gd name="T5" fmla="*/ 0 h 28"/>
                    <a:gd name="T6" fmla="*/ 0 w 6"/>
                    <a:gd name="T7" fmla="*/ 2 h 28"/>
                    <a:gd name="T8" fmla="*/ 0 w 6"/>
                    <a:gd name="T9" fmla="*/ 25 h 28"/>
                    <a:gd name="T10" fmla="*/ 3 w 6"/>
                    <a:gd name="T11" fmla="*/ 28 h 28"/>
                    <a:gd name="T12" fmla="*/ 6 w 6"/>
                    <a:gd name="T13" fmla="*/ 28 h 28"/>
                    <a:gd name="T14" fmla="*/ 6 w 6"/>
                    <a:gd name="T15" fmla="*/ 25 h 28"/>
                    <a:gd name="T16" fmla="*/ 6 w 6"/>
                    <a:gd name="T17" fmla="*/ 2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8"/>
                    <a:gd name="T29" fmla="*/ 6 w 6"/>
                    <a:gd name="T30" fmla="*/ 28 h 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8">
                      <a:moveTo>
                        <a:pt x="6" y="2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5"/>
                      </a:lnTo>
                      <a:lnTo>
                        <a:pt x="3" y="28"/>
                      </a:lnTo>
                      <a:lnTo>
                        <a:pt x="6" y="28"/>
                      </a:lnTo>
                      <a:lnTo>
                        <a:pt x="6" y="25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2" name="Freeform 812"/>
                <p:cNvSpPr>
                  <a:spLocks/>
                </p:cNvSpPr>
                <p:nvPr/>
              </p:nvSpPr>
              <p:spPr bwMode="auto">
                <a:xfrm>
                  <a:off x="1847" y="1132"/>
                  <a:ext cx="6" cy="28"/>
                </a:xfrm>
                <a:custGeom>
                  <a:avLst/>
                  <a:gdLst>
                    <a:gd name="T0" fmla="*/ 6 w 6"/>
                    <a:gd name="T1" fmla="*/ 3 h 28"/>
                    <a:gd name="T2" fmla="*/ 6 w 6"/>
                    <a:gd name="T3" fmla="*/ 0 h 28"/>
                    <a:gd name="T4" fmla="*/ 3 w 6"/>
                    <a:gd name="T5" fmla="*/ 0 h 28"/>
                    <a:gd name="T6" fmla="*/ 0 w 6"/>
                    <a:gd name="T7" fmla="*/ 3 h 28"/>
                    <a:gd name="T8" fmla="*/ 0 w 6"/>
                    <a:gd name="T9" fmla="*/ 26 h 28"/>
                    <a:gd name="T10" fmla="*/ 3 w 6"/>
                    <a:gd name="T11" fmla="*/ 28 h 28"/>
                    <a:gd name="T12" fmla="*/ 6 w 6"/>
                    <a:gd name="T13" fmla="*/ 28 h 28"/>
                    <a:gd name="T14" fmla="*/ 6 w 6"/>
                    <a:gd name="T15" fmla="*/ 26 h 28"/>
                    <a:gd name="T16" fmla="*/ 6 w 6"/>
                    <a:gd name="T17" fmla="*/ 3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8"/>
                    <a:gd name="T29" fmla="*/ 6 w 6"/>
                    <a:gd name="T30" fmla="*/ 28 h 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8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8"/>
                      </a:lnTo>
                      <a:lnTo>
                        <a:pt x="6" y="28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3" name="Freeform 813"/>
                <p:cNvSpPr>
                  <a:spLocks/>
                </p:cNvSpPr>
                <p:nvPr/>
              </p:nvSpPr>
              <p:spPr bwMode="auto">
                <a:xfrm>
                  <a:off x="1847" y="1172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4" name="Freeform 814"/>
                <p:cNvSpPr>
                  <a:spLocks/>
                </p:cNvSpPr>
                <p:nvPr/>
              </p:nvSpPr>
              <p:spPr bwMode="auto">
                <a:xfrm>
                  <a:off x="1847" y="1212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5" name="Freeform 815"/>
                <p:cNvSpPr>
                  <a:spLocks/>
                </p:cNvSpPr>
                <p:nvPr/>
              </p:nvSpPr>
              <p:spPr bwMode="auto">
                <a:xfrm>
                  <a:off x="1847" y="1252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6" name="Freeform 816"/>
                <p:cNvSpPr>
                  <a:spLocks/>
                </p:cNvSpPr>
                <p:nvPr/>
              </p:nvSpPr>
              <p:spPr bwMode="auto">
                <a:xfrm>
                  <a:off x="1847" y="1293"/>
                  <a:ext cx="6" cy="28"/>
                </a:xfrm>
                <a:custGeom>
                  <a:avLst/>
                  <a:gdLst>
                    <a:gd name="T0" fmla="*/ 6 w 6"/>
                    <a:gd name="T1" fmla="*/ 2 h 28"/>
                    <a:gd name="T2" fmla="*/ 6 w 6"/>
                    <a:gd name="T3" fmla="*/ 0 h 28"/>
                    <a:gd name="T4" fmla="*/ 3 w 6"/>
                    <a:gd name="T5" fmla="*/ 0 h 28"/>
                    <a:gd name="T6" fmla="*/ 0 w 6"/>
                    <a:gd name="T7" fmla="*/ 2 h 28"/>
                    <a:gd name="T8" fmla="*/ 0 w 6"/>
                    <a:gd name="T9" fmla="*/ 25 h 28"/>
                    <a:gd name="T10" fmla="*/ 3 w 6"/>
                    <a:gd name="T11" fmla="*/ 28 h 28"/>
                    <a:gd name="T12" fmla="*/ 6 w 6"/>
                    <a:gd name="T13" fmla="*/ 28 h 28"/>
                    <a:gd name="T14" fmla="*/ 6 w 6"/>
                    <a:gd name="T15" fmla="*/ 25 h 28"/>
                    <a:gd name="T16" fmla="*/ 6 w 6"/>
                    <a:gd name="T17" fmla="*/ 2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8"/>
                    <a:gd name="T29" fmla="*/ 6 w 6"/>
                    <a:gd name="T30" fmla="*/ 28 h 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8">
                      <a:moveTo>
                        <a:pt x="6" y="2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5"/>
                      </a:lnTo>
                      <a:lnTo>
                        <a:pt x="3" y="28"/>
                      </a:lnTo>
                      <a:lnTo>
                        <a:pt x="6" y="28"/>
                      </a:lnTo>
                      <a:lnTo>
                        <a:pt x="6" y="25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7" name="Freeform 817"/>
                <p:cNvSpPr>
                  <a:spLocks/>
                </p:cNvSpPr>
                <p:nvPr/>
              </p:nvSpPr>
              <p:spPr bwMode="auto">
                <a:xfrm>
                  <a:off x="1847" y="1333"/>
                  <a:ext cx="6" cy="28"/>
                </a:xfrm>
                <a:custGeom>
                  <a:avLst/>
                  <a:gdLst>
                    <a:gd name="T0" fmla="*/ 6 w 6"/>
                    <a:gd name="T1" fmla="*/ 3 h 28"/>
                    <a:gd name="T2" fmla="*/ 6 w 6"/>
                    <a:gd name="T3" fmla="*/ 0 h 28"/>
                    <a:gd name="T4" fmla="*/ 3 w 6"/>
                    <a:gd name="T5" fmla="*/ 0 h 28"/>
                    <a:gd name="T6" fmla="*/ 0 w 6"/>
                    <a:gd name="T7" fmla="*/ 3 h 28"/>
                    <a:gd name="T8" fmla="*/ 0 w 6"/>
                    <a:gd name="T9" fmla="*/ 26 h 28"/>
                    <a:gd name="T10" fmla="*/ 3 w 6"/>
                    <a:gd name="T11" fmla="*/ 28 h 28"/>
                    <a:gd name="T12" fmla="*/ 6 w 6"/>
                    <a:gd name="T13" fmla="*/ 28 h 28"/>
                    <a:gd name="T14" fmla="*/ 6 w 6"/>
                    <a:gd name="T15" fmla="*/ 26 h 28"/>
                    <a:gd name="T16" fmla="*/ 6 w 6"/>
                    <a:gd name="T17" fmla="*/ 3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8"/>
                    <a:gd name="T29" fmla="*/ 6 w 6"/>
                    <a:gd name="T30" fmla="*/ 28 h 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8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8"/>
                      </a:lnTo>
                      <a:lnTo>
                        <a:pt x="6" y="28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8" name="Freeform 818"/>
                <p:cNvSpPr>
                  <a:spLocks/>
                </p:cNvSpPr>
                <p:nvPr/>
              </p:nvSpPr>
              <p:spPr bwMode="auto">
                <a:xfrm>
                  <a:off x="1847" y="1373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79" name="Freeform 819"/>
                <p:cNvSpPr>
                  <a:spLocks/>
                </p:cNvSpPr>
                <p:nvPr/>
              </p:nvSpPr>
              <p:spPr bwMode="auto">
                <a:xfrm>
                  <a:off x="1847" y="1413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80" name="Freeform 820"/>
                <p:cNvSpPr>
                  <a:spLocks/>
                </p:cNvSpPr>
                <p:nvPr/>
              </p:nvSpPr>
              <p:spPr bwMode="auto">
                <a:xfrm>
                  <a:off x="1847" y="1453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81" name="Freeform 821"/>
                <p:cNvSpPr>
                  <a:spLocks/>
                </p:cNvSpPr>
                <p:nvPr/>
              </p:nvSpPr>
              <p:spPr bwMode="auto">
                <a:xfrm>
                  <a:off x="1847" y="1494"/>
                  <a:ext cx="6" cy="28"/>
                </a:xfrm>
                <a:custGeom>
                  <a:avLst/>
                  <a:gdLst>
                    <a:gd name="T0" fmla="*/ 6 w 6"/>
                    <a:gd name="T1" fmla="*/ 2 h 28"/>
                    <a:gd name="T2" fmla="*/ 6 w 6"/>
                    <a:gd name="T3" fmla="*/ 0 h 28"/>
                    <a:gd name="T4" fmla="*/ 3 w 6"/>
                    <a:gd name="T5" fmla="*/ 0 h 28"/>
                    <a:gd name="T6" fmla="*/ 0 w 6"/>
                    <a:gd name="T7" fmla="*/ 2 h 28"/>
                    <a:gd name="T8" fmla="*/ 0 w 6"/>
                    <a:gd name="T9" fmla="*/ 25 h 28"/>
                    <a:gd name="T10" fmla="*/ 3 w 6"/>
                    <a:gd name="T11" fmla="*/ 28 h 28"/>
                    <a:gd name="T12" fmla="*/ 6 w 6"/>
                    <a:gd name="T13" fmla="*/ 28 h 28"/>
                    <a:gd name="T14" fmla="*/ 6 w 6"/>
                    <a:gd name="T15" fmla="*/ 25 h 28"/>
                    <a:gd name="T16" fmla="*/ 6 w 6"/>
                    <a:gd name="T17" fmla="*/ 2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8"/>
                    <a:gd name="T29" fmla="*/ 6 w 6"/>
                    <a:gd name="T30" fmla="*/ 28 h 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8">
                      <a:moveTo>
                        <a:pt x="6" y="2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5"/>
                      </a:lnTo>
                      <a:lnTo>
                        <a:pt x="3" y="28"/>
                      </a:lnTo>
                      <a:lnTo>
                        <a:pt x="6" y="28"/>
                      </a:lnTo>
                      <a:lnTo>
                        <a:pt x="6" y="25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82" name="Freeform 822"/>
                <p:cNvSpPr>
                  <a:spLocks/>
                </p:cNvSpPr>
                <p:nvPr/>
              </p:nvSpPr>
              <p:spPr bwMode="auto">
                <a:xfrm>
                  <a:off x="1847" y="1534"/>
                  <a:ext cx="6" cy="28"/>
                </a:xfrm>
                <a:custGeom>
                  <a:avLst/>
                  <a:gdLst>
                    <a:gd name="T0" fmla="*/ 6 w 6"/>
                    <a:gd name="T1" fmla="*/ 3 h 28"/>
                    <a:gd name="T2" fmla="*/ 6 w 6"/>
                    <a:gd name="T3" fmla="*/ 0 h 28"/>
                    <a:gd name="T4" fmla="*/ 3 w 6"/>
                    <a:gd name="T5" fmla="*/ 0 h 28"/>
                    <a:gd name="T6" fmla="*/ 0 w 6"/>
                    <a:gd name="T7" fmla="*/ 3 h 28"/>
                    <a:gd name="T8" fmla="*/ 0 w 6"/>
                    <a:gd name="T9" fmla="*/ 26 h 28"/>
                    <a:gd name="T10" fmla="*/ 3 w 6"/>
                    <a:gd name="T11" fmla="*/ 28 h 28"/>
                    <a:gd name="T12" fmla="*/ 6 w 6"/>
                    <a:gd name="T13" fmla="*/ 28 h 28"/>
                    <a:gd name="T14" fmla="*/ 6 w 6"/>
                    <a:gd name="T15" fmla="*/ 26 h 28"/>
                    <a:gd name="T16" fmla="*/ 6 w 6"/>
                    <a:gd name="T17" fmla="*/ 3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8"/>
                    <a:gd name="T29" fmla="*/ 6 w 6"/>
                    <a:gd name="T30" fmla="*/ 28 h 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8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8"/>
                      </a:lnTo>
                      <a:lnTo>
                        <a:pt x="6" y="28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83" name="Freeform 823"/>
                <p:cNvSpPr>
                  <a:spLocks/>
                </p:cNvSpPr>
                <p:nvPr/>
              </p:nvSpPr>
              <p:spPr bwMode="auto">
                <a:xfrm>
                  <a:off x="1847" y="1574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84" name="Freeform 824"/>
                <p:cNvSpPr>
                  <a:spLocks/>
                </p:cNvSpPr>
                <p:nvPr/>
              </p:nvSpPr>
              <p:spPr bwMode="auto">
                <a:xfrm>
                  <a:off x="1847" y="1614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85" name="Freeform 825"/>
                <p:cNvSpPr>
                  <a:spLocks/>
                </p:cNvSpPr>
                <p:nvPr/>
              </p:nvSpPr>
              <p:spPr bwMode="auto">
                <a:xfrm>
                  <a:off x="1847" y="1654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  <p:sp>
              <p:nvSpPr>
                <p:cNvPr id="8786" name="Freeform 826"/>
                <p:cNvSpPr>
                  <a:spLocks/>
                </p:cNvSpPr>
                <p:nvPr/>
              </p:nvSpPr>
              <p:spPr bwMode="auto">
                <a:xfrm>
                  <a:off x="1847" y="1694"/>
                  <a:ext cx="6" cy="29"/>
                </a:xfrm>
                <a:custGeom>
                  <a:avLst/>
                  <a:gdLst>
                    <a:gd name="T0" fmla="*/ 6 w 6"/>
                    <a:gd name="T1" fmla="*/ 3 h 29"/>
                    <a:gd name="T2" fmla="*/ 6 w 6"/>
                    <a:gd name="T3" fmla="*/ 0 h 29"/>
                    <a:gd name="T4" fmla="*/ 3 w 6"/>
                    <a:gd name="T5" fmla="*/ 0 h 29"/>
                    <a:gd name="T6" fmla="*/ 0 w 6"/>
                    <a:gd name="T7" fmla="*/ 3 h 29"/>
                    <a:gd name="T8" fmla="*/ 0 w 6"/>
                    <a:gd name="T9" fmla="*/ 26 h 29"/>
                    <a:gd name="T10" fmla="*/ 3 w 6"/>
                    <a:gd name="T11" fmla="*/ 29 h 29"/>
                    <a:gd name="T12" fmla="*/ 6 w 6"/>
                    <a:gd name="T13" fmla="*/ 29 h 29"/>
                    <a:gd name="T14" fmla="*/ 6 w 6"/>
                    <a:gd name="T15" fmla="*/ 26 h 29"/>
                    <a:gd name="T16" fmla="*/ 6 w 6"/>
                    <a:gd name="T17" fmla="*/ 3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"/>
                    <a:gd name="T28" fmla="*/ 0 h 29"/>
                    <a:gd name="T29" fmla="*/ 6 w 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" h="29">
                      <a:moveTo>
                        <a:pt x="6" y="3"/>
                      </a:move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26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6" y="26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JO" sz="2700"/>
                </a:p>
              </p:txBody>
            </p:sp>
          </p:grpSp>
          <p:sp>
            <p:nvSpPr>
              <p:cNvPr id="8493" name="Freeform 827"/>
              <p:cNvSpPr>
                <a:spLocks/>
              </p:cNvSpPr>
              <p:nvPr/>
            </p:nvSpPr>
            <p:spPr bwMode="auto">
              <a:xfrm>
                <a:off x="1847" y="1735"/>
                <a:ext cx="6" cy="28"/>
              </a:xfrm>
              <a:custGeom>
                <a:avLst/>
                <a:gdLst>
                  <a:gd name="T0" fmla="*/ 6 w 6"/>
                  <a:gd name="T1" fmla="*/ 3 h 28"/>
                  <a:gd name="T2" fmla="*/ 6 w 6"/>
                  <a:gd name="T3" fmla="*/ 0 h 28"/>
                  <a:gd name="T4" fmla="*/ 3 w 6"/>
                  <a:gd name="T5" fmla="*/ 0 h 28"/>
                  <a:gd name="T6" fmla="*/ 0 w 6"/>
                  <a:gd name="T7" fmla="*/ 3 h 28"/>
                  <a:gd name="T8" fmla="*/ 0 w 6"/>
                  <a:gd name="T9" fmla="*/ 25 h 28"/>
                  <a:gd name="T10" fmla="*/ 3 w 6"/>
                  <a:gd name="T11" fmla="*/ 28 h 28"/>
                  <a:gd name="T12" fmla="*/ 6 w 6"/>
                  <a:gd name="T13" fmla="*/ 28 h 28"/>
                  <a:gd name="T14" fmla="*/ 6 w 6"/>
                  <a:gd name="T15" fmla="*/ 25 h 28"/>
                  <a:gd name="T16" fmla="*/ 6 w 6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8"/>
                  <a:gd name="T29" fmla="*/ 6 w 6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8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6" y="28"/>
                    </a:lnTo>
                    <a:lnTo>
                      <a:pt x="6" y="25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494" name="Freeform 828"/>
              <p:cNvSpPr>
                <a:spLocks/>
              </p:cNvSpPr>
              <p:nvPr/>
            </p:nvSpPr>
            <p:spPr bwMode="auto">
              <a:xfrm>
                <a:off x="1847" y="1775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495" name="Freeform 829"/>
              <p:cNvSpPr>
                <a:spLocks/>
              </p:cNvSpPr>
              <p:nvPr/>
            </p:nvSpPr>
            <p:spPr bwMode="auto">
              <a:xfrm>
                <a:off x="1847" y="1815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496" name="Freeform 830"/>
              <p:cNvSpPr>
                <a:spLocks/>
              </p:cNvSpPr>
              <p:nvPr/>
            </p:nvSpPr>
            <p:spPr bwMode="auto">
              <a:xfrm>
                <a:off x="1847" y="1855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497" name="Freeform 831"/>
              <p:cNvSpPr>
                <a:spLocks/>
              </p:cNvSpPr>
              <p:nvPr/>
            </p:nvSpPr>
            <p:spPr bwMode="auto">
              <a:xfrm>
                <a:off x="1847" y="1895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498" name="Freeform 832"/>
              <p:cNvSpPr>
                <a:spLocks/>
              </p:cNvSpPr>
              <p:nvPr/>
            </p:nvSpPr>
            <p:spPr bwMode="auto">
              <a:xfrm>
                <a:off x="1847" y="1936"/>
                <a:ext cx="6" cy="28"/>
              </a:xfrm>
              <a:custGeom>
                <a:avLst/>
                <a:gdLst>
                  <a:gd name="T0" fmla="*/ 6 w 6"/>
                  <a:gd name="T1" fmla="*/ 2 h 28"/>
                  <a:gd name="T2" fmla="*/ 6 w 6"/>
                  <a:gd name="T3" fmla="*/ 0 h 28"/>
                  <a:gd name="T4" fmla="*/ 3 w 6"/>
                  <a:gd name="T5" fmla="*/ 0 h 28"/>
                  <a:gd name="T6" fmla="*/ 0 w 6"/>
                  <a:gd name="T7" fmla="*/ 2 h 28"/>
                  <a:gd name="T8" fmla="*/ 0 w 6"/>
                  <a:gd name="T9" fmla="*/ 25 h 28"/>
                  <a:gd name="T10" fmla="*/ 3 w 6"/>
                  <a:gd name="T11" fmla="*/ 28 h 28"/>
                  <a:gd name="T12" fmla="*/ 6 w 6"/>
                  <a:gd name="T13" fmla="*/ 28 h 28"/>
                  <a:gd name="T14" fmla="*/ 6 w 6"/>
                  <a:gd name="T15" fmla="*/ 25 h 28"/>
                  <a:gd name="T16" fmla="*/ 6 w 6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8"/>
                  <a:gd name="T29" fmla="*/ 6 w 6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8">
                    <a:moveTo>
                      <a:pt x="6" y="2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6" y="28"/>
                    </a:lnTo>
                    <a:lnTo>
                      <a:pt x="6" y="25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499" name="Freeform 833"/>
              <p:cNvSpPr>
                <a:spLocks/>
              </p:cNvSpPr>
              <p:nvPr/>
            </p:nvSpPr>
            <p:spPr bwMode="auto">
              <a:xfrm>
                <a:off x="1847" y="1976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0" name="Freeform 834"/>
              <p:cNvSpPr>
                <a:spLocks/>
              </p:cNvSpPr>
              <p:nvPr/>
            </p:nvSpPr>
            <p:spPr bwMode="auto">
              <a:xfrm>
                <a:off x="1847" y="2016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1" name="Freeform 835"/>
              <p:cNvSpPr>
                <a:spLocks/>
              </p:cNvSpPr>
              <p:nvPr/>
            </p:nvSpPr>
            <p:spPr bwMode="auto">
              <a:xfrm>
                <a:off x="1847" y="2056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2" name="Freeform 836"/>
              <p:cNvSpPr>
                <a:spLocks/>
              </p:cNvSpPr>
              <p:nvPr/>
            </p:nvSpPr>
            <p:spPr bwMode="auto">
              <a:xfrm>
                <a:off x="1847" y="2096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3" name="Freeform 837"/>
              <p:cNvSpPr>
                <a:spLocks/>
              </p:cNvSpPr>
              <p:nvPr/>
            </p:nvSpPr>
            <p:spPr bwMode="auto">
              <a:xfrm>
                <a:off x="1847" y="2137"/>
                <a:ext cx="6" cy="28"/>
              </a:xfrm>
              <a:custGeom>
                <a:avLst/>
                <a:gdLst>
                  <a:gd name="T0" fmla="*/ 6 w 6"/>
                  <a:gd name="T1" fmla="*/ 2 h 28"/>
                  <a:gd name="T2" fmla="*/ 6 w 6"/>
                  <a:gd name="T3" fmla="*/ 0 h 28"/>
                  <a:gd name="T4" fmla="*/ 3 w 6"/>
                  <a:gd name="T5" fmla="*/ 0 h 28"/>
                  <a:gd name="T6" fmla="*/ 0 w 6"/>
                  <a:gd name="T7" fmla="*/ 2 h 28"/>
                  <a:gd name="T8" fmla="*/ 0 w 6"/>
                  <a:gd name="T9" fmla="*/ 25 h 28"/>
                  <a:gd name="T10" fmla="*/ 3 w 6"/>
                  <a:gd name="T11" fmla="*/ 28 h 28"/>
                  <a:gd name="T12" fmla="*/ 6 w 6"/>
                  <a:gd name="T13" fmla="*/ 28 h 28"/>
                  <a:gd name="T14" fmla="*/ 6 w 6"/>
                  <a:gd name="T15" fmla="*/ 25 h 28"/>
                  <a:gd name="T16" fmla="*/ 6 w 6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8"/>
                  <a:gd name="T29" fmla="*/ 6 w 6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8">
                    <a:moveTo>
                      <a:pt x="6" y="2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6" y="28"/>
                    </a:lnTo>
                    <a:lnTo>
                      <a:pt x="6" y="25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4" name="Freeform 838"/>
              <p:cNvSpPr>
                <a:spLocks/>
              </p:cNvSpPr>
              <p:nvPr/>
            </p:nvSpPr>
            <p:spPr bwMode="auto">
              <a:xfrm>
                <a:off x="1847" y="2177"/>
                <a:ext cx="6" cy="28"/>
              </a:xfrm>
              <a:custGeom>
                <a:avLst/>
                <a:gdLst>
                  <a:gd name="T0" fmla="*/ 6 w 6"/>
                  <a:gd name="T1" fmla="*/ 3 h 28"/>
                  <a:gd name="T2" fmla="*/ 6 w 6"/>
                  <a:gd name="T3" fmla="*/ 0 h 28"/>
                  <a:gd name="T4" fmla="*/ 3 w 6"/>
                  <a:gd name="T5" fmla="*/ 0 h 28"/>
                  <a:gd name="T6" fmla="*/ 0 w 6"/>
                  <a:gd name="T7" fmla="*/ 3 h 28"/>
                  <a:gd name="T8" fmla="*/ 0 w 6"/>
                  <a:gd name="T9" fmla="*/ 26 h 28"/>
                  <a:gd name="T10" fmla="*/ 3 w 6"/>
                  <a:gd name="T11" fmla="*/ 28 h 28"/>
                  <a:gd name="T12" fmla="*/ 6 w 6"/>
                  <a:gd name="T13" fmla="*/ 28 h 28"/>
                  <a:gd name="T14" fmla="*/ 6 w 6"/>
                  <a:gd name="T15" fmla="*/ 26 h 28"/>
                  <a:gd name="T16" fmla="*/ 6 w 6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8"/>
                  <a:gd name="T29" fmla="*/ 6 w 6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8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8"/>
                    </a:lnTo>
                    <a:lnTo>
                      <a:pt x="6" y="28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5" name="Freeform 839"/>
              <p:cNvSpPr>
                <a:spLocks/>
              </p:cNvSpPr>
              <p:nvPr/>
            </p:nvSpPr>
            <p:spPr bwMode="auto">
              <a:xfrm>
                <a:off x="1847" y="2217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6" name="Freeform 840"/>
              <p:cNvSpPr>
                <a:spLocks/>
              </p:cNvSpPr>
              <p:nvPr/>
            </p:nvSpPr>
            <p:spPr bwMode="auto">
              <a:xfrm>
                <a:off x="1847" y="2257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7" name="Freeform 841"/>
              <p:cNvSpPr>
                <a:spLocks/>
              </p:cNvSpPr>
              <p:nvPr/>
            </p:nvSpPr>
            <p:spPr bwMode="auto">
              <a:xfrm>
                <a:off x="1847" y="2297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8" name="Freeform 842"/>
              <p:cNvSpPr>
                <a:spLocks/>
              </p:cNvSpPr>
              <p:nvPr/>
            </p:nvSpPr>
            <p:spPr bwMode="auto">
              <a:xfrm>
                <a:off x="1847" y="2338"/>
                <a:ext cx="6" cy="28"/>
              </a:xfrm>
              <a:custGeom>
                <a:avLst/>
                <a:gdLst>
                  <a:gd name="T0" fmla="*/ 6 w 6"/>
                  <a:gd name="T1" fmla="*/ 2 h 28"/>
                  <a:gd name="T2" fmla="*/ 6 w 6"/>
                  <a:gd name="T3" fmla="*/ 0 h 28"/>
                  <a:gd name="T4" fmla="*/ 3 w 6"/>
                  <a:gd name="T5" fmla="*/ 0 h 28"/>
                  <a:gd name="T6" fmla="*/ 0 w 6"/>
                  <a:gd name="T7" fmla="*/ 2 h 28"/>
                  <a:gd name="T8" fmla="*/ 0 w 6"/>
                  <a:gd name="T9" fmla="*/ 25 h 28"/>
                  <a:gd name="T10" fmla="*/ 3 w 6"/>
                  <a:gd name="T11" fmla="*/ 28 h 28"/>
                  <a:gd name="T12" fmla="*/ 6 w 6"/>
                  <a:gd name="T13" fmla="*/ 28 h 28"/>
                  <a:gd name="T14" fmla="*/ 6 w 6"/>
                  <a:gd name="T15" fmla="*/ 25 h 28"/>
                  <a:gd name="T16" fmla="*/ 6 w 6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8"/>
                  <a:gd name="T29" fmla="*/ 6 w 6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8">
                    <a:moveTo>
                      <a:pt x="6" y="2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6" y="28"/>
                    </a:lnTo>
                    <a:lnTo>
                      <a:pt x="6" y="25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09" name="Freeform 843"/>
              <p:cNvSpPr>
                <a:spLocks/>
              </p:cNvSpPr>
              <p:nvPr/>
            </p:nvSpPr>
            <p:spPr bwMode="auto">
              <a:xfrm>
                <a:off x="1847" y="2378"/>
                <a:ext cx="6" cy="28"/>
              </a:xfrm>
              <a:custGeom>
                <a:avLst/>
                <a:gdLst>
                  <a:gd name="T0" fmla="*/ 6 w 6"/>
                  <a:gd name="T1" fmla="*/ 3 h 28"/>
                  <a:gd name="T2" fmla="*/ 6 w 6"/>
                  <a:gd name="T3" fmla="*/ 0 h 28"/>
                  <a:gd name="T4" fmla="*/ 3 w 6"/>
                  <a:gd name="T5" fmla="*/ 0 h 28"/>
                  <a:gd name="T6" fmla="*/ 0 w 6"/>
                  <a:gd name="T7" fmla="*/ 3 h 28"/>
                  <a:gd name="T8" fmla="*/ 0 w 6"/>
                  <a:gd name="T9" fmla="*/ 26 h 28"/>
                  <a:gd name="T10" fmla="*/ 3 w 6"/>
                  <a:gd name="T11" fmla="*/ 28 h 28"/>
                  <a:gd name="T12" fmla="*/ 6 w 6"/>
                  <a:gd name="T13" fmla="*/ 28 h 28"/>
                  <a:gd name="T14" fmla="*/ 6 w 6"/>
                  <a:gd name="T15" fmla="*/ 26 h 28"/>
                  <a:gd name="T16" fmla="*/ 6 w 6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8"/>
                  <a:gd name="T29" fmla="*/ 6 w 6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8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8"/>
                    </a:lnTo>
                    <a:lnTo>
                      <a:pt x="6" y="28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0" name="Freeform 844"/>
              <p:cNvSpPr>
                <a:spLocks/>
              </p:cNvSpPr>
              <p:nvPr/>
            </p:nvSpPr>
            <p:spPr bwMode="auto">
              <a:xfrm>
                <a:off x="1847" y="2418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1" name="Freeform 845"/>
              <p:cNvSpPr>
                <a:spLocks/>
              </p:cNvSpPr>
              <p:nvPr/>
            </p:nvSpPr>
            <p:spPr bwMode="auto">
              <a:xfrm>
                <a:off x="1847" y="2458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2" name="Freeform 846"/>
              <p:cNvSpPr>
                <a:spLocks/>
              </p:cNvSpPr>
              <p:nvPr/>
            </p:nvSpPr>
            <p:spPr bwMode="auto">
              <a:xfrm>
                <a:off x="1847" y="2498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3" name="Freeform 847"/>
              <p:cNvSpPr>
                <a:spLocks/>
              </p:cNvSpPr>
              <p:nvPr/>
            </p:nvSpPr>
            <p:spPr bwMode="auto">
              <a:xfrm>
                <a:off x="1847" y="2538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4" name="Freeform 848"/>
              <p:cNvSpPr>
                <a:spLocks/>
              </p:cNvSpPr>
              <p:nvPr/>
            </p:nvSpPr>
            <p:spPr bwMode="auto">
              <a:xfrm>
                <a:off x="1847" y="2579"/>
                <a:ext cx="6" cy="28"/>
              </a:xfrm>
              <a:custGeom>
                <a:avLst/>
                <a:gdLst>
                  <a:gd name="T0" fmla="*/ 6 w 6"/>
                  <a:gd name="T1" fmla="*/ 3 h 28"/>
                  <a:gd name="T2" fmla="*/ 6 w 6"/>
                  <a:gd name="T3" fmla="*/ 0 h 28"/>
                  <a:gd name="T4" fmla="*/ 3 w 6"/>
                  <a:gd name="T5" fmla="*/ 0 h 28"/>
                  <a:gd name="T6" fmla="*/ 0 w 6"/>
                  <a:gd name="T7" fmla="*/ 3 h 28"/>
                  <a:gd name="T8" fmla="*/ 0 w 6"/>
                  <a:gd name="T9" fmla="*/ 26 h 28"/>
                  <a:gd name="T10" fmla="*/ 3 w 6"/>
                  <a:gd name="T11" fmla="*/ 28 h 28"/>
                  <a:gd name="T12" fmla="*/ 6 w 6"/>
                  <a:gd name="T13" fmla="*/ 28 h 28"/>
                  <a:gd name="T14" fmla="*/ 6 w 6"/>
                  <a:gd name="T15" fmla="*/ 26 h 28"/>
                  <a:gd name="T16" fmla="*/ 6 w 6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8"/>
                  <a:gd name="T29" fmla="*/ 6 w 6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8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8"/>
                    </a:lnTo>
                    <a:lnTo>
                      <a:pt x="6" y="28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5" name="Freeform 849"/>
              <p:cNvSpPr>
                <a:spLocks/>
              </p:cNvSpPr>
              <p:nvPr/>
            </p:nvSpPr>
            <p:spPr bwMode="auto">
              <a:xfrm>
                <a:off x="1847" y="2619"/>
                <a:ext cx="6" cy="29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0 h 29"/>
                  <a:gd name="T4" fmla="*/ 3 w 6"/>
                  <a:gd name="T5" fmla="*/ 0 h 29"/>
                  <a:gd name="T6" fmla="*/ 0 w 6"/>
                  <a:gd name="T7" fmla="*/ 3 h 29"/>
                  <a:gd name="T8" fmla="*/ 0 w 6"/>
                  <a:gd name="T9" fmla="*/ 26 h 29"/>
                  <a:gd name="T10" fmla="*/ 3 w 6"/>
                  <a:gd name="T11" fmla="*/ 29 h 29"/>
                  <a:gd name="T12" fmla="*/ 6 w 6"/>
                  <a:gd name="T13" fmla="*/ 29 h 29"/>
                  <a:gd name="T14" fmla="*/ 6 w 6"/>
                  <a:gd name="T15" fmla="*/ 26 h 29"/>
                  <a:gd name="T16" fmla="*/ 6 w 6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9"/>
                  <a:gd name="T29" fmla="*/ 6 w 6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6" name="Freeform 850"/>
              <p:cNvSpPr>
                <a:spLocks/>
              </p:cNvSpPr>
              <p:nvPr/>
            </p:nvSpPr>
            <p:spPr bwMode="auto">
              <a:xfrm>
                <a:off x="1847" y="2659"/>
                <a:ext cx="6" cy="9"/>
              </a:xfrm>
              <a:custGeom>
                <a:avLst/>
                <a:gdLst>
                  <a:gd name="T0" fmla="*/ 6 w 6"/>
                  <a:gd name="T1" fmla="*/ 3 h 9"/>
                  <a:gd name="T2" fmla="*/ 6 w 6"/>
                  <a:gd name="T3" fmla="*/ 0 h 9"/>
                  <a:gd name="T4" fmla="*/ 3 w 6"/>
                  <a:gd name="T5" fmla="*/ 0 h 9"/>
                  <a:gd name="T6" fmla="*/ 0 w 6"/>
                  <a:gd name="T7" fmla="*/ 3 h 9"/>
                  <a:gd name="T8" fmla="*/ 0 w 6"/>
                  <a:gd name="T9" fmla="*/ 6 h 9"/>
                  <a:gd name="T10" fmla="*/ 3 w 6"/>
                  <a:gd name="T11" fmla="*/ 9 h 9"/>
                  <a:gd name="T12" fmla="*/ 3 w 6"/>
                  <a:gd name="T13" fmla="*/ 9 h 9"/>
                  <a:gd name="T14" fmla="*/ 6 w 6"/>
                  <a:gd name="T15" fmla="*/ 6 h 9"/>
                  <a:gd name="T16" fmla="*/ 6 w 6"/>
                  <a:gd name="T17" fmla="*/ 3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9"/>
                  <a:gd name="T29" fmla="*/ 6 w 6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9">
                    <a:moveTo>
                      <a:pt x="6" y="3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6" y="6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7" name="Freeform 851"/>
              <p:cNvSpPr>
                <a:spLocks/>
              </p:cNvSpPr>
              <p:nvPr/>
            </p:nvSpPr>
            <p:spPr bwMode="auto">
              <a:xfrm>
                <a:off x="4089" y="1028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3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8" name="Freeform 852"/>
              <p:cNvSpPr>
                <a:spLocks/>
              </p:cNvSpPr>
              <p:nvPr/>
            </p:nvSpPr>
            <p:spPr bwMode="auto">
              <a:xfrm>
                <a:off x="4089" y="1069"/>
                <a:ext cx="5" cy="28"/>
              </a:xfrm>
              <a:custGeom>
                <a:avLst/>
                <a:gdLst>
                  <a:gd name="T0" fmla="*/ 5 w 5"/>
                  <a:gd name="T1" fmla="*/ 3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3 h 28"/>
                  <a:gd name="T8" fmla="*/ 0 w 5"/>
                  <a:gd name="T9" fmla="*/ 25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5 h 28"/>
                  <a:gd name="T16" fmla="*/ 5 w 5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19" name="Freeform 853"/>
              <p:cNvSpPr>
                <a:spLocks/>
              </p:cNvSpPr>
              <p:nvPr/>
            </p:nvSpPr>
            <p:spPr bwMode="auto">
              <a:xfrm>
                <a:off x="4089" y="1109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0" name="Freeform 854"/>
              <p:cNvSpPr>
                <a:spLocks/>
              </p:cNvSpPr>
              <p:nvPr/>
            </p:nvSpPr>
            <p:spPr bwMode="auto">
              <a:xfrm>
                <a:off x="4089" y="1149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1" name="Freeform 855"/>
              <p:cNvSpPr>
                <a:spLocks/>
              </p:cNvSpPr>
              <p:nvPr/>
            </p:nvSpPr>
            <p:spPr bwMode="auto">
              <a:xfrm>
                <a:off x="4089" y="1189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2" name="Freeform 856"/>
              <p:cNvSpPr>
                <a:spLocks/>
              </p:cNvSpPr>
              <p:nvPr/>
            </p:nvSpPr>
            <p:spPr bwMode="auto">
              <a:xfrm>
                <a:off x="4089" y="1229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3" name="Freeform 857"/>
              <p:cNvSpPr>
                <a:spLocks/>
              </p:cNvSpPr>
              <p:nvPr/>
            </p:nvSpPr>
            <p:spPr bwMode="auto">
              <a:xfrm>
                <a:off x="4089" y="1270"/>
                <a:ext cx="5" cy="28"/>
              </a:xfrm>
              <a:custGeom>
                <a:avLst/>
                <a:gdLst>
                  <a:gd name="T0" fmla="*/ 5 w 5"/>
                  <a:gd name="T1" fmla="*/ 2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2 h 28"/>
                  <a:gd name="T8" fmla="*/ 0 w 5"/>
                  <a:gd name="T9" fmla="*/ 25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5 h 28"/>
                  <a:gd name="T16" fmla="*/ 5 w 5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2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4" name="Freeform 858"/>
              <p:cNvSpPr>
                <a:spLocks/>
              </p:cNvSpPr>
              <p:nvPr/>
            </p:nvSpPr>
            <p:spPr bwMode="auto">
              <a:xfrm>
                <a:off x="4089" y="1310"/>
                <a:ext cx="5" cy="28"/>
              </a:xfrm>
              <a:custGeom>
                <a:avLst/>
                <a:gdLst>
                  <a:gd name="T0" fmla="*/ 5 w 5"/>
                  <a:gd name="T1" fmla="*/ 3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3 h 28"/>
                  <a:gd name="T8" fmla="*/ 0 w 5"/>
                  <a:gd name="T9" fmla="*/ 26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6 h 28"/>
                  <a:gd name="T16" fmla="*/ 5 w 5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5" name="Freeform 859"/>
              <p:cNvSpPr>
                <a:spLocks/>
              </p:cNvSpPr>
              <p:nvPr/>
            </p:nvSpPr>
            <p:spPr bwMode="auto">
              <a:xfrm>
                <a:off x="4089" y="1350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6" name="Freeform 860"/>
              <p:cNvSpPr>
                <a:spLocks/>
              </p:cNvSpPr>
              <p:nvPr/>
            </p:nvSpPr>
            <p:spPr bwMode="auto">
              <a:xfrm>
                <a:off x="4089" y="1390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7" name="Freeform 861"/>
              <p:cNvSpPr>
                <a:spLocks/>
              </p:cNvSpPr>
              <p:nvPr/>
            </p:nvSpPr>
            <p:spPr bwMode="auto">
              <a:xfrm>
                <a:off x="4089" y="1430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8" name="Freeform 862"/>
              <p:cNvSpPr>
                <a:spLocks/>
              </p:cNvSpPr>
              <p:nvPr/>
            </p:nvSpPr>
            <p:spPr bwMode="auto">
              <a:xfrm>
                <a:off x="4089" y="1471"/>
                <a:ext cx="5" cy="28"/>
              </a:xfrm>
              <a:custGeom>
                <a:avLst/>
                <a:gdLst>
                  <a:gd name="T0" fmla="*/ 5 w 5"/>
                  <a:gd name="T1" fmla="*/ 2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2 h 28"/>
                  <a:gd name="T8" fmla="*/ 0 w 5"/>
                  <a:gd name="T9" fmla="*/ 25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5 h 28"/>
                  <a:gd name="T16" fmla="*/ 5 w 5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2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29" name="Freeform 863"/>
              <p:cNvSpPr>
                <a:spLocks/>
              </p:cNvSpPr>
              <p:nvPr/>
            </p:nvSpPr>
            <p:spPr bwMode="auto">
              <a:xfrm>
                <a:off x="4089" y="1511"/>
                <a:ext cx="5" cy="28"/>
              </a:xfrm>
              <a:custGeom>
                <a:avLst/>
                <a:gdLst>
                  <a:gd name="T0" fmla="*/ 5 w 5"/>
                  <a:gd name="T1" fmla="*/ 3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3 h 28"/>
                  <a:gd name="T8" fmla="*/ 0 w 5"/>
                  <a:gd name="T9" fmla="*/ 26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6 h 28"/>
                  <a:gd name="T16" fmla="*/ 5 w 5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0" name="Freeform 864"/>
              <p:cNvSpPr>
                <a:spLocks/>
              </p:cNvSpPr>
              <p:nvPr/>
            </p:nvSpPr>
            <p:spPr bwMode="auto">
              <a:xfrm>
                <a:off x="4089" y="1551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1" name="Freeform 865"/>
              <p:cNvSpPr>
                <a:spLocks/>
              </p:cNvSpPr>
              <p:nvPr/>
            </p:nvSpPr>
            <p:spPr bwMode="auto">
              <a:xfrm>
                <a:off x="4089" y="1591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2" name="Freeform 866"/>
              <p:cNvSpPr>
                <a:spLocks/>
              </p:cNvSpPr>
              <p:nvPr/>
            </p:nvSpPr>
            <p:spPr bwMode="auto">
              <a:xfrm>
                <a:off x="4089" y="1631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3" name="Freeform 867"/>
              <p:cNvSpPr>
                <a:spLocks/>
              </p:cNvSpPr>
              <p:nvPr/>
            </p:nvSpPr>
            <p:spPr bwMode="auto">
              <a:xfrm>
                <a:off x="4089" y="1672"/>
                <a:ext cx="5" cy="28"/>
              </a:xfrm>
              <a:custGeom>
                <a:avLst/>
                <a:gdLst>
                  <a:gd name="T0" fmla="*/ 5 w 5"/>
                  <a:gd name="T1" fmla="*/ 2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2 h 28"/>
                  <a:gd name="T8" fmla="*/ 0 w 5"/>
                  <a:gd name="T9" fmla="*/ 25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5 h 28"/>
                  <a:gd name="T16" fmla="*/ 5 w 5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2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4" name="Freeform 868"/>
              <p:cNvSpPr>
                <a:spLocks/>
              </p:cNvSpPr>
              <p:nvPr/>
            </p:nvSpPr>
            <p:spPr bwMode="auto">
              <a:xfrm>
                <a:off x="4089" y="1712"/>
                <a:ext cx="5" cy="28"/>
              </a:xfrm>
              <a:custGeom>
                <a:avLst/>
                <a:gdLst>
                  <a:gd name="T0" fmla="*/ 5 w 5"/>
                  <a:gd name="T1" fmla="*/ 3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3 h 28"/>
                  <a:gd name="T8" fmla="*/ 0 w 5"/>
                  <a:gd name="T9" fmla="*/ 26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6 h 28"/>
                  <a:gd name="T16" fmla="*/ 5 w 5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5" name="Freeform 869"/>
              <p:cNvSpPr>
                <a:spLocks/>
              </p:cNvSpPr>
              <p:nvPr/>
            </p:nvSpPr>
            <p:spPr bwMode="auto">
              <a:xfrm>
                <a:off x="4089" y="1752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6" name="Freeform 870"/>
              <p:cNvSpPr>
                <a:spLocks/>
              </p:cNvSpPr>
              <p:nvPr/>
            </p:nvSpPr>
            <p:spPr bwMode="auto">
              <a:xfrm>
                <a:off x="4089" y="1792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7" name="Freeform 871"/>
              <p:cNvSpPr>
                <a:spLocks/>
              </p:cNvSpPr>
              <p:nvPr/>
            </p:nvSpPr>
            <p:spPr bwMode="auto">
              <a:xfrm>
                <a:off x="4089" y="1832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8" name="Freeform 872"/>
              <p:cNvSpPr>
                <a:spLocks/>
              </p:cNvSpPr>
              <p:nvPr/>
            </p:nvSpPr>
            <p:spPr bwMode="auto">
              <a:xfrm>
                <a:off x="4089" y="1872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39" name="Freeform 873"/>
              <p:cNvSpPr>
                <a:spLocks/>
              </p:cNvSpPr>
              <p:nvPr/>
            </p:nvSpPr>
            <p:spPr bwMode="auto">
              <a:xfrm>
                <a:off x="4089" y="1913"/>
                <a:ext cx="5" cy="28"/>
              </a:xfrm>
              <a:custGeom>
                <a:avLst/>
                <a:gdLst>
                  <a:gd name="T0" fmla="*/ 5 w 5"/>
                  <a:gd name="T1" fmla="*/ 3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3 h 28"/>
                  <a:gd name="T8" fmla="*/ 0 w 5"/>
                  <a:gd name="T9" fmla="*/ 25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5 h 28"/>
                  <a:gd name="T16" fmla="*/ 5 w 5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0" name="Freeform 874"/>
              <p:cNvSpPr>
                <a:spLocks/>
              </p:cNvSpPr>
              <p:nvPr/>
            </p:nvSpPr>
            <p:spPr bwMode="auto">
              <a:xfrm>
                <a:off x="4089" y="1953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1" name="Freeform 875"/>
              <p:cNvSpPr>
                <a:spLocks/>
              </p:cNvSpPr>
              <p:nvPr/>
            </p:nvSpPr>
            <p:spPr bwMode="auto">
              <a:xfrm>
                <a:off x="4089" y="1993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2" name="Freeform 876"/>
              <p:cNvSpPr>
                <a:spLocks/>
              </p:cNvSpPr>
              <p:nvPr/>
            </p:nvSpPr>
            <p:spPr bwMode="auto">
              <a:xfrm>
                <a:off x="4089" y="2033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3" name="Freeform 877"/>
              <p:cNvSpPr>
                <a:spLocks/>
              </p:cNvSpPr>
              <p:nvPr/>
            </p:nvSpPr>
            <p:spPr bwMode="auto">
              <a:xfrm>
                <a:off x="4089" y="2073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4" name="Freeform 878"/>
              <p:cNvSpPr>
                <a:spLocks/>
              </p:cNvSpPr>
              <p:nvPr/>
            </p:nvSpPr>
            <p:spPr bwMode="auto">
              <a:xfrm>
                <a:off x="4089" y="2114"/>
                <a:ext cx="5" cy="28"/>
              </a:xfrm>
              <a:custGeom>
                <a:avLst/>
                <a:gdLst>
                  <a:gd name="T0" fmla="*/ 5 w 5"/>
                  <a:gd name="T1" fmla="*/ 2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2 h 28"/>
                  <a:gd name="T8" fmla="*/ 0 w 5"/>
                  <a:gd name="T9" fmla="*/ 25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5 h 28"/>
                  <a:gd name="T16" fmla="*/ 5 w 5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2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5" name="Freeform 879"/>
              <p:cNvSpPr>
                <a:spLocks/>
              </p:cNvSpPr>
              <p:nvPr/>
            </p:nvSpPr>
            <p:spPr bwMode="auto">
              <a:xfrm>
                <a:off x="4089" y="2154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6" name="Freeform 880"/>
              <p:cNvSpPr>
                <a:spLocks/>
              </p:cNvSpPr>
              <p:nvPr/>
            </p:nvSpPr>
            <p:spPr bwMode="auto">
              <a:xfrm>
                <a:off x="4089" y="2194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7" name="Freeform 881"/>
              <p:cNvSpPr>
                <a:spLocks/>
              </p:cNvSpPr>
              <p:nvPr/>
            </p:nvSpPr>
            <p:spPr bwMode="auto">
              <a:xfrm>
                <a:off x="4089" y="2234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8" name="Freeform 882"/>
              <p:cNvSpPr>
                <a:spLocks/>
              </p:cNvSpPr>
              <p:nvPr/>
            </p:nvSpPr>
            <p:spPr bwMode="auto">
              <a:xfrm>
                <a:off x="4089" y="2274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49" name="Freeform 883"/>
              <p:cNvSpPr>
                <a:spLocks/>
              </p:cNvSpPr>
              <p:nvPr/>
            </p:nvSpPr>
            <p:spPr bwMode="auto">
              <a:xfrm>
                <a:off x="4089" y="2315"/>
                <a:ext cx="5" cy="28"/>
              </a:xfrm>
              <a:custGeom>
                <a:avLst/>
                <a:gdLst>
                  <a:gd name="T0" fmla="*/ 5 w 5"/>
                  <a:gd name="T1" fmla="*/ 2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2 h 28"/>
                  <a:gd name="T8" fmla="*/ 0 w 5"/>
                  <a:gd name="T9" fmla="*/ 25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5 h 28"/>
                  <a:gd name="T16" fmla="*/ 5 w 5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2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0" name="Freeform 884"/>
              <p:cNvSpPr>
                <a:spLocks/>
              </p:cNvSpPr>
              <p:nvPr/>
            </p:nvSpPr>
            <p:spPr bwMode="auto">
              <a:xfrm>
                <a:off x="4089" y="2355"/>
                <a:ext cx="5" cy="28"/>
              </a:xfrm>
              <a:custGeom>
                <a:avLst/>
                <a:gdLst>
                  <a:gd name="T0" fmla="*/ 5 w 5"/>
                  <a:gd name="T1" fmla="*/ 3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3 h 28"/>
                  <a:gd name="T8" fmla="*/ 0 w 5"/>
                  <a:gd name="T9" fmla="*/ 26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6 h 28"/>
                  <a:gd name="T16" fmla="*/ 5 w 5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1" name="Freeform 885"/>
              <p:cNvSpPr>
                <a:spLocks/>
              </p:cNvSpPr>
              <p:nvPr/>
            </p:nvSpPr>
            <p:spPr bwMode="auto">
              <a:xfrm>
                <a:off x="4089" y="2395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2" name="Freeform 886"/>
              <p:cNvSpPr>
                <a:spLocks/>
              </p:cNvSpPr>
              <p:nvPr/>
            </p:nvSpPr>
            <p:spPr bwMode="auto">
              <a:xfrm>
                <a:off x="4089" y="2435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3" name="Freeform 887"/>
              <p:cNvSpPr>
                <a:spLocks/>
              </p:cNvSpPr>
              <p:nvPr/>
            </p:nvSpPr>
            <p:spPr bwMode="auto">
              <a:xfrm>
                <a:off x="4089" y="2475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4" name="Freeform 888"/>
              <p:cNvSpPr>
                <a:spLocks/>
              </p:cNvSpPr>
              <p:nvPr/>
            </p:nvSpPr>
            <p:spPr bwMode="auto">
              <a:xfrm>
                <a:off x="4089" y="2516"/>
                <a:ext cx="5" cy="28"/>
              </a:xfrm>
              <a:custGeom>
                <a:avLst/>
                <a:gdLst>
                  <a:gd name="T0" fmla="*/ 5 w 5"/>
                  <a:gd name="T1" fmla="*/ 2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2 h 28"/>
                  <a:gd name="T8" fmla="*/ 0 w 5"/>
                  <a:gd name="T9" fmla="*/ 25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5 h 28"/>
                  <a:gd name="T16" fmla="*/ 5 w 5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2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5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5" name="Freeform 889"/>
              <p:cNvSpPr>
                <a:spLocks/>
              </p:cNvSpPr>
              <p:nvPr/>
            </p:nvSpPr>
            <p:spPr bwMode="auto">
              <a:xfrm>
                <a:off x="4089" y="2556"/>
                <a:ext cx="5" cy="28"/>
              </a:xfrm>
              <a:custGeom>
                <a:avLst/>
                <a:gdLst>
                  <a:gd name="T0" fmla="*/ 5 w 5"/>
                  <a:gd name="T1" fmla="*/ 3 h 28"/>
                  <a:gd name="T2" fmla="*/ 5 w 5"/>
                  <a:gd name="T3" fmla="*/ 0 h 28"/>
                  <a:gd name="T4" fmla="*/ 3 w 5"/>
                  <a:gd name="T5" fmla="*/ 0 h 28"/>
                  <a:gd name="T6" fmla="*/ 0 w 5"/>
                  <a:gd name="T7" fmla="*/ 3 h 28"/>
                  <a:gd name="T8" fmla="*/ 0 w 5"/>
                  <a:gd name="T9" fmla="*/ 26 h 28"/>
                  <a:gd name="T10" fmla="*/ 3 w 5"/>
                  <a:gd name="T11" fmla="*/ 28 h 28"/>
                  <a:gd name="T12" fmla="*/ 5 w 5"/>
                  <a:gd name="T13" fmla="*/ 28 h 28"/>
                  <a:gd name="T14" fmla="*/ 5 w 5"/>
                  <a:gd name="T15" fmla="*/ 26 h 28"/>
                  <a:gd name="T16" fmla="*/ 5 w 5"/>
                  <a:gd name="T17" fmla="*/ 3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8"/>
                  <a:gd name="T29" fmla="*/ 5 w 5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8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6" name="Freeform 890"/>
              <p:cNvSpPr>
                <a:spLocks/>
              </p:cNvSpPr>
              <p:nvPr/>
            </p:nvSpPr>
            <p:spPr bwMode="auto">
              <a:xfrm>
                <a:off x="4089" y="2596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7" name="Freeform 891"/>
              <p:cNvSpPr>
                <a:spLocks/>
              </p:cNvSpPr>
              <p:nvPr/>
            </p:nvSpPr>
            <p:spPr bwMode="auto">
              <a:xfrm>
                <a:off x="4089" y="2636"/>
                <a:ext cx="5" cy="29"/>
              </a:xfrm>
              <a:custGeom>
                <a:avLst/>
                <a:gdLst>
                  <a:gd name="T0" fmla="*/ 5 w 5"/>
                  <a:gd name="T1" fmla="*/ 3 h 29"/>
                  <a:gd name="T2" fmla="*/ 5 w 5"/>
                  <a:gd name="T3" fmla="*/ 0 h 29"/>
                  <a:gd name="T4" fmla="*/ 3 w 5"/>
                  <a:gd name="T5" fmla="*/ 0 h 29"/>
                  <a:gd name="T6" fmla="*/ 0 w 5"/>
                  <a:gd name="T7" fmla="*/ 3 h 29"/>
                  <a:gd name="T8" fmla="*/ 0 w 5"/>
                  <a:gd name="T9" fmla="*/ 26 h 29"/>
                  <a:gd name="T10" fmla="*/ 3 w 5"/>
                  <a:gd name="T11" fmla="*/ 29 h 29"/>
                  <a:gd name="T12" fmla="*/ 5 w 5"/>
                  <a:gd name="T13" fmla="*/ 29 h 29"/>
                  <a:gd name="T14" fmla="*/ 5 w 5"/>
                  <a:gd name="T15" fmla="*/ 26 h 29"/>
                  <a:gd name="T16" fmla="*/ 5 w 5"/>
                  <a:gd name="T17" fmla="*/ 3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29"/>
                  <a:gd name="T29" fmla="*/ 5 w 5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29">
                    <a:moveTo>
                      <a:pt x="5" y="3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26"/>
                    </a:lnTo>
                    <a:lnTo>
                      <a:pt x="3" y="29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58" name="Rectangle 892"/>
              <p:cNvSpPr>
                <a:spLocks noChangeArrowheads="1"/>
              </p:cNvSpPr>
              <p:nvPr/>
            </p:nvSpPr>
            <p:spPr bwMode="auto">
              <a:xfrm>
                <a:off x="2504" y="1020"/>
                <a:ext cx="912" cy="20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sp>
            <p:nvSpPr>
              <p:cNvPr id="8559" name="Freeform 893"/>
              <p:cNvSpPr>
                <a:spLocks/>
              </p:cNvSpPr>
              <p:nvPr/>
            </p:nvSpPr>
            <p:spPr bwMode="auto">
              <a:xfrm>
                <a:off x="3322" y="1000"/>
                <a:ext cx="94" cy="60"/>
              </a:xfrm>
              <a:custGeom>
                <a:avLst/>
                <a:gdLst>
                  <a:gd name="T0" fmla="*/ 0 w 94"/>
                  <a:gd name="T1" fmla="*/ 60 h 60"/>
                  <a:gd name="T2" fmla="*/ 94 w 94"/>
                  <a:gd name="T3" fmla="*/ 28 h 60"/>
                  <a:gd name="T4" fmla="*/ 0 w 94"/>
                  <a:gd name="T5" fmla="*/ 0 h 60"/>
                  <a:gd name="T6" fmla="*/ 0 60000 65536"/>
                  <a:gd name="T7" fmla="*/ 0 60000 65536"/>
                  <a:gd name="T8" fmla="*/ 0 60000 65536"/>
                  <a:gd name="T9" fmla="*/ 0 w 94"/>
                  <a:gd name="T10" fmla="*/ 0 h 60"/>
                  <a:gd name="T11" fmla="*/ 94 w 94"/>
                  <a:gd name="T12" fmla="*/ 60 h 6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4" h="60">
                    <a:moveTo>
                      <a:pt x="0" y="60"/>
                    </a:moveTo>
                    <a:lnTo>
                      <a:pt x="94" y="28"/>
                    </a:lnTo>
                    <a:lnTo>
                      <a:pt x="0" y="0"/>
                    </a:lnTo>
                  </a:path>
                </a:pathLst>
              </a:custGeom>
              <a:noFill/>
              <a:ln w="317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60" name="Rectangle 894"/>
              <p:cNvSpPr>
                <a:spLocks noChangeArrowheads="1"/>
              </p:cNvSpPr>
              <p:nvPr/>
            </p:nvSpPr>
            <p:spPr bwMode="auto">
              <a:xfrm>
                <a:off x="2504" y="1936"/>
                <a:ext cx="912" cy="20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sp>
            <p:nvSpPr>
              <p:cNvPr id="8561" name="Freeform 895"/>
              <p:cNvSpPr>
                <a:spLocks/>
              </p:cNvSpPr>
              <p:nvPr/>
            </p:nvSpPr>
            <p:spPr bwMode="auto">
              <a:xfrm>
                <a:off x="3322" y="1916"/>
                <a:ext cx="94" cy="60"/>
              </a:xfrm>
              <a:custGeom>
                <a:avLst/>
                <a:gdLst>
                  <a:gd name="T0" fmla="*/ 0 w 94"/>
                  <a:gd name="T1" fmla="*/ 60 h 60"/>
                  <a:gd name="T2" fmla="*/ 94 w 94"/>
                  <a:gd name="T3" fmla="*/ 31 h 60"/>
                  <a:gd name="T4" fmla="*/ 0 w 94"/>
                  <a:gd name="T5" fmla="*/ 0 h 60"/>
                  <a:gd name="T6" fmla="*/ 0 60000 65536"/>
                  <a:gd name="T7" fmla="*/ 0 60000 65536"/>
                  <a:gd name="T8" fmla="*/ 0 60000 65536"/>
                  <a:gd name="T9" fmla="*/ 0 w 94"/>
                  <a:gd name="T10" fmla="*/ 0 h 60"/>
                  <a:gd name="T11" fmla="*/ 94 w 94"/>
                  <a:gd name="T12" fmla="*/ 60 h 6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4" h="60">
                    <a:moveTo>
                      <a:pt x="0" y="60"/>
                    </a:moveTo>
                    <a:lnTo>
                      <a:pt x="94" y="31"/>
                    </a:lnTo>
                    <a:lnTo>
                      <a:pt x="0" y="0"/>
                    </a:lnTo>
                  </a:path>
                </a:pathLst>
              </a:custGeom>
              <a:noFill/>
              <a:ln w="3175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62" name="Rectangle 896"/>
              <p:cNvSpPr>
                <a:spLocks noChangeArrowheads="1"/>
              </p:cNvSpPr>
              <p:nvPr/>
            </p:nvSpPr>
            <p:spPr bwMode="auto">
              <a:xfrm>
                <a:off x="3910" y="1525"/>
                <a:ext cx="391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sp>
            <p:nvSpPr>
              <p:cNvPr id="8563" name="Rectangle 897"/>
              <p:cNvSpPr>
                <a:spLocks noChangeArrowheads="1"/>
              </p:cNvSpPr>
              <p:nvPr/>
            </p:nvSpPr>
            <p:spPr bwMode="auto">
              <a:xfrm>
                <a:off x="3727" y="1522"/>
                <a:ext cx="783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CA" sz="1950" i="1">
                    <a:solidFill>
                      <a:srgbClr val="000000"/>
                    </a:solidFill>
                    <a:latin typeface="Times New Roman" pitchFamily="18" charset="0"/>
                  </a:rPr>
                  <a:t>Permeate</a:t>
                </a:r>
                <a:endParaRPr lang="en-CA" sz="2700"/>
              </a:p>
            </p:txBody>
          </p:sp>
          <p:sp>
            <p:nvSpPr>
              <p:cNvPr id="8564" name="Rectangle 898"/>
              <p:cNvSpPr>
                <a:spLocks noChangeArrowheads="1"/>
              </p:cNvSpPr>
              <p:nvPr/>
            </p:nvSpPr>
            <p:spPr bwMode="auto">
              <a:xfrm>
                <a:off x="4293" y="1528"/>
                <a:ext cx="47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CA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CA" sz="2700"/>
              </a:p>
            </p:txBody>
          </p:sp>
          <p:sp>
            <p:nvSpPr>
              <p:cNvPr id="8565" name="Rectangle 899"/>
              <p:cNvSpPr>
                <a:spLocks noChangeArrowheads="1"/>
              </p:cNvSpPr>
              <p:nvPr/>
            </p:nvSpPr>
            <p:spPr bwMode="auto">
              <a:xfrm>
                <a:off x="1726" y="1525"/>
                <a:ext cx="218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sp>
            <p:nvSpPr>
              <p:cNvPr id="8566" name="Rectangle 900"/>
              <p:cNvSpPr>
                <a:spLocks noChangeArrowheads="1"/>
              </p:cNvSpPr>
              <p:nvPr/>
            </p:nvSpPr>
            <p:spPr bwMode="auto">
              <a:xfrm>
                <a:off x="1715" y="1522"/>
                <a:ext cx="125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CA" sz="1950" i="1">
                    <a:solidFill>
                      <a:srgbClr val="010000"/>
                    </a:solidFill>
                    <a:latin typeface="Times New Roman" pitchFamily="18" charset="0"/>
                  </a:rPr>
                  <a:t>F</a:t>
                </a:r>
                <a:endParaRPr lang="en-CA" sz="2700"/>
              </a:p>
            </p:txBody>
          </p:sp>
          <p:sp>
            <p:nvSpPr>
              <p:cNvPr id="8567" name="Rectangle 901"/>
              <p:cNvSpPr>
                <a:spLocks noChangeArrowheads="1"/>
              </p:cNvSpPr>
              <p:nvPr/>
            </p:nvSpPr>
            <p:spPr bwMode="auto">
              <a:xfrm>
                <a:off x="1732" y="1522"/>
                <a:ext cx="283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CA" sz="1950" i="1">
                    <a:solidFill>
                      <a:srgbClr val="010000"/>
                    </a:solidFill>
                    <a:latin typeface="Times New Roman" pitchFamily="18" charset="0"/>
                  </a:rPr>
                  <a:t>eed</a:t>
                </a:r>
                <a:endParaRPr lang="en-CA" sz="2700"/>
              </a:p>
            </p:txBody>
          </p:sp>
          <p:sp>
            <p:nvSpPr>
              <p:cNvPr id="8568" name="Rectangle 902"/>
              <p:cNvSpPr>
                <a:spLocks noChangeArrowheads="1"/>
              </p:cNvSpPr>
              <p:nvPr/>
            </p:nvSpPr>
            <p:spPr bwMode="auto">
              <a:xfrm>
                <a:off x="1933" y="1528"/>
                <a:ext cx="47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CA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CA" sz="2700"/>
              </a:p>
            </p:txBody>
          </p:sp>
          <p:sp>
            <p:nvSpPr>
              <p:cNvPr id="8569" name="Rectangle 903"/>
              <p:cNvSpPr>
                <a:spLocks noChangeArrowheads="1"/>
              </p:cNvSpPr>
              <p:nvPr/>
            </p:nvSpPr>
            <p:spPr bwMode="auto">
              <a:xfrm>
                <a:off x="1307" y="1936"/>
                <a:ext cx="562" cy="2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sp>
            <p:nvSpPr>
              <p:cNvPr id="8570" name="Freeform 904"/>
              <p:cNvSpPr>
                <a:spLocks/>
              </p:cNvSpPr>
              <p:nvPr/>
            </p:nvSpPr>
            <p:spPr bwMode="auto">
              <a:xfrm>
                <a:off x="1869" y="1732"/>
                <a:ext cx="714" cy="224"/>
              </a:xfrm>
              <a:custGeom>
                <a:avLst/>
                <a:gdLst>
                  <a:gd name="T0" fmla="*/ 0 w 714"/>
                  <a:gd name="T1" fmla="*/ 204 h 224"/>
                  <a:gd name="T2" fmla="*/ 0 w 714"/>
                  <a:gd name="T3" fmla="*/ 224 h 224"/>
                  <a:gd name="T4" fmla="*/ 141 w 714"/>
                  <a:gd name="T5" fmla="*/ 218 h 224"/>
                  <a:gd name="T6" fmla="*/ 210 w 714"/>
                  <a:gd name="T7" fmla="*/ 212 h 224"/>
                  <a:gd name="T8" fmla="*/ 273 w 714"/>
                  <a:gd name="T9" fmla="*/ 206 h 224"/>
                  <a:gd name="T10" fmla="*/ 337 w 714"/>
                  <a:gd name="T11" fmla="*/ 198 h 224"/>
                  <a:gd name="T12" fmla="*/ 395 w 714"/>
                  <a:gd name="T13" fmla="*/ 186 h 224"/>
                  <a:gd name="T14" fmla="*/ 447 w 714"/>
                  <a:gd name="T15" fmla="*/ 175 h 224"/>
                  <a:gd name="T16" fmla="*/ 497 w 714"/>
                  <a:gd name="T17" fmla="*/ 161 h 224"/>
                  <a:gd name="T18" fmla="*/ 544 w 714"/>
                  <a:gd name="T19" fmla="*/ 146 h 224"/>
                  <a:gd name="T20" fmla="*/ 585 w 714"/>
                  <a:gd name="T21" fmla="*/ 129 h 224"/>
                  <a:gd name="T22" fmla="*/ 590 w 714"/>
                  <a:gd name="T23" fmla="*/ 126 h 224"/>
                  <a:gd name="T24" fmla="*/ 626 w 714"/>
                  <a:gd name="T25" fmla="*/ 109 h 224"/>
                  <a:gd name="T26" fmla="*/ 657 w 714"/>
                  <a:gd name="T27" fmla="*/ 89 h 224"/>
                  <a:gd name="T28" fmla="*/ 679 w 714"/>
                  <a:gd name="T29" fmla="*/ 72 h 224"/>
                  <a:gd name="T30" fmla="*/ 695 w 714"/>
                  <a:gd name="T31" fmla="*/ 49 h 224"/>
                  <a:gd name="T32" fmla="*/ 706 w 714"/>
                  <a:gd name="T33" fmla="*/ 28 h 224"/>
                  <a:gd name="T34" fmla="*/ 709 w 714"/>
                  <a:gd name="T35" fmla="*/ 23 h 224"/>
                  <a:gd name="T36" fmla="*/ 714 w 714"/>
                  <a:gd name="T37" fmla="*/ 0 h 224"/>
                  <a:gd name="T38" fmla="*/ 695 w 714"/>
                  <a:gd name="T39" fmla="*/ 0 h 224"/>
                  <a:gd name="T40" fmla="*/ 690 w 714"/>
                  <a:gd name="T41" fmla="*/ 23 h 224"/>
                  <a:gd name="T42" fmla="*/ 701 w 714"/>
                  <a:gd name="T43" fmla="*/ 23 h 224"/>
                  <a:gd name="T44" fmla="*/ 692 w 714"/>
                  <a:gd name="T45" fmla="*/ 14 h 224"/>
                  <a:gd name="T46" fmla="*/ 681 w 714"/>
                  <a:gd name="T47" fmla="*/ 34 h 224"/>
                  <a:gd name="T48" fmla="*/ 665 w 714"/>
                  <a:gd name="T49" fmla="*/ 57 h 224"/>
                  <a:gd name="T50" fmla="*/ 643 w 714"/>
                  <a:gd name="T51" fmla="*/ 74 h 224"/>
                  <a:gd name="T52" fmla="*/ 612 w 714"/>
                  <a:gd name="T53" fmla="*/ 95 h 224"/>
                  <a:gd name="T54" fmla="*/ 577 w 714"/>
                  <a:gd name="T55" fmla="*/ 112 h 224"/>
                  <a:gd name="T56" fmla="*/ 585 w 714"/>
                  <a:gd name="T57" fmla="*/ 117 h 224"/>
                  <a:gd name="T58" fmla="*/ 585 w 714"/>
                  <a:gd name="T59" fmla="*/ 109 h 224"/>
                  <a:gd name="T60" fmla="*/ 544 w 714"/>
                  <a:gd name="T61" fmla="*/ 126 h 224"/>
                  <a:gd name="T62" fmla="*/ 497 w 714"/>
                  <a:gd name="T63" fmla="*/ 140 h 224"/>
                  <a:gd name="T64" fmla="*/ 447 w 714"/>
                  <a:gd name="T65" fmla="*/ 155 h 224"/>
                  <a:gd name="T66" fmla="*/ 395 w 714"/>
                  <a:gd name="T67" fmla="*/ 166 h 224"/>
                  <a:gd name="T68" fmla="*/ 337 w 714"/>
                  <a:gd name="T69" fmla="*/ 178 h 224"/>
                  <a:gd name="T70" fmla="*/ 273 w 714"/>
                  <a:gd name="T71" fmla="*/ 186 h 224"/>
                  <a:gd name="T72" fmla="*/ 210 w 714"/>
                  <a:gd name="T73" fmla="*/ 192 h 224"/>
                  <a:gd name="T74" fmla="*/ 141 w 714"/>
                  <a:gd name="T75" fmla="*/ 198 h 224"/>
                  <a:gd name="T76" fmla="*/ 0 w 714"/>
                  <a:gd name="T77" fmla="*/ 204 h 22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714"/>
                  <a:gd name="T118" fmla="*/ 0 h 224"/>
                  <a:gd name="T119" fmla="*/ 714 w 714"/>
                  <a:gd name="T120" fmla="*/ 224 h 22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714" h="224">
                    <a:moveTo>
                      <a:pt x="0" y="204"/>
                    </a:moveTo>
                    <a:lnTo>
                      <a:pt x="0" y="224"/>
                    </a:lnTo>
                    <a:lnTo>
                      <a:pt x="141" y="218"/>
                    </a:lnTo>
                    <a:lnTo>
                      <a:pt x="210" y="212"/>
                    </a:lnTo>
                    <a:lnTo>
                      <a:pt x="273" y="206"/>
                    </a:lnTo>
                    <a:lnTo>
                      <a:pt x="337" y="198"/>
                    </a:lnTo>
                    <a:lnTo>
                      <a:pt x="395" y="186"/>
                    </a:lnTo>
                    <a:lnTo>
                      <a:pt x="447" y="175"/>
                    </a:lnTo>
                    <a:lnTo>
                      <a:pt x="497" y="161"/>
                    </a:lnTo>
                    <a:lnTo>
                      <a:pt x="544" y="146"/>
                    </a:lnTo>
                    <a:lnTo>
                      <a:pt x="585" y="129"/>
                    </a:lnTo>
                    <a:lnTo>
                      <a:pt x="590" y="126"/>
                    </a:lnTo>
                    <a:lnTo>
                      <a:pt x="626" y="109"/>
                    </a:lnTo>
                    <a:lnTo>
                      <a:pt x="657" y="89"/>
                    </a:lnTo>
                    <a:lnTo>
                      <a:pt x="679" y="72"/>
                    </a:lnTo>
                    <a:lnTo>
                      <a:pt x="695" y="49"/>
                    </a:lnTo>
                    <a:lnTo>
                      <a:pt x="706" y="28"/>
                    </a:lnTo>
                    <a:lnTo>
                      <a:pt x="709" y="23"/>
                    </a:lnTo>
                    <a:lnTo>
                      <a:pt x="714" y="0"/>
                    </a:lnTo>
                    <a:lnTo>
                      <a:pt x="695" y="0"/>
                    </a:lnTo>
                    <a:lnTo>
                      <a:pt x="690" y="23"/>
                    </a:lnTo>
                    <a:lnTo>
                      <a:pt x="701" y="23"/>
                    </a:lnTo>
                    <a:lnTo>
                      <a:pt x="692" y="14"/>
                    </a:lnTo>
                    <a:lnTo>
                      <a:pt x="681" y="34"/>
                    </a:lnTo>
                    <a:lnTo>
                      <a:pt x="665" y="57"/>
                    </a:lnTo>
                    <a:lnTo>
                      <a:pt x="643" y="74"/>
                    </a:lnTo>
                    <a:lnTo>
                      <a:pt x="612" y="95"/>
                    </a:lnTo>
                    <a:lnTo>
                      <a:pt x="577" y="112"/>
                    </a:lnTo>
                    <a:lnTo>
                      <a:pt x="585" y="117"/>
                    </a:lnTo>
                    <a:lnTo>
                      <a:pt x="585" y="109"/>
                    </a:lnTo>
                    <a:lnTo>
                      <a:pt x="544" y="126"/>
                    </a:lnTo>
                    <a:lnTo>
                      <a:pt x="497" y="140"/>
                    </a:lnTo>
                    <a:lnTo>
                      <a:pt x="447" y="155"/>
                    </a:lnTo>
                    <a:lnTo>
                      <a:pt x="395" y="166"/>
                    </a:lnTo>
                    <a:lnTo>
                      <a:pt x="337" y="178"/>
                    </a:lnTo>
                    <a:lnTo>
                      <a:pt x="273" y="186"/>
                    </a:lnTo>
                    <a:lnTo>
                      <a:pt x="210" y="192"/>
                    </a:lnTo>
                    <a:lnTo>
                      <a:pt x="141" y="198"/>
                    </a:lnTo>
                    <a:lnTo>
                      <a:pt x="0" y="20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71" name="Rectangle 905"/>
              <p:cNvSpPr>
                <a:spLocks noChangeArrowheads="1"/>
              </p:cNvSpPr>
              <p:nvPr/>
            </p:nvSpPr>
            <p:spPr bwMode="auto">
              <a:xfrm>
                <a:off x="1522" y="1806"/>
                <a:ext cx="132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sp>
            <p:nvSpPr>
              <p:cNvPr id="8572" name="Rectangle 906"/>
              <p:cNvSpPr>
                <a:spLocks noChangeArrowheads="1"/>
              </p:cNvSpPr>
              <p:nvPr/>
            </p:nvSpPr>
            <p:spPr bwMode="auto">
              <a:xfrm>
                <a:off x="1503" y="1804"/>
                <a:ext cx="136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CA" sz="195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CA" sz="2700"/>
              </a:p>
            </p:txBody>
          </p:sp>
          <p:sp>
            <p:nvSpPr>
              <p:cNvPr id="8573" name="Rectangle 907"/>
              <p:cNvSpPr>
                <a:spLocks noChangeArrowheads="1"/>
              </p:cNvSpPr>
              <p:nvPr/>
            </p:nvSpPr>
            <p:spPr bwMode="auto">
              <a:xfrm>
                <a:off x="1570" y="1849"/>
                <a:ext cx="130" cy="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CA" sz="1200" i="1">
                    <a:solidFill>
                      <a:srgbClr val="000000"/>
                    </a:solidFill>
                    <a:latin typeface="Times New Roman" pitchFamily="18" charset="0"/>
                  </a:rPr>
                  <a:t>b,f</a:t>
                </a:r>
                <a:endParaRPr lang="en-CA" sz="2700"/>
              </a:p>
            </p:txBody>
          </p:sp>
          <p:sp>
            <p:nvSpPr>
              <p:cNvPr id="8574" name="Rectangle 908"/>
              <p:cNvSpPr>
                <a:spLocks noChangeArrowheads="1"/>
              </p:cNvSpPr>
              <p:nvPr/>
            </p:nvSpPr>
            <p:spPr bwMode="auto">
              <a:xfrm>
                <a:off x="1662" y="1809"/>
                <a:ext cx="47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CA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CA" sz="2700"/>
              </a:p>
            </p:txBody>
          </p:sp>
          <p:sp>
            <p:nvSpPr>
              <p:cNvPr id="8575" name="Freeform 909"/>
              <p:cNvSpPr>
                <a:spLocks/>
              </p:cNvSpPr>
              <p:nvPr/>
            </p:nvSpPr>
            <p:spPr bwMode="auto">
              <a:xfrm>
                <a:off x="1823" y="1232"/>
                <a:ext cx="758" cy="216"/>
              </a:xfrm>
              <a:custGeom>
                <a:avLst/>
                <a:gdLst>
                  <a:gd name="T0" fmla="*/ 0 w 758"/>
                  <a:gd name="T1" fmla="*/ 0 h 216"/>
                  <a:gd name="T2" fmla="*/ 0 w 758"/>
                  <a:gd name="T3" fmla="*/ 20 h 216"/>
                  <a:gd name="T4" fmla="*/ 124 w 758"/>
                  <a:gd name="T5" fmla="*/ 23 h 216"/>
                  <a:gd name="T6" fmla="*/ 248 w 758"/>
                  <a:gd name="T7" fmla="*/ 35 h 216"/>
                  <a:gd name="T8" fmla="*/ 248 w 758"/>
                  <a:gd name="T9" fmla="*/ 23 h 216"/>
                  <a:gd name="T10" fmla="*/ 248 w 758"/>
                  <a:gd name="T11" fmla="*/ 35 h 216"/>
                  <a:gd name="T12" fmla="*/ 361 w 758"/>
                  <a:gd name="T13" fmla="*/ 52 h 216"/>
                  <a:gd name="T14" fmla="*/ 361 w 758"/>
                  <a:gd name="T15" fmla="*/ 40 h 216"/>
                  <a:gd name="T16" fmla="*/ 361 w 758"/>
                  <a:gd name="T17" fmla="*/ 49 h 216"/>
                  <a:gd name="T18" fmla="*/ 466 w 758"/>
                  <a:gd name="T19" fmla="*/ 72 h 216"/>
                  <a:gd name="T20" fmla="*/ 466 w 758"/>
                  <a:gd name="T21" fmla="*/ 63 h 216"/>
                  <a:gd name="T22" fmla="*/ 463 w 758"/>
                  <a:gd name="T23" fmla="*/ 72 h 216"/>
                  <a:gd name="T24" fmla="*/ 554 w 758"/>
                  <a:gd name="T25" fmla="*/ 101 h 216"/>
                  <a:gd name="T26" fmla="*/ 636 w 758"/>
                  <a:gd name="T27" fmla="*/ 135 h 216"/>
                  <a:gd name="T28" fmla="*/ 639 w 758"/>
                  <a:gd name="T29" fmla="*/ 127 h 216"/>
                  <a:gd name="T30" fmla="*/ 636 w 758"/>
                  <a:gd name="T31" fmla="*/ 135 h 216"/>
                  <a:gd name="T32" fmla="*/ 670 w 758"/>
                  <a:gd name="T33" fmla="*/ 155 h 216"/>
                  <a:gd name="T34" fmla="*/ 672 w 758"/>
                  <a:gd name="T35" fmla="*/ 147 h 216"/>
                  <a:gd name="T36" fmla="*/ 667 w 758"/>
                  <a:gd name="T37" fmla="*/ 155 h 216"/>
                  <a:gd name="T38" fmla="*/ 697 w 758"/>
                  <a:gd name="T39" fmla="*/ 175 h 216"/>
                  <a:gd name="T40" fmla="*/ 722 w 758"/>
                  <a:gd name="T41" fmla="*/ 195 h 216"/>
                  <a:gd name="T42" fmla="*/ 747 w 758"/>
                  <a:gd name="T43" fmla="*/ 216 h 216"/>
                  <a:gd name="T44" fmla="*/ 758 w 758"/>
                  <a:gd name="T45" fmla="*/ 201 h 216"/>
                  <a:gd name="T46" fmla="*/ 733 w 758"/>
                  <a:gd name="T47" fmla="*/ 181 h 216"/>
                  <a:gd name="T48" fmla="*/ 708 w 758"/>
                  <a:gd name="T49" fmla="*/ 161 h 216"/>
                  <a:gd name="T50" fmla="*/ 678 w 758"/>
                  <a:gd name="T51" fmla="*/ 141 h 216"/>
                  <a:gd name="T52" fmla="*/ 678 w 758"/>
                  <a:gd name="T53" fmla="*/ 138 h 216"/>
                  <a:gd name="T54" fmla="*/ 645 w 758"/>
                  <a:gd name="T55" fmla="*/ 118 h 216"/>
                  <a:gd name="T56" fmla="*/ 642 w 758"/>
                  <a:gd name="T57" fmla="*/ 118 h 216"/>
                  <a:gd name="T58" fmla="*/ 559 w 758"/>
                  <a:gd name="T59" fmla="*/ 84 h 216"/>
                  <a:gd name="T60" fmla="*/ 468 w 758"/>
                  <a:gd name="T61" fmla="*/ 55 h 216"/>
                  <a:gd name="T62" fmla="*/ 468 w 758"/>
                  <a:gd name="T63" fmla="*/ 55 h 216"/>
                  <a:gd name="T64" fmla="*/ 363 w 758"/>
                  <a:gd name="T65" fmla="*/ 32 h 216"/>
                  <a:gd name="T66" fmla="*/ 363 w 758"/>
                  <a:gd name="T67" fmla="*/ 32 h 216"/>
                  <a:gd name="T68" fmla="*/ 250 w 758"/>
                  <a:gd name="T69" fmla="*/ 15 h 216"/>
                  <a:gd name="T70" fmla="*/ 248 w 758"/>
                  <a:gd name="T71" fmla="*/ 15 h 216"/>
                  <a:gd name="T72" fmla="*/ 124 w 758"/>
                  <a:gd name="T73" fmla="*/ 3 h 216"/>
                  <a:gd name="T74" fmla="*/ 0 w 758"/>
                  <a:gd name="T75" fmla="*/ 0 h 21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58"/>
                  <a:gd name="T115" fmla="*/ 0 h 216"/>
                  <a:gd name="T116" fmla="*/ 758 w 758"/>
                  <a:gd name="T117" fmla="*/ 216 h 21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58" h="216">
                    <a:moveTo>
                      <a:pt x="0" y="0"/>
                    </a:moveTo>
                    <a:lnTo>
                      <a:pt x="0" y="20"/>
                    </a:lnTo>
                    <a:lnTo>
                      <a:pt x="124" y="23"/>
                    </a:lnTo>
                    <a:lnTo>
                      <a:pt x="248" y="35"/>
                    </a:lnTo>
                    <a:lnTo>
                      <a:pt x="248" y="23"/>
                    </a:lnTo>
                    <a:lnTo>
                      <a:pt x="248" y="35"/>
                    </a:lnTo>
                    <a:lnTo>
                      <a:pt x="361" y="52"/>
                    </a:lnTo>
                    <a:lnTo>
                      <a:pt x="361" y="40"/>
                    </a:lnTo>
                    <a:lnTo>
                      <a:pt x="361" y="49"/>
                    </a:lnTo>
                    <a:lnTo>
                      <a:pt x="466" y="72"/>
                    </a:lnTo>
                    <a:lnTo>
                      <a:pt x="466" y="63"/>
                    </a:lnTo>
                    <a:lnTo>
                      <a:pt x="463" y="72"/>
                    </a:lnTo>
                    <a:lnTo>
                      <a:pt x="554" y="101"/>
                    </a:lnTo>
                    <a:lnTo>
                      <a:pt x="636" y="135"/>
                    </a:lnTo>
                    <a:lnTo>
                      <a:pt x="639" y="127"/>
                    </a:lnTo>
                    <a:lnTo>
                      <a:pt x="636" y="135"/>
                    </a:lnTo>
                    <a:lnTo>
                      <a:pt x="670" y="155"/>
                    </a:lnTo>
                    <a:lnTo>
                      <a:pt x="672" y="147"/>
                    </a:lnTo>
                    <a:lnTo>
                      <a:pt x="667" y="155"/>
                    </a:lnTo>
                    <a:lnTo>
                      <a:pt x="697" y="175"/>
                    </a:lnTo>
                    <a:lnTo>
                      <a:pt x="722" y="195"/>
                    </a:lnTo>
                    <a:lnTo>
                      <a:pt x="747" y="216"/>
                    </a:lnTo>
                    <a:lnTo>
                      <a:pt x="758" y="201"/>
                    </a:lnTo>
                    <a:lnTo>
                      <a:pt x="733" y="181"/>
                    </a:lnTo>
                    <a:lnTo>
                      <a:pt x="708" y="161"/>
                    </a:lnTo>
                    <a:lnTo>
                      <a:pt x="678" y="141"/>
                    </a:lnTo>
                    <a:lnTo>
                      <a:pt x="678" y="138"/>
                    </a:lnTo>
                    <a:lnTo>
                      <a:pt x="645" y="118"/>
                    </a:lnTo>
                    <a:lnTo>
                      <a:pt x="642" y="118"/>
                    </a:lnTo>
                    <a:lnTo>
                      <a:pt x="559" y="84"/>
                    </a:lnTo>
                    <a:lnTo>
                      <a:pt x="468" y="55"/>
                    </a:lnTo>
                    <a:lnTo>
                      <a:pt x="363" y="32"/>
                    </a:lnTo>
                    <a:lnTo>
                      <a:pt x="250" y="15"/>
                    </a:lnTo>
                    <a:lnTo>
                      <a:pt x="248" y="15"/>
                    </a:lnTo>
                    <a:lnTo>
                      <a:pt x="12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pic>
            <p:nvPicPr>
              <p:cNvPr id="8576" name="Picture 910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5" y="1089"/>
                <a:ext cx="744" cy="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77" name="Picture 91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5" y="1089"/>
                <a:ext cx="755" cy="1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78" name="Rectangle 912"/>
              <p:cNvSpPr>
                <a:spLocks noChangeArrowheads="1"/>
              </p:cNvSpPr>
              <p:nvPr/>
            </p:nvSpPr>
            <p:spPr bwMode="auto">
              <a:xfrm>
                <a:off x="2545" y="1089"/>
                <a:ext cx="750" cy="100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pic>
            <p:nvPicPr>
              <p:cNvPr id="8579" name="Picture 91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5" y="1979"/>
                <a:ext cx="744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80" name="Picture 91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5" y="1979"/>
                <a:ext cx="755" cy="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81" name="Rectangle 915"/>
              <p:cNvSpPr>
                <a:spLocks noChangeArrowheads="1"/>
              </p:cNvSpPr>
              <p:nvPr/>
            </p:nvSpPr>
            <p:spPr bwMode="auto">
              <a:xfrm>
                <a:off x="2545" y="1979"/>
                <a:ext cx="750" cy="86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pic>
            <p:nvPicPr>
              <p:cNvPr id="8582" name="Picture 91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5" y="2160"/>
                <a:ext cx="744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83" name="Picture 917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5" y="2160"/>
                <a:ext cx="75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84" name="Rectangle 918"/>
              <p:cNvSpPr>
                <a:spLocks noChangeArrowheads="1"/>
              </p:cNvSpPr>
              <p:nvPr/>
            </p:nvSpPr>
            <p:spPr bwMode="auto">
              <a:xfrm>
                <a:off x="2545" y="2157"/>
                <a:ext cx="750" cy="94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 sz="2700"/>
              </a:p>
            </p:txBody>
          </p:sp>
          <p:sp>
            <p:nvSpPr>
              <p:cNvPr id="8585" name="Line 919"/>
              <p:cNvSpPr>
                <a:spLocks noChangeShapeType="1"/>
              </p:cNvSpPr>
              <p:nvPr/>
            </p:nvSpPr>
            <p:spPr bwMode="auto">
              <a:xfrm flipV="1">
                <a:off x="2269" y="2131"/>
                <a:ext cx="328" cy="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  <p:sp>
            <p:nvSpPr>
              <p:cNvPr id="8586" name="Freeform 920"/>
              <p:cNvSpPr>
                <a:spLocks/>
              </p:cNvSpPr>
              <p:nvPr/>
            </p:nvSpPr>
            <p:spPr bwMode="auto">
              <a:xfrm>
                <a:off x="2586" y="2108"/>
                <a:ext cx="61" cy="49"/>
              </a:xfrm>
              <a:custGeom>
                <a:avLst/>
                <a:gdLst>
                  <a:gd name="T0" fmla="*/ 14 w 61"/>
                  <a:gd name="T1" fmla="*/ 49 h 49"/>
                  <a:gd name="T2" fmla="*/ 61 w 61"/>
                  <a:gd name="T3" fmla="*/ 14 h 49"/>
                  <a:gd name="T4" fmla="*/ 0 w 61"/>
                  <a:gd name="T5" fmla="*/ 0 h 49"/>
                  <a:gd name="T6" fmla="*/ 14 w 61"/>
                  <a:gd name="T7" fmla="*/ 49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49"/>
                  <a:gd name="T14" fmla="*/ 61 w 61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49">
                    <a:moveTo>
                      <a:pt x="14" y="49"/>
                    </a:moveTo>
                    <a:lnTo>
                      <a:pt x="61" y="14"/>
                    </a:lnTo>
                    <a:lnTo>
                      <a:pt x="0" y="0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JO" sz="2700"/>
              </a:p>
            </p:txBody>
          </p:sp>
        </p:grpSp>
        <p:sp>
          <p:nvSpPr>
            <p:cNvPr id="8199" name="Rectangle 921"/>
            <p:cNvSpPr>
              <a:spLocks noChangeArrowheads="1"/>
            </p:cNvSpPr>
            <p:nvPr/>
          </p:nvSpPr>
          <p:spPr bwMode="auto">
            <a:xfrm>
              <a:off x="1358" y="2774"/>
              <a:ext cx="3184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00" name="Rectangle 922"/>
            <p:cNvSpPr>
              <a:spLocks noChangeArrowheads="1"/>
            </p:cNvSpPr>
            <p:nvPr/>
          </p:nvSpPr>
          <p:spPr bwMode="auto">
            <a:xfrm>
              <a:off x="882" y="820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201" name="Rectangle 923"/>
            <p:cNvSpPr>
              <a:spLocks noChangeArrowheads="1"/>
            </p:cNvSpPr>
            <p:nvPr/>
          </p:nvSpPr>
          <p:spPr bwMode="auto">
            <a:xfrm>
              <a:off x="910" y="820"/>
              <a:ext cx="4147" cy="2489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02" name="Rectangle 924"/>
            <p:cNvSpPr>
              <a:spLocks noChangeArrowheads="1"/>
            </p:cNvSpPr>
            <p:nvPr/>
          </p:nvSpPr>
          <p:spPr bwMode="auto">
            <a:xfrm>
              <a:off x="884" y="816"/>
              <a:ext cx="1605" cy="2493"/>
            </a:xfrm>
            <a:prstGeom prst="rect">
              <a:avLst/>
            </a:prstGeom>
            <a:solidFill>
              <a:srgbClr val="CC99FF"/>
            </a:solidFill>
            <a:ln w="0">
              <a:solidFill>
                <a:srgbClr val="CC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03" name="Rectangle 925"/>
            <p:cNvSpPr>
              <a:spLocks noChangeArrowheads="1"/>
            </p:cNvSpPr>
            <p:nvPr/>
          </p:nvSpPr>
          <p:spPr bwMode="auto">
            <a:xfrm>
              <a:off x="3432" y="816"/>
              <a:ext cx="1603" cy="2493"/>
            </a:xfrm>
            <a:prstGeom prst="rect">
              <a:avLst/>
            </a:prstGeom>
            <a:solidFill>
              <a:srgbClr val="33CCCC"/>
            </a:solidFill>
            <a:ln w="0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04" name="Rectangle 926"/>
            <p:cNvSpPr>
              <a:spLocks noChangeArrowheads="1"/>
            </p:cNvSpPr>
            <p:nvPr/>
          </p:nvSpPr>
          <p:spPr bwMode="auto">
            <a:xfrm>
              <a:off x="2248" y="1916"/>
              <a:ext cx="2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05" name="Rectangle 927"/>
            <p:cNvSpPr>
              <a:spLocks noChangeArrowheads="1"/>
            </p:cNvSpPr>
            <p:nvPr/>
          </p:nvSpPr>
          <p:spPr bwMode="auto">
            <a:xfrm>
              <a:off x="2241" y="1912"/>
              <a:ext cx="136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endParaRPr lang="en-CA" sz="2700"/>
            </a:p>
          </p:txBody>
        </p:sp>
        <p:sp>
          <p:nvSpPr>
            <p:cNvPr id="8206" name="Rectangle 928"/>
            <p:cNvSpPr>
              <a:spLocks noChangeArrowheads="1"/>
            </p:cNvSpPr>
            <p:nvPr/>
          </p:nvSpPr>
          <p:spPr bwMode="auto">
            <a:xfrm>
              <a:off x="2323" y="1972"/>
              <a:ext cx="15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200" i="1">
                  <a:solidFill>
                    <a:srgbClr val="000000"/>
                  </a:solidFill>
                  <a:latin typeface="Times New Roman" pitchFamily="18" charset="0"/>
                </a:rPr>
                <a:t>m,f</a:t>
              </a:r>
              <a:endParaRPr lang="en-CA" sz="2700"/>
            </a:p>
          </p:txBody>
        </p:sp>
        <p:sp>
          <p:nvSpPr>
            <p:cNvPr id="8207" name="Rectangle 929"/>
            <p:cNvSpPr>
              <a:spLocks noChangeArrowheads="1"/>
            </p:cNvSpPr>
            <p:nvPr/>
          </p:nvSpPr>
          <p:spPr bwMode="auto">
            <a:xfrm>
              <a:off x="2453" y="1920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208" name="Rectangle 930"/>
            <p:cNvSpPr>
              <a:spLocks noChangeArrowheads="1"/>
            </p:cNvSpPr>
            <p:nvPr/>
          </p:nvSpPr>
          <p:spPr bwMode="auto">
            <a:xfrm>
              <a:off x="3509" y="2473"/>
              <a:ext cx="26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09" name="Rectangle 931"/>
            <p:cNvSpPr>
              <a:spLocks noChangeArrowheads="1"/>
            </p:cNvSpPr>
            <p:nvPr/>
          </p:nvSpPr>
          <p:spPr bwMode="auto">
            <a:xfrm>
              <a:off x="3508" y="2470"/>
              <a:ext cx="11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T</a:t>
              </a:r>
              <a:endParaRPr lang="en-CA" sz="2700"/>
            </a:p>
          </p:txBody>
        </p:sp>
        <p:sp>
          <p:nvSpPr>
            <p:cNvPr id="8210" name="Rectangle 932"/>
            <p:cNvSpPr>
              <a:spLocks noChangeArrowheads="1"/>
            </p:cNvSpPr>
            <p:nvPr/>
          </p:nvSpPr>
          <p:spPr bwMode="auto">
            <a:xfrm>
              <a:off x="3570" y="2529"/>
              <a:ext cx="185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200" i="1">
                  <a:solidFill>
                    <a:srgbClr val="000000"/>
                  </a:solidFill>
                  <a:latin typeface="Times New Roman" pitchFamily="18" charset="0"/>
                </a:rPr>
                <a:t>m,p</a:t>
              </a:r>
              <a:endParaRPr lang="en-CA" sz="2700"/>
            </a:p>
          </p:txBody>
        </p:sp>
        <p:sp>
          <p:nvSpPr>
            <p:cNvPr id="8211" name="Rectangle 933"/>
            <p:cNvSpPr>
              <a:spLocks noChangeArrowheads="1"/>
            </p:cNvSpPr>
            <p:nvPr/>
          </p:nvSpPr>
          <p:spPr bwMode="auto">
            <a:xfrm>
              <a:off x="3717" y="2477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212" name="Freeform 934"/>
            <p:cNvSpPr>
              <a:spLocks/>
            </p:cNvSpPr>
            <p:nvPr/>
          </p:nvSpPr>
          <p:spPr bwMode="auto">
            <a:xfrm>
              <a:off x="888" y="1355"/>
              <a:ext cx="659" cy="29"/>
            </a:xfrm>
            <a:custGeom>
              <a:avLst/>
              <a:gdLst>
                <a:gd name="T0" fmla="*/ 6284 w 513"/>
                <a:gd name="T1" fmla="*/ 200 h 23"/>
                <a:gd name="T2" fmla="*/ 6284 w 513"/>
                <a:gd name="T3" fmla="*/ 0 h 23"/>
                <a:gd name="T4" fmla="*/ 0 w 513"/>
                <a:gd name="T5" fmla="*/ 32 h 23"/>
                <a:gd name="T6" fmla="*/ 0 w 513"/>
                <a:gd name="T7" fmla="*/ 236 h 23"/>
                <a:gd name="T8" fmla="*/ 6284 w 513"/>
                <a:gd name="T9" fmla="*/ 20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3"/>
                <a:gd name="T17" fmla="*/ 513 w 51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3">
                  <a:moveTo>
                    <a:pt x="513" y="20"/>
                  </a:moveTo>
                  <a:lnTo>
                    <a:pt x="513" y="0"/>
                  </a:lnTo>
                  <a:lnTo>
                    <a:pt x="0" y="3"/>
                  </a:lnTo>
                  <a:lnTo>
                    <a:pt x="0" y="23"/>
                  </a:lnTo>
                  <a:lnTo>
                    <a:pt x="513" y="2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13" name="Freeform 935"/>
            <p:cNvSpPr>
              <a:spLocks/>
            </p:cNvSpPr>
            <p:nvPr/>
          </p:nvSpPr>
          <p:spPr bwMode="auto">
            <a:xfrm>
              <a:off x="3420" y="2002"/>
              <a:ext cx="32" cy="123"/>
            </a:xfrm>
            <a:custGeom>
              <a:avLst/>
              <a:gdLst>
                <a:gd name="T0" fmla="*/ 294 w 25"/>
                <a:gd name="T1" fmla="*/ 0 h 95"/>
                <a:gd name="T2" fmla="*/ 106 w 25"/>
                <a:gd name="T3" fmla="*/ 221 h 95"/>
                <a:gd name="T4" fmla="*/ 0 w 25"/>
                <a:gd name="T5" fmla="*/ 580 h 95"/>
                <a:gd name="T6" fmla="*/ 76 w 25"/>
                <a:gd name="T7" fmla="*/ 909 h 95"/>
                <a:gd name="T8" fmla="*/ 163 w 25"/>
                <a:gd name="T9" fmla="*/ 1258 h 95"/>
                <a:gd name="T10" fmla="*/ 294 w 25"/>
                <a:gd name="T11" fmla="*/ 0 h 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95"/>
                <a:gd name="T20" fmla="*/ 25 w 25"/>
                <a:gd name="T21" fmla="*/ 95 h 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95">
                  <a:moveTo>
                    <a:pt x="25" y="0"/>
                  </a:moveTo>
                  <a:lnTo>
                    <a:pt x="9" y="17"/>
                  </a:lnTo>
                  <a:lnTo>
                    <a:pt x="0" y="43"/>
                  </a:lnTo>
                  <a:lnTo>
                    <a:pt x="6" y="69"/>
                  </a:lnTo>
                  <a:lnTo>
                    <a:pt x="14" y="9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14" name="Freeform 936"/>
            <p:cNvSpPr>
              <a:spLocks/>
            </p:cNvSpPr>
            <p:nvPr/>
          </p:nvSpPr>
          <p:spPr bwMode="auto">
            <a:xfrm>
              <a:off x="3420" y="2002"/>
              <a:ext cx="32" cy="123"/>
            </a:xfrm>
            <a:custGeom>
              <a:avLst/>
              <a:gdLst>
                <a:gd name="T0" fmla="*/ 294 w 25"/>
                <a:gd name="T1" fmla="*/ 0 h 95"/>
                <a:gd name="T2" fmla="*/ 106 w 25"/>
                <a:gd name="T3" fmla="*/ 221 h 95"/>
                <a:gd name="T4" fmla="*/ 0 w 25"/>
                <a:gd name="T5" fmla="*/ 580 h 95"/>
                <a:gd name="T6" fmla="*/ 76 w 25"/>
                <a:gd name="T7" fmla="*/ 909 h 95"/>
                <a:gd name="T8" fmla="*/ 163 w 25"/>
                <a:gd name="T9" fmla="*/ 125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95"/>
                <a:gd name="T17" fmla="*/ 25 w 25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95">
                  <a:moveTo>
                    <a:pt x="25" y="0"/>
                  </a:moveTo>
                  <a:lnTo>
                    <a:pt x="9" y="17"/>
                  </a:lnTo>
                  <a:lnTo>
                    <a:pt x="0" y="43"/>
                  </a:lnTo>
                  <a:lnTo>
                    <a:pt x="6" y="69"/>
                  </a:lnTo>
                  <a:lnTo>
                    <a:pt x="14" y="95"/>
                  </a:lnTo>
                </a:path>
              </a:pathLst>
            </a:custGeom>
            <a:noFill/>
            <a:ln w="0">
              <a:solidFill>
                <a:srgbClr val="33CCC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15" name="Freeform 937"/>
            <p:cNvSpPr>
              <a:spLocks/>
            </p:cNvSpPr>
            <p:nvPr/>
          </p:nvSpPr>
          <p:spPr bwMode="auto">
            <a:xfrm>
              <a:off x="3420" y="1549"/>
              <a:ext cx="32" cy="99"/>
            </a:xfrm>
            <a:custGeom>
              <a:avLst/>
              <a:gdLst>
                <a:gd name="T0" fmla="*/ 294 w 25"/>
                <a:gd name="T1" fmla="*/ 0 h 77"/>
                <a:gd name="T2" fmla="*/ 106 w 25"/>
                <a:gd name="T3" fmla="*/ 174 h 77"/>
                <a:gd name="T4" fmla="*/ 0 w 25"/>
                <a:gd name="T5" fmla="*/ 427 h 77"/>
                <a:gd name="T6" fmla="*/ 76 w 25"/>
                <a:gd name="T7" fmla="*/ 663 h 77"/>
                <a:gd name="T8" fmla="*/ 163 w 25"/>
                <a:gd name="T9" fmla="*/ 948 h 77"/>
                <a:gd name="T10" fmla="*/ 294 w 25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77"/>
                <a:gd name="T20" fmla="*/ 25 w 25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77">
                  <a:moveTo>
                    <a:pt x="25" y="0"/>
                  </a:moveTo>
                  <a:lnTo>
                    <a:pt x="9" y="14"/>
                  </a:lnTo>
                  <a:lnTo>
                    <a:pt x="0" y="34"/>
                  </a:lnTo>
                  <a:lnTo>
                    <a:pt x="6" y="54"/>
                  </a:lnTo>
                  <a:lnTo>
                    <a:pt x="14" y="7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16" name="Freeform 938"/>
            <p:cNvSpPr>
              <a:spLocks/>
            </p:cNvSpPr>
            <p:nvPr/>
          </p:nvSpPr>
          <p:spPr bwMode="auto">
            <a:xfrm>
              <a:off x="3420" y="1549"/>
              <a:ext cx="32" cy="99"/>
            </a:xfrm>
            <a:custGeom>
              <a:avLst/>
              <a:gdLst>
                <a:gd name="T0" fmla="*/ 294 w 25"/>
                <a:gd name="T1" fmla="*/ 0 h 77"/>
                <a:gd name="T2" fmla="*/ 106 w 25"/>
                <a:gd name="T3" fmla="*/ 174 h 77"/>
                <a:gd name="T4" fmla="*/ 0 w 25"/>
                <a:gd name="T5" fmla="*/ 427 h 77"/>
                <a:gd name="T6" fmla="*/ 76 w 25"/>
                <a:gd name="T7" fmla="*/ 663 h 77"/>
                <a:gd name="T8" fmla="*/ 163 w 25"/>
                <a:gd name="T9" fmla="*/ 948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77"/>
                <a:gd name="T17" fmla="*/ 25 w 25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77">
                  <a:moveTo>
                    <a:pt x="25" y="0"/>
                  </a:moveTo>
                  <a:lnTo>
                    <a:pt x="9" y="14"/>
                  </a:lnTo>
                  <a:lnTo>
                    <a:pt x="0" y="34"/>
                  </a:lnTo>
                  <a:lnTo>
                    <a:pt x="6" y="54"/>
                  </a:lnTo>
                  <a:lnTo>
                    <a:pt x="14" y="77"/>
                  </a:lnTo>
                </a:path>
              </a:pathLst>
            </a:custGeom>
            <a:noFill/>
            <a:ln w="0">
              <a:solidFill>
                <a:srgbClr val="33CCC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17" name="Freeform 939"/>
            <p:cNvSpPr>
              <a:spLocks/>
            </p:cNvSpPr>
            <p:nvPr/>
          </p:nvSpPr>
          <p:spPr bwMode="auto">
            <a:xfrm>
              <a:off x="3420" y="1291"/>
              <a:ext cx="32" cy="123"/>
            </a:xfrm>
            <a:custGeom>
              <a:avLst/>
              <a:gdLst>
                <a:gd name="T0" fmla="*/ 294 w 25"/>
                <a:gd name="T1" fmla="*/ 0 h 95"/>
                <a:gd name="T2" fmla="*/ 106 w 25"/>
                <a:gd name="T3" fmla="*/ 237 h 95"/>
                <a:gd name="T4" fmla="*/ 0 w 25"/>
                <a:gd name="T5" fmla="*/ 584 h 95"/>
                <a:gd name="T6" fmla="*/ 76 w 25"/>
                <a:gd name="T7" fmla="*/ 909 h 95"/>
                <a:gd name="T8" fmla="*/ 163 w 25"/>
                <a:gd name="T9" fmla="*/ 1258 h 95"/>
                <a:gd name="T10" fmla="*/ 294 w 25"/>
                <a:gd name="T11" fmla="*/ 0 h 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95"/>
                <a:gd name="T20" fmla="*/ 25 w 25"/>
                <a:gd name="T21" fmla="*/ 95 h 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95">
                  <a:moveTo>
                    <a:pt x="25" y="0"/>
                  </a:moveTo>
                  <a:lnTo>
                    <a:pt x="9" y="18"/>
                  </a:lnTo>
                  <a:lnTo>
                    <a:pt x="0" y="44"/>
                  </a:lnTo>
                  <a:lnTo>
                    <a:pt x="6" y="69"/>
                  </a:lnTo>
                  <a:lnTo>
                    <a:pt x="14" y="9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18" name="Freeform 940"/>
            <p:cNvSpPr>
              <a:spLocks/>
            </p:cNvSpPr>
            <p:nvPr/>
          </p:nvSpPr>
          <p:spPr bwMode="auto">
            <a:xfrm>
              <a:off x="3420" y="1291"/>
              <a:ext cx="32" cy="123"/>
            </a:xfrm>
            <a:custGeom>
              <a:avLst/>
              <a:gdLst>
                <a:gd name="T0" fmla="*/ 294 w 25"/>
                <a:gd name="T1" fmla="*/ 0 h 95"/>
                <a:gd name="T2" fmla="*/ 106 w 25"/>
                <a:gd name="T3" fmla="*/ 237 h 95"/>
                <a:gd name="T4" fmla="*/ 0 w 25"/>
                <a:gd name="T5" fmla="*/ 584 h 95"/>
                <a:gd name="T6" fmla="*/ 76 w 25"/>
                <a:gd name="T7" fmla="*/ 909 h 95"/>
                <a:gd name="T8" fmla="*/ 163 w 25"/>
                <a:gd name="T9" fmla="*/ 125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95"/>
                <a:gd name="T17" fmla="*/ 25 w 25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95">
                  <a:moveTo>
                    <a:pt x="25" y="0"/>
                  </a:moveTo>
                  <a:lnTo>
                    <a:pt x="9" y="18"/>
                  </a:lnTo>
                  <a:lnTo>
                    <a:pt x="0" y="44"/>
                  </a:lnTo>
                  <a:lnTo>
                    <a:pt x="6" y="69"/>
                  </a:lnTo>
                  <a:lnTo>
                    <a:pt x="14" y="95"/>
                  </a:lnTo>
                </a:path>
              </a:pathLst>
            </a:custGeom>
            <a:noFill/>
            <a:ln w="0">
              <a:solidFill>
                <a:srgbClr val="33CCC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19" name="Rectangle 941"/>
            <p:cNvSpPr>
              <a:spLocks noChangeArrowheads="1"/>
            </p:cNvSpPr>
            <p:nvPr/>
          </p:nvSpPr>
          <p:spPr bwMode="auto">
            <a:xfrm>
              <a:off x="2178" y="1492"/>
              <a:ext cx="32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20" name="Rectangle 942"/>
            <p:cNvSpPr>
              <a:spLocks noChangeArrowheads="1"/>
            </p:cNvSpPr>
            <p:nvPr/>
          </p:nvSpPr>
          <p:spPr bwMode="auto">
            <a:xfrm>
              <a:off x="2319" y="1585"/>
              <a:ext cx="10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21" name="Rectangle 943"/>
            <p:cNvSpPr>
              <a:spLocks noChangeArrowheads="1"/>
            </p:cNvSpPr>
            <p:nvPr/>
          </p:nvSpPr>
          <p:spPr bwMode="auto">
            <a:xfrm>
              <a:off x="2299" y="1585"/>
              <a:ext cx="177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m,f</a:t>
              </a:r>
              <a:endParaRPr lang="en-CA" sz="2700"/>
            </a:p>
          </p:txBody>
        </p:sp>
        <p:sp>
          <p:nvSpPr>
            <p:cNvPr id="8222" name="Rectangle 944"/>
            <p:cNvSpPr>
              <a:spLocks noChangeArrowheads="1"/>
            </p:cNvSpPr>
            <p:nvPr/>
          </p:nvSpPr>
          <p:spPr bwMode="auto">
            <a:xfrm>
              <a:off x="2445" y="1559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pic>
          <p:nvPicPr>
            <p:cNvPr id="8223" name="Picture 94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1414"/>
              <a:ext cx="95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4" name="Picture 94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1414"/>
              <a:ext cx="9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5" name="Rectangle 947"/>
            <p:cNvSpPr>
              <a:spLocks noChangeArrowheads="1"/>
            </p:cNvSpPr>
            <p:nvPr/>
          </p:nvSpPr>
          <p:spPr bwMode="auto">
            <a:xfrm>
              <a:off x="2478" y="1410"/>
              <a:ext cx="964" cy="135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pic>
          <p:nvPicPr>
            <p:cNvPr id="8226" name="Picture 94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1867"/>
              <a:ext cx="95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7" name="Picture 94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1867"/>
              <a:ext cx="9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8" name="Rectangle 950"/>
            <p:cNvSpPr>
              <a:spLocks noChangeArrowheads="1"/>
            </p:cNvSpPr>
            <p:nvPr/>
          </p:nvSpPr>
          <p:spPr bwMode="auto">
            <a:xfrm>
              <a:off x="2478" y="1867"/>
              <a:ext cx="964" cy="131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pic>
          <p:nvPicPr>
            <p:cNvPr id="8229" name="Picture 95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2101"/>
              <a:ext cx="95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30" name="Picture 95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2101"/>
              <a:ext cx="9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1" name="Rectangle 953"/>
            <p:cNvSpPr>
              <a:spLocks noChangeArrowheads="1"/>
            </p:cNvSpPr>
            <p:nvPr/>
          </p:nvSpPr>
          <p:spPr bwMode="auto">
            <a:xfrm>
              <a:off x="2478" y="2098"/>
              <a:ext cx="964" cy="130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pic>
          <p:nvPicPr>
            <p:cNvPr id="8232" name="Picture 95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2763"/>
              <a:ext cx="956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33" name="Picture 95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2763"/>
              <a:ext cx="970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4" name="Rectangle 956"/>
            <p:cNvSpPr>
              <a:spLocks noChangeArrowheads="1"/>
            </p:cNvSpPr>
            <p:nvPr/>
          </p:nvSpPr>
          <p:spPr bwMode="auto">
            <a:xfrm>
              <a:off x="2478" y="2763"/>
              <a:ext cx="964" cy="111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pic>
          <p:nvPicPr>
            <p:cNvPr id="8235" name="Picture 95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1644"/>
              <a:ext cx="95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36" name="Picture 9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1644"/>
              <a:ext cx="970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7" name="Rectangle 959"/>
            <p:cNvSpPr>
              <a:spLocks noChangeArrowheads="1"/>
            </p:cNvSpPr>
            <p:nvPr/>
          </p:nvSpPr>
          <p:spPr bwMode="auto">
            <a:xfrm>
              <a:off x="2478" y="1644"/>
              <a:ext cx="964" cy="120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38" name="Freeform 960"/>
            <p:cNvSpPr>
              <a:spLocks/>
            </p:cNvSpPr>
            <p:nvPr/>
          </p:nvSpPr>
          <p:spPr bwMode="auto">
            <a:xfrm>
              <a:off x="2478" y="2236"/>
              <a:ext cx="47" cy="86"/>
            </a:xfrm>
            <a:custGeom>
              <a:avLst/>
              <a:gdLst>
                <a:gd name="T0" fmla="*/ 0 w 36"/>
                <a:gd name="T1" fmla="*/ 932 h 66"/>
                <a:gd name="T2" fmla="*/ 435 w 36"/>
                <a:gd name="T3" fmla="*/ 715 h 66"/>
                <a:gd name="T4" fmla="*/ 517 w 36"/>
                <a:gd name="T5" fmla="*/ 523 h 66"/>
                <a:gd name="T6" fmla="*/ 435 w 36"/>
                <a:gd name="T7" fmla="*/ 246 h 66"/>
                <a:gd name="T8" fmla="*/ 151 w 36"/>
                <a:gd name="T9" fmla="*/ 0 h 66"/>
                <a:gd name="T10" fmla="*/ 0 w 36"/>
                <a:gd name="T11" fmla="*/ 93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"/>
                <a:gd name="T19" fmla="*/ 0 h 66"/>
                <a:gd name="T20" fmla="*/ 36 w 36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" h="66">
                  <a:moveTo>
                    <a:pt x="0" y="66"/>
                  </a:moveTo>
                  <a:lnTo>
                    <a:pt x="30" y="51"/>
                  </a:lnTo>
                  <a:lnTo>
                    <a:pt x="36" y="37"/>
                  </a:lnTo>
                  <a:lnTo>
                    <a:pt x="30" y="17"/>
                  </a:lnTo>
                  <a:lnTo>
                    <a:pt x="11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39" name="Freeform 961"/>
            <p:cNvSpPr>
              <a:spLocks/>
            </p:cNvSpPr>
            <p:nvPr/>
          </p:nvSpPr>
          <p:spPr bwMode="auto">
            <a:xfrm>
              <a:off x="2478" y="2236"/>
              <a:ext cx="47" cy="86"/>
            </a:xfrm>
            <a:custGeom>
              <a:avLst/>
              <a:gdLst>
                <a:gd name="T0" fmla="*/ 0 w 36"/>
                <a:gd name="T1" fmla="*/ 932 h 66"/>
                <a:gd name="T2" fmla="*/ 435 w 36"/>
                <a:gd name="T3" fmla="*/ 715 h 66"/>
                <a:gd name="T4" fmla="*/ 517 w 36"/>
                <a:gd name="T5" fmla="*/ 523 h 66"/>
                <a:gd name="T6" fmla="*/ 435 w 36"/>
                <a:gd name="T7" fmla="*/ 246 h 66"/>
                <a:gd name="T8" fmla="*/ 151 w 36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66"/>
                <a:gd name="T17" fmla="*/ 36 w 3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66">
                  <a:moveTo>
                    <a:pt x="0" y="66"/>
                  </a:moveTo>
                  <a:lnTo>
                    <a:pt x="30" y="51"/>
                  </a:lnTo>
                  <a:lnTo>
                    <a:pt x="36" y="37"/>
                  </a:lnTo>
                  <a:lnTo>
                    <a:pt x="30" y="17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CC99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0" name="Freeform 962"/>
            <p:cNvSpPr>
              <a:spLocks/>
            </p:cNvSpPr>
            <p:nvPr/>
          </p:nvSpPr>
          <p:spPr bwMode="auto">
            <a:xfrm>
              <a:off x="2478" y="2411"/>
              <a:ext cx="39" cy="147"/>
            </a:xfrm>
            <a:custGeom>
              <a:avLst/>
              <a:gdLst>
                <a:gd name="T0" fmla="*/ 108 w 30"/>
                <a:gd name="T1" fmla="*/ 1452 h 114"/>
                <a:gd name="T2" fmla="*/ 354 w 30"/>
                <a:gd name="T3" fmla="*/ 1155 h 114"/>
                <a:gd name="T4" fmla="*/ 417 w 30"/>
                <a:gd name="T5" fmla="*/ 839 h 114"/>
                <a:gd name="T6" fmla="*/ 272 w 30"/>
                <a:gd name="T7" fmla="*/ 438 h 114"/>
                <a:gd name="T8" fmla="*/ 0 w 30"/>
                <a:gd name="T9" fmla="*/ 0 h 114"/>
                <a:gd name="T10" fmla="*/ 108 w 30"/>
                <a:gd name="T11" fmla="*/ 1452 h 1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14"/>
                <a:gd name="T20" fmla="*/ 30 w 30"/>
                <a:gd name="T21" fmla="*/ 114 h 1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14">
                  <a:moveTo>
                    <a:pt x="8" y="114"/>
                  </a:moveTo>
                  <a:lnTo>
                    <a:pt x="25" y="91"/>
                  </a:lnTo>
                  <a:lnTo>
                    <a:pt x="30" y="66"/>
                  </a:lnTo>
                  <a:lnTo>
                    <a:pt x="19" y="34"/>
                  </a:lnTo>
                  <a:lnTo>
                    <a:pt x="0" y="0"/>
                  </a:lnTo>
                  <a:lnTo>
                    <a:pt x="8" y="114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1" name="Freeform 963"/>
            <p:cNvSpPr>
              <a:spLocks/>
            </p:cNvSpPr>
            <p:nvPr/>
          </p:nvSpPr>
          <p:spPr bwMode="auto">
            <a:xfrm>
              <a:off x="2478" y="2411"/>
              <a:ext cx="39" cy="147"/>
            </a:xfrm>
            <a:custGeom>
              <a:avLst/>
              <a:gdLst>
                <a:gd name="T0" fmla="*/ 108 w 30"/>
                <a:gd name="T1" fmla="*/ 1452 h 114"/>
                <a:gd name="T2" fmla="*/ 354 w 30"/>
                <a:gd name="T3" fmla="*/ 1155 h 114"/>
                <a:gd name="T4" fmla="*/ 417 w 30"/>
                <a:gd name="T5" fmla="*/ 839 h 114"/>
                <a:gd name="T6" fmla="*/ 272 w 30"/>
                <a:gd name="T7" fmla="*/ 438 h 114"/>
                <a:gd name="T8" fmla="*/ 0 w 30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14"/>
                <a:gd name="T17" fmla="*/ 30 w 3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14">
                  <a:moveTo>
                    <a:pt x="8" y="114"/>
                  </a:moveTo>
                  <a:lnTo>
                    <a:pt x="25" y="91"/>
                  </a:lnTo>
                  <a:lnTo>
                    <a:pt x="30" y="66"/>
                  </a:lnTo>
                  <a:lnTo>
                    <a:pt x="19" y="3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CC99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2" name="Freeform 964"/>
            <p:cNvSpPr>
              <a:spLocks/>
            </p:cNvSpPr>
            <p:nvPr/>
          </p:nvSpPr>
          <p:spPr bwMode="auto">
            <a:xfrm>
              <a:off x="2478" y="2667"/>
              <a:ext cx="39" cy="96"/>
            </a:xfrm>
            <a:custGeom>
              <a:avLst/>
              <a:gdLst>
                <a:gd name="T0" fmla="*/ 0 w 30"/>
                <a:gd name="T1" fmla="*/ 1000 h 74"/>
                <a:gd name="T2" fmla="*/ 272 w 30"/>
                <a:gd name="T3" fmla="*/ 851 h 74"/>
                <a:gd name="T4" fmla="*/ 417 w 30"/>
                <a:gd name="T5" fmla="*/ 589 h 74"/>
                <a:gd name="T6" fmla="*/ 354 w 30"/>
                <a:gd name="T7" fmla="*/ 317 h 74"/>
                <a:gd name="T8" fmla="*/ 146 w 30"/>
                <a:gd name="T9" fmla="*/ 0 h 74"/>
                <a:gd name="T10" fmla="*/ 0 w 30"/>
                <a:gd name="T11" fmla="*/ 1000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74"/>
                <a:gd name="T20" fmla="*/ 30 w 3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74">
                  <a:moveTo>
                    <a:pt x="0" y="74"/>
                  </a:moveTo>
                  <a:lnTo>
                    <a:pt x="19" y="63"/>
                  </a:lnTo>
                  <a:lnTo>
                    <a:pt x="30" y="43"/>
                  </a:lnTo>
                  <a:lnTo>
                    <a:pt x="25" y="23"/>
                  </a:lnTo>
                  <a:lnTo>
                    <a:pt x="11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3" name="Freeform 965"/>
            <p:cNvSpPr>
              <a:spLocks/>
            </p:cNvSpPr>
            <p:nvPr/>
          </p:nvSpPr>
          <p:spPr bwMode="auto">
            <a:xfrm>
              <a:off x="2478" y="2667"/>
              <a:ext cx="39" cy="96"/>
            </a:xfrm>
            <a:custGeom>
              <a:avLst/>
              <a:gdLst>
                <a:gd name="T0" fmla="*/ 0 w 30"/>
                <a:gd name="T1" fmla="*/ 1000 h 74"/>
                <a:gd name="T2" fmla="*/ 272 w 30"/>
                <a:gd name="T3" fmla="*/ 851 h 74"/>
                <a:gd name="T4" fmla="*/ 417 w 30"/>
                <a:gd name="T5" fmla="*/ 589 h 74"/>
                <a:gd name="T6" fmla="*/ 354 w 30"/>
                <a:gd name="T7" fmla="*/ 317 h 74"/>
                <a:gd name="T8" fmla="*/ 146 w 30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74"/>
                <a:gd name="T17" fmla="*/ 30 w 30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74">
                  <a:moveTo>
                    <a:pt x="0" y="74"/>
                  </a:moveTo>
                  <a:lnTo>
                    <a:pt x="19" y="63"/>
                  </a:lnTo>
                  <a:lnTo>
                    <a:pt x="30" y="43"/>
                  </a:lnTo>
                  <a:lnTo>
                    <a:pt x="25" y="23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CC99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4" name="Freeform 966"/>
            <p:cNvSpPr>
              <a:spLocks/>
            </p:cNvSpPr>
            <p:nvPr/>
          </p:nvSpPr>
          <p:spPr bwMode="auto">
            <a:xfrm>
              <a:off x="2511" y="1615"/>
              <a:ext cx="945" cy="699"/>
            </a:xfrm>
            <a:custGeom>
              <a:avLst/>
              <a:gdLst>
                <a:gd name="T0" fmla="*/ 135 w 736"/>
                <a:gd name="T1" fmla="*/ 0 h 540"/>
                <a:gd name="T2" fmla="*/ 0 w 736"/>
                <a:gd name="T3" fmla="*/ 193 h 540"/>
                <a:gd name="T4" fmla="*/ 8825 w 736"/>
                <a:gd name="T5" fmla="*/ 7131 h 540"/>
                <a:gd name="T6" fmla="*/ 8958 w 736"/>
                <a:gd name="T7" fmla="*/ 6952 h 540"/>
                <a:gd name="T8" fmla="*/ 135 w 736"/>
                <a:gd name="T9" fmla="*/ 0 h 5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36"/>
                <a:gd name="T16" fmla="*/ 0 h 540"/>
                <a:gd name="T17" fmla="*/ 736 w 736"/>
                <a:gd name="T18" fmla="*/ 540 h 5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36" h="540">
                  <a:moveTo>
                    <a:pt x="11" y="0"/>
                  </a:moveTo>
                  <a:lnTo>
                    <a:pt x="0" y="15"/>
                  </a:lnTo>
                  <a:lnTo>
                    <a:pt x="725" y="540"/>
                  </a:lnTo>
                  <a:lnTo>
                    <a:pt x="736" y="52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5" name="Freeform 967"/>
            <p:cNvSpPr>
              <a:spLocks/>
            </p:cNvSpPr>
            <p:nvPr/>
          </p:nvSpPr>
          <p:spPr bwMode="auto">
            <a:xfrm>
              <a:off x="3402" y="2262"/>
              <a:ext cx="1067" cy="360"/>
            </a:xfrm>
            <a:custGeom>
              <a:avLst/>
              <a:gdLst>
                <a:gd name="T0" fmla="*/ 10238 w 830"/>
                <a:gd name="T1" fmla="*/ 3504 h 278"/>
                <a:gd name="T2" fmla="*/ 10238 w 830"/>
                <a:gd name="T3" fmla="*/ 3234 h 278"/>
                <a:gd name="T4" fmla="*/ 9360 w 830"/>
                <a:gd name="T5" fmla="*/ 3320 h 278"/>
                <a:gd name="T6" fmla="*/ 9360 w 830"/>
                <a:gd name="T7" fmla="*/ 3320 h 278"/>
                <a:gd name="T8" fmla="*/ 8562 w 830"/>
                <a:gd name="T9" fmla="*/ 3423 h 278"/>
                <a:gd name="T10" fmla="*/ 8562 w 830"/>
                <a:gd name="T11" fmla="*/ 3543 h 278"/>
                <a:gd name="T12" fmla="*/ 8562 w 830"/>
                <a:gd name="T13" fmla="*/ 3423 h 278"/>
                <a:gd name="T14" fmla="*/ 6944 w 830"/>
                <a:gd name="T15" fmla="*/ 3320 h 278"/>
                <a:gd name="T16" fmla="*/ 6944 w 830"/>
                <a:gd name="T17" fmla="*/ 3423 h 278"/>
                <a:gd name="T18" fmla="*/ 6984 w 830"/>
                <a:gd name="T19" fmla="*/ 3320 h 278"/>
                <a:gd name="T20" fmla="*/ 5482 w 830"/>
                <a:gd name="T21" fmla="*/ 3114 h 278"/>
                <a:gd name="T22" fmla="*/ 5444 w 830"/>
                <a:gd name="T23" fmla="*/ 3234 h 278"/>
                <a:gd name="T24" fmla="*/ 5482 w 830"/>
                <a:gd name="T25" fmla="*/ 3114 h 278"/>
                <a:gd name="T26" fmla="*/ 4019 w 830"/>
                <a:gd name="T27" fmla="*/ 2776 h 278"/>
                <a:gd name="T28" fmla="*/ 3981 w 830"/>
                <a:gd name="T29" fmla="*/ 2892 h 278"/>
                <a:gd name="T30" fmla="*/ 4019 w 830"/>
                <a:gd name="T31" fmla="*/ 2776 h 278"/>
                <a:gd name="T32" fmla="*/ 2763 w 830"/>
                <a:gd name="T33" fmla="*/ 2251 h 278"/>
                <a:gd name="T34" fmla="*/ 2719 w 830"/>
                <a:gd name="T35" fmla="*/ 2363 h 278"/>
                <a:gd name="T36" fmla="*/ 2800 w 830"/>
                <a:gd name="T37" fmla="*/ 2251 h 278"/>
                <a:gd name="T38" fmla="*/ 1702 w 830"/>
                <a:gd name="T39" fmla="*/ 1632 h 278"/>
                <a:gd name="T40" fmla="*/ 1644 w 830"/>
                <a:gd name="T41" fmla="*/ 1744 h 278"/>
                <a:gd name="T42" fmla="*/ 1702 w 830"/>
                <a:gd name="T43" fmla="*/ 1668 h 278"/>
                <a:gd name="T44" fmla="*/ 1237 w 830"/>
                <a:gd name="T45" fmla="*/ 1250 h 278"/>
                <a:gd name="T46" fmla="*/ 787 w 830"/>
                <a:gd name="T47" fmla="*/ 837 h 278"/>
                <a:gd name="T48" fmla="*/ 713 w 830"/>
                <a:gd name="T49" fmla="*/ 912 h 278"/>
                <a:gd name="T50" fmla="*/ 833 w 830"/>
                <a:gd name="T51" fmla="*/ 837 h 278"/>
                <a:gd name="T52" fmla="*/ 476 w 830"/>
                <a:gd name="T53" fmla="*/ 411 h 278"/>
                <a:gd name="T54" fmla="*/ 382 w 830"/>
                <a:gd name="T55" fmla="*/ 493 h 278"/>
                <a:gd name="T56" fmla="*/ 476 w 830"/>
                <a:gd name="T57" fmla="*/ 411 h 278"/>
                <a:gd name="T58" fmla="*/ 174 w 830"/>
                <a:gd name="T59" fmla="*/ 0 h 278"/>
                <a:gd name="T60" fmla="*/ 0 w 830"/>
                <a:gd name="T61" fmla="*/ 142 h 278"/>
                <a:gd name="T62" fmla="*/ 306 w 830"/>
                <a:gd name="T63" fmla="*/ 580 h 278"/>
                <a:gd name="T64" fmla="*/ 306 w 830"/>
                <a:gd name="T65" fmla="*/ 619 h 278"/>
                <a:gd name="T66" fmla="*/ 649 w 830"/>
                <a:gd name="T67" fmla="*/ 1022 h 278"/>
                <a:gd name="T68" fmla="*/ 649 w 830"/>
                <a:gd name="T69" fmla="*/ 1022 h 278"/>
                <a:gd name="T70" fmla="*/ 1095 w 830"/>
                <a:gd name="T71" fmla="*/ 1449 h 278"/>
                <a:gd name="T72" fmla="*/ 1565 w 830"/>
                <a:gd name="T73" fmla="*/ 1849 h 278"/>
                <a:gd name="T74" fmla="*/ 1599 w 830"/>
                <a:gd name="T75" fmla="*/ 1849 h 278"/>
                <a:gd name="T76" fmla="*/ 2685 w 830"/>
                <a:gd name="T77" fmla="*/ 2467 h 278"/>
                <a:gd name="T78" fmla="*/ 2685 w 830"/>
                <a:gd name="T79" fmla="*/ 2467 h 278"/>
                <a:gd name="T80" fmla="*/ 3938 w 830"/>
                <a:gd name="T81" fmla="*/ 3009 h 278"/>
                <a:gd name="T82" fmla="*/ 3981 w 830"/>
                <a:gd name="T83" fmla="*/ 3009 h 278"/>
                <a:gd name="T84" fmla="*/ 5444 w 830"/>
                <a:gd name="T85" fmla="*/ 3336 h 278"/>
                <a:gd name="T86" fmla="*/ 5444 w 830"/>
                <a:gd name="T87" fmla="*/ 3373 h 278"/>
                <a:gd name="T88" fmla="*/ 6944 w 830"/>
                <a:gd name="T89" fmla="*/ 3583 h 278"/>
                <a:gd name="T90" fmla="*/ 6944 w 830"/>
                <a:gd name="T91" fmla="*/ 3583 h 278"/>
                <a:gd name="T92" fmla="*/ 8562 w 830"/>
                <a:gd name="T93" fmla="*/ 3680 h 278"/>
                <a:gd name="T94" fmla="*/ 8599 w 830"/>
                <a:gd name="T95" fmla="*/ 3680 h 278"/>
                <a:gd name="T96" fmla="*/ 9374 w 830"/>
                <a:gd name="T97" fmla="*/ 3583 h 278"/>
                <a:gd name="T98" fmla="*/ 9360 w 830"/>
                <a:gd name="T99" fmla="*/ 3423 h 278"/>
                <a:gd name="T100" fmla="*/ 9360 w 830"/>
                <a:gd name="T101" fmla="*/ 3583 h 278"/>
                <a:gd name="T102" fmla="*/ 10238 w 830"/>
                <a:gd name="T103" fmla="*/ 3504 h 2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30"/>
                <a:gd name="T157" fmla="*/ 0 h 278"/>
                <a:gd name="T158" fmla="*/ 830 w 830"/>
                <a:gd name="T159" fmla="*/ 278 h 2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30" h="278">
                  <a:moveTo>
                    <a:pt x="830" y="264"/>
                  </a:moveTo>
                  <a:lnTo>
                    <a:pt x="830" y="244"/>
                  </a:lnTo>
                  <a:lnTo>
                    <a:pt x="759" y="250"/>
                  </a:lnTo>
                  <a:lnTo>
                    <a:pt x="695" y="258"/>
                  </a:lnTo>
                  <a:lnTo>
                    <a:pt x="695" y="267"/>
                  </a:lnTo>
                  <a:lnTo>
                    <a:pt x="695" y="258"/>
                  </a:lnTo>
                  <a:lnTo>
                    <a:pt x="563" y="250"/>
                  </a:lnTo>
                  <a:lnTo>
                    <a:pt x="563" y="258"/>
                  </a:lnTo>
                  <a:lnTo>
                    <a:pt x="566" y="250"/>
                  </a:lnTo>
                  <a:lnTo>
                    <a:pt x="444" y="235"/>
                  </a:lnTo>
                  <a:lnTo>
                    <a:pt x="442" y="244"/>
                  </a:lnTo>
                  <a:lnTo>
                    <a:pt x="444" y="235"/>
                  </a:lnTo>
                  <a:lnTo>
                    <a:pt x="326" y="209"/>
                  </a:lnTo>
                  <a:lnTo>
                    <a:pt x="323" y="218"/>
                  </a:lnTo>
                  <a:lnTo>
                    <a:pt x="326" y="209"/>
                  </a:lnTo>
                  <a:lnTo>
                    <a:pt x="224" y="169"/>
                  </a:lnTo>
                  <a:lnTo>
                    <a:pt x="221" y="178"/>
                  </a:lnTo>
                  <a:lnTo>
                    <a:pt x="227" y="169"/>
                  </a:lnTo>
                  <a:lnTo>
                    <a:pt x="138" y="123"/>
                  </a:lnTo>
                  <a:lnTo>
                    <a:pt x="133" y="132"/>
                  </a:lnTo>
                  <a:lnTo>
                    <a:pt x="138" y="126"/>
                  </a:lnTo>
                  <a:lnTo>
                    <a:pt x="100" y="94"/>
                  </a:lnTo>
                  <a:lnTo>
                    <a:pt x="64" y="63"/>
                  </a:lnTo>
                  <a:lnTo>
                    <a:pt x="58" y="69"/>
                  </a:lnTo>
                  <a:lnTo>
                    <a:pt x="67" y="63"/>
                  </a:lnTo>
                  <a:lnTo>
                    <a:pt x="39" y="31"/>
                  </a:lnTo>
                  <a:lnTo>
                    <a:pt x="31" y="37"/>
                  </a:lnTo>
                  <a:lnTo>
                    <a:pt x="39" y="31"/>
                  </a:lnTo>
                  <a:lnTo>
                    <a:pt x="14" y="0"/>
                  </a:lnTo>
                  <a:lnTo>
                    <a:pt x="0" y="11"/>
                  </a:lnTo>
                  <a:lnTo>
                    <a:pt x="25" y="43"/>
                  </a:lnTo>
                  <a:lnTo>
                    <a:pt x="25" y="46"/>
                  </a:lnTo>
                  <a:lnTo>
                    <a:pt x="53" y="77"/>
                  </a:lnTo>
                  <a:lnTo>
                    <a:pt x="89" y="109"/>
                  </a:lnTo>
                  <a:lnTo>
                    <a:pt x="127" y="140"/>
                  </a:lnTo>
                  <a:lnTo>
                    <a:pt x="130" y="140"/>
                  </a:lnTo>
                  <a:lnTo>
                    <a:pt x="218" y="186"/>
                  </a:lnTo>
                  <a:lnTo>
                    <a:pt x="320" y="227"/>
                  </a:lnTo>
                  <a:lnTo>
                    <a:pt x="323" y="227"/>
                  </a:lnTo>
                  <a:lnTo>
                    <a:pt x="442" y="252"/>
                  </a:lnTo>
                  <a:lnTo>
                    <a:pt x="442" y="255"/>
                  </a:lnTo>
                  <a:lnTo>
                    <a:pt x="563" y="270"/>
                  </a:lnTo>
                  <a:lnTo>
                    <a:pt x="695" y="278"/>
                  </a:lnTo>
                  <a:lnTo>
                    <a:pt x="698" y="278"/>
                  </a:lnTo>
                  <a:lnTo>
                    <a:pt x="761" y="270"/>
                  </a:lnTo>
                  <a:lnTo>
                    <a:pt x="759" y="258"/>
                  </a:lnTo>
                  <a:lnTo>
                    <a:pt x="759" y="270"/>
                  </a:lnTo>
                  <a:lnTo>
                    <a:pt x="830" y="264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6" name="Rectangle 968"/>
            <p:cNvSpPr>
              <a:spLocks noChangeArrowheads="1"/>
            </p:cNvSpPr>
            <p:nvPr/>
          </p:nvSpPr>
          <p:spPr bwMode="auto">
            <a:xfrm>
              <a:off x="4469" y="2592"/>
              <a:ext cx="588" cy="26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47" name="Freeform 969"/>
            <p:cNvSpPr>
              <a:spLocks/>
            </p:cNvSpPr>
            <p:nvPr/>
          </p:nvSpPr>
          <p:spPr bwMode="auto">
            <a:xfrm>
              <a:off x="2482" y="2886"/>
              <a:ext cx="7" cy="8"/>
            </a:xfrm>
            <a:custGeom>
              <a:avLst/>
              <a:gdLst>
                <a:gd name="T0" fmla="*/ 151 w 5"/>
                <a:gd name="T1" fmla="*/ 49 h 6"/>
                <a:gd name="T2" fmla="*/ 57 w 5"/>
                <a:gd name="T3" fmla="*/ 0 h 6"/>
                <a:gd name="T4" fmla="*/ 0 w 5"/>
                <a:gd name="T5" fmla="*/ 49 h 6"/>
                <a:gd name="T6" fmla="*/ 57 w 5"/>
                <a:gd name="T7" fmla="*/ 113 h 6"/>
                <a:gd name="T8" fmla="*/ 151 w 5"/>
                <a:gd name="T9" fmla="*/ 49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6"/>
                <a:gd name="T17" fmla="*/ 5 w 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6">
                  <a:moveTo>
                    <a:pt x="5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8" name="Freeform 970"/>
            <p:cNvSpPr>
              <a:spLocks/>
            </p:cNvSpPr>
            <p:nvPr/>
          </p:nvSpPr>
          <p:spPr bwMode="auto">
            <a:xfrm>
              <a:off x="2482" y="2898"/>
              <a:ext cx="7" cy="6"/>
            </a:xfrm>
            <a:custGeom>
              <a:avLst/>
              <a:gdLst>
                <a:gd name="T0" fmla="*/ 151 w 5"/>
                <a:gd name="T1" fmla="*/ 20 h 5"/>
                <a:gd name="T2" fmla="*/ 151 w 5"/>
                <a:gd name="T3" fmla="*/ 0 h 5"/>
                <a:gd name="T4" fmla="*/ 57 w 5"/>
                <a:gd name="T5" fmla="*/ 0 h 5"/>
                <a:gd name="T6" fmla="*/ 0 w 5"/>
                <a:gd name="T7" fmla="*/ 20 h 5"/>
                <a:gd name="T8" fmla="*/ 57 w 5"/>
                <a:gd name="T9" fmla="*/ 29 h 5"/>
                <a:gd name="T10" fmla="*/ 151 w 5"/>
                <a:gd name="T11" fmla="*/ 2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5"/>
                <a:gd name="T20" fmla="*/ 5 w 5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5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5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49" name="Freeform 971"/>
            <p:cNvSpPr>
              <a:spLocks/>
            </p:cNvSpPr>
            <p:nvPr/>
          </p:nvSpPr>
          <p:spPr bwMode="auto">
            <a:xfrm>
              <a:off x="2482" y="2908"/>
              <a:ext cx="7" cy="8"/>
            </a:xfrm>
            <a:custGeom>
              <a:avLst/>
              <a:gdLst>
                <a:gd name="T0" fmla="*/ 151 w 5"/>
                <a:gd name="T1" fmla="*/ 49 h 6"/>
                <a:gd name="T2" fmla="*/ 151 w 5"/>
                <a:gd name="T3" fmla="*/ 0 h 6"/>
                <a:gd name="T4" fmla="*/ 57 w 5"/>
                <a:gd name="T5" fmla="*/ 0 h 6"/>
                <a:gd name="T6" fmla="*/ 0 w 5"/>
                <a:gd name="T7" fmla="*/ 49 h 6"/>
                <a:gd name="T8" fmla="*/ 57 w 5"/>
                <a:gd name="T9" fmla="*/ 113 h 6"/>
                <a:gd name="T10" fmla="*/ 151 w 5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6"/>
                <a:gd name="T20" fmla="*/ 5 w 5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0" name="Freeform 972"/>
            <p:cNvSpPr>
              <a:spLocks/>
            </p:cNvSpPr>
            <p:nvPr/>
          </p:nvSpPr>
          <p:spPr bwMode="auto">
            <a:xfrm>
              <a:off x="2482" y="2920"/>
              <a:ext cx="7" cy="7"/>
            </a:xfrm>
            <a:custGeom>
              <a:avLst/>
              <a:gdLst>
                <a:gd name="T0" fmla="*/ 151 w 5"/>
                <a:gd name="T1" fmla="*/ 17 h 6"/>
                <a:gd name="T2" fmla="*/ 151 w 5"/>
                <a:gd name="T3" fmla="*/ 0 h 6"/>
                <a:gd name="T4" fmla="*/ 57 w 5"/>
                <a:gd name="T5" fmla="*/ 0 h 6"/>
                <a:gd name="T6" fmla="*/ 0 w 5"/>
                <a:gd name="T7" fmla="*/ 17 h 6"/>
                <a:gd name="T8" fmla="*/ 57 w 5"/>
                <a:gd name="T9" fmla="*/ 27 h 6"/>
                <a:gd name="T10" fmla="*/ 151 w 5"/>
                <a:gd name="T11" fmla="*/ 17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6"/>
                <a:gd name="T20" fmla="*/ 5 w 5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1" name="Freeform 973"/>
            <p:cNvSpPr>
              <a:spLocks/>
            </p:cNvSpPr>
            <p:nvPr/>
          </p:nvSpPr>
          <p:spPr bwMode="auto">
            <a:xfrm>
              <a:off x="2482" y="2934"/>
              <a:ext cx="7" cy="4"/>
            </a:xfrm>
            <a:custGeom>
              <a:avLst/>
              <a:gdLst>
                <a:gd name="T0" fmla="*/ 151 w 5"/>
                <a:gd name="T1" fmla="*/ 0 h 3"/>
                <a:gd name="T2" fmla="*/ 151 w 5"/>
                <a:gd name="T3" fmla="*/ 0 h 3"/>
                <a:gd name="T4" fmla="*/ 57 w 5"/>
                <a:gd name="T5" fmla="*/ 0 h 3"/>
                <a:gd name="T6" fmla="*/ 0 w 5"/>
                <a:gd name="T7" fmla="*/ 0 h 3"/>
                <a:gd name="T8" fmla="*/ 57 w 5"/>
                <a:gd name="T9" fmla="*/ 49 h 3"/>
                <a:gd name="T10" fmla="*/ 151 w 5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3"/>
                <a:gd name="T20" fmla="*/ 5 w 5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2" name="Freeform 974"/>
            <p:cNvSpPr>
              <a:spLocks/>
            </p:cNvSpPr>
            <p:nvPr/>
          </p:nvSpPr>
          <p:spPr bwMode="auto">
            <a:xfrm>
              <a:off x="2482" y="2945"/>
              <a:ext cx="7" cy="4"/>
            </a:xfrm>
            <a:custGeom>
              <a:avLst/>
              <a:gdLst>
                <a:gd name="T0" fmla="*/ 151 w 5"/>
                <a:gd name="T1" fmla="*/ 49 h 3"/>
                <a:gd name="T2" fmla="*/ 151 w 5"/>
                <a:gd name="T3" fmla="*/ 0 h 3"/>
                <a:gd name="T4" fmla="*/ 57 w 5"/>
                <a:gd name="T5" fmla="*/ 0 h 3"/>
                <a:gd name="T6" fmla="*/ 0 w 5"/>
                <a:gd name="T7" fmla="*/ 49 h 3"/>
                <a:gd name="T8" fmla="*/ 57 w 5"/>
                <a:gd name="T9" fmla="*/ 49 h 3"/>
                <a:gd name="T10" fmla="*/ 151 w 5"/>
                <a:gd name="T11" fmla="*/ 49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3"/>
                <a:gd name="T20" fmla="*/ 5 w 5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3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3" name="Freeform 975"/>
            <p:cNvSpPr>
              <a:spLocks/>
            </p:cNvSpPr>
            <p:nvPr/>
          </p:nvSpPr>
          <p:spPr bwMode="auto">
            <a:xfrm>
              <a:off x="2482" y="2957"/>
              <a:ext cx="7" cy="7"/>
            </a:xfrm>
            <a:custGeom>
              <a:avLst/>
              <a:gdLst>
                <a:gd name="T0" fmla="*/ 151 w 5"/>
                <a:gd name="T1" fmla="*/ 57 h 5"/>
                <a:gd name="T2" fmla="*/ 151 w 5"/>
                <a:gd name="T3" fmla="*/ 0 h 5"/>
                <a:gd name="T4" fmla="*/ 57 w 5"/>
                <a:gd name="T5" fmla="*/ 0 h 5"/>
                <a:gd name="T6" fmla="*/ 0 w 5"/>
                <a:gd name="T7" fmla="*/ 57 h 5"/>
                <a:gd name="T8" fmla="*/ 57 w 5"/>
                <a:gd name="T9" fmla="*/ 151 h 5"/>
                <a:gd name="T10" fmla="*/ 151 w 5"/>
                <a:gd name="T11" fmla="*/ 57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5"/>
                <a:gd name="T20" fmla="*/ 5 w 5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5">
                  <a:moveTo>
                    <a:pt x="5" y="2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4" name="Freeform 976"/>
            <p:cNvSpPr>
              <a:spLocks/>
            </p:cNvSpPr>
            <p:nvPr/>
          </p:nvSpPr>
          <p:spPr bwMode="auto">
            <a:xfrm>
              <a:off x="2482" y="2967"/>
              <a:ext cx="7" cy="8"/>
            </a:xfrm>
            <a:custGeom>
              <a:avLst/>
              <a:gdLst>
                <a:gd name="T0" fmla="*/ 151 w 5"/>
                <a:gd name="T1" fmla="*/ 49 h 6"/>
                <a:gd name="T2" fmla="*/ 151 w 5"/>
                <a:gd name="T3" fmla="*/ 0 h 6"/>
                <a:gd name="T4" fmla="*/ 57 w 5"/>
                <a:gd name="T5" fmla="*/ 0 h 6"/>
                <a:gd name="T6" fmla="*/ 0 w 5"/>
                <a:gd name="T7" fmla="*/ 49 h 6"/>
                <a:gd name="T8" fmla="*/ 57 w 5"/>
                <a:gd name="T9" fmla="*/ 113 h 6"/>
                <a:gd name="T10" fmla="*/ 151 w 5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6"/>
                <a:gd name="T20" fmla="*/ 5 w 5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5" name="Freeform 977"/>
            <p:cNvSpPr>
              <a:spLocks/>
            </p:cNvSpPr>
            <p:nvPr/>
          </p:nvSpPr>
          <p:spPr bwMode="auto">
            <a:xfrm>
              <a:off x="2482" y="2979"/>
              <a:ext cx="7" cy="8"/>
            </a:xfrm>
            <a:custGeom>
              <a:avLst/>
              <a:gdLst>
                <a:gd name="T0" fmla="*/ 151 w 5"/>
                <a:gd name="T1" fmla="*/ 49 h 6"/>
                <a:gd name="T2" fmla="*/ 151 w 5"/>
                <a:gd name="T3" fmla="*/ 0 h 6"/>
                <a:gd name="T4" fmla="*/ 57 w 5"/>
                <a:gd name="T5" fmla="*/ 0 h 6"/>
                <a:gd name="T6" fmla="*/ 0 w 5"/>
                <a:gd name="T7" fmla="*/ 49 h 6"/>
                <a:gd name="T8" fmla="*/ 57 w 5"/>
                <a:gd name="T9" fmla="*/ 113 h 6"/>
                <a:gd name="T10" fmla="*/ 151 w 5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6"/>
                <a:gd name="T20" fmla="*/ 5 w 5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6" name="Freeform 978"/>
            <p:cNvSpPr>
              <a:spLocks/>
            </p:cNvSpPr>
            <p:nvPr/>
          </p:nvSpPr>
          <p:spPr bwMode="auto">
            <a:xfrm>
              <a:off x="2482" y="2989"/>
              <a:ext cx="7" cy="8"/>
            </a:xfrm>
            <a:custGeom>
              <a:avLst/>
              <a:gdLst>
                <a:gd name="T0" fmla="*/ 151 w 5"/>
                <a:gd name="T1" fmla="*/ 49 h 6"/>
                <a:gd name="T2" fmla="*/ 151 w 5"/>
                <a:gd name="T3" fmla="*/ 0 h 6"/>
                <a:gd name="T4" fmla="*/ 57 w 5"/>
                <a:gd name="T5" fmla="*/ 0 h 6"/>
                <a:gd name="T6" fmla="*/ 0 w 5"/>
                <a:gd name="T7" fmla="*/ 49 h 6"/>
                <a:gd name="T8" fmla="*/ 57 w 5"/>
                <a:gd name="T9" fmla="*/ 113 h 6"/>
                <a:gd name="T10" fmla="*/ 151 w 5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6"/>
                <a:gd name="T20" fmla="*/ 5 w 5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7" name="Freeform 979"/>
            <p:cNvSpPr>
              <a:spLocks/>
            </p:cNvSpPr>
            <p:nvPr/>
          </p:nvSpPr>
          <p:spPr bwMode="auto">
            <a:xfrm>
              <a:off x="2482" y="3005"/>
              <a:ext cx="7" cy="4"/>
            </a:xfrm>
            <a:custGeom>
              <a:avLst/>
              <a:gdLst>
                <a:gd name="T0" fmla="*/ 151 w 5"/>
                <a:gd name="T1" fmla="*/ 0 h 3"/>
                <a:gd name="T2" fmla="*/ 151 w 5"/>
                <a:gd name="T3" fmla="*/ 0 h 3"/>
                <a:gd name="T4" fmla="*/ 57 w 5"/>
                <a:gd name="T5" fmla="*/ 0 h 3"/>
                <a:gd name="T6" fmla="*/ 0 w 5"/>
                <a:gd name="T7" fmla="*/ 0 h 3"/>
                <a:gd name="T8" fmla="*/ 57 w 5"/>
                <a:gd name="T9" fmla="*/ 49 h 3"/>
                <a:gd name="T10" fmla="*/ 151 w 5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3"/>
                <a:gd name="T20" fmla="*/ 5 w 5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8" name="Freeform 980"/>
            <p:cNvSpPr>
              <a:spLocks/>
            </p:cNvSpPr>
            <p:nvPr/>
          </p:nvSpPr>
          <p:spPr bwMode="auto">
            <a:xfrm>
              <a:off x="2482" y="3017"/>
              <a:ext cx="7" cy="2"/>
            </a:xfrm>
            <a:custGeom>
              <a:avLst/>
              <a:gdLst>
                <a:gd name="T0" fmla="*/ 151 w 5"/>
                <a:gd name="T1" fmla="*/ 0 h 2"/>
                <a:gd name="T2" fmla="*/ 151 w 5"/>
                <a:gd name="T3" fmla="*/ 0 h 2"/>
                <a:gd name="T4" fmla="*/ 57 w 5"/>
                <a:gd name="T5" fmla="*/ 0 h 2"/>
                <a:gd name="T6" fmla="*/ 0 w 5"/>
                <a:gd name="T7" fmla="*/ 0 h 2"/>
                <a:gd name="T8" fmla="*/ 57 w 5"/>
                <a:gd name="T9" fmla="*/ 2 h 2"/>
                <a:gd name="T10" fmla="*/ 151 w 5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2"/>
                <a:gd name="T20" fmla="*/ 5 w 5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2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59" name="Freeform 981"/>
            <p:cNvSpPr>
              <a:spLocks/>
            </p:cNvSpPr>
            <p:nvPr/>
          </p:nvSpPr>
          <p:spPr bwMode="auto">
            <a:xfrm>
              <a:off x="2482" y="3027"/>
              <a:ext cx="7" cy="4"/>
            </a:xfrm>
            <a:custGeom>
              <a:avLst/>
              <a:gdLst>
                <a:gd name="T0" fmla="*/ 151 w 5"/>
                <a:gd name="T1" fmla="*/ 49 h 3"/>
                <a:gd name="T2" fmla="*/ 151 w 5"/>
                <a:gd name="T3" fmla="*/ 0 h 3"/>
                <a:gd name="T4" fmla="*/ 57 w 5"/>
                <a:gd name="T5" fmla="*/ 0 h 3"/>
                <a:gd name="T6" fmla="*/ 0 w 5"/>
                <a:gd name="T7" fmla="*/ 49 h 3"/>
                <a:gd name="T8" fmla="*/ 57 w 5"/>
                <a:gd name="T9" fmla="*/ 49 h 3"/>
                <a:gd name="T10" fmla="*/ 151 w 5"/>
                <a:gd name="T11" fmla="*/ 49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3"/>
                <a:gd name="T20" fmla="*/ 5 w 5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3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0" name="Freeform 982"/>
            <p:cNvSpPr>
              <a:spLocks/>
            </p:cNvSpPr>
            <p:nvPr/>
          </p:nvSpPr>
          <p:spPr bwMode="auto">
            <a:xfrm>
              <a:off x="2482" y="3039"/>
              <a:ext cx="7" cy="6"/>
            </a:xfrm>
            <a:custGeom>
              <a:avLst/>
              <a:gdLst>
                <a:gd name="T0" fmla="*/ 151 w 5"/>
                <a:gd name="T1" fmla="*/ 20 h 5"/>
                <a:gd name="T2" fmla="*/ 151 w 5"/>
                <a:gd name="T3" fmla="*/ 0 h 5"/>
                <a:gd name="T4" fmla="*/ 57 w 5"/>
                <a:gd name="T5" fmla="*/ 0 h 5"/>
                <a:gd name="T6" fmla="*/ 0 w 5"/>
                <a:gd name="T7" fmla="*/ 20 h 5"/>
                <a:gd name="T8" fmla="*/ 57 w 5"/>
                <a:gd name="T9" fmla="*/ 29 h 5"/>
                <a:gd name="T10" fmla="*/ 151 w 5"/>
                <a:gd name="T11" fmla="*/ 2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5"/>
                <a:gd name="T20" fmla="*/ 5 w 5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5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5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1" name="Freeform 983"/>
            <p:cNvSpPr>
              <a:spLocks/>
            </p:cNvSpPr>
            <p:nvPr/>
          </p:nvSpPr>
          <p:spPr bwMode="auto">
            <a:xfrm>
              <a:off x="2482" y="3049"/>
              <a:ext cx="7" cy="8"/>
            </a:xfrm>
            <a:custGeom>
              <a:avLst/>
              <a:gdLst>
                <a:gd name="T0" fmla="*/ 151 w 5"/>
                <a:gd name="T1" fmla="*/ 49 h 6"/>
                <a:gd name="T2" fmla="*/ 151 w 5"/>
                <a:gd name="T3" fmla="*/ 0 h 6"/>
                <a:gd name="T4" fmla="*/ 57 w 5"/>
                <a:gd name="T5" fmla="*/ 0 h 6"/>
                <a:gd name="T6" fmla="*/ 0 w 5"/>
                <a:gd name="T7" fmla="*/ 49 h 6"/>
                <a:gd name="T8" fmla="*/ 57 w 5"/>
                <a:gd name="T9" fmla="*/ 113 h 6"/>
                <a:gd name="T10" fmla="*/ 151 w 5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6"/>
                <a:gd name="T20" fmla="*/ 5 w 5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2" name="Freeform 984"/>
            <p:cNvSpPr>
              <a:spLocks/>
            </p:cNvSpPr>
            <p:nvPr/>
          </p:nvSpPr>
          <p:spPr bwMode="auto">
            <a:xfrm>
              <a:off x="2705" y="2886"/>
              <a:ext cx="7" cy="8"/>
            </a:xfrm>
            <a:custGeom>
              <a:avLst/>
              <a:gdLst>
                <a:gd name="T0" fmla="*/ 27 w 6"/>
                <a:gd name="T1" fmla="*/ 49 h 6"/>
                <a:gd name="T2" fmla="*/ 17 w 6"/>
                <a:gd name="T3" fmla="*/ 0 h 6"/>
                <a:gd name="T4" fmla="*/ 0 w 6"/>
                <a:gd name="T5" fmla="*/ 49 h 6"/>
                <a:gd name="T6" fmla="*/ 17 w 6"/>
                <a:gd name="T7" fmla="*/ 113 h 6"/>
                <a:gd name="T8" fmla="*/ 27 w 6"/>
                <a:gd name="T9" fmla="*/ 49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6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3" name="Freeform 985"/>
            <p:cNvSpPr>
              <a:spLocks/>
            </p:cNvSpPr>
            <p:nvPr/>
          </p:nvSpPr>
          <p:spPr bwMode="auto">
            <a:xfrm>
              <a:off x="2705" y="2898"/>
              <a:ext cx="7" cy="6"/>
            </a:xfrm>
            <a:custGeom>
              <a:avLst/>
              <a:gdLst>
                <a:gd name="T0" fmla="*/ 27 w 6"/>
                <a:gd name="T1" fmla="*/ 20 h 5"/>
                <a:gd name="T2" fmla="*/ 27 w 6"/>
                <a:gd name="T3" fmla="*/ 0 h 5"/>
                <a:gd name="T4" fmla="*/ 17 w 6"/>
                <a:gd name="T5" fmla="*/ 0 h 5"/>
                <a:gd name="T6" fmla="*/ 0 w 6"/>
                <a:gd name="T7" fmla="*/ 20 h 5"/>
                <a:gd name="T8" fmla="*/ 17 w 6"/>
                <a:gd name="T9" fmla="*/ 29 h 5"/>
                <a:gd name="T10" fmla="*/ 27 w 6"/>
                <a:gd name="T11" fmla="*/ 2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5"/>
                <a:gd name="T20" fmla="*/ 6 w 6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5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4" name="Freeform 986"/>
            <p:cNvSpPr>
              <a:spLocks/>
            </p:cNvSpPr>
            <p:nvPr/>
          </p:nvSpPr>
          <p:spPr bwMode="auto">
            <a:xfrm>
              <a:off x="2705" y="2908"/>
              <a:ext cx="7" cy="8"/>
            </a:xfrm>
            <a:custGeom>
              <a:avLst/>
              <a:gdLst>
                <a:gd name="T0" fmla="*/ 27 w 6"/>
                <a:gd name="T1" fmla="*/ 49 h 6"/>
                <a:gd name="T2" fmla="*/ 27 w 6"/>
                <a:gd name="T3" fmla="*/ 0 h 6"/>
                <a:gd name="T4" fmla="*/ 17 w 6"/>
                <a:gd name="T5" fmla="*/ 0 h 6"/>
                <a:gd name="T6" fmla="*/ 0 w 6"/>
                <a:gd name="T7" fmla="*/ 49 h 6"/>
                <a:gd name="T8" fmla="*/ 17 w 6"/>
                <a:gd name="T9" fmla="*/ 113 h 6"/>
                <a:gd name="T10" fmla="*/ 27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5" name="Freeform 987"/>
            <p:cNvSpPr>
              <a:spLocks/>
            </p:cNvSpPr>
            <p:nvPr/>
          </p:nvSpPr>
          <p:spPr bwMode="auto">
            <a:xfrm>
              <a:off x="2705" y="2920"/>
              <a:ext cx="7" cy="7"/>
            </a:xfrm>
            <a:custGeom>
              <a:avLst/>
              <a:gdLst>
                <a:gd name="T0" fmla="*/ 27 w 6"/>
                <a:gd name="T1" fmla="*/ 17 h 6"/>
                <a:gd name="T2" fmla="*/ 27 w 6"/>
                <a:gd name="T3" fmla="*/ 0 h 6"/>
                <a:gd name="T4" fmla="*/ 17 w 6"/>
                <a:gd name="T5" fmla="*/ 0 h 6"/>
                <a:gd name="T6" fmla="*/ 0 w 6"/>
                <a:gd name="T7" fmla="*/ 17 h 6"/>
                <a:gd name="T8" fmla="*/ 17 w 6"/>
                <a:gd name="T9" fmla="*/ 27 h 6"/>
                <a:gd name="T10" fmla="*/ 27 w 6"/>
                <a:gd name="T11" fmla="*/ 17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6" name="Freeform 988"/>
            <p:cNvSpPr>
              <a:spLocks/>
            </p:cNvSpPr>
            <p:nvPr/>
          </p:nvSpPr>
          <p:spPr bwMode="auto">
            <a:xfrm>
              <a:off x="2705" y="2934"/>
              <a:ext cx="7" cy="4"/>
            </a:xfrm>
            <a:custGeom>
              <a:avLst/>
              <a:gdLst>
                <a:gd name="T0" fmla="*/ 27 w 6"/>
                <a:gd name="T1" fmla="*/ 0 h 3"/>
                <a:gd name="T2" fmla="*/ 27 w 6"/>
                <a:gd name="T3" fmla="*/ 0 h 3"/>
                <a:gd name="T4" fmla="*/ 17 w 6"/>
                <a:gd name="T5" fmla="*/ 0 h 3"/>
                <a:gd name="T6" fmla="*/ 0 w 6"/>
                <a:gd name="T7" fmla="*/ 0 h 3"/>
                <a:gd name="T8" fmla="*/ 17 w 6"/>
                <a:gd name="T9" fmla="*/ 49 h 3"/>
                <a:gd name="T10" fmla="*/ 27 w 6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3"/>
                <a:gd name="T20" fmla="*/ 6 w 6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3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7" name="Freeform 989"/>
            <p:cNvSpPr>
              <a:spLocks/>
            </p:cNvSpPr>
            <p:nvPr/>
          </p:nvSpPr>
          <p:spPr bwMode="auto">
            <a:xfrm>
              <a:off x="2705" y="2945"/>
              <a:ext cx="7" cy="4"/>
            </a:xfrm>
            <a:custGeom>
              <a:avLst/>
              <a:gdLst>
                <a:gd name="T0" fmla="*/ 27 w 6"/>
                <a:gd name="T1" fmla="*/ 49 h 3"/>
                <a:gd name="T2" fmla="*/ 27 w 6"/>
                <a:gd name="T3" fmla="*/ 0 h 3"/>
                <a:gd name="T4" fmla="*/ 17 w 6"/>
                <a:gd name="T5" fmla="*/ 0 h 3"/>
                <a:gd name="T6" fmla="*/ 0 w 6"/>
                <a:gd name="T7" fmla="*/ 49 h 3"/>
                <a:gd name="T8" fmla="*/ 17 w 6"/>
                <a:gd name="T9" fmla="*/ 49 h 3"/>
                <a:gd name="T10" fmla="*/ 27 w 6"/>
                <a:gd name="T11" fmla="*/ 49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3"/>
                <a:gd name="T20" fmla="*/ 6 w 6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3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8" name="Freeform 990"/>
            <p:cNvSpPr>
              <a:spLocks/>
            </p:cNvSpPr>
            <p:nvPr/>
          </p:nvSpPr>
          <p:spPr bwMode="auto">
            <a:xfrm>
              <a:off x="2705" y="2957"/>
              <a:ext cx="7" cy="7"/>
            </a:xfrm>
            <a:custGeom>
              <a:avLst/>
              <a:gdLst>
                <a:gd name="T0" fmla="*/ 27 w 6"/>
                <a:gd name="T1" fmla="*/ 57 h 5"/>
                <a:gd name="T2" fmla="*/ 27 w 6"/>
                <a:gd name="T3" fmla="*/ 0 h 5"/>
                <a:gd name="T4" fmla="*/ 17 w 6"/>
                <a:gd name="T5" fmla="*/ 0 h 5"/>
                <a:gd name="T6" fmla="*/ 0 w 6"/>
                <a:gd name="T7" fmla="*/ 57 h 5"/>
                <a:gd name="T8" fmla="*/ 17 w 6"/>
                <a:gd name="T9" fmla="*/ 151 h 5"/>
                <a:gd name="T10" fmla="*/ 27 w 6"/>
                <a:gd name="T11" fmla="*/ 57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5"/>
                <a:gd name="T20" fmla="*/ 6 w 6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5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5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69" name="Freeform 991"/>
            <p:cNvSpPr>
              <a:spLocks/>
            </p:cNvSpPr>
            <p:nvPr/>
          </p:nvSpPr>
          <p:spPr bwMode="auto">
            <a:xfrm>
              <a:off x="2705" y="2967"/>
              <a:ext cx="7" cy="8"/>
            </a:xfrm>
            <a:custGeom>
              <a:avLst/>
              <a:gdLst>
                <a:gd name="T0" fmla="*/ 27 w 6"/>
                <a:gd name="T1" fmla="*/ 49 h 6"/>
                <a:gd name="T2" fmla="*/ 27 w 6"/>
                <a:gd name="T3" fmla="*/ 0 h 6"/>
                <a:gd name="T4" fmla="*/ 17 w 6"/>
                <a:gd name="T5" fmla="*/ 0 h 6"/>
                <a:gd name="T6" fmla="*/ 0 w 6"/>
                <a:gd name="T7" fmla="*/ 49 h 6"/>
                <a:gd name="T8" fmla="*/ 17 w 6"/>
                <a:gd name="T9" fmla="*/ 113 h 6"/>
                <a:gd name="T10" fmla="*/ 27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0" name="Freeform 992"/>
            <p:cNvSpPr>
              <a:spLocks/>
            </p:cNvSpPr>
            <p:nvPr/>
          </p:nvSpPr>
          <p:spPr bwMode="auto">
            <a:xfrm>
              <a:off x="2705" y="2979"/>
              <a:ext cx="7" cy="8"/>
            </a:xfrm>
            <a:custGeom>
              <a:avLst/>
              <a:gdLst>
                <a:gd name="T0" fmla="*/ 27 w 6"/>
                <a:gd name="T1" fmla="*/ 49 h 6"/>
                <a:gd name="T2" fmla="*/ 27 w 6"/>
                <a:gd name="T3" fmla="*/ 0 h 6"/>
                <a:gd name="T4" fmla="*/ 17 w 6"/>
                <a:gd name="T5" fmla="*/ 0 h 6"/>
                <a:gd name="T6" fmla="*/ 0 w 6"/>
                <a:gd name="T7" fmla="*/ 49 h 6"/>
                <a:gd name="T8" fmla="*/ 17 w 6"/>
                <a:gd name="T9" fmla="*/ 113 h 6"/>
                <a:gd name="T10" fmla="*/ 27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1" name="Freeform 993"/>
            <p:cNvSpPr>
              <a:spLocks/>
            </p:cNvSpPr>
            <p:nvPr/>
          </p:nvSpPr>
          <p:spPr bwMode="auto">
            <a:xfrm>
              <a:off x="2705" y="2989"/>
              <a:ext cx="7" cy="8"/>
            </a:xfrm>
            <a:custGeom>
              <a:avLst/>
              <a:gdLst>
                <a:gd name="T0" fmla="*/ 27 w 6"/>
                <a:gd name="T1" fmla="*/ 49 h 6"/>
                <a:gd name="T2" fmla="*/ 27 w 6"/>
                <a:gd name="T3" fmla="*/ 0 h 6"/>
                <a:gd name="T4" fmla="*/ 17 w 6"/>
                <a:gd name="T5" fmla="*/ 0 h 6"/>
                <a:gd name="T6" fmla="*/ 0 w 6"/>
                <a:gd name="T7" fmla="*/ 49 h 6"/>
                <a:gd name="T8" fmla="*/ 17 w 6"/>
                <a:gd name="T9" fmla="*/ 113 h 6"/>
                <a:gd name="T10" fmla="*/ 27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2" name="Freeform 994"/>
            <p:cNvSpPr>
              <a:spLocks/>
            </p:cNvSpPr>
            <p:nvPr/>
          </p:nvSpPr>
          <p:spPr bwMode="auto">
            <a:xfrm>
              <a:off x="2705" y="3005"/>
              <a:ext cx="7" cy="4"/>
            </a:xfrm>
            <a:custGeom>
              <a:avLst/>
              <a:gdLst>
                <a:gd name="T0" fmla="*/ 27 w 6"/>
                <a:gd name="T1" fmla="*/ 0 h 3"/>
                <a:gd name="T2" fmla="*/ 27 w 6"/>
                <a:gd name="T3" fmla="*/ 0 h 3"/>
                <a:gd name="T4" fmla="*/ 17 w 6"/>
                <a:gd name="T5" fmla="*/ 0 h 3"/>
                <a:gd name="T6" fmla="*/ 0 w 6"/>
                <a:gd name="T7" fmla="*/ 0 h 3"/>
                <a:gd name="T8" fmla="*/ 17 w 6"/>
                <a:gd name="T9" fmla="*/ 49 h 3"/>
                <a:gd name="T10" fmla="*/ 27 w 6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3"/>
                <a:gd name="T20" fmla="*/ 6 w 6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3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3" name="Freeform 995"/>
            <p:cNvSpPr>
              <a:spLocks/>
            </p:cNvSpPr>
            <p:nvPr/>
          </p:nvSpPr>
          <p:spPr bwMode="auto">
            <a:xfrm>
              <a:off x="2705" y="3017"/>
              <a:ext cx="7" cy="2"/>
            </a:xfrm>
            <a:custGeom>
              <a:avLst/>
              <a:gdLst>
                <a:gd name="T0" fmla="*/ 27 w 6"/>
                <a:gd name="T1" fmla="*/ 0 h 2"/>
                <a:gd name="T2" fmla="*/ 27 w 6"/>
                <a:gd name="T3" fmla="*/ 0 h 2"/>
                <a:gd name="T4" fmla="*/ 17 w 6"/>
                <a:gd name="T5" fmla="*/ 0 h 2"/>
                <a:gd name="T6" fmla="*/ 0 w 6"/>
                <a:gd name="T7" fmla="*/ 0 h 2"/>
                <a:gd name="T8" fmla="*/ 17 w 6"/>
                <a:gd name="T9" fmla="*/ 2 h 2"/>
                <a:gd name="T10" fmla="*/ 27 w 6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2"/>
                <a:gd name="T20" fmla="*/ 6 w 6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2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4" name="Freeform 996"/>
            <p:cNvSpPr>
              <a:spLocks/>
            </p:cNvSpPr>
            <p:nvPr/>
          </p:nvSpPr>
          <p:spPr bwMode="auto">
            <a:xfrm>
              <a:off x="2705" y="3027"/>
              <a:ext cx="7" cy="4"/>
            </a:xfrm>
            <a:custGeom>
              <a:avLst/>
              <a:gdLst>
                <a:gd name="T0" fmla="*/ 27 w 6"/>
                <a:gd name="T1" fmla="*/ 49 h 3"/>
                <a:gd name="T2" fmla="*/ 27 w 6"/>
                <a:gd name="T3" fmla="*/ 0 h 3"/>
                <a:gd name="T4" fmla="*/ 17 w 6"/>
                <a:gd name="T5" fmla="*/ 0 h 3"/>
                <a:gd name="T6" fmla="*/ 0 w 6"/>
                <a:gd name="T7" fmla="*/ 49 h 3"/>
                <a:gd name="T8" fmla="*/ 17 w 6"/>
                <a:gd name="T9" fmla="*/ 49 h 3"/>
                <a:gd name="T10" fmla="*/ 27 w 6"/>
                <a:gd name="T11" fmla="*/ 49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3"/>
                <a:gd name="T20" fmla="*/ 6 w 6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3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5" name="Freeform 997"/>
            <p:cNvSpPr>
              <a:spLocks/>
            </p:cNvSpPr>
            <p:nvPr/>
          </p:nvSpPr>
          <p:spPr bwMode="auto">
            <a:xfrm>
              <a:off x="2705" y="3039"/>
              <a:ext cx="7" cy="6"/>
            </a:xfrm>
            <a:custGeom>
              <a:avLst/>
              <a:gdLst>
                <a:gd name="T0" fmla="*/ 27 w 6"/>
                <a:gd name="T1" fmla="*/ 20 h 5"/>
                <a:gd name="T2" fmla="*/ 27 w 6"/>
                <a:gd name="T3" fmla="*/ 0 h 5"/>
                <a:gd name="T4" fmla="*/ 17 w 6"/>
                <a:gd name="T5" fmla="*/ 0 h 5"/>
                <a:gd name="T6" fmla="*/ 0 w 6"/>
                <a:gd name="T7" fmla="*/ 20 h 5"/>
                <a:gd name="T8" fmla="*/ 17 w 6"/>
                <a:gd name="T9" fmla="*/ 29 h 5"/>
                <a:gd name="T10" fmla="*/ 27 w 6"/>
                <a:gd name="T11" fmla="*/ 2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5"/>
                <a:gd name="T20" fmla="*/ 6 w 6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5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6" name="Freeform 998"/>
            <p:cNvSpPr>
              <a:spLocks/>
            </p:cNvSpPr>
            <p:nvPr/>
          </p:nvSpPr>
          <p:spPr bwMode="auto">
            <a:xfrm>
              <a:off x="2705" y="3049"/>
              <a:ext cx="7" cy="8"/>
            </a:xfrm>
            <a:custGeom>
              <a:avLst/>
              <a:gdLst>
                <a:gd name="T0" fmla="*/ 27 w 6"/>
                <a:gd name="T1" fmla="*/ 49 h 6"/>
                <a:gd name="T2" fmla="*/ 27 w 6"/>
                <a:gd name="T3" fmla="*/ 0 h 6"/>
                <a:gd name="T4" fmla="*/ 17 w 6"/>
                <a:gd name="T5" fmla="*/ 0 h 6"/>
                <a:gd name="T6" fmla="*/ 0 w 6"/>
                <a:gd name="T7" fmla="*/ 49 h 6"/>
                <a:gd name="T8" fmla="*/ 17 w 6"/>
                <a:gd name="T9" fmla="*/ 113 h 6"/>
                <a:gd name="T10" fmla="*/ 27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7" name="Freeform 999"/>
            <p:cNvSpPr>
              <a:spLocks/>
            </p:cNvSpPr>
            <p:nvPr/>
          </p:nvSpPr>
          <p:spPr bwMode="auto">
            <a:xfrm>
              <a:off x="3424" y="2886"/>
              <a:ext cx="8" cy="8"/>
            </a:xfrm>
            <a:custGeom>
              <a:avLst/>
              <a:gdLst>
                <a:gd name="T0" fmla="*/ 113 w 6"/>
                <a:gd name="T1" fmla="*/ 49 h 6"/>
                <a:gd name="T2" fmla="*/ 49 w 6"/>
                <a:gd name="T3" fmla="*/ 0 h 6"/>
                <a:gd name="T4" fmla="*/ 0 w 6"/>
                <a:gd name="T5" fmla="*/ 49 h 6"/>
                <a:gd name="T6" fmla="*/ 49 w 6"/>
                <a:gd name="T7" fmla="*/ 113 h 6"/>
                <a:gd name="T8" fmla="*/ 113 w 6"/>
                <a:gd name="T9" fmla="*/ 49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6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8" name="Freeform 1000"/>
            <p:cNvSpPr>
              <a:spLocks/>
            </p:cNvSpPr>
            <p:nvPr/>
          </p:nvSpPr>
          <p:spPr bwMode="auto">
            <a:xfrm>
              <a:off x="3424" y="2898"/>
              <a:ext cx="8" cy="6"/>
            </a:xfrm>
            <a:custGeom>
              <a:avLst/>
              <a:gdLst>
                <a:gd name="T0" fmla="*/ 113 w 6"/>
                <a:gd name="T1" fmla="*/ 20 h 5"/>
                <a:gd name="T2" fmla="*/ 113 w 6"/>
                <a:gd name="T3" fmla="*/ 0 h 5"/>
                <a:gd name="T4" fmla="*/ 49 w 6"/>
                <a:gd name="T5" fmla="*/ 0 h 5"/>
                <a:gd name="T6" fmla="*/ 0 w 6"/>
                <a:gd name="T7" fmla="*/ 20 h 5"/>
                <a:gd name="T8" fmla="*/ 49 w 6"/>
                <a:gd name="T9" fmla="*/ 29 h 5"/>
                <a:gd name="T10" fmla="*/ 113 w 6"/>
                <a:gd name="T11" fmla="*/ 2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5"/>
                <a:gd name="T20" fmla="*/ 6 w 6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5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79" name="Freeform 1001"/>
            <p:cNvSpPr>
              <a:spLocks/>
            </p:cNvSpPr>
            <p:nvPr/>
          </p:nvSpPr>
          <p:spPr bwMode="auto">
            <a:xfrm>
              <a:off x="3424" y="2908"/>
              <a:ext cx="8" cy="8"/>
            </a:xfrm>
            <a:custGeom>
              <a:avLst/>
              <a:gdLst>
                <a:gd name="T0" fmla="*/ 113 w 6"/>
                <a:gd name="T1" fmla="*/ 49 h 6"/>
                <a:gd name="T2" fmla="*/ 113 w 6"/>
                <a:gd name="T3" fmla="*/ 0 h 6"/>
                <a:gd name="T4" fmla="*/ 49 w 6"/>
                <a:gd name="T5" fmla="*/ 0 h 6"/>
                <a:gd name="T6" fmla="*/ 0 w 6"/>
                <a:gd name="T7" fmla="*/ 49 h 6"/>
                <a:gd name="T8" fmla="*/ 49 w 6"/>
                <a:gd name="T9" fmla="*/ 113 h 6"/>
                <a:gd name="T10" fmla="*/ 113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0" name="Freeform 1002"/>
            <p:cNvSpPr>
              <a:spLocks/>
            </p:cNvSpPr>
            <p:nvPr/>
          </p:nvSpPr>
          <p:spPr bwMode="auto">
            <a:xfrm>
              <a:off x="3424" y="2920"/>
              <a:ext cx="8" cy="7"/>
            </a:xfrm>
            <a:custGeom>
              <a:avLst/>
              <a:gdLst>
                <a:gd name="T0" fmla="*/ 113 w 6"/>
                <a:gd name="T1" fmla="*/ 17 h 6"/>
                <a:gd name="T2" fmla="*/ 113 w 6"/>
                <a:gd name="T3" fmla="*/ 0 h 6"/>
                <a:gd name="T4" fmla="*/ 49 w 6"/>
                <a:gd name="T5" fmla="*/ 0 h 6"/>
                <a:gd name="T6" fmla="*/ 0 w 6"/>
                <a:gd name="T7" fmla="*/ 17 h 6"/>
                <a:gd name="T8" fmla="*/ 49 w 6"/>
                <a:gd name="T9" fmla="*/ 27 h 6"/>
                <a:gd name="T10" fmla="*/ 113 w 6"/>
                <a:gd name="T11" fmla="*/ 17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1" name="Freeform 1003"/>
            <p:cNvSpPr>
              <a:spLocks/>
            </p:cNvSpPr>
            <p:nvPr/>
          </p:nvSpPr>
          <p:spPr bwMode="auto">
            <a:xfrm>
              <a:off x="3424" y="2934"/>
              <a:ext cx="8" cy="4"/>
            </a:xfrm>
            <a:custGeom>
              <a:avLst/>
              <a:gdLst>
                <a:gd name="T0" fmla="*/ 113 w 6"/>
                <a:gd name="T1" fmla="*/ 0 h 3"/>
                <a:gd name="T2" fmla="*/ 113 w 6"/>
                <a:gd name="T3" fmla="*/ 0 h 3"/>
                <a:gd name="T4" fmla="*/ 49 w 6"/>
                <a:gd name="T5" fmla="*/ 0 h 3"/>
                <a:gd name="T6" fmla="*/ 0 w 6"/>
                <a:gd name="T7" fmla="*/ 0 h 3"/>
                <a:gd name="T8" fmla="*/ 49 w 6"/>
                <a:gd name="T9" fmla="*/ 49 h 3"/>
                <a:gd name="T10" fmla="*/ 113 w 6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3"/>
                <a:gd name="T20" fmla="*/ 6 w 6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3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2" name="Freeform 1004"/>
            <p:cNvSpPr>
              <a:spLocks/>
            </p:cNvSpPr>
            <p:nvPr/>
          </p:nvSpPr>
          <p:spPr bwMode="auto">
            <a:xfrm>
              <a:off x="3424" y="2945"/>
              <a:ext cx="8" cy="4"/>
            </a:xfrm>
            <a:custGeom>
              <a:avLst/>
              <a:gdLst>
                <a:gd name="T0" fmla="*/ 113 w 6"/>
                <a:gd name="T1" fmla="*/ 49 h 3"/>
                <a:gd name="T2" fmla="*/ 113 w 6"/>
                <a:gd name="T3" fmla="*/ 0 h 3"/>
                <a:gd name="T4" fmla="*/ 49 w 6"/>
                <a:gd name="T5" fmla="*/ 0 h 3"/>
                <a:gd name="T6" fmla="*/ 0 w 6"/>
                <a:gd name="T7" fmla="*/ 49 h 3"/>
                <a:gd name="T8" fmla="*/ 49 w 6"/>
                <a:gd name="T9" fmla="*/ 49 h 3"/>
                <a:gd name="T10" fmla="*/ 113 w 6"/>
                <a:gd name="T11" fmla="*/ 49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3"/>
                <a:gd name="T20" fmla="*/ 6 w 6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3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3" name="Freeform 1005"/>
            <p:cNvSpPr>
              <a:spLocks/>
            </p:cNvSpPr>
            <p:nvPr/>
          </p:nvSpPr>
          <p:spPr bwMode="auto">
            <a:xfrm>
              <a:off x="3424" y="2957"/>
              <a:ext cx="8" cy="7"/>
            </a:xfrm>
            <a:custGeom>
              <a:avLst/>
              <a:gdLst>
                <a:gd name="T0" fmla="*/ 113 w 6"/>
                <a:gd name="T1" fmla="*/ 57 h 5"/>
                <a:gd name="T2" fmla="*/ 113 w 6"/>
                <a:gd name="T3" fmla="*/ 0 h 5"/>
                <a:gd name="T4" fmla="*/ 49 w 6"/>
                <a:gd name="T5" fmla="*/ 0 h 5"/>
                <a:gd name="T6" fmla="*/ 0 w 6"/>
                <a:gd name="T7" fmla="*/ 57 h 5"/>
                <a:gd name="T8" fmla="*/ 49 w 6"/>
                <a:gd name="T9" fmla="*/ 151 h 5"/>
                <a:gd name="T10" fmla="*/ 113 w 6"/>
                <a:gd name="T11" fmla="*/ 57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5"/>
                <a:gd name="T20" fmla="*/ 6 w 6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5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5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4" name="Freeform 1006"/>
            <p:cNvSpPr>
              <a:spLocks/>
            </p:cNvSpPr>
            <p:nvPr/>
          </p:nvSpPr>
          <p:spPr bwMode="auto">
            <a:xfrm>
              <a:off x="3424" y="2967"/>
              <a:ext cx="8" cy="8"/>
            </a:xfrm>
            <a:custGeom>
              <a:avLst/>
              <a:gdLst>
                <a:gd name="T0" fmla="*/ 113 w 6"/>
                <a:gd name="T1" fmla="*/ 49 h 6"/>
                <a:gd name="T2" fmla="*/ 113 w 6"/>
                <a:gd name="T3" fmla="*/ 0 h 6"/>
                <a:gd name="T4" fmla="*/ 49 w 6"/>
                <a:gd name="T5" fmla="*/ 0 h 6"/>
                <a:gd name="T6" fmla="*/ 0 w 6"/>
                <a:gd name="T7" fmla="*/ 49 h 6"/>
                <a:gd name="T8" fmla="*/ 49 w 6"/>
                <a:gd name="T9" fmla="*/ 113 h 6"/>
                <a:gd name="T10" fmla="*/ 113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5" name="Freeform 1007"/>
            <p:cNvSpPr>
              <a:spLocks/>
            </p:cNvSpPr>
            <p:nvPr/>
          </p:nvSpPr>
          <p:spPr bwMode="auto">
            <a:xfrm>
              <a:off x="3424" y="2979"/>
              <a:ext cx="8" cy="8"/>
            </a:xfrm>
            <a:custGeom>
              <a:avLst/>
              <a:gdLst>
                <a:gd name="T0" fmla="*/ 113 w 6"/>
                <a:gd name="T1" fmla="*/ 49 h 6"/>
                <a:gd name="T2" fmla="*/ 113 w 6"/>
                <a:gd name="T3" fmla="*/ 0 h 6"/>
                <a:gd name="T4" fmla="*/ 49 w 6"/>
                <a:gd name="T5" fmla="*/ 0 h 6"/>
                <a:gd name="T6" fmla="*/ 0 w 6"/>
                <a:gd name="T7" fmla="*/ 49 h 6"/>
                <a:gd name="T8" fmla="*/ 49 w 6"/>
                <a:gd name="T9" fmla="*/ 113 h 6"/>
                <a:gd name="T10" fmla="*/ 113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6" name="Freeform 1008"/>
            <p:cNvSpPr>
              <a:spLocks/>
            </p:cNvSpPr>
            <p:nvPr/>
          </p:nvSpPr>
          <p:spPr bwMode="auto">
            <a:xfrm>
              <a:off x="3424" y="2989"/>
              <a:ext cx="8" cy="8"/>
            </a:xfrm>
            <a:custGeom>
              <a:avLst/>
              <a:gdLst>
                <a:gd name="T0" fmla="*/ 113 w 6"/>
                <a:gd name="T1" fmla="*/ 49 h 6"/>
                <a:gd name="T2" fmla="*/ 113 w 6"/>
                <a:gd name="T3" fmla="*/ 0 h 6"/>
                <a:gd name="T4" fmla="*/ 49 w 6"/>
                <a:gd name="T5" fmla="*/ 0 h 6"/>
                <a:gd name="T6" fmla="*/ 0 w 6"/>
                <a:gd name="T7" fmla="*/ 49 h 6"/>
                <a:gd name="T8" fmla="*/ 49 w 6"/>
                <a:gd name="T9" fmla="*/ 113 h 6"/>
                <a:gd name="T10" fmla="*/ 113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7" name="Freeform 1009"/>
            <p:cNvSpPr>
              <a:spLocks/>
            </p:cNvSpPr>
            <p:nvPr/>
          </p:nvSpPr>
          <p:spPr bwMode="auto">
            <a:xfrm>
              <a:off x="3424" y="3005"/>
              <a:ext cx="8" cy="4"/>
            </a:xfrm>
            <a:custGeom>
              <a:avLst/>
              <a:gdLst>
                <a:gd name="T0" fmla="*/ 113 w 6"/>
                <a:gd name="T1" fmla="*/ 0 h 3"/>
                <a:gd name="T2" fmla="*/ 113 w 6"/>
                <a:gd name="T3" fmla="*/ 0 h 3"/>
                <a:gd name="T4" fmla="*/ 49 w 6"/>
                <a:gd name="T5" fmla="*/ 0 h 3"/>
                <a:gd name="T6" fmla="*/ 0 w 6"/>
                <a:gd name="T7" fmla="*/ 0 h 3"/>
                <a:gd name="T8" fmla="*/ 49 w 6"/>
                <a:gd name="T9" fmla="*/ 49 h 3"/>
                <a:gd name="T10" fmla="*/ 113 w 6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3"/>
                <a:gd name="T20" fmla="*/ 6 w 6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3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8" name="Freeform 1010"/>
            <p:cNvSpPr>
              <a:spLocks/>
            </p:cNvSpPr>
            <p:nvPr/>
          </p:nvSpPr>
          <p:spPr bwMode="auto">
            <a:xfrm>
              <a:off x="3424" y="3017"/>
              <a:ext cx="8" cy="2"/>
            </a:xfrm>
            <a:custGeom>
              <a:avLst/>
              <a:gdLst>
                <a:gd name="T0" fmla="*/ 113 w 6"/>
                <a:gd name="T1" fmla="*/ 0 h 2"/>
                <a:gd name="T2" fmla="*/ 113 w 6"/>
                <a:gd name="T3" fmla="*/ 0 h 2"/>
                <a:gd name="T4" fmla="*/ 49 w 6"/>
                <a:gd name="T5" fmla="*/ 0 h 2"/>
                <a:gd name="T6" fmla="*/ 0 w 6"/>
                <a:gd name="T7" fmla="*/ 0 h 2"/>
                <a:gd name="T8" fmla="*/ 49 w 6"/>
                <a:gd name="T9" fmla="*/ 2 h 2"/>
                <a:gd name="T10" fmla="*/ 113 w 6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2"/>
                <a:gd name="T20" fmla="*/ 6 w 6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2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89" name="Freeform 1011"/>
            <p:cNvSpPr>
              <a:spLocks/>
            </p:cNvSpPr>
            <p:nvPr/>
          </p:nvSpPr>
          <p:spPr bwMode="auto">
            <a:xfrm>
              <a:off x="3424" y="3027"/>
              <a:ext cx="8" cy="4"/>
            </a:xfrm>
            <a:custGeom>
              <a:avLst/>
              <a:gdLst>
                <a:gd name="T0" fmla="*/ 113 w 6"/>
                <a:gd name="T1" fmla="*/ 49 h 3"/>
                <a:gd name="T2" fmla="*/ 113 w 6"/>
                <a:gd name="T3" fmla="*/ 0 h 3"/>
                <a:gd name="T4" fmla="*/ 49 w 6"/>
                <a:gd name="T5" fmla="*/ 0 h 3"/>
                <a:gd name="T6" fmla="*/ 0 w 6"/>
                <a:gd name="T7" fmla="*/ 49 h 3"/>
                <a:gd name="T8" fmla="*/ 49 w 6"/>
                <a:gd name="T9" fmla="*/ 49 h 3"/>
                <a:gd name="T10" fmla="*/ 113 w 6"/>
                <a:gd name="T11" fmla="*/ 49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3"/>
                <a:gd name="T20" fmla="*/ 6 w 6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3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90" name="Freeform 1012"/>
            <p:cNvSpPr>
              <a:spLocks/>
            </p:cNvSpPr>
            <p:nvPr/>
          </p:nvSpPr>
          <p:spPr bwMode="auto">
            <a:xfrm>
              <a:off x="3424" y="3039"/>
              <a:ext cx="8" cy="6"/>
            </a:xfrm>
            <a:custGeom>
              <a:avLst/>
              <a:gdLst>
                <a:gd name="T0" fmla="*/ 113 w 6"/>
                <a:gd name="T1" fmla="*/ 20 h 5"/>
                <a:gd name="T2" fmla="*/ 113 w 6"/>
                <a:gd name="T3" fmla="*/ 0 h 5"/>
                <a:gd name="T4" fmla="*/ 49 w 6"/>
                <a:gd name="T5" fmla="*/ 0 h 5"/>
                <a:gd name="T6" fmla="*/ 0 w 6"/>
                <a:gd name="T7" fmla="*/ 20 h 5"/>
                <a:gd name="T8" fmla="*/ 49 w 6"/>
                <a:gd name="T9" fmla="*/ 29 h 5"/>
                <a:gd name="T10" fmla="*/ 113 w 6"/>
                <a:gd name="T11" fmla="*/ 2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5"/>
                <a:gd name="T20" fmla="*/ 6 w 6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5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91" name="Freeform 1013"/>
            <p:cNvSpPr>
              <a:spLocks/>
            </p:cNvSpPr>
            <p:nvPr/>
          </p:nvSpPr>
          <p:spPr bwMode="auto">
            <a:xfrm>
              <a:off x="3424" y="3049"/>
              <a:ext cx="8" cy="8"/>
            </a:xfrm>
            <a:custGeom>
              <a:avLst/>
              <a:gdLst>
                <a:gd name="T0" fmla="*/ 113 w 6"/>
                <a:gd name="T1" fmla="*/ 49 h 6"/>
                <a:gd name="T2" fmla="*/ 113 w 6"/>
                <a:gd name="T3" fmla="*/ 0 h 6"/>
                <a:gd name="T4" fmla="*/ 49 w 6"/>
                <a:gd name="T5" fmla="*/ 0 h 6"/>
                <a:gd name="T6" fmla="*/ 0 w 6"/>
                <a:gd name="T7" fmla="*/ 49 h 6"/>
                <a:gd name="T8" fmla="*/ 49 w 6"/>
                <a:gd name="T9" fmla="*/ 113 h 6"/>
                <a:gd name="T10" fmla="*/ 113 w 6"/>
                <a:gd name="T11" fmla="*/ 49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6"/>
                <a:gd name="T20" fmla="*/ 6 w 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6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292" name="Rectangle 1014"/>
            <p:cNvSpPr>
              <a:spLocks noChangeArrowheads="1"/>
            </p:cNvSpPr>
            <p:nvPr/>
          </p:nvSpPr>
          <p:spPr bwMode="auto">
            <a:xfrm>
              <a:off x="1636" y="2886"/>
              <a:ext cx="431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93" name="Rectangle 1015"/>
            <p:cNvSpPr>
              <a:spLocks noChangeArrowheads="1"/>
            </p:cNvSpPr>
            <p:nvPr/>
          </p:nvSpPr>
          <p:spPr bwMode="auto">
            <a:xfrm>
              <a:off x="1958" y="2967"/>
              <a:ext cx="17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94" name="Rectangle 1016"/>
            <p:cNvSpPr>
              <a:spLocks noChangeArrowheads="1"/>
            </p:cNvSpPr>
            <p:nvPr/>
          </p:nvSpPr>
          <p:spPr bwMode="auto">
            <a:xfrm>
              <a:off x="1968" y="3001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1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295" name="Rectangle 1017"/>
            <p:cNvSpPr>
              <a:spLocks noChangeArrowheads="1"/>
            </p:cNvSpPr>
            <p:nvPr/>
          </p:nvSpPr>
          <p:spPr bwMode="auto">
            <a:xfrm>
              <a:off x="1995" y="2975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296" name="Rectangle 1018"/>
            <p:cNvSpPr>
              <a:spLocks noChangeArrowheads="1"/>
            </p:cNvSpPr>
            <p:nvPr/>
          </p:nvSpPr>
          <p:spPr bwMode="auto">
            <a:xfrm>
              <a:off x="2418" y="1585"/>
              <a:ext cx="22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297" name="Rectangle 1019"/>
            <p:cNvSpPr>
              <a:spLocks noChangeArrowheads="1"/>
            </p:cNvSpPr>
            <p:nvPr/>
          </p:nvSpPr>
          <p:spPr bwMode="auto">
            <a:xfrm>
              <a:off x="2428" y="1611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298" name="Rectangle 1020"/>
            <p:cNvSpPr>
              <a:spLocks noChangeArrowheads="1"/>
            </p:cNvSpPr>
            <p:nvPr/>
          </p:nvSpPr>
          <p:spPr bwMode="auto">
            <a:xfrm>
              <a:off x="2455" y="1585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299" name="Rectangle 1021"/>
            <p:cNvSpPr>
              <a:spLocks noChangeArrowheads="1"/>
            </p:cNvSpPr>
            <p:nvPr/>
          </p:nvSpPr>
          <p:spPr bwMode="auto">
            <a:xfrm>
              <a:off x="3410" y="2411"/>
              <a:ext cx="322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00" name="Rectangle 1022"/>
            <p:cNvSpPr>
              <a:spLocks noChangeArrowheads="1"/>
            </p:cNvSpPr>
            <p:nvPr/>
          </p:nvSpPr>
          <p:spPr bwMode="auto">
            <a:xfrm>
              <a:off x="4323" y="2644"/>
              <a:ext cx="319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01" name="Rectangle 1023"/>
            <p:cNvSpPr>
              <a:spLocks noChangeArrowheads="1"/>
            </p:cNvSpPr>
            <p:nvPr/>
          </p:nvSpPr>
          <p:spPr bwMode="auto">
            <a:xfrm>
              <a:off x="4565" y="2733"/>
              <a:ext cx="18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02" name="Rectangle 1024"/>
            <p:cNvSpPr>
              <a:spLocks noChangeArrowheads="1"/>
            </p:cNvSpPr>
            <p:nvPr/>
          </p:nvSpPr>
          <p:spPr bwMode="auto">
            <a:xfrm>
              <a:off x="4575" y="2756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03" name="Rectangle 1025"/>
            <p:cNvSpPr>
              <a:spLocks noChangeArrowheads="1"/>
            </p:cNvSpPr>
            <p:nvPr/>
          </p:nvSpPr>
          <p:spPr bwMode="auto">
            <a:xfrm>
              <a:off x="4601" y="2729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04" name="Rectangle 1026"/>
            <p:cNvSpPr>
              <a:spLocks noChangeArrowheads="1"/>
            </p:cNvSpPr>
            <p:nvPr/>
          </p:nvSpPr>
          <p:spPr bwMode="auto">
            <a:xfrm>
              <a:off x="1104" y="1158"/>
              <a:ext cx="322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05" name="Rectangle 1027"/>
            <p:cNvSpPr>
              <a:spLocks noChangeArrowheads="1"/>
            </p:cNvSpPr>
            <p:nvPr/>
          </p:nvSpPr>
          <p:spPr bwMode="auto">
            <a:xfrm>
              <a:off x="1174" y="1199"/>
              <a:ext cx="89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06" name="Rectangle 1028"/>
            <p:cNvSpPr>
              <a:spLocks noChangeArrowheads="1"/>
            </p:cNvSpPr>
            <p:nvPr/>
          </p:nvSpPr>
          <p:spPr bwMode="auto">
            <a:xfrm>
              <a:off x="1173" y="1195"/>
              <a:ext cx="11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T</a:t>
              </a:r>
              <a:endParaRPr lang="en-CA" sz="2700"/>
            </a:p>
          </p:txBody>
        </p:sp>
        <p:sp>
          <p:nvSpPr>
            <p:cNvPr id="8307" name="Rectangle 1029"/>
            <p:cNvSpPr>
              <a:spLocks noChangeArrowheads="1"/>
            </p:cNvSpPr>
            <p:nvPr/>
          </p:nvSpPr>
          <p:spPr bwMode="auto">
            <a:xfrm>
              <a:off x="1256" y="1203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08" name="Rectangle 1030"/>
            <p:cNvSpPr>
              <a:spLocks noChangeArrowheads="1"/>
            </p:cNvSpPr>
            <p:nvPr/>
          </p:nvSpPr>
          <p:spPr bwMode="auto">
            <a:xfrm>
              <a:off x="1235" y="1251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09" name="Rectangle 1031"/>
            <p:cNvSpPr>
              <a:spLocks noChangeArrowheads="1"/>
            </p:cNvSpPr>
            <p:nvPr/>
          </p:nvSpPr>
          <p:spPr bwMode="auto">
            <a:xfrm>
              <a:off x="1227" y="1251"/>
              <a:ext cx="146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b,f</a:t>
              </a:r>
              <a:endParaRPr lang="en-CA" sz="2700"/>
            </a:p>
          </p:txBody>
        </p:sp>
        <p:sp>
          <p:nvSpPr>
            <p:cNvPr id="8310" name="Rectangle 1032"/>
            <p:cNvSpPr>
              <a:spLocks noChangeArrowheads="1"/>
            </p:cNvSpPr>
            <p:nvPr/>
          </p:nvSpPr>
          <p:spPr bwMode="auto">
            <a:xfrm>
              <a:off x="1344" y="1225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11" name="Rectangle 1033"/>
            <p:cNvSpPr>
              <a:spLocks noChangeArrowheads="1"/>
            </p:cNvSpPr>
            <p:nvPr/>
          </p:nvSpPr>
          <p:spPr bwMode="auto">
            <a:xfrm>
              <a:off x="1323" y="1251"/>
              <a:ext cx="11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12" name="Rectangle 1034"/>
            <p:cNvSpPr>
              <a:spLocks noChangeArrowheads="1"/>
            </p:cNvSpPr>
            <p:nvPr/>
          </p:nvSpPr>
          <p:spPr bwMode="auto">
            <a:xfrm>
              <a:off x="1329" y="1277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13" name="Rectangle 1035"/>
            <p:cNvSpPr>
              <a:spLocks noChangeArrowheads="1"/>
            </p:cNvSpPr>
            <p:nvPr/>
          </p:nvSpPr>
          <p:spPr bwMode="auto">
            <a:xfrm>
              <a:off x="1357" y="1251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14" name="Rectangle 1036"/>
            <p:cNvSpPr>
              <a:spLocks noChangeArrowheads="1"/>
            </p:cNvSpPr>
            <p:nvPr/>
          </p:nvSpPr>
          <p:spPr bwMode="auto">
            <a:xfrm>
              <a:off x="2769" y="3079"/>
              <a:ext cx="641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15" name="Rectangle 1037"/>
            <p:cNvSpPr>
              <a:spLocks noChangeArrowheads="1"/>
            </p:cNvSpPr>
            <p:nvPr/>
          </p:nvSpPr>
          <p:spPr bwMode="auto">
            <a:xfrm>
              <a:off x="3432" y="3087"/>
              <a:ext cx="28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16" name="Rectangle 1038"/>
            <p:cNvSpPr>
              <a:spLocks noChangeArrowheads="1"/>
            </p:cNvSpPr>
            <p:nvPr/>
          </p:nvSpPr>
          <p:spPr bwMode="auto">
            <a:xfrm>
              <a:off x="3446" y="3079"/>
              <a:ext cx="5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17" name="Rectangle 1039"/>
            <p:cNvSpPr>
              <a:spLocks noChangeArrowheads="1"/>
            </p:cNvSpPr>
            <p:nvPr/>
          </p:nvSpPr>
          <p:spPr bwMode="auto">
            <a:xfrm>
              <a:off x="3277" y="3430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18" name="Rectangle 1040"/>
            <p:cNvSpPr>
              <a:spLocks noChangeArrowheads="1"/>
            </p:cNvSpPr>
            <p:nvPr/>
          </p:nvSpPr>
          <p:spPr bwMode="auto">
            <a:xfrm>
              <a:off x="4073" y="2967"/>
              <a:ext cx="10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19" name="Rectangle 1041"/>
            <p:cNvSpPr>
              <a:spLocks noChangeArrowheads="1"/>
            </p:cNvSpPr>
            <p:nvPr/>
          </p:nvSpPr>
          <p:spPr bwMode="auto">
            <a:xfrm>
              <a:off x="4083" y="3001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20" name="Rectangle 1042"/>
            <p:cNvSpPr>
              <a:spLocks noChangeArrowheads="1"/>
            </p:cNvSpPr>
            <p:nvPr/>
          </p:nvSpPr>
          <p:spPr bwMode="auto">
            <a:xfrm>
              <a:off x="4108" y="2975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21" name="Rectangle 1043"/>
            <p:cNvSpPr>
              <a:spLocks noChangeArrowheads="1"/>
            </p:cNvSpPr>
            <p:nvPr/>
          </p:nvSpPr>
          <p:spPr bwMode="auto">
            <a:xfrm>
              <a:off x="1968" y="3079"/>
              <a:ext cx="690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22" name="Rectangle 1044"/>
            <p:cNvSpPr>
              <a:spLocks noChangeArrowheads="1"/>
            </p:cNvSpPr>
            <p:nvPr/>
          </p:nvSpPr>
          <p:spPr bwMode="auto">
            <a:xfrm>
              <a:off x="2337" y="3039"/>
              <a:ext cx="1275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23" name="Rectangle 1045"/>
            <p:cNvSpPr>
              <a:spLocks noChangeArrowheads="1"/>
            </p:cNvSpPr>
            <p:nvPr/>
          </p:nvSpPr>
          <p:spPr bwMode="auto">
            <a:xfrm>
              <a:off x="1997" y="3035"/>
              <a:ext cx="1988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Hydrophobic membrane</a:t>
              </a:r>
              <a:endParaRPr lang="en-CA" sz="2700"/>
            </a:p>
          </p:txBody>
        </p:sp>
        <p:sp>
          <p:nvSpPr>
            <p:cNvPr id="8324" name="Rectangle 1046"/>
            <p:cNvSpPr>
              <a:spLocks noChangeArrowheads="1"/>
            </p:cNvSpPr>
            <p:nvPr/>
          </p:nvSpPr>
          <p:spPr bwMode="auto">
            <a:xfrm>
              <a:off x="3611" y="3043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25" name="Rectangle 1047"/>
            <p:cNvSpPr>
              <a:spLocks noChangeArrowheads="1"/>
            </p:cNvSpPr>
            <p:nvPr/>
          </p:nvSpPr>
          <p:spPr bwMode="auto">
            <a:xfrm>
              <a:off x="2648" y="3087"/>
              <a:ext cx="28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26" name="Rectangle 1048"/>
            <p:cNvSpPr>
              <a:spLocks noChangeArrowheads="1"/>
            </p:cNvSpPr>
            <p:nvPr/>
          </p:nvSpPr>
          <p:spPr bwMode="auto">
            <a:xfrm>
              <a:off x="2659" y="3079"/>
              <a:ext cx="5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27" name="Rectangle 1049"/>
            <p:cNvSpPr>
              <a:spLocks noChangeArrowheads="1"/>
            </p:cNvSpPr>
            <p:nvPr/>
          </p:nvSpPr>
          <p:spPr bwMode="auto">
            <a:xfrm>
              <a:off x="2690" y="3087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28" name="Rectangle 1050"/>
            <p:cNvSpPr>
              <a:spLocks noChangeArrowheads="1"/>
            </p:cNvSpPr>
            <p:nvPr/>
          </p:nvSpPr>
          <p:spPr bwMode="auto">
            <a:xfrm>
              <a:off x="4012" y="1551"/>
              <a:ext cx="11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29" name="Rectangle 1051"/>
            <p:cNvSpPr>
              <a:spLocks noChangeArrowheads="1"/>
            </p:cNvSpPr>
            <p:nvPr/>
          </p:nvSpPr>
          <p:spPr bwMode="auto">
            <a:xfrm>
              <a:off x="4020" y="1581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30" name="Rectangle 1052"/>
            <p:cNvSpPr>
              <a:spLocks noChangeArrowheads="1"/>
            </p:cNvSpPr>
            <p:nvPr/>
          </p:nvSpPr>
          <p:spPr bwMode="auto">
            <a:xfrm>
              <a:off x="4052" y="1555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31" name="Rectangle 1053"/>
            <p:cNvSpPr>
              <a:spLocks noChangeArrowheads="1"/>
            </p:cNvSpPr>
            <p:nvPr/>
          </p:nvSpPr>
          <p:spPr bwMode="auto">
            <a:xfrm>
              <a:off x="1855" y="2552"/>
              <a:ext cx="262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32" name="Rectangle 1054"/>
            <p:cNvSpPr>
              <a:spLocks noChangeArrowheads="1"/>
            </p:cNvSpPr>
            <p:nvPr/>
          </p:nvSpPr>
          <p:spPr bwMode="auto">
            <a:xfrm>
              <a:off x="1855" y="2433"/>
              <a:ext cx="482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33" name="Rectangle 1055"/>
            <p:cNvSpPr>
              <a:spLocks noChangeArrowheads="1"/>
            </p:cNvSpPr>
            <p:nvPr/>
          </p:nvSpPr>
          <p:spPr bwMode="auto">
            <a:xfrm>
              <a:off x="1739" y="2437"/>
              <a:ext cx="737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Dry pore</a:t>
              </a:r>
              <a:endParaRPr lang="en-CA" sz="2700"/>
            </a:p>
          </p:txBody>
        </p:sp>
        <p:sp>
          <p:nvSpPr>
            <p:cNvPr id="8334" name="Rectangle 1056"/>
            <p:cNvSpPr>
              <a:spLocks noChangeArrowheads="1"/>
            </p:cNvSpPr>
            <p:nvPr/>
          </p:nvSpPr>
          <p:spPr bwMode="auto">
            <a:xfrm>
              <a:off x="2333" y="2443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35" name="Rectangle 1057"/>
            <p:cNvSpPr>
              <a:spLocks noChangeArrowheads="1"/>
            </p:cNvSpPr>
            <p:nvPr/>
          </p:nvSpPr>
          <p:spPr bwMode="auto">
            <a:xfrm>
              <a:off x="2096" y="2604"/>
              <a:ext cx="21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36" name="Rectangle 1058"/>
            <p:cNvSpPr>
              <a:spLocks noChangeArrowheads="1"/>
            </p:cNvSpPr>
            <p:nvPr/>
          </p:nvSpPr>
          <p:spPr bwMode="auto">
            <a:xfrm>
              <a:off x="2108" y="2633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37" name="Rectangle 1059"/>
            <p:cNvSpPr>
              <a:spLocks noChangeArrowheads="1"/>
            </p:cNvSpPr>
            <p:nvPr/>
          </p:nvSpPr>
          <p:spPr bwMode="auto">
            <a:xfrm>
              <a:off x="2137" y="2608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38" name="Rectangle 1060"/>
            <p:cNvSpPr>
              <a:spLocks noChangeArrowheads="1"/>
            </p:cNvSpPr>
            <p:nvPr/>
          </p:nvSpPr>
          <p:spPr bwMode="auto">
            <a:xfrm>
              <a:off x="1126" y="2351"/>
              <a:ext cx="1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39" name="Rectangle 1061"/>
            <p:cNvSpPr>
              <a:spLocks noChangeArrowheads="1"/>
            </p:cNvSpPr>
            <p:nvPr/>
          </p:nvSpPr>
          <p:spPr bwMode="auto">
            <a:xfrm>
              <a:off x="1132" y="2377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40" name="Rectangle 1062"/>
            <p:cNvSpPr>
              <a:spLocks noChangeArrowheads="1"/>
            </p:cNvSpPr>
            <p:nvPr/>
          </p:nvSpPr>
          <p:spPr bwMode="auto">
            <a:xfrm>
              <a:off x="1159" y="2351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41" name="Rectangle 1063"/>
            <p:cNvSpPr>
              <a:spLocks noChangeArrowheads="1"/>
            </p:cNvSpPr>
            <p:nvPr/>
          </p:nvSpPr>
          <p:spPr bwMode="auto">
            <a:xfrm>
              <a:off x="2128" y="2127"/>
              <a:ext cx="421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42" name="Rectangle 1064"/>
            <p:cNvSpPr>
              <a:spLocks noChangeArrowheads="1"/>
            </p:cNvSpPr>
            <p:nvPr/>
          </p:nvSpPr>
          <p:spPr bwMode="auto">
            <a:xfrm>
              <a:off x="2428" y="846"/>
              <a:ext cx="115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43" name="Rectangle 1065"/>
            <p:cNvSpPr>
              <a:spLocks noChangeArrowheads="1"/>
            </p:cNvSpPr>
            <p:nvPr/>
          </p:nvSpPr>
          <p:spPr bwMode="auto">
            <a:xfrm>
              <a:off x="2124" y="850"/>
              <a:ext cx="1796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Heat and mass  fluxes</a:t>
              </a:r>
              <a:endParaRPr lang="en-CA" sz="2700"/>
            </a:p>
          </p:txBody>
        </p:sp>
        <p:sp>
          <p:nvSpPr>
            <p:cNvPr id="8344" name="Rectangle 1066"/>
            <p:cNvSpPr>
              <a:spLocks noChangeArrowheads="1"/>
            </p:cNvSpPr>
            <p:nvPr/>
          </p:nvSpPr>
          <p:spPr bwMode="auto">
            <a:xfrm>
              <a:off x="3576" y="857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45" name="Rectangle 1067"/>
            <p:cNvSpPr>
              <a:spLocks noChangeArrowheads="1"/>
            </p:cNvSpPr>
            <p:nvPr/>
          </p:nvSpPr>
          <p:spPr bwMode="auto">
            <a:xfrm>
              <a:off x="2910" y="1916"/>
              <a:ext cx="18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46" name="Rectangle 1068"/>
            <p:cNvSpPr>
              <a:spLocks noChangeArrowheads="1"/>
            </p:cNvSpPr>
            <p:nvPr/>
          </p:nvSpPr>
          <p:spPr bwMode="auto">
            <a:xfrm>
              <a:off x="2917" y="1950"/>
              <a:ext cx="3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47" name="Rectangle 1069"/>
            <p:cNvSpPr>
              <a:spLocks noChangeArrowheads="1"/>
            </p:cNvSpPr>
            <p:nvPr/>
          </p:nvSpPr>
          <p:spPr bwMode="auto">
            <a:xfrm>
              <a:off x="2945" y="1924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48" name="Rectangle 1070"/>
            <p:cNvSpPr>
              <a:spLocks noChangeArrowheads="1"/>
            </p:cNvSpPr>
            <p:nvPr/>
          </p:nvSpPr>
          <p:spPr bwMode="auto">
            <a:xfrm>
              <a:off x="4543" y="2451"/>
              <a:ext cx="89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49" name="Rectangle 1071"/>
            <p:cNvSpPr>
              <a:spLocks noChangeArrowheads="1"/>
            </p:cNvSpPr>
            <p:nvPr/>
          </p:nvSpPr>
          <p:spPr bwMode="auto">
            <a:xfrm>
              <a:off x="4541" y="2459"/>
              <a:ext cx="11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T</a:t>
              </a:r>
              <a:endParaRPr lang="en-CA" sz="2700"/>
            </a:p>
          </p:txBody>
        </p:sp>
        <p:sp>
          <p:nvSpPr>
            <p:cNvPr id="8350" name="Rectangle 1072"/>
            <p:cNvSpPr>
              <a:spLocks noChangeArrowheads="1"/>
            </p:cNvSpPr>
            <p:nvPr/>
          </p:nvSpPr>
          <p:spPr bwMode="auto">
            <a:xfrm>
              <a:off x="4624" y="2467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51" name="Rectangle 1073"/>
            <p:cNvSpPr>
              <a:spLocks noChangeArrowheads="1"/>
            </p:cNvSpPr>
            <p:nvPr/>
          </p:nvSpPr>
          <p:spPr bwMode="auto">
            <a:xfrm>
              <a:off x="4614" y="2503"/>
              <a:ext cx="110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52" name="Rectangle 1074"/>
            <p:cNvSpPr>
              <a:spLocks noChangeArrowheads="1"/>
            </p:cNvSpPr>
            <p:nvPr/>
          </p:nvSpPr>
          <p:spPr bwMode="auto">
            <a:xfrm>
              <a:off x="4595" y="2507"/>
              <a:ext cx="177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350" i="1">
                  <a:solidFill>
                    <a:srgbClr val="000000"/>
                  </a:solidFill>
                  <a:latin typeface="Times New Roman" pitchFamily="18" charset="0"/>
                </a:rPr>
                <a:t>b,p</a:t>
              </a:r>
              <a:endParaRPr lang="en-CA" sz="2700"/>
            </a:p>
          </p:txBody>
        </p:sp>
        <p:sp>
          <p:nvSpPr>
            <p:cNvPr id="8353" name="Rectangle 1075"/>
            <p:cNvSpPr>
              <a:spLocks noChangeArrowheads="1"/>
            </p:cNvSpPr>
            <p:nvPr/>
          </p:nvSpPr>
          <p:spPr bwMode="auto">
            <a:xfrm>
              <a:off x="4735" y="2481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54" name="Freeform 1076"/>
            <p:cNvSpPr>
              <a:spLocks/>
            </p:cNvSpPr>
            <p:nvPr/>
          </p:nvSpPr>
          <p:spPr bwMode="auto">
            <a:xfrm>
              <a:off x="2489" y="1273"/>
              <a:ext cx="24" cy="123"/>
            </a:xfrm>
            <a:custGeom>
              <a:avLst/>
              <a:gdLst>
                <a:gd name="T0" fmla="*/ 0 w 19"/>
                <a:gd name="T1" fmla="*/ 1258 h 95"/>
                <a:gd name="T2" fmla="*/ 120 w 19"/>
                <a:gd name="T3" fmla="*/ 1037 h 95"/>
                <a:gd name="T4" fmla="*/ 196 w 19"/>
                <a:gd name="T5" fmla="*/ 688 h 95"/>
                <a:gd name="T6" fmla="*/ 152 w 19"/>
                <a:gd name="T7" fmla="*/ 348 h 95"/>
                <a:gd name="T8" fmla="*/ 81 w 19"/>
                <a:gd name="T9" fmla="*/ 0 h 95"/>
                <a:gd name="T10" fmla="*/ 0 w 19"/>
                <a:gd name="T11" fmla="*/ 1258 h 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95"/>
                <a:gd name="T20" fmla="*/ 19 w 19"/>
                <a:gd name="T21" fmla="*/ 95 h 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95">
                  <a:moveTo>
                    <a:pt x="0" y="95"/>
                  </a:moveTo>
                  <a:lnTo>
                    <a:pt x="11" y="78"/>
                  </a:lnTo>
                  <a:lnTo>
                    <a:pt x="19" y="52"/>
                  </a:lnTo>
                  <a:lnTo>
                    <a:pt x="14" y="26"/>
                  </a:lnTo>
                  <a:lnTo>
                    <a:pt x="8" y="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55" name="Freeform 1077"/>
            <p:cNvSpPr>
              <a:spLocks/>
            </p:cNvSpPr>
            <p:nvPr/>
          </p:nvSpPr>
          <p:spPr bwMode="auto">
            <a:xfrm>
              <a:off x="2489" y="1273"/>
              <a:ext cx="24" cy="123"/>
            </a:xfrm>
            <a:custGeom>
              <a:avLst/>
              <a:gdLst>
                <a:gd name="T0" fmla="*/ 0 w 19"/>
                <a:gd name="T1" fmla="*/ 1258 h 95"/>
                <a:gd name="T2" fmla="*/ 120 w 19"/>
                <a:gd name="T3" fmla="*/ 1037 h 95"/>
                <a:gd name="T4" fmla="*/ 196 w 19"/>
                <a:gd name="T5" fmla="*/ 688 h 95"/>
                <a:gd name="T6" fmla="*/ 152 w 19"/>
                <a:gd name="T7" fmla="*/ 348 h 95"/>
                <a:gd name="T8" fmla="*/ 81 w 19"/>
                <a:gd name="T9" fmla="*/ 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95"/>
                <a:gd name="T17" fmla="*/ 19 w 19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95">
                  <a:moveTo>
                    <a:pt x="0" y="95"/>
                  </a:moveTo>
                  <a:lnTo>
                    <a:pt x="11" y="78"/>
                  </a:lnTo>
                  <a:lnTo>
                    <a:pt x="19" y="52"/>
                  </a:lnTo>
                  <a:lnTo>
                    <a:pt x="14" y="26"/>
                  </a:lnTo>
                  <a:lnTo>
                    <a:pt x="8" y="0"/>
                  </a:lnTo>
                </a:path>
              </a:pathLst>
            </a:custGeom>
            <a:noFill/>
            <a:ln w="0">
              <a:solidFill>
                <a:srgbClr val="CC99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56" name="Rectangle 1078"/>
            <p:cNvSpPr>
              <a:spLocks noChangeArrowheads="1"/>
            </p:cNvSpPr>
            <p:nvPr/>
          </p:nvSpPr>
          <p:spPr bwMode="auto">
            <a:xfrm>
              <a:off x="2248" y="1533"/>
              <a:ext cx="89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57" name="Rectangle 1079"/>
            <p:cNvSpPr>
              <a:spLocks noChangeArrowheads="1"/>
            </p:cNvSpPr>
            <p:nvPr/>
          </p:nvSpPr>
          <p:spPr bwMode="auto">
            <a:xfrm>
              <a:off x="2250" y="1533"/>
              <a:ext cx="11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T</a:t>
              </a:r>
              <a:endParaRPr lang="en-CA" sz="2700"/>
            </a:p>
          </p:txBody>
        </p:sp>
        <p:sp>
          <p:nvSpPr>
            <p:cNvPr id="8358" name="Rectangle 1080"/>
            <p:cNvSpPr>
              <a:spLocks noChangeArrowheads="1"/>
            </p:cNvSpPr>
            <p:nvPr/>
          </p:nvSpPr>
          <p:spPr bwMode="auto">
            <a:xfrm>
              <a:off x="2286" y="1841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59" name="Rectangle 1081"/>
            <p:cNvSpPr>
              <a:spLocks noChangeArrowheads="1"/>
            </p:cNvSpPr>
            <p:nvPr/>
          </p:nvSpPr>
          <p:spPr bwMode="auto">
            <a:xfrm>
              <a:off x="2326" y="1994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60" name="Freeform 1082"/>
            <p:cNvSpPr>
              <a:spLocks/>
            </p:cNvSpPr>
            <p:nvPr/>
          </p:nvSpPr>
          <p:spPr bwMode="auto">
            <a:xfrm>
              <a:off x="2475" y="1775"/>
              <a:ext cx="38" cy="100"/>
            </a:xfrm>
            <a:custGeom>
              <a:avLst/>
              <a:gdLst>
                <a:gd name="T0" fmla="*/ 0 w 30"/>
                <a:gd name="T1" fmla="*/ 1049 h 77"/>
                <a:gd name="T2" fmla="*/ 199 w 30"/>
                <a:gd name="T3" fmla="*/ 857 h 77"/>
                <a:gd name="T4" fmla="*/ 319 w 30"/>
                <a:gd name="T5" fmla="*/ 592 h 77"/>
                <a:gd name="T6" fmla="*/ 231 w 30"/>
                <a:gd name="T7" fmla="*/ 273 h 77"/>
                <a:gd name="T8" fmla="*/ 122 w 30"/>
                <a:gd name="T9" fmla="*/ 0 h 77"/>
                <a:gd name="T10" fmla="*/ 0 w 30"/>
                <a:gd name="T11" fmla="*/ 1049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77"/>
                <a:gd name="T20" fmla="*/ 30 w 30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77">
                  <a:moveTo>
                    <a:pt x="0" y="77"/>
                  </a:moveTo>
                  <a:lnTo>
                    <a:pt x="19" y="63"/>
                  </a:lnTo>
                  <a:lnTo>
                    <a:pt x="30" y="43"/>
                  </a:lnTo>
                  <a:lnTo>
                    <a:pt x="22" y="20"/>
                  </a:lnTo>
                  <a:lnTo>
                    <a:pt x="11" y="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61" name="Freeform 1083"/>
            <p:cNvSpPr>
              <a:spLocks/>
            </p:cNvSpPr>
            <p:nvPr/>
          </p:nvSpPr>
          <p:spPr bwMode="auto">
            <a:xfrm>
              <a:off x="2475" y="1775"/>
              <a:ext cx="38" cy="100"/>
            </a:xfrm>
            <a:custGeom>
              <a:avLst/>
              <a:gdLst>
                <a:gd name="T0" fmla="*/ 0 w 30"/>
                <a:gd name="T1" fmla="*/ 1049 h 77"/>
                <a:gd name="T2" fmla="*/ 199 w 30"/>
                <a:gd name="T3" fmla="*/ 857 h 77"/>
                <a:gd name="T4" fmla="*/ 319 w 30"/>
                <a:gd name="T5" fmla="*/ 592 h 77"/>
                <a:gd name="T6" fmla="*/ 231 w 30"/>
                <a:gd name="T7" fmla="*/ 273 h 77"/>
                <a:gd name="T8" fmla="*/ 122 w 30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77"/>
                <a:gd name="T17" fmla="*/ 30 w 30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77">
                  <a:moveTo>
                    <a:pt x="0" y="77"/>
                  </a:moveTo>
                  <a:lnTo>
                    <a:pt x="19" y="63"/>
                  </a:lnTo>
                  <a:lnTo>
                    <a:pt x="30" y="43"/>
                  </a:lnTo>
                  <a:lnTo>
                    <a:pt x="22" y="20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CC99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62" name="Freeform 1084"/>
            <p:cNvSpPr>
              <a:spLocks/>
            </p:cNvSpPr>
            <p:nvPr/>
          </p:nvSpPr>
          <p:spPr bwMode="auto">
            <a:xfrm>
              <a:off x="2478" y="1549"/>
              <a:ext cx="39" cy="99"/>
            </a:xfrm>
            <a:custGeom>
              <a:avLst/>
              <a:gdLst>
                <a:gd name="T0" fmla="*/ 0 w 30"/>
                <a:gd name="T1" fmla="*/ 948 h 77"/>
                <a:gd name="T2" fmla="*/ 272 w 30"/>
                <a:gd name="T3" fmla="*/ 775 h 77"/>
                <a:gd name="T4" fmla="*/ 417 w 30"/>
                <a:gd name="T5" fmla="*/ 527 h 77"/>
                <a:gd name="T6" fmla="*/ 354 w 30"/>
                <a:gd name="T7" fmla="*/ 243 h 77"/>
                <a:gd name="T8" fmla="*/ 146 w 30"/>
                <a:gd name="T9" fmla="*/ 0 h 77"/>
                <a:gd name="T10" fmla="*/ 0 w 30"/>
                <a:gd name="T11" fmla="*/ 948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77"/>
                <a:gd name="T20" fmla="*/ 30 w 30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77">
                  <a:moveTo>
                    <a:pt x="0" y="77"/>
                  </a:moveTo>
                  <a:lnTo>
                    <a:pt x="19" y="63"/>
                  </a:lnTo>
                  <a:lnTo>
                    <a:pt x="30" y="43"/>
                  </a:lnTo>
                  <a:lnTo>
                    <a:pt x="25" y="20"/>
                  </a:lnTo>
                  <a:lnTo>
                    <a:pt x="11" y="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63" name="Freeform 1085"/>
            <p:cNvSpPr>
              <a:spLocks/>
            </p:cNvSpPr>
            <p:nvPr/>
          </p:nvSpPr>
          <p:spPr bwMode="auto">
            <a:xfrm>
              <a:off x="2478" y="1549"/>
              <a:ext cx="39" cy="99"/>
            </a:xfrm>
            <a:custGeom>
              <a:avLst/>
              <a:gdLst>
                <a:gd name="T0" fmla="*/ 0 w 30"/>
                <a:gd name="T1" fmla="*/ 948 h 77"/>
                <a:gd name="T2" fmla="*/ 272 w 30"/>
                <a:gd name="T3" fmla="*/ 775 h 77"/>
                <a:gd name="T4" fmla="*/ 417 w 30"/>
                <a:gd name="T5" fmla="*/ 527 h 77"/>
                <a:gd name="T6" fmla="*/ 354 w 30"/>
                <a:gd name="T7" fmla="*/ 243 h 77"/>
                <a:gd name="T8" fmla="*/ 146 w 30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77"/>
                <a:gd name="T17" fmla="*/ 30 w 30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77">
                  <a:moveTo>
                    <a:pt x="0" y="77"/>
                  </a:moveTo>
                  <a:lnTo>
                    <a:pt x="19" y="63"/>
                  </a:lnTo>
                  <a:lnTo>
                    <a:pt x="30" y="43"/>
                  </a:lnTo>
                  <a:lnTo>
                    <a:pt x="25" y="20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CC99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64" name="Freeform 1086"/>
            <p:cNvSpPr>
              <a:spLocks/>
            </p:cNvSpPr>
            <p:nvPr/>
          </p:nvSpPr>
          <p:spPr bwMode="auto">
            <a:xfrm>
              <a:off x="2478" y="2002"/>
              <a:ext cx="39" cy="99"/>
            </a:xfrm>
            <a:custGeom>
              <a:avLst/>
              <a:gdLst>
                <a:gd name="T0" fmla="*/ 0 w 30"/>
                <a:gd name="T1" fmla="*/ 948 h 77"/>
                <a:gd name="T2" fmla="*/ 272 w 30"/>
                <a:gd name="T3" fmla="*/ 775 h 77"/>
                <a:gd name="T4" fmla="*/ 417 w 30"/>
                <a:gd name="T5" fmla="*/ 491 h 77"/>
                <a:gd name="T6" fmla="*/ 354 w 30"/>
                <a:gd name="T7" fmla="*/ 243 h 77"/>
                <a:gd name="T8" fmla="*/ 146 w 30"/>
                <a:gd name="T9" fmla="*/ 0 h 77"/>
                <a:gd name="T10" fmla="*/ 0 w 30"/>
                <a:gd name="T11" fmla="*/ 948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77"/>
                <a:gd name="T20" fmla="*/ 30 w 30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77">
                  <a:moveTo>
                    <a:pt x="0" y="77"/>
                  </a:moveTo>
                  <a:lnTo>
                    <a:pt x="19" y="63"/>
                  </a:lnTo>
                  <a:lnTo>
                    <a:pt x="30" y="40"/>
                  </a:lnTo>
                  <a:lnTo>
                    <a:pt x="25" y="20"/>
                  </a:lnTo>
                  <a:lnTo>
                    <a:pt x="11" y="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65" name="Freeform 1087"/>
            <p:cNvSpPr>
              <a:spLocks/>
            </p:cNvSpPr>
            <p:nvPr/>
          </p:nvSpPr>
          <p:spPr bwMode="auto">
            <a:xfrm>
              <a:off x="2478" y="2002"/>
              <a:ext cx="39" cy="99"/>
            </a:xfrm>
            <a:custGeom>
              <a:avLst/>
              <a:gdLst>
                <a:gd name="T0" fmla="*/ 0 w 30"/>
                <a:gd name="T1" fmla="*/ 948 h 77"/>
                <a:gd name="T2" fmla="*/ 272 w 30"/>
                <a:gd name="T3" fmla="*/ 775 h 77"/>
                <a:gd name="T4" fmla="*/ 417 w 30"/>
                <a:gd name="T5" fmla="*/ 491 h 77"/>
                <a:gd name="T6" fmla="*/ 354 w 30"/>
                <a:gd name="T7" fmla="*/ 243 h 77"/>
                <a:gd name="T8" fmla="*/ 146 w 30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77"/>
                <a:gd name="T17" fmla="*/ 30 w 30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77">
                  <a:moveTo>
                    <a:pt x="0" y="77"/>
                  </a:moveTo>
                  <a:lnTo>
                    <a:pt x="19" y="63"/>
                  </a:lnTo>
                  <a:lnTo>
                    <a:pt x="30" y="40"/>
                  </a:lnTo>
                  <a:lnTo>
                    <a:pt x="25" y="20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CC99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66" name="Rectangle 1088"/>
            <p:cNvSpPr>
              <a:spLocks noChangeArrowheads="1"/>
            </p:cNvSpPr>
            <p:nvPr/>
          </p:nvSpPr>
          <p:spPr bwMode="auto">
            <a:xfrm>
              <a:off x="2309" y="2199"/>
              <a:ext cx="10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367" name="Rectangle 1089"/>
            <p:cNvSpPr>
              <a:spLocks noChangeArrowheads="1"/>
            </p:cNvSpPr>
            <p:nvPr/>
          </p:nvSpPr>
          <p:spPr bwMode="auto">
            <a:xfrm>
              <a:off x="2316" y="2195"/>
              <a:ext cx="9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CA" sz="2700"/>
            </a:p>
          </p:txBody>
        </p:sp>
        <p:sp>
          <p:nvSpPr>
            <p:cNvPr id="8368" name="Rectangle 1090"/>
            <p:cNvSpPr>
              <a:spLocks noChangeArrowheads="1"/>
            </p:cNvSpPr>
            <p:nvPr/>
          </p:nvSpPr>
          <p:spPr bwMode="auto">
            <a:xfrm>
              <a:off x="2373" y="2254"/>
              <a:ext cx="84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200" i="1">
                  <a:solidFill>
                    <a:srgbClr val="000000"/>
                  </a:solidFill>
                  <a:latin typeface="Times New Roman" pitchFamily="18" charset="0"/>
                </a:rPr>
                <a:t>w</a:t>
              </a:r>
              <a:endParaRPr lang="en-CA" sz="2700"/>
            </a:p>
          </p:txBody>
        </p:sp>
        <p:sp>
          <p:nvSpPr>
            <p:cNvPr id="8369" name="Rectangle 1091"/>
            <p:cNvSpPr>
              <a:spLocks noChangeArrowheads="1"/>
            </p:cNvSpPr>
            <p:nvPr/>
          </p:nvSpPr>
          <p:spPr bwMode="auto">
            <a:xfrm>
              <a:off x="2431" y="2202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370" name="Freeform 1092"/>
            <p:cNvSpPr>
              <a:spLocks/>
            </p:cNvSpPr>
            <p:nvPr/>
          </p:nvSpPr>
          <p:spPr bwMode="auto">
            <a:xfrm>
              <a:off x="3416" y="1775"/>
              <a:ext cx="32" cy="100"/>
            </a:xfrm>
            <a:custGeom>
              <a:avLst/>
              <a:gdLst>
                <a:gd name="T0" fmla="*/ 294 w 25"/>
                <a:gd name="T1" fmla="*/ 0 h 77"/>
                <a:gd name="T2" fmla="*/ 106 w 25"/>
                <a:gd name="T3" fmla="*/ 188 h 77"/>
                <a:gd name="T4" fmla="*/ 0 w 25"/>
                <a:gd name="T5" fmla="*/ 461 h 77"/>
                <a:gd name="T6" fmla="*/ 76 w 25"/>
                <a:gd name="T7" fmla="*/ 778 h 77"/>
                <a:gd name="T8" fmla="*/ 204 w 25"/>
                <a:gd name="T9" fmla="*/ 1049 h 77"/>
                <a:gd name="T10" fmla="*/ 294 w 25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77"/>
                <a:gd name="T20" fmla="*/ 25 w 25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77">
                  <a:moveTo>
                    <a:pt x="25" y="0"/>
                  </a:moveTo>
                  <a:lnTo>
                    <a:pt x="9" y="14"/>
                  </a:lnTo>
                  <a:lnTo>
                    <a:pt x="0" y="34"/>
                  </a:lnTo>
                  <a:lnTo>
                    <a:pt x="6" y="57"/>
                  </a:lnTo>
                  <a:lnTo>
                    <a:pt x="17" y="7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1" name="Freeform 1093"/>
            <p:cNvSpPr>
              <a:spLocks/>
            </p:cNvSpPr>
            <p:nvPr/>
          </p:nvSpPr>
          <p:spPr bwMode="auto">
            <a:xfrm>
              <a:off x="3416" y="1775"/>
              <a:ext cx="32" cy="100"/>
            </a:xfrm>
            <a:custGeom>
              <a:avLst/>
              <a:gdLst>
                <a:gd name="T0" fmla="*/ 294 w 25"/>
                <a:gd name="T1" fmla="*/ 0 h 77"/>
                <a:gd name="T2" fmla="*/ 106 w 25"/>
                <a:gd name="T3" fmla="*/ 188 h 77"/>
                <a:gd name="T4" fmla="*/ 0 w 25"/>
                <a:gd name="T5" fmla="*/ 461 h 77"/>
                <a:gd name="T6" fmla="*/ 76 w 25"/>
                <a:gd name="T7" fmla="*/ 778 h 77"/>
                <a:gd name="T8" fmla="*/ 204 w 25"/>
                <a:gd name="T9" fmla="*/ 1049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77"/>
                <a:gd name="T17" fmla="*/ 25 w 25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77">
                  <a:moveTo>
                    <a:pt x="25" y="0"/>
                  </a:moveTo>
                  <a:lnTo>
                    <a:pt x="9" y="14"/>
                  </a:lnTo>
                  <a:lnTo>
                    <a:pt x="0" y="34"/>
                  </a:lnTo>
                  <a:lnTo>
                    <a:pt x="6" y="57"/>
                  </a:lnTo>
                  <a:lnTo>
                    <a:pt x="17" y="77"/>
                  </a:lnTo>
                </a:path>
              </a:pathLst>
            </a:custGeom>
            <a:noFill/>
            <a:ln w="0">
              <a:solidFill>
                <a:srgbClr val="33CCC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2" name="Freeform 1094"/>
            <p:cNvSpPr>
              <a:spLocks/>
            </p:cNvSpPr>
            <p:nvPr/>
          </p:nvSpPr>
          <p:spPr bwMode="auto">
            <a:xfrm>
              <a:off x="3416" y="2429"/>
              <a:ext cx="32" cy="149"/>
            </a:xfrm>
            <a:custGeom>
              <a:avLst/>
              <a:gdLst>
                <a:gd name="T0" fmla="*/ 294 w 25"/>
                <a:gd name="T1" fmla="*/ 0 h 115"/>
                <a:gd name="T2" fmla="*/ 106 w 25"/>
                <a:gd name="T3" fmla="*/ 314 h 115"/>
                <a:gd name="T4" fmla="*/ 0 w 25"/>
                <a:gd name="T5" fmla="*/ 691 h 115"/>
                <a:gd name="T6" fmla="*/ 76 w 25"/>
                <a:gd name="T7" fmla="*/ 1109 h 115"/>
                <a:gd name="T8" fmla="*/ 204 w 25"/>
                <a:gd name="T9" fmla="*/ 1533 h 115"/>
                <a:gd name="T10" fmla="*/ 294 w 25"/>
                <a:gd name="T11" fmla="*/ 0 h 1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115"/>
                <a:gd name="T20" fmla="*/ 25 w 25"/>
                <a:gd name="T21" fmla="*/ 115 h 1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115">
                  <a:moveTo>
                    <a:pt x="25" y="0"/>
                  </a:moveTo>
                  <a:lnTo>
                    <a:pt x="9" y="23"/>
                  </a:lnTo>
                  <a:lnTo>
                    <a:pt x="0" y="52"/>
                  </a:lnTo>
                  <a:lnTo>
                    <a:pt x="6" y="83"/>
                  </a:lnTo>
                  <a:lnTo>
                    <a:pt x="17" y="11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3" name="Freeform 1095"/>
            <p:cNvSpPr>
              <a:spLocks/>
            </p:cNvSpPr>
            <p:nvPr/>
          </p:nvSpPr>
          <p:spPr bwMode="auto">
            <a:xfrm>
              <a:off x="3416" y="2429"/>
              <a:ext cx="32" cy="149"/>
            </a:xfrm>
            <a:custGeom>
              <a:avLst/>
              <a:gdLst>
                <a:gd name="T0" fmla="*/ 294 w 25"/>
                <a:gd name="T1" fmla="*/ 0 h 115"/>
                <a:gd name="T2" fmla="*/ 106 w 25"/>
                <a:gd name="T3" fmla="*/ 314 h 115"/>
                <a:gd name="T4" fmla="*/ 0 w 25"/>
                <a:gd name="T5" fmla="*/ 691 h 115"/>
                <a:gd name="T6" fmla="*/ 76 w 25"/>
                <a:gd name="T7" fmla="*/ 1109 h 115"/>
                <a:gd name="T8" fmla="*/ 204 w 25"/>
                <a:gd name="T9" fmla="*/ 1533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115"/>
                <a:gd name="T17" fmla="*/ 25 w 25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115">
                  <a:moveTo>
                    <a:pt x="25" y="0"/>
                  </a:moveTo>
                  <a:lnTo>
                    <a:pt x="9" y="23"/>
                  </a:lnTo>
                  <a:lnTo>
                    <a:pt x="0" y="52"/>
                  </a:lnTo>
                  <a:lnTo>
                    <a:pt x="6" y="83"/>
                  </a:lnTo>
                  <a:lnTo>
                    <a:pt x="17" y="115"/>
                  </a:lnTo>
                </a:path>
              </a:pathLst>
            </a:custGeom>
            <a:noFill/>
            <a:ln w="0">
              <a:solidFill>
                <a:srgbClr val="33CCC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4" name="Freeform 1096"/>
            <p:cNvSpPr>
              <a:spLocks/>
            </p:cNvSpPr>
            <p:nvPr/>
          </p:nvSpPr>
          <p:spPr bwMode="auto">
            <a:xfrm>
              <a:off x="3420" y="2228"/>
              <a:ext cx="32" cy="100"/>
            </a:xfrm>
            <a:custGeom>
              <a:avLst/>
              <a:gdLst>
                <a:gd name="T0" fmla="*/ 294 w 25"/>
                <a:gd name="T1" fmla="*/ 0 h 77"/>
                <a:gd name="T2" fmla="*/ 106 w 25"/>
                <a:gd name="T3" fmla="*/ 188 h 77"/>
                <a:gd name="T4" fmla="*/ 0 w 25"/>
                <a:gd name="T5" fmla="*/ 461 h 77"/>
                <a:gd name="T6" fmla="*/ 76 w 25"/>
                <a:gd name="T7" fmla="*/ 734 h 77"/>
                <a:gd name="T8" fmla="*/ 163 w 25"/>
                <a:gd name="T9" fmla="*/ 1049 h 77"/>
                <a:gd name="T10" fmla="*/ 294 w 25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77"/>
                <a:gd name="T20" fmla="*/ 25 w 25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77">
                  <a:moveTo>
                    <a:pt x="25" y="0"/>
                  </a:moveTo>
                  <a:lnTo>
                    <a:pt x="9" y="14"/>
                  </a:lnTo>
                  <a:lnTo>
                    <a:pt x="0" y="34"/>
                  </a:lnTo>
                  <a:lnTo>
                    <a:pt x="6" y="54"/>
                  </a:lnTo>
                  <a:lnTo>
                    <a:pt x="14" y="7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5" name="Freeform 1097"/>
            <p:cNvSpPr>
              <a:spLocks/>
            </p:cNvSpPr>
            <p:nvPr/>
          </p:nvSpPr>
          <p:spPr bwMode="auto">
            <a:xfrm>
              <a:off x="3420" y="2228"/>
              <a:ext cx="32" cy="100"/>
            </a:xfrm>
            <a:custGeom>
              <a:avLst/>
              <a:gdLst>
                <a:gd name="T0" fmla="*/ 294 w 25"/>
                <a:gd name="T1" fmla="*/ 0 h 77"/>
                <a:gd name="T2" fmla="*/ 106 w 25"/>
                <a:gd name="T3" fmla="*/ 188 h 77"/>
                <a:gd name="T4" fmla="*/ 0 w 25"/>
                <a:gd name="T5" fmla="*/ 461 h 77"/>
                <a:gd name="T6" fmla="*/ 76 w 25"/>
                <a:gd name="T7" fmla="*/ 734 h 77"/>
                <a:gd name="T8" fmla="*/ 163 w 25"/>
                <a:gd name="T9" fmla="*/ 1049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77"/>
                <a:gd name="T17" fmla="*/ 25 w 25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77">
                  <a:moveTo>
                    <a:pt x="25" y="0"/>
                  </a:moveTo>
                  <a:lnTo>
                    <a:pt x="9" y="14"/>
                  </a:lnTo>
                  <a:lnTo>
                    <a:pt x="0" y="34"/>
                  </a:lnTo>
                  <a:lnTo>
                    <a:pt x="6" y="54"/>
                  </a:lnTo>
                  <a:lnTo>
                    <a:pt x="14" y="77"/>
                  </a:lnTo>
                </a:path>
              </a:pathLst>
            </a:custGeom>
            <a:noFill/>
            <a:ln w="0">
              <a:solidFill>
                <a:srgbClr val="33CCC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6" name="Freeform 1098"/>
            <p:cNvSpPr>
              <a:spLocks/>
            </p:cNvSpPr>
            <p:nvPr/>
          </p:nvSpPr>
          <p:spPr bwMode="auto">
            <a:xfrm>
              <a:off x="3420" y="2681"/>
              <a:ext cx="32" cy="101"/>
            </a:xfrm>
            <a:custGeom>
              <a:avLst/>
              <a:gdLst>
                <a:gd name="T0" fmla="*/ 294 w 25"/>
                <a:gd name="T1" fmla="*/ 0 h 78"/>
                <a:gd name="T2" fmla="*/ 106 w 25"/>
                <a:gd name="T3" fmla="*/ 193 h 78"/>
                <a:gd name="T4" fmla="*/ 0 w 25"/>
                <a:gd name="T5" fmla="*/ 458 h 78"/>
                <a:gd name="T6" fmla="*/ 76 w 25"/>
                <a:gd name="T7" fmla="*/ 724 h 78"/>
                <a:gd name="T8" fmla="*/ 163 w 25"/>
                <a:gd name="T9" fmla="*/ 1038 h 78"/>
                <a:gd name="T10" fmla="*/ 294 w 25"/>
                <a:gd name="T11" fmla="*/ 0 h 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78"/>
                <a:gd name="T20" fmla="*/ 25 w 25"/>
                <a:gd name="T21" fmla="*/ 78 h 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78">
                  <a:moveTo>
                    <a:pt x="25" y="0"/>
                  </a:moveTo>
                  <a:lnTo>
                    <a:pt x="9" y="15"/>
                  </a:lnTo>
                  <a:lnTo>
                    <a:pt x="0" y="35"/>
                  </a:lnTo>
                  <a:lnTo>
                    <a:pt x="6" y="55"/>
                  </a:lnTo>
                  <a:lnTo>
                    <a:pt x="14" y="7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7" name="Freeform 1099"/>
            <p:cNvSpPr>
              <a:spLocks/>
            </p:cNvSpPr>
            <p:nvPr/>
          </p:nvSpPr>
          <p:spPr bwMode="auto">
            <a:xfrm>
              <a:off x="3420" y="2681"/>
              <a:ext cx="32" cy="101"/>
            </a:xfrm>
            <a:custGeom>
              <a:avLst/>
              <a:gdLst>
                <a:gd name="T0" fmla="*/ 294 w 25"/>
                <a:gd name="T1" fmla="*/ 0 h 78"/>
                <a:gd name="T2" fmla="*/ 106 w 25"/>
                <a:gd name="T3" fmla="*/ 193 h 78"/>
                <a:gd name="T4" fmla="*/ 0 w 25"/>
                <a:gd name="T5" fmla="*/ 458 h 78"/>
                <a:gd name="T6" fmla="*/ 76 w 25"/>
                <a:gd name="T7" fmla="*/ 724 h 78"/>
                <a:gd name="T8" fmla="*/ 163 w 25"/>
                <a:gd name="T9" fmla="*/ 103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78"/>
                <a:gd name="T17" fmla="*/ 25 w 25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78">
                  <a:moveTo>
                    <a:pt x="25" y="0"/>
                  </a:moveTo>
                  <a:lnTo>
                    <a:pt x="9" y="15"/>
                  </a:lnTo>
                  <a:lnTo>
                    <a:pt x="0" y="35"/>
                  </a:lnTo>
                  <a:lnTo>
                    <a:pt x="6" y="55"/>
                  </a:lnTo>
                  <a:lnTo>
                    <a:pt x="14" y="78"/>
                  </a:lnTo>
                </a:path>
              </a:pathLst>
            </a:custGeom>
            <a:noFill/>
            <a:ln w="0">
              <a:solidFill>
                <a:srgbClr val="33CCC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8" name="Freeform 1100"/>
            <p:cNvSpPr>
              <a:spLocks/>
            </p:cNvSpPr>
            <p:nvPr/>
          </p:nvSpPr>
          <p:spPr bwMode="auto">
            <a:xfrm>
              <a:off x="1582" y="1017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1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79" name="Freeform 1101"/>
            <p:cNvSpPr>
              <a:spLocks/>
            </p:cNvSpPr>
            <p:nvPr/>
          </p:nvSpPr>
          <p:spPr bwMode="auto">
            <a:xfrm>
              <a:off x="1582" y="1068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0" name="Freeform 1102"/>
            <p:cNvSpPr>
              <a:spLocks/>
            </p:cNvSpPr>
            <p:nvPr/>
          </p:nvSpPr>
          <p:spPr bwMode="auto">
            <a:xfrm>
              <a:off x="1582" y="1120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1" name="Freeform 1103"/>
            <p:cNvSpPr>
              <a:spLocks/>
            </p:cNvSpPr>
            <p:nvPr/>
          </p:nvSpPr>
          <p:spPr bwMode="auto">
            <a:xfrm>
              <a:off x="1582" y="1173"/>
              <a:ext cx="7" cy="37"/>
            </a:xfrm>
            <a:custGeom>
              <a:avLst/>
              <a:gdLst>
                <a:gd name="T0" fmla="*/ 27 w 6"/>
                <a:gd name="T1" fmla="*/ 37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37 h 28"/>
                <a:gd name="T8" fmla="*/ 0 w 6"/>
                <a:gd name="T9" fmla="*/ 411 h 28"/>
                <a:gd name="T10" fmla="*/ 17 w 6"/>
                <a:gd name="T11" fmla="*/ 461 h 28"/>
                <a:gd name="T12" fmla="*/ 27 w 6"/>
                <a:gd name="T13" fmla="*/ 461 h 28"/>
                <a:gd name="T14" fmla="*/ 27 w 6"/>
                <a:gd name="T15" fmla="*/ 411 h 28"/>
                <a:gd name="T16" fmla="*/ 27 w 6"/>
                <a:gd name="T17" fmla="*/ 3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2" name="Freeform 1104"/>
            <p:cNvSpPr>
              <a:spLocks/>
            </p:cNvSpPr>
            <p:nvPr/>
          </p:nvSpPr>
          <p:spPr bwMode="auto">
            <a:xfrm>
              <a:off x="1582" y="1225"/>
              <a:ext cx="7" cy="36"/>
            </a:xfrm>
            <a:custGeom>
              <a:avLst/>
              <a:gdLst>
                <a:gd name="T0" fmla="*/ 27 w 6"/>
                <a:gd name="T1" fmla="*/ 36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36 h 28"/>
                <a:gd name="T8" fmla="*/ 0 w 6"/>
                <a:gd name="T9" fmla="*/ 312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12 h 28"/>
                <a:gd name="T16" fmla="*/ 27 w 6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3" name="Freeform 1105"/>
            <p:cNvSpPr>
              <a:spLocks/>
            </p:cNvSpPr>
            <p:nvPr/>
          </p:nvSpPr>
          <p:spPr bwMode="auto">
            <a:xfrm>
              <a:off x="1582" y="1277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4" name="Freeform 1106"/>
            <p:cNvSpPr>
              <a:spLocks/>
            </p:cNvSpPr>
            <p:nvPr/>
          </p:nvSpPr>
          <p:spPr bwMode="auto">
            <a:xfrm>
              <a:off x="1582" y="1329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5" name="Freeform 1107"/>
            <p:cNvSpPr>
              <a:spLocks/>
            </p:cNvSpPr>
            <p:nvPr/>
          </p:nvSpPr>
          <p:spPr bwMode="auto">
            <a:xfrm>
              <a:off x="1582" y="1380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6" name="Freeform 1108"/>
            <p:cNvSpPr>
              <a:spLocks/>
            </p:cNvSpPr>
            <p:nvPr/>
          </p:nvSpPr>
          <p:spPr bwMode="auto">
            <a:xfrm>
              <a:off x="1582" y="1433"/>
              <a:ext cx="7" cy="37"/>
            </a:xfrm>
            <a:custGeom>
              <a:avLst/>
              <a:gdLst>
                <a:gd name="T0" fmla="*/ 27 w 6"/>
                <a:gd name="T1" fmla="*/ 37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37 h 28"/>
                <a:gd name="T8" fmla="*/ 0 w 6"/>
                <a:gd name="T9" fmla="*/ 411 h 28"/>
                <a:gd name="T10" fmla="*/ 17 w 6"/>
                <a:gd name="T11" fmla="*/ 461 h 28"/>
                <a:gd name="T12" fmla="*/ 27 w 6"/>
                <a:gd name="T13" fmla="*/ 461 h 28"/>
                <a:gd name="T14" fmla="*/ 27 w 6"/>
                <a:gd name="T15" fmla="*/ 411 h 28"/>
                <a:gd name="T16" fmla="*/ 27 w 6"/>
                <a:gd name="T17" fmla="*/ 3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7" name="Freeform 1109"/>
            <p:cNvSpPr>
              <a:spLocks/>
            </p:cNvSpPr>
            <p:nvPr/>
          </p:nvSpPr>
          <p:spPr bwMode="auto">
            <a:xfrm>
              <a:off x="1582" y="1485"/>
              <a:ext cx="7" cy="37"/>
            </a:xfrm>
            <a:custGeom>
              <a:avLst/>
              <a:gdLst>
                <a:gd name="T0" fmla="*/ 27 w 6"/>
                <a:gd name="T1" fmla="*/ 49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49 h 28"/>
                <a:gd name="T8" fmla="*/ 0 w 6"/>
                <a:gd name="T9" fmla="*/ 415 h 28"/>
                <a:gd name="T10" fmla="*/ 17 w 6"/>
                <a:gd name="T11" fmla="*/ 461 h 28"/>
                <a:gd name="T12" fmla="*/ 27 w 6"/>
                <a:gd name="T13" fmla="*/ 461 h 28"/>
                <a:gd name="T14" fmla="*/ 27 w 6"/>
                <a:gd name="T15" fmla="*/ 415 h 28"/>
                <a:gd name="T16" fmla="*/ 27 w 6"/>
                <a:gd name="T17" fmla="*/ 49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8" name="Freeform 1110"/>
            <p:cNvSpPr>
              <a:spLocks/>
            </p:cNvSpPr>
            <p:nvPr/>
          </p:nvSpPr>
          <p:spPr bwMode="auto">
            <a:xfrm>
              <a:off x="1582" y="1537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89" name="Freeform 1111"/>
            <p:cNvSpPr>
              <a:spLocks/>
            </p:cNvSpPr>
            <p:nvPr/>
          </p:nvSpPr>
          <p:spPr bwMode="auto">
            <a:xfrm>
              <a:off x="1582" y="1589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0" name="Freeform 1112"/>
            <p:cNvSpPr>
              <a:spLocks/>
            </p:cNvSpPr>
            <p:nvPr/>
          </p:nvSpPr>
          <p:spPr bwMode="auto">
            <a:xfrm>
              <a:off x="1582" y="1641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1" name="Freeform 1113"/>
            <p:cNvSpPr>
              <a:spLocks/>
            </p:cNvSpPr>
            <p:nvPr/>
          </p:nvSpPr>
          <p:spPr bwMode="auto">
            <a:xfrm>
              <a:off x="1582" y="1694"/>
              <a:ext cx="7" cy="36"/>
            </a:xfrm>
            <a:custGeom>
              <a:avLst/>
              <a:gdLst>
                <a:gd name="T0" fmla="*/ 27 w 6"/>
                <a:gd name="T1" fmla="*/ 28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28 h 28"/>
                <a:gd name="T8" fmla="*/ 0 w 6"/>
                <a:gd name="T9" fmla="*/ 306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06 h 28"/>
                <a:gd name="T16" fmla="*/ 27 w 6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2" name="Freeform 1114"/>
            <p:cNvSpPr>
              <a:spLocks/>
            </p:cNvSpPr>
            <p:nvPr/>
          </p:nvSpPr>
          <p:spPr bwMode="auto">
            <a:xfrm>
              <a:off x="1582" y="1745"/>
              <a:ext cx="7" cy="37"/>
            </a:xfrm>
            <a:custGeom>
              <a:avLst/>
              <a:gdLst>
                <a:gd name="T0" fmla="*/ 27 w 6"/>
                <a:gd name="T1" fmla="*/ 49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49 h 28"/>
                <a:gd name="T8" fmla="*/ 0 w 6"/>
                <a:gd name="T9" fmla="*/ 415 h 28"/>
                <a:gd name="T10" fmla="*/ 17 w 6"/>
                <a:gd name="T11" fmla="*/ 461 h 28"/>
                <a:gd name="T12" fmla="*/ 27 w 6"/>
                <a:gd name="T13" fmla="*/ 461 h 28"/>
                <a:gd name="T14" fmla="*/ 27 w 6"/>
                <a:gd name="T15" fmla="*/ 415 h 28"/>
                <a:gd name="T16" fmla="*/ 27 w 6"/>
                <a:gd name="T17" fmla="*/ 49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3" name="Freeform 1115"/>
            <p:cNvSpPr>
              <a:spLocks/>
            </p:cNvSpPr>
            <p:nvPr/>
          </p:nvSpPr>
          <p:spPr bwMode="auto">
            <a:xfrm>
              <a:off x="1582" y="1797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4" name="Freeform 1116"/>
            <p:cNvSpPr>
              <a:spLocks/>
            </p:cNvSpPr>
            <p:nvPr/>
          </p:nvSpPr>
          <p:spPr bwMode="auto">
            <a:xfrm>
              <a:off x="1582" y="1849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5" name="Freeform 1117"/>
            <p:cNvSpPr>
              <a:spLocks/>
            </p:cNvSpPr>
            <p:nvPr/>
          </p:nvSpPr>
          <p:spPr bwMode="auto">
            <a:xfrm>
              <a:off x="1582" y="1901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6" name="Freeform 1118"/>
            <p:cNvSpPr>
              <a:spLocks/>
            </p:cNvSpPr>
            <p:nvPr/>
          </p:nvSpPr>
          <p:spPr bwMode="auto">
            <a:xfrm>
              <a:off x="1582" y="1953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7" name="Freeform 1119"/>
            <p:cNvSpPr>
              <a:spLocks/>
            </p:cNvSpPr>
            <p:nvPr/>
          </p:nvSpPr>
          <p:spPr bwMode="auto">
            <a:xfrm>
              <a:off x="1582" y="2006"/>
              <a:ext cx="7" cy="36"/>
            </a:xfrm>
            <a:custGeom>
              <a:avLst/>
              <a:gdLst>
                <a:gd name="T0" fmla="*/ 27 w 6"/>
                <a:gd name="T1" fmla="*/ 36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36 h 28"/>
                <a:gd name="T8" fmla="*/ 0 w 6"/>
                <a:gd name="T9" fmla="*/ 306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06 h 28"/>
                <a:gd name="T16" fmla="*/ 27 w 6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8" name="Freeform 1120"/>
            <p:cNvSpPr>
              <a:spLocks/>
            </p:cNvSpPr>
            <p:nvPr/>
          </p:nvSpPr>
          <p:spPr bwMode="auto">
            <a:xfrm>
              <a:off x="1582" y="2057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399" name="Freeform 1121"/>
            <p:cNvSpPr>
              <a:spLocks/>
            </p:cNvSpPr>
            <p:nvPr/>
          </p:nvSpPr>
          <p:spPr bwMode="auto">
            <a:xfrm>
              <a:off x="1582" y="2109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0" name="Freeform 1122"/>
            <p:cNvSpPr>
              <a:spLocks/>
            </p:cNvSpPr>
            <p:nvPr/>
          </p:nvSpPr>
          <p:spPr bwMode="auto">
            <a:xfrm>
              <a:off x="1582" y="2161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1" name="Freeform 1123"/>
            <p:cNvSpPr>
              <a:spLocks/>
            </p:cNvSpPr>
            <p:nvPr/>
          </p:nvSpPr>
          <p:spPr bwMode="auto">
            <a:xfrm>
              <a:off x="1582" y="2213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2" name="Freeform 1124"/>
            <p:cNvSpPr>
              <a:spLocks/>
            </p:cNvSpPr>
            <p:nvPr/>
          </p:nvSpPr>
          <p:spPr bwMode="auto">
            <a:xfrm>
              <a:off x="1582" y="2266"/>
              <a:ext cx="7" cy="36"/>
            </a:xfrm>
            <a:custGeom>
              <a:avLst/>
              <a:gdLst>
                <a:gd name="T0" fmla="*/ 27 w 6"/>
                <a:gd name="T1" fmla="*/ 28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28 h 28"/>
                <a:gd name="T8" fmla="*/ 0 w 6"/>
                <a:gd name="T9" fmla="*/ 306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06 h 28"/>
                <a:gd name="T16" fmla="*/ 27 w 6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3" name="Freeform 1125"/>
            <p:cNvSpPr>
              <a:spLocks/>
            </p:cNvSpPr>
            <p:nvPr/>
          </p:nvSpPr>
          <p:spPr bwMode="auto">
            <a:xfrm>
              <a:off x="1582" y="2318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4" name="Freeform 1126"/>
            <p:cNvSpPr>
              <a:spLocks/>
            </p:cNvSpPr>
            <p:nvPr/>
          </p:nvSpPr>
          <p:spPr bwMode="auto">
            <a:xfrm>
              <a:off x="1582" y="2369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5" name="Freeform 1127"/>
            <p:cNvSpPr>
              <a:spLocks/>
            </p:cNvSpPr>
            <p:nvPr/>
          </p:nvSpPr>
          <p:spPr bwMode="auto">
            <a:xfrm>
              <a:off x="1582" y="2421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6" name="Freeform 1128"/>
            <p:cNvSpPr>
              <a:spLocks/>
            </p:cNvSpPr>
            <p:nvPr/>
          </p:nvSpPr>
          <p:spPr bwMode="auto">
            <a:xfrm>
              <a:off x="1582" y="2473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7" name="Freeform 1129"/>
            <p:cNvSpPr>
              <a:spLocks/>
            </p:cNvSpPr>
            <p:nvPr/>
          </p:nvSpPr>
          <p:spPr bwMode="auto">
            <a:xfrm>
              <a:off x="1582" y="2526"/>
              <a:ext cx="7" cy="36"/>
            </a:xfrm>
            <a:custGeom>
              <a:avLst/>
              <a:gdLst>
                <a:gd name="T0" fmla="*/ 27 w 6"/>
                <a:gd name="T1" fmla="*/ 28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28 h 28"/>
                <a:gd name="T8" fmla="*/ 0 w 6"/>
                <a:gd name="T9" fmla="*/ 306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06 h 28"/>
                <a:gd name="T16" fmla="*/ 27 w 6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8" name="Freeform 1130"/>
            <p:cNvSpPr>
              <a:spLocks/>
            </p:cNvSpPr>
            <p:nvPr/>
          </p:nvSpPr>
          <p:spPr bwMode="auto">
            <a:xfrm>
              <a:off x="1582" y="2578"/>
              <a:ext cx="7" cy="36"/>
            </a:xfrm>
            <a:custGeom>
              <a:avLst/>
              <a:gdLst>
                <a:gd name="T0" fmla="*/ 27 w 6"/>
                <a:gd name="T1" fmla="*/ 36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36 h 28"/>
                <a:gd name="T8" fmla="*/ 0 w 6"/>
                <a:gd name="T9" fmla="*/ 312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12 h 28"/>
                <a:gd name="T16" fmla="*/ 27 w 6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09" name="Freeform 1131"/>
            <p:cNvSpPr>
              <a:spLocks/>
            </p:cNvSpPr>
            <p:nvPr/>
          </p:nvSpPr>
          <p:spPr bwMode="auto">
            <a:xfrm>
              <a:off x="1582" y="2630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0" name="Freeform 1132"/>
            <p:cNvSpPr>
              <a:spLocks/>
            </p:cNvSpPr>
            <p:nvPr/>
          </p:nvSpPr>
          <p:spPr bwMode="auto">
            <a:xfrm>
              <a:off x="1582" y="2681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1" name="Freeform 1133"/>
            <p:cNvSpPr>
              <a:spLocks/>
            </p:cNvSpPr>
            <p:nvPr/>
          </p:nvSpPr>
          <p:spPr bwMode="auto">
            <a:xfrm>
              <a:off x="1582" y="2733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2" name="Freeform 1134"/>
            <p:cNvSpPr>
              <a:spLocks/>
            </p:cNvSpPr>
            <p:nvPr/>
          </p:nvSpPr>
          <p:spPr bwMode="auto">
            <a:xfrm>
              <a:off x="1582" y="2786"/>
              <a:ext cx="7" cy="36"/>
            </a:xfrm>
            <a:custGeom>
              <a:avLst/>
              <a:gdLst>
                <a:gd name="T0" fmla="*/ 27 w 6"/>
                <a:gd name="T1" fmla="*/ 28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28 h 28"/>
                <a:gd name="T8" fmla="*/ 0 w 6"/>
                <a:gd name="T9" fmla="*/ 306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06 h 28"/>
                <a:gd name="T16" fmla="*/ 27 w 6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3" name="Freeform 1135"/>
            <p:cNvSpPr>
              <a:spLocks/>
            </p:cNvSpPr>
            <p:nvPr/>
          </p:nvSpPr>
          <p:spPr bwMode="auto">
            <a:xfrm>
              <a:off x="1582" y="2838"/>
              <a:ext cx="7" cy="36"/>
            </a:xfrm>
            <a:custGeom>
              <a:avLst/>
              <a:gdLst>
                <a:gd name="T0" fmla="*/ 27 w 6"/>
                <a:gd name="T1" fmla="*/ 36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36 h 28"/>
                <a:gd name="T8" fmla="*/ 0 w 6"/>
                <a:gd name="T9" fmla="*/ 312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12 h 28"/>
                <a:gd name="T16" fmla="*/ 27 w 6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4" name="Freeform 1136"/>
            <p:cNvSpPr>
              <a:spLocks/>
            </p:cNvSpPr>
            <p:nvPr/>
          </p:nvSpPr>
          <p:spPr bwMode="auto">
            <a:xfrm>
              <a:off x="1582" y="2890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5" name="Freeform 1137"/>
            <p:cNvSpPr>
              <a:spLocks/>
            </p:cNvSpPr>
            <p:nvPr/>
          </p:nvSpPr>
          <p:spPr bwMode="auto">
            <a:xfrm>
              <a:off x="1582" y="2942"/>
              <a:ext cx="7" cy="37"/>
            </a:xfrm>
            <a:custGeom>
              <a:avLst/>
              <a:gdLst>
                <a:gd name="T0" fmla="*/ 27 w 6"/>
                <a:gd name="T1" fmla="*/ 36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36 h 29"/>
                <a:gd name="T8" fmla="*/ 0 w 6"/>
                <a:gd name="T9" fmla="*/ 296 h 29"/>
                <a:gd name="T10" fmla="*/ 17 w 6"/>
                <a:gd name="T11" fmla="*/ 330 h 29"/>
                <a:gd name="T12" fmla="*/ 27 w 6"/>
                <a:gd name="T13" fmla="*/ 330 h 29"/>
                <a:gd name="T14" fmla="*/ 27 w 6"/>
                <a:gd name="T15" fmla="*/ 296 h 29"/>
                <a:gd name="T16" fmla="*/ 27 w 6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6" name="Freeform 1138"/>
            <p:cNvSpPr>
              <a:spLocks/>
            </p:cNvSpPr>
            <p:nvPr/>
          </p:nvSpPr>
          <p:spPr bwMode="auto">
            <a:xfrm>
              <a:off x="1582" y="2993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7" name="Freeform 1139"/>
            <p:cNvSpPr>
              <a:spLocks/>
            </p:cNvSpPr>
            <p:nvPr/>
          </p:nvSpPr>
          <p:spPr bwMode="auto">
            <a:xfrm>
              <a:off x="1582" y="3045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8" name="Freeform 1140"/>
            <p:cNvSpPr>
              <a:spLocks/>
            </p:cNvSpPr>
            <p:nvPr/>
          </p:nvSpPr>
          <p:spPr bwMode="auto">
            <a:xfrm>
              <a:off x="1582" y="3098"/>
              <a:ext cx="7" cy="36"/>
            </a:xfrm>
            <a:custGeom>
              <a:avLst/>
              <a:gdLst>
                <a:gd name="T0" fmla="*/ 27 w 6"/>
                <a:gd name="T1" fmla="*/ 36 h 28"/>
                <a:gd name="T2" fmla="*/ 27 w 6"/>
                <a:gd name="T3" fmla="*/ 0 h 28"/>
                <a:gd name="T4" fmla="*/ 17 w 6"/>
                <a:gd name="T5" fmla="*/ 0 h 28"/>
                <a:gd name="T6" fmla="*/ 0 w 6"/>
                <a:gd name="T7" fmla="*/ 36 h 28"/>
                <a:gd name="T8" fmla="*/ 0 w 6"/>
                <a:gd name="T9" fmla="*/ 312 h 28"/>
                <a:gd name="T10" fmla="*/ 17 w 6"/>
                <a:gd name="T11" fmla="*/ 343 h 28"/>
                <a:gd name="T12" fmla="*/ 27 w 6"/>
                <a:gd name="T13" fmla="*/ 343 h 28"/>
                <a:gd name="T14" fmla="*/ 27 w 6"/>
                <a:gd name="T15" fmla="*/ 312 h 28"/>
                <a:gd name="T16" fmla="*/ 27 w 6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8"/>
                <a:gd name="T29" fmla="*/ 6 w 6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8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19" name="Freeform 1141"/>
            <p:cNvSpPr>
              <a:spLocks/>
            </p:cNvSpPr>
            <p:nvPr/>
          </p:nvSpPr>
          <p:spPr bwMode="auto">
            <a:xfrm>
              <a:off x="1582" y="3150"/>
              <a:ext cx="7" cy="38"/>
            </a:xfrm>
            <a:custGeom>
              <a:avLst/>
              <a:gdLst>
                <a:gd name="T0" fmla="*/ 27 w 6"/>
                <a:gd name="T1" fmla="*/ 48 h 29"/>
                <a:gd name="T2" fmla="*/ 27 w 6"/>
                <a:gd name="T3" fmla="*/ 0 h 29"/>
                <a:gd name="T4" fmla="*/ 17 w 6"/>
                <a:gd name="T5" fmla="*/ 0 h 29"/>
                <a:gd name="T6" fmla="*/ 0 w 6"/>
                <a:gd name="T7" fmla="*/ 48 h 29"/>
                <a:gd name="T8" fmla="*/ 0 w 6"/>
                <a:gd name="T9" fmla="*/ 389 h 29"/>
                <a:gd name="T10" fmla="*/ 17 w 6"/>
                <a:gd name="T11" fmla="*/ 436 h 29"/>
                <a:gd name="T12" fmla="*/ 27 w 6"/>
                <a:gd name="T13" fmla="*/ 436 h 29"/>
                <a:gd name="T14" fmla="*/ 27 w 6"/>
                <a:gd name="T15" fmla="*/ 389 h 29"/>
                <a:gd name="T16" fmla="*/ 27 w 6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9"/>
                <a:gd name="T29" fmla="*/ 6 w 6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0" name="Freeform 1142"/>
            <p:cNvSpPr>
              <a:spLocks/>
            </p:cNvSpPr>
            <p:nvPr/>
          </p:nvSpPr>
          <p:spPr bwMode="auto">
            <a:xfrm>
              <a:off x="1582" y="3202"/>
              <a:ext cx="7" cy="11"/>
            </a:xfrm>
            <a:custGeom>
              <a:avLst/>
              <a:gdLst>
                <a:gd name="T0" fmla="*/ 27 w 6"/>
                <a:gd name="T1" fmla="*/ 24 h 9"/>
                <a:gd name="T2" fmla="*/ 27 w 6"/>
                <a:gd name="T3" fmla="*/ 0 h 9"/>
                <a:gd name="T4" fmla="*/ 17 w 6"/>
                <a:gd name="T5" fmla="*/ 0 h 9"/>
                <a:gd name="T6" fmla="*/ 0 w 6"/>
                <a:gd name="T7" fmla="*/ 24 h 9"/>
                <a:gd name="T8" fmla="*/ 0 w 6"/>
                <a:gd name="T9" fmla="*/ 43 h 9"/>
                <a:gd name="T10" fmla="*/ 17 w 6"/>
                <a:gd name="T11" fmla="*/ 65 h 9"/>
                <a:gd name="T12" fmla="*/ 17 w 6"/>
                <a:gd name="T13" fmla="*/ 65 h 9"/>
                <a:gd name="T14" fmla="*/ 27 w 6"/>
                <a:gd name="T15" fmla="*/ 43 h 9"/>
                <a:gd name="T16" fmla="*/ 27 w 6"/>
                <a:gd name="T17" fmla="*/ 24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9"/>
                <a:gd name="T29" fmla="*/ 6 w 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9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9"/>
                  </a:lnTo>
                  <a:lnTo>
                    <a:pt x="6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1" name="Freeform 1143"/>
            <p:cNvSpPr>
              <a:spLocks/>
            </p:cNvSpPr>
            <p:nvPr/>
          </p:nvSpPr>
          <p:spPr bwMode="auto">
            <a:xfrm>
              <a:off x="4462" y="1090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80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2" name="Freeform 1144"/>
            <p:cNvSpPr>
              <a:spLocks/>
            </p:cNvSpPr>
            <p:nvPr/>
          </p:nvSpPr>
          <p:spPr bwMode="auto">
            <a:xfrm>
              <a:off x="4462" y="1144"/>
              <a:ext cx="7" cy="36"/>
            </a:xfrm>
            <a:custGeom>
              <a:avLst/>
              <a:gdLst>
                <a:gd name="T0" fmla="*/ 151 w 5"/>
                <a:gd name="T1" fmla="*/ 36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36 h 28"/>
                <a:gd name="T8" fmla="*/ 0 w 5"/>
                <a:gd name="T9" fmla="*/ 306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06 h 28"/>
                <a:gd name="T16" fmla="*/ 151 w 5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3" name="Freeform 1145"/>
            <p:cNvSpPr>
              <a:spLocks/>
            </p:cNvSpPr>
            <p:nvPr/>
          </p:nvSpPr>
          <p:spPr bwMode="auto">
            <a:xfrm>
              <a:off x="4462" y="1195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4" name="Freeform 1146"/>
            <p:cNvSpPr>
              <a:spLocks/>
            </p:cNvSpPr>
            <p:nvPr/>
          </p:nvSpPr>
          <p:spPr bwMode="auto">
            <a:xfrm>
              <a:off x="4462" y="1247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5" name="Freeform 1147"/>
            <p:cNvSpPr>
              <a:spLocks/>
            </p:cNvSpPr>
            <p:nvPr/>
          </p:nvSpPr>
          <p:spPr bwMode="auto">
            <a:xfrm>
              <a:off x="4462" y="1299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6" name="Freeform 1148"/>
            <p:cNvSpPr>
              <a:spLocks/>
            </p:cNvSpPr>
            <p:nvPr/>
          </p:nvSpPr>
          <p:spPr bwMode="auto">
            <a:xfrm>
              <a:off x="4462" y="1351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7" name="Freeform 1149"/>
            <p:cNvSpPr>
              <a:spLocks/>
            </p:cNvSpPr>
            <p:nvPr/>
          </p:nvSpPr>
          <p:spPr bwMode="auto">
            <a:xfrm>
              <a:off x="4462" y="1404"/>
              <a:ext cx="7" cy="36"/>
            </a:xfrm>
            <a:custGeom>
              <a:avLst/>
              <a:gdLst>
                <a:gd name="T0" fmla="*/ 151 w 5"/>
                <a:gd name="T1" fmla="*/ 28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28 h 28"/>
                <a:gd name="T8" fmla="*/ 0 w 5"/>
                <a:gd name="T9" fmla="*/ 306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06 h 28"/>
                <a:gd name="T16" fmla="*/ 151 w 5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2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8" name="Freeform 1150"/>
            <p:cNvSpPr>
              <a:spLocks/>
            </p:cNvSpPr>
            <p:nvPr/>
          </p:nvSpPr>
          <p:spPr bwMode="auto">
            <a:xfrm>
              <a:off x="4462" y="1455"/>
              <a:ext cx="7" cy="37"/>
            </a:xfrm>
            <a:custGeom>
              <a:avLst/>
              <a:gdLst>
                <a:gd name="T0" fmla="*/ 151 w 5"/>
                <a:gd name="T1" fmla="*/ 49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49 h 28"/>
                <a:gd name="T8" fmla="*/ 0 w 5"/>
                <a:gd name="T9" fmla="*/ 415 h 28"/>
                <a:gd name="T10" fmla="*/ 80 w 5"/>
                <a:gd name="T11" fmla="*/ 461 h 28"/>
                <a:gd name="T12" fmla="*/ 151 w 5"/>
                <a:gd name="T13" fmla="*/ 461 h 28"/>
                <a:gd name="T14" fmla="*/ 151 w 5"/>
                <a:gd name="T15" fmla="*/ 415 h 28"/>
                <a:gd name="T16" fmla="*/ 151 w 5"/>
                <a:gd name="T17" fmla="*/ 49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29" name="Freeform 1151"/>
            <p:cNvSpPr>
              <a:spLocks/>
            </p:cNvSpPr>
            <p:nvPr/>
          </p:nvSpPr>
          <p:spPr bwMode="auto">
            <a:xfrm>
              <a:off x="4462" y="1507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0" name="Freeform 1152"/>
            <p:cNvSpPr>
              <a:spLocks/>
            </p:cNvSpPr>
            <p:nvPr/>
          </p:nvSpPr>
          <p:spPr bwMode="auto">
            <a:xfrm>
              <a:off x="4462" y="1559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1" name="Freeform 1153"/>
            <p:cNvSpPr>
              <a:spLocks/>
            </p:cNvSpPr>
            <p:nvPr/>
          </p:nvSpPr>
          <p:spPr bwMode="auto">
            <a:xfrm>
              <a:off x="4462" y="1611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2" name="Freeform 1154"/>
            <p:cNvSpPr>
              <a:spLocks/>
            </p:cNvSpPr>
            <p:nvPr/>
          </p:nvSpPr>
          <p:spPr bwMode="auto">
            <a:xfrm>
              <a:off x="4462" y="1664"/>
              <a:ext cx="7" cy="36"/>
            </a:xfrm>
            <a:custGeom>
              <a:avLst/>
              <a:gdLst>
                <a:gd name="T0" fmla="*/ 151 w 5"/>
                <a:gd name="T1" fmla="*/ 28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28 h 28"/>
                <a:gd name="T8" fmla="*/ 0 w 5"/>
                <a:gd name="T9" fmla="*/ 306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06 h 28"/>
                <a:gd name="T16" fmla="*/ 151 w 5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2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3" name="Freeform 1155"/>
            <p:cNvSpPr>
              <a:spLocks/>
            </p:cNvSpPr>
            <p:nvPr/>
          </p:nvSpPr>
          <p:spPr bwMode="auto">
            <a:xfrm>
              <a:off x="4462" y="1716"/>
              <a:ext cx="7" cy="36"/>
            </a:xfrm>
            <a:custGeom>
              <a:avLst/>
              <a:gdLst>
                <a:gd name="T0" fmla="*/ 151 w 5"/>
                <a:gd name="T1" fmla="*/ 36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36 h 28"/>
                <a:gd name="T8" fmla="*/ 0 w 5"/>
                <a:gd name="T9" fmla="*/ 312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12 h 28"/>
                <a:gd name="T16" fmla="*/ 151 w 5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4" name="Freeform 1156"/>
            <p:cNvSpPr>
              <a:spLocks/>
            </p:cNvSpPr>
            <p:nvPr/>
          </p:nvSpPr>
          <p:spPr bwMode="auto">
            <a:xfrm>
              <a:off x="4462" y="1767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5" name="Freeform 1157"/>
            <p:cNvSpPr>
              <a:spLocks/>
            </p:cNvSpPr>
            <p:nvPr/>
          </p:nvSpPr>
          <p:spPr bwMode="auto">
            <a:xfrm>
              <a:off x="4462" y="1819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6" name="Freeform 1158"/>
            <p:cNvSpPr>
              <a:spLocks/>
            </p:cNvSpPr>
            <p:nvPr/>
          </p:nvSpPr>
          <p:spPr bwMode="auto">
            <a:xfrm>
              <a:off x="4462" y="1871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7" name="Freeform 1159"/>
            <p:cNvSpPr>
              <a:spLocks/>
            </p:cNvSpPr>
            <p:nvPr/>
          </p:nvSpPr>
          <p:spPr bwMode="auto">
            <a:xfrm>
              <a:off x="4462" y="1924"/>
              <a:ext cx="7" cy="36"/>
            </a:xfrm>
            <a:custGeom>
              <a:avLst/>
              <a:gdLst>
                <a:gd name="T0" fmla="*/ 151 w 5"/>
                <a:gd name="T1" fmla="*/ 28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28 h 28"/>
                <a:gd name="T8" fmla="*/ 0 w 5"/>
                <a:gd name="T9" fmla="*/ 306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06 h 28"/>
                <a:gd name="T16" fmla="*/ 151 w 5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2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8" name="Freeform 1160"/>
            <p:cNvSpPr>
              <a:spLocks/>
            </p:cNvSpPr>
            <p:nvPr/>
          </p:nvSpPr>
          <p:spPr bwMode="auto">
            <a:xfrm>
              <a:off x="4462" y="1976"/>
              <a:ext cx="7" cy="36"/>
            </a:xfrm>
            <a:custGeom>
              <a:avLst/>
              <a:gdLst>
                <a:gd name="T0" fmla="*/ 151 w 5"/>
                <a:gd name="T1" fmla="*/ 36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36 h 28"/>
                <a:gd name="T8" fmla="*/ 0 w 5"/>
                <a:gd name="T9" fmla="*/ 312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12 h 28"/>
                <a:gd name="T16" fmla="*/ 151 w 5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39" name="Freeform 1161"/>
            <p:cNvSpPr>
              <a:spLocks/>
            </p:cNvSpPr>
            <p:nvPr/>
          </p:nvSpPr>
          <p:spPr bwMode="auto">
            <a:xfrm>
              <a:off x="4462" y="2028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0" name="Freeform 1162"/>
            <p:cNvSpPr>
              <a:spLocks/>
            </p:cNvSpPr>
            <p:nvPr/>
          </p:nvSpPr>
          <p:spPr bwMode="auto">
            <a:xfrm>
              <a:off x="4462" y="2079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1" name="Freeform 1163"/>
            <p:cNvSpPr>
              <a:spLocks/>
            </p:cNvSpPr>
            <p:nvPr/>
          </p:nvSpPr>
          <p:spPr bwMode="auto">
            <a:xfrm>
              <a:off x="4462" y="2131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2" name="Freeform 1164"/>
            <p:cNvSpPr>
              <a:spLocks/>
            </p:cNvSpPr>
            <p:nvPr/>
          </p:nvSpPr>
          <p:spPr bwMode="auto">
            <a:xfrm>
              <a:off x="4462" y="2183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3" name="Freeform 1165"/>
            <p:cNvSpPr>
              <a:spLocks/>
            </p:cNvSpPr>
            <p:nvPr/>
          </p:nvSpPr>
          <p:spPr bwMode="auto">
            <a:xfrm>
              <a:off x="4462" y="2236"/>
              <a:ext cx="7" cy="36"/>
            </a:xfrm>
            <a:custGeom>
              <a:avLst/>
              <a:gdLst>
                <a:gd name="T0" fmla="*/ 151 w 5"/>
                <a:gd name="T1" fmla="*/ 36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36 h 28"/>
                <a:gd name="T8" fmla="*/ 0 w 5"/>
                <a:gd name="T9" fmla="*/ 306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06 h 28"/>
                <a:gd name="T16" fmla="*/ 151 w 5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4" name="Freeform 1166"/>
            <p:cNvSpPr>
              <a:spLocks/>
            </p:cNvSpPr>
            <p:nvPr/>
          </p:nvSpPr>
          <p:spPr bwMode="auto">
            <a:xfrm>
              <a:off x="4462" y="2288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5" name="Freeform 1167"/>
            <p:cNvSpPr>
              <a:spLocks/>
            </p:cNvSpPr>
            <p:nvPr/>
          </p:nvSpPr>
          <p:spPr bwMode="auto">
            <a:xfrm>
              <a:off x="4462" y="2340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6" name="Freeform 1168"/>
            <p:cNvSpPr>
              <a:spLocks/>
            </p:cNvSpPr>
            <p:nvPr/>
          </p:nvSpPr>
          <p:spPr bwMode="auto">
            <a:xfrm>
              <a:off x="4462" y="2391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7" name="Freeform 1169"/>
            <p:cNvSpPr>
              <a:spLocks/>
            </p:cNvSpPr>
            <p:nvPr/>
          </p:nvSpPr>
          <p:spPr bwMode="auto">
            <a:xfrm>
              <a:off x="4462" y="2443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8" name="Freeform 1170"/>
            <p:cNvSpPr>
              <a:spLocks/>
            </p:cNvSpPr>
            <p:nvPr/>
          </p:nvSpPr>
          <p:spPr bwMode="auto">
            <a:xfrm>
              <a:off x="4462" y="2496"/>
              <a:ext cx="7" cy="37"/>
            </a:xfrm>
            <a:custGeom>
              <a:avLst/>
              <a:gdLst>
                <a:gd name="T0" fmla="*/ 151 w 5"/>
                <a:gd name="T1" fmla="*/ 37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37 h 28"/>
                <a:gd name="T8" fmla="*/ 0 w 5"/>
                <a:gd name="T9" fmla="*/ 411 h 28"/>
                <a:gd name="T10" fmla="*/ 80 w 5"/>
                <a:gd name="T11" fmla="*/ 461 h 28"/>
                <a:gd name="T12" fmla="*/ 151 w 5"/>
                <a:gd name="T13" fmla="*/ 461 h 28"/>
                <a:gd name="T14" fmla="*/ 151 w 5"/>
                <a:gd name="T15" fmla="*/ 411 h 28"/>
                <a:gd name="T16" fmla="*/ 151 w 5"/>
                <a:gd name="T17" fmla="*/ 3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2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49" name="Freeform 1171"/>
            <p:cNvSpPr>
              <a:spLocks/>
            </p:cNvSpPr>
            <p:nvPr/>
          </p:nvSpPr>
          <p:spPr bwMode="auto">
            <a:xfrm>
              <a:off x="4462" y="2548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0" name="Freeform 1172"/>
            <p:cNvSpPr>
              <a:spLocks/>
            </p:cNvSpPr>
            <p:nvPr/>
          </p:nvSpPr>
          <p:spPr bwMode="auto">
            <a:xfrm>
              <a:off x="4462" y="2600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1" name="Freeform 1173"/>
            <p:cNvSpPr>
              <a:spLocks/>
            </p:cNvSpPr>
            <p:nvPr/>
          </p:nvSpPr>
          <p:spPr bwMode="auto">
            <a:xfrm>
              <a:off x="4462" y="2652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2" name="Freeform 1174"/>
            <p:cNvSpPr>
              <a:spLocks/>
            </p:cNvSpPr>
            <p:nvPr/>
          </p:nvSpPr>
          <p:spPr bwMode="auto">
            <a:xfrm>
              <a:off x="4462" y="2703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3" name="Freeform 1175"/>
            <p:cNvSpPr>
              <a:spLocks/>
            </p:cNvSpPr>
            <p:nvPr/>
          </p:nvSpPr>
          <p:spPr bwMode="auto">
            <a:xfrm>
              <a:off x="4462" y="2756"/>
              <a:ext cx="7" cy="37"/>
            </a:xfrm>
            <a:custGeom>
              <a:avLst/>
              <a:gdLst>
                <a:gd name="T0" fmla="*/ 151 w 5"/>
                <a:gd name="T1" fmla="*/ 37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37 h 28"/>
                <a:gd name="T8" fmla="*/ 0 w 5"/>
                <a:gd name="T9" fmla="*/ 411 h 28"/>
                <a:gd name="T10" fmla="*/ 80 w 5"/>
                <a:gd name="T11" fmla="*/ 461 h 28"/>
                <a:gd name="T12" fmla="*/ 151 w 5"/>
                <a:gd name="T13" fmla="*/ 461 h 28"/>
                <a:gd name="T14" fmla="*/ 151 w 5"/>
                <a:gd name="T15" fmla="*/ 411 h 28"/>
                <a:gd name="T16" fmla="*/ 151 w 5"/>
                <a:gd name="T17" fmla="*/ 3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2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4" name="Freeform 1176"/>
            <p:cNvSpPr>
              <a:spLocks/>
            </p:cNvSpPr>
            <p:nvPr/>
          </p:nvSpPr>
          <p:spPr bwMode="auto">
            <a:xfrm>
              <a:off x="4462" y="2808"/>
              <a:ext cx="7" cy="36"/>
            </a:xfrm>
            <a:custGeom>
              <a:avLst/>
              <a:gdLst>
                <a:gd name="T0" fmla="*/ 151 w 5"/>
                <a:gd name="T1" fmla="*/ 36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36 h 28"/>
                <a:gd name="T8" fmla="*/ 0 w 5"/>
                <a:gd name="T9" fmla="*/ 312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12 h 28"/>
                <a:gd name="T16" fmla="*/ 151 w 5"/>
                <a:gd name="T17" fmla="*/ 3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5" name="Freeform 1177"/>
            <p:cNvSpPr>
              <a:spLocks/>
            </p:cNvSpPr>
            <p:nvPr/>
          </p:nvSpPr>
          <p:spPr bwMode="auto">
            <a:xfrm>
              <a:off x="4462" y="2860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6" name="Freeform 1178"/>
            <p:cNvSpPr>
              <a:spLocks/>
            </p:cNvSpPr>
            <p:nvPr/>
          </p:nvSpPr>
          <p:spPr bwMode="auto">
            <a:xfrm>
              <a:off x="4462" y="2912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7" name="Freeform 1179"/>
            <p:cNvSpPr>
              <a:spLocks/>
            </p:cNvSpPr>
            <p:nvPr/>
          </p:nvSpPr>
          <p:spPr bwMode="auto">
            <a:xfrm>
              <a:off x="4462" y="2964"/>
              <a:ext cx="7" cy="37"/>
            </a:xfrm>
            <a:custGeom>
              <a:avLst/>
              <a:gdLst>
                <a:gd name="T0" fmla="*/ 151 w 5"/>
                <a:gd name="T1" fmla="*/ 36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36 h 29"/>
                <a:gd name="T8" fmla="*/ 0 w 5"/>
                <a:gd name="T9" fmla="*/ 296 h 29"/>
                <a:gd name="T10" fmla="*/ 80 w 5"/>
                <a:gd name="T11" fmla="*/ 330 h 29"/>
                <a:gd name="T12" fmla="*/ 151 w 5"/>
                <a:gd name="T13" fmla="*/ 330 h 29"/>
                <a:gd name="T14" fmla="*/ 151 w 5"/>
                <a:gd name="T15" fmla="*/ 296 h 29"/>
                <a:gd name="T16" fmla="*/ 151 w 5"/>
                <a:gd name="T17" fmla="*/ 36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8" name="Freeform 1180"/>
            <p:cNvSpPr>
              <a:spLocks/>
            </p:cNvSpPr>
            <p:nvPr/>
          </p:nvSpPr>
          <p:spPr bwMode="auto">
            <a:xfrm>
              <a:off x="4462" y="3017"/>
              <a:ext cx="7" cy="36"/>
            </a:xfrm>
            <a:custGeom>
              <a:avLst/>
              <a:gdLst>
                <a:gd name="T0" fmla="*/ 151 w 5"/>
                <a:gd name="T1" fmla="*/ 28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28 h 28"/>
                <a:gd name="T8" fmla="*/ 0 w 5"/>
                <a:gd name="T9" fmla="*/ 306 h 28"/>
                <a:gd name="T10" fmla="*/ 80 w 5"/>
                <a:gd name="T11" fmla="*/ 343 h 28"/>
                <a:gd name="T12" fmla="*/ 151 w 5"/>
                <a:gd name="T13" fmla="*/ 343 h 28"/>
                <a:gd name="T14" fmla="*/ 151 w 5"/>
                <a:gd name="T15" fmla="*/ 306 h 28"/>
                <a:gd name="T16" fmla="*/ 151 w 5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2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59" name="Freeform 1181"/>
            <p:cNvSpPr>
              <a:spLocks/>
            </p:cNvSpPr>
            <p:nvPr/>
          </p:nvSpPr>
          <p:spPr bwMode="auto">
            <a:xfrm>
              <a:off x="4462" y="3068"/>
              <a:ext cx="7" cy="37"/>
            </a:xfrm>
            <a:custGeom>
              <a:avLst/>
              <a:gdLst>
                <a:gd name="T0" fmla="*/ 151 w 5"/>
                <a:gd name="T1" fmla="*/ 49 h 28"/>
                <a:gd name="T2" fmla="*/ 151 w 5"/>
                <a:gd name="T3" fmla="*/ 0 h 28"/>
                <a:gd name="T4" fmla="*/ 80 w 5"/>
                <a:gd name="T5" fmla="*/ 0 h 28"/>
                <a:gd name="T6" fmla="*/ 0 w 5"/>
                <a:gd name="T7" fmla="*/ 49 h 28"/>
                <a:gd name="T8" fmla="*/ 0 w 5"/>
                <a:gd name="T9" fmla="*/ 415 h 28"/>
                <a:gd name="T10" fmla="*/ 80 w 5"/>
                <a:gd name="T11" fmla="*/ 461 h 28"/>
                <a:gd name="T12" fmla="*/ 151 w 5"/>
                <a:gd name="T13" fmla="*/ 461 h 28"/>
                <a:gd name="T14" fmla="*/ 151 w 5"/>
                <a:gd name="T15" fmla="*/ 415 h 28"/>
                <a:gd name="T16" fmla="*/ 151 w 5"/>
                <a:gd name="T17" fmla="*/ 49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8"/>
                <a:gd name="T29" fmla="*/ 5 w 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8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60" name="Freeform 1182"/>
            <p:cNvSpPr>
              <a:spLocks/>
            </p:cNvSpPr>
            <p:nvPr/>
          </p:nvSpPr>
          <p:spPr bwMode="auto">
            <a:xfrm>
              <a:off x="4462" y="3120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61" name="Freeform 1183"/>
            <p:cNvSpPr>
              <a:spLocks/>
            </p:cNvSpPr>
            <p:nvPr/>
          </p:nvSpPr>
          <p:spPr bwMode="auto">
            <a:xfrm>
              <a:off x="4462" y="3172"/>
              <a:ext cx="7" cy="38"/>
            </a:xfrm>
            <a:custGeom>
              <a:avLst/>
              <a:gdLst>
                <a:gd name="T0" fmla="*/ 151 w 5"/>
                <a:gd name="T1" fmla="*/ 48 h 29"/>
                <a:gd name="T2" fmla="*/ 151 w 5"/>
                <a:gd name="T3" fmla="*/ 0 h 29"/>
                <a:gd name="T4" fmla="*/ 80 w 5"/>
                <a:gd name="T5" fmla="*/ 0 h 29"/>
                <a:gd name="T6" fmla="*/ 0 w 5"/>
                <a:gd name="T7" fmla="*/ 48 h 29"/>
                <a:gd name="T8" fmla="*/ 0 w 5"/>
                <a:gd name="T9" fmla="*/ 389 h 29"/>
                <a:gd name="T10" fmla="*/ 80 w 5"/>
                <a:gd name="T11" fmla="*/ 436 h 29"/>
                <a:gd name="T12" fmla="*/ 151 w 5"/>
                <a:gd name="T13" fmla="*/ 436 h 29"/>
                <a:gd name="T14" fmla="*/ 151 w 5"/>
                <a:gd name="T15" fmla="*/ 389 h 29"/>
                <a:gd name="T16" fmla="*/ 151 w 5"/>
                <a:gd name="T17" fmla="*/ 4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62" name="Rectangle 1184"/>
            <p:cNvSpPr>
              <a:spLocks noChangeArrowheads="1"/>
            </p:cNvSpPr>
            <p:nvPr/>
          </p:nvSpPr>
          <p:spPr bwMode="auto">
            <a:xfrm>
              <a:off x="2426" y="1080"/>
              <a:ext cx="1171" cy="2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463" name="Freeform 1185"/>
            <p:cNvSpPr>
              <a:spLocks/>
            </p:cNvSpPr>
            <p:nvPr/>
          </p:nvSpPr>
          <p:spPr bwMode="auto">
            <a:xfrm>
              <a:off x="3477" y="1054"/>
              <a:ext cx="120" cy="78"/>
            </a:xfrm>
            <a:custGeom>
              <a:avLst/>
              <a:gdLst>
                <a:gd name="T0" fmla="*/ 0 w 94"/>
                <a:gd name="T1" fmla="*/ 819 h 60"/>
                <a:gd name="T2" fmla="*/ 1077 w 94"/>
                <a:gd name="T3" fmla="*/ 382 h 60"/>
                <a:gd name="T4" fmla="*/ 0 w 94"/>
                <a:gd name="T5" fmla="*/ 0 h 60"/>
                <a:gd name="T6" fmla="*/ 0 60000 65536"/>
                <a:gd name="T7" fmla="*/ 0 60000 65536"/>
                <a:gd name="T8" fmla="*/ 0 60000 65536"/>
                <a:gd name="T9" fmla="*/ 0 w 94"/>
                <a:gd name="T10" fmla="*/ 0 h 60"/>
                <a:gd name="T11" fmla="*/ 94 w 94"/>
                <a:gd name="T12" fmla="*/ 60 h 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" h="60">
                  <a:moveTo>
                    <a:pt x="0" y="60"/>
                  </a:moveTo>
                  <a:lnTo>
                    <a:pt x="94" y="28"/>
                  </a:lnTo>
                  <a:lnTo>
                    <a:pt x="0" y="0"/>
                  </a:lnTo>
                </a:path>
              </a:pathLst>
            </a:custGeom>
            <a:noFill/>
            <a:ln w="317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64" name="Rectangle 1186"/>
            <p:cNvSpPr>
              <a:spLocks noChangeArrowheads="1"/>
            </p:cNvSpPr>
            <p:nvPr/>
          </p:nvSpPr>
          <p:spPr bwMode="auto">
            <a:xfrm>
              <a:off x="2426" y="2266"/>
              <a:ext cx="1171" cy="2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465" name="Freeform 1187"/>
            <p:cNvSpPr>
              <a:spLocks/>
            </p:cNvSpPr>
            <p:nvPr/>
          </p:nvSpPr>
          <p:spPr bwMode="auto">
            <a:xfrm>
              <a:off x="3477" y="2240"/>
              <a:ext cx="120" cy="78"/>
            </a:xfrm>
            <a:custGeom>
              <a:avLst/>
              <a:gdLst>
                <a:gd name="T0" fmla="*/ 0 w 94"/>
                <a:gd name="T1" fmla="*/ 819 h 60"/>
                <a:gd name="T2" fmla="*/ 1077 w 94"/>
                <a:gd name="T3" fmla="*/ 423 h 60"/>
                <a:gd name="T4" fmla="*/ 0 w 94"/>
                <a:gd name="T5" fmla="*/ 0 h 60"/>
                <a:gd name="T6" fmla="*/ 0 60000 65536"/>
                <a:gd name="T7" fmla="*/ 0 60000 65536"/>
                <a:gd name="T8" fmla="*/ 0 60000 65536"/>
                <a:gd name="T9" fmla="*/ 0 w 94"/>
                <a:gd name="T10" fmla="*/ 0 h 60"/>
                <a:gd name="T11" fmla="*/ 94 w 94"/>
                <a:gd name="T12" fmla="*/ 60 h 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" h="60">
                  <a:moveTo>
                    <a:pt x="0" y="60"/>
                  </a:moveTo>
                  <a:lnTo>
                    <a:pt x="94" y="31"/>
                  </a:lnTo>
                  <a:lnTo>
                    <a:pt x="0" y="0"/>
                  </a:lnTo>
                </a:path>
              </a:pathLst>
            </a:custGeom>
            <a:noFill/>
            <a:ln w="317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66" name="Rectangle 1188"/>
            <p:cNvSpPr>
              <a:spLocks noChangeArrowheads="1"/>
            </p:cNvSpPr>
            <p:nvPr/>
          </p:nvSpPr>
          <p:spPr bwMode="auto">
            <a:xfrm>
              <a:off x="4232" y="1734"/>
              <a:ext cx="503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467" name="Rectangle 1189"/>
            <p:cNvSpPr>
              <a:spLocks noChangeArrowheads="1"/>
            </p:cNvSpPr>
            <p:nvPr/>
          </p:nvSpPr>
          <p:spPr bwMode="auto">
            <a:xfrm>
              <a:off x="4107" y="1730"/>
              <a:ext cx="783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Permeate</a:t>
              </a:r>
              <a:endParaRPr lang="en-CA" sz="2700"/>
            </a:p>
          </p:txBody>
        </p:sp>
        <p:sp>
          <p:nvSpPr>
            <p:cNvPr id="8468" name="Rectangle 1190"/>
            <p:cNvSpPr>
              <a:spLocks noChangeArrowheads="1"/>
            </p:cNvSpPr>
            <p:nvPr/>
          </p:nvSpPr>
          <p:spPr bwMode="auto">
            <a:xfrm>
              <a:off x="4730" y="1738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469" name="Rectangle 1191"/>
            <p:cNvSpPr>
              <a:spLocks noChangeArrowheads="1"/>
            </p:cNvSpPr>
            <p:nvPr/>
          </p:nvSpPr>
          <p:spPr bwMode="auto">
            <a:xfrm>
              <a:off x="1426" y="1734"/>
              <a:ext cx="280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470" name="Rectangle 1192"/>
            <p:cNvSpPr>
              <a:spLocks noChangeArrowheads="1"/>
            </p:cNvSpPr>
            <p:nvPr/>
          </p:nvSpPr>
          <p:spPr bwMode="auto">
            <a:xfrm>
              <a:off x="1430" y="1730"/>
              <a:ext cx="125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10000"/>
                  </a:solidFill>
                  <a:latin typeface="Times New Roman" pitchFamily="18" charset="0"/>
                </a:rPr>
                <a:t>F</a:t>
              </a:r>
              <a:endParaRPr lang="en-CA" sz="2700"/>
            </a:p>
          </p:txBody>
        </p:sp>
        <p:sp>
          <p:nvSpPr>
            <p:cNvPr id="8471" name="Rectangle 1193"/>
            <p:cNvSpPr>
              <a:spLocks noChangeArrowheads="1"/>
            </p:cNvSpPr>
            <p:nvPr/>
          </p:nvSpPr>
          <p:spPr bwMode="auto">
            <a:xfrm>
              <a:off x="1474" y="1730"/>
              <a:ext cx="283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10000"/>
                  </a:solidFill>
                  <a:latin typeface="Times New Roman" pitchFamily="18" charset="0"/>
                </a:rPr>
                <a:t>eed</a:t>
              </a:r>
              <a:endParaRPr lang="en-CA" sz="2700"/>
            </a:p>
          </p:txBody>
        </p:sp>
        <p:sp>
          <p:nvSpPr>
            <p:cNvPr id="8472" name="Rectangle 1194"/>
            <p:cNvSpPr>
              <a:spLocks noChangeArrowheads="1"/>
            </p:cNvSpPr>
            <p:nvPr/>
          </p:nvSpPr>
          <p:spPr bwMode="auto">
            <a:xfrm>
              <a:off x="1698" y="1738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473" name="Rectangle 1195"/>
            <p:cNvSpPr>
              <a:spLocks noChangeArrowheads="1"/>
            </p:cNvSpPr>
            <p:nvPr/>
          </p:nvSpPr>
          <p:spPr bwMode="auto">
            <a:xfrm>
              <a:off x="888" y="2266"/>
              <a:ext cx="722" cy="2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474" name="Freeform 1196"/>
            <p:cNvSpPr>
              <a:spLocks/>
            </p:cNvSpPr>
            <p:nvPr/>
          </p:nvSpPr>
          <p:spPr bwMode="auto">
            <a:xfrm>
              <a:off x="1610" y="2002"/>
              <a:ext cx="917" cy="290"/>
            </a:xfrm>
            <a:custGeom>
              <a:avLst/>
              <a:gdLst>
                <a:gd name="T0" fmla="*/ 0 w 714"/>
                <a:gd name="T1" fmla="*/ 2702 h 224"/>
                <a:gd name="T2" fmla="*/ 0 w 714"/>
                <a:gd name="T3" fmla="*/ 2958 h 224"/>
                <a:gd name="T4" fmla="*/ 1721 w 714"/>
                <a:gd name="T5" fmla="*/ 2879 h 224"/>
                <a:gd name="T6" fmla="*/ 2571 w 714"/>
                <a:gd name="T7" fmla="*/ 2805 h 224"/>
                <a:gd name="T8" fmla="*/ 3341 w 714"/>
                <a:gd name="T9" fmla="*/ 2730 h 224"/>
                <a:gd name="T10" fmla="*/ 4115 w 714"/>
                <a:gd name="T11" fmla="*/ 2615 h 224"/>
                <a:gd name="T12" fmla="*/ 4820 w 714"/>
                <a:gd name="T13" fmla="*/ 2461 h 224"/>
                <a:gd name="T14" fmla="*/ 5457 w 714"/>
                <a:gd name="T15" fmla="*/ 2320 h 224"/>
                <a:gd name="T16" fmla="*/ 6061 w 714"/>
                <a:gd name="T17" fmla="*/ 2123 h 224"/>
                <a:gd name="T18" fmla="*/ 6648 w 714"/>
                <a:gd name="T19" fmla="*/ 1929 h 224"/>
                <a:gd name="T20" fmla="*/ 7140 w 714"/>
                <a:gd name="T21" fmla="*/ 1708 h 224"/>
                <a:gd name="T22" fmla="*/ 7213 w 714"/>
                <a:gd name="T23" fmla="*/ 1662 h 224"/>
                <a:gd name="T24" fmla="*/ 7646 w 714"/>
                <a:gd name="T25" fmla="*/ 1444 h 224"/>
                <a:gd name="T26" fmla="*/ 8023 w 714"/>
                <a:gd name="T27" fmla="*/ 1177 h 224"/>
                <a:gd name="T28" fmla="*/ 8286 w 714"/>
                <a:gd name="T29" fmla="*/ 945 h 224"/>
                <a:gd name="T30" fmla="*/ 8492 w 714"/>
                <a:gd name="T31" fmla="*/ 642 h 224"/>
                <a:gd name="T32" fmla="*/ 8620 w 714"/>
                <a:gd name="T33" fmla="*/ 370 h 224"/>
                <a:gd name="T34" fmla="*/ 8663 w 714"/>
                <a:gd name="T35" fmla="*/ 307 h 224"/>
                <a:gd name="T36" fmla="*/ 8718 w 714"/>
                <a:gd name="T37" fmla="*/ 0 h 224"/>
                <a:gd name="T38" fmla="*/ 8492 w 714"/>
                <a:gd name="T39" fmla="*/ 0 h 224"/>
                <a:gd name="T40" fmla="*/ 8429 w 714"/>
                <a:gd name="T41" fmla="*/ 307 h 224"/>
                <a:gd name="T42" fmla="*/ 8556 w 714"/>
                <a:gd name="T43" fmla="*/ 307 h 224"/>
                <a:gd name="T44" fmla="*/ 8457 w 714"/>
                <a:gd name="T45" fmla="*/ 183 h 224"/>
                <a:gd name="T46" fmla="*/ 8324 w 714"/>
                <a:gd name="T47" fmla="*/ 451 h 224"/>
                <a:gd name="T48" fmla="*/ 8123 w 714"/>
                <a:gd name="T49" fmla="*/ 756 h 224"/>
                <a:gd name="T50" fmla="*/ 7857 w 714"/>
                <a:gd name="T51" fmla="*/ 979 h 224"/>
                <a:gd name="T52" fmla="*/ 7467 w 714"/>
                <a:gd name="T53" fmla="*/ 1258 h 224"/>
                <a:gd name="T54" fmla="*/ 7051 w 714"/>
                <a:gd name="T55" fmla="*/ 1485 h 224"/>
                <a:gd name="T56" fmla="*/ 7140 w 714"/>
                <a:gd name="T57" fmla="*/ 1534 h 224"/>
                <a:gd name="T58" fmla="*/ 7140 w 714"/>
                <a:gd name="T59" fmla="*/ 1444 h 224"/>
                <a:gd name="T60" fmla="*/ 6648 w 714"/>
                <a:gd name="T61" fmla="*/ 1662 h 224"/>
                <a:gd name="T62" fmla="*/ 6061 w 714"/>
                <a:gd name="T63" fmla="*/ 1849 h 224"/>
                <a:gd name="T64" fmla="*/ 5457 w 714"/>
                <a:gd name="T65" fmla="*/ 2049 h 224"/>
                <a:gd name="T66" fmla="*/ 4820 w 714"/>
                <a:gd name="T67" fmla="*/ 2194 h 224"/>
                <a:gd name="T68" fmla="*/ 4115 w 714"/>
                <a:gd name="T69" fmla="*/ 2355 h 224"/>
                <a:gd name="T70" fmla="*/ 3341 w 714"/>
                <a:gd name="T71" fmla="*/ 2461 h 224"/>
                <a:gd name="T72" fmla="*/ 2571 w 714"/>
                <a:gd name="T73" fmla="*/ 2543 h 224"/>
                <a:gd name="T74" fmla="*/ 1721 w 714"/>
                <a:gd name="T75" fmla="*/ 2615 h 224"/>
                <a:gd name="T76" fmla="*/ 0 w 714"/>
                <a:gd name="T77" fmla="*/ 2702 h 22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14"/>
                <a:gd name="T118" fmla="*/ 0 h 224"/>
                <a:gd name="T119" fmla="*/ 714 w 714"/>
                <a:gd name="T120" fmla="*/ 224 h 22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14" h="224">
                  <a:moveTo>
                    <a:pt x="0" y="204"/>
                  </a:moveTo>
                  <a:lnTo>
                    <a:pt x="0" y="224"/>
                  </a:lnTo>
                  <a:lnTo>
                    <a:pt x="141" y="218"/>
                  </a:lnTo>
                  <a:lnTo>
                    <a:pt x="210" y="212"/>
                  </a:lnTo>
                  <a:lnTo>
                    <a:pt x="273" y="206"/>
                  </a:lnTo>
                  <a:lnTo>
                    <a:pt x="337" y="198"/>
                  </a:lnTo>
                  <a:lnTo>
                    <a:pt x="395" y="186"/>
                  </a:lnTo>
                  <a:lnTo>
                    <a:pt x="447" y="175"/>
                  </a:lnTo>
                  <a:lnTo>
                    <a:pt x="497" y="161"/>
                  </a:lnTo>
                  <a:lnTo>
                    <a:pt x="544" y="146"/>
                  </a:lnTo>
                  <a:lnTo>
                    <a:pt x="585" y="129"/>
                  </a:lnTo>
                  <a:lnTo>
                    <a:pt x="590" y="126"/>
                  </a:lnTo>
                  <a:lnTo>
                    <a:pt x="626" y="109"/>
                  </a:lnTo>
                  <a:lnTo>
                    <a:pt x="657" y="89"/>
                  </a:lnTo>
                  <a:lnTo>
                    <a:pt x="679" y="72"/>
                  </a:lnTo>
                  <a:lnTo>
                    <a:pt x="695" y="49"/>
                  </a:lnTo>
                  <a:lnTo>
                    <a:pt x="706" y="28"/>
                  </a:lnTo>
                  <a:lnTo>
                    <a:pt x="709" y="23"/>
                  </a:lnTo>
                  <a:lnTo>
                    <a:pt x="714" y="0"/>
                  </a:lnTo>
                  <a:lnTo>
                    <a:pt x="695" y="0"/>
                  </a:lnTo>
                  <a:lnTo>
                    <a:pt x="690" y="23"/>
                  </a:lnTo>
                  <a:lnTo>
                    <a:pt x="701" y="23"/>
                  </a:lnTo>
                  <a:lnTo>
                    <a:pt x="692" y="14"/>
                  </a:lnTo>
                  <a:lnTo>
                    <a:pt x="681" y="34"/>
                  </a:lnTo>
                  <a:lnTo>
                    <a:pt x="665" y="57"/>
                  </a:lnTo>
                  <a:lnTo>
                    <a:pt x="643" y="74"/>
                  </a:lnTo>
                  <a:lnTo>
                    <a:pt x="612" y="95"/>
                  </a:lnTo>
                  <a:lnTo>
                    <a:pt x="577" y="112"/>
                  </a:lnTo>
                  <a:lnTo>
                    <a:pt x="585" y="117"/>
                  </a:lnTo>
                  <a:lnTo>
                    <a:pt x="585" y="109"/>
                  </a:lnTo>
                  <a:lnTo>
                    <a:pt x="544" y="126"/>
                  </a:lnTo>
                  <a:lnTo>
                    <a:pt x="497" y="140"/>
                  </a:lnTo>
                  <a:lnTo>
                    <a:pt x="447" y="155"/>
                  </a:lnTo>
                  <a:lnTo>
                    <a:pt x="395" y="166"/>
                  </a:lnTo>
                  <a:lnTo>
                    <a:pt x="337" y="178"/>
                  </a:lnTo>
                  <a:lnTo>
                    <a:pt x="273" y="186"/>
                  </a:lnTo>
                  <a:lnTo>
                    <a:pt x="210" y="192"/>
                  </a:lnTo>
                  <a:lnTo>
                    <a:pt x="141" y="198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75" name="Rectangle 1197"/>
            <p:cNvSpPr>
              <a:spLocks noChangeArrowheads="1"/>
            </p:cNvSpPr>
            <p:nvPr/>
          </p:nvSpPr>
          <p:spPr bwMode="auto">
            <a:xfrm>
              <a:off x="1164" y="2098"/>
              <a:ext cx="17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476" name="Rectangle 1198"/>
            <p:cNvSpPr>
              <a:spLocks noChangeArrowheads="1"/>
            </p:cNvSpPr>
            <p:nvPr/>
          </p:nvSpPr>
          <p:spPr bwMode="auto">
            <a:xfrm>
              <a:off x="1158" y="2095"/>
              <a:ext cx="136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950" i="1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endParaRPr lang="en-CA" sz="2700"/>
            </a:p>
          </p:txBody>
        </p:sp>
        <p:sp>
          <p:nvSpPr>
            <p:cNvPr id="8477" name="Rectangle 1199"/>
            <p:cNvSpPr>
              <a:spLocks noChangeArrowheads="1"/>
            </p:cNvSpPr>
            <p:nvPr/>
          </p:nvSpPr>
          <p:spPr bwMode="auto">
            <a:xfrm>
              <a:off x="1244" y="2153"/>
              <a:ext cx="130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 sz="1200" i="1">
                  <a:solidFill>
                    <a:srgbClr val="000000"/>
                  </a:solidFill>
                  <a:latin typeface="Times New Roman" pitchFamily="18" charset="0"/>
                </a:rPr>
                <a:t>b,f</a:t>
              </a:r>
              <a:endParaRPr lang="en-CA" sz="2700"/>
            </a:p>
          </p:txBody>
        </p:sp>
        <p:sp>
          <p:nvSpPr>
            <p:cNvPr id="8478" name="Rectangle 1200"/>
            <p:cNvSpPr>
              <a:spLocks noChangeArrowheads="1"/>
            </p:cNvSpPr>
            <p:nvPr/>
          </p:nvSpPr>
          <p:spPr bwMode="auto">
            <a:xfrm>
              <a:off x="1351" y="2101"/>
              <a:ext cx="47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CA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CA" sz="2700"/>
            </a:p>
          </p:txBody>
        </p:sp>
        <p:sp>
          <p:nvSpPr>
            <p:cNvPr id="8479" name="Freeform 1201"/>
            <p:cNvSpPr>
              <a:spLocks/>
            </p:cNvSpPr>
            <p:nvPr/>
          </p:nvSpPr>
          <p:spPr bwMode="auto">
            <a:xfrm>
              <a:off x="1551" y="1355"/>
              <a:ext cx="974" cy="279"/>
            </a:xfrm>
            <a:custGeom>
              <a:avLst/>
              <a:gdLst>
                <a:gd name="T0" fmla="*/ 0 w 758"/>
                <a:gd name="T1" fmla="*/ 0 h 216"/>
                <a:gd name="T2" fmla="*/ 0 w 758"/>
                <a:gd name="T3" fmla="*/ 267 h 216"/>
                <a:gd name="T4" fmla="*/ 1514 w 758"/>
                <a:gd name="T5" fmla="*/ 304 h 216"/>
                <a:gd name="T6" fmla="*/ 3048 w 758"/>
                <a:gd name="T7" fmla="*/ 448 h 216"/>
                <a:gd name="T8" fmla="*/ 3048 w 758"/>
                <a:gd name="T9" fmla="*/ 304 h 216"/>
                <a:gd name="T10" fmla="*/ 3048 w 758"/>
                <a:gd name="T11" fmla="*/ 448 h 216"/>
                <a:gd name="T12" fmla="*/ 4428 w 758"/>
                <a:gd name="T13" fmla="*/ 674 h 216"/>
                <a:gd name="T14" fmla="*/ 4428 w 758"/>
                <a:gd name="T15" fmla="*/ 522 h 216"/>
                <a:gd name="T16" fmla="*/ 4428 w 758"/>
                <a:gd name="T17" fmla="*/ 630 h 216"/>
                <a:gd name="T18" fmla="*/ 5719 w 758"/>
                <a:gd name="T19" fmla="*/ 926 h 216"/>
                <a:gd name="T20" fmla="*/ 5719 w 758"/>
                <a:gd name="T21" fmla="*/ 814 h 216"/>
                <a:gd name="T22" fmla="*/ 5683 w 758"/>
                <a:gd name="T23" fmla="*/ 926 h 216"/>
                <a:gd name="T24" fmla="*/ 6803 w 758"/>
                <a:gd name="T25" fmla="*/ 1302 h 216"/>
                <a:gd name="T26" fmla="*/ 7804 w 758"/>
                <a:gd name="T27" fmla="*/ 1749 h 216"/>
                <a:gd name="T28" fmla="*/ 7841 w 758"/>
                <a:gd name="T29" fmla="*/ 1642 h 216"/>
                <a:gd name="T30" fmla="*/ 7804 w 758"/>
                <a:gd name="T31" fmla="*/ 1749 h 216"/>
                <a:gd name="T32" fmla="*/ 8220 w 758"/>
                <a:gd name="T33" fmla="*/ 1996 h 216"/>
                <a:gd name="T34" fmla="*/ 8244 w 758"/>
                <a:gd name="T35" fmla="*/ 1897 h 216"/>
                <a:gd name="T36" fmla="*/ 8183 w 758"/>
                <a:gd name="T37" fmla="*/ 1996 h 216"/>
                <a:gd name="T38" fmla="*/ 8553 w 758"/>
                <a:gd name="T39" fmla="*/ 2260 h 216"/>
                <a:gd name="T40" fmla="*/ 8861 w 758"/>
                <a:gd name="T41" fmla="*/ 2519 h 216"/>
                <a:gd name="T42" fmla="*/ 9173 w 758"/>
                <a:gd name="T43" fmla="*/ 2787 h 216"/>
                <a:gd name="T44" fmla="*/ 9307 w 758"/>
                <a:gd name="T45" fmla="*/ 2607 h 216"/>
                <a:gd name="T46" fmla="*/ 8992 w 758"/>
                <a:gd name="T47" fmla="*/ 2340 h 216"/>
                <a:gd name="T48" fmla="*/ 8688 w 758"/>
                <a:gd name="T49" fmla="*/ 2082 h 216"/>
                <a:gd name="T50" fmla="*/ 8321 w 758"/>
                <a:gd name="T51" fmla="*/ 1825 h 216"/>
                <a:gd name="T52" fmla="*/ 8321 w 758"/>
                <a:gd name="T53" fmla="*/ 1785 h 216"/>
                <a:gd name="T54" fmla="*/ 7914 w 758"/>
                <a:gd name="T55" fmla="*/ 1516 h 216"/>
                <a:gd name="T56" fmla="*/ 7879 w 758"/>
                <a:gd name="T57" fmla="*/ 1516 h 216"/>
                <a:gd name="T58" fmla="*/ 6859 w 758"/>
                <a:gd name="T59" fmla="*/ 1094 h 216"/>
                <a:gd name="T60" fmla="*/ 5740 w 758"/>
                <a:gd name="T61" fmla="*/ 716 h 216"/>
                <a:gd name="T62" fmla="*/ 5740 w 758"/>
                <a:gd name="T63" fmla="*/ 716 h 216"/>
                <a:gd name="T64" fmla="*/ 4451 w 758"/>
                <a:gd name="T65" fmla="*/ 408 h 216"/>
                <a:gd name="T66" fmla="*/ 4451 w 758"/>
                <a:gd name="T67" fmla="*/ 408 h 216"/>
                <a:gd name="T68" fmla="*/ 3061 w 758"/>
                <a:gd name="T69" fmla="*/ 190 h 216"/>
                <a:gd name="T70" fmla="*/ 3048 w 758"/>
                <a:gd name="T71" fmla="*/ 190 h 216"/>
                <a:gd name="T72" fmla="*/ 1514 w 758"/>
                <a:gd name="T73" fmla="*/ 36 h 216"/>
                <a:gd name="T74" fmla="*/ 0 w 758"/>
                <a:gd name="T75" fmla="*/ 0 h 21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58"/>
                <a:gd name="T115" fmla="*/ 0 h 216"/>
                <a:gd name="T116" fmla="*/ 758 w 758"/>
                <a:gd name="T117" fmla="*/ 216 h 21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58" h="216">
                  <a:moveTo>
                    <a:pt x="0" y="0"/>
                  </a:moveTo>
                  <a:lnTo>
                    <a:pt x="0" y="20"/>
                  </a:lnTo>
                  <a:lnTo>
                    <a:pt x="124" y="23"/>
                  </a:lnTo>
                  <a:lnTo>
                    <a:pt x="248" y="35"/>
                  </a:lnTo>
                  <a:lnTo>
                    <a:pt x="248" y="23"/>
                  </a:lnTo>
                  <a:lnTo>
                    <a:pt x="248" y="35"/>
                  </a:lnTo>
                  <a:lnTo>
                    <a:pt x="361" y="52"/>
                  </a:lnTo>
                  <a:lnTo>
                    <a:pt x="361" y="40"/>
                  </a:lnTo>
                  <a:lnTo>
                    <a:pt x="361" y="49"/>
                  </a:lnTo>
                  <a:lnTo>
                    <a:pt x="466" y="72"/>
                  </a:lnTo>
                  <a:lnTo>
                    <a:pt x="466" y="63"/>
                  </a:lnTo>
                  <a:lnTo>
                    <a:pt x="463" y="72"/>
                  </a:lnTo>
                  <a:lnTo>
                    <a:pt x="554" y="101"/>
                  </a:lnTo>
                  <a:lnTo>
                    <a:pt x="636" y="135"/>
                  </a:lnTo>
                  <a:lnTo>
                    <a:pt x="639" y="127"/>
                  </a:lnTo>
                  <a:lnTo>
                    <a:pt x="636" y="135"/>
                  </a:lnTo>
                  <a:lnTo>
                    <a:pt x="670" y="155"/>
                  </a:lnTo>
                  <a:lnTo>
                    <a:pt x="672" y="147"/>
                  </a:lnTo>
                  <a:lnTo>
                    <a:pt x="667" y="155"/>
                  </a:lnTo>
                  <a:lnTo>
                    <a:pt x="697" y="175"/>
                  </a:lnTo>
                  <a:lnTo>
                    <a:pt x="722" y="195"/>
                  </a:lnTo>
                  <a:lnTo>
                    <a:pt x="747" y="216"/>
                  </a:lnTo>
                  <a:lnTo>
                    <a:pt x="758" y="201"/>
                  </a:lnTo>
                  <a:lnTo>
                    <a:pt x="733" y="181"/>
                  </a:lnTo>
                  <a:lnTo>
                    <a:pt x="708" y="161"/>
                  </a:lnTo>
                  <a:lnTo>
                    <a:pt x="678" y="141"/>
                  </a:lnTo>
                  <a:lnTo>
                    <a:pt x="678" y="138"/>
                  </a:lnTo>
                  <a:lnTo>
                    <a:pt x="645" y="118"/>
                  </a:lnTo>
                  <a:lnTo>
                    <a:pt x="642" y="118"/>
                  </a:lnTo>
                  <a:lnTo>
                    <a:pt x="559" y="84"/>
                  </a:lnTo>
                  <a:lnTo>
                    <a:pt x="468" y="55"/>
                  </a:lnTo>
                  <a:lnTo>
                    <a:pt x="363" y="32"/>
                  </a:lnTo>
                  <a:lnTo>
                    <a:pt x="250" y="15"/>
                  </a:lnTo>
                  <a:lnTo>
                    <a:pt x="248" y="15"/>
                  </a:lnTo>
                  <a:lnTo>
                    <a:pt x="12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pic>
          <p:nvPicPr>
            <p:cNvPr id="8480" name="Picture 120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1169"/>
              <a:ext cx="95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81" name="Picture 120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1169"/>
              <a:ext cx="97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82" name="Rectangle 1204"/>
            <p:cNvSpPr>
              <a:spLocks noChangeArrowheads="1"/>
            </p:cNvSpPr>
            <p:nvPr/>
          </p:nvSpPr>
          <p:spPr bwMode="auto">
            <a:xfrm>
              <a:off x="2478" y="1169"/>
              <a:ext cx="964" cy="130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pic>
          <p:nvPicPr>
            <p:cNvPr id="8483" name="Picture 120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2322"/>
              <a:ext cx="95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84" name="Picture 120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2322"/>
              <a:ext cx="97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85" name="Rectangle 1207"/>
            <p:cNvSpPr>
              <a:spLocks noChangeArrowheads="1"/>
            </p:cNvSpPr>
            <p:nvPr/>
          </p:nvSpPr>
          <p:spPr bwMode="auto">
            <a:xfrm>
              <a:off x="2478" y="2322"/>
              <a:ext cx="964" cy="111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pic>
          <p:nvPicPr>
            <p:cNvPr id="8486" name="Picture 120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2556"/>
              <a:ext cx="95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87" name="Picture 120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" y="2556"/>
              <a:ext cx="970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88" name="Rectangle 1210"/>
            <p:cNvSpPr>
              <a:spLocks noChangeArrowheads="1"/>
            </p:cNvSpPr>
            <p:nvPr/>
          </p:nvSpPr>
          <p:spPr bwMode="auto">
            <a:xfrm>
              <a:off x="2478" y="2552"/>
              <a:ext cx="964" cy="122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  <p:sp>
          <p:nvSpPr>
            <p:cNvPr id="8489" name="Line 1211"/>
            <p:cNvSpPr>
              <a:spLocks noChangeShapeType="1"/>
            </p:cNvSpPr>
            <p:nvPr/>
          </p:nvSpPr>
          <p:spPr bwMode="auto">
            <a:xfrm flipV="1">
              <a:off x="2124" y="2518"/>
              <a:ext cx="421" cy="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90" name="Freeform 1212"/>
            <p:cNvSpPr>
              <a:spLocks/>
            </p:cNvSpPr>
            <p:nvPr/>
          </p:nvSpPr>
          <p:spPr bwMode="auto">
            <a:xfrm>
              <a:off x="2531" y="2489"/>
              <a:ext cx="78" cy="63"/>
            </a:xfrm>
            <a:custGeom>
              <a:avLst/>
              <a:gdLst>
                <a:gd name="T0" fmla="*/ 160 w 61"/>
                <a:gd name="T1" fmla="*/ 603 h 49"/>
                <a:gd name="T2" fmla="*/ 720 w 61"/>
                <a:gd name="T3" fmla="*/ 174 h 49"/>
                <a:gd name="T4" fmla="*/ 0 w 61"/>
                <a:gd name="T5" fmla="*/ 0 h 49"/>
                <a:gd name="T6" fmla="*/ 160 w 61"/>
                <a:gd name="T7" fmla="*/ 603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1"/>
                <a:gd name="T13" fmla="*/ 0 h 49"/>
                <a:gd name="T14" fmla="*/ 61 w 61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1" h="49">
                  <a:moveTo>
                    <a:pt x="14" y="49"/>
                  </a:moveTo>
                  <a:lnTo>
                    <a:pt x="61" y="14"/>
                  </a:lnTo>
                  <a:lnTo>
                    <a:pt x="0" y="0"/>
                  </a:lnTo>
                  <a:lnTo>
                    <a:pt x="14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JO" sz="2700"/>
            </a:p>
          </p:txBody>
        </p:sp>
        <p:sp>
          <p:nvSpPr>
            <p:cNvPr id="8491" name="Rectangle 1213"/>
            <p:cNvSpPr>
              <a:spLocks noChangeArrowheads="1"/>
            </p:cNvSpPr>
            <p:nvPr/>
          </p:nvSpPr>
          <p:spPr bwMode="auto">
            <a:xfrm>
              <a:off x="1358" y="2774"/>
              <a:ext cx="3184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2700"/>
            </a:p>
          </p:txBody>
        </p:sp>
      </p:grpSp>
      <p:pic>
        <p:nvPicPr>
          <p:cNvPr id="599" name="Picture 598">
            <a:extLst>
              <a:ext uri="{FF2B5EF4-FFF2-40B4-BE49-F238E27FC236}">
                <a16:creationId xmlns:a16="http://schemas.microsoft.com/office/drawing/2014/main" id="{D64492A8-0A95-3847-98FB-54006E657E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601" name="Picture 7">
            <a:extLst>
              <a:ext uri="{FF2B5EF4-FFF2-40B4-BE49-F238E27FC236}">
                <a16:creationId xmlns:a16="http://schemas.microsoft.com/office/drawing/2014/main" id="{72DDF759-8F55-D645-A921-4CCFF756C9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420" y="2551212"/>
            <a:ext cx="7020780" cy="507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2" name="Picture 7" descr="ju">
            <a:extLst>
              <a:ext uri="{FF2B5EF4-FFF2-40B4-BE49-F238E27FC236}">
                <a16:creationId xmlns:a16="http://schemas.microsoft.com/office/drawing/2014/main" id="{DE49C63E-5922-3946-9420-9416FFA51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093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0DC4CC62-8C90-884A-B153-683546A7D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11652" y="282960"/>
            <a:ext cx="6696744" cy="1080120"/>
          </a:xfrm>
          <a:ln>
            <a:solidFill>
              <a:srgbClr val="00B050"/>
            </a:solidFill>
          </a:ln>
        </p:spPr>
        <p:txBody>
          <a:bodyPr/>
          <a:lstStyle/>
          <a:p>
            <a:pPr algn="ctr" eaLnBrk="1" hangingPunct="1"/>
            <a:r>
              <a:rPr lang="en-CA" altLang="en-US" sz="3600" b="1" dirty="0"/>
              <a:t>Competitive Advantages</a:t>
            </a:r>
          </a:p>
        </p:txBody>
      </p:sp>
      <p:sp>
        <p:nvSpPr>
          <p:cNvPr id="15363" name="Rectangle 65">
            <a:extLst>
              <a:ext uri="{FF2B5EF4-FFF2-40B4-BE49-F238E27FC236}">
                <a16:creationId xmlns:a16="http://schemas.microsoft.com/office/drawing/2014/main" id="{54DFB0DA-DC3C-7C4B-A524-75870DDA19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80303" y="1756284"/>
            <a:ext cx="11773308" cy="7275648"/>
          </a:xfrm>
        </p:spPr>
        <p:txBody>
          <a:bodyPr/>
          <a:lstStyle/>
          <a:p>
            <a:pPr eaLnBrk="1" hangingPunct="1"/>
            <a:r>
              <a:rPr lang="en-CA" altLang="en-US" sz="3600" b="1" dirty="0"/>
              <a:t>100% water purification </a:t>
            </a:r>
            <a:r>
              <a:rPr lang="en-CA" altLang="en-US" sz="3600" dirty="0"/>
              <a:t>of salty water regardless of salinity</a:t>
            </a:r>
          </a:p>
          <a:p>
            <a:pPr eaLnBrk="1" hangingPunct="1"/>
            <a:r>
              <a:rPr lang="en-CA" altLang="en-US" sz="3600" dirty="0"/>
              <a:t>Ability to </a:t>
            </a:r>
            <a:r>
              <a:rPr lang="en-CA" altLang="en-US" sz="3600" b="1" dirty="0"/>
              <a:t>treat high salinity water </a:t>
            </a:r>
            <a:r>
              <a:rPr lang="en-CA" altLang="en-US" sz="3600" dirty="0"/>
              <a:t>(even oversaturated water)</a:t>
            </a:r>
          </a:p>
          <a:p>
            <a:pPr eaLnBrk="1" hangingPunct="1"/>
            <a:r>
              <a:rPr lang="en-CA" altLang="en-US" sz="3600" dirty="0"/>
              <a:t>Coupling with </a:t>
            </a:r>
            <a:r>
              <a:rPr lang="en-CA" altLang="en-US" sz="3600" b="1" dirty="0"/>
              <a:t>waste heat or renewable energy</a:t>
            </a:r>
          </a:p>
          <a:p>
            <a:r>
              <a:rPr lang="en-CA" sz="3600" dirty="0"/>
              <a:t>Integration with MSF or RO for </a:t>
            </a:r>
            <a:r>
              <a:rPr lang="en-CA" sz="3600" b="1" dirty="0"/>
              <a:t>brine treatment</a:t>
            </a:r>
            <a:r>
              <a:rPr lang="en-CA" sz="3600" dirty="0"/>
              <a:t>.</a:t>
            </a:r>
          </a:p>
          <a:p>
            <a:pPr eaLnBrk="1" hangingPunct="1"/>
            <a:r>
              <a:rPr lang="en-CA" altLang="en-US" sz="3600" b="1" dirty="0"/>
              <a:t>Lower energy </a:t>
            </a:r>
            <a:r>
              <a:rPr lang="en-CA" altLang="en-US" sz="3600" dirty="0"/>
              <a:t>requirements than conventional RO</a:t>
            </a:r>
          </a:p>
          <a:p>
            <a:pPr eaLnBrk="1" hangingPunct="1"/>
            <a:r>
              <a:rPr lang="en-CA" altLang="en-US" sz="3600" dirty="0"/>
              <a:t> </a:t>
            </a:r>
            <a:r>
              <a:rPr lang="en-CA" altLang="en-US" sz="3600" b="1" dirty="0"/>
              <a:t>Reduced vapour spaces </a:t>
            </a:r>
            <a:r>
              <a:rPr lang="en-CA" altLang="en-US" sz="3600" dirty="0"/>
              <a:t>compared to conventional distillation processes</a:t>
            </a:r>
          </a:p>
          <a:p>
            <a:pPr eaLnBrk="1" hangingPunct="1"/>
            <a:r>
              <a:rPr lang="en-CA" altLang="en-US" sz="3600" b="1" dirty="0"/>
              <a:t>Longer membrane life</a:t>
            </a:r>
          </a:p>
          <a:p>
            <a:pPr eaLnBrk="1" hangingPunct="1"/>
            <a:r>
              <a:rPr lang="en-CA" altLang="en-US" sz="3600" b="1" dirty="0"/>
              <a:t>No sophisticated pre-treatment required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752558-A0B9-1741-8999-F10FC5200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6" name="Picture 7" descr="ju">
            <a:extLst>
              <a:ext uri="{FF2B5EF4-FFF2-40B4-BE49-F238E27FC236}">
                <a16:creationId xmlns:a16="http://schemas.microsoft.com/office/drawing/2014/main" id="{0668EC9C-E80F-334C-A2EC-3DBFE66EB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226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62" name="Rectangle 18"/>
          <p:cNvSpPr>
            <a:spLocks noGrp="1" noChangeArrowheads="1"/>
          </p:cNvSpPr>
          <p:nvPr>
            <p:ph type="title"/>
          </p:nvPr>
        </p:nvSpPr>
        <p:spPr>
          <a:xfrm>
            <a:off x="5291286" y="155975"/>
            <a:ext cx="8424714" cy="1707207"/>
          </a:xfrm>
          <a:noFill/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4200" b="1" dirty="0"/>
              <a:t>Brine treatment by MD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5A268-81B9-4741-BB8D-2B180F69586B}" type="datetime1">
              <a:rPr lang="en-US" smtClean="0"/>
              <a:t>5/5/25</a:t>
            </a:fld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2286001" y="-253914"/>
            <a:ext cx="184731" cy="507831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27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7F2EF5-0287-934E-A2FC-DEE3A57E9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A16C2E-6C2C-1F43-85F8-C151E457F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424" y="2571750"/>
            <a:ext cx="10045116" cy="6028134"/>
          </a:xfrm>
          <a:prstGeom prst="rect">
            <a:avLst/>
          </a:prstGeom>
        </p:spPr>
      </p:pic>
      <p:pic>
        <p:nvPicPr>
          <p:cNvPr id="9" name="Picture 7" descr="ju">
            <a:extLst>
              <a:ext uri="{FF2B5EF4-FFF2-40B4-BE49-F238E27FC236}">
                <a16:creationId xmlns:a16="http://schemas.microsoft.com/office/drawing/2014/main" id="{3C4C388A-7EC6-0B47-81C3-37E0CF2B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336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8">
            <a:extLst>
              <a:ext uri="{FF2B5EF4-FFF2-40B4-BE49-F238E27FC236}">
                <a16:creationId xmlns:a16="http://schemas.microsoft.com/office/drawing/2014/main" id="{74444E12-5B2E-2045-B90E-ADE33AD3B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91286" y="155975"/>
            <a:ext cx="7957170" cy="1315118"/>
          </a:xfrm>
          <a:noFill/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4200" b="1" dirty="0"/>
              <a:t>Solar pond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4B824-7801-3D4D-9F41-1CB9A3BFA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A2E5B1-C98E-4F8F-A461-BC1A58FA014D}" type="datetime1">
              <a:rPr lang="en-US" smtClean="0"/>
              <a:t>5/5/25</a:t>
            </a:fld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336CB-AA0A-8E47-AFC9-A65484E1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80A192-80B7-B14C-B7E6-828913099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CD260D-040B-A74F-B088-CA531E26D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388" y="2443199"/>
            <a:ext cx="11017224" cy="6492590"/>
          </a:xfrm>
          <a:prstGeom prst="rect">
            <a:avLst/>
          </a:prstGeom>
        </p:spPr>
      </p:pic>
      <p:pic>
        <p:nvPicPr>
          <p:cNvPr id="8" name="Picture 7" descr="ju">
            <a:extLst>
              <a:ext uri="{FF2B5EF4-FFF2-40B4-BE49-F238E27FC236}">
                <a16:creationId xmlns:a16="http://schemas.microsoft.com/office/drawing/2014/main" id="{2B1BCAB2-566A-3845-B52B-9762AA677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20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088749" y="506649"/>
            <a:ext cx="6187599" cy="1053453"/>
          </a:xfrm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942975" indent="-942975"/>
            <a:r>
              <a:rPr lang="en-US" sz="3150" b="1" dirty="0"/>
              <a:t>Membrane Distillation Disadvantages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4559525" y="2339021"/>
            <a:ext cx="9258300" cy="4629150"/>
          </a:xfrm>
        </p:spPr>
        <p:txBody>
          <a:bodyPr>
            <a:normAutofit/>
          </a:bodyPr>
          <a:lstStyle/>
          <a:p>
            <a:r>
              <a:rPr lang="en-US" dirty="0"/>
              <a:t>The danger of membrane </a:t>
            </a:r>
            <a:r>
              <a:rPr lang="en-US" b="1" i="1" dirty="0"/>
              <a:t>wetting.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b="1" i="1" dirty="0"/>
          </a:p>
          <a:p>
            <a:r>
              <a:rPr lang="en-US" b="1" i="1" dirty="0"/>
              <a:t>Lower permeate flux</a:t>
            </a:r>
            <a:r>
              <a:rPr lang="en-US" dirty="0"/>
              <a:t> compared to conventional desalination process.</a:t>
            </a:r>
          </a:p>
          <a:p>
            <a:endParaRPr lang="en-US" dirty="0"/>
          </a:p>
          <a:p>
            <a:r>
              <a:rPr lang="en-US" b="1" i="1" dirty="0"/>
              <a:t>Heat losses in large modules</a:t>
            </a:r>
            <a:r>
              <a:rPr lang="en-US" dirty="0"/>
              <a:t>.</a:t>
            </a:r>
          </a:p>
        </p:txBody>
      </p:sp>
      <p:sp>
        <p:nvSpPr>
          <p:cNvPr id="1126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835820" indent="-321470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28587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80022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31457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82892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334327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85762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437197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A5030A7A-7234-497D-AF21-48CD4C702C32}" type="datetime1">
              <a:rPr lang="en-US" sz="1575" b="0" u="none">
                <a:solidFill>
                  <a:schemeClr val="tx1"/>
                </a:solidFill>
              </a:rPr>
              <a:t>5/5/25</a:t>
            </a:fld>
            <a:endParaRPr lang="en-CA" sz="1575" b="0" u="none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7091773" y="3199284"/>
          <a:ext cx="2557463" cy="964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1002865" imgH="444307" progId="Equation.3">
                  <p:embed/>
                </p:oleObj>
              </mc:Choice>
              <mc:Fallback>
                <p:oleObj name="Equation" r:id="rId4" imgW="1002865" imgH="444307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1773" y="3199284"/>
                        <a:ext cx="2557463" cy="9644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ju">
            <a:extLst>
              <a:ext uri="{FF2B5EF4-FFF2-40B4-BE49-F238E27FC236}">
                <a16:creationId xmlns:a16="http://schemas.microsoft.com/office/drawing/2014/main" id="{C7CF71C6-3EEA-AC40-BEC0-C348BF923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-41076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DD81A1-B9BA-DC4F-BD88-AC470EF5AA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9393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07496" y="513871"/>
            <a:ext cx="8208912" cy="1518416"/>
          </a:xfrm>
          <a:noFill/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n-US" sz="3600" b="1" dirty="0"/>
              <a:t>The Concept of Anisotropic </a:t>
            </a:r>
            <a:r>
              <a:rPr lang="en-US" sz="3600" b="1" dirty="0" err="1"/>
              <a:t>Biporous</a:t>
            </a:r>
            <a:r>
              <a:rPr lang="en-US" sz="3600" b="1" dirty="0"/>
              <a:t> Membrane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4282679" y="2335190"/>
            <a:ext cx="9722645" cy="6453411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dirty="0"/>
              <a:t>Kelvin equation: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9235B-0198-465B-A080-9AF4CD3CCDC7}" type="datetime1">
              <a:rPr lang="en-US" smtClean="0"/>
              <a:t>5/5/25</a:t>
            </a:fld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4000502" y="89346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4000502" y="89346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4000502" y="449391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sp>
        <p:nvSpPr>
          <p:cNvPr id="76811" name="Rectangle 11"/>
          <p:cNvSpPr>
            <a:spLocks noChangeArrowheads="1"/>
          </p:cNvSpPr>
          <p:nvPr/>
        </p:nvSpPr>
        <p:spPr bwMode="auto">
          <a:xfrm>
            <a:off x="4000502" y="89346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FFBEBCF-F739-8849-9C76-9F87B7B934E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747967" y="4640092"/>
            <a:ext cx="8748972" cy="51361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9684C5-9E88-2642-BED6-A9D44F8F1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158" y="3097041"/>
            <a:ext cx="7334250" cy="1543050"/>
          </a:xfrm>
          <a:prstGeom prst="rect">
            <a:avLst/>
          </a:prstGeom>
        </p:spPr>
      </p:pic>
      <p:pic>
        <p:nvPicPr>
          <p:cNvPr id="14" name="Picture 7" descr="ju">
            <a:extLst>
              <a:ext uri="{FF2B5EF4-FFF2-40B4-BE49-F238E27FC236}">
                <a16:creationId xmlns:a16="http://schemas.microsoft.com/office/drawing/2014/main" id="{DF0FBDEC-7146-1E4E-802D-DBA65ED58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4A9E3E-5EC8-7845-8C3A-B8A3A5BA6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207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00502" y="749095"/>
            <a:ext cx="9355967" cy="1307000"/>
          </a:xfrm>
          <a:noFill/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3150" b="1" dirty="0"/>
              <a:t>Driving force gain because of the capillary effect 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4282679" y="3037880"/>
            <a:ext cx="9722645" cy="575072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dirty="0"/>
              <a:t>Kelvin equation: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9235B-0198-465B-A080-9AF4CD3CCDC7}" type="datetime1">
              <a:rPr lang="en-US" smtClean="0"/>
              <a:t>5/5/25</a:t>
            </a:fld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16</a:t>
            </a:fld>
            <a:endParaRPr lang="en-CA"/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4000502" y="89346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4000502" y="89346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4000502" y="449391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sp>
        <p:nvSpPr>
          <p:cNvPr id="76811" name="Rectangle 11"/>
          <p:cNvSpPr>
            <a:spLocks noChangeArrowheads="1"/>
          </p:cNvSpPr>
          <p:nvPr/>
        </p:nvSpPr>
        <p:spPr bwMode="auto">
          <a:xfrm>
            <a:off x="4000502" y="89346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923FBF-C398-A349-88C7-44BAD86A6C8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77598" y="4063380"/>
          <a:ext cx="9510919" cy="45365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0957">
                  <a:extLst>
                    <a:ext uri="{9D8B030D-6E8A-4147-A177-3AD203B41FA5}">
                      <a16:colId xmlns:a16="http://schemas.microsoft.com/office/drawing/2014/main" val="3276755409"/>
                    </a:ext>
                  </a:extLst>
                </a:gridCol>
                <a:gridCol w="1527660">
                  <a:extLst>
                    <a:ext uri="{9D8B030D-6E8A-4147-A177-3AD203B41FA5}">
                      <a16:colId xmlns:a16="http://schemas.microsoft.com/office/drawing/2014/main" val="507900820"/>
                    </a:ext>
                  </a:extLst>
                </a:gridCol>
                <a:gridCol w="1292327">
                  <a:extLst>
                    <a:ext uri="{9D8B030D-6E8A-4147-A177-3AD203B41FA5}">
                      <a16:colId xmlns:a16="http://schemas.microsoft.com/office/drawing/2014/main" val="2571857906"/>
                    </a:ext>
                  </a:extLst>
                </a:gridCol>
                <a:gridCol w="1527660">
                  <a:extLst>
                    <a:ext uri="{9D8B030D-6E8A-4147-A177-3AD203B41FA5}">
                      <a16:colId xmlns:a16="http://schemas.microsoft.com/office/drawing/2014/main" val="2302701269"/>
                    </a:ext>
                  </a:extLst>
                </a:gridCol>
                <a:gridCol w="1292327">
                  <a:extLst>
                    <a:ext uri="{9D8B030D-6E8A-4147-A177-3AD203B41FA5}">
                      <a16:colId xmlns:a16="http://schemas.microsoft.com/office/drawing/2014/main" val="4118703160"/>
                    </a:ext>
                  </a:extLst>
                </a:gridCol>
                <a:gridCol w="1409994">
                  <a:extLst>
                    <a:ext uri="{9D8B030D-6E8A-4147-A177-3AD203B41FA5}">
                      <a16:colId xmlns:a16="http://schemas.microsoft.com/office/drawing/2014/main" val="3466612126"/>
                    </a:ext>
                  </a:extLst>
                </a:gridCol>
                <a:gridCol w="1409994">
                  <a:extLst>
                    <a:ext uri="{9D8B030D-6E8A-4147-A177-3AD203B41FA5}">
                      <a16:colId xmlns:a16="http://schemas.microsoft.com/office/drawing/2014/main" val="1838724842"/>
                    </a:ext>
                  </a:extLst>
                </a:gridCol>
              </a:tblGrid>
              <a:tr h="741843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chemeClr val="tx1"/>
                          </a:solidFill>
                          <a:effectLst/>
                        </a:rPr>
                        <a:t>r = 0.5 nm</a:t>
                      </a:r>
                      <a:endParaRPr lang="en-US" sz="18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chemeClr val="tx1"/>
                          </a:solidFill>
                          <a:effectLst/>
                        </a:rPr>
                        <a:t>r = 1 nm</a:t>
                      </a:r>
                      <a:endParaRPr lang="en-US" sz="18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chemeClr val="tx1"/>
                          </a:solidFill>
                          <a:effectLst/>
                        </a:rPr>
                        <a:t>r = 2 nm</a:t>
                      </a:r>
                      <a:endParaRPr lang="en-US" sz="18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420046"/>
                  </a:ext>
                </a:extLst>
              </a:tr>
              <a:tr h="79427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chemeClr val="tx1"/>
                          </a:solidFill>
                          <a:effectLst/>
                        </a:rPr>
                        <a:t>T </a:t>
                      </a:r>
                      <a:r>
                        <a:rPr lang="en-US" sz="1800" b="1" i="1" baseline="-25000" dirty="0">
                          <a:solidFill>
                            <a:schemeClr val="tx1"/>
                          </a:solidFill>
                          <a:effectLst/>
                        </a:rPr>
                        <a:t>feed</a:t>
                      </a:r>
                      <a:endParaRPr lang="en-US" sz="18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US" sz="1800" b="1" i="1" baseline="-25000" dirty="0" err="1">
                          <a:solidFill>
                            <a:schemeClr val="tx1"/>
                          </a:solidFill>
                          <a:effectLst/>
                        </a:rPr>
                        <a:t>s,r</a:t>
                      </a:r>
                      <a:r>
                        <a:rPr lang="en-US" sz="1800" b="1" i="1" dirty="0">
                          <a:solidFill>
                            <a:schemeClr val="tx1"/>
                          </a:solidFill>
                          <a:effectLst/>
                        </a:rPr>
                        <a:t> (kPa)</a:t>
                      </a:r>
                      <a:endParaRPr lang="en-US" sz="18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</a:t>
                      </a:r>
                      <a:r>
                        <a:rPr lang="en-US" sz="1800" b="1" i="1" dirty="0">
                          <a:solidFill>
                            <a:schemeClr val="tx1"/>
                          </a:solidFill>
                          <a:effectLst/>
                        </a:rPr>
                        <a:t>T (</a:t>
                      </a:r>
                      <a:r>
                        <a:rPr lang="en-US" sz="1800" b="1" i="1" baseline="30000" dirty="0" err="1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 i="1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US" sz="1800" b="1" i="1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18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US" sz="1800" b="1" i="1" baseline="-25000">
                          <a:solidFill>
                            <a:schemeClr val="tx1"/>
                          </a:solidFill>
                          <a:effectLst/>
                        </a:rPr>
                        <a:t>s,r</a:t>
                      </a:r>
                      <a:r>
                        <a:rPr lang="en-US" sz="1800" b="1" i="1">
                          <a:solidFill>
                            <a:schemeClr val="tx1"/>
                          </a:solidFill>
                          <a:effectLst/>
                        </a:rPr>
                        <a:t> (Pa)</a:t>
                      </a:r>
                      <a:endParaRPr lang="en-US" sz="18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</a:t>
                      </a:r>
                      <a:r>
                        <a:rPr lang="en-US" sz="1800" b="1" i="1">
                          <a:solidFill>
                            <a:schemeClr val="tx1"/>
                          </a:solidFill>
                          <a:effectLst/>
                        </a:rPr>
                        <a:t>T (</a:t>
                      </a:r>
                      <a:r>
                        <a:rPr lang="en-US" sz="1800" b="1" i="1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 i="1">
                          <a:solidFill>
                            <a:schemeClr val="tx1"/>
                          </a:solidFill>
                          <a:effectLst/>
                        </a:rPr>
                        <a:t>C)</a:t>
                      </a:r>
                      <a:endParaRPr lang="en-US" sz="18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US" sz="1800" b="1" i="1" baseline="-25000">
                          <a:solidFill>
                            <a:schemeClr val="tx1"/>
                          </a:solidFill>
                          <a:effectLst/>
                        </a:rPr>
                        <a:t>s,r</a:t>
                      </a:r>
                      <a:r>
                        <a:rPr lang="en-US" sz="1800" b="1" i="1">
                          <a:solidFill>
                            <a:schemeClr val="tx1"/>
                          </a:solidFill>
                          <a:effectLst/>
                        </a:rPr>
                        <a:t> (Pa)</a:t>
                      </a:r>
                      <a:endParaRPr lang="en-US" sz="18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</a:t>
                      </a:r>
                      <a:r>
                        <a:rPr lang="en-US" sz="1800" b="1" i="1" dirty="0">
                          <a:solidFill>
                            <a:schemeClr val="tx1"/>
                          </a:solidFill>
                          <a:effectLst/>
                        </a:rPr>
                        <a:t>T (</a:t>
                      </a:r>
                      <a:r>
                        <a:rPr lang="en-US" sz="1800" b="1" i="1" baseline="30000" dirty="0" err="1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 i="1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US" sz="1800" b="1" i="1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18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extLst>
                  <a:ext uri="{0D108BD9-81ED-4DB2-BD59-A6C34878D82A}">
                    <a16:rowId xmlns:a16="http://schemas.microsoft.com/office/drawing/2014/main" val="223826509"/>
                  </a:ext>
                </a:extLst>
              </a:tr>
              <a:tr h="741843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r>
                        <a:rPr lang="en-US" sz="1400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25.8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solidFill>
                            <a:schemeClr val="tx1"/>
                          </a:solidFill>
                          <a:effectLst/>
                        </a:rPr>
                        <a:t>41.0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9.05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18.0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5.34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solidFill>
                            <a:schemeClr val="tx1"/>
                          </a:solidFill>
                          <a:effectLst/>
                        </a:rPr>
                        <a:t>9.12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extLst>
                  <a:ext uri="{0D108BD9-81ED-4DB2-BD59-A6C34878D82A}">
                    <a16:rowId xmlns:a16="http://schemas.microsoft.com/office/drawing/2014/main" val="252122669"/>
                  </a:ext>
                </a:extLst>
              </a:tr>
              <a:tr h="741843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r>
                        <a:rPr lang="en-US" sz="1400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50.7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41.4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19.2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solidFill>
                            <a:schemeClr val="tx1"/>
                          </a:solidFill>
                          <a:effectLst/>
                        </a:rPr>
                        <a:t>19.0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11.8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solidFill>
                            <a:schemeClr val="tx1"/>
                          </a:solidFill>
                          <a:effectLst/>
                        </a:rPr>
                        <a:t>9.14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extLst>
                  <a:ext uri="{0D108BD9-81ED-4DB2-BD59-A6C34878D82A}">
                    <a16:rowId xmlns:a16="http://schemas.microsoft.com/office/drawing/2014/main" val="3276957665"/>
                  </a:ext>
                </a:extLst>
              </a:tr>
              <a:tr h="77874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r>
                        <a:rPr lang="en-US" sz="1400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115.0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43.2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47.9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21.0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30.9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solidFill>
                            <a:schemeClr val="tx1"/>
                          </a:solidFill>
                          <a:effectLst/>
                        </a:rPr>
                        <a:t>9.79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extLst>
                  <a:ext uri="{0D108BD9-81ED-4DB2-BD59-A6C34878D82A}">
                    <a16:rowId xmlns:a16="http://schemas.microsoft.com/office/drawing/2014/main" val="1115877196"/>
                  </a:ext>
                </a:extLst>
              </a:tr>
              <a:tr h="73795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r>
                        <a:rPr lang="en-US" sz="1400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227.1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40.3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103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21.0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69.4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</a:rPr>
                        <a:t>9.72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77153" marR="77153" marT="0" marB="0" anchor="b"/>
                </a:tc>
                <a:extLst>
                  <a:ext uri="{0D108BD9-81ED-4DB2-BD59-A6C34878D82A}">
                    <a16:rowId xmlns:a16="http://schemas.microsoft.com/office/drawing/2014/main" val="2741912402"/>
                  </a:ext>
                </a:extLst>
              </a:tr>
            </a:tbl>
          </a:graphicData>
        </a:graphic>
      </p:graphicFrame>
      <p:pic>
        <p:nvPicPr>
          <p:cNvPr id="11" name="Picture 7" descr="ju">
            <a:extLst>
              <a:ext uri="{FF2B5EF4-FFF2-40B4-BE49-F238E27FC236}">
                <a16:creationId xmlns:a16="http://schemas.microsoft.com/office/drawing/2014/main" id="{F3D456B5-1BBF-654A-B0B4-DB107F485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C3ACF4-9AC4-9A4B-BE7A-FB594FCF0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1854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92472-4EFD-7D4E-9D82-6244F876F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3400" y="643683"/>
            <a:ext cx="9775086" cy="1259457"/>
          </a:xfrm>
          <a:noFill/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 vert="horz" wrap="square" lIns="102870" tIns="51435" rIns="102870" bIns="51435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250" b="1" dirty="0"/>
              <a:t>Synthesis of polymeric thin films by interfacial polymerization </a:t>
            </a:r>
          </a:p>
        </p:txBody>
      </p:sp>
      <p:pic>
        <p:nvPicPr>
          <p:cNvPr id="6" name="Content Placeholder 5" descr="C:\Users\AWADMO\Desktop\Photoshop-TFC\Version - 2\Fig_1-Total-V2.tif">
            <a:extLst>
              <a:ext uri="{FF2B5EF4-FFF2-40B4-BE49-F238E27FC236}">
                <a16:creationId xmlns:a16="http://schemas.microsoft.com/office/drawing/2014/main" id="{E83FB0CF-8635-A74D-A3E1-C5FA41F8FAB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25"/>
          <a:stretch/>
        </p:blipFill>
        <p:spPr bwMode="auto">
          <a:xfrm>
            <a:off x="4688505" y="2470205"/>
            <a:ext cx="8829981" cy="58415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4F441-D213-B746-BBF3-42AC485B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A2E5B1-C98E-4F8F-A461-BC1A58FA014D}" type="datetime1">
              <a:rPr lang="en-US" smtClean="0"/>
              <a:t>5/5/25</a:t>
            </a:fld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CF5D9C-2247-0A4E-B995-473348E59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17</a:t>
            </a:fld>
            <a:endParaRPr lang="en-CA"/>
          </a:p>
        </p:txBody>
      </p:sp>
      <p:pic>
        <p:nvPicPr>
          <p:cNvPr id="7" name="Picture 7" descr="ju">
            <a:extLst>
              <a:ext uri="{FF2B5EF4-FFF2-40B4-BE49-F238E27FC236}">
                <a16:creationId xmlns:a16="http://schemas.microsoft.com/office/drawing/2014/main" id="{3E99772C-553D-764F-BE1E-CCF8642C6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DBA704-4644-1444-8AAC-107F9C01E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02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>
          <a:xfrm>
            <a:off x="5798093" y="704479"/>
            <a:ext cx="5833124" cy="966185"/>
          </a:xfrm>
          <a:noFill/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3150" b="1" dirty="0"/>
              <a:t>Membrane Characterization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2EA6A-4421-41B9-89B6-8433652109CA}" type="datetime1">
              <a:rPr lang="en-US" smtClean="0"/>
              <a:t>5/5/25</a:t>
            </a:fld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18</a:t>
            </a:fld>
            <a:endParaRPr lang="en-CA"/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4000502" y="304730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sp>
        <p:nvSpPr>
          <p:cNvPr id="80907" name="Rectangle 11"/>
          <p:cNvSpPr>
            <a:spLocks noChangeArrowheads="1"/>
          </p:cNvSpPr>
          <p:nvPr/>
        </p:nvSpPr>
        <p:spPr bwMode="auto">
          <a:xfrm>
            <a:off x="4000502" y="3047301"/>
            <a:ext cx="184731" cy="784830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JO" sz="45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FBE0FB2-4D03-F64F-B53D-25C1D36ED88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507" y="3049674"/>
            <a:ext cx="5103567" cy="5010150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4B10CAE-CD50-9D4E-B7C6-E30B55D1CA6E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44"/>
          <a:stretch/>
        </p:blipFill>
        <p:spPr bwMode="auto">
          <a:xfrm>
            <a:off x="10116108" y="3928367"/>
            <a:ext cx="3021807" cy="29953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7" descr="ju">
            <a:extLst>
              <a:ext uri="{FF2B5EF4-FFF2-40B4-BE49-F238E27FC236}">
                <a16:creationId xmlns:a16="http://schemas.microsoft.com/office/drawing/2014/main" id="{A20253DD-B28C-F645-9512-B7725C97F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F2B48F-725E-7646-9048-5991CBB939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8AB635BB-3DC1-874D-AF95-ADC35D2C5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79490" y="598830"/>
            <a:ext cx="7776978" cy="891099"/>
          </a:xfrm>
          <a:noFill/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en-US" sz="3150" b="1" dirty="0"/>
              <a:t>Effect of polymerization time and concentration</a:t>
            </a:r>
          </a:p>
        </p:txBody>
      </p:sp>
      <p:pic>
        <p:nvPicPr>
          <p:cNvPr id="6" name="Content Placeholder 5" descr="C:\Users\AWADMO\Desktop\Photoshop-TFC\Version - 2\Fig-2-V2.tif">
            <a:extLst>
              <a:ext uri="{FF2B5EF4-FFF2-40B4-BE49-F238E27FC236}">
                <a16:creationId xmlns:a16="http://schemas.microsoft.com/office/drawing/2014/main" id="{2F9502E2-E22C-1341-A800-1C41C005CBB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19"/>
          <a:stretch/>
        </p:blipFill>
        <p:spPr bwMode="auto">
          <a:xfrm>
            <a:off x="4514852" y="2389194"/>
            <a:ext cx="8841617" cy="6075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62646-F261-CB4E-9357-92B53AFC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A2E5B1-C98E-4F8F-A461-BC1A58FA014D}" type="datetime1">
              <a:rPr lang="en-US" smtClean="0"/>
              <a:t>5/5/25</a:t>
            </a:fld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069CF5-C9EB-0A4B-9F75-B31F85367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19</a:t>
            </a:fld>
            <a:endParaRPr lang="en-CA"/>
          </a:p>
        </p:txBody>
      </p:sp>
      <p:pic>
        <p:nvPicPr>
          <p:cNvPr id="8" name="Picture 7" descr="ju">
            <a:extLst>
              <a:ext uri="{FF2B5EF4-FFF2-40B4-BE49-F238E27FC236}">
                <a16:creationId xmlns:a16="http://schemas.microsoft.com/office/drawing/2014/main" id="{419C9A45-E38C-B64A-97C0-B66A41736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8A7F4E-A335-0448-8ECC-463E80787F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42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944745" y="764098"/>
            <a:ext cx="6236495" cy="1037630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150" b="1" dirty="0"/>
              <a:t>Membranes  Performance</a:t>
            </a:r>
          </a:p>
        </p:txBody>
      </p:sp>
      <p:sp>
        <p:nvSpPr>
          <p:cNvPr id="1945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835820" indent="-321470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28587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80022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31457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82892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334327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85762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437197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3E40096B-5485-47DB-A581-2A57632EB59D}" type="datetime1">
              <a:rPr lang="en-US" sz="1575" b="0" u="none">
                <a:solidFill>
                  <a:schemeClr val="tx1"/>
                </a:solidFill>
              </a:rPr>
              <a:t>5/5/25</a:t>
            </a:fld>
            <a:endParaRPr lang="en-CA" sz="1575" b="0" u="none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20</a:t>
            </a:fld>
            <a:endParaRPr lang="en-CA"/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9051638" y="2656182"/>
            <a:ext cx="184730" cy="784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en-CA" sz="4500">
              <a:latin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8A3DE3-2DBC-2645-A6FA-C70F2BCB8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" t="10304" r="4786" b="3956"/>
          <a:stretch/>
        </p:blipFill>
        <p:spPr bwMode="auto">
          <a:xfrm>
            <a:off x="4231372" y="3279067"/>
            <a:ext cx="4831622" cy="43757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8D88737-3D0A-6040-8FCA-490104B2087C}"/>
              </a:ext>
            </a:extLst>
          </p:cNvPr>
          <p:cNvGraphicFramePr/>
          <p:nvPr>
            <p:extLst/>
          </p:nvPr>
        </p:nvGraphicFramePr>
        <p:xfrm>
          <a:off x="9144000" y="3341438"/>
          <a:ext cx="4846761" cy="3827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7" descr="ju">
            <a:extLst>
              <a:ext uri="{FF2B5EF4-FFF2-40B4-BE49-F238E27FC236}">
                <a16:creationId xmlns:a16="http://schemas.microsoft.com/office/drawing/2014/main" id="{C319576C-F4A5-6F4A-BFEA-9C74C9C06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38D4C2-A3E2-004B-B6D2-02F1D7D74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22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BC534AFB-4372-3348-BCBD-AF37EBBE76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47556" y="541325"/>
            <a:ext cx="6480720" cy="1118388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150" b="1" dirty="0"/>
              <a:t>Membranes  Performance</a:t>
            </a:r>
          </a:p>
        </p:txBody>
      </p:sp>
      <p:pic>
        <p:nvPicPr>
          <p:cNvPr id="8" name="Content Placeholder 7" descr="C:\Users\AWADMO\Desktop\Photoshop-TFC\Version - 2\Fig-3-V2.tif">
            <a:extLst>
              <a:ext uri="{FF2B5EF4-FFF2-40B4-BE49-F238E27FC236}">
                <a16:creationId xmlns:a16="http://schemas.microsoft.com/office/drawing/2014/main" id="{2F4AE7AD-59E0-214C-B7DA-B984D7497A4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119164"/>
            <a:ext cx="12004848" cy="669674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FA8ED-4F75-DF43-ABB1-E68EA1C67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A2E5B1-C98E-4F8F-A461-BC1A58FA014D}" type="datetime1">
              <a:rPr lang="en-US" smtClean="0"/>
              <a:t>5/5/25</a:t>
            </a:fld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AAB74-D934-D140-BAE5-E45CCE090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21</a:t>
            </a:fld>
            <a:endParaRPr lang="en-CA"/>
          </a:p>
        </p:txBody>
      </p:sp>
      <p:pic>
        <p:nvPicPr>
          <p:cNvPr id="6" name="Picture 7" descr="ju">
            <a:extLst>
              <a:ext uri="{FF2B5EF4-FFF2-40B4-BE49-F238E27FC236}">
                <a16:creationId xmlns:a16="http://schemas.microsoft.com/office/drawing/2014/main" id="{6361C58F-3689-274E-8328-0BCF632D7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F6FDC3-4CA8-9841-ABCC-EA6CE6C43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31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443700" y="606996"/>
            <a:ext cx="5314950" cy="942975"/>
          </a:xfrm>
          <a:ln w="28575">
            <a:solidFill>
              <a:srgbClr val="3399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z="3600" b="1" dirty="0"/>
              <a:t>Conclusions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817445" y="1903140"/>
            <a:ext cx="12785273" cy="7128792"/>
          </a:xfrm>
        </p:spPr>
        <p:txBody>
          <a:bodyPr>
            <a:normAutofit fontScale="92500" lnSpcReduction="20000"/>
          </a:bodyPr>
          <a:lstStyle/>
          <a:p>
            <a:pPr fontAlgn="auto"/>
            <a:r>
              <a:rPr lang="en-US" dirty="0"/>
              <a:t>Energy-efficient low cost desalination is critical for sustainable development. </a:t>
            </a:r>
          </a:p>
          <a:p>
            <a:pPr fontAlgn="auto"/>
            <a:r>
              <a:rPr lang="en-US" dirty="0"/>
              <a:t>Innovation in research is key to bringing emerging processes to higher levels of technological maturity.</a:t>
            </a:r>
          </a:p>
          <a:p>
            <a:pPr fontAlgn="auto"/>
            <a:r>
              <a:rPr lang="en-US" dirty="0"/>
              <a:t> Emerging technologies showed great potential since they are more tunable and not energy intensive.</a:t>
            </a:r>
          </a:p>
          <a:p>
            <a:pPr fontAlgn="auto"/>
            <a:r>
              <a:rPr lang="en-US" dirty="0"/>
              <a:t> Emerging technologies can be used for brine treatment and zero liquid discharge desalination processes.  </a:t>
            </a:r>
          </a:p>
          <a:p>
            <a:r>
              <a:rPr lang="en-CA" dirty="0"/>
              <a:t>The new MD membrane enabled the operation of MD at room temperature and atmospheric pressure. </a:t>
            </a:r>
          </a:p>
          <a:p>
            <a:r>
              <a:rPr lang="en-US" dirty="0"/>
              <a:t>This novel membrane can make Desalination a highly energy-efficient process, and suitable for large scale module conditions. </a:t>
            </a:r>
          </a:p>
          <a:p>
            <a:pPr marL="0" indent="0">
              <a:buNone/>
            </a:pPr>
            <a:r>
              <a:rPr lang="en-US" sz="2138" i="1" dirty="0" err="1"/>
              <a:t>Qtaishat</a:t>
            </a:r>
            <a:r>
              <a:rPr lang="en-US" sz="2138" i="1" dirty="0"/>
              <a:t> et. al Scientific Reports 12 (1), 13564, (2022). </a:t>
            </a:r>
          </a:p>
          <a:p>
            <a:pPr marL="0" indent="0">
              <a:buNone/>
            </a:pPr>
            <a:r>
              <a:rPr lang="en-US" sz="2138" i="1" dirty="0" err="1"/>
              <a:t>Qtaishat</a:t>
            </a:r>
            <a:r>
              <a:rPr lang="en-US" sz="2138" i="1" dirty="0"/>
              <a:t> et. al Nature Communication 26 ( 2), 16781, (2025). </a:t>
            </a:r>
          </a:p>
          <a:p>
            <a:pPr marL="0" indent="0">
              <a:buNone/>
            </a:pPr>
            <a:r>
              <a:rPr lang="en-US" sz="2138" i="1" dirty="0" err="1"/>
              <a:t>Qtaishat</a:t>
            </a:r>
            <a:r>
              <a:rPr lang="en-US" sz="2138" i="1" dirty="0"/>
              <a:t> et. al. US Patent 11,779,885, (2023) </a:t>
            </a:r>
          </a:p>
          <a:p>
            <a:pPr marL="0" indent="0">
              <a:buNone/>
            </a:pPr>
            <a:r>
              <a:rPr lang="en-US" sz="2138" i="1" dirty="0" err="1"/>
              <a:t>Qtaishat</a:t>
            </a:r>
            <a:r>
              <a:rPr lang="en-US" sz="2138" i="1" dirty="0"/>
              <a:t> et. al. US Patent 63/724,772 (2025)</a:t>
            </a:r>
          </a:p>
          <a:p>
            <a:pPr marL="0" indent="0">
              <a:buNone/>
            </a:pPr>
            <a:endParaRPr lang="en-US" sz="2138" i="1" dirty="0"/>
          </a:p>
          <a:p>
            <a:pPr marL="0" indent="0">
              <a:buNone/>
            </a:pPr>
            <a:endParaRPr lang="en-US" sz="2138" i="1" dirty="0"/>
          </a:p>
          <a:p>
            <a:pPr marL="0" indent="0">
              <a:buNone/>
            </a:pPr>
            <a:r>
              <a:rPr lang="en-US" sz="2138" i="1" dirty="0"/>
              <a:t>*Water crisis: how local technologies can help solve a global problem: </a:t>
            </a:r>
            <a:r>
              <a:rPr lang="en-US" sz="2138" i="1" dirty="0">
                <a:hlinkClick r:id="rId3"/>
              </a:rPr>
              <a:t>https://www.nature.com/articles/d41586-023-02442-7</a:t>
            </a:r>
            <a:r>
              <a:rPr lang="en-US" sz="2138" i="1" dirty="0"/>
              <a:t> August 1st 2023</a:t>
            </a:r>
          </a:p>
          <a:p>
            <a:pPr fontAlgn="auto"/>
            <a:endParaRPr lang="en-CA" sz="2700" dirty="0"/>
          </a:p>
        </p:txBody>
      </p:sp>
      <p:sp>
        <p:nvSpPr>
          <p:cNvPr id="21508" name="Date Placeholder 6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835820" indent="-321470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28587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80022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314575" indent="-257175" algn="ctr" eaLnBrk="0" hangingPunct="0"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82892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334327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85762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4371975" indent="-257175" algn="ctr" rtl="0" eaLnBrk="0" fontAlgn="base" hangingPunct="0">
              <a:spcBef>
                <a:spcPct val="0"/>
              </a:spcBef>
              <a:spcAft>
                <a:spcPct val="0"/>
              </a:spcAft>
              <a:defRPr sz="4500" b="1" u="sng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C23BCF6A-AF93-4A64-8961-BF68684DEEF5}" type="datetime1">
              <a:rPr lang="en-US" sz="1575" b="0" u="none">
                <a:solidFill>
                  <a:schemeClr val="tx1"/>
                </a:solidFill>
              </a:rPr>
              <a:t>5/5/25</a:t>
            </a:fld>
            <a:endParaRPr lang="en-CA" sz="1575" b="0" u="none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2B46-5197-43A3-9EC4-F921140D5134}" type="slidenum">
              <a:rPr lang="en-CA" smtClean="0"/>
              <a:pPr>
                <a:defRPr/>
              </a:pPr>
              <a:t>22</a:t>
            </a:fld>
            <a:endParaRPr lang="en-CA"/>
          </a:p>
        </p:txBody>
      </p:sp>
      <p:pic>
        <p:nvPicPr>
          <p:cNvPr id="6" name="Picture 7" descr="ju">
            <a:extLst>
              <a:ext uri="{FF2B5EF4-FFF2-40B4-BE49-F238E27FC236}">
                <a16:creationId xmlns:a16="http://schemas.microsoft.com/office/drawing/2014/main" id="{FF615441-F185-3247-9D7F-D076824B3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07" y="4421"/>
            <a:ext cx="1131758" cy="14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17E89B-ABD5-7B4B-BFC7-9F14B1626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4540" y="56477"/>
            <a:ext cx="1944216" cy="173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74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905</Words>
  <Application>Microsoft Macintosh PowerPoint</Application>
  <PresentationFormat>Custom</PresentationFormat>
  <Paragraphs>314</Paragraphs>
  <Slides>22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Calibri</vt:lpstr>
      <vt:lpstr>MS Mincho</vt:lpstr>
      <vt:lpstr>Arial</vt:lpstr>
      <vt:lpstr>Verdana</vt:lpstr>
      <vt:lpstr>Symbol</vt:lpstr>
      <vt:lpstr>Trebuchet MS</vt:lpstr>
      <vt:lpstr>Times New Roman</vt:lpstr>
      <vt:lpstr>Office Theme</vt:lpstr>
      <vt:lpstr>Excel.Sheet.8</vt:lpstr>
      <vt:lpstr>Equation</vt:lpstr>
      <vt:lpstr>PowerPoint Presentation</vt:lpstr>
      <vt:lpstr>World water supplies</vt:lpstr>
      <vt:lpstr>Desalination Technologies</vt:lpstr>
      <vt:lpstr>Current technologies challenges</vt:lpstr>
      <vt:lpstr> Emerging desalination technologies</vt:lpstr>
      <vt:lpstr>Forward osmosis</vt:lpstr>
      <vt:lpstr>Competitive Advantages</vt:lpstr>
      <vt:lpstr>Electrodialysis</vt:lpstr>
      <vt:lpstr>PowerPoint Presentation</vt:lpstr>
      <vt:lpstr>Membrane distillation</vt:lpstr>
      <vt:lpstr>Competitive Advantages</vt:lpstr>
      <vt:lpstr>Brine treatment by MD</vt:lpstr>
      <vt:lpstr>Solar pond </vt:lpstr>
      <vt:lpstr>Membrane Distillation Disadvantages</vt:lpstr>
      <vt:lpstr>The Concept of Anisotropic Biporous Membrane</vt:lpstr>
      <vt:lpstr>Driving force gain because of the capillary effect </vt:lpstr>
      <vt:lpstr>Synthesis of polymeric thin films by interfacial polymerization </vt:lpstr>
      <vt:lpstr>Membrane Characterization</vt:lpstr>
      <vt:lpstr>Effect of polymerization time and concentration</vt:lpstr>
      <vt:lpstr>Membranes  Performance</vt:lpstr>
      <vt:lpstr>Membranes  Performance</vt:lpstr>
      <vt:lpstr>Conclusions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Heba Abuazzam</dc:creator>
  <cp:lastModifiedBy>Mohammed Qtaishat</cp:lastModifiedBy>
  <cp:revision>5</cp:revision>
  <dcterms:created xsi:type="dcterms:W3CDTF">2006-08-16T00:00:00Z</dcterms:created>
  <dcterms:modified xsi:type="dcterms:W3CDTF">2025-05-05T07:43:48Z</dcterms:modified>
  <dc:identifier>DAGeU-Jwvdc</dc:identifier>
</cp:coreProperties>
</file>