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9" r:id="rId5"/>
    <p:sldId id="263" r:id="rId6"/>
    <p:sldId id="273" r:id="rId7"/>
    <p:sldId id="262" r:id="rId8"/>
    <p:sldId id="260" r:id="rId9"/>
    <p:sldId id="281" r:id="rId10"/>
    <p:sldId id="285" r:id="rId11"/>
    <p:sldId id="286" r:id="rId12"/>
    <p:sldId id="267" r:id="rId13"/>
    <p:sldId id="279" r:id="rId14"/>
    <p:sldId id="282" r:id="rId15"/>
    <p:sldId id="288" r:id="rId16"/>
    <p:sldId id="290" r:id="rId17"/>
    <p:sldId id="270" r:id="rId18"/>
    <p:sldId id="271" r:id="rId19"/>
    <p:sldId id="283" r:id="rId20"/>
  </p:sldIdLst>
  <p:sldSz cx="18288000" cy="10287000"/>
  <p:notesSz cx="6858000" cy="9144000"/>
  <p:embeddedFontLst>
    <p:embeddedFont>
      <p:font typeface="SimSun" panose="02010600030101010101" pitchFamily="2" charset="-122"/>
      <p:regular r:id="rId24"/>
    </p:embeddedFont>
    <p:embeddedFont>
      <p:font typeface="Calibri" panose="020F0502020204030204"/>
      <p:regular r:id="rId25"/>
      <p:bold r:id="rId26"/>
      <p:italic r:id="rId27"/>
      <p:boldItalic r:id="rId28"/>
    </p:embeddedFont>
  </p:embeddedFontLst>
  <p:defaultTextStyle>
    <a:defPPr>
      <a:defRPr lang="en-US"/>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a:ea typeface="+mn-ea"/>
        <a:cs typeface="+mn-cs"/>
      </a:defRPr>
    </a:lvl9pPr>
  </p:defaultTextStyle>
  <p:extLst>
    <p:ext uri="{EFAFB233-063F-42B5-8137-9DF3F51BA10A}">
      <p15:sldGuideLst xmlns:p15="http://schemas.microsoft.com/office/powerpoint/2012/main">
        <p15:guide id="1" orient="horz" pos="2217"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F5F6F8"/>
    <a:srgbClr val="D9E1F2"/>
    <a:srgbClr val="F2F4F3"/>
    <a:srgbClr val="E9EDF0"/>
    <a:srgbClr val="508C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22"/>
  </p:normalViewPr>
  <p:slideViewPr>
    <p:cSldViewPr showGuides="1">
      <p:cViewPr varScale="1">
        <p:scale>
          <a:sx n="53" d="100"/>
          <a:sy n="53" d="100"/>
        </p:scale>
        <p:origin x="82" y="58"/>
      </p:cViewPr>
      <p:guideLst>
        <p:guide orient="horz" pos="2217"/>
        <p:guide pos="2880"/>
      </p:guideLst>
    </p:cSldViewPr>
  </p:slideViewPr>
  <p:outlineViewPr>
    <p:cViewPr>
      <p:scale>
        <a:sx n="33" d="100"/>
        <a:sy n="33" d="100"/>
      </p:scale>
      <p:origin x="0" y="0"/>
    </p:cViewPr>
  </p:outlin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user\Desktop\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546123372948"/>
          <c:y val="0.0751237835069148"/>
          <c:w val="0.725795132993775"/>
          <c:h val="0.80980023903022"/>
        </c:manualLayout>
      </c:layout>
      <c:scatterChart>
        <c:scatterStyle val="lineMarker"/>
        <c:varyColors val="0"/>
        <c:ser>
          <c:idx val="0"/>
          <c:order val="0"/>
          <c:tx>
            <c:strRef>
              <c:f>[Book1.xlsx]Sheet1!$C$2</c:f>
              <c:strCache>
                <c:ptCount val="1"/>
                <c:pt idx="0">
                  <c:v>Inflation %</c:v>
                </c:pt>
              </c:strCache>
            </c:strRef>
          </c:tx>
          <c:spPr>
            <a:ln w="19050" cap="rnd">
              <a:solidFill>
                <a:schemeClr val="accent1"/>
              </a:solidFill>
              <a:round/>
            </a:ln>
            <a:effectLst>
              <a:outerShdw blurRad="50800" dist="25400" dir="5400000" algn="ctr" rotWithShape="0">
                <a:schemeClr val="accent1">
                  <a:lumMod val="50000"/>
                  <a:alpha val="30000"/>
                </a:schemeClr>
              </a:outerShdw>
            </a:effectLst>
          </c:spPr>
          <c:marker>
            <c:symbol val="circle"/>
            <c:size val="5"/>
            <c:spPr>
              <a:solidFill>
                <a:schemeClr val="accent1"/>
              </a:solidFill>
              <a:ln w="19050">
                <a:solidFill>
                  <a:schemeClr val="lt1"/>
                </a:solidFill>
              </a:ln>
              <a:effectLst>
                <a:outerShdw blurRad="50800" dist="25400" dir="5400000" algn="ctr" rotWithShape="0">
                  <a:schemeClr val="accent1">
                    <a:lumMod val="50000"/>
                    <a:alpha val="30000"/>
                  </a:schemeClr>
                </a:outerShdw>
              </a:effectLst>
            </c:spPr>
          </c:marker>
          <c:dLbls>
            <c:delete val="1"/>
          </c:dLbls>
          <c:xVal>
            <c:numRef>
              <c:f>[Book1.xlsx]Sheet1!$B$3:$B$17</c:f>
              <c:numCache>
                <c:formatCode>General</c:formatCod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numCache>
            </c:numRef>
          </c:xVal>
          <c:yVal>
            <c:numRef>
              <c:f>[Book1.xlsx]Sheet1!$C$3:$C$17</c:f>
              <c:numCache>
                <c:formatCode>0.00%</c:formatCode>
                <c:ptCount val="15"/>
                <c:pt idx="0">
                  <c:v>0.012</c:v>
                </c:pt>
                <c:pt idx="1" c:formatCode="0%">
                  <c:v>0.04</c:v>
                </c:pt>
                <c:pt idx="2" c:formatCode="0%">
                  <c:v>0.05</c:v>
                </c:pt>
                <c:pt idx="3">
                  <c:v>0.066</c:v>
                </c:pt>
                <c:pt idx="4">
                  <c:v>0.048</c:v>
                </c:pt>
                <c:pt idx="5">
                  <c:v>0.019</c:v>
                </c:pt>
                <c:pt idx="6">
                  <c:v>-0.037</c:v>
                </c:pt>
                <c:pt idx="7">
                  <c:v>-0.008</c:v>
                </c:pt>
                <c:pt idx="8">
                  <c:v>0.043</c:v>
                </c:pt>
                <c:pt idx="9">
                  <c:v>0.061</c:v>
                </c:pt>
                <c:pt idx="10" c:formatCode="0%">
                  <c:v>0.03</c:v>
                </c:pt>
                <c:pt idx="11">
                  <c:v>0.849</c:v>
                </c:pt>
                <c:pt idx="12">
                  <c:v>1.548</c:v>
                </c:pt>
                <c:pt idx="13">
                  <c:v>1.712</c:v>
                </c:pt>
                <c:pt idx="14">
                  <c:v>2.213</c:v>
                </c:pt>
              </c:numCache>
            </c:numRef>
          </c:yVal>
          <c:smooth val="0"/>
        </c:ser>
        <c:dLbls>
          <c:showLegendKey val="0"/>
          <c:showVal val="0"/>
          <c:showCatName val="0"/>
          <c:showSerName val="0"/>
          <c:showPercent val="0"/>
          <c:showBubbleSize val="0"/>
        </c:dLbls>
        <c:axId val="866015440"/>
        <c:axId val="537448192"/>
      </c:scatterChart>
      <c:valAx>
        <c:axId val="866015440"/>
        <c:scaling>
          <c:orientation val="minMax"/>
        </c:scaling>
        <c:delete val="0"/>
        <c:axPos val="b"/>
        <c:majorGridlines>
          <c:spPr>
            <a:ln w="9525" cap="flat" cmpd="sng" algn="ctr">
              <a:solidFill>
                <a:schemeClr val="tx2">
                  <a:lumMod val="20000"/>
                  <a:lumOff val="80000"/>
                </a:schemeClr>
              </a:solidFill>
              <a:round/>
            </a:ln>
            <a:effectLst/>
          </c:spPr>
        </c:majorGridlines>
        <c:title>
          <c:tx>
            <c:rich>
              <a:bodyPr rot="0" spcFirstLastPara="0" vertOverflow="ellipsis" vert="horz" wrap="square" anchor="ctr" anchorCtr="1"/>
              <a:lstStyle/>
              <a:p>
                <a:pPr>
                  <a:defRPr lang="en-US" sz="1200" b="0" i="0" u="none" strike="noStrike" kern="1200" baseline="0">
                    <a:solidFill>
                      <a:schemeClr val="dk1">
                        <a:lumMod val="65000"/>
                        <a:lumOff val="35000"/>
                      </a:schemeClr>
                    </a:solidFill>
                    <a:latin typeface="+mn-lt"/>
                    <a:ea typeface="+mn-ea"/>
                    <a:cs typeface="+mn-cs"/>
                  </a:defRPr>
                </a:pPr>
                <a:r>
                  <a:rPr sz="1200"/>
                  <a:t>Year</a:t>
                </a:r>
                <a:endParaRPr sz="1200"/>
              </a:p>
            </c:rich>
          </c:tx>
          <c:layout/>
          <c:overlay val="0"/>
          <c:spPr>
            <a:noFill/>
            <a:ln>
              <a:noFill/>
            </a:ln>
            <a:effectLst/>
          </c:sp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5400000" spcFirstLastPara="0" vertOverflow="ellipsis" vert="horz" wrap="square" anchor="ctr" anchorCtr="1"/>
          <a:lstStyle/>
          <a:p>
            <a:pPr>
              <a:defRPr lang="en-US" sz="1400" b="0" i="0" u="none" strike="noStrike" kern="1200" baseline="0">
                <a:solidFill>
                  <a:schemeClr val="dk1">
                    <a:lumMod val="65000"/>
                    <a:lumOff val="35000"/>
                  </a:schemeClr>
                </a:solidFill>
                <a:latin typeface="+mn-lt"/>
                <a:ea typeface="+mn-ea"/>
                <a:cs typeface="+mn-cs"/>
              </a:defRPr>
            </a:pPr>
          </a:p>
        </c:txPr>
        <c:crossAx val="537448192"/>
        <c:crosses val="autoZero"/>
        <c:crossBetween val="midCat"/>
        <c:majorUnit val="1"/>
      </c:valAx>
      <c:valAx>
        <c:axId val="537448192"/>
        <c:scaling>
          <c:orientation val="minMax"/>
        </c:scaling>
        <c:delete val="0"/>
        <c:axPos val="l"/>
        <c:majorGridlines>
          <c:spPr>
            <a:ln w="9525" cap="flat" cmpd="sng" algn="ctr">
              <a:solidFill>
                <a:schemeClr val="lt1">
                  <a:lumMod val="90200"/>
                </a:schemeClr>
              </a:solidFill>
              <a:round/>
            </a:ln>
            <a:effectLst/>
          </c:spPr>
        </c:majorGridlines>
        <c:title>
          <c:tx>
            <c:rich>
              <a:bodyPr rot="-5400000" spcFirstLastPara="0" vertOverflow="ellipsis" vert="horz" wrap="square" anchor="ctr" anchorCtr="1"/>
              <a:lstStyle/>
              <a:p>
                <a:pPr>
                  <a:defRPr lang="en-US" sz="1200" b="0" i="0" u="none" strike="noStrike" kern="1200" baseline="0">
                    <a:solidFill>
                      <a:schemeClr val="dk1">
                        <a:lumMod val="65000"/>
                        <a:lumOff val="35000"/>
                      </a:schemeClr>
                    </a:solidFill>
                    <a:latin typeface="+mn-lt"/>
                    <a:ea typeface="+mn-ea"/>
                    <a:cs typeface="+mn-cs"/>
                  </a:defRPr>
                </a:pPr>
                <a:r>
                  <a:rPr sz="1200"/>
                  <a:t>Inflation %</a:t>
                </a:r>
                <a:endParaRPr sz="1200"/>
              </a:p>
            </c:rich>
          </c:tx>
          <c:layout/>
          <c:overlay val="0"/>
          <c:spPr>
            <a:noFill/>
            <a:ln>
              <a:noFill/>
            </a:ln>
            <a:effectLst/>
          </c:spPr>
        </c:title>
        <c:numFmt formatCode="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0" vertOverflow="ellipsis" vert="horz" wrap="square" anchor="ctr" anchorCtr="1"/>
          <a:lstStyle/>
          <a:p>
            <a:pPr>
              <a:defRPr lang="en-US" sz="1200" b="0" i="0" u="none" strike="noStrike" kern="1200" baseline="0">
                <a:solidFill>
                  <a:schemeClr val="dk1">
                    <a:lumMod val="65000"/>
                    <a:lumOff val="35000"/>
                  </a:schemeClr>
                </a:solidFill>
                <a:latin typeface="+mn-lt"/>
                <a:ea typeface="+mn-ea"/>
                <a:cs typeface="+mn-cs"/>
              </a:defRPr>
            </a:pPr>
          </a:p>
        </c:txPr>
        <c:crossAx val="866015440"/>
        <c:crosses val="autoZero"/>
        <c:crossBetween val="midCat"/>
      </c:valAx>
      <c:spPr>
        <a:noFill/>
        <a:ln w="9525" cap="flat" cmpd="sng" algn="ctr">
          <a:solidFill>
            <a:schemeClr val="tx2">
              <a:lumMod val="20000"/>
              <a:lumOff val="80000"/>
            </a:schemeClr>
          </a:solidFill>
          <a:round/>
        </a:ln>
        <a:effectLst/>
      </c:spPr>
    </c:plotArea>
    <c:legend>
      <c:legendPos val="b"/>
      <c:legendEntry>
        <c:idx val="0"/>
        <c:txPr>
          <a:bodyPr rot="0" spcFirstLastPara="0" vertOverflow="ellipsis" vert="horz" wrap="square" anchor="ctr" anchorCtr="1"/>
          <a:lstStyle/>
          <a:p>
            <a:pPr>
              <a:defRPr lang="en-US" sz="1200" b="0" i="0" u="none" strike="noStrike" kern="1200" baseline="0">
                <a:solidFill>
                  <a:schemeClr val="dk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en-US" sz="1200" b="0" i="0" u="none" strike="noStrike" kern="1200" baseline="0">
              <a:solidFill>
                <a:schemeClr val="dk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e2fa8a5f-836e-4d1a-b49e-75414e477336}"/>
      </c:ext>
    </c:extLst>
  </c:chart>
  <c:spPr>
    <a:solidFill>
      <a:schemeClr val="lt1">
        <a:lumMod val="96000"/>
      </a:schemeClr>
    </a:solidFill>
    <a:ln w="9525" cap="flat" cmpd="sng" algn="ctr">
      <a:solidFill>
        <a:srgbClr val="0070C0"/>
      </a:solidFill>
      <a:round/>
    </a:ln>
    <a:effectLst/>
  </c:spPr>
  <c:txPr>
    <a:bodyPr/>
    <a:lstStyle/>
    <a:p>
      <a:pPr>
        <a:defRPr lang="en-US" sz="1200"/>
      </a:pPr>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05">
  <cs:axisTitle>
    <cs:lnRef idx="0"/>
    <cs:fillRef idx="0"/>
    <cs:effectRef idx="0"/>
    <cs:fontRef idx="minor">
      <a:schemeClr val="dk1">
        <a:lumMod val="65000"/>
        <a:lumOff val="35000"/>
      </a:schemeClr>
    </cs:fontRef>
    <cs:defRPr sz="10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lt1">
          <a:lumMod val="96000"/>
        </a:schemeClr>
      </a:solidFill>
      <a:ln w="9525" cap="flat" cmpd="sng" algn="ctr">
        <a:solidFill>
          <a:schemeClr val="tx1">
            <a:lumMod val="15000"/>
            <a:lumOff val="85000"/>
          </a:schemeClr>
        </a:solidFill>
        <a:round/>
      </a:ln>
    </cs:spPr>
    <cs:defRPr sz="1000" kern="1200"/>
  </cs:chartArea>
  <cs:dataLabel>
    <cs:lnRef idx="0"/>
    <cs:fillRef idx="0"/>
    <cs:effectRef idx="0"/>
    <cs:fontRef idx="minor">
      <a:schemeClr val="dk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styleClr val="auto"/>
    </cs:effectRef>
    <cs:fontRef idx="minor">
      <a:schemeClr val="dk1"/>
    </cs:fontRef>
    <cs:spPr>
      <a:ln w="19050" cap="rnd">
        <a:solidFill>
          <a:schemeClr val="phClr"/>
        </a:solidFill>
        <a:round/>
      </a:ln>
      <a:effectLst>
        <a:outerShdw blurRad="50800" dist="25400" dir="5400000" algn="ctr" rotWithShape="0">
          <a:schemeClr val="phClr">
            <a:lumMod val="50000"/>
            <a:alpha val="30000"/>
          </a:schemeClr>
        </a:outerShdw>
      </a:effectLst>
    </cs:spPr>
  </cs:dataPoint>
  <cs:dataPoint3D>
    <cs:lnRef idx="0"/>
    <cs:fillRef idx="1">
      <cs:styleClr val="auto"/>
    </cs:fillRef>
    <cs:effectRef idx="0"/>
    <cs:fontRef idx="minor">
      <a:schemeClr val="tx1"/>
    </cs:fontRef>
  </cs:dataPoint3D>
  <cs:dataPointLine>
    <cs:lnRef idx="0">
      <cs:styleClr val="auto"/>
    </cs:lnRef>
    <cs:fillRef idx="1"/>
    <cs:effectRef idx="0">
      <cs:styleClr val="auto"/>
    </cs:effectRef>
    <cs:fontRef idx="minor">
      <a:schemeClr val="tx1"/>
    </cs:fontRef>
    <cs:spPr>
      <a:ln w="19050" cap="rnd">
        <a:solidFill>
          <a:schemeClr val="phClr"/>
        </a:solidFill>
        <a:round/>
      </a:ln>
      <a:effectLst>
        <a:outerShdw blurRad="50800" dist="25400" dir="5400000" algn="ctr" rotWithShape="0">
          <a:schemeClr val="phClr">
            <a:lumMod val="50000"/>
            <a:alpha val="30000"/>
          </a:schemeClr>
        </a:outerShdw>
      </a:effectLst>
    </cs:spPr>
  </cs:dataPointLine>
  <cs:dataPointMarker>
    <cs:lnRef idx="0">
      <cs:styleClr val="auto"/>
    </cs:lnRef>
    <cs:fillRef idx="1">
      <cs:styleClr val="auto"/>
    </cs:fillRef>
    <cs:effectRef idx="0">
      <cs:styleClr val="auto"/>
    </cs:effectRef>
    <cs:fontRef idx="minor">
      <a:schemeClr val="dk1"/>
    </cs:fontRef>
    <cs:spPr>
      <a:ln w="19050">
        <a:solidFill>
          <a:schemeClr val="lt1"/>
        </a:solidFill>
      </a:ln>
      <a:effectLst>
        <a:outerShdw blurRad="50800" dist="25400" dir="5400000" algn="ctr" rotWithShape="0">
          <a:schemeClr val="phClr">
            <a:lumMod val="50000"/>
            <a:alpha val="30000"/>
          </a:schemeClr>
        </a:outerShdw>
      </a:effectLst>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a:solidFill>
          <a:schemeClr val="dk1">
            <a:lumMod val="35000"/>
            <a:lumOff val="65000"/>
          </a:schemeClr>
        </a:solidFill>
      </a:ln>
    </cs:spPr>
  </cs:dropLine>
  <cs:errorBar>
    <cs:lnRef idx="0"/>
    <cs:fillRef idx="0"/>
    <cs:effectRef idx="0"/>
    <cs:fontRef idx="minor">
      <a:schemeClr val="tx1"/>
    </cs:fontRef>
    <cs:spPr>
      <a:ln w="9525" cap="flat" cmpd="sng" algn="ctr">
        <a:solidFill>
          <a:schemeClr val="dk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a:solidFill>
          <a:schemeClr val="dk1">
            <a:lumMod val="75000"/>
            <a:lumOff val="25000"/>
          </a:schemeClr>
        </a:solidFill>
      </a:ln>
    </cs:spPr>
  </cs:hiLoLine>
  <cs:leaderLine>
    <cs:lnRef idx="0"/>
    <cs:fillRef idx="0"/>
    <cs:effectRef idx="0"/>
    <cs:fontRef idx="minor">
      <a:schemeClr val="tx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mods="allowNoFillOverride allowNoLineOverride">
    <cs:lnRef idx="0"/>
    <cs:fillRef idx="0"/>
    <cs:effectRef idx="0"/>
    <cs:fontRef idx="minor">
      <a:schemeClr val="tx1"/>
    </cs:fontRef>
    <cs:spPr>
      <a:ln w="9525" cap="flat" cmpd="sng" algn="ctr">
        <a:solidFill>
          <a:schemeClr val="dk1">
            <a:lumMod val="15000"/>
            <a:lumOff val="85000"/>
          </a:schemeClr>
        </a:solidFill>
        <a:round/>
      </a:ln>
    </cs:spPr>
  </cs:plotArea>
  <cs:plotArea3D mods="allowNoFillOverride allowNoLineOverride">
    <cs:lnRef idx="0"/>
    <cs:fillRef idx="0"/>
    <cs:effectRef idx="0"/>
    <cs:fontRef idx="minor">
      <a:schemeClr val="tx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tx1"/>
    </cs:fontRef>
    <cs:spPr>
      <a:ln w="9525">
        <a:solidFill>
          <a:schemeClr val="dk1">
            <a:lumMod val="35000"/>
            <a:lumOff val="65000"/>
          </a:schemeClr>
        </a:solidFill>
      </a:ln>
    </cs:spPr>
  </cs:seriesLine>
  <cs:title>
    <cs:lnRef idx="0"/>
    <cs:fillRef idx="0"/>
    <cs:effectRef idx="0"/>
    <cs:fontRef idx="minor">
      <a:schemeClr val="dk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fontAlgn="auto"/>
            <a:r>
              <a:rPr lang="en-US" strike="noStrike" noProof="1"/>
              <a:t>Click to edit Master title style</a:t>
            </a:r>
            <a:endParaRPr lang="en-US" strike="noStrike"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auto"/>
            <a:r>
              <a:rPr lang="en-US" strike="noStrike" noProof="1"/>
              <a:t>Click to edit Master subtitle style</a:t>
            </a:r>
            <a:endParaRPr lang="en-US" strike="noStrike" noProof="1"/>
          </a:p>
        </p:txBody>
      </p:sp>
      <p:sp>
        <p:nvSpPr>
          <p:cNvPr id="4" name="Date Placeholder 3"/>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4" name="Date Placeholder 3"/>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fontAlgn="auto"/>
            <a:r>
              <a:rPr lang="en-US" strike="noStrike" noProof="1"/>
              <a:t>Click to edit Master title style</a:t>
            </a:r>
            <a:endParaRPr lang="en-US" strike="noStrike"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auto"/>
            <a:r>
              <a:rPr lang="en-US" strike="noStrike" noProof="1"/>
              <a:t>Click to edit Master text styles</a:t>
            </a:r>
            <a:endParaRPr lang="en-US" strike="noStrike" noProof="1"/>
          </a:p>
        </p:txBody>
      </p:sp>
      <p:sp>
        <p:nvSpPr>
          <p:cNvPr id="4" name="Date Placeholder 3"/>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a:t>Click to edit Master title style</a:t>
            </a:r>
            <a:endParaRPr lang="en-US" strike="noStrike" noProof="1"/>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5" name="Date Placeholder 4"/>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6" name="Footer Placeholder 5"/>
          <p:cNvSpPr>
            <a:spLocks noGrp="1"/>
          </p:cNvSpPr>
          <p:nvPr>
            <p:ph type="ftr" sz="quarter" idx="11"/>
          </p:nvPr>
        </p:nvSpPr>
        <p:spPr/>
        <p:txBody>
          <a:bodyPr/>
          <a:p>
            <a:pPr fontAlgn="auto"/>
            <a:endParaRPr lang="en-US" strike="noStrike" noProof="1"/>
          </a:p>
        </p:txBody>
      </p:sp>
      <p:sp>
        <p:nvSpPr>
          <p:cNvPr id="7" name="Slide Number Placeholder 6"/>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pPr fontAlgn="auto"/>
            <a:r>
              <a:rPr lang="en-US" strike="noStrike" noProof="1"/>
              <a:t>Click to edit Master title style</a:t>
            </a:r>
            <a:endParaRPr lang="en-US" strike="noStrike"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a:t>Click to edit Master text styles</a:t>
            </a:r>
            <a:endParaRPr lang="en-US" strike="noStrike" noProof="1"/>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en-US" strike="noStrike" noProof="1"/>
              <a:t>Click to edit Master text styles</a:t>
            </a:r>
            <a:endParaRPr lang="en-US" strike="noStrike" noProof="1"/>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7" name="Date Placeholder 6"/>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8" name="Footer Placeholder 7"/>
          <p:cNvSpPr>
            <a:spLocks noGrp="1"/>
          </p:cNvSpPr>
          <p:nvPr>
            <p:ph type="ftr" sz="quarter" idx="11"/>
          </p:nvPr>
        </p:nvSpPr>
        <p:spPr/>
        <p:txBody>
          <a:bodyPr/>
          <a:p>
            <a:pPr fontAlgn="auto"/>
            <a:endParaRPr lang="en-US" strike="noStrike" noProof="1"/>
          </a:p>
        </p:txBody>
      </p:sp>
      <p:sp>
        <p:nvSpPr>
          <p:cNvPr id="9" name="Slide Number Placeholder 8"/>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a:t>Click to edit Master title style</a:t>
            </a:r>
            <a:endParaRPr lang="en-US" strike="noStrike" noProof="1"/>
          </a:p>
        </p:txBody>
      </p:sp>
      <p:sp>
        <p:nvSpPr>
          <p:cNvPr id="3" name="Date Placeholder 2"/>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4" name="Footer Placeholder 3"/>
          <p:cNvSpPr>
            <a:spLocks noGrp="1"/>
          </p:cNvSpPr>
          <p:nvPr>
            <p:ph type="ftr" sz="quarter" idx="11"/>
          </p:nvPr>
        </p:nvSpPr>
        <p:spPr/>
        <p:txBody>
          <a:bodyPr/>
          <a:p>
            <a:pPr fontAlgn="auto"/>
            <a:endParaRPr lang="en-US" strike="noStrike" noProof="1"/>
          </a:p>
        </p:txBody>
      </p:sp>
      <p:sp>
        <p:nvSpPr>
          <p:cNvPr id="5" name="Slide Number Placeholder 4"/>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3" name="Footer Placeholder 2"/>
          <p:cNvSpPr>
            <a:spLocks noGrp="1"/>
          </p:cNvSpPr>
          <p:nvPr>
            <p:ph type="ftr" sz="quarter" idx="11"/>
          </p:nvPr>
        </p:nvSpPr>
        <p:spPr/>
        <p:txBody>
          <a:bodyPr/>
          <a:p>
            <a:pPr fontAlgn="auto"/>
            <a:endParaRPr lang="en-US" strike="noStrike" noProof="1"/>
          </a:p>
        </p:txBody>
      </p:sp>
      <p:sp>
        <p:nvSpPr>
          <p:cNvPr id="4" name="Slide Number Placeholder 3"/>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fontAlgn="auto"/>
            <a:r>
              <a:rPr lang="en-US" strike="noStrike" noProof="1"/>
              <a:t>Click to edit Master title style</a:t>
            </a:r>
            <a:endParaRPr lang="en-US" strike="noStrike"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en-US" strike="noStrike" noProof="1"/>
              <a:t>Click to edit Master text styles</a:t>
            </a:r>
            <a:endParaRPr lang="en-US" strike="noStrike" noProof="1"/>
          </a:p>
        </p:txBody>
      </p:sp>
      <p:sp>
        <p:nvSpPr>
          <p:cNvPr id="5" name="Date Placeholder 4"/>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6" name="Footer Placeholder 5"/>
          <p:cNvSpPr>
            <a:spLocks noGrp="1"/>
          </p:cNvSpPr>
          <p:nvPr>
            <p:ph type="ftr" sz="quarter" idx="11"/>
          </p:nvPr>
        </p:nvSpPr>
        <p:spPr/>
        <p:txBody>
          <a:bodyPr/>
          <a:p>
            <a:pPr fontAlgn="auto"/>
            <a:endParaRPr lang="en-US" strike="noStrike" noProof="1"/>
          </a:p>
        </p:txBody>
      </p:sp>
      <p:sp>
        <p:nvSpPr>
          <p:cNvPr id="7" name="Slide Number Placeholder 6"/>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fontAlgn="auto"/>
            <a:r>
              <a:rPr lang="en-US" strike="noStrike" noProof="1"/>
              <a:t>Click to edit Master title style</a:t>
            </a:r>
            <a:endParaRPr lang="en-US" strike="noStrike" noProof="1"/>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en-US" strike="noStrike" noProof="1"/>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en-US" strike="noStrike" noProof="1"/>
              <a:t>Click to edit Master text styles</a:t>
            </a:r>
            <a:endParaRPr lang="en-US" strike="noStrike" noProof="1"/>
          </a:p>
        </p:txBody>
      </p:sp>
      <p:sp>
        <p:nvSpPr>
          <p:cNvPr id="5" name="Date Placeholder 4"/>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6" name="Footer Placeholder 5"/>
          <p:cNvSpPr>
            <a:spLocks noGrp="1"/>
          </p:cNvSpPr>
          <p:nvPr>
            <p:ph type="ftr" sz="quarter" idx="11"/>
          </p:nvPr>
        </p:nvSpPr>
        <p:spPr/>
        <p:txBody>
          <a:bodyPr/>
          <a:p>
            <a:pPr fontAlgn="auto"/>
            <a:endParaRPr lang="en-US" strike="noStrike" noProof="1"/>
          </a:p>
        </p:txBody>
      </p:sp>
      <p:sp>
        <p:nvSpPr>
          <p:cNvPr id="7" name="Slide Number Placeholder 6"/>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4" name="Date Placeholder 3"/>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auto"/>
            <a:r>
              <a:rPr lang="en-US" strike="noStrike" noProof="1"/>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19800" cy="5851525"/>
          </a:xfrm>
        </p:spPr>
        <p:txBody>
          <a:bodyPr vert="eaVert"/>
          <a:lstStyle/>
          <a:p>
            <a:pPr lvl="0" fontAlgn="auto"/>
            <a:r>
              <a:rPr lang="en-US" strike="noStrike" noProof="1"/>
              <a:t>Click to edit Master text styles</a:t>
            </a:r>
            <a:endParaRPr lang="en-US" strike="noStrike" noProof="1"/>
          </a:p>
          <a:p>
            <a:pPr lvl="1" fontAlgn="auto"/>
            <a:r>
              <a:rPr lang="en-US" strike="noStrike" noProof="1"/>
              <a:t>Second level</a:t>
            </a:r>
            <a:endParaRPr lang="en-US" strike="noStrike" noProof="1"/>
          </a:p>
          <a:p>
            <a:pPr lvl="2" fontAlgn="auto"/>
            <a:r>
              <a:rPr lang="en-US" strike="noStrike" noProof="1"/>
              <a:t>Third level</a:t>
            </a:r>
            <a:endParaRPr lang="en-US" strike="noStrike" noProof="1"/>
          </a:p>
          <a:p>
            <a:pPr lvl="3" fontAlgn="auto"/>
            <a:r>
              <a:rPr lang="en-US" strike="noStrike" noProof="1"/>
              <a:t>Fourth level</a:t>
            </a:r>
            <a:endParaRPr lang="en-US" strike="noStrike" noProof="1"/>
          </a:p>
          <a:p>
            <a:pPr lvl="4" fontAlgn="auto"/>
            <a:r>
              <a:rPr lang="en-US" strike="noStrike" noProof="1"/>
              <a:t>Fifth level</a:t>
            </a:r>
            <a:endParaRPr lang="en-US" strike="noStrike" noProof="1"/>
          </a:p>
        </p:txBody>
      </p:sp>
      <p:sp>
        <p:nvSpPr>
          <p:cNvPr id="4" name="Date Placeholder 3"/>
          <p:cNvSpPr>
            <a:spLocks noGrp="1"/>
          </p:cNvSpPr>
          <p:nvPr>
            <p:ph type="dt" sz="half" idx="10"/>
          </p:nvPr>
        </p:nvSpPr>
        <p:spPr/>
        <p:txBody>
          <a:bodyPr/>
          <a:p>
            <a:pPr fontAlgn="auto"/>
            <a:fld id="{1D8BD707-D9CF-40AE-B4C6-C98DA3205C09}"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B6F15528-21DE-4FAA-801E-634DDDAF4B2B}" type="slidenum">
              <a:rPr lang="en-US" strike="noStrike" noProof="1" smtClean="0">
                <a:latin typeface="+mn-lt"/>
                <a:ea typeface="+mn-ea"/>
                <a:cs typeface="+mn-cs"/>
              </a:rPr>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vert="horz" lIns="91440" tIns="45720" rIns="91440" bIns="45720" anchor="ctr" anchorCtr="0"/>
          <a:p>
            <a:pPr lvl="0"/>
            <a:r>
              <a:rPr lang="en-US" altLang="zh-CN"/>
              <a:t>Click to edit Master title style</a:t>
            </a:r>
            <a:endParaRPr lang="en-US" altLang="zh-CN"/>
          </a:p>
        </p:txBody>
      </p:sp>
      <p:sp>
        <p:nvSpPr>
          <p:cNvPr id="1027" name="Text Placeholder 2"/>
          <p:cNvSpPr>
            <a:spLocks noGrp="1"/>
          </p:cNvSpPr>
          <p:nvPr>
            <p:ph type="body"/>
          </p:nvPr>
        </p:nvSpPr>
        <p:spPr>
          <a:xfrm>
            <a:off x="457200" y="1600200"/>
            <a:ext cx="8229600" cy="4525963"/>
          </a:xfrm>
          <a:prstGeom prst="rect">
            <a:avLst/>
          </a:prstGeom>
          <a:noFill/>
          <a:ln w="9525">
            <a:noFill/>
          </a:ln>
        </p:spPr>
        <p:txBody>
          <a:bodyPr vert="horz" lIns="91440" tIns="45720" rIns="91440" bIns="45720" anchor="t" anchorCtr="0"/>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1D8BD707-D9CF-40AE-B4C6-C98DA3205C09}"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B6F15528-21DE-4FAA-801E-634DDDAF4B2B}" type="slidenum">
              <a:rPr lang="en-US" strike="noStrike" noProof="1" smtClean="0">
                <a:latin typeface="+mn-lt"/>
                <a:ea typeface="+mn-ea"/>
                <a:cs typeface="+mn-cs"/>
              </a:rPr>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 name="Freeform 2"/>
          <p:cNvSpPr/>
          <p:nvPr/>
        </p:nvSpPr>
        <p:spPr>
          <a:xfrm>
            <a:off x="5311775" y="34925"/>
            <a:ext cx="2932113" cy="2205038"/>
          </a:xfrm>
          <a:custGeom>
            <a:avLst/>
            <a:gdLst/>
            <a:ahLst/>
            <a:cxnLst/>
            <a:pathLst>
              <a:path w="4608540" h="3064679">
                <a:moveTo>
                  <a:pt x="0" y="0"/>
                </a:moveTo>
                <a:lnTo>
                  <a:pt x="4608540" y="0"/>
                </a:lnTo>
                <a:lnTo>
                  <a:pt x="4608540" y="3064679"/>
                </a:lnTo>
                <a:lnTo>
                  <a:pt x="0" y="3064679"/>
                </a:lnTo>
                <a:lnTo>
                  <a:pt x="0" y="0"/>
                </a:lnTo>
                <a:close/>
              </a:path>
            </a:pathLst>
          </a:custGeom>
          <a:blipFill rotWithShape="1">
            <a:blip r:embed="rId1"/>
            <a:stretch>
              <a:fillRect/>
            </a:stretch>
          </a:blipFill>
          <a:ln w="9525">
            <a:noFill/>
          </a:ln>
        </p:spPr>
        <p:txBody>
          <a:bodyPr/>
          <a:p>
            <a:endParaRPr lang="en-US"/>
          </a:p>
        </p:txBody>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2"/>
            <a:stretch>
              <a:fillRect t="-1626" r="-8351"/>
            </a:stretch>
          </a:blipFill>
        </p:spPr>
      </p:sp>
      <p:sp>
        <p:nvSpPr>
          <p:cNvPr id="4" name="Freeform 4"/>
          <p:cNvSpPr/>
          <p:nvPr/>
        </p:nvSpPr>
        <p:spPr>
          <a:xfrm>
            <a:off x="0" y="7048500"/>
            <a:ext cx="18288000" cy="3266031"/>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3"/>
            <a:stretch>
              <a:fillRect t="-14851" b="-17393"/>
            </a:stretch>
          </a:blipFill>
          <a:ln cap="sq">
            <a:noFill/>
            <a:prstDash val="solid"/>
            <a:miter/>
          </a:ln>
        </p:spPr>
      </p:sp>
      <p:sp>
        <p:nvSpPr>
          <p:cNvPr id="5" name="TextBox 4"/>
          <p:cNvSpPr txBox="1"/>
          <p:nvPr/>
        </p:nvSpPr>
        <p:spPr>
          <a:xfrm>
            <a:off x="3276600" y="3771900"/>
            <a:ext cx="11899900" cy="1384300"/>
          </a:xfrm>
          <a:prstGeom prst="rect">
            <a:avLst/>
          </a:prstGeom>
          <a:noFill/>
        </p:spPr>
        <p:txBody>
          <a:bodyPr wrap="square" rtlCol="0">
            <a:spAutoFit/>
          </a:bodyPr>
          <a:lstStyle/>
          <a:p>
            <a:pPr algn="ctr" fontAlgn="auto"/>
            <a:r>
              <a:rPr lang="en-US" altLang="en-US" sz="4800" b="1" noProof="1" dirty="0">
                <a:solidFill>
                  <a:schemeClr val="accent6">
                    <a:lumMod val="75000"/>
                  </a:schemeClr>
                </a:solidFill>
                <a:latin typeface="+mn-lt"/>
                <a:ea typeface="+mn-ea"/>
                <a:cs typeface="+mn-cs"/>
              </a:rPr>
              <a:t>Investing in Renewable Energy: </a:t>
            </a:r>
            <a:endParaRPr lang="en-US" altLang="en-US" sz="4800" b="1" noProof="1" dirty="0">
              <a:solidFill>
                <a:schemeClr val="accent6">
                  <a:lumMod val="75000"/>
                </a:schemeClr>
              </a:solidFill>
            </a:endParaRPr>
          </a:p>
          <a:p>
            <a:pPr algn="ctr" fontAlgn="auto"/>
            <a:r>
              <a:rPr lang="en-US" altLang="en-US" sz="3600" b="1" noProof="1" dirty="0">
                <a:solidFill>
                  <a:schemeClr val="accent6">
                    <a:lumMod val="75000"/>
                  </a:schemeClr>
                </a:solidFill>
                <a:latin typeface="+mn-lt"/>
                <a:ea typeface="+mn-ea"/>
                <a:cs typeface="+mn-cs"/>
              </a:rPr>
              <a:t>A sustainable Solution to Water Supply Challenges in SLWE</a:t>
            </a:r>
            <a:r>
              <a:rPr lang="en-US" sz="3600" b="1" noProof="1" dirty="0">
                <a:solidFill>
                  <a:schemeClr val="accent6">
                    <a:lumMod val="75000"/>
                  </a:schemeClr>
                </a:solidFill>
                <a:latin typeface="+mn-lt"/>
                <a:ea typeface="+mn-ea"/>
                <a:cs typeface="+mn-cs"/>
              </a:rPr>
              <a:t> </a:t>
            </a:r>
            <a:endParaRPr lang="en-US" sz="3600" b="1" noProof="1" dirty="0">
              <a:solidFill>
                <a:schemeClr val="accent6">
                  <a:lumMod val="75000"/>
                </a:schemeClr>
              </a:solidFill>
            </a:endParaRPr>
          </a:p>
        </p:txBody>
      </p:sp>
      <p:pic>
        <p:nvPicPr>
          <p:cNvPr id="2053" name="Picture 6"/>
          <p:cNvPicPr>
            <a:picLocks noChangeAspect="1"/>
          </p:cNvPicPr>
          <p:nvPr/>
        </p:nvPicPr>
        <p:blipFill>
          <a:blip r:embed="rId4"/>
          <a:stretch>
            <a:fillRect/>
          </a:stretch>
        </p:blipFill>
        <p:spPr>
          <a:xfrm>
            <a:off x="9498013" y="263525"/>
            <a:ext cx="2351087" cy="1697038"/>
          </a:xfrm>
          <a:prstGeom prst="rect">
            <a:avLst/>
          </a:prstGeom>
          <a:noFill/>
          <a:ln w="9525">
            <a:noFill/>
          </a:ln>
        </p:spPr>
      </p:pic>
      <p:sp>
        <p:nvSpPr>
          <p:cNvPr id="2054" name="TextBox 7"/>
          <p:cNvSpPr txBox="1"/>
          <p:nvPr/>
        </p:nvSpPr>
        <p:spPr>
          <a:xfrm>
            <a:off x="2375535" y="5676900"/>
            <a:ext cx="14928215" cy="1568450"/>
          </a:xfrm>
          <a:prstGeom prst="rect">
            <a:avLst/>
          </a:prstGeom>
          <a:noFill/>
          <a:ln w="9525">
            <a:noFill/>
          </a:ln>
        </p:spPr>
        <p:txBody>
          <a:bodyPr wrap="square" anchor="t" anchorCtr="0">
            <a:spAutoFit/>
          </a:bodyPr>
          <a:p>
            <a:pPr algn="ctr"/>
            <a:r>
              <a:rPr lang="en-US" altLang="zh-CN" sz="3200" b="1" dirty="0">
                <a:solidFill>
                  <a:srgbClr val="17375E"/>
                </a:solidFill>
                <a:latin typeface="Calibri" panose="020F0502020204030204"/>
              </a:rPr>
              <a:t>Rola Sammoura, PhD – May 4, 2025</a:t>
            </a:r>
            <a:endParaRPr lang="en-US" altLang="zh-CN" sz="3200" b="1" dirty="0">
              <a:solidFill>
                <a:srgbClr val="17375E"/>
              </a:solidFill>
              <a:latin typeface="Calibri" panose="020F0502020204030204"/>
            </a:endParaRPr>
          </a:p>
          <a:p>
            <a:pPr algn="ctr"/>
            <a:r>
              <a:rPr lang="en-US" altLang="zh-CN" sz="3200" b="1" dirty="0">
                <a:solidFill>
                  <a:srgbClr val="17375E"/>
                </a:solidFill>
                <a:latin typeface="Calibri" panose="020F0502020204030204"/>
              </a:rPr>
              <a:t>Assistant Professor - Industrial Engineering and Engineering Management Department - Faculty of Engineering - BAU</a:t>
            </a:r>
            <a:endParaRPr lang="en-US" altLang="zh-CN" sz="3200" b="1" dirty="0">
              <a:solidFill>
                <a:srgbClr val="17375E"/>
              </a:solidFill>
              <a:latin typeface="Calibri" panose="020F050202020403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990600" y="876300"/>
            <a:ext cx="11899900" cy="830263"/>
          </a:xfrm>
          <a:prstGeom prst="rect">
            <a:avLst/>
          </a:prstGeom>
          <a:noFill/>
        </p:spPr>
        <p:txBody>
          <a:bodyPr wrap="square" rtlCol="0">
            <a:spAutoFit/>
          </a:bodyPr>
          <a:p>
            <a:pPr fontAlgn="auto"/>
            <a:r>
              <a:rPr lang="en-US" altLang="en-US" sz="4800" b="1" noProof="1" dirty="0">
                <a:solidFill>
                  <a:schemeClr val="accent6">
                    <a:lumMod val="75000"/>
                  </a:schemeClr>
                </a:solidFill>
                <a:latin typeface="+mn-lt"/>
                <a:ea typeface="+mn-ea"/>
                <a:cs typeface="+mn-cs"/>
              </a:rPr>
              <a:t>Introduction</a:t>
            </a:r>
            <a:endParaRPr lang="en-US" sz="3600" b="1" noProof="1" dirty="0">
              <a:solidFill>
                <a:schemeClr val="accent6">
                  <a:lumMod val="75000"/>
                </a:schemeClr>
              </a:solidFill>
            </a:endParaRPr>
          </a:p>
        </p:txBody>
      </p:sp>
      <p:sp>
        <p:nvSpPr>
          <p:cNvPr id="8" name="TextBox 7"/>
          <p:cNvSpPr txBox="1"/>
          <p:nvPr/>
        </p:nvSpPr>
        <p:spPr>
          <a:xfrm>
            <a:off x="1143000" y="2247900"/>
            <a:ext cx="16452850" cy="4523105"/>
          </a:xfrm>
          <a:prstGeom prst="rect">
            <a:avLst/>
          </a:prstGeom>
          <a:noFill/>
        </p:spPr>
        <p:txBody>
          <a:bodyPr wrap="square" rtlCol="0">
            <a:spAutoFit/>
          </a:bodyPr>
          <a:p>
            <a:pPr algn="just" fontAlgn="auto"/>
            <a:r>
              <a:rPr lang="en-US" altLang="en-US" sz="3200" b="1" noProof="1" dirty="0">
                <a:solidFill>
                  <a:schemeClr val="tx2">
                    <a:lumMod val="75000"/>
                  </a:schemeClr>
                </a:solidFill>
                <a:latin typeface="+mn-lt"/>
                <a:ea typeface="+mn-ea"/>
                <a:cs typeface="+mn-cs"/>
              </a:rPr>
              <a:t>Importance of water supply for communities</a:t>
            </a:r>
            <a:endParaRPr lang="en-US" altLang="en-US" sz="3200" b="1" noProof="1" dirty="0">
              <a:solidFill>
                <a:schemeClr val="tx2">
                  <a:lumMod val="75000"/>
                </a:schemeClr>
              </a:solidFill>
            </a:endParaRPr>
          </a:p>
          <a:p>
            <a:pPr algn="just" fontAlgn="auto"/>
            <a:r>
              <a:rPr lang="en-US" altLang="en-US" sz="3200" b="1" noProof="1" dirty="0">
                <a:solidFill>
                  <a:schemeClr val="tx2">
                    <a:lumMod val="75000"/>
                  </a:schemeClr>
                </a:solidFill>
                <a:latin typeface="+mn-lt"/>
                <a:ea typeface="+mn-ea"/>
                <a:cs typeface="+mn-cs"/>
              </a:rPr>
              <a:t>  Water is vital for life.</a:t>
            </a:r>
            <a:endParaRPr lang="en-US" altLang="en-US" sz="3200" b="1" noProof="1" dirty="0">
              <a:solidFill>
                <a:schemeClr val="tx2">
                  <a:lumMod val="75000"/>
                </a:schemeClr>
              </a:solidFill>
            </a:endParaRPr>
          </a:p>
          <a:p>
            <a:pPr marL="261620" indent="-261620" algn="just" fontAlgn="auto"/>
            <a:r>
              <a:rPr lang="en-US" altLang="en-US" sz="3200" b="1" noProof="1" dirty="0">
                <a:solidFill>
                  <a:schemeClr val="tx2">
                    <a:lumMod val="75000"/>
                  </a:schemeClr>
                </a:solidFill>
                <a:latin typeface="+mn-lt"/>
                <a:ea typeface="+mn-ea"/>
                <a:cs typeface="+mn-cs"/>
              </a:rPr>
              <a:t>  South Lebanon Water Establishment (SLWE) is responsible for providing safe and potable water     to all cities, towns, and villages in South Lebanon</a:t>
            </a:r>
            <a:endParaRPr lang="en-US" altLang="en-US" sz="3200" b="1" noProof="1" dirty="0">
              <a:solidFill>
                <a:schemeClr val="tx2">
                  <a:lumMod val="75000"/>
                </a:schemeClr>
              </a:solidFill>
            </a:endParaRPr>
          </a:p>
          <a:p>
            <a:pPr marL="261620" indent="-261620" algn="just" fontAlgn="auto"/>
            <a:endParaRPr lang="en-US" altLang="en-US" sz="3200" b="1" noProof="1" dirty="0">
              <a:solidFill>
                <a:schemeClr val="tx2">
                  <a:lumMod val="75000"/>
                </a:schemeClr>
              </a:solidFill>
            </a:endParaRPr>
          </a:p>
          <a:p>
            <a:pPr marL="261620" indent="-261620" algn="just" fontAlgn="auto"/>
            <a:r>
              <a:rPr lang="en-US" altLang="en-US" sz="3200" b="1" noProof="1" dirty="0">
                <a:solidFill>
                  <a:schemeClr val="tx2">
                    <a:lumMod val="75000"/>
                  </a:schemeClr>
                </a:solidFill>
                <a:latin typeface="+mn-lt"/>
                <a:ea typeface="+mn-ea"/>
                <a:cs typeface="+mn-cs"/>
              </a:rPr>
              <a:t> </a:t>
            </a:r>
            <a:endParaRPr lang="en-US" altLang="en-US" sz="3200" b="1" noProof="1" dirty="0">
              <a:solidFill>
                <a:schemeClr val="tx2">
                  <a:lumMod val="75000"/>
                </a:schemeClr>
              </a:solidFill>
            </a:endParaRPr>
          </a:p>
          <a:p>
            <a:pPr marL="261620" indent="-261620" algn="just" fontAlgn="auto"/>
            <a:endParaRPr lang="en-US" altLang="en-US" sz="3200" b="1" noProof="1" dirty="0">
              <a:solidFill>
                <a:schemeClr val="tx2">
                  <a:lumMod val="75000"/>
                </a:schemeClr>
              </a:solidFill>
            </a:endParaRPr>
          </a:p>
          <a:p>
            <a:pPr marL="261620" indent="-261620" algn="just" fontAlgn="auto"/>
            <a:endParaRPr lang="en-US" altLang="en-US" sz="3200" b="1" noProof="1" dirty="0">
              <a:solidFill>
                <a:schemeClr val="tx2">
                  <a:lumMod val="75000"/>
                </a:schemeClr>
              </a:solidFill>
            </a:endParaRPr>
          </a:p>
          <a:p>
            <a:pPr algn="just" fontAlgn="auto"/>
            <a:endParaRPr lang="en-US" altLang="en-US" sz="3200" b="1" noProof="1" dirty="0">
              <a:solidFill>
                <a:schemeClr val="tx2">
                  <a:lumMod val="75000"/>
                </a:schemeClr>
              </a:solidFill>
            </a:endParaRPr>
          </a:p>
        </p:txBody>
      </p:sp>
      <p:pic>
        <p:nvPicPr>
          <p:cNvPr id="3" name="Picture 2"/>
          <p:cNvPicPr>
            <a:picLocks noChangeAspect="1"/>
          </p:cNvPicPr>
          <p:nvPr/>
        </p:nvPicPr>
        <p:blipFill>
          <a:blip r:embed="rId2"/>
          <a:stretch>
            <a:fillRect/>
          </a:stretch>
        </p:blipFill>
        <p:spPr>
          <a:xfrm>
            <a:off x="5637530" y="4228465"/>
            <a:ext cx="6993255" cy="3594735"/>
          </a:xfrm>
          <a:prstGeom prst="rect">
            <a:avLst/>
          </a:prstGeom>
        </p:spPr>
      </p:pic>
      <p:sp>
        <p:nvSpPr>
          <p:cNvPr id="4" name="Text Box 3"/>
          <p:cNvSpPr txBox="1"/>
          <p:nvPr/>
        </p:nvSpPr>
        <p:spPr>
          <a:xfrm>
            <a:off x="4572000" y="4851400"/>
            <a:ext cx="9144000" cy="645160"/>
          </a:xfrm>
          <a:prstGeom prst="rect">
            <a:avLst/>
          </a:prstGeom>
          <a:noFill/>
        </p:spPr>
        <p:txBody>
          <a:bodyPr wrap="square" rtlCol="0" anchor="t">
            <a:spAutoFit/>
          </a:bodyPr>
          <a:p>
            <a:pPr marL="261620" indent="-261620" fontAlgn="auto"/>
            <a:r>
              <a:rPr lang="en-GB" altLang="en-US" sz="3600" b="1" dirty="0">
                <a:solidFill>
                  <a:srgbClr val="C00000"/>
                </a:solidFill>
                <a:latin typeface="+mn-lt"/>
                <a:sym typeface="+mn-ea"/>
              </a:rPr>
              <a:t>             </a:t>
            </a:r>
            <a:r>
              <a:rPr lang="en-US" altLang="en-US" sz="3600" b="1" dirty="0">
                <a:solidFill>
                  <a:srgbClr val="C00000"/>
                </a:solidFill>
                <a:latin typeface="+mn-lt"/>
                <a:sym typeface="+mn-ea"/>
              </a:rPr>
              <a:t>Who is SLWE?</a:t>
            </a:r>
            <a:endParaRPr lang="en-US" altLang="en-US" sz="3600" b="1" dirty="0">
              <a:solidFill>
                <a:srgbClr val="C00000"/>
              </a:solidFill>
              <a:latin typeface="+mn-lt"/>
              <a:sym typeface="+mn-ea"/>
            </a:endParaRPr>
          </a:p>
        </p:txBody>
      </p:sp>
      <p:sp>
        <p:nvSpPr>
          <p:cNvPr id="6" name="Text Box 5"/>
          <p:cNvSpPr txBox="1"/>
          <p:nvPr/>
        </p:nvSpPr>
        <p:spPr>
          <a:xfrm>
            <a:off x="1219200" y="7353300"/>
            <a:ext cx="16793210" cy="3538220"/>
          </a:xfrm>
          <a:prstGeom prst="rect">
            <a:avLst/>
          </a:prstGeom>
          <a:noFill/>
        </p:spPr>
        <p:txBody>
          <a:bodyPr wrap="square" rtlCol="0" anchor="t">
            <a:spAutoFit/>
          </a:bodyPr>
          <a:p>
            <a:pPr marL="457200" indent="-457200" algn="just" fontAlgn="auto">
              <a:buClr>
                <a:srgbClr val="E46C0A"/>
              </a:buClr>
              <a:buSzPct val="50000"/>
              <a:buFont typeface="Wingdings" panose="05000000000000000000" charset="0"/>
              <a:buChar char="o"/>
            </a:pPr>
            <a:r>
              <a:rPr lang="en-US" altLang="en-US" sz="3200" b="1" dirty="0">
                <a:solidFill>
                  <a:schemeClr val="tx2">
                    <a:lumMod val="75000"/>
                  </a:schemeClr>
                </a:solidFill>
                <a:sym typeface="+mn-ea"/>
              </a:rPr>
              <a:t>The South Lebanon Water Establishment (SLWE) is a public utility responsible for managing water supply and sanitation services in southern Lebanon. </a:t>
            </a:r>
            <a:endParaRPr lang="en-US" altLang="en-US" sz="3200" b="1" dirty="0">
              <a:solidFill>
                <a:schemeClr val="tx2">
                  <a:lumMod val="75000"/>
                </a:schemeClr>
              </a:solidFill>
              <a:sym typeface="+mn-ea"/>
            </a:endParaRPr>
          </a:p>
          <a:p>
            <a:pPr marL="457200" indent="-457200" algn="just" fontAlgn="auto">
              <a:buClr>
                <a:srgbClr val="E46C0A"/>
              </a:buClr>
              <a:buSzPct val="50000"/>
              <a:buFont typeface="Wingdings" panose="05000000000000000000" charset="0"/>
              <a:buChar char="o"/>
            </a:pPr>
            <a:r>
              <a:rPr lang="en-US" altLang="en-US" sz="3200" b="1" dirty="0">
                <a:solidFill>
                  <a:schemeClr val="tx2">
                    <a:lumMod val="75000"/>
                  </a:schemeClr>
                </a:solidFill>
                <a:sym typeface="+mn-ea"/>
              </a:rPr>
              <a:t>Headquartered in Saida</a:t>
            </a:r>
            <a:r>
              <a:rPr lang="en-GB" altLang="en-US" sz="3200" b="1" dirty="0">
                <a:solidFill>
                  <a:schemeClr val="tx2">
                    <a:lumMod val="75000"/>
                  </a:schemeClr>
                </a:solidFill>
                <a:sym typeface="+mn-ea"/>
              </a:rPr>
              <a:t>.</a:t>
            </a:r>
            <a:endParaRPr lang="en-GB" altLang="en-US" sz="3200" b="1" dirty="0">
              <a:solidFill>
                <a:schemeClr val="tx2">
                  <a:lumMod val="75000"/>
                </a:schemeClr>
              </a:solidFill>
              <a:sym typeface="+mn-ea"/>
            </a:endParaRPr>
          </a:p>
          <a:p>
            <a:pPr marL="457200" indent="-457200" algn="just" fontAlgn="auto">
              <a:buClr>
                <a:srgbClr val="E46C0A"/>
              </a:buClr>
              <a:buSzPct val="50000"/>
              <a:buFont typeface="Wingdings" panose="05000000000000000000" charset="0"/>
              <a:buChar char="o"/>
            </a:pPr>
            <a:r>
              <a:rPr lang="en-US" altLang="en-US" sz="3200" b="1" dirty="0">
                <a:solidFill>
                  <a:schemeClr val="tx2">
                    <a:lumMod val="75000"/>
                  </a:schemeClr>
                </a:solidFill>
                <a:sym typeface="+mn-ea"/>
              </a:rPr>
              <a:t> SLWE was established under Law No. 221 of May 29, 2000, which consolidated various regional water authorities to improve efficiency and service delivery .​</a:t>
            </a:r>
            <a:endParaRPr lang="en-US" altLang="en-US" sz="3200" b="1" noProof="1" dirty="0">
              <a:solidFill>
                <a:schemeClr val="tx2">
                  <a:lumMod val="75000"/>
                </a:schemeClr>
              </a:solidFill>
            </a:endParaRPr>
          </a:p>
          <a:p>
            <a:pPr algn="just" fontAlgn="auto"/>
            <a:endParaRPr lang="en-US" altLang="en-US" sz="3200" b="1" noProof="1" dirty="0">
              <a:solidFill>
                <a:schemeClr val="tx2">
                  <a:lumMod val="75000"/>
                </a:schemeClr>
              </a:solidFill>
            </a:endParaRPr>
          </a:p>
          <a:p>
            <a:pPr algn="just" fontAlgn="auto"/>
            <a:endParaRPr lang="en-US" altLang="en-US" sz="3200" b="1" noProof="1" dirty="0">
              <a:solidFill>
                <a:schemeClr val="tx2">
                  <a:lumMod val="7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5" name="TextBox 4"/>
          <p:cNvSpPr txBox="1"/>
          <p:nvPr/>
        </p:nvSpPr>
        <p:spPr>
          <a:xfrm>
            <a:off x="990600" y="876300"/>
            <a:ext cx="11899900" cy="830263"/>
          </a:xfrm>
          <a:prstGeom prst="rect">
            <a:avLst/>
          </a:prstGeom>
          <a:noFill/>
        </p:spPr>
        <p:txBody>
          <a:bodyPr wrap="square" rtlCol="0">
            <a:spAutoFit/>
          </a:bodyPr>
          <a:p>
            <a:pPr fontAlgn="auto"/>
            <a:r>
              <a:rPr lang="en-US" altLang="en-US" sz="4800" b="1" noProof="1" dirty="0">
                <a:solidFill>
                  <a:schemeClr val="accent6">
                    <a:lumMod val="75000"/>
                  </a:schemeClr>
                </a:solidFill>
                <a:latin typeface="+mn-lt"/>
                <a:ea typeface="+mn-ea"/>
                <a:cs typeface="+mn-cs"/>
              </a:rPr>
              <a:t>Problem Statement</a:t>
            </a:r>
            <a:endParaRPr lang="en-US" sz="3600" b="1" noProof="1" dirty="0">
              <a:solidFill>
                <a:schemeClr val="accent6">
                  <a:lumMod val="75000"/>
                </a:schemeClr>
              </a:solidFill>
            </a:endParaRPr>
          </a:p>
        </p:txBody>
      </p:sp>
      <p:sp>
        <p:nvSpPr>
          <p:cNvPr id="8" name="TextBox 7"/>
          <p:cNvSpPr txBox="1"/>
          <p:nvPr/>
        </p:nvSpPr>
        <p:spPr>
          <a:xfrm>
            <a:off x="1143000" y="2171700"/>
            <a:ext cx="16452850" cy="6985635"/>
          </a:xfrm>
          <a:prstGeom prst="rect">
            <a:avLst/>
          </a:prstGeom>
          <a:noFill/>
        </p:spPr>
        <p:txBody>
          <a:bodyPr wrap="square" rtlCol="0">
            <a:spAutoFit/>
          </a:bodyPr>
          <a:p>
            <a:pPr fontAlgn="auto"/>
            <a:r>
              <a:rPr lang="en-US" altLang="en-US" sz="3200" b="1" noProof="1" dirty="0">
                <a:solidFill>
                  <a:schemeClr val="tx2">
                    <a:lumMod val="75000"/>
                  </a:schemeClr>
                </a:solidFill>
                <a:latin typeface="+mn-lt"/>
                <a:ea typeface="+mn-ea"/>
                <a:cs typeface="+mn-cs"/>
              </a:rPr>
              <a:t>Lebanese economic and social circumtances between 2020-till now</a:t>
            </a:r>
            <a:endParaRPr lang="en-US" altLang="en-US" sz="3200" b="1" noProof="1" dirty="0">
              <a:solidFill>
                <a:schemeClr val="tx2">
                  <a:lumMod val="75000"/>
                </a:schemeClr>
              </a:solidFill>
            </a:endParaRPr>
          </a:p>
          <a:p>
            <a:pPr fontAlgn="auto"/>
            <a:endParaRPr lang="en-US" altLang="en-US" sz="3200" b="1" noProof="1" dirty="0">
              <a:solidFill>
                <a:schemeClr val="tx2">
                  <a:lumMod val="75000"/>
                </a:schemeClr>
              </a:solidFill>
            </a:endParaRPr>
          </a:p>
          <a:p>
            <a:pPr marL="457200" indent="-457200" fontAlgn="auto">
              <a:buFont typeface="Wingdings" panose="05000000000000000000" charset="0"/>
              <a:buChar char="§"/>
            </a:pPr>
            <a:r>
              <a:rPr lang="en-US" altLang="en-US" sz="3200" b="1" noProof="1" dirty="0">
                <a:solidFill>
                  <a:schemeClr val="tx2">
                    <a:lumMod val="75000"/>
                  </a:schemeClr>
                </a:solidFill>
                <a:latin typeface="+mn-lt"/>
                <a:ea typeface="+mn-ea"/>
                <a:cs typeface="+mn-cs"/>
              </a:rPr>
              <a:t>Electricity shortages in Lebanon:  2 hrs - 4 hrs per day</a:t>
            </a:r>
            <a:endParaRPr lang="en-US" altLang="en-US" sz="3200" b="1" noProof="1" dirty="0">
              <a:solidFill>
                <a:schemeClr val="tx2">
                  <a:lumMod val="75000"/>
                </a:schemeClr>
              </a:solidFill>
            </a:endParaRPr>
          </a:p>
          <a:p>
            <a:pPr fontAlgn="auto"/>
            <a:r>
              <a:rPr lang="en-US" altLang="en-US" sz="3200" b="1" noProof="1" dirty="0">
                <a:solidFill>
                  <a:schemeClr val="tx2">
                    <a:lumMod val="75000"/>
                  </a:schemeClr>
                </a:solidFill>
                <a:latin typeface="+mn-lt"/>
                <a:ea typeface="+mn-ea"/>
                <a:cs typeface="+mn-cs"/>
              </a:rPr>
              <a:t>                                                                   intermittent supply</a:t>
            </a:r>
            <a:endParaRPr lang="en-US" altLang="en-US" sz="3200" b="1" noProof="1" dirty="0">
              <a:solidFill>
                <a:schemeClr val="tx2">
                  <a:lumMod val="75000"/>
                </a:schemeClr>
              </a:solidFill>
            </a:endParaRPr>
          </a:p>
          <a:p>
            <a:pPr fontAlgn="auto"/>
            <a:endParaRPr lang="en-US" altLang="en-US" sz="3200" b="1" noProof="1" dirty="0">
              <a:solidFill>
                <a:schemeClr val="tx2">
                  <a:lumMod val="75000"/>
                </a:schemeClr>
              </a:solidFill>
            </a:endParaRPr>
          </a:p>
          <a:p>
            <a:pPr marL="457200" indent="-457200" fontAlgn="auto">
              <a:buFont typeface="Wingdings" panose="05000000000000000000" charset="0"/>
              <a:buChar char="§"/>
            </a:pPr>
            <a:r>
              <a:rPr lang="en-US" altLang="en-US" sz="3200" b="1" noProof="1" dirty="0">
                <a:solidFill>
                  <a:schemeClr val="tx2">
                    <a:lumMod val="75000"/>
                  </a:schemeClr>
                </a:solidFill>
                <a:latin typeface="+mn-lt"/>
                <a:ea typeface="+mn-ea"/>
                <a:cs typeface="+mn-cs"/>
              </a:rPr>
              <a:t>Inflation: </a:t>
            </a:r>
            <a:endParaRPr lang="en-US" altLang="en-US" sz="3200" b="1" noProof="1" dirty="0">
              <a:solidFill>
                <a:schemeClr val="tx2">
                  <a:lumMod val="75000"/>
                </a:schemeClr>
              </a:solidFill>
            </a:endParaRPr>
          </a:p>
          <a:p>
            <a:pPr fontAlgn="auto"/>
            <a:endParaRPr lang="en-US" altLang="en-US" sz="3200" b="1" noProof="1" dirty="0">
              <a:solidFill>
                <a:schemeClr val="tx2">
                  <a:lumMod val="75000"/>
                </a:schemeClr>
              </a:solidFill>
            </a:endParaRPr>
          </a:p>
          <a:p>
            <a:pPr marL="998220" indent="-80010" fontAlgn="auto"/>
            <a:r>
              <a:rPr lang="en-US" altLang="en-US" sz="3200" b="1" noProof="1" dirty="0">
                <a:solidFill>
                  <a:srgbClr val="00B0F0"/>
                </a:solidFill>
                <a:latin typeface="+mn-lt"/>
                <a:ea typeface="+mn-ea"/>
                <a:cs typeface="+mn-cs"/>
              </a:rPr>
              <a:t>2020      84%</a:t>
            </a:r>
            <a:endParaRPr lang="en-US" altLang="en-US" sz="3200" b="1" noProof="1" dirty="0">
              <a:solidFill>
                <a:srgbClr val="00B0F0"/>
              </a:solidFill>
            </a:endParaRPr>
          </a:p>
          <a:p>
            <a:pPr marL="998220" indent="-80010" fontAlgn="auto"/>
            <a:r>
              <a:rPr lang="en-US" altLang="en-US" sz="3200" b="1" noProof="1" dirty="0">
                <a:solidFill>
                  <a:srgbClr val="00B0F0"/>
                </a:solidFill>
                <a:latin typeface="+mn-lt"/>
                <a:ea typeface="+mn-ea"/>
                <a:cs typeface="+mn-cs"/>
              </a:rPr>
              <a:t>2021      154.8%</a:t>
            </a:r>
            <a:endParaRPr lang="en-US" altLang="en-US" sz="3200" b="1" noProof="1" dirty="0">
              <a:solidFill>
                <a:srgbClr val="00B0F0"/>
              </a:solidFill>
            </a:endParaRPr>
          </a:p>
          <a:p>
            <a:pPr marL="998220" indent="-80010" fontAlgn="auto"/>
            <a:r>
              <a:rPr lang="en-US" altLang="en-US" sz="3200" b="1" noProof="1" dirty="0">
                <a:solidFill>
                  <a:srgbClr val="00B0F0"/>
                </a:solidFill>
                <a:latin typeface="+mn-lt"/>
                <a:ea typeface="+mn-ea"/>
                <a:cs typeface="+mn-cs"/>
              </a:rPr>
              <a:t>2022      171.2%</a:t>
            </a:r>
            <a:endParaRPr lang="en-US" altLang="en-US" sz="3200" b="1" noProof="1" dirty="0">
              <a:solidFill>
                <a:srgbClr val="00B0F0"/>
              </a:solidFill>
            </a:endParaRPr>
          </a:p>
          <a:p>
            <a:pPr marL="998220" indent="-80010" fontAlgn="auto"/>
            <a:r>
              <a:rPr lang="en-US" altLang="en-US" sz="3200" b="1" noProof="1" dirty="0">
                <a:solidFill>
                  <a:srgbClr val="00B0F0"/>
                </a:solidFill>
                <a:latin typeface="+mn-lt"/>
                <a:ea typeface="+mn-ea"/>
                <a:cs typeface="+mn-cs"/>
              </a:rPr>
              <a:t>2023      221.3%</a:t>
            </a:r>
            <a:endParaRPr lang="en-US" altLang="en-US" sz="3200" b="1" noProof="1" dirty="0">
              <a:solidFill>
                <a:srgbClr val="00B0F0"/>
              </a:solidFill>
            </a:endParaRPr>
          </a:p>
          <a:p>
            <a:pPr fontAlgn="auto"/>
            <a:endParaRPr lang="en-US" altLang="en-US" sz="3200" b="1" noProof="1" dirty="0">
              <a:solidFill>
                <a:schemeClr val="tx2">
                  <a:lumMod val="75000"/>
                </a:schemeClr>
              </a:solidFill>
            </a:endParaRPr>
          </a:p>
          <a:p>
            <a:pPr fontAlgn="auto"/>
            <a:endParaRPr lang="en-US" altLang="en-US" sz="3200" b="1" noProof="1" dirty="0">
              <a:solidFill>
                <a:schemeClr val="tx2">
                  <a:lumMod val="75000"/>
                </a:schemeClr>
              </a:solidFill>
            </a:endParaRPr>
          </a:p>
          <a:p>
            <a:pPr fontAlgn="auto">
              <a:buFont typeface="Wingdings" panose="05000000000000000000" charset="0"/>
            </a:pPr>
            <a:endParaRPr lang="en-US" altLang="en-US" sz="3200" b="1" noProof="1" dirty="0">
              <a:solidFill>
                <a:schemeClr val="tx2">
                  <a:lumMod val="75000"/>
                </a:schemeClr>
              </a:solidFill>
            </a:endParaRPr>
          </a:p>
        </p:txBody>
      </p:sp>
      <p:grpSp>
        <p:nvGrpSpPr>
          <p:cNvPr id="4100" name="Group 8"/>
          <p:cNvGrpSpPr/>
          <p:nvPr/>
        </p:nvGrpSpPr>
        <p:grpSpPr>
          <a:xfrm>
            <a:off x="7848600" y="4838461"/>
            <a:ext cx="9439275" cy="5336462"/>
            <a:chOff x="8760" y="7108"/>
            <a:chExt cx="12484" cy="7262"/>
          </a:xfrm>
        </p:grpSpPr>
        <p:graphicFrame>
          <p:nvGraphicFramePr>
            <p:cNvPr id="3" name="Chart 2"/>
            <p:cNvGraphicFramePr/>
            <p:nvPr/>
          </p:nvGraphicFramePr>
          <p:xfrm>
            <a:off x="8760" y="7108"/>
            <a:ext cx="9422" cy="6265"/>
          </p:xfrm>
          <a:graphic>
            <a:graphicData uri="http://schemas.openxmlformats.org/drawingml/2006/chart">
              <c:chart xmlns:c="http://schemas.openxmlformats.org/drawingml/2006/chart" xmlns:r="http://schemas.openxmlformats.org/officeDocument/2006/relationships" r:id="rId1"/>
            </a:graphicData>
          </a:graphic>
        </p:graphicFrame>
        <p:sp>
          <p:nvSpPr>
            <p:cNvPr id="4102" name="TextBox 7"/>
            <p:cNvSpPr txBox="1"/>
            <p:nvPr/>
          </p:nvSpPr>
          <p:spPr>
            <a:xfrm>
              <a:off x="8760" y="13500"/>
              <a:ext cx="12484" cy="870"/>
            </a:xfrm>
            <a:prstGeom prst="rect">
              <a:avLst/>
            </a:prstGeom>
            <a:noFill/>
            <a:ln w="9525">
              <a:noFill/>
            </a:ln>
          </p:spPr>
          <p:txBody>
            <a:bodyPr wrap="square" anchor="t" anchorCtr="0"/>
            <a:p>
              <a:r>
                <a:rPr lang="en-US" altLang="en-US" sz="1200" b="1" dirty="0">
                  <a:solidFill>
                    <a:srgbClr val="17375E"/>
                  </a:solidFill>
                  <a:latin typeface="Calibri" panose="020F0502020204030204"/>
                </a:rPr>
                <a:t>International Monetary Fund, International Financial Statistics and data files.(World Bank open Data)</a:t>
              </a:r>
              <a:endParaRPr lang="en-US" altLang="en-US" sz="1200" b="1" dirty="0">
                <a:solidFill>
                  <a:srgbClr val="17375E"/>
                </a:solidFill>
                <a:latin typeface="Calibri" panose="020F0502020204030204"/>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8" name="TextBox 7"/>
          <p:cNvSpPr txBox="1"/>
          <p:nvPr/>
        </p:nvSpPr>
        <p:spPr>
          <a:xfrm>
            <a:off x="1066800" y="571500"/>
            <a:ext cx="16452850" cy="6985000"/>
          </a:xfrm>
          <a:prstGeom prst="rect">
            <a:avLst/>
          </a:prstGeom>
          <a:noFill/>
        </p:spPr>
        <p:txBody>
          <a:bodyPr wrap="square" rtlCol="0">
            <a:spAutoFit/>
          </a:bodyPr>
          <a:p>
            <a:pPr fontAlgn="auto"/>
            <a:endParaRPr lang="en-US" altLang="en-US" sz="3200" b="1" noProof="1" dirty="0">
              <a:solidFill>
                <a:schemeClr val="tx2">
                  <a:lumMod val="75000"/>
                </a:schemeClr>
              </a:solidFill>
            </a:endParaRPr>
          </a:p>
          <a:p>
            <a:pPr marL="457200" indent="-457200" fontAlgn="auto">
              <a:buFont typeface="Wingdings" panose="05000000000000000000" charset="0"/>
              <a:buChar char="§"/>
            </a:pPr>
            <a:r>
              <a:rPr lang="en-US" altLang="en-US" sz="3200" b="1" noProof="1" dirty="0">
                <a:solidFill>
                  <a:schemeClr val="tx2">
                    <a:lumMod val="75000"/>
                  </a:schemeClr>
                </a:solidFill>
                <a:latin typeface="+mn-lt"/>
                <a:ea typeface="+mn-ea"/>
                <a:cs typeface="+mn-cs"/>
                <a:sym typeface="+mn-ea"/>
              </a:rPr>
              <a:t> High diesel costs:</a:t>
            </a:r>
            <a:endParaRPr lang="en-US" altLang="en-US" sz="3200" b="1" noProof="1" dirty="0">
              <a:solidFill>
                <a:schemeClr val="tx2">
                  <a:lumMod val="75000"/>
                </a:schemeClr>
              </a:solidFill>
            </a:endParaRPr>
          </a:p>
          <a:p>
            <a:pPr fontAlgn="auto">
              <a:buFont typeface="Wingdings" panose="05000000000000000000" charset="0"/>
              <a:buNone/>
            </a:pPr>
            <a:r>
              <a:rPr lang="en-US" altLang="en-US" sz="3200" b="1" noProof="1" dirty="0">
                <a:solidFill>
                  <a:schemeClr val="tx2">
                    <a:lumMod val="75000"/>
                  </a:schemeClr>
                </a:solidFill>
                <a:latin typeface="+mn-lt"/>
                <a:ea typeface="+mn-ea"/>
                <a:cs typeface="+mn-cs"/>
                <a:sym typeface="+mn-ea"/>
              </a:rPr>
              <a:t>        </a:t>
            </a:r>
            <a:endParaRPr lang="en-US" altLang="en-US" sz="3200" b="1" noProof="1" dirty="0">
              <a:solidFill>
                <a:schemeClr val="tx2">
                  <a:lumMod val="75000"/>
                </a:schemeClr>
              </a:solidFill>
            </a:endParaRPr>
          </a:p>
          <a:p>
            <a:pPr fontAlgn="auto"/>
            <a:r>
              <a:rPr lang="en-US" altLang="en-US" sz="3200" b="1" noProof="1" dirty="0">
                <a:solidFill>
                  <a:schemeClr val="tx2">
                    <a:lumMod val="75000"/>
                  </a:schemeClr>
                </a:solidFill>
                <a:latin typeface="+mn-lt"/>
                <a:ea typeface="+mn-ea"/>
                <a:cs typeface="+mn-cs"/>
                <a:sym typeface="+mn-ea"/>
              </a:rPr>
              <a:t>      18,200 LBP 	    per Gallon        2019</a:t>
            </a:r>
            <a:endParaRPr lang="en-US" altLang="en-US" sz="3200" b="1" noProof="1" dirty="0">
              <a:solidFill>
                <a:schemeClr val="tx2">
                  <a:lumMod val="75000"/>
                </a:schemeClr>
              </a:solidFill>
              <a:sym typeface="+mn-ea"/>
            </a:endParaRPr>
          </a:p>
          <a:p>
            <a:pPr fontAlgn="auto"/>
            <a:r>
              <a:rPr lang="en-US" altLang="en-US" sz="3200" b="1" noProof="1" dirty="0">
                <a:solidFill>
                  <a:schemeClr val="tx2">
                    <a:lumMod val="75000"/>
                  </a:schemeClr>
                </a:solidFill>
                <a:latin typeface="+mn-lt"/>
                <a:ea typeface="+mn-ea"/>
                <a:cs typeface="+mn-cs"/>
                <a:sym typeface="+mn-ea"/>
              </a:rPr>
              <a:t>      1,332,000 LBP  per Gallon        2025</a:t>
            </a:r>
            <a:endParaRPr lang="en-US" altLang="en-US" sz="3200" b="1" noProof="1" dirty="0">
              <a:solidFill>
                <a:schemeClr val="tx2">
                  <a:lumMod val="75000"/>
                </a:schemeClr>
              </a:solidFill>
              <a:sym typeface="+mn-ea"/>
            </a:endParaRPr>
          </a:p>
          <a:p>
            <a:pPr fontAlgn="auto"/>
            <a:r>
              <a:rPr lang="en-US" altLang="en-US" sz="3200" b="1" noProof="1" dirty="0">
                <a:solidFill>
                  <a:schemeClr val="tx2">
                    <a:lumMod val="75000"/>
                  </a:schemeClr>
                </a:solidFill>
                <a:latin typeface="+mn-lt"/>
                <a:ea typeface="+mn-ea"/>
                <a:cs typeface="+mn-cs"/>
                <a:sym typeface="+mn-ea"/>
              </a:rPr>
              <a:t>      </a:t>
            </a:r>
            <a:endParaRPr lang="en-US" altLang="en-US" sz="3200" b="1" noProof="1" dirty="0">
              <a:solidFill>
                <a:schemeClr val="tx2">
                  <a:lumMod val="75000"/>
                </a:schemeClr>
              </a:solidFill>
              <a:sym typeface="+mn-ea"/>
            </a:endParaRPr>
          </a:p>
          <a:p>
            <a:pPr fontAlgn="auto"/>
            <a:r>
              <a:rPr lang="en-US" altLang="en-US" sz="3200" b="1" noProof="1" dirty="0">
                <a:solidFill>
                  <a:schemeClr val="tx2">
                    <a:lumMod val="75000"/>
                  </a:schemeClr>
                </a:solidFill>
                <a:latin typeface="+mn-lt"/>
                <a:ea typeface="+mn-ea"/>
                <a:cs typeface="+mn-cs"/>
                <a:sym typeface="+mn-ea"/>
              </a:rPr>
              <a:t>      </a:t>
            </a:r>
            <a:r>
              <a:rPr lang="en-US" altLang="en-US" sz="3200" b="1" noProof="1" dirty="0">
                <a:solidFill>
                  <a:srgbClr val="C00000"/>
                </a:solidFill>
                <a:latin typeface="+mn-lt"/>
                <a:ea typeface="+mn-ea"/>
                <a:cs typeface="+mn-cs"/>
                <a:sym typeface="+mn-ea"/>
              </a:rPr>
              <a:t> Average inflation rate of 104%</a:t>
            </a:r>
            <a:endParaRPr lang="en-US" altLang="en-US" sz="3200" b="1" noProof="1" dirty="0">
              <a:solidFill>
                <a:schemeClr val="tx2">
                  <a:lumMod val="75000"/>
                </a:schemeClr>
              </a:solidFill>
              <a:sym typeface="+mn-ea"/>
            </a:endParaRPr>
          </a:p>
          <a:p>
            <a:pPr fontAlgn="auto"/>
            <a:endParaRPr lang="en-US" altLang="en-US" sz="3200" b="1" noProof="1" dirty="0">
              <a:solidFill>
                <a:schemeClr val="tx2">
                  <a:lumMod val="75000"/>
                </a:schemeClr>
              </a:solidFill>
              <a:sym typeface="+mn-ea"/>
            </a:endParaRPr>
          </a:p>
          <a:p>
            <a:pPr fontAlgn="auto"/>
            <a:endParaRPr lang="en-US" altLang="en-US" sz="3200" b="1" noProof="1" dirty="0">
              <a:solidFill>
                <a:schemeClr val="tx2">
                  <a:lumMod val="75000"/>
                </a:schemeClr>
              </a:solidFill>
              <a:sym typeface="+mn-ea"/>
            </a:endParaRPr>
          </a:p>
          <a:p>
            <a:pPr marL="457200" indent="-457200" fontAlgn="auto">
              <a:buFont typeface="Wingdings" panose="05000000000000000000" charset="0"/>
              <a:buChar char="§"/>
            </a:pPr>
            <a:endParaRPr lang="en-US" altLang="en-US" sz="3200" b="1" noProof="1" dirty="0">
              <a:solidFill>
                <a:schemeClr val="tx2">
                  <a:lumMod val="75000"/>
                </a:schemeClr>
              </a:solidFill>
              <a:sym typeface="+mn-ea"/>
            </a:endParaRPr>
          </a:p>
          <a:p>
            <a:pPr marL="457200" indent="-457200" fontAlgn="auto">
              <a:buFont typeface="Wingdings" panose="05000000000000000000" charset="0"/>
              <a:buChar char="§"/>
            </a:pPr>
            <a:endParaRPr lang="en-US" altLang="en-US" sz="3200" b="1" noProof="1" dirty="0">
              <a:solidFill>
                <a:schemeClr val="tx2">
                  <a:lumMod val="75000"/>
                </a:schemeClr>
              </a:solidFill>
              <a:sym typeface="+mn-ea"/>
            </a:endParaRPr>
          </a:p>
          <a:p>
            <a:pPr marL="457200" indent="-457200" fontAlgn="auto">
              <a:buFont typeface="Wingdings" panose="05000000000000000000" charset="0"/>
              <a:buChar char="§"/>
            </a:pPr>
            <a:r>
              <a:rPr lang="en-US" altLang="en-US" sz="3200" b="1" noProof="1" dirty="0">
                <a:solidFill>
                  <a:schemeClr val="tx2">
                    <a:lumMod val="75000"/>
                  </a:schemeClr>
                </a:solidFill>
                <a:latin typeface="+mn-lt"/>
                <a:ea typeface="+mn-ea"/>
                <a:cs typeface="+mn-cs"/>
                <a:sym typeface="+mn-ea"/>
              </a:rPr>
              <a:t>Weakness in </a:t>
            </a:r>
            <a:r>
              <a:rPr lang="en-US" altLang="en-US" sz="3200" b="1" noProof="1" dirty="0">
                <a:solidFill>
                  <a:schemeClr val="tx2">
                    <a:lumMod val="75000"/>
                  </a:schemeClr>
                </a:solidFill>
                <a:latin typeface="+mn-lt"/>
                <a:ea typeface="+mn-ea"/>
                <a:cs typeface="+mn-cs"/>
              </a:rPr>
              <a:t>Currency :    1$ = 1,500 LL    in 2019</a:t>
            </a:r>
            <a:endParaRPr lang="en-US" altLang="en-US" sz="3200" b="1" noProof="1" dirty="0">
              <a:solidFill>
                <a:schemeClr val="tx2">
                  <a:lumMod val="75000"/>
                </a:schemeClr>
              </a:solidFill>
            </a:endParaRPr>
          </a:p>
          <a:p>
            <a:pPr fontAlgn="auto"/>
            <a:r>
              <a:rPr lang="en-US" altLang="en-US" sz="3200" b="1" noProof="1" dirty="0">
                <a:solidFill>
                  <a:schemeClr val="tx2">
                    <a:lumMod val="75000"/>
                  </a:schemeClr>
                </a:solidFill>
                <a:latin typeface="+mn-lt"/>
                <a:ea typeface="+mn-ea"/>
                <a:cs typeface="+mn-cs"/>
              </a:rPr>
              <a:t>                                                    1$ = 89,700 LL  in 2023</a:t>
            </a:r>
            <a:endParaRPr lang="en-US" altLang="en-US" sz="3200" b="1" noProof="1" dirty="0">
              <a:solidFill>
                <a:schemeClr val="tx2">
                  <a:lumMod val="75000"/>
                </a:schemeClr>
              </a:solidFill>
            </a:endParaRPr>
          </a:p>
          <a:p>
            <a:pPr fontAlgn="auto"/>
            <a:endParaRPr lang="en-US" altLang="en-US" sz="3200" b="1" noProof="1" dirty="0">
              <a:solidFill>
                <a:schemeClr val="tx2">
                  <a:lumMod val="75000"/>
                </a:schemeClr>
              </a:solidFill>
            </a:endParaRPr>
          </a:p>
        </p:txBody>
      </p:sp>
      <p:grpSp>
        <p:nvGrpSpPr>
          <p:cNvPr id="5123" name="Group 5"/>
          <p:cNvGrpSpPr/>
          <p:nvPr/>
        </p:nvGrpSpPr>
        <p:grpSpPr>
          <a:xfrm>
            <a:off x="10363200" y="5295900"/>
            <a:ext cx="7439025" cy="4048125"/>
            <a:chOff x="16440" y="8820"/>
            <a:chExt cx="11714" cy="6374"/>
          </a:xfrm>
        </p:grpSpPr>
        <p:pic>
          <p:nvPicPr>
            <p:cNvPr id="5124" name="Picture 9"/>
            <p:cNvPicPr>
              <a:picLocks noChangeAspect="1"/>
            </p:cNvPicPr>
            <p:nvPr/>
          </p:nvPicPr>
          <p:blipFill>
            <a:blip r:embed="rId2"/>
            <a:stretch>
              <a:fillRect/>
            </a:stretch>
          </p:blipFill>
          <p:spPr>
            <a:xfrm>
              <a:off x="16440" y="8820"/>
              <a:ext cx="11715" cy="6375"/>
            </a:xfrm>
            <a:prstGeom prst="rect">
              <a:avLst/>
            </a:prstGeom>
            <a:noFill/>
            <a:ln w="9525">
              <a:noFill/>
            </a:ln>
          </p:spPr>
        </p:pic>
        <p:sp>
          <p:nvSpPr>
            <p:cNvPr id="4" name="Rectangles 3"/>
            <p:cNvSpPr/>
            <p:nvPr/>
          </p:nvSpPr>
          <p:spPr>
            <a:xfrm>
              <a:off x="16560" y="9300"/>
              <a:ext cx="4680" cy="600"/>
            </a:xfrm>
            <a:prstGeom prst="rect">
              <a:avLst/>
            </a:prstGeom>
            <a:solidFill>
              <a:srgbClr val="508CC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en-US" strike="noStrike" noProof="1"/>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8" name="TextBox 7"/>
          <p:cNvSpPr txBox="1"/>
          <p:nvPr/>
        </p:nvSpPr>
        <p:spPr>
          <a:xfrm>
            <a:off x="1143000" y="2552700"/>
            <a:ext cx="16452850" cy="1568450"/>
          </a:xfrm>
          <a:prstGeom prst="rect">
            <a:avLst/>
          </a:prstGeom>
          <a:noFill/>
        </p:spPr>
        <p:txBody>
          <a:bodyPr wrap="square" rtlCol="0">
            <a:spAutoFit/>
          </a:bodyPr>
          <a:p>
            <a:pPr algn="l"/>
            <a:r>
              <a:rPr lang="en-US" altLang="en-US" sz="3200" b="1" dirty="0">
                <a:solidFill>
                  <a:schemeClr val="tx2">
                    <a:lumMod val="75000"/>
                  </a:schemeClr>
                </a:solidFill>
                <a:sym typeface="+mn-ea"/>
              </a:rPr>
              <a:t>       </a:t>
            </a:r>
            <a:endParaRPr lang="en-US" altLang="en-US" sz="3200" b="1" dirty="0">
              <a:solidFill>
                <a:schemeClr val="tx2">
                  <a:lumMod val="75000"/>
                </a:schemeClr>
              </a:solidFill>
              <a:sym typeface="+mn-ea"/>
            </a:endParaRPr>
          </a:p>
          <a:p>
            <a:pPr algn="l"/>
            <a:r>
              <a:rPr lang="en-US" altLang="en-US" sz="3200" b="1" dirty="0">
                <a:solidFill>
                  <a:schemeClr val="tx2">
                    <a:lumMod val="75000"/>
                  </a:schemeClr>
                </a:solidFill>
                <a:sym typeface="+mn-ea"/>
              </a:rPr>
              <a:t>      </a:t>
            </a:r>
            <a:endParaRPr lang="en-US" altLang="en-US" sz="3200" b="1" dirty="0">
              <a:solidFill>
                <a:schemeClr val="tx2">
                  <a:lumMod val="75000"/>
                </a:schemeClr>
              </a:solidFill>
              <a:sym typeface="+mn-ea"/>
            </a:endParaRPr>
          </a:p>
          <a:p>
            <a:pPr algn="l"/>
            <a:endParaRPr lang="en-US" altLang="en-US" sz="3200" b="1" dirty="0">
              <a:solidFill>
                <a:schemeClr val="tx2">
                  <a:lumMod val="75000"/>
                </a:schemeClr>
              </a:solidFill>
            </a:endParaRPr>
          </a:p>
        </p:txBody>
      </p:sp>
      <p:sp>
        <p:nvSpPr>
          <p:cNvPr id="4" name="TextBox 7"/>
          <p:cNvSpPr txBox="1"/>
          <p:nvPr/>
        </p:nvSpPr>
        <p:spPr>
          <a:xfrm>
            <a:off x="1219200" y="1104900"/>
            <a:ext cx="16452850" cy="3046095"/>
          </a:xfrm>
          <a:prstGeom prst="rect">
            <a:avLst/>
          </a:prstGeom>
          <a:noFill/>
        </p:spPr>
        <p:txBody>
          <a:bodyPr wrap="square" rtlCol="0">
            <a:spAutoFit/>
          </a:bodyPr>
          <a:p>
            <a:pPr algn="just"/>
            <a:endParaRPr lang="en-US" altLang="en-US" sz="3200" b="1" dirty="0">
              <a:solidFill>
                <a:schemeClr val="tx2">
                  <a:lumMod val="75000"/>
                </a:schemeClr>
              </a:solidFill>
              <a:sym typeface="+mn-ea"/>
            </a:endParaRPr>
          </a:p>
          <a:p>
            <a:pPr algn="just"/>
            <a:endParaRPr lang="en-US" altLang="en-US" sz="3200" b="1" dirty="0">
              <a:solidFill>
                <a:schemeClr val="tx2">
                  <a:lumMod val="75000"/>
                </a:schemeClr>
              </a:solidFill>
              <a:sym typeface="+mn-ea"/>
            </a:endParaRPr>
          </a:p>
          <a:p>
            <a:pPr marL="457200" indent="-457200" algn="just">
              <a:buClr>
                <a:srgbClr val="00B0F0"/>
              </a:buClr>
              <a:buSzPct val="55000"/>
              <a:buFont typeface="Wingdings" panose="05000000000000000000" charset="0"/>
              <a:buChar char="o"/>
            </a:pPr>
            <a:r>
              <a:rPr lang="en-US" altLang="en-US" sz="3200" b="1" dirty="0">
                <a:solidFill>
                  <a:srgbClr val="0070C0"/>
                </a:solidFill>
                <a:sym typeface="+mn-ea"/>
              </a:rPr>
              <a:t>Shortage in water supply</a:t>
            </a:r>
            <a:endParaRPr lang="en-US" altLang="en-US" sz="3200" b="1" dirty="0">
              <a:solidFill>
                <a:srgbClr val="0070C0"/>
              </a:solidFill>
              <a:sym typeface="+mn-ea"/>
            </a:endParaRPr>
          </a:p>
          <a:p>
            <a:pPr indent="0" algn="just">
              <a:buClr>
                <a:srgbClr val="00B0F0"/>
              </a:buClr>
              <a:buSzPct val="55000"/>
              <a:buFont typeface="Wingdings" panose="05000000000000000000" charset="0"/>
              <a:buNone/>
            </a:pPr>
            <a:endParaRPr lang="en-US" altLang="en-US" sz="3200" b="1" dirty="0">
              <a:solidFill>
                <a:srgbClr val="0070C0"/>
              </a:solidFill>
              <a:sym typeface="+mn-ea"/>
            </a:endParaRPr>
          </a:p>
          <a:p>
            <a:pPr marL="457200" indent="-457200" algn="just">
              <a:buClr>
                <a:srgbClr val="00B0F0"/>
              </a:buClr>
              <a:buSzPct val="55000"/>
              <a:buFont typeface="Wingdings" panose="05000000000000000000" charset="0"/>
              <a:buChar char="o"/>
            </a:pPr>
            <a:r>
              <a:rPr lang="en-US" altLang="en-US" sz="3200" b="1" dirty="0">
                <a:solidFill>
                  <a:srgbClr val="0070C0"/>
                </a:solidFill>
              </a:rPr>
              <a:t>Increase in Subscribers’ complaints:  </a:t>
            </a:r>
            <a:r>
              <a:rPr lang="en-US" altLang="en-US" sz="3200" b="1" dirty="0">
                <a:solidFill>
                  <a:schemeClr val="accent6">
                    <a:lumMod val="75000"/>
                  </a:schemeClr>
                </a:solidFill>
              </a:rPr>
              <a:t> </a:t>
            </a:r>
            <a:endParaRPr lang="en-US" altLang="en-US" sz="3200" b="1" dirty="0">
              <a:solidFill>
                <a:schemeClr val="accent6">
                  <a:lumMod val="75000"/>
                </a:schemeClr>
              </a:solidFill>
            </a:endParaRPr>
          </a:p>
          <a:p>
            <a:pPr marL="750570" indent="-750570" algn="just">
              <a:buClr>
                <a:srgbClr val="00B0F0"/>
              </a:buClr>
              <a:buSzPct val="55000"/>
              <a:buFont typeface="Wingdings" panose="05000000000000000000" charset="0"/>
              <a:buNone/>
            </a:pPr>
            <a:r>
              <a:rPr lang="en-US" altLang="en-US" sz="3200" b="1" dirty="0">
                <a:solidFill>
                  <a:schemeClr val="accent6">
                    <a:lumMod val="75000"/>
                  </a:schemeClr>
                </a:solidFill>
              </a:rPr>
              <a:t>       In 2022, 80% of the </a:t>
            </a:r>
            <a:r>
              <a:rPr lang="en-US" altLang="en-US" sz="3200" b="1" dirty="0">
                <a:solidFill>
                  <a:schemeClr val="accent6">
                    <a:lumMod val="75000"/>
                  </a:schemeClr>
                </a:solidFill>
                <a:sym typeface="+mn-ea"/>
              </a:rPr>
              <a:t>registered </a:t>
            </a:r>
            <a:r>
              <a:rPr lang="en-US" altLang="en-US" sz="3200" b="1" dirty="0">
                <a:solidFill>
                  <a:schemeClr val="accent6">
                    <a:lumMod val="75000"/>
                  </a:schemeClr>
                </a:solidFill>
              </a:rPr>
              <a:t>complaints at </a:t>
            </a:r>
            <a:r>
              <a:rPr lang="en-US" altLang="en-US" sz="3200" b="1" dirty="0">
                <a:solidFill>
                  <a:schemeClr val="accent6">
                    <a:lumMod val="75000"/>
                  </a:schemeClr>
                </a:solidFill>
                <a:sym typeface="+mn-ea"/>
              </a:rPr>
              <a:t> SLWE </a:t>
            </a:r>
            <a:r>
              <a:rPr lang="en-US" altLang="en-US" sz="3200" b="1" dirty="0">
                <a:solidFill>
                  <a:schemeClr val="accent6">
                    <a:lumMod val="75000"/>
                  </a:schemeClr>
                </a:solidFill>
              </a:rPr>
              <a:t>call center were related to water outage  </a:t>
            </a:r>
            <a:endParaRPr lang="en-US" altLang="en-US" sz="3200" b="1" dirty="0">
              <a:solidFill>
                <a:schemeClr val="accent6">
                  <a:lumMod val="50000"/>
                </a:schemeClr>
              </a:solidFill>
            </a:endParaRPr>
          </a:p>
        </p:txBody>
      </p:sp>
      <p:sp>
        <p:nvSpPr>
          <p:cNvPr id="11" name="TextBox 7"/>
          <p:cNvSpPr txBox="1"/>
          <p:nvPr/>
        </p:nvSpPr>
        <p:spPr>
          <a:xfrm>
            <a:off x="4572000" y="5143500"/>
            <a:ext cx="8150860" cy="1753235"/>
          </a:xfrm>
          <a:prstGeom prst="rect">
            <a:avLst/>
          </a:prstGeom>
          <a:noFill/>
        </p:spPr>
        <p:txBody>
          <a:bodyPr wrap="square" rtlCol="0">
            <a:spAutoFit/>
          </a:bodyPr>
          <a:p>
            <a:pPr algn="l"/>
            <a:endParaRPr lang="en-US" altLang="en-US" sz="3200" b="1" dirty="0">
              <a:solidFill>
                <a:schemeClr val="tx2">
                  <a:lumMod val="75000"/>
                </a:schemeClr>
              </a:solidFill>
              <a:sym typeface="+mn-ea"/>
            </a:endParaRPr>
          </a:p>
          <a:p>
            <a:pPr algn="l"/>
            <a:endParaRPr lang="en-US" altLang="en-US" sz="3200" b="1" dirty="0">
              <a:solidFill>
                <a:schemeClr val="tx2">
                  <a:lumMod val="75000"/>
                </a:schemeClr>
              </a:solidFill>
              <a:sym typeface="+mn-ea"/>
            </a:endParaRPr>
          </a:p>
          <a:p>
            <a:pPr indent="0" algn="l">
              <a:buClr>
                <a:srgbClr val="00B0F0"/>
              </a:buClr>
              <a:buSzPct val="55000"/>
              <a:buFont typeface="Wingdings" panose="05000000000000000000" charset="0"/>
              <a:buNone/>
            </a:pPr>
            <a:r>
              <a:rPr lang="en-US" altLang="en-US" sz="4400" b="1" dirty="0">
                <a:solidFill>
                  <a:srgbClr val="C00000"/>
                </a:solidFill>
              </a:rPr>
              <a:t>CHALLENGE :   SOLUTION?????</a:t>
            </a:r>
            <a:endParaRPr lang="en-US" altLang="en-US" sz="4400" b="1"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6146" name="TextBox 7"/>
          <p:cNvSpPr txBox="1"/>
          <p:nvPr/>
        </p:nvSpPr>
        <p:spPr>
          <a:xfrm>
            <a:off x="1143000" y="2552700"/>
            <a:ext cx="16452850" cy="1568450"/>
          </a:xfrm>
          <a:prstGeom prst="rect">
            <a:avLst/>
          </a:prstGeom>
          <a:noFill/>
          <a:ln w="9525">
            <a:noFill/>
          </a:ln>
        </p:spPr>
        <p:txBody>
          <a:bodyPr wrap="square" anchor="t" anchorCtr="0">
            <a:spAutoFit/>
          </a:bodyPr>
          <a:p>
            <a:r>
              <a:rPr lang="en-US" altLang="en-US" sz="3200" b="1" dirty="0">
                <a:solidFill>
                  <a:srgbClr val="17375E"/>
                </a:solidFill>
                <a:latin typeface="Calibri" panose="020F0502020204030204"/>
              </a:rPr>
              <a:t>       </a:t>
            </a:r>
            <a:endParaRPr lang="en-US" altLang="en-US" sz="3200" b="1" dirty="0">
              <a:solidFill>
                <a:srgbClr val="17375E"/>
              </a:solidFill>
              <a:latin typeface="Calibri" panose="020F0502020204030204"/>
            </a:endParaRPr>
          </a:p>
          <a:p>
            <a:r>
              <a:rPr lang="en-US" altLang="en-US" sz="3200" b="1" dirty="0">
                <a:solidFill>
                  <a:srgbClr val="17375E"/>
                </a:solidFill>
                <a:latin typeface="Calibri" panose="020F0502020204030204"/>
              </a:rPr>
              <a:t>      </a:t>
            </a:r>
            <a:endParaRPr lang="en-US" altLang="en-US" sz="3200" b="1" dirty="0">
              <a:solidFill>
                <a:srgbClr val="17375E"/>
              </a:solidFill>
              <a:latin typeface="Calibri" panose="020F0502020204030204"/>
            </a:endParaRPr>
          </a:p>
          <a:p>
            <a:endParaRPr lang="en-US" altLang="en-US" sz="3200" b="1" dirty="0">
              <a:solidFill>
                <a:srgbClr val="17375E"/>
              </a:solidFill>
              <a:latin typeface="Calibri" panose="020F0502020204030204"/>
            </a:endParaRPr>
          </a:p>
        </p:txBody>
      </p:sp>
      <p:pic>
        <p:nvPicPr>
          <p:cNvPr id="31"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35635" y="498475"/>
            <a:ext cx="15991205" cy="9509760"/>
          </a:xfrm>
          <a:prstGeom prst="rect">
            <a:avLst/>
          </a:prstGeom>
          <a:noFill/>
          <a:ln>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990600" y="876300"/>
            <a:ext cx="11899900" cy="830263"/>
          </a:xfrm>
          <a:prstGeom prst="rect">
            <a:avLst/>
          </a:prstGeom>
          <a:noFill/>
        </p:spPr>
        <p:txBody>
          <a:bodyPr wrap="square" rtlCol="0">
            <a:spAutoFit/>
          </a:bodyPr>
          <a:p>
            <a:pPr fontAlgn="auto"/>
            <a:r>
              <a:rPr lang="en-US" altLang="en-US" sz="4800" b="1" noProof="1" dirty="0">
                <a:solidFill>
                  <a:schemeClr val="accent6">
                    <a:lumMod val="75000"/>
                  </a:schemeClr>
                </a:solidFill>
                <a:latin typeface="+mn-lt"/>
                <a:ea typeface="+mn-ea"/>
                <a:cs typeface="+mn-cs"/>
              </a:rPr>
              <a:t>Case Study :  Bqosta Water Pumping Station</a:t>
            </a:r>
            <a:endParaRPr lang="en-US" sz="3600" b="1" noProof="1" dirty="0">
              <a:solidFill>
                <a:schemeClr val="accent6">
                  <a:lumMod val="75000"/>
                </a:schemeClr>
              </a:solidFill>
            </a:endParaRPr>
          </a:p>
        </p:txBody>
      </p:sp>
      <p:sp>
        <p:nvSpPr>
          <p:cNvPr id="7171" name="TextBox 7"/>
          <p:cNvSpPr txBox="1"/>
          <p:nvPr/>
        </p:nvSpPr>
        <p:spPr>
          <a:xfrm>
            <a:off x="1143000" y="2552700"/>
            <a:ext cx="16452850" cy="2061210"/>
          </a:xfrm>
          <a:prstGeom prst="rect">
            <a:avLst/>
          </a:prstGeom>
          <a:noFill/>
          <a:ln w="9525">
            <a:noFill/>
          </a:ln>
        </p:spPr>
        <p:txBody>
          <a:bodyPr wrap="square" anchor="t" anchorCtr="0">
            <a:spAutoFit/>
          </a:bodyPr>
          <a:p>
            <a:r>
              <a:rPr lang="en-US" altLang="en-US" sz="3200" b="1" dirty="0">
                <a:solidFill>
                  <a:srgbClr val="17375E"/>
                </a:solidFill>
                <a:latin typeface="Calibri" panose="020F0502020204030204"/>
              </a:rPr>
              <a:t>Bqosta is a village in Lebanon's South Governorate's Sidon District.</a:t>
            </a:r>
            <a:endParaRPr lang="en-US" altLang="en-US" sz="3200" b="1" dirty="0">
              <a:solidFill>
                <a:srgbClr val="17375E"/>
              </a:solidFill>
              <a:latin typeface="Calibri" panose="020F0502020204030204"/>
            </a:endParaRPr>
          </a:p>
          <a:p>
            <a:r>
              <a:rPr lang="en-US" altLang="en-US" sz="3200" b="1" dirty="0">
                <a:solidFill>
                  <a:srgbClr val="17375E"/>
                </a:solidFill>
                <a:latin typeface="Calibri" panose="020F0502020204030204"/>
              </a:rPr>
              <a:t>It is</a:t>
            </a:r>
            <a:r>
              <a:rPr lang="en-GB" altLang="en-US" sz="3200" b="1" dirty="0">
                <a:solidFill>
                  <a:srgbClr val="17375E"/>
                </a:solidFill>
                <a:latin typeface="Calibri" panose="020F0502020204030204"/>
              </a:rPr>
              <a:t> </a:t>
            </a:r>
            <a:r>
              <a:rPr lang="en-US" altLang="en-US" sz="3200" b="1" dirty="0">
                <a:solidFill>
                  <a:srgbClr val="17375E"/>
                </a:solidFill>
                <a:latin typeface="Calibri" panose="020F0502020204030204"/>
              </a:rPr>
              <a:t>50 k</a:t>
            </a:r>
            <a:r>
              <a:rPr lang="en-GB" altLang="en-US" sz="3200" b="1" dirty="0">
                <a:solidFill>
                  <a:srgbClr val="17375E"/>
                </a:solidFill>
                <a:latin typeface="Calibri" panose="020F0502020204030204"/>
              </a:rPr>
              <a:t>m</a:t>
            </a:r>
            <a:r>
              <a:rPr lang="en-US" altLang="en-US" sz="3200" b="1" dirty="0">
                <a:solidFill>
                  <a:srgbClr val="17375E"/>
                </a:solidFill>
                <a:latin typeface="Calibri" panose="020F0502020204030204"/>
              </a:rPr>
              <a:t> from Beirut</a:t>
            </a:r>
            <a:r>
              <a:rPr lang="en-GB" altLang="en-US" sz="3200" b="1" dirty="0">
                <a:solidFill>
                  <a:srgbClr val="17375E"/>
                </a:solidFill>
                <a:latin typeface="Calibri" panose="020F0502020204030204"/>
              </a:rPr>
              <a:t> and only 4.4 km from Saida.</a:t>
            </a:r>
            <a:endParaRPr lang="en-US" altLang="en-US" sz="3200" b="1" dirty="0">
              <a:solidFill>
                <a:srgbClr val="17375E"/>
              </a:solidFill>
              <a:latin typeface="Calibri" panose="020F0502020204030204"/>
            </a:endParaRPr>
          </a:p>
          <a:p>
            <a:endParaRPr lang="en-US" altLang="en-US" sz="3200" b="1" dirty="0">
              <a:solidFill>
                <a:srgbClr val="17375E"/>
              </a:solidFill>
              <a:latin typeface="Calibri" panose="020F0502020204030204"/>
            </a:endParaRPr>
          </a:p>
          <a:p>
            <a:endParaRPr lang="en-US" altLang="en-US" sz="3200" b="1" dirty="0">
              <a:solidFill>
                <a:srgbClr val="17375E"/>
              </a:solidFill>
              <a:latin typeface="Calibri" panose="020F0502020204030204"/>
            </a:endParaRPr>
          </a:p>
        </p:txBody>
      </p:sp>
      <p:pic>
        <p:nvPicPr>
          <p:cNvPr id="4" name="Picture 3"/>
          <p:cNvPicPr>
            <a:picLocks noChangeAspect="1"/>
          </p:cNvPicPr>
          <p:nvPr/>
        </p:nvPicPr>
        <p:blipFill>
          <a:blip r:embed="rId2"/>
          <a:stretch>
            <a:fillRect/>
          </a:stretch>
        </p:blipFill>
        <p:spPr>
          <a:xfrm>
            <a:off x="11582400" y="3467100"/>
            <a:ext cx="5162550" cy="3214370"/>
          </a:xfrm>
          <a:prstGeom prst="rect">
            <a:avLst/>
          </a:prstGeom>
          <a:ln>
            <a:solidFill>
              <a:schemeClr val="accent1"/>
            </a:solidFill>
          </a:ln>
        </p:spPr>
      </p:pic>
      <p:sp>
        <p:nvSpPr>
          <p:cNvPr id="6" name="Text Box 5"/>
          <p:cNvSpPr txBox="1"/>
          <p:nvPr/>
        </p:nvSpPr>
        <p:spPr>
          <a:xfrm>
            <a:off x="7162800" y="7886700"/>
            <a:ext cx="11139805" cy="2061210"/>
          </a:xfrm>
          <a:prstGeom prst="rect">
            <a:avLst/>
          </a:prstGeom>
          <a:noFill/>
        </p:spPr>
        <p:txBody>
          <a:bodyPr wrap="square" rtlCol="0" anchor="t">
            <a:spAutoFit/>
          </a:bodyPr>
          <a:p>
            <a:pPr algn="just"/>
            <a:endParaRPr lang="en-US" altLang="en-US" sz="3200" b="1" dirty="0">
              <a:solidFill>
                <a:srgbClr val="17375E"/>
              </a:solidFill>
              <a:latin typeface="Calibri" panose="020F0502020204030204"/>
            </a:endParaRPr>
          </a:p>
          <a:p>
            <a:pPr algn="just"/>
            <a:endParaRPr lang="en-US" altLang="en-US" sz="3200" b="1" dirty="0">
              <a:solidFill>
                <a:srgbClr val="17375E"/>
              </a:solidFill>
              <a:latin typeface="Calibri" panose="020F0502020204030204"/>
            </a:endParaRPr>
          </a:p>
          <a:p>
            <a:pPr algn="just"/>
            <a:r>
              <a:rPr lang="en-US" altLang="en-US" sz="3200" b="1" dirty="0">
                <a:solidFill>
                  <a:srgbClr val="17375E"/>
                </a:solidFill>
                <a:sym typeface="+mn-ea"/>
              </a:rPr>
              <a:t>The Lebanese South Lebanon water establishment was</a:t>
            </a:r>
            <a:endParaRPr lang="en-US" altLang="en-US" sz="3200" b="1" dirty="0">
              <a:solidFill>
                <a:srgbClr val="17375E"/>
              </a:solidFill>
              <a:latin typeface="Calibri" panose="020F0502020204030204"/>
            </a:endParaRPr>
          </a:p>
          <a:p>
            <a:pPr algn="just"/>
            <a:r>
              <a:rPr lang="en-US" altLang="en-US" sz="3200" b="1" dirty="0">
                <a:solidFill>
                  <a:srgbClr val="17375E"/>
                </a:solidFill>
                <a:sym typeface="+mn-ea"/>
              </a:rPr>
              <a:t> offered a land 320 m</a:t>
            </a:r>
            <a:r>
              <a:rPr lang="en-US" altLang="en-US" sz="3200" b="1" baseline="30000" dirty="0">
                <a:solidFill>
                  <a:srgbClr val="17375E"/>
                </a:solidFill>
                <a:sym typeface="+mn-ea"/>
              </a:rPr>
              <a:t>2</a:t>
            </a:r>
            <a:r>
              <a:rPr lang="en-US" altLang="en-US" sz="3200" b="1" dirty="0">
                <a:solidFill>
                  <a:srgbClr val="17375E"/>
                </a:solidFill>
                <a:sym typeface="+mn-ea"/>
              </a:rPr>
              <a:t> in south Bqosta to construct water wells.</a:t>
            </a:r>
            <a:endParaRPr lang="en-US" altLang="en-US" sz="3200" b="1" dirty="0">
              <a:solidFill>
                <a:srgbClr val="17375E"/>
              </a:solidFill>
              <a:sym typeface="+mn-ea"/>
            </a:endParaRPr>
          </a:p>
        </p:txBody>
      </p:sp>
      <p:pic>
        <p:nvPicPr>
          <p:cNvPr id="7" name="Picture 6"/>
          <p:cNvPicPr>
            <a:picLocks noChangeAspect="1"/>
          </p:cNvPicPr>
          <p:nvPr/>
        </p:nvPicPr>
        <p:blipFill>
          <a:blip r:embed="rId3"/>
          <a:stretch>
            <a:fillRect/>
          </a:stretch>
        </p:blipFill>
        <p:spPr>
          <a:xfrm>
            <a:off x="7315200" y="4457700"/>
            <a:ext cx="4497070" cy="3383280"/>
          </a:xfrm>
          <a:prstGeom prst="rect">
            <a:avLst/>
          </a:prstGeom>
          <a:ln>
            <a:solidFill>
              <a:schemeClr val="accent1"/>
            </a:solidFill>
          </a:ln>
        </p:spPr>
      </p:pic>
      <p:pic>
        <p:nvPicPr>
          <p:cNvPr id="8" name="Picture 7"/>
          <p:cNvPicPr>
            <a:picLocks noChangeAspect="1"/>
          </p:cNvPicPr>
          <p:nvPr/>
        </p:nvPicPr>
        <p:blipFill>
          <a:blip r:embed="rId4"/>
          <a:stretch>
            <a:fillRect/>
          </a:stretch>
        </p:blipFill>
        <p:spPr>
          <a:xfrm>
            <a:off x="14324965" y="1028700"/>
            <a:ext cx="3717925" cy="2491105"/>
          </a:xfrm>
          <a:prstGeom prst="rect">
            <a:avLst/>
          </a:prstGeom>
          <a:ln w="12700" cmpd="sng">
            <a:solidFill>
              <a:schemeClr val="accent1">
                <a:shade val="50000"/>
              </a:schemeClr>
            </a:solidFill>
            <a:prstDash val="solid"/>
          </a:ln>
        </p:spPr>
      </p:pic>
      <p:pic>
        <p:nvPicPr>
          <p:cNvPr id="9" name="Picture 1"/>
          <p:cNvPicPr>
            <a:picLocks noChangeAspect="1"/>
          </p:cNvPicPr>
          <p:nvPr/>
        </p:nvPicPr>
        <p:blipFill>
          <a:blip r:embed="rId5"/>
          <a:stretch>
            <a:fillRect/>
          </a:stretch>
        </p:blipFill>
        <p:spPr>
          <a:xfrm>
            <a:off x="4038600" y="5600700"/>
            <a:ext cx="3331845" cy="2668270"/>
          </a:xfrm>
          <a:prstGeom prst="rect">
            <a:avLst/>
          </a:prstGeom>
          <a:ln w="22225">
            <a:solidFill>
              <a:schemeClr val="accent1">
                <a:lumMod val="75000"/>
              </a:schemeClr>
            </a:solidFill>
          </a:ln>
          <a:effectLst>
            <a:outerShdw blurRad="292100" dist="139700" dir="2700000" algn="tl" rotWithShape="0">
              <a:srgbClr val="333333">
                <a:alpha val="65000"/>
              </a:srgbClr>
            </a:outerShdw>
          </a:effectLst>
        </p:spPr>
      </p:pic>
      <p:pic>
        <p:nvPicPr>
          <p:cNvPr id="8196" name="Picture 2"/>
          <p:cNvPicPr>
            <a:picLocks noChangeAspect="1"/>
          </p:cNvPicPr>
          <p:nvPr/>
        </p:nvPicPr>
        <p:blipFill>
          <a:blip r:embed="rId6"/>
          <a:stretch>
            <a:fillRect/>
          </a:stretch>
        </p:blipFill>
        <p:spPr>
          <a:xfrm>
            <a:off x="0" y="7429500"/>
            <a:ext cx="3994150" cy="2884488"/>
          </a:xfrm>
          <a:prstGeom prst="rect">
            <a:avLst/>
          </a:prstGeom>
          <a:noFill/>
          <a:ln w="9525" cap="flat" cmpd="sng">
            <a:solidFill>
              <a:srgbClr val="002060"/>
            </a:solidFill>
            <a:prstDash val="solid"/>
            <a:round/>
            <a:headEnd type="none" w="med" len="med"/>
            <a:tailEnd type="none" w="med" len="med"/>
          </a:ln>
        </p:spPr>
      </p:pic>
      <p:pic>
        <p:nvPicPr>
          <p:cNvPr id="8197" name="Picture 6"/>
          <p:cNvPicPr>
            <a:picLocks noChangeAspect="1"/>
          </p:cNvPicPr>
          <p:nvPr/>
        </p:nvPicPr>
        <p:blipFill>
          <a:blip r:embed="rId7"/>
          <a:stretch>
            <a:fillRect/>
          </a:stretch>
        </p:blipFill>
        <p:spPr>
          <a:xfrm>
            <a:off x="4038600" y="7429500"/>
            <a:ext cx="1409700" cy="2886075"/>
          </a:xfrm>
          <a:prstGeom prst="rect">
            <a:avLst/>
          </a:prstGeom>
          <a:noFill/>
          <a:ln w="9525" cap="flat" cmpd="sng">
            <a:solidFill>
              <a:srgbClr val="002060"/>
            </a:solidFill>
            <a:prstDash val="solid"/>
            <a:round/>
            <a:headEnd type="none" w="med" len="med"/>
            <a:tailEnd type="none" w="med" len="me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1066800" y="1029335"/>
            <a:ext cx="11899900" cy="830263"/>
          </a:xfrm>
          <a:prstGeom prst="rect">
            <a:avLst/>
          </a:prstGeom>
          <a:noFill/>
        </p:spPr>
        <p:txBody>
          <a:bodyPr wrap="square" rtlCol="0">
            <a:spAutoFit/>
          </a:bodyPr>
          <a:p>
            <a:pPr fontAlgn="auto"/>
            <a:r>
              <a:rPr lang="en-US" altLang="en-US" sz="4800" b="1" noProof="1" dirty="0">
                <a:solidFill>
                  <a:schemeClr val="accent6">
                    <a:lumMod val="75000"/>
                  </a:schemeClr>
                </a:solidFill>
                <a:latin typeface="+mn-lt"/>
                <a:ea typeface="+mn-ea"/>
                <a:cs typeface="+mn-cs"/>
              </a:rPr>
              <a:t>Data Collection</a:t>
            </a:r>
            <a:endParaRPr lang="en-US" sz="3600" b="1" noProof="1" dirty="0">
              <a:solidFill>
                <a:schemeClr val="accent6">
                  <a:lumMod val="75000"/>
                </a:schemeClr>
              </a:solidFill>
            </a:endParaRPr>
          </a:p>
        </p:txBody>
      </p:sp>
      <p:sp>
        <p:nvSpPr>
          <p:cNvPr id="4" name="Text Box 3"/>
          <p:cNvSpPr txBox="1"/>
          <p:nvPr/>
        </p:nvSpPr>
        <p:spPr>
          <a:xfrm>
            <a:off x="1066800" y="2171700"/>
            <a:ext cx="16793210" cy="4399915"/>
          </a:xfrm>
          <a:prstGeom prst="rect">
            <a:avLst/>
          </a:prstGeom>
          <a:noFill/>
        </p:spPr>
        <p:txBody>
          <a:bodyPr wrap="square" rtlCol="0" anchor="t">
            <a:spAutoFit/>
          </a:bodyPr>
          <a:p>
            <a:pPr marL="914400" lvl="1" indent="-457200" algn="just" fontAlgn="auto">
              <a:buClr>
                <a:srgbClr val="E46C0A"/>
              </a:buClr>
              <a:buSzPct val="50000"/>
              <a:buFont typeface="Wingdings" panose="05000000000000000000" charset="0"/>
              <a:buChar char="o"/>
            </a:pPr>
            <a:r>
              <a:rPr lang="en-US" sz="3600" b="1" dirty="0">
                <a:solidFill>
                  <a:schemeClr val="tx2">
                    <a:lumMod val="75000"/>
                  </a:schemeClr>
                </a:solidFill>
                <a:sym typeface="+mn-ea"/>
              </a:rPr>
              <a:t>Investment (capital) Costs</a:t>
            </a:r>
            <a:endParaRPr lang="en-US" sz="3600" b="1" dirty="0">
              <a:solidFill>
                <a:schemeClr val="tx2">
                  <a:lumMod val="75000"/>
                </a:schemeClr>
              </a:solidFill>
              <a:sym typeface="+mn-ea"/>
            </a:endParaRPr>
          </a:p>
          <a:p>
            <a:pPr marL="914400" lvl="1" indent="-457200" algn="just" fontAlgn="auto">
              <a:buClr>
                <a:srgbClr val="E46C0A"/>
              </a:buClr>
              <a:buSzPct val="50000"/>
              <a:buFont typeface="Wingdings" panose="05000000000000000000" charset="0"/>
              <a:buChar char="o"/>
            </a:pPr>
            <a:r>
              <a:rPr lang="en-US" sz="3600" b="1" dirty="0">
                <a:solidFill>
                  <a:schemeClr val="tx2">
                    <a:lumMod val="75000"/>
                  </a:schemeClr>
                </a:solidFill>
                <a:sym typeface="+mn-ea"/>
              </a:rPr>
              <a:t>Energy Costs</a:t>
            </a:r>
            <a:endParaRPr lang="en-US" sz="3600" b="1" dirty="0">
              <a:solidFill>
                <a:schemeClr val="tx2">
                  <a:lumMod val="75000"/>
                </a:schemeClr>
              </a:solidFill>
              <a:sym typeface="+mn-ea"/>
            </a:endParaRPr>
          </a:p>
          <a:p>
            <a:pPr marL="914400" lvl="1" indent="-457200" algn="just" fontAlgn="auto">
              <a:buClr>
                <a:srgbClr val="E46C0A"/>
              </a:buClr>
              <a:buSzPct val="50000"/>
              <a:buFont typeface="Wingdings" panose="05000000000000000000" charset="0"/>
              <a:buChar char="o"/>
            </a:pPr>
            <a:r>
              <a:rPr lang="en-US" sz="3600" b="1" dirty="0">
                <a:solidFill>
                  <a:schemeClr val="tx2">
                    <a:lumMod val="75000"/>
                  </a:schemeClr>
                </a:solidFill>
                <a:sym typeface="+mn-ea"/>
              </a:rPr>
              <a:t>Maintenance Costs</a:t>
            </a:r>
            <a:endParaRPr lang="en-US" sz="3600" b="1" dirty="0">
              <a:solidFill>
                <a:schemeClr val="tx2">
                  <a:lumMod val="75000"/>
                </a:schemeClr>
              </a:solidFill>
              <a:sym typeface="+mn-ea"/>
            </a:endParaRPr>
          </a:p>
          <a:p>
            <a:pPr marL="914400" lvl="1" indent="-457200" algn="just" fontAlgn="auto">
              <a:buClr>
                <a:srgbClr val="E46C0A"/>
              </a:buClr>
              <a:buSzPct val="50000"/>
              <a:buFont typeface="Wingdings" panose="05000000000000000000" charset="0"/>
              <a:buChar char="o"/>
            </a:pPr>
            <a:r>
              <a:rPr lang="en-GB" altLang="en-US" sz="3600" b="1" dirty="0">
                <a:solidFill>
                  <a:schemeClr val="tx2">
                    <a:lumMod val="75000"/>
                  </a:schemeClr>
                </a:solidFill>
                <a:sym typeface="+mn-ea"/>
              </a:rPr>
              <a:t>Operational Costs</a:t>
            </a:r>
            <a:endParaRPr lang="en-GB" altLang="en-US" sz="3600" b="1" dirty="0">
              <a:solidFill>
                <a:schemeClr val="tx2">
                  <a:lumMod val="75000"/>
                </a:schemeClr>
              </a:solidFill>
              <a:sym typeface="+mn-ea"/>
            </a:endParaRPr>
          </a:p>
          <a:p>
            <a:pPr marL="914400" lvl="1" indent="-457200" algn="just" fontAlgn="auto">
              <a:buClr>
                <a:srgbClr val="E46C0A"/>
              </a:buClr>
              <a:buSzPct val="50000"/>
              <a:buFont typeface="Wingdings" panose="05000000000000000000" charset="0"/>
              <a:buChar char="o"/>
            </a:pPr>
            <a:r>
              <a:rPr lang="en-GB" altLang="en-US" sz="3600" b="1" dirty="0">
                <a:solidFill>
                  <a:schemeClr val="tx2">
                    <a:lumMod val="75000"/>
                  </a:schemeClr>
                </a:solidFill>
                <a:sym typeface="+mn-ea"/>
              </a:rPr>
              <a:t>Useful Life </a:t>
            </a:r>
            <a:endParaRPr lang="en-US" sz="3600" b="1" dirty="0">
              <a:solidFill>
                <a:schemeClr val="tx2">
                  <a:lumMod val="75000"/>
                </a:schemeClr>
              </a:solidFill>
              <a:sym typeface="+mn-ea"/>
            </a:endParaRPr>
          </a:p>
          <a:p>
            <a:pPr marL="914400" lvl="1" indent="-457200" algn="just" fontAlgn="auto">
              <a:buClr>
                <a:srgbClr val="E46C0A"/>
              </a:buClr>
              <a:buSzPct val="50000"/>
              <a:buFont typeface="Wingdings" panose="05000000000000000000" charset="0"/>
              <a:buChar char="o"/>
            </a:pPr>
            <a:r>
              <a:rPr lang="en-US" sz="3600" b="1" dirty="0">
                <a:solidFill>
                  <a:schemeClr val="tx2">
                    <a:lumMod val="75000"/>
                  </a:schemeClr>
                </a:solidFill>
                <a:sym typeface="+mn-ea"/>
              </a:rPr>
              <a:t>Demand and sup</a:t>
            </a:r>
            <a:r>
              <a:rPr lang="en-GB" altLang="en-US" sz="3600" b="1" dirty="0">
                <a:solidFill>
                  <a:schemeClr val="tx2">
                    <a:lumMod val="75000"/>
                  </a:schemeClr>
                </a:solidFill>
                <a:sym typeface="+mn-ea"/>
              </a:rPr>
              <a:t>p</a:t>
            </a:r>
            <a:r>
              <a:rPr lang="en-US" sz="3600" b="1" dirty="0">
                <a:solidFill>
                  <a:schemeClr val="tx2">
                    <a:lumMod val="75000"/>
                  </a:schemeClr>
                </a:solidFill>
                <a:sym typeface="+mn-ea"/>
              </a:rPr>
              <a:t>ly</a:t>
            </a:r>
            <a:endParaRPr lang="en-US" sz="3600" b="1" dirty="0">
              <a:solidFill>
                <a:schemeClr val="tx2">
                  <a:lumMod val="75000"/>
                </a:schemeClr>
              </a:solidFill>
              <a:sym typeface="+mn-ea"/>
            </a:endParaRPr>
          </a:p>
          <a:p>
            <a:pPr marL="914400" lvl="1" indent="-457200" algn="just" fontAlgn="auto">
              <a:buClr>
                <a:srgbClr val="E46C0A"/>
              </a:buClr>
              <a:buSzPct val="50000"/>
              <a:buFont typeface="Wingdings" panose="05000000000000000000" charset="0"/>
              <a:buChar char="o"/>
            </a:pPr>
            <a:endParaRPr lang="en-US" altLang="en-US" sz="3200" b="1" noProof="1" dirty="0">
              <a:solidFill>
                <a:schemeClr val="tx2">
                  <a:lumMod val="75000"/>
                </a:schemeClr>
              </a:solidFill>
            </a:endParaRPr>
          </a:p>
          <a:p>
            <a:pPr marL="914400" lvl="1" indent="-457200" algn="just" fontAlgn="auto">
              <a:buClr>
                <a:srgbClr val="E46C0A"/>
              </a:buClr>
              <a:buSzPct val="50000"/>
              <a:buFont typeface="Wingdings" panose="05000000000000000000" charset="0"/>
              <a:buChar char="o"/>
            </a:pPr>
            <a:endParaRPr lang="en-US" altLang="en-US" sz="3200" b="1" noProof="1" dirty="0">
              <a:solidFill>
                <a:schemeClr val="tx2">
                  <a:lumMod val="7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3" name="Text Box 2"/>
          <p:cNvSpPr txBox="1"/>
          <p:nvPr/>
        </p:nvSpPr>
        <p:spPr>
          <a:xfrm>
            <a:off x="1191260" y="162560"/>
            <a:ext cx="14812010" cy="623570"/>
          </a:xfrm>
          <a:prstGeom prst="rect">
            <a:avLst/>
          </a:prstGeom>
          <a:noFill/>
        </p:spPr>
        <p:txBody>
          <a:bodyPr wrap="square" rtlCol="0" anchor="t">
            <a:noAutofit/>
          </a:bodyPr>
          <a:p>
            <a:r>
              <a:rPr lang="en-US" altLang="en-US" sz="3200" b="1">
                <a:solidFill>
                  <a:schemeClr val="accent2"/>
                </a:solidFill>
              </a:rPr>
              <a:t>Summary of Investment and </a:t>
            </a:r>
            <a:r>
              <a:rPr lang="en-GB" altLang="en-US" sz="3200" b="1">
                <a:solidFill>
                  <a:schemeClr val="accent2"/>
                </a:solidFill>
              </a:rPr>
              <a:t>Maintenance</a:t>
            </a:r>
            <a:r>
              <a:rPr lang="en-US" altLang="en-US" sz="3200" b="1">
                <a:solidFill>
                  <a:schemeClr val="accent2"/>
                </a:solidFill>
              </a:rPr>
              <a:t> Costs of </a:t>
            </a:r>
            <a:r>
              <a:rPr lang="en-GB" altLang="en-US" sz="3200" b="1">
                <a:solidFill>
                  <a:schemeClr val="accent2"/>
                </a:solidFill>
              </a:rPr>
              <a:t>Bqosta Water Pumping Station</a:t>
            </a:r>
            <a:endParaRPr lang="en-GB" altLang="en-US" sz="3200" b="1">
              <a:solidFill>
                <a:schemeClr val="accent2"/>
              </a:solidFill>
            </a:endParaRPr>
          </a:p>
        </p:txBody>
      </p:sp>
      <p:graphicFrame>
        <p:nvGraphicFramePr>
          <p:cNvPr id="4" name="Table 3"/>
          <p:cNvGraphicFramePr/>
          <p:nvPr>
            <p:custDataLst>
              <p:tags r:id="rId2"/>
            </p:custDataLst>
          </p:nvPr>
        </p:nvGraphicFramePr>
        <p:xfrm>
          <a:off x="1295400" y="949325"/>
          <a:ext cx="16123920" cy="8282305"/>
        </p:xfrm>
        <a:graphic>
          <a:graphicData uri="http://schemas.openxmlformats.org/drawingml/2006/table">
            <a:tbl>
              <a:tblPr/>
              <a:tblGrid>
                <a:gridCol w="951865"/>
                <a:gridCol w="951865"/>
                <a:gridCol w="8073390"/>
                <a:gridCol w="3353435"/>
                <a:gridCol w="2793365"/>
              </a:tblGrid>
              <a:tr h="0">
                <a:tc gridSpan="3">
                  <a:txBody>
                    <a:bodyPr/>
                    <a:p>
                      <a:pPr algn="l" fontAlgn="b"/>
                      <a:r>
                        <a:rPr sz="2400" b="1" i="0">
                          <a:solidFill>
                            <a:srgbClr val="44546A"/>
                          </a:solidFill>
                          <a:latin typeface="Calibri" panose="020F0502020204030204"/>
                          <a:ea typeface="Calibri" panose="020F0502020204030204"/>
                        </a:rPr>
                        <a:t>Capital Costs:</a:t>
                      </a:r>
                      <a:endParaRPr sz="2400" b="1" i="0">
                        <a:solidFill>
                          <a:srgbClr val="44546A"/>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hMerge="1">
                  <a:tcP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hMerge="1">
                  <a:tcPr>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a:txBody>
                    <a:bodyPr/>
                    <a:p>
                      <a:pPr algn="l" fontAlgn="b"/>
                      <a:endParaRPr sz="1100" b="0" i="0">
                        <a:solidFill>
                          <a:srgbClr val="44546A"/>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a:txBody>
                    <a:bodyPr/>
                    <a:p>
                      <a:pPr algn="l" fontAlgn="b"/>
                      <a:endParaRPr sz="1100" b="0" i="0">
                        <a:solidFill>
                          <a:srgbClr val="44546A"/>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r>
              <a:tr h="33083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noFill/>
                  </a:tcPr>
                </a:tc>
                <a:tc gridSpan="2">
                  <a:txBody>
                    <a:bodyPr/>
                    <a:p>
                      <a:pPr algn="l" fontAlgn="b"/>
                      <a:r>
                        <a:rPr sz="2000" b="1" i="0">
                          <a:solidFill>
                            <a:srgbClr val="1F4E78"/>
                          </a:solidFill>
                          <a:latin typeface="Calibri" panose="020F0502020204030204"/>
                          <a:ea typeface="Calibri" panose="020F0502020204030204"/>
                        </a:rPr>
                        <a:t>Water Pumping Station:</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hMerge="1">
                  <a:tcPr>
                    <a:lnR>
                      <a:noFill/>
                    </a:lnR>
                    <a:lnT w="12700" cap="flat" cmpd="sng">
                      <a:solidFill>
                        <a:srgbClr val="44546A"/>
                      </a:solidFill>
                      <a:prstDash val="solid"/>
                      <a:headEnd type="none" w="med" len="med"/>
                      <a:tailEnd type="none" w="med" len="med"/>
                    </a:lnT>
                    <a:lnB>
                      <a:noFill/>
                    </a:lnB>
                  </a:tcPr>
                </a:tc>
                <a:tc>
                  <a:txBody>
                    <a:bodyPr/>
                    <a:p>
                      <a:pPr algn="l" fontAlgn="b"/>
                      <a:r>
                        <a:rPr sz="2000" b="1" i="0">
                          <a:solidFill>
                            <a:srgbClr val="1F4E78"/>
                          </a:solidFill>
                          <a:latin typeface="Calibri" panose="020F0502020204030204"/>
                          <a:ea typeface="Calibri" panose="020F0502020204030204"/>
                        </a:rPr>
                        <a:t>$288,983</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r>
              <a:tr h="33083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gridSpan="2">
                  <a:txBody>
                    <a:bodyPr/>
                    <a:p>
                      <a:pPr algn="l" fontAlgn="b"/>
                      <a:r>
                        <a:rPr sz="2000" b="1" i="0">
                          <a:solidFill>
                            <a:srgbClr val="1F4E78"/>
                          </a:solidFill>
                          <a:latin typeface="Calibri" panose="020F0502020204030204"/>
                          <a:ea typeface="Calibri" panose="020F0502020204030204"/>
                        </a:rPr>
                        <a:t>Diesel Generator:</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hMerge="1">
                  <a:tcPr>
                    <a:lnR>
                      <a:noFill/>
                    </a:lnR>
                    <a:lnT>
                      <a:noFill/>
                    </a:lnT>
                    <a:lnB>
                      <a:noFill/>
                    </a:lnB>
                  </a:tcPr>
                </a:tc>
                <a:tc>
                  <a:txBody>
                    <a:bodyPr/>
                    <a:p>
                      <a:pPr algn="l" fontAlgn="b"/>
                      <a:r>
                        <a:rPr sz="2000" b="1" i="0">
                          <a:solidFill>
                            <a:srgbClr val="1F4E78"/>
                          </a:solidFill>
                          <a:latin typeface="Calibri" panose="020F0502020204030204"/>
                          <a:ea typeface="Calibri" panose="020F0502020204030204"/>
                        </a:rPr>
                        <a:t>$3,185</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3147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noFill/>
                  </a:tcPr>
                </a:tc>
                <a:tc gridSpan="2">
                  <a:txBody>
                    <a:bodyPr/>
                    <a:p>
                      <a:pPr algn="l" fontAlgn="b"/>
                      <a:r>
                        <a:rPr sz="2000" b="1" i="0">
                          <a:solidFill>
                            <a:srgbClr val="1F4E78"/>
                          </a:solidFill>
                          <a:latin typeface="Calibri" panose="020F0502020204030204"/>
                          <a:ea typeface="Calibri" panose="020F0502020204030204"/>
                        </a:rPr>
                        <a:t>PV Solar System:</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hMerge="1">
                  <a:tcPr>
                    <a:lnR>
                      <a:noFill/>
                    </a:lnR>
                    <a:lnT>
                      <a:noFill/>
                    </a:lnT>
                    <a:lnB w="12700" cap="flat" cmpd="sng">
                      <a:solidFill>
                        <a:srgbClr val="44546A"/>
                      </a:solidFill>
                      <a:prstDash val="solid"/>
                      <a:headEnd type="none" w="med" len="med"/>
                      <a:tailEnd type="none" w="med" len="med"/>
                    </a:lnB>
                  </a:tcPr>
                </a:tc>
                <a:tc>
                  <a:txBody>
                    <a:bodyPr/>
                    <a:p>
                      <a:pPr algn="l" fontAlgn="b"/>
                      <a:r>
                        <a:rPr sz="2000" b="1" i="0">
                          <a:solidFill>
                            <a:srgbClr val="1F4E78"/>
                          </a:solidFill>
                          <a:latin typeface="Calibri" panose="020F0502020204030204"/>
                          <a:ea typeface="Calibri" panose="020F0502020204030204"/>
                        </a:rPr>
                        <a:t>$147,000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r>
              <a:tr h="29146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r>
              <a:tr h="395605">
                <a:tc gridSpan="3">
                  <a:txBody>
                    <a:bodyPr/>
                    <a:p>
                      <a:pPr algn="l" fontAlgn="b"/>
                      <a:r>
                        <a:rPr sz="2400" b="1" i="0">
                          <a:solidFill>
                            <a:srgbClr val="1F4E78"/>
                          </a:solidFill>
                          <a:latin typeface="Calibri" panose="020F0502020204030204"/>
                          <a:ea typeface="Calibri" panose="020F0502020204030204"/>
                        </a:rPr>
                        <a:t>Energy Costs:</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hMerge="1">
                  <a:tcP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hMerge="1">
                  <a:tcPr>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r>
              <a:tr h="45783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noFill/>
                  </a:tcPr>
                </a:tc>
                <a:tc gridSpan="2">
                  <a:txBody>
                    <a:bodyPr/>
                    <a:p>
                      <a:pPr algn="l" fontAlgn="b">
                        <a:buClrTx/>
                        <a:buSzTx/>
                        <a:buFontTx/>
                      </a:pPr>
                      <a:r>
                        <a:rPr sz="2000" b="1" i="0">
                          <a:solidFill>
                            <a:srgbClr val="1F4E78"/>
                          </a:solidFill>
                          <a:latin typeface="Calibri" panose="020F0502020204030204"/>
                          <a:ea typeface="Calibri" panose="020F0502020204030204"/>
                        </a:rPr>
                        <a:t>EDL:</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hMerge="1">
                  <a:tcPr>
                    <a:lnR>
                      <a:noFill/>
                    </a:lnR>
                    <a:lnT w="12700" cap="flat" cmpd="sng">
                      <a:solidFill>
                        <a:srgbClr val="44546A"/>
                      </a:solidFill>
                      <a:prstDash val="solid"/>
                      <a:headEnd type="none" w="med" len="med"/>
                      <a:tailEnd type="none" w="med" len="med"/>
                    </a:lnT>
                    <a:lnB>
                      <a:noFill/>
                    </a:lnB>
                  </a:tcPr>
                </a:tc>
                <a:tc gridSpan="2">
                  <a:txBody>
                    <a:bodyPr/>
                    <a:p>
                      <a:pPr algn="l" fontAlgn="b">
                        <a:buClrTx/>
                        <a:buSzTx/>
                        <a:buFontTx/>
                      </a:pPr>
                      <a:r>
                        <a:rPr sz="2000" b="1" i="0">
                          <a:solidFill>
                            <a:srgbClr val="1F4E78"/>
                          </a:solidFill>
                          <a:latin typeface="Calibri" panose="020F0502020204030204"/>
                          <a:ea typeface="Calibri" panose="020F0502020204030204"/>
                        </a:rPr>
                        <a:t>$0.27 per kWh (+ 11% VAT +$0.6/kVA + $1.12 stamp)</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hMerge="1">
                  <a:tcPr>
                    <a:lnR>
                      <a:noFill/>
                    </a:lnR>
                    <a:lnT w="12700" cap="flat" cmpd="sng">
                      <a:solidFill>
                        <a:srgbClr val="44546A"/>
                      </a:solidFill>
                      <a:prstDash val="solid"/>
                      <a:headEnd type="none" w="med" len="med"/>
                      <a:tailEnd type="none" w="med" len="med"/>
                    </a:lnT>
                    <a:lnB>
                      <a:noFill/>
                    </a:lnB>
                  </a:tcPr>
                </a:tc>
              </a:tr>
              <a:tr h="33147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noFill/>
                  </a:tcPr>
                </a:tc>
                <a:tc gridSpan="2">
                  <a:txBody>
                    <a:bodyPr/>
                    <a:p>
                      <a:pPr algn="l" fontAlgn="b"/>
                      <a:r>
                        <a:rPr sz="2000" b="1" i="0">
                          <a:solidFill>
                            <a:srgbClr val="1F4E78"/>
                          </a:solidFill>
                          <a:latin typeface="Calibri" panose="020F0502020204030204"/>
                          <a:ea typeface="Calibri" panose="020F0502020204030204"/>
                        </a:rPr>
                        <a:t>Diesel + Transportation</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hMerge="1">
                  <a:tcPr>
                    <a:lnR>
                      <a:noFill/>
                    </a:lnR>
                    <a:lnT>
                      <a:noFill/>
                    </a:lnT>
                    <a:lnB w="12700" cap="flat" cmpd="sng">
                      <a:solidFill>
                        <a:srgbClr val="44546A"/>
                      </a:solidFill>
                      <a:prstDash val="solid"/>
                      <a:headEnd type="none" w="med" len="med"/>
                      <a:tailEnd type="none" w="med" len="med"/>
                    </a:lnB>
                  </a:tcPr>
                </a:tc>
                <a:tc gridSpan="2">
                  <a:txBody>
                    <a:bodyPr/>
                    <a:p>
                      <a:pPr algn="l" fontAlgn="b"/>
                      <a:r>
                        <a:rPr sz="2000" b="1" i="0">
                          <a:solidFill>
                            <a:srgbClr val="1F4E78"/>
                          </a:solidFill>
                          <a:latin typeface="Calibri" panose="020F0502020204030204"/>
                          <a:ea typeface="Calibri" panose="020F0502020204030204"/>
                        </a:rPr>
                        <a:t>$0.</a:t>
                      </a:r>
                      <a:r>
                        <a:rPr lang="en-US" sz="2000" b="1" i="0">
                          <a:solidFill>
                            <a:srgbClr val="1F4E78"/>
                          </a:solidFill>
                          <a:latin typeface="Calibri" panose="020F0502020204030204"/>
                          <a:ea typeface="Calibri" panose="020F0502020204030204"/>
                        </a:rPr>
                        <a:t>86</a:t>
                      </a:r>
                      <a:r>
                        <a:rPr sz="2000" b="1" i="0">
                          <a:solidFill>
                            <a:srgbClr val="1F4E78"/>
                          </a:solidFill>
                          <a:latin typeface="Calibri" panose="020F0502020204030204"/>
                          <a:ea typeface="Calibri" panose="020F0502020204030204"/>
                        </a:rPr>
                        <a:t>/L</a:t>
                      </a:r>
                      <a:r>
                        <a:rPr lang="en-US" sz="2000" b="1" i="0">
                          <a:solidFill>
                            <a:srgbClr val="1F4E78"/>
                          </a:solidFill>
                          <a:latin typeface="Calibri" panose="020F0502020204030204"/>
                          <a:ea typeface="Calibri" panose="020F0502020204030204"/>
                        </a:rPr>
                        <a:t> - Consumption:  40 L/ hr ; $34.2 /hr</a:t>
                      </a:r>
                      <a:endParaRPr lang="en-US"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hMerge="1">
                  <a:tcPr marL="9842" marR="9842" marT="9842" marB="0" anchor="b" anchorCtr="0">
                    <a:lnL>
                      <a:noFill/>
                    </a:lnL>
                    <a:lnR>
                      <a:noFill/>
                    </a:lnR>
                    <a:lnT>
                      <a:noFill/>
                    </a:lnT>
                    <a:lnB w="12700" cap="flat" cmpd="sng">
                      <a:solidFill>
                        <a:srgbClr val="44546A"/>
                      </a:solidFill>
                      <a:prstDash val="solid"/>
                      <a:headEnd type="none" w="med" len="med"/>
                      <a:tailEnd type="none" w="med" len="med"/>
                    </a:lnB>
                    <a:noFill/>
                  </a:tcPr>
                </a:tc>
              </a:tr>
              <a:tr h="29210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lang="en-US"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noFill/>
                  </a:tcPr>
                </a:tc>
              </a:tr>
              <a:tr h="395605">
                <a:tc gridSpan="3">
                  <a:txBody>
                    <a:bodyPr/>
                    <a:p>
                      <a:pPr algn="l" fontAlgn="b"/>
                      <a:r>
                        <a:rPr sz="2400" b="1" i="0">
                          <a:solidFill>
                            <a:srgbClr val="1F4E78"/>
                          </a:solidFill>
                          <a:latin typeface="Calibri" panose="020F0502020204030204"/>
                          <a:ea typeface="Calibri" panose="020F0502020204030204"/>
                        </a:rPr>
                        <a:t>Maintenance Costs:</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hMerge="1">
                  <a:tcP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hMerge="1">
                  <a:tcPr>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a:txBody>
                    <a:bodyPr/>
                    <a:p>
                      <a:pPr algn="l" fontAlgn="b"/>
                      <a:endParaRPr sz="12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r>
              <a:tr h="279400">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noFill/>
                  </a:tcPr>
                </a:tc>
                <a:tc gridSpan="2">
                  <a:txBody>
                    <a:bodyPr/>
                    <a:p>
                      <a:pPr algn="l" fontAlgn="b"/>
                      <a:r>
                        <a:rPr sz="2000" b="1" i="0">
                          <a:solidFill>
                            <a:srgbClr val="1F4E78"/>
                          </a:solidFill>
                          <a:latin typeface="Calibri" panose="020F0502020204030204"/>
                          <a:ea typeface="Calibri" panose="020F0502020204030204"/>
                        </a:rPr>
                        <a:t>Diesel Generator:</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hMerge="1">
                  <a:tcPr>
                    <a:lnR>
                      <a:noFill/>
                    </a:lnR>
                    <a:lnT w="12700" cap="flat" cmpd="sng">
                      <a:solidFill>
                        <a:srgbClr val="44546A"/>
                      </a:solidFill>
                      <a:prstDash val="solid"/>
                      <a:headEnd type="none" w="med" len="med"/>
                      <a:tailEnd type="none" w="med" len="med"/>
                    </a:lnT>
                    <a:lnB>
                      <a:noFill/>
                    </a:lnB>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r>
              <a:tr h="27876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000000"/>
                          </a:solidFill>
                          <a:latin typeface="Calibri" panose="020F0502020204030204"/>
                          <a:ea typeface="Calibri" panose="020F0502020204030204"/>
                        </a:rPr>
                        <a:t>Every 250 Hours </a:t>
                      </a:r>
                      <a:r>
                        <a:rPr sz="2000" b="1" i="0">
                          <a:solidFill>
                            <a:srgbClr val="000000"/>
                          </a:solidFill>
                          <a:latin typeface="Calibri" panose="020F0502020204030204"/>
                          <a:ea typeface="Calibri" panose="020F0502020204030204"/>
                        </a:rPr>
                        <a:t>(Oil Change &amp; Filter Replacement):</a:t>
                      </a:r>
                      <a:endParaRPr sz="20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813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0" i="0">
                          <a:solidFill>
                            <a:srgbClr val="000000"/>
                          </a:solidFill>
                          <a:latin typeface="Calibri" panose="020F0502020204030204"/>
                          <a:ea typeface="Calibri" panose="020F0502020204030204"/>
                        </a:rPr>
                        <a:t>Oil Change:</a:t>
                      </a:r>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$100.00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940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0" i="0">
                          <a:solidFill>
                            <a:srgbClr val="000000"/>
                          </a:solidFill>
                          <a:latin typeface="Calibri" panose="020F0502020204030204"/>
                          <a:ea typeface="Calibri" panose="020F0502020204030204"/>
                        </a:rPr>
                        <a:t>Oil Filter:</a:t>
                      </a:r>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$25.00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876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000000"/>
                          </a:solidFill>
                          <a:latin typeface="Calibri" panose="020F0502020204030204"/>
                          <a:ea typeface="Calibri" panose="020F0502020204030204"/>
                        </a:rPr>
                        <a:t>Every 500 Hours </a:t>
                      </a:r>
                      <a:r>
                        <a:rPr sz="2000" b="1" i="0">
                          <a:solidFill>
                            <a:srgbClr val="000000"/>
                          </a:solidFill>
                          <a:latin typeface="Calibri" panose="020F0502020204030204"/>
                          <a:ea typeface="Calibri" panose="020F0502020204030204"/>
                        </a:rPr>
                        <a:t>(Fuel and Air Filter Replacement):</a:t>
                      </a:r>
                      <a:endParaRPr sz="20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940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0" i="0">
                          <a:solidFill>
                            <a:srgbClr val="000000"/>
                          </a:solidFill>
                          <a:latin typeface="Calibri" panose="020F0502020204030204"/>
                          <a:ea typeface="Calibri" panose="020F0502020204030204"/>
                        </a:rPr>
                        <a:t>Fuel Filter:</a:t>
                      </a:r>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$50.00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813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0" i="0">
                          <a:solidFill>
                            <a:srgbClr val="000000"/>
                          </a:solidFill>
                          <a:latin typeface="Calibri" panose="020F0502020204030204"/>
                          <a:ea typeface="Calibri" panose="020F0502020204030204"/>
                        </a:rPr>
                        <a:t>Air Filter:</a:t>
                      </a:r>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$25.00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940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000000"/>
                          </a:solidFill>
                          <a:latin typeface="Calibri" panose="020F0502020204030204"/>
                          <a:ea typeface="Calibri" panose="020F0502020204030204"/>
                        </a:rPr>
                        <a:t>Every 1,000 Hours </a:t>
                      </a:r>
                      <a:r>
                        <a:rPr sz="2000" b="1" i="0">
                          <a:solidFill>
                            <a:srgbClr val="000000"/>
                          </a:solidFill>
                          <a:latin typeface="Calibri" panose="020F0502020204030204"/>
                          <a:ea typeface="Calibri" panose="020F0502020204030204"/>
                        </a:rPr>
                        <a:t>(Cooling System Inspection &amp; Load Bank Testing):</a:t>
                      </a:r>
                      <a:endParaRPr sz="20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876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0" i="0">
                          <a:solidFill>
                            <a:srgbClr val="000000"/>
                          </a:solidFill>
                          <a:latin typeface="Calibri" panose="020F0502020204030204"/>
                          <a:ea typeface="Calibri" panose="020F0502020204030204"/>
                        </a:rPr>
                        <a:t>Cooling System Service:</a:t>
                      </a:r>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$150.00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876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0" i="0">
                          <a:solidFill>
                            <a:srgbClr val="000000"/>
                          </a:solidFill>
                          <a:latin typeface="Calibri" panose="020F0502020204030204"/>
                          <a:ea typeface="Calibri" panose="020F0502020204030204"/>
                        </a:rPr>
                        <a:t>Load Bank Testing:</a:t>
                      </a:r>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$200.00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7813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000000"/>
                          </a:solidFill>
                          <a:latin typeface="Calibri" panose="020F0502020204030204"/>
                          <a:ea typeface="Calibri" panose="020F0502020204030204"/>
                        </a:rPr>
                        <a:t>Every 2,000 Hours </a:t>
                      </a:r>
                      <a:r>
                        <a:rPr sz="2000" b="1" i="0">
                          <a:solidFill>
                            <a:srgbClr val="000000"/>
                          </a:solidFill>
                          <a:latin typeface="Calibri" panose="020F0502020204030204"/>
                          <a:ea typeface="Calibri" panose="020F0502020204030204"/>
                        </a:rPr>
                        <a:t>(Coolant Replacement, Battery Check, General Service):</a:t>
                      </a:r>
                      <a:endParaRPr sz="20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$150.00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80035">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gridSpan="2">
                  <a:txBody>
                    <a:bodyPr/>
                    <a:p>
                      <a:pPr algn="l" fontAlgn="b"/>
                      <a:r>
                        <a:rPr sz="2000" b="1" i="0">
                          <a:solidFill>
                            <a:srgbClr val="1F4E78"/>
                          </a:solidFill>
                          <a:latin typeface="Calibri" panose="020F0502020204030204"/>
                          <a:ea typeface="Calibri" panose="020F0502020204030204"/>
                        </a:rPr>
                        <a:t>PV Solar System:</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hMerge="1">
                  <a:tcPr>
                    <a:lnR>
                      <a:noFill/>
                    </a:lnR>
                    <a:lnT>
                      <a:noFill/>
                    </a:lnT>
                    <a:lnB>
                      <a:noFill/>
                    </a:lnB>
                  </a:tcPr>
                </a:tc>
                <a:tc>
                  <a:txBody>
                    <a:bodyPr/>
                    <a:p>
                      <a:pPr algn="l" fontAlgn="b"/>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3083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000000"/>
                          </a:solidFill>
                          <a:latin typeface="Calibri" panose="020F0502020204030204"/>
                          <a:ea typeface="Calibri" panose="020F0502020204030204"/>
                        </a:rPr>
                        <a:t>Regular Inspections ( inverter and electric connections and wiring)</a:t>
                      </a:r>
                      <a:r>
                        <a:rPr sz="2000" b="1" i="0">
                          <a:solidFill>
                            <a:srgbClr val="000000"/>
                          </a:solidFill>
                          <a:latin typeface="Calibri" panose="020F0502020204030204"/>
                          <a:ea typeface="Calibri" panose="020F0502020204030204"/>
                        </a:rPr>
                        <a:t>:</a:t>
                      </a:r>
                      <a:endParaRPr sz="20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$100/ Visit</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once per year</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3274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000000"/>
                          </a:solidFill>
                          <a:latin typeface="Calibri" panose="020F0502020204030204"/>
                          <a:ea typeface="Calibri" panose="020F0502020204030204"/>
                        </a:rPr>
                        <a:t>Cleaning</a:t>
                      </a:r>
                      <a:r>
                        <a:rPr sz="2000" b="1" i="0">
                          <a:solidFill>
                            <a:srgbClr val="000000"/>
                          </a:solidFill>
                          <a:latin typeface="Calibri" panose="020F0502020204030204"/>
                          <a:ea typeface="Calibri" panose="020F0502020204030204"/>
                        </a:rPr>
                        <a:t>:</a:t>
                      </a:r>
                      <a:endParaRPr sz="20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$50 per cleaning session</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lang="en-US" sz="2000" b="1" i="0">
                          <a:solidFill>
                            <a:srgbClr val="1F4E78"/>
                          </a:solidFill>
                          <a:latin typeface="Calibri" panose="020F0502020204030204"/>
                          <a:ea typeface="Calibri" panose="020F0502020204030204"/>
                        </a:rPr>
                        <a:t> twice</a:t>
                      </a:r>
                      <a:r>
                        <a:rPr sz="2000" b="1" i="0">
                          <a:solidFill>
                            <a:srgbClr val="1F4E78"/>
                          </a:solidFill>
                          <a:latin typeface="Calibri" panose="020F0502020204030204"/>
                          <a:ea typeface="Calibri" panose="020F0502020204030204"/>
                        </a:rPr>
                        <a:t> per year</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29210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noFill/>
                  </a:tcPr>
                </a:tc>
                <a:tc gridSpan="2">
                  <a:txBody>
                    <a:bodyPr/>
                    <a:p>
                      <a:pPr algn="l" fontAlgn="b"/>
                      <a:r>
                        <a:rPr sz="2000" b="1" i="0">
                          <a:solidFill>
                            <a:srgbClr val="1F4E78"/>
                          </a:solidFill>
                          <a:latin typeface="Calibri" panose="020F0502020204030204"/>
                          <a:ea typeface="Calibri" panose="020F0502020204030204"/>
                        </a:rPr>
                        <a:t>Pmping Station:</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hMerge="1">
                  <a:tcPr>
                    <a:lnR>
                      <a:noFill/>
                    </a:lnR>
                    <a:lnT>
                      <a:noFill/>
                    </a:lnT>
                    <a:lnB w="12700" cap="flat" cmpd="sng">
                      <a:solidFill>
                        <a:srgbClr val="44546A"/>
                      </a:solidFill>
                      <a:prstDash val="solid"/>
                      <a:headEnd type="none" w="med" len="med"/>
                      <a:tailEnd type="none" w="med" len="med"/>
                    </a:lnB>
                  </a:tcPr>
                </a:tc>
                <a:tc>
                  <a:txBody>
                    <a:bodyPr/>
                    <a:p>
                      <a:pPr algn="l" fontAlgn="b"/>
                      <a:r>
                        <a:rPr sz="2000" b="1" i="0">
                          <a:solidFill>
                            <a:srgbClr val="1F4E78"/>
                          </a:solidFill>
                          <a:latin typeface="Calibri" panose="020F0502020204030204"/>
                          <a:ea typeface="Calibri" panose="020F0502020204030204"/>
                        </a:rPr>
                        <a:t>≈ </a:t>
                      </a:r>
                      <a:r>
                        <a:rPr sz="2000" b="1" i="0">
                          <a:solidFill>
                            <a:srgbClr val="1F4E78"/>
                          </a:solidFill>
                          <a:latin typeface="Calibri" panose="020F0502020204030204"/>
                          <a:ea typeface="Calibri" panose="020F0502020204030204"/>
                        </a:rPr>
                        <a:t>1.5% of the capital cost</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a:txBody>
                    <a:bodyPr/>
                    <a:p>
                      <a:pPr algn="l" fontAlgn="b"/>
                      <a:endParaRPr sz="20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graphicFrame>
        <p:nvGraphicFramePr>
          <p:cNvPr id="7" name="Table 6"/>
          <p:cNvGraphicFramePr/>
          <p:nvPr>
            <p:custDataLst>
              <p:tags r:id="rId2"/>
            </p:custDataLst>
          </p:nvPr>
        </p:nvGraphicFramePr>
        <p:xfrm>
          <a:off x="1524000" y="2781300"/>
          <a:ext cx="10852785" cy="3100070"/>
        </p:xfrm>
        <a:graphic>
          <a:graphicData uri="http://schemas.openxmlformats.org/drawingml/2006/table">
            <a:tbl>
              <a:tblPr/>
              <a:tblGrid>
                <a:gridCol w="4352290"/>
                <a:gridCol w="2166620"/>
                <a:gridCol w="1884680"/>
                <a:gridCol w="2449195"/>
              </a:tblGrid>
              <a:tr h="444500">
                <a:tc>
                  <a:txBody>
                    <a:bodyPr/>
                    <a:p>
                      <a:pPr algn="l" fontAlgn="b"/>
                      <a:endParaRPr sz="1400" b="0"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a:txBody>
                    <a:bodyPr/>
                    <a:p>
                      <a:pPr algn="l" fontAlgn="b"/>
                      <a:r>
                        <a:rPr sz="2400" b="1" i="0">
                          <a:solidFill>
                            <a:srgbClr val="1F4E78"/>
                          </a:solidFill>
                          <a:latin typeface="Calibri" panose="020F0502020204030204"/>
                          <a:ea typeface="Calibri" panose="020F0502020204030204"/>
                        </a:rPr>
                        <a:t>Capital cost</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a:txBody>
                    <a:bodyPr/>
                    <a:p>
                      <a:pPr algn="l" fontAlgn="b"/>
                      <a:r>
                        <a:rPr sz="2400" b="1" i="0">
                          <a:solidFill>
                            <a:srgbClr val="1F4E78"/>
                          </a:solidFill>
                          <a:latin typeface="Calibri" panose="020F0502020204030204"/>
                          <a:ea typeface="Calibri" panose="020F0502020204030204"/>
                        </a:rPr>
                        <a:t>Useful life</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a:txBody>
                    <a:bodyPr/>
                    <a:p>
                      <a:pPr algn="l" fontAlgn="b"/>
                      <a:r>
                        <a:rPr sz="2400" b="1" i="0">
                          <a:solidFill>
                            <a:srgbClr val="1F4E78"/>
                          </a:solidFill>
                          <a:latin typeface="Calibri" panose="020F0502020204030204"/>
                          <a:ea typeface="Calibri" panose="020F0502020204030204"/>
                        </a:rPr>
                        <a:t>Capital recovery</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r>
              <a:tr h="367665">
                <a:tc>
                  <a:txBody>
                    <a:bodyPr/>
                    <a:p>
                      <a:pPr algn="l" fontAlgn="b"/>
                      <a:r>
                        <a:rPr sz="2400" b="1" i="0">
                          <a:solidFill>
                            <a:srgbClr val="1F4E78"/>
                          </a:solidFill>
                          <a:latin typeface="Calibri" panose="020F0502020204030204"/>
                          <a:ea typeface="Calibri" panose="020F0502020204030204"/>
                        </a:rPr>
                        <a:t>Well: Drilling and Casing</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$98,708</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40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$2,468</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r>
              <a:tr h="367665">
                <a:tc>
                  <a:txBody>
                    <a:bodyPr/>
                    <a:p>
                      <a:pPr algn="l" fontAlgn="b"/>
                      <a:r>
                        <a:rPr sz="2400" b="1" i="0">
                          <a:solidFill>
                            <a:srgbClr val="1F4E78"/>
                          </a:solidFill>
                          <a:latin typeface="Calibri" panose="020F0502020204030204"/>
                          <a:ea typeface="Calibri" panose="020F0502020204030204"/>
                        </a:rPr>
                        <a:t>Pumping system</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$112,555</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$11,256</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82270">
                <a:tc>
                  <a:txBody>
                    <a:bodyPr/>
                    <a:p>
                      <a:pPr algn="l" fontAlgn="b"/>
                      <a:r>
                        <a:rPr sz="2400" b="1" i="0">
                          <a:solidFill>
                            <a:srgbClr val="1F4E78"/>
                          </a:solidFill>
                          <a:latin typeface="Calibri" panose="020F0502020204030204"/>
                          <a:ea typeface="Calibri" panose="020F0502020204030204"/>
                        </a:rPr>
                        <a:t>Concrete work</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$22,300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50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$446</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82270">
                <a:tc>
                  <a:txBody>
                    <a:bodyPr/>
                    <a:p>
                      <a:pPr algn="l" fontAlgn="b"/>
                      <a:r>
                        <a:rPr sz="2400" b="1" i="0">
                          <a:solidFill>
                            <a:srgbClr val="1F4E78"/>
                          </a:solidFill>
                          <a:latin typeface="Calibri" panose="020F0502020204030204"/>
                          <a:ea typeface="Calibri" panose="020F0502020204030204"/>
                        </a:rPr>
                        <a:t>Diesel Generator</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$3,185</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5</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$637</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82905">
                <a:tc>
                  <a:txBody>
                    <a:bodyPr/>
                    <a:p>
                      <a:pPr algn="l" fontAlgn="b"/>
                      <a:r>
                        <a:rPr sz="2400" b="1" i="0">
                          <a:solidFill>
                            <a:srgbClr val="1F4E78"/>
                          </a:solidFill>
                          <a:latin typeface="Calibri" panose="020F0502020204030204"/>
                          <a:ea typeface="Calibri" panose="020F0502020204030204"/>
                        </a:rPr>
                        <a:t>EDL subscription &amp; installations</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$15,420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50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$308</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82270">
                <a:tc>
                  <a:txBody>
                    <a:bodyPr/>
                    <a:p>
                      <a:pPr algn="l" fontAlgn="b"/>
                      <a:r>
                        <a:rPr sz="2400" b="1" i="0">
                          <a:solidFill>
                            <a:srgbClr val="1F4E78"/>
                          </a:solidFill>
                          <a:latin typeface="Calibri" panose="020F0502020204030204"/>
                          <a:ea typeface="Calibri" panose="020F0502020204030204"/>
                        </a:rPr>
                        <a:t>PV  </a:t>
                      </a:r>
                      <a:r>
                        <a:rPr sz="2400" b="1" i="0">
                          <a:solidFill>
                            <a:srgbClr val="1F4E78"/>
                          </a:solidFill>
                          <a:latin typeface="Calibri" panose="020F0502020204030204"/>
                          <a:ea typeface="Calibri" panose="020F0502020204030204"/>
                        </a:rPr>
                        <a:t>solar system</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$147,000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25</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$5,880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315595">
                <a:tc>
                  <a:txBody>
                    <a:bodyPr/>
                    <a:p>
                      <a:pPr algn="l" fontAlgn="b"/>
                      <a:r>
                        <a:rPr sz="2400" b="1" i="0">
                          <a:solidFill>
                            <a:srgbClr val="1F4E78"/>
                          </a:solidFill>
                          <a:latin typeface="Calibri" panose="020F0502020204030204"/>
                          <a:ea typeface="Calibri" panose="020F0502020204030204"/>
                        </a:rPr>
                        <a:t>Locomotives</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a:txBody>
                    <a:bodyPr/>
                    <a:p>
                      <a:pPr algn="l" fontAlgn="b"/>
                      <a:r>
                        <a:rPr sz="2000" b="1" i="0">
                          <a:solidFill>
                            <a:srgbClr val="1F4E78"/>
                          </a:solidFill>
                          <a:latin typeface="Calibri" panose="020F0502020204030204"/>
                          <a:ea typeface="Calibri" panose="020F0502020204030204"/>
                        </a:rPr>
                        <a:t>$40,000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a:txBody>
                    <a:bodyPr/>
                    <a:p>
                      <a:pPr algn="l" fontAlgn="b"/>
                      <a:r>
                        <a:rPr sz="2000" b="1" i="0">
                          <a:solidFill>
                            <a:srgbClr val="1F4E78"/>
                          </a:solidFill>
                          <a:latin typeface="Calibri" panose="020F0502020204030204"/>
                          <a:ea typeface="Calibri" panose="020F0502020204030204"/>
                        </a:rPr>
                        <a:t>10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a:txBody>
                    <a:bodyPr/>
                    <a:p>
                      <a:pPr algn="l" fontAlgn="b"/>
                      <a:r>
                        <a:rPr sz="2000" b="1" i="0">
                          <a:solidFill>
                            <a:srgbClr val="1F4E78"/>
                          </a:solidFill>
                          <a:latin typeface="Calibri" panose="020F0502020204030204"/>
                          <a:ea typeface="Calibri" panose="020F0502020204030204"/>
                        </a:rPr>
                        <a:t>$4,000</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r>
            </a:tbl>
          </a:graphicData>
        </a:graphic>
      </p:graphicFrame>
      <p:graphicFrame>
        <p:nvGraphicFramePr>
          <p:cNvPr id="10" name="Table 9"/>
          <p:cNvGraphicFramePr/>
          <p:nvPr/>
        </p:nvGraphicFramePr>
        <p:xfrm>
          <a:off x="1600200" y="1149350"/>
          <a:ext cx="13046710" cy="1117600"/>
        </p:xfrm>
        <a:graphic>
          <a:graphicData uri="http://schemas.openxmlformats.org/drawingml/2006/table">
            <a:tbl>
              <a:tblPr/>
              <a:tblGrid>
                <a:gridCol w="609600"/>
                <a:gridCol w="6626860"/>
                <a:gridCol w="3692525"/>
              </a:tblGrid>
              <a:tr h="441325">
                <a:tc gridSpan="2">
                  <a:txBody>
                    <a:bodyPr/>
                    <a:p>
                      <a:pPr algn="l" fontAlgn="b"/>
                      <a:r>
                        <a:rPr sz="2400" b="1" i="0">
                          <a:solidFill>
                            <a:srgbClr val="44546A"/>
                          </a:solidFill>
                          <a:latin typeface="Calibri" panose="020F0502020204030204"/>
                          <a:ea typeface="Calibri" panose="020F0502020204030204"/>
                        </a:rPr>
                        <a:t>Operational Costs:</a:t>
                      </a:r>
                      <a:endParaRPr sz="2400" b="1" i="0">
                        <a:solidFill>
                          <a:srgbClr val="44546A"/>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c hMerge="1">
                  <a:tcP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tcPr>
                </a:tc>
                <a:tc>
                  <a:txBody>
                    <a:bodyPr/>
                    <a:p>
                      <a:pPr algn="l" fontAlgn="b"/>
                      <a:endParaRPr sz="1100" b="0" i="0">
                        <a:solidFill>
                          <a:srgbClr val="44546A"/>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w="12700" cap="flat" cmpd="sng">
                      <a:solidFill>
                        <a:srgbClr val="44546A"/>
                      </a:solidFill>
                      <a:prstDash val="solid"/>
                      <a:headEnd type="none" w="med" len="med"/>
                      <a:tailEnd type="none" w="med" len="med"/>
                    </a:lnB>
                    <a:solidFill>
                      <a:srgbClr val="D9E1F2"/>
                    </a:solidFill>
                  </a:tcPr>
                </a:tc>
              </a:tr>
              <a:tr h="333375">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noFill/>
                  </a:tcPr>
                </a:tc>
                <a:tc>
                  <a:txBody>
                    <a:bodyPr/>
                    <a:p>
                      <a:pPr algn="l" fontAlgn="b"/>
                      <a:r>
                        <a:rPr sz="2000" b="1" i="0">
                          <a:solidFill>
                            <a:srgbClr val="1F4E78"/>
                          </a:solidFill>
                          <a:latin typeface="Calibri" panose="020F0502020204030204"/>
                          <a:ea typeface="Calibri" panose="020F0502020204030204"/>
                        </a:rPr>
                        <a:t>Supervisor</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c>
                  <a:txBody>
                    <a:bodyPr/>
                    <a:p>
                      <a:pPr algn="l" fontAlgn="b"/>
                      <a:r>
                        <a:rPr sz="2000" b="1" i="0">
                          <a:solidFill>
                            <a:srgbClr val="1F4E78"/>
                          </a:solidFill>
                          <a:latin typeface="Calibri" panose="020F0502020204030204"/>
                          <a:ea typeface="Calibri" panose="020F0502020204030204"/>
                        </a:rPr>
                        <a:t>$1,550 per month</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w="12700" cap="flat" cmpd="sng">
                      <a:solidFill>
                        <a:srgbClr val="44546A"/>
                      </a:solidFill>
                      <a:prstDash val="solid"/>
                      <a:headEnd type="none" w="med" len="med"/>
                      <a:tailEnd type="none" w="med" len="med"/>
                    </a:lnT>
                    <a:lnB>
                      <a:noFill/>
                    </a:lnB>
                    <a:solidFill>
                      <a:srgbClr val="F5F6F8"/>
                    </a:solidFill>
                  </a:tcPr>
                </a:tc>
              </a:tr>
              <a:tr h="342900">
                <a:tc>
                  <a:txBody>
                    <a:bodyPr/>
                    <a:p>
                      <a:pPr algn="l" fontAlgn="b"/>
                      <a:endParaRPr sz="11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noFill/>
                  </a:tcPr>
                </a:tc>
                <a:tc>
                  <a:txBody>
                    <a:bodyPr/>
                    <a:p>
                      <a:pPr algn="l" fontAlgn="b"/>
                      <a:r>
                        <a:rPr sz="2000" b="1" i="0">
                          <a:solidFill>
                            <a:srgbClr val="1F4E78"/>
                          </a:solidFill>
                          <a:latin typeface="Calibri" panose="020F0502020204030204"/>
                          <a:ea typeface="Calibri" panose="020F0502020204030204"/>
                        </a:rPr>
                        <a:t>Operator/ worker</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c>
                  <a:txBody>
                    <a:bodyPr/>
                    <a:p>
                      <a:pPr algn="l" fontAlgn="b"/>
                      <a:r>
                        <a:rPr sz="2000" b="1" i="0">
                          <a:solidFill>
                            <a:srgbClr val="1F4E78"/>
                          </a:solidFill>
                          <a:latin typeface="Calibri" panose="020F0502020204030204"/>
                          <a:ea typeface="Calibri" panose="020F0502020204030204"/>
                        </a:rPr>
                        <a:t>$700 per month</a:t>
                      </a:r>
                      <a:endParaRPr sz="20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w="12700" cap="flat" cmpd="sng">
                      <a:solidFill>
                        <a:srgbClr val="44546A"/>
                      </a:solidFill>
                      <a:prstDash val="solid"/>
                      <a:headEnd type="none" w="med" len="med"/>
                      <a:tailEnd type="none" w="med" len="med"/>
                    </a:lnB>
                    <a:solidFill>
                      <a:srgbClr val="F5F6F8"/>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8195" name="TextBox 7"/>
          <p:cNvSpPr txBox="1"/>
          <p:nvPr/>
        </p:nvSpPr>
        <p:spPr>
          <a:xfrm>
            <a:off x="838200" y="1105535"/>
            <a:ext cx="17162780" cy="6492875"/>
          </a:xfrm>
          <a:prstGeom prst="rect">
            <a:avLst/>
          </a:prstGeom>
          <a:noFill/>
          <a:ln w="9525">
            <a:noFill/>
          </a:ln>
        </p:spPr>
        <p:txBody>
          <a:bodyPr wrap="square" anchor="t" anchorCtr="0">
            <a:spAutoFit/>
          </a:bodyPr>
          <a:p>
            <a:pPr algn="just"/>
            <a:r>
              <a:rPr lang="en-US" altLang="en-US" sz="3200" b="1" dirty="0">
                <a:solidFill>
                  <a:schemeClr val="accent2"/>
                </a:solidFill>
                <a:latin typeface="Calibri" panose="020F0502020204030204"/>
              </a:rPr>
              <a:t>Demand vs Supply</a:t>
            </a:r>
            <a:r>
              <a:rPr lang="en-GB" altLang="en-US" sz="3200" b="1" dirty="0">
                <a:solidFill>
                  <a:schemeClr val="accent2"/>
                </a:solidFill>
                <a:latin typeface="Calibri" panose="020F0502020204030204"/>
              </a:rPr>
              <a:t>:  </a:t>
            </a:r>
            <a:endParaRPr lang="en-GB" altLang="en-US" sz="3200" b="1" dirty="0">
              <a:solidFill>
                <a:schemeClr val="accent2"/>
              </a:solidFill>
              <a:latin typeface="Calibri" panose="020F0502020204030204"/>
            </a:endParaRPr>
          </a:p>
          <a:p>
            <a:pPr algn="just"/>
            <a:endParaRPr lang="en-US" altLang="en-US" sz="3200" b="1" dirty="0">
              <a:solidFill>
                <a:srgbClr val="C00000"/>
              </a:solidFill>
              <a:latin typeface="Calibri" panose="020F0502020204030204"/>
            </a:endParaRPr>
          </a:p>
          <a:p>
            <a:pPr algn="just"/>
            <a:r>
              <a:rPr lang="en-US" altLang="en-US" sz="3200" b="1" dirty="0">
                <a:solidFill>
                  <a:srgbClr val="17375E"/>
                </a:solidFill>
                <a:latin typeface="Calibri" panose="020F0502020204030204"/>
              </a:rPr>
              <a:t>  S</a:t>
            </a:r>
            <a:r>
              <a:rPr lang="en-US" altLang="en-US" sz="3200" b="1" dirty="0">
                <a:solidFill>
                  <a:srgbClr val="17375E"/>
                </a:solidFill>
                <a:sym typeface="+mn-ea"/>
              </a:rPr>
              <a:t>ubscribers: </a:t>
            </a:r>
            <a:r>
              <a:rPr lang="en-US" altLang="en-US" sz="3200" b="1" dirty="0">
                <a:solidFill>
                  <a:srgbClr val="17375E"/>
                </a:solidFill>
                <a:latin typeface="Calibri" panose="020F0502020204030204"/>
              </a:rPr>
              <a:t> 2500m</a:t>
            </a:r>
            <a:r>
              <a:rPr lang="en-US" altLang="en-US" sz="3200" b="1" baseline="30000" dirty="0">
                <a:solidFill>
                  <a:srgbClr val="17375E"/>
                </a:solidFill>
                <a:latin typeface="Calibri" panose="020F0502020204030204"/>
              </a:rPr>
              <a:t>3</a:t>
            </a:r>
            <a:r>
              <a:rPr lang="en-US" altLang="en-US" sz="3200" b="1" dirty="0">
                <a:solidFill>
                  <a:srgbClr val="17375E"/>
                </a:solidFill>
                <a:latin typeface="Calibri" panose="020F0502020204030204"/>
              </a:rPr>
              <a:t>/day        70% of the water supply comes from Bqosta water pumping station</a:t>
            </a:r>
            <a:endParaRPr lang="en-US" altLang="en-US" sz="3200" b="1" dirty="0">
              <a:solidFill>
                <a:srgbClr val="17375E"/>
              </a:solidFill>
              <a:latin typeface="Calibri" panose="020F0502020204030204"/>
            </a:endParaRPr>
          </a:p>
          <a:p>
            <a:pPr algn="just"/>
            <a:r>
              <a:rPr lang="en-US" altLang="en-US" sz="3200" b="1" dirty="0">
                <a:solidFill>
                  <a:srgbClr val="17375E"/>
                </a:solidFill>
                <a:latin typeface="Calibri" panose="020F0502020204030204"/>
              </a:rPr>
              <a:t>  Non-Revenue water:  25%       (GIZ Project 2012</a:t>
            </a:r>
            <a:r>
              <a:rPr lang="en-GB" altLang="en-US" sz="3200" b="1" dirty="0">
                <a:solidFill>
                  <a:srgbClr val="17375E"/>
                </a:solidFill>
                <a:latin typeface="Calibri" panose="020F0502020204030204"/>
              </a:rPr>
              <a:t>-2013 : </a:t>
            </a:r>
            <a:r>
              <a:rPr lang="en-US" altLang="en-US" sz="3200" b="1" dirty="0">
                <a:solidFill>
                  <a:srgbClr val="17375E"/>
                </a:solidFill>
                <a:latin typeface="Calibri" panose="020F0502020204030204"/>
              </a:rPr>
              <a:t>Water Balance in Helaliye, Saida, </a:t>
            </a:r>
            <a:r>
              <a:rPr lang="en-GB" altLang="en-US" sz="3200" b="1" dirty="0">
                <a:solidFill>
                  <a:srgbClr val="17375E"/>
                </a:solidFill>
                <a:latin typeface="Calibri" panose="020F0502020204030204"/>
              </a:rPr>
              <a:t>SLWE)</a:t>
            </a:r>
            <a:endParaRPr lang="en-US" altLang="en-US" sz="3200" b="1" dirty="0">
              <a:solidFill>
                <a:srgbClr val="17375E"/>
              </a:solidFill>
              <a:latin typeface="Calibri" panose="020F0502020204030204"/>
            </a:endParaRPr>
          </a:p>
          <a:p>
            <a:pPr algn="just"/>
            <a:r>
              <a:rPr lang="en-US" altLang="en-US" sz="3200" b="1" dirty="0">
                <a:solidFill>
                  <a:srgbClr val="17375E"/>
                </a:solidFill>
                <a:latin typeface="Calibri" panose="020F0502020204030204"/>
              </a:rPr>
              <a:t>  Water Supply: </a:t>
            </a:r>
            <a:r>
              <a:rPr lang="en-US" altLang="en-US" sz="3200" b="1" dirty="0">
                <a:solidFill>
                  <a:srgbClr val="002060"/>
                </a:solidFill>
                <a:latin typeface="Calibri" panose="020F0502020204030204"/>
              </a:rPr>
              <a:t>2,187.5 m</a:t>
            </a:r>
            <a:r>
              <a:rPr lang="en-US" altLang="en-US" sz="3200" b="1" baseline="30000" dirty="0">
                <a:solidFill>
                  <a:srgbClr val="002060"/>
                </a:solidFill>
                <a:latin typeface="Calibri" panose="020F0502020204030204"/>
              </a:rPr>
              <a:t>3</a:t>
            </a:r>
            <a:r>
              <a:rPr lang="en-US" altLang="en-US" sz="3200" b="1" dirty="0">
                <a:solidFill>
                  <a:srgbClr val="002060"/>
                </a:solidFill>
                <a:latin typeface="Calibri" panose="020F0502020204030204"/>
              </a:rPr>
              <a:t>/day</a:t>
            </a:r>
            <a:endParaRPr lang="en-US" altLang="en-US" sz="3200" b="1" dirty="0">
              <a:solidFill>
                <a:srgbClr val="0070C0"/>
              </a:solidFill>
              <a:latin typeface="Calibri" panose="020F0502020204030204"/>
            </a:endParaRPr>
          </a:p>
          <a:p>
            <a:pPr algn="just"/>
            <a:r>
              <a:rPr lang="en-US" altLang="en-US" sz="3200" b="1" dirty="0">
                <a:solidFill>
                  <a:srgbClr val="17375E"/>
                </a:solidFill>
                <a:latin typeface="Calibri" panose="020F0502020204030204"/>
              </a:rPr>
              <a:t>                            </a:t>
            </a:r>
            <a:endParaRPr lang="en-US" altLang="en-US" sz="3200" b="1" dirty="0">
              <a:solidFill>
                <a:srgbClr val="17375E"/>
              </a:solidFill>
              <a:latin typeface="Calibri" panose="020F0502020204030204"/>
            </a:endParaRPr>
          </a:p>
          <a:p>
            <a:pPr algn="just"/>
            <a:r>
              <a:rPr lang="en-US" altLang="en-US" sz="3200" b="1" dirty="0">
                <a:solidFill>
                  <a:srgbClr val="17375E"/>
                </a:solidFill>
                <a:latin typeface="Calibri" panose="020F0502020204030204"/>
              </a:rPr>
              <a:t>  Two pumps</a:t>
            </a:r>
            <a:r>
              <a:rPr lang="en-GB" altLang="en-US" sz="3200" b="1" dirty="0">
                <a:solidFill>
                  <a:srgbClr val="17375E"/>
                </a:solidFill>
                <a:latin typeface="Calibri" panose="020F0502020204030204"/>
              </a:rPr>
              <a:t> (</a:t>
            </a:r>
            <a:r>
              <a:rPr lang="en-GB" altLang="en-US" sz="3200" b="1" dirty="0">
                <a:solidFill>
                  <a:srgbClr val="17375E"/>
                </a:solidFill>
                <a:latin typeface="Arial" panose="020B0604020202020204" pitchFamily="34" charset="0"/>
                <a:cs typeface="Arial" panose="020B0604020202020204" pitchFamily="34" charset="0"/>
              </a:rPr>
              <a:t>ᶯ = </a:t>
            </a:r>
            <a:r>
              <a:rPr lang="en-US" altLang="en-GB" sz="3200" b="1" dirty="0">
                <a:solidFill>
                  <a:srgbClr val="17375E"/>
                </a:solidFill>
                <a:latin typeface="Arial" panose="020B0604020202020204" pitchFamily="34" charset="0"/>
                <a:cs typeface="Arial" panose="020B0604020202020204" pitchFamily="34" charset="0"/>
              </a:rPr>
              <a:t>0.9</a:t>
            </a:r>
            <a:r>
              <a:rPr lang="en-GB" altLang="en-US" sz="3200" b="1" dirty="0">
                <a:solidFill>
                  <a:srgbClr val="17375E"/>
                </a:solidFill>
                <a:latin typeface="Arial" panose="020B0604020202020204" pitchFamily="34" charset="0"/>
                <a:cs typeface="Arial" panose="020B0604020202020204" pitchFamily="34" charset="0"/>
              </a:rPr>
              <a:t>%)</a:t>
            </a:r>
            <a:r>
              <a:rPr lang="en-US" altLang="en-US" sz="3200" b="1" dirty="0">
                <a:solidFill>
                  <a:srgbClr val="17375E"/>
                </a:solidFill>
                <a:latin typeface="Calibri" panose="020F0502020204030204"/>
              </a:rPr>
              <a:t>:</a:t>
            </a:r>
            <a:endParaRPr lang="en-US" altLang="en-US" sz="3200" b="1" dirty="0">
              <a:solidFill>
                <a:srgbClr val="17375E"/>
              </a:solidFill>
              <a:latin typeface="Calibri" panose="020F0502020204030204"/>
            </a:endParaRPr>
          </a:p>
          <a:p>
            <a:pPr algn="just"/>
            <a:r>
              <a:rPr lang="en-US" altLang="en-US" sz="3200" b="1" dirty="0">
                <a:solidFill>
                  <a:srgbClr val="17375E"/>
                </a:solidFill>
                <a:latin typeface="Calibri" panose="020F0502020204030204"/>
              </a:rPr>
              <a:t>   Pump1             60 m</a:t>
            </a:r>
            <a:r>
              <a:rPr lang="en-US" altLang="en-US" sz="3200" b="1" baseline="30000" dirty="0">
                <a:solidFill>
                  <a:srgbClr val="17375E"/>
                </a:solidFill>
                <a:latin typeface="Calibri" panose="020F0502020204030204"/>
              </a:rPr>
              <a:t>3</a:t>
            </a:r>
            <a:r>
              <a:rPr lang="en-US" altLang="en-US" sz="3200" b="1" dirty="0">
                <a:solidFill>
                  <a:srgbClr val="17375E"/>
                </a:solidFill>
                <a:latin typeface="Calibri" panose="020F0502020204030204"/>
              </a:rPr>
              <a:t>/hr           80 hp</a:t>
            </a:r>
            <a:endParaRPr lang="en-US" altLang="en-US" sz="3200" b="1" dirty="0">
              <a:solidFill>
                <a:srgbClr val="17375E"/>
              </a:solidFill>
              <a:latin typeface="Calibri" panose="020F0502020204030204"/>
            </a:endParaRPr>
          </a:p>
          <a:p>
            <a:pPr algn="just"/>
            <a:r>
              <a:rPr lang="en-US" altLang="en-US" sz="3200" b="1" dirty="0">
                <a:solidFill>
                  <a:srgbClr val="17375E"/>
                </a:solidFill>
                <a:latin typeface="Calibri" panose="020F0502020204030204"/>
              </a:rPr>
              <a:t>   Pump2             65 m</a:t>
            </a:r>
            <a:r>
              <a:rPr lang="en-US" altLang="en-US" sz="3200" b="1" baseline="30000" dirty="0">
                <a:solidFill>
                  <a:srgbClr val="17375E"/>
                </a:solidFill>
                <a:latin typeface="Calibri" panose="020F0502020204030204"/>
              </a:rPr>
              <a:t>3</a:t>
            </a:r>
            <a:r>
              <a:rPr lang="en-US" altLang="en-US" sz="3200" b="1" dirty="0">
                <a:solidFill>
                  <a:srgbClr val="17375E"/>
                </a:solidFill>
                <a:latin typeface="Calibri" panose="020F0502020204030204"/>
              </a:rPr>
              <a:t>/hr           100 hp</a:t>
            </a:r>
            <a:endParaRPr lang="en-US" altLang="en-US" sz="3200" b="1" dirty="0">
              <a:solidFill>
                <a:srgbClr val="17375E"/>
              </a:solidFill>
              <a:latin typeface="Calibri" panose="020F0502020204030204"/>
            </a:endParaRPr>
          </a:p>
          <a:p>
            <a:pPr algn="just"/>
            <a:r>
              <a:rPr lang="en-US" altLang="en-US" sz="3200" b="1" dirty="0">
                <a:solidFill>
                  <a:srgbClr val="17375E"/>
                </a:solidFill>
                <a:latin typeface="Calibri" panose="020F0502020204030204"/>
              </a:rPr>
              <a:t>    </a:t>
            </a:r>
            <a:endParaRPr lang="en-US" altLang="en-US" sz="3200" b="1" dirty="0">
              <a:solidFill>
                <a:srgbClr val="17375E"/>
              </a:solidFill>
              <a:latin typeface="Calibri" panose="020F0502020204030204"/>
            </a:endParaRPr>
          </a:p>
          <a:p>
            <a:pPr algn="just"/>
            <a:endParaRPr lang="en-US" altLang="en-US" sz="3200" b="1" dirty="0">
              <a:solidFill>
                <a:srgbClr val="17375E"/>
              </a:solidFill>
              <a:latin typeface="Calibri" panose="020F0502020204030204"/>
            </a:endParaRPr>
          </a:p>
          <a:p>
            <a:pPr algn="just"/>
            <a:r>
              <a:rPr lang="en-US" altLang="en-US" sz="3200" b="1" dirty="0">
                <a:solidFill>
                  <a:srgbClr val="17375E"/>
                </a:solidFill>
                <a:sym typeface="+mn-ea"/>
              </a:rPr>
              <a:t> Water Supply per hr: 125 m</a:t>
            </a:r>
            <a:r>
              <a:rPr lang="en-US" altLang="en-US" sz="3200" b="1" baseline="30000" dirty="0">
                <a:solidFill>
                  <a:srgbClr val="17375E"/>
                </a:solidFill>
                <a:sym typeface="+mn-ea"/>
              </a:rPr>
              <a:t>3</a:t>
            </a:r>
            <a:r>
              <a:rPr lang="en-US" altLang="en-US" sz="3200" b="1" dirty="0">
                <a:solidFill>
                  <a:srgbClr val="17375E"/>
                </a:solidFill>
                <a:sym typeface="+mn-ea"/>
              </a:rPr>
              <a:t>/hr</a:t>
            </a:r>
            <a:endParaRPr lang="en-US" altLang="en-US" sz="3200" b="1" dirty="0">
              <a:solidFill>
                <a:srgbClr val="17375E"/>
              </a:solidFill>
              <a:sym typeface="+mn-ea"/>
            </a:endParaRPr>
          </a:p>
          <a:p>
            <a:pPr algn="just"/>
            <a:r>
              <a:rPr lang="en-US" altLang="en-US" sz="3200" b="1" dirty="0">
                <a:solidFill>
                  <a:srgbClr val="17375E"/>
                </a:solidFill>
                <a:latin typeface="Calibri" panose="020F0502020204030204"/>
              </a:rPr>
              <a:t> Operating hours: 1</a:t>
            </a:r>
            <a:r>
              <a:rPr lang="en-GB" altLang="en-US" sz="3200" b="1" dirty="0">
                <a:solidFill>
                  <a:srgbClr val="17375E"/>
                </a:solidFill>
                <a:latin typeface="Calibri" panose="020F0502020204030204"/>
              </a:rPr>
              <a:t>8 hrs</a:t>
            </a:r>
            <a:endParaRPr lang="en-GB" altLang="en-US" sz="3200" b="1" dirty="0">
              <a:solidFill>
                <a:srgbClr val="17375E"/>
              </a:solidFill>
              <a:latin typeface="Calibri" panose="020F050202020403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990600" y="876300"/>
            <a:ext cx="11899900" cy="829945"/>
          </a:xfrm>
          <a:prstGeom prst="rect">
            <a:avLst/>
          </a:prstGeom>
          <a:noFill/>
        </p:spPr>
        <p:txBody>
          <a:bodyPr wrap="square" rtlCol="0">
            <a:spAutoFit/>
          </a:bodyPr>
          <a:p>
            <a:pPr fontAlgn="auto"/>
            <a:r>
              <a:rPr lang="en-GB" altLang="en-US" sz="4800" b="1" noProof="1" dirty="0">
                <a:solidFill>
                  <a:schemeClr val="accent6">
                    <a:lumMod val="75000"/>
                  </a:schemeClr>
                </a:solidFill>
                <a:latin typeface="+mn-lt"/>
                <a:ea typeface="+mn-ea"/>
                <a:cs typeface="+mn-cs"/>
              </a:rPr>
              <a:t>Scenarios &amp; Data Analysis</a:t>
            </a:r>
            <a:endParaRPr lang="en-GB" altLang="en-US" sz="4800" b="1" noProof="1" dirty="0">
              <a:solidFill>
                <a:schemeClr val="accent6">
                  <a:lumMod val="75000"/>
                </a:schemeClr>
              </a:solidFill>
              <a:latin typeface="+mn-lt"/>
              <a:ea typeface="+mn-ea"/>
              <a:cs typeface="+mn-cs"/>
            </a:endParaRPr>
          </a:p>
        </p:txBody>
      </p:sp>
      <p:sp>
        <p:nvSpPr>
          <p:cNvPr id="3" name="Text Box 2"/>
          <p:cNvSpPr txBox="1"/>
          <p:nvPr/>
        </p:nvSpPr>
        <p:spPr>
          <a:xfrm>
            <a:off x="744855" y="2172335"/>
            <a:ext cx="16826865" cy="2861310"/>
          </a:xfrm>
          <a:prstGeom prst="rect">
            <a:avLst/>
          </a:prstGeom>
          <a:noFill/>
        </p:spPr>
        <p:txBody>
          <a:bodyPr wrap="square" rtlCol="0" anchor="t">
            <a:spAutoFit/>
          </a:bodyPr>
          <a:p>
            <a:pPr lvl="1" algn="just" fontAlgn="auto">
              <a:buClr>
                <a:srgbClr val="E46C0A"/>
              </a:buClr>
              <a:buSzPct val="50000"/>
              <a:buFont typeface="Wingdings" panose="05000000000000000000" charset="0"/>
            </a:pPr>
            <a:r>
              <a:rPr lang="en-US" sz="3600" b="1" dirty="0">
                <a:solidFill>
                  <a:schemeClr val="tx2">
                    <a:lumMod val="75000"/>
                  </a:schemeClr>
                </a:solidFill>
                <a:sym typeface="+mn-ea"/>
              </a:rPr>
              <a:t>Three main Scenarios ( sources of energy) are considered to operate the station, using:</a:t>
            </a:r>
            <a:endParaRPr lang="en-US" sz="3600" b="1" dirty="0">
              <a:solidFill>
                <a:schemeClr val="tx2">
                  <a:lumMod val="75000"/>
                </a:schemeClr>
              </a:solidFill>
              <a:sym typeface="+mn-ea"/>
            </a:endParaRPr>
          </a:p>
          <a:p>
            <a:pPr marL="914400" lvl="1" indent="-457200" fontAlgn="auto">
              <a:buClr>
                <a:srgbClr val="E46C0A"/>
              </a:buClr>
              <a:buSzPct val="50000"/>
              <a:buFont typeface="Wingdings" panose="05000000000000000000" charset="0"/>
              <a:buChar char="o"/>
            </a:pPr>
            <a:r>
              <a:rPr lang="en-US" sz="3600" b="1" dirty="0">
                <a:solidFill>
                  <a:schemeClr val="tx2">
                    <a:lumMod val="75000"/>
                  </a:schemeClr>
                </a:solidFill>
                <a:sym typeface="+mn-ea"/>
              </a:rPr>
              <a:t>EDL (24 hrs supply)</a:t>
            </a:r>
            <a:endParaRPr lang="en-US" sz="3600" b="1" dirty="0">
              <a:solidFill>
                <a:schemeClr val="tx2">
                  <a:lumMod val="75000"/>
                </a:schemeClr>
              </a:solidFill>
              <a:sym typeface="+mn-ea"/>
            </a:endParaRPr>
          </a:p>
          <a:p>
            <a:pPr marL="914400" lvl="1" indent="-457200" fontAlgn="auto">
              <a:buClr>
                <a:srgbClr val="E46C0A"/>
              </a:buClr>
              <a:buSzPct val="50000"/>
              <a:buFont typeface="Wingdings" panose="05000000000000000000" charset="0"/>
              <a:buChar char="o"/>
            </a:pPr>
            <a:r>
              <a:rPr lang="en-US" sz="3600" b="1" dirty="0">
                <a:solidFill>
                  <a:schemeClr val="tx2">
                    <a:lumMod val="75000"/>
                  </a:schemeClr>
                </a:solidFill>
                <a:sym typeface="+mn-ea"/>
              </a:rPr>
              <a:t>Diesel Generator</a:t>
            </a:r>
            <a:endParaRPr lang="en-US" sz="3600" b="1" dirty="0">
              <a:solidFill>
                <a:schemeClr val="tx2">
                  <a:lumMod val="75000"/>
                </a:schemeClr>
              </a:solidFill>
              <a:sym typeface="+mn-ea"/>
            </a:endParaRPr>
          </a:p>
          <a:p>
            <a:pPr marL="914400" lvl="1" indent="-457200" fontAlgn="auto">
              <a:buClr>
                <a:srgbClr val="E46C0A"/>
              </a:buClr>
              <a:buSzPct val="50000"/>
              <a:buFont typeface="Wingdings" panose="05000000000000000000" charset="0"/>
              <a:buChar char="o"/>
            </a:pPr>
            <a:r>
              <a:rPr lang="en-US" sz="3600" b="1" dirty="0">
                <a:solidFill>
                  <a:schemeClr val="tx2">
                    <a:lumMod val="75000"/>
                  </a:schemeClr>
                </a:solidFill>
                <a:sym typeface="+mn-ea"/>
              </a:rPr>
              <a:t>PV solar Systems plus Diesel</a:t>
            </a:r>
            <a:endParaRPr lang="en-US" sz="3600" b="1" dirty="0">
              <a:solidFill>
                <a:schemeClr val="tx2">
                  <a:lumMod val="75000"/>
                </a:schemeClr>
              </a:solidFill>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4" name="Text Box 3"/>
          <p:cNvSpPr txBox="1"/>
          <p:nvPr/>
        </p:nvSpPr>
        <p:spPr>
          <a:xfrm>
            <a:off x="0" y="114300"/>
            <a:ext cx="13447395" cy="619760"/>
          </a:xfrm>
          <a:prstGeom prst="rect">
            <a:avLst/>
          </a:prstGeom>
          <a:noFill/>
        </p:spPr>
        <p:txBody>
          <a:bodyPr wrap="square" rtlCol="0" anchor="t">
            <a:noAutofit/>
          </a:bodyPr>
          <a:p>
            <a:r>
              <a:rPr lang="en-US" altLang="en-US" sz="3600" b="1">
                <a:solidFill>
                  <a:schemeClr val="accent2"/>
                </a:solidFill>
              </a:rPr>
              <a:t>Summary of the</a:t>
            </a:r>
            <a:r>
              <a:rPr lang="en-US" sz="3600" b="1">
                <a:solidFill>
                  <a:schemeClr val="accent2"/>
                </a:solidFill>
              </a:rPr>
              <a:t> results under the three Scenarios</a:t>
            </a:r>
            <a:endParaRPr lang="en-US" sz="3600" b="1">
              <a:solidFill>
                <a:schemeClr val="accent2"/>
              </a:solidFill>
            </a:endParaRPr>
          </a:p>
        </p:txBody>
      </p:sp>
      <p:graphicFrame>
        <p:nvGraphicFramePr>
          <p:cNvPr id="6" name="Table 5"/>
          <p:cNvGraphicFramePr/>
          <p:nvPr>
            <p:custDataLst>
              <p:tags r:id="rId2"/>
            </p:custDataLst>
          </p:nvPr>
        </p:nvGraphicFramePr>
        <p:xfrm>
          <a:off x="76200" y="1333500"/>
          <a:ext cx="17619980" cy="7374255"/>
        </p:xfrm>
        <a:graphic>
          <a:graphicData uri="http://schemas.openxmlformats.org/drawingml/2006/table">
            <a:tbl>
              <a:tblPr/>
              <a:tblGrid>
                <a:gridCol w="1873250"/>
                <a:gridCol w="3248660"/>
                <a:gridCol w="5130800"/>
                <a:gridCol w="1621155"/>
                <a:gridCol w="4780915"/>
                <a:gridCol w="965200"/>
              </a:tblGrid>
              <a:tr h="361315">
                <a:tc>
                  <a:txBody>
                    <a:bodyPr/>
                    <a:p>
                      <a:pPr algn="l" fontAlgn="b"/>
                      <a:r>
                        <a:rPr sz="3200" b="1" i="0">
                          <a:solidFill>
                            <a:srgbClr val="7030A0"/>
                          </a:solidFill>
                          <a:latin typeface="Calibri" panose="020F0502020204030204"/>
                          <a:ea typeface="Calibri" panose="020F0502020204030204"/>
                        </a:rPr>
                        <a:t>Senario1</a:t>
                      </a:r>
                      <a:endParaRPr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r>
                        <a:rPr sz="3200" b="1" i="0">
                          <a:solidFill>
                            <a:srgbClr val="7030A0"/>
                          </a:solidFill>
                          <a:latin typeface="Calibri" panose="020F0502020204030204"/>
                          <a:ea typeface="Calibri" panose="020F0502020204030204"/>
                        </a:rPr>
                        <a:t>EDL</a:t>
                      </a:r>
                      <a:endParaRPr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endParaRPr sz="2400" b="0"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endParaRPr sz="2400" b="0"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0" i="0">
                          <a:solidFill>
                            <a:srgbClr val="1F4E78"/>
                          </a:solidFill>
                          <a:latin typeface="Calibri" panose="020F0502020204030204"/>
                          <a:ea typeface="Calibri" panose="020F0502020204030204"/>
                        </a:rPr>
                        <a:t>18</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Cost/day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0" i="0">
                          <a:solidFill>
                            <a:srgbClr val="1F4E78"/>
                          </a:solidFill>
                          <a:latin typeface="Calibri" panose="020F0502020204030204"/>
                          <a:ea typeface="Calibri" panose="020F0502020204030204"/>
                        </a:rPr>
                        <a:t>634</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days/year</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0" i="0">
                          <a:solidFill>
                            <a:srgbClr val="1F4E78"/>
                          </a:solidFill>
                          <a:latin typeface="Calibri" panose="020F0502020204030204"/>
                          <a:ea typeface="Calibri" panose="020F0502020204030204"/>
                        </a:rPr>
                        <a:t>365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C00000"/>
                          </a:solidFill>
                          <a:latin typeface="Calibri" panose="020F0502020204030204"/>
                          <a:ea typeface="Calibri" panose="020F0502020204030204"/>
                        </a:rPr>
                        <a:t>Energy cost/year</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r" fontAlgn="b"/>
                      <a:r>
                        <a:rPr sz="2400" b="1" i="0">
                          <a:solidFill>
                            <a:srgbClr val="C00000"/>
                          </a:solidFill>
                          <a:latin typeface="Calibri" panose="020F0502020204030204"/>
                          <a:ea typeface="Calibri" panose="020F0502020204030204"/>
                        </a:rPr>
                        <a:t>$257,121</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ctr" fontAlgn="b"/>
                      <a:r>
                        <a:rPr sz="2400" b="1" i="0">
                          <a:solidFill>
                            <a:srgbClr val="C00000"/>
                          </a:solidFill>
                          <a:latin typeface="Calibri" panose="020F0502020204030204"/>
                          <a:ea typeface="Calibri" panose="020F0502020204030204"/>
                        </a:rPr>
                        <a:t>Energy cost/m3</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r>
                        <a:rPr sz="2400" b="1" i="0">
                          <a:solidFill>
                            <a:srgbClr val="C00000"/>
                          </a:solidFill>
                          <a:latin typeface="Calibri" panose="020F0502020204030204"/>
                          <a:ea typeface="Calibri" panose="020F0502020204030204"/>
                        </a:rPr>
                        <a:t>$0.32</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Capital recovery (station)</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1" i="0">
                          <a:solidFill>
                            <a:srgbClr val="1F4E78"/>
                          </a:solidFill>
                          <a:latin typeface="Calibri" panose="020F0502020204030204"/>
                          <a:ea typeface="Calibri" panose="020F0502020204030204"/>
                        </a:rPr>
                        <a:t>$16,878</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Operational cost</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1" i="0">
                          <a:solidFill>
                            <a:srgbClr val="1F4E78"/>
                          </a:solidFill>
                          <a:latin typeface="Calibri" panose="020F0502020204030204"/>
                          <a:ea typeface="Calibri" panose="020F0502020204030204"/>
                        </a:rPr>
                        <a:t>$27,000</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Maintenance cost (station)</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1" i="0">
                          <a:solidFill>
                            <a:srgbClr val="1F4E78"/>
                          </a:solidFill>
                          <a:latin typeface="Calibri" panose="020F0502020204030204"/>
                          <a:ea typeface="Calibri" panose="020F0502020204030204"/>
                        </a:rPr>
                        <a:t>$4,095</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002060"/>
                          </a:solidFill>
                          <a:latin typeface="Calibri" panose="020F0502020204030204"/>
                          <a:ea typeface="Calibri" panose="020F0502020204030204"/>
                        </a:rPr>
                        <a:t>Direct production cost/year</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r" fontAlgn="b"/>
                      <a:r>
                        <a:rPr sz="2400" b="1" i="0">
                          <a:solidFill>
                            <a:srgbClr val="002060"/>
                          </a:solidFill>
                          <a:latin typeface="Calibri" panose="020F0502020204030204"/>
                          <a:ea typeface="Calibri" panose="020F0502020204030204"/>
                        </a:rPr>
                        <a:t>$305,093</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ctr" fontAlgn="b"/>
                      <a:r>
                        <a:rPr sz="2400" b="1" i="0">
                          <a:solidFill>
                            <a:srgbClr val="002060"/>
                          </a:solidFill>
                          <a:latin typeface="Calibri" panose="020F0502020204030204"/>
                          <a:ea typeface="Calibri" panose="020F0502020204030204"/>
                        </a:rPr>
                        <a:t>Direct production cost/m</a:t>
                      </a:r>
                      <a:r>
                        <a:rPr sz="2400" b="1" i="0">
                          <a:solidFill>
                            <a:srgbClr val="002060"/>
                          </a:solidFill>
                          <a:latin typeface="Calibri" panose="020F0502020204030204"/>
                          <a:ea typeface="Calibri" panose="020F0502020204030204"/>
                        </a:rPr>
                        <a:t>3</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r>
                        <a:rPr sz="2400" b="1" i="0">
                          <a:solidFill>
                            <a:srgbClr val="002060"/>
                          </a:solidFill>
                          <a:latin typeface="Calibri" panose="020F0502020204030204"/>
                          <a:ea typeface="Calibri" panose="020F0502020204030204"/>
                        </a:rPr>
                        <a:t>$0.38</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r>
              <a:tr h="34480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61315">
                <a:tc>
                  <a:txBody>
                    <a:bodyPr/>
                    <a:p>
                      <a:pPr algn="l" fontAlgn="b"/>
                      <a:r>
                        <a:rPr sz="3200" b="1" i="0">
                          <a:solidFill>
                            <a:srgbClr val="7030A0"/>
                          </a:solidFill>
                          <a:latin typeface="Calibri" panose="020F0502020204030204"/>
                          <a:ea typeface="Calibri" panose="020F0502020204030204"/>
                        </a:rPr>
                        <a:t>Senario2</a:t>
                      </a:r>
                      <a:endParaRPr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r>
                        <a:rPr sz="3200" b="1" i="0">
                          <a:solidFill>
                            <a:srgbClr val="7030A0"/>
                          </a:solidFill>
                          <a:latin typeface="Calibri" panose="020F0502020204030204"/>
                          <a:ea typeface="Calibri" panose="020F0502020204030204"/>
                        </a:rPr>
                        <a:t>Diesel</a:t>
                      </a:r>
                      <a:r>
                        <a:rPr lang="en-US" sz="3200" b="1" i="0">
                          <a:solidFill>
                            <a:srgbClr val="7030A0"/>
                          </a:solidFill>
                          <a:latin typeface="Calibri" panose="020F0502020204030204"/>
                          <a:ea typeface="Calibri" panose="020F0502020204030204"/>
                        </a:rPr>
                        <a:t> Generator</a:t>
                      </a:r>
                      <a:endParaRPr lang="en-US"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0" i="0">
                          <a:solidFill>
                            <a:srgbClr val="1F4E78"/>
                          </a:solidFill>
                          <a:latin typeface="Calibri" panose="020F0502020204030204"/>
                          <a:ea typeface="Calibri" panose="020F0502020204030204"/>
                        </a:rPr>
                        <a:t>18</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Cost/day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0" i="0">
                          <a:solidFill>
                            <a:srgbClr val="1F4E78"/>
                          </a:solidFill>
                          <a:latin typeface="Calibri" panose="020F0502020204030204"/>
                          <a:ea typeface="Calibri" panose="020F0502020204030204"/>
                        </a:rPr>
                        <a:t>599</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days/year</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0" i="0">
                          <a:solidFill>
                            <a:srgbClr val="1F4E78"/>
                          </a:solidFill>
                          <a:latin typeface="Calibri" panose="020F0502020204030204"/>
                          <a:ea typeface="Calibri" panose="020F0502020204030204"/>
                        </a:rPr>
                        <a:t>365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C00000"/>
                          </a:solidFill>
                          <a:latin typeface="Calibri" panose="020F0502020204030204"/>
                          <a:ea typeface="Calibri" panose="020F0502020204030204"/>
                        </a:rPr>
                        <a:t>Energy cost/year</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r" fontAlgn="b"/>
                      <a:r>
                        <a:rPr sz="2400" b="1" i="0">
                          <a:solidFill>
                            <a:srgbClr val="C00000"/>
                          </a:solidFill>
                          <a:latin typeface="Calibri" panose="020F0502020204030204"/>
                          <a:ea typeface="Calibri" panose="020F0502020204030204"/>
                        </a:rPr>
                        <a:t>$218,453</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ctr" fontAlgn="b"/>
                      <a:r>
                        <a:rPr sz="2400" b="1" i="0">
                          <a:solidFill>
                            <a:srgbClr val="C00000"/>
                          </a:solidFill>
                          <a:latin typeface="Calibri" panose="020F0502020204030204"/>
                          <a:ea typeface="Calibri" panose="020F0502020204030204"/>
                        </a:rPr>
                        <a:t>Energy cost/m3</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r>
                        <a:rPr sz="2400" b="1" i="0">
                          <a:solidFill>
                            <a:srgbClr val="C00000"/>
                          </a:solidFill>
                          <a:latin typeface="Calibri" panose="020F0502020204030204"/>
                          <a:ea typeface="Calibri" panose="020F0502020204030204"/>
                        </a:rPr>
                        <a:t>$0.27</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Capital recovery (station + Generator)</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1" i="0">
                          <a:solidFill>
                            <a:srgbClr val="1F4E78"/>
                          </a:solidFill>
                          <a:latin typeface="Calibri" panose="020F0502020204030204"/>
                          <a:ea typeface="Calibri" panose="020F0502020204030204"/>
                        </a:rPr>
                        <a:t>$17,515</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Operational cost</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1" i="0">
                          <a:solidFill>
                            <a:srgbClr val="1F4E78"/>
                          </a:solidFill>
                          <a:latin typeface="Calibri" panose="020F0502020204030204"/>
                          <a:ea typeface="Calibri" panose="020F0502020204030204"/>
                        </a:rPr>
                        <a:t>$27,000</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Maintenance cost(station + Generator)</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r" fontAlgn="b"/>
                      <a:r>
                        <a:rPr sz="2400" b="1" i="0">
                          <a:solidFill>
                            <a:srgbClr val="1F4E78"/>
                          </a:solidFill>
                          <a:latin typeface="Calibri" panose="020F0502020204030204"/>
                          <a:ea typeface="Calibri" panose="020F0502020204030204"/>
                        </a:rPr>
                        <a:t>$10,961</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2F4F3"/>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441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002060"/>
                          </a:solidFill>
                          <a:latin typeface="Calibri" panose="020F0502020204030204"/>
                          <a:ea typeface="Calibri" panose="020F0502020204030204"/>
                        </a:rPr>
                        <a:t>Direct production cost/year</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r" fontAlgn="b"/>
                      <a:r>
                        <a:rPr sz="2400" b="1" i="0">
                          <a:solidFill>
                            <a:srgbClr val="002060"/>
                          </a:solidFill>
                          <a:latin typeface="Calibri" panose="020F0502020204030204"/>
                          <a:ea typeface="Calibri" panose="020F0502020204030204"/>
                        </a:rPr>
                        <a:t>$273,928</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ctr" fontAlgn="b"/>
                      <a:r>
                        <a:rPr sz="2400" b="1" i="0">
                          <a:solidFill>
                            <a:srgbClr val="002060"/>
                          </a:solidFill>
                          <a:latin typeface="Calibri" panose="020F0502020204030204"/>
                          <a:ea typeface="Calibri" panose="020F0502020204030204"/>
                        </a:rPr>
                        <a:t>Direct production cost/m</a:t>
                      </a:r>
                      <a:r>
                        <a:rPr sz="2400" b="1" i="0">
                          <a:solidFill>
                            <a:srgbClr val="002060"/>
                          </a:solidFill>
                          <a:latin typeface="Calibri" panose="020F0502020204030204"/>
                          <a:ea typeface="Calibri" panose="020F0502020204030204"/>
                        </a:rPr>
                        <a:t>3</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r>
                        <a:rPr sz="2400" b="1" i="0">
                          <a:solidFill>
                            <a:srgbClr val="002060"/>
                          </a:solidFill>
                          <a:latin typeface="Calibri" panose="020F0502020204030204"/>
                          <a:ea typeface="Calibri" panose="020F0502020204030204"/>
                        </a:rPr>
                        <a:t>$0.34</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graphicFrame>
        <p:nvGraphicFramePr>
          <p:cNvPr id="8" name="Table 7"/>
          <p:cNvGraphicFramePr/>
          <p:nvPr>
            <p:custDataLst>
              <p:tags r:id="rId2"/>
            </p:custDataLst>
          </p:nvPr>
        </p:nvGraphicFramePr>
        <p:xfrm>
          <a:off x="635" y="204470"/>
          <a:ext cx="17932400" cy="9818370"/>
        </p:xfrm>
        <a:graphic>
          <a:graphicData uri="http://schemas.openxmlformats.org/drawingml/2006/table">
            <a:tbl>
              <a:tblPr/>
              <a:tblGrid>
                <a:gridCol w="1551940"/>
                <a:gridCol w="3642995"/>
                <a:gridCol w="5169535"/>
                <a:gridCol w="1665605"/>
                <a:gridCol w="3979545"/>
                <a:gridCol w="1922780"/>
              </a:tblGrid>
              <a:tr h="334645">
                <a:tc>
                  <a:txBody>
                    <a:bodyPr/>
                    <a:p>
                      <a:pPr algn="l" fontAlgn="b"/>
                      <a:r>
                        <a:rPr sz="2800" b="1" i="0">
                          <a:solidFill>
                            <a:srgbClr val="7030A0"/>
                          </a:solidFill>
                          <a:latin typeface="Calibri" panose="020F0502020204030204"/>
                          <a:ea typeface="Calibri" panose="020F0502020204030204"/>
                        </a:rPr>
                        <a:t>Senario3</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r>
                        <a:rPr sz="2800" b="1" i="0">
                          <a:solidFill>
                            <a:srgbClr val="7030A0"/>
                          </a:solidFill>
                          <a:latin typeface="Calibri" panose="020F0502020204030204"/>
                          <a:ea typeface="Calibri" panose="020F0502020204030204"/>
                        </a:rPr>
                        <a:t>PV + Diesel Generator</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endParaRPr sz="24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endParaRPr sz="2400" b="1"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028458"/>
                          </a:solidFill>
                          <a:latin typeface="Calibri" panose="020F0502020204030204"/>
                          <a:ea typeface="Calibri" panose="020F0502020204030204"/>
                        </a:rPr>
                        <a:t>Summer Season (days/year)</a:t>
                      </a:r>
                      <a:endParaRPr sz="2400" b="1" i="0">
                        <a:solidFill>
                          <a:srgbClr val="02845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E2EFDA"/>
                    </a:solidFill>
                  </a:tcPr>
                </a:tc>
                <a:tc>
                  <a:txBody>
                    <a:bodyPr/>
                    <a:p>
                      <a:pPr algn="r" fontAlgn="b"/>
                      <a:r>
                        <a:rPr sz="2400" b="1" i="0">
                          <a:solidFill>
                            <a:srgbClr val="028458"/>
                          </a:solidFill>
                          <a:latin typeface="Calibri" panose="020F0502020204030204"/>
                          <a:ea typeface="Calibri" panose="020F0502020204030204"/>
                        </a:rPr>
                        <a:t>240</a:t>
                      </a:r>
                      <a:endParaRPr sz="2400" b="1" i="0">
                        <a:solidFill>
                          <a:srgbClr val="02845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E2EFDA"/>
                    </a:solidFill>
                  </a:tcPr>
                </a:tc>
                <a:tc>
                  <a:txBody>
                    <a:bodyPr/>
                    <a:p>
                      <a:pPr algn="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E2EFDA"/>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1F4E78"/>
                          </a:solidFill>
                          <a:latin typeface="Calibri" panose="020F0502020204030204"/>
                          <a:ea typeface="Calibri" panose="020F0502020204030204"/>
                        </a:rPr>
                        <a:t>PV</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8</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1F4E78"/>
                          </a:solidFill>
                          <a:latin typeface="Calibri" panose="020F0502020204030204"/>
                          <a:ea typeface="Calibri" panose="020F0502020204030204"/>
                        </a:rPr>
                        <a:t>Diesel</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9.5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Cost/day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$325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E41908"/>
                          </a:solidFill>
                          <a:latin typeface="Calibri" panose="020F0502020204030204"/>
                          <a:ea typeface="Calibri" panose="020F0502020204030204"/>
                        </a:rPr>
                        <a:t>Energy cost/year (summer)</a:t>
                      </a:r>
                      <a:endParaRPr sz="2400" b="1" i="0">
                        <a:solidFill>
                          <a:srgbClr val="E4190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r" fontAlgn="b"/>
                      <a:r>
                        <a:rPr sz="2400" b="1" i="0">
                          <a:solidFill>
                            <a:srgbClr val="E41908"/>
                          </a:solidFill>
                          <a:latin typeface="Calibri" panose="020F0502020204030204"/>
                          <a:ea typeface="Calibri" panose="020F0502020204030204"/>
                        </a:rPr>
                        <a:t>$77,976</a:t>
                      </a:r>
                      <a:endParaRPr sz="2400" b="1" i="0">
                        <a:solidFill>
                          <a:srgbClr val="E4190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028458"/>
                          </a:solidFill>
                          <a:latin typeface="Calibri" panose="020F0502020204030204"/>
                          <a:ea typeface="Calibri" panose="020F0502020204030204"/>
                        </a:rPr>
                        <a:t>Winter Season (days/year)</a:t>
                      </a:r>
                      <a:endParaRPr sz="2400" b="1" i="0">
                        <a:solidFill>
                          <a:srgbClr val="02845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E2EFDA"/>
                    </a:solidFill>
                  </a:tcPr>
                </a:tc>
                <a:tc>
                  <a:txBody>
                    <a:bodyPr/>
                    <a:p>
                      <a:pPr algn="r" fontAlgn="b"/>
                      <a:r>
                        <a:rPr sz="2400" b="1" i="0">
                          <a:solidFill>
                            <a:srgbClr val="028458"/>
                          </a:solidFill>
                          <a:latin typeface="Calibri" panose="020F0502020204030204"/>
                          <a:ea typeface="Calibri" panose="020F0502020204030204"/>
                        </a:rPr>
                        <a:t>125</a:t>
                      </a:r>
                      <a:endParaRPr sz="2400" b="1" i="0">
                        <a:solidFill>
                          <a:srgbClr val="02845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E2EFDA"/>
                    </a:solid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E2EFDA"/>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1" i="0">
                          <a:solidFill>
                            <a:srgbClr val="0B9796"/>
                          </a:solidFill>
                          <a:latin typeface="Calibri" panose="020F0502020204030204"/>
                          <a:ea typeface="Calibri" panose="020F0502020204030204"/>
                        </a:rPr>
                        <a:t>Sunny</a:t>
                      </a:r>
                      <a:endParaRPr sz="2400" b="1" i="0">
                        <a:solidFill>
                          <a:srgbClr val="0B9796"/>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1" i="0">
                          <a:solidFill>
                            <a:srgbClr val="0B9796"/>
                          </a:solidFill>
                          <a:latin typeface="Calibri" panose="020F0502020204030204"/>
                          <a:ea typeface="Calibri" panose="020F0502020204030204"/>
                        </a:rPr>
                        <a:t>90</a:t>
                      </a:r>
                      <a:endParaRPr sz="2400" b="1" i="0">
                        <a:solidFill>
                          <a:srgbClr val="0B9796"/>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1F4E78"/>
                          </a:solidFill>
                          <a:latin typeface="Calibri" panose="020F0502020204030204"/>
                          <a:ea typeface="Calibri" panose="020F0502020204030204"/>
                        </a:rPr>
                        <a:t>PV</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1F4E78"/>
                          </a:solidFill>
                          <a:latin typeface="Calibri" panose="020F0502020204030204"/>
                          <a:ea typeface="Calibri" panose="020F0502020204030204"/>
                        </a:rPr>
                        <a:t>Diesel</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12.5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Cost/day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$428</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buClrTx/>
                        <a:buSzTx/>
                        <a:buFontTx/>
                      </a:pPr>
                      <a:r>
                        <a:rPr sz="2400" b="1" i="0">
                          <a:solidFill>
                            <a:srgbClr val="0B9796"/>
                          </a:solidFill>
                          <a:latin typeface="Calibri" panose="020F0502020204030204"/>
                          <a:ea typeface="Calibri" panose="020F0502020204030204"/>
                        </a:rPr>
                        <a:t>Not Sunny</a:t>
                      </a:r>
                      <a:endParaRPr sz="2400" b="1" i="0">
                        <a:solidFill>
                          <a:srgbClr val="0B9796"/>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buClrTx/>
                        <a:buSzTx/>
                        <a:buFontTx/>
                      </a:pPr>
                      <a:r>
                        <a:rPr sz="2400" b="1" i="0">
                          <a:solidFill>
                            <a:srgbClr val="0B9796"/>
                          </a:solidFill>
                          <a:latin typeface="Calibri" panose="020F0502020204030204"/>
                          <a:ea typeface="Calibri" panose="020F0502020204030204"/>
                        </a:rPr>
                        <a:t>35</a:t>
                      </a:r>
                      <a:endParaRPr sz="2400" b="1" i="0">
                        <a:solidFill>
                          <a:srgbClr val="0B9796"/>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400" b="0" i="0">
                        <a:solidFill>
                          <a:srgbClr val="0B9796"/>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1F4E78"/>
                          </a:solidFill>
                          <a:latin typeface="Calibri" panose="020F0502020204030204"/>
                          <a:ea typeface="Calibri" panose="020F0502020204030204"/>
                        </a:rPr>
                        <a:t>PV</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0</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1F4E78"/>
                          </a:solidFill>
                          <a:latin typeface="Calibri" panose="020F0502020204030204"/>
                          <a:ea typeface="Calibri" panose="020F0502020204030204"/>
                        </a:rPr>
                        <a:t>Diesel</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opearting hrs/day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17.5</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Cost/day</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0" i="0">
                          <a:solidFill>
                            <a:srgbClr val="1F4E78"/>
                          </a:solidFill>
                          <a:latin typeface="Calibri" panose="020F0502020204030204"/>
                          <a:ea typeface="Calibri" panose="020F0502020204030204"/>
                        </a:rPr>
                        <a:t>$599</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12128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E41908"/>
                          </a:solidFill>
                          <a:latin typeface="Calibri" panose="020F0502020204030204"/>
                          <a:ea typeface="Calibri" panose="020F0502020204030204"/>
                        </a:rPr>
                        <a:t>Energy cost/year(winter)</a:t>
                      </a:r>
                      <a:endParaRPr sz="2400" b="1" i="0">
                        <a:solidFill>
                          <a:srgbClr val="E4190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r" fontAlgn="b"/>
                      <a:r>
                        <a:rPr sz="2400" b="1" i="0">
                          <a:solidFill>
                            <a:srgbClr val="E41908"/>
                          </a:solidFill>
                          <a:latin typeface="Calibri" panose="020F0502020204030204"/>
                          <a:ea typeface="Calibri" panose="020F0502020204030204"/>
                        </a:rPr>
                        <a:t>$59,423</a:t>
                      </a:r>
                      <a:endParaRPr sz="2400" b="1" i="0">
                        <a:solidFill>
                          <a:srgbClr val="E4190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C00000"/>
                          </a:solidFill>
                          <a:latin typeface="Calibri" panose="020F0502020204030204"/>
                          <a:ea typeface="Calibri" panose="020F0502020204030204"/>
                        </a:rPr>
                        <a:t>Energy cost/year (Diesel only)</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r" fontAlgn="b"/>
                      <a:r>
                        <a:rPr sz="2400" b="1" i="0">
                          <a:solidFill>
                            <a:srgbClr val="C00000"/>
                          </a:solidFill>
                          <a:latin typeface="Calibri" panose="020F0502020204030204"/>
                          <a:ea typeface="Calibri" panose="020F0502020204030204"/>
                        </a:rPr>
                        <a:t>$137,399</a:t>
                      </a:r>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ctr" fontAlgn="b"/>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Capital recovery (PV)</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1" i="0">
                          <a:solidFill>
                            <a:srgbClr val="1F4E78"/>
                          </a:solidFill>
                          <a:latin typeface="Calibri" panose="020F0502020204030204"/>
                          <a:ea typeface="Calibri" panose="020F0502020204030204"/>
                        </a:rPr>
                        <a:t>$5,880</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Maintenance cost (PV)</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1" i="0">
                          <a:solidFill>
                            <a:srgbClr val="1F4E78"/>
                          </a:solidFill>
                          <a:latin typeface="Calibri" panose="020F0502020204030204"/>
                          <a:ea typeface="Calibri" panose="020F0502020204030204"/>
                        </a:rPr>
                        <a:t>$200</a:t>
                      </a:r>
                      <a:endParaRPr sz="2400" b="1"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Capital recovery (station + Generator)</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1" i="0">
                          <a:solidFill>
                            <a:srgbClr val="002060"/>
                          </a:solidFill>
                          <a:latin typeface="Calibri" panose="020F0502020204030204"/>
                          <a:ea typeface="Calibri" panose="020F0502020204030204"/>
                        </a:rPr>
                        <a:t>$17,515</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77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Operational cost</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1" i="0">
                          <a:solidFill>
                            <a:srgbClr val="002060"/>
                          </a:solidFill>
                          <a:latin typeface="Calibri" panose="020F0502020204030204"/>
                          <a:ea typeface="Calibri" panose="020F0502020204030204"/>
                        </a:rPr>
                        <a:t>$27,000</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1813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r" fontAlgn="b"/>
                      <a:r>
                        <a:rPr sz="2400" b="0" i="0">
                          <a:solidFill>
                            <a:srgbClr val="1F4E78"/>
                          </a:solidFill>
                          <a:latin typeface="Calibri" panose="020F0502020204030204"/>
                          <a:ea typeface="Calibri" panose="020F0502020204030204"/>
                        </a:rPr>
                        <a:t>Maintenance cost(station + Generator)</a:t>
                      </a:r>
                      <a:endParaRPr sz="2400" b="0" i="0">
                        <a:solidFill>
                          <a:srgbClr val="1F4E78"/>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400" b="1" i="0">
                          <a:solidFill>
                            <a:srgbClr val="002060"/>
                          </a:solidFill>
                          <a:latin typeface="Calibri" panose="020F0502020204030204"/>
                          <a:ea typeface="Calibri" panose="020F0502020204030204"/>
                        </a:rPr>
                        <a:t>$8,414</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334645">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r>
                        <a:rPr sz="2400" b="1" i="0">
                          <a:solidFill>
                            <a:srgbClr val="002060"/>
                          </a:solidFill>
                          <a:latin typeface="Calibri" panose="020F0502020204030204"/>
                          <a:ea typeface="Calibri" panose="020F0502020204030204"/>
                        </a:rPr>
                        <a:t>Direct production cost/year</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r" fontAlgn="b"/>
                      <a:r>
                        <a:rPr sz="2400" b="1" i="0">
                          <a:solidFill>
                            <a:srgbClr val="002060"/>
                          </a:solidFill>
                          <a:latin typeface="Calibri" panose="020F0502020204030204"/>
                          <a:ea typeface="Calibri" panose="020F0502020204030204"/>
                        </a:rPr>
                        <a:t>$196,407</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c>
                  <a:txBody>
                    <a:bodyPr/>
                    <a:p>
                      <a:pPr algn="ctr" fontAlgn="b"/>
                      <a:r>
                        <a:rPr sz="2400" b="1" i="0">
                          <a:solidFill>
                            <a:srgbClr val="002060"/>
                          </a:solidFill>
                          <a:latin typeface="Calibri" panose="020F0502020204030204"/>
                          <a:ea typeface="Calibri" panose="020F0502020204030204"/>
                        </a:rPr>
                        <a:t>Direct production cost/m</a:t>
                      </a:r>
                      <a:r>
                        <a:rPr sz="2400" b="1" i="0">
                          <a:solidFill>
                            <a:srgbClr val="002060"/>
                          </a:solidFill>
                          <a:latin typeface="Calibri" panose="020F0502020204030204"/>
                          <a:ea typeface="Calibri" panose="020F0502020204030204"/>
                        </a:rPr>
                        <a:t>3</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ctr" fontAlgn="b"/>
                      <a:r>
                        <a:rPr sz="2400" b="1" i="0">
                          <a:solidFill>
                            <a:srgbClr val="002060"/>
                          </a:solidFill>
                          <a:latin typeface="Calibri" panose="020F0502020204030204"/>
                          <a:ea typeface="Calibri" panose="020F0502020204030204"/>
                        </a:rPr>
                        <a:t>$0.246</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D9D9"/>
                    </a:solidFill>
                  </a:tcPr>
                </a:tc>
              </a:tr>
            </a:tbl>
          </a:graphicData>
        </a:graphic>
      </p:graphicFrame>
      <p:graphicFrame>
        <p:nvGraphicFramePr>
          <p:cNvPr id="9" name="Table 8"/>
          <p:cNvGraphicFramePr/>
          <p:nvPr/>
        </p:nvGraphicFramePr>
        <p:xfrm>
          <a:off x="12420283" y="1180783"/>
          <a:ext cx="5800725" cy="2566035"/>
        </p:xfrm>
        <a:graphic>
          <a:graphicData uri="http://schemas.openxmlformats.org/drawingml/2006/table">
            <a:tbl>
              <a:tblPr/>
              <a:tblGrid>
                <a:gridCol w="3242945"/>
                <a:gridCol w="2557780"/>
              </a:tblGrid>
              <a:tr h="190500">
                <a:tc>
                  <a:txBody>
                    <a:bodyPr/>
                    <a:p>
                      <a:pPr algn="l" fontAlgn="b"/>
                      <a:r>
                        <a:rPr sz="2000" b="1" i="0">
                          <a:solidFill>
                            <a:srgbClr val="002060"/>
                          </a:solidFill>
                          <a:latin typeface="Calibri" panose="020F0502020204030204"/>
                          <a:ea typeface="Calibri" panose="020F0502020204030204"/>
                        </a:rPr>
                        <a:t>Source of energy</a:t>
                      </a:r>
                      <a:endParaRPr sz="20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l" fontAlgn="b"/>
                      <a:r>
                        <a:rPr sz="2000" b="1" i="0">
                          <a:solidFill>
                            <a:srgbClr val="002060"/>
                          </a:solidFill>
                          <a:latin typeface="Calibri" panose="020F0502020204030204"/>
                          <a:ea typeface="Calibri" panose="020F0502020204030204"/>
                        </a:rPr>
                        <a:t>Opearting Hours /Year</a:t>
                      </a:r>
                      <a:endParaRPr sz="20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r>
              <a:tr h="190500">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l"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200025">
                <a:tc>
                  <a:txBody>
                    <a:bodyPr/>
                    <a:p>
                      <a:pPr algn="l" fontAlgn="b"/>
                      <a:r>
                        <a:rPr sz="2400" b="1" i="0">
                          <a:solidFill>
                            <a:srgbClr val="002060"/>
                          </a:solidFill>
                          <a:latin typeface="Calibri" panose="020F0502020204030204"/>
                          <a:ea typeface="Calibri" panose="020F0502020204030204"/>
                        </a:rPr>
                        <a:t>Diesel Generator</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r>
                        <a:rPr sz="2400" b="0" i="0">
                          <a:solidFill>
                            <a:srgbClr val="203764"/>
                          </a:solidFill>
                          <a:latin typeface="Calibri" panose="020F0502020204030204"/>
                          <a:ea typeface="Calibri" panose="020F0502020204030204"/>
                        </a:rPr>
                        <a:t>6,388</a:t>
                      </a:r>
                      <a:endParaRPr sz="2400" b="0" i="0">
                        <a:solidFill>
                          <a:srgbClr val="203764"/>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190500">
                <a:tc>
                  <a:txBody>
                    <a:bodyPr/>
                    <a:p>
                      <a:pPr algn="l" fontAlgn="b"/>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190500">
                <a:tc>
                  <a:txBody>
                    <a:bodyPr/>
                    <a:p>
                      <a:pPr algn="l" fontAlgn="b"/>
                      <a:r>
                        <a:rPr sz="2400" b="1" i="0">
                          <a:solidFill>
                            <a:srgbClr val="002060"/>
                          </a:solidFill>
                          <a:latin typeface="Calibri" panose="020F0502020204030204"/>
                          <a:ea typeface="Calibri" panose="020F0502020204030204"/>
                        </a:rPr>
                        <a:t>PV with Diesel Generator</a:t>
                      </a:r>
                      <a:endParaRPr sz="24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endParaRPr sz="24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190500">
                <a:tc>
                  <a:txBody>
                    <a:bodyPr/>
                    <a:p>
                      <a:pPr algn="r" fontAlgn="b"/>
                      <a:r>
                        <a:rPr sz="2400" b="0" i="0">
                          <a:solidFill>
                            <a:srgbClr val="203764"/>
                          </a:solidFill>
                          <a:latin typeface="Calibri" panose="020F0502020204030204"/>
                          <a:ea typeface="Calibri" panose="020F0502020204030204"/>
                        </a:rPr>
                        <a:t>PV solar system</a:t>
                      </a:r>
                      <a:endParaRPr sz="2400" b="0" i="0">
                        <a:solidFill>
                          <a:srgbClr val="203764"/>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r>
                        <a:rPr sz="2400" b="0" i="0">
                          <a:solidFill>
                            <a:srgbClr val="203764"/>
                          </a:solidFill>
                          <a:latin typeface="Calibri" panose="020F0502020204030204"/>
                          <a:ea typeface="Calibri" panose="020F0502020204030204"/>
                        </a:rPr>
                        <a:t>2,370</a:t>
                      </a:r>
                      <a:endParaRPr sz="2400" b="0" i="0">
                        <a:solidFill>
                          <a:srgbClr val="203764"/>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190500">
                <a:tc>
                  <a:txBody>
                    <a:bodyPr/>
                    <a:p>
                      <a:pPr algn="r" fontAlgn="b"/>
                      <a:r>
                        <a:rPr sz="2400" b="0" i="0">
                          <a:solidFill>
                            <a:srgbClr val="203764"/>
                          </a:solidFill>
                          <a:latin typeface="Calibri" panose="020F0502020204030204"/>
                          <a:ea typeface="Calibri" panose="020F0502020204030204"/>
                        </a:rPr>
                        <a:t>Diesel Generator</a:t>
                      </a:r>
                      <a:endParaRPr sz="2400" b="0" i="0">
                        <a:solidFill>
                          <a:srgbClr val="203764"/>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c>
                  <a:txBody>
                    <a:bodyPr/>
                    <a:p>
                      <a:pPr algn="ctr" fontAlgn="b"/>
                      <a:r>
                        <a:rPr sz="2400" b="0" i="0">
                          <a:solidFill>
                            <a:srgbClr val="203764"/>
                          </a:solidFill>
                          <a:latin typeface="Calibri" panose="020F0502020204030204"/>
                          <a:ea typeface="Calibri" panose="020F0502020204030204"/>
                        </a:rPr>
                        <a:t>4,018</a:t>
                      </a:r>
                      <a:endParaRPr sz="2400" b="0" i="0">
                        <a:solidFill>
                          <a:srgbClr val="203764"/>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graphicFrame>
        <p:nvGraphicFramePr>
          <p:cNvPr id="4" name="Table 3"/>
          <p:cNvGraphicFramePr/>
          <p:nvPr>
            <p:custDataLst>
              <p:tags r:id="rId2"/>
            </p:custDataLst>
          </p:nvPr>
        </p:nvGraphicFramePr>
        <p:xfrm>
          <a:off x="3352800" y="876300"/>
          <a:ext cx="11186160" cy="1914525"/>
        </p:xfrm>
        <a:graphic>
          <a:graphicData uri="http://schemas.openxmlformats.org/drawingml/2006/table">
            <a:tbl>
              <a:tblPr/>
              <a:tblGrid>
                <a:gridCol w="3839845"/>
                <a:gridCol w="4375150"/>
                <a:gridCol w="2971165"/>
              </a:tblGrid>
              <a:tr h="508635">
                <a:tc>
                  <a:txBody>
                    <a:bodyPr/>
                    <a:p>
                      <a:pPr algn="l" fontAlgn="b"/>
                      <a:r>
                        <a:rPr sz="2800" b="1" i="0">
                          <a:solidFill>
                            <a:srgbClr val="002060"/>
                          </a:solidFill>
                          <a:latin typeface="Calibri" panose="020F0502020204030204"/>
                          <a:ea typeface="Calibri" panose="020F0502020204030204"/>
                        </a:rPr>
                        <a:t>Source of energy</a:t>
                      </a:r>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ctr" fontAlgn="b"/>
                      <a:r>
                        <a:rPr sz="2800" b="1" i="0">
                          <a:solidFill>
                            <a:srgbClr val="002060"/>
                          </a:solidFill>
                          <a:latin typeface="Calibri" panose="020F0502020204030204"/>
                          <a:ea typeface="Calibri" panose="020F0502020204030204"/>
                        </a:rPr>
                        <a:t>Direct production cost/m3</a:t>
                      </a:r>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l" fontAlgn="b"/>
                      <a:endParaRPr sz="28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485140">
                <a:tc>
                  <a:txBody>
                    <a:bodyPr/>
                    <a:p>
                      <a:pPr algn="l" fontAlgn="b"/>
                      <a:r>
                        <a:rPr sz="2800" b="1" i="0">
                          <a:solidFill>
                            <a:srgbClr val="7030A0"/>
                          </a:solidFill>
                          <a:latin typeface="Calibri" panose="020F0502020204030204"/>
                          <a:ea typeface="Calibri" panose="020F0502020204030204"/>
                        </a:rPr>
                        <a:t>EDL</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7030A0"/>
                          </a:solidFill>
                          <a:latin typeface="Calibri" panose="020F0502020204030204"/>
                          <a:ea typeface="Calibri" panose="020F0502020204030204"/>
                        </a:rPr>
                        <a:t>$0.382</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8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405130">
                <a:tc>
                  <a:txBody>
                    <a:bodyPr/>
                    <a:p>
                      <a:pPr algn="l" fontAlgn="b"/>
                      <a:r>
                        <a:rPr sz="2800" b="1" i="0">
                          <a:solidFill>
                            <a:srgbClr val="7030A0"/>
                          </a:solidFill>
                          <a:latin typeface="Calibri" panose="020F0502020204030204"/>
                          <a:ea typeface="Calibri" panose="020F0502020204030204"/>
                        </a:rPr>
                        <a:t>Diesel Generator</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7030A0"/>
                          </a:solidFill>
                          <a:latin typeface="Calibri" panose="020F0502020204030204"/>
                          <a:ea typeface="Calibri" panose="020F0502020204030204"/>
                        </a:rPr>
                        <a:t>$0.343</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endParaRPr sz="28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484505">
                <a:tc>
                  <a:txBody>
                    <a:bodyPr/>
                    <a:p>
                      <a:pPr algn="l" fontAlgn="b"/>
                      <a:r>
                        <a:rPr sz="2800" b="1" i="0">
                          <a:solidFill>
                            <a:srgbClr val="7030A0"/>
                          </a:solidFill>
                          <a:latin typeface="Calibri" panose="020F0502020204030204"/>
                          <a:ea typeface="Calibri" panose="020F0502020204030204"/>
                        </a:rPr>
                        <a:t>PV with Diesel Generator</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7030A0"/>
                          </a:solidFill>
                          <a:latin typeface="Calibri" panose="020F0502020204030204"/>
                          <a:ea typeface="Calibri" panose="020F0502020204030204"/>
                        </a:rPr>
                        <a:t>$0.246</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l" fontAlgn="b"/>
                      <a:endParaRPr sz="2800" b="0" i="0">
                        <a:solidFill>
                          <a:srgbClr val="0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bl>
          </a:graphicData>
        </a:graphic>
      </p:graphicFrame>
      <p:graphicFrame>
        <p:nvGraphicFramePr>
          <p:cNvPr id="6" name="Table 5"/>
          <p:cNvGraphicFramePr/>
          <p:nvPr>
            <p:custDataLst>
              <p:tags r:id="rId3"/>
            </p:custDataLst>
          </p:nvPr>
        </p:nvGraphicFramePr>
        <p:xfrm>
          <a:off x="3276600" y="3771900"/>
          <a:ext cx="9914890" cy="1701800"/>
        </p:xfrm>
        <a:graphic>
          <a:graphicData uri="http://schemas.openxmlformats.org/drawingml/2006/table">
            <a:tbl>
              <a:tblPr/>
              <a:tblGrid>
                <a:gridCol w="3820795"/>
                <a:gridCol w="4375150"/>
                <a:gridCol w="1718945"/>
              </a:tblGrid>
              <a:tr h="514350">
                <a:tc>
                  <a:txBody>
                    <a:bodyPr/>
                    <a:p>
                      <a:pPr algn="l" fontAlgn="b"/>
                      <a:r>
                        <a:rPr sz="2800" b="1" i="0">
                          <a:solidFill>
                            <a:srgbClr val="002060"/>
                          </a:solidFill>
                          <a:latin typeface="Calibri" panose="020F0502020204030204"/>
                          <a:ea typeface="Calibri" panose="020F0502020204030204"/>
                        </a:rPr>
                        <a:t>Source of energy</a:t>
                      </a:r>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ctr" fontAlgn="b"/>
                      <a:r>
                        <a:rPr sz="2800" b="1" i="0">
                          <a:solidFill>
                            <a:srgbClr val="002060"/>
                          </a:solidFill>
                          <a:latin typeface="Calibri" panose="020F0502020204030204"/>
                          <a:ea typeface="Calibri" panose="020F0502020204030204"/>
                        </a:rPr>
                        <a:t>Energy Cost (Diesel only)</a:t>
                      </a:r>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c>
                  <a:txBody>
                    <a:bodyPr/>
                    <a:p>
                      <a:pPr algn="just" fontAlgn="b"/>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593725">
                <a:tc>
                  <a:txBody>
                    <a:bodyPr/>
                    <a:p>
                      <a:pPr algn="l" fontAlgn="b"/>
                      <a:r>
                        <a:rPr sz="2800" b="1" i="0">
                          <a:solidFill>
                            <a:srgbClr val="7030A0"/>
                          </a:solidFill>
                          <a:latin typeface="Calibri" panose="020F0502020204030204"/>
                          <a:ea typeface="Calibri" panose="020F0502020204030204"/>
                        </a:rPr>
                        <a:t>Diesel Generator</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7030A0"/>
                          </a:solidFill>
                          <a:latin typeface="Calibri" panose="020F0502020204030204"/>
                          <a:ea typeface="Calibri" panose="020F0502020204030204"/>
                        </a:rPr>
                        <a:t>$218,452.500</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C00000"/>
                          </a:solidFill>
                          <a:latin typeface="Calibri" panose="020F0502020204030204"/>
                          <a:ea typeface="Calibri" panose="020F0502020204030204"/>
                        </a:rPr>
                        <a:t>37.10%</a:t>
                      </a:r>
                      <a:endParaRPr sz="28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r h="593725">
                <a:tc>
                  <a:txBody>
                    <a:bodyPr/>
                    <a:p>
                      <a:pPr algn="l" fontAlgn="b"/>
                      <a:r>
                        <a:rPr sz="2800" b="1" i="0">
                          <a:solidFill>
                            <a:srgbClr val="7030A0"/>
                          </a:solidFill>
                          <a:latin typeface="Calibri" panose="020F0502020204030204"/>
                          <a:ea typeface="Calibri" panose="020F0502020204030204"/>
                        </a:rPr>
                        <a:t>PV with Diesel Generator</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7030A0"/>
                          </a:solidFill>
                          <a:latin typeface="Calibri" panose="020F0502020204030204"/>
                          <a:ea typeface="Calibri" panose="020F0502020204030204"/>
                        </a:rPr>
                        <a:t>$137,398.500</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2800" b="1" i="0">
                          <a:solidFill>
                            <a:srgbClr val="C00000"/>
                          </a:solidFill>
                          <a:latin typeface="Calibri" panose="020F0502020204030204"/>
                          <a:ea typeface="Calibri" panose="020F0502020204030204"/>
                        </a:rPr>
                        <a:t>$81,054</a:t>
                      </a:r>
                      <a:endParaRPr sz="2800" b="1" i="0">
                        <a:solidFill>
                          <a:srgbClr val="C00000"/>
                        </a:solidFill>
                        <a:latin typeface="Calibri" panose="020F0502020204030204"/>
                        <a:ea typeface="Calibri" panose="020F0502020204030204"/>
                      </a:endParaRPr>
                    </a:p>
                  </a:txBody>
                  <a:tcPr marL="9842" marR="9842" marT="9842" marB="0" anchor="b" anchorCtr="0">
                    <a:lnL>
                      <a:noFill/>
                    </a:lnL>
                    <a:lnR>
                      <a:noFill/>
                    </a:lnR>
                    <a:lnT>
                      <a:noFill/>
                    </a:lnT>
                    <a:lnB>
                      <a:noFill/>
                    </a:lnB>
                    <a:noFill/>
                  </a:tcPr>
                </a:tc>
              </a:tr>
            </a:tbl>
          </a:graphicData>
        </a:graphic>
      </p:graphicFrame>
      <p:grpSp>
        <p:nvGrpSpPr>
          <p:cNvPr id="16" name="Group 15"/>
          <p:cNvGrpSpPr/>
          <p:nvPr/>
        </p:nvGrpSpPr>
        <p:grpSpPr>
          <a:xfrm>
            <a:off x="13435965" y="4530725"/>
            <a:ext cx="2827655" cy="824230"/>
            <a:chOff x="21120" y="7020"/>
            <a:chExt cx="4453" cy="1298"/>
          </a:xfrm>
        </p:grpSpPr>
        <p:sp>
          <p:nvSpPr>
            <p:cNvPr id="9" name="Rectangles 8"/>
            <p:cNvSpPr/>
            <p:nvPr/>
          </p:nvSpPr>
          <p:spPr>
            <a:xfrm>
              <a:off x="21534" y="7020"/>
              <a:ext cx="4039" cy="1298"/>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sz="3200" b="1">
                  <a:solidFill>
                    <a:srgbClr val="C00000"/>
                  </a:solidFill>
                  <a:sym typeface="+mn-ea"/>
                </a:rPr>
                <a:t>Savings</a:t>
              </a:r>
              <a:endParaRPr lang="en-US" sz="3200" b="1">
                <a:solidFill>
                  <a:srgbClr val="C00000"/>
                </a:solidFill>
                <a:sym typeface="+mn-ea"/>
              </a:endParaRPr>
            </a:p>
          </p:txBody>
        </p:sp>
        <p:sp>
          <p:nvSpPr>
            <p:cNvPr id="12" name="Right Bracket 11"/>
            <p:cNvSpPr/>
            <p:nvPr/>
          </p:nvSpPr>
          <p:spPr>
            <a:xfrm>
              <a:off x="21120" y="7260"/>
              <a:ext cx="360" cy="960"/>
            </a:xfrm>
            <a:prstGeom prst="rightBracket">
              <a:avLst/>
            </a:prstGeom>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grpSp>
      <p:grpSp>
        <p:nvGrpSpPr>
          <p:cNvPr id="15" name="Group 14"/>
          <p:cNvGrpSpPr/>
          <p:nvPr/>
        </p:nvGrpSpPr>
        <p:grpSpPr>
          <a:xfrm>
            <a:off x="10483215" y="1941195"/>
            <a:ext cx="4164330" cy="962660"/>
            <a:chOff x="15480" y="4184"/>
            <a:chExt cx="6558" cy="1516"/>
          </a:xfrm>
        </p:grpSpPr>
        <p:sp>
          <p:nvSpPr>
            <p:cNvPr id="8" name="Rectangles 7"/>
            <p:cNvSpPr/>
            <p:nvPr/>
          </p:nvSpPr>
          <p:spPr>
            <a:xfrm>
              <a:off x="18000" y="4184"/>
              <a:ext cx="4039" cy="1298"/>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sz="3200" b="1">
                  <a:solidFill>
                    <a:srgbClr val="C00000"/>
                  </a:solidFill>
                </a:rPr>
                <a:t>28.3%</a:t>
              </a:r>
              <a:endParaRPr lang="en-US" sz="3200" b="1">
                <a:solidFill>
                  <a:srgbClr val="C00000"/>
                </a:solidFill>
              </a:endParaRPr>
            </a:p>
          </p:txBody>
        </p:sp>
        <p:sp>
          <p:nvSpPr>
            <p:cNvPr id="11" name="Right Bracket 10"/>
            <p:cNvSpPr/>
            <p:nvPr/>
          </p:nvSpPr>
          <p:spPr>
            <a:xfrm>
              <a:off x="17640" y="4473"/>
              <a:ext cx="240" cy="840"/>
            </a:xfrm>
            <a:prstGeom prst="rightBracket">
              <a:avLst/>
            </a:prstGeom>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
          <p:nvSpPr>
            <p:cNvPr id="13" name="Rectangles 12"/>
            <p:cNvSpPr/>
            <p:nvPr/>
          </p:nvSpPr>
          <p:spPr>
            <a:xfrm>
              <a:off x="15480" y="4860"/>
              <a:ext cx="1920" cy="840"/>
            </a:xfrm>
            <a:prstGeom prst="rect">
              <a:avLst/>
            </a:prstGeom>
            <a:solidFill>
              <a:srgbClr val="000000">
                <a:alpha val="0"/>
              </a:srgbClr>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pSp>
      <p:graphicFrame>
        <p:nvGraphicFramePr>
          <p:cNvPr id="14" name="Table 13"/>
          <p:cNvGraphicFramePr/>
          <p:nvPr>
            <p:custDataLst>
              <p:tags r:id="rId4"/>
            </p:custDataLst>
          </p:nvPr>
        </p:nvGraphicFramePr>
        <p:xfrm>
          <a:off x="3254375" y="6667500"/>
          <a:ext cx="8108950" cy="1927860"/>
        </p:xfrm>
        <a:graphic>
          <a:graphicData uri="http://schemas.openxmlformats.org/drawingml/2006/table">
            <a:tbl>
              <a:tblPr/>
              <a:tblGrid>
                <a:gridCol w="4107815"/>
                <a:gridCol w="4001135"/>
              </a:tblGrid>
              <a:tr h="190500">
                <a:tc>
                  <a:txBody>
                    <a:bodyPr/>
                    <a:p>
                      <a:pPr algn="l" fontAlgn="b"/>
                      <a:r>
                        <a:rPr sz="2800" b="1" i="0">
                          <a:solidFill>
                            <a:srgbClr val="002060"/>
                          </a:solidFill>
                          <a:latin typeface="Calibri" panose="020F0502020204030204"/>
                          <a:ea typeface="Calibri" panose="020F0502020204030204"/>
                        </a:rPr>
                        <a:t>Source of energy</a:t>
                      </a:r>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9E1F2"/>
                    </a:solidFill>
                  </a:tcPr>
                </a:tc>
                <a:tc>
                  <a:txBody>
                    <a:bodyPr/>
                    <a:p>
                      <a:pPr algn="ctr" fontAlgn="b"/>
                      <a:r>
                        <a:rPr lang="en-US" sz="2800" b="1" i="0">
                          <a:solidFill>
                            <a:srgbClr val="002060"/>
                          </a:solidFill>
                          <a:latin typeface="Calibri" panose="020F0502020204030204"/>
                          <a:ea typeface="Calibri" panose="020F0502020204030204"/>
                        </a:rPr>
                        <a:t>Energy </a:t>
                      </a:r>
                      <a:r>
                        <a:rPr sz="2800" b="1" i="0">
                          <a:solidFill>
                            <a:srgbClr val="002060"/>
                          </a:solidFill>
                          <a:latin typeface="Calibri" panose="020F0502020204030204"/>
                          <a:ea typeface="Calibri" panose="020F0502020204030204"/>
                        </a:rPr>
                        <a:t>Cost per hour</a:t>
                      </a:r>
                      <a:endParaRPr sz="2800" b="1" i="0">
                        <a:solidFill>
                          <a:srgbClr val="00206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D6DCE4"/>
                    </a:solidFill>
                  </a:tcPr>
                </a:tc>
              </a:tr>
              <a:tr h="190500">
                <a:tc>
                  <a:txBody>
                    <a:bodyPr/>
                    <a:p>
                      <a:pPr algn="l" fontAlgn="b"/>
                      <a:r>
                        <a:rPr sz="2800" b="1" i="0">
                          <a:solidFill>
                            <a:srgbClr val="7030A0"/>
                          </a:solidFill>
                          <a:latin typeface="Calibri" panose="020F0502020204030204"/>
                          <a:ea typeface="Calibri" panose="020F0502020204030204"/>
                        </a:rPr>
                        <a:t>EDL</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3200" b="1" i="0">
                          <a:solidFill>
                            <a:srgbClr val="7030A0"/>
                          </a:solidFill>
                          <a:latin typeface="Calibri" panose="020F0502020204030204"/>
                          <a:ea typeface="Calibri" panose="020F0502020204030204"/>
                        </a:rPr>
                        <a:t>$36.24</a:t>
                      </a:r>
                      <a:endParaRPr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190500">
                <a:tc>
                  <a:txBody>
                    <a:bodyPr/>
                    <a:p>
                      <a:pPr algn="l" fontAlgn="b"/>
                      <a:r>
                        <a:rPr sz="2800" b="1" i="0">
                          <a:solidFill>
                            <a:srgbClr val="7030A0"/>
                          </a:solidFill>
                          <a:latin typeface="Calibri" panose="020F0502020204030204"/>
                          <a:ea typeface="Calibri" panose="020F0502020204030204"/>
                        </a:rPr>
                        <a:t>Diesel Generator</a:t>
                      </a:r>
                      <a:endParaRPr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3200" b="1" i="0">
                          <a:solidFill>
                            <a:srgbClr val="7030A0"/>
                          </a:solidFill>
                          <a:latin typeface="Calibri" panose="020F0502020204030204"/>
                          <a:ea typeface="Calibri" panose="020F0502020204030204"/>
                        </a:rPr>
                        <a:t>$34.20</a:t>
                      </a:r>
                      <a:endParaRPr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r h="190500">
                <a:tc>
                  <a:txBody>
                    <a:bodyPr/>
                    <a:p>
                      <a:pPr algn="l" fontAlgn="b"/>
                      <a:r>
                        <a:rPr sz="2800" b="1" i="0">
                          <a:solidFill>
                            <a:srgbClr val="7030A0"/>
                          </a:solidFill>
                          <a:latin typeface="Calibri" panose="020F0502020204030204"/>
                          <a:ea typeface="Calibri" panose="020F0502020204030204"/>
                        </a:rPr>
                        <a:t>PV </a:t>
                      </a:r>
                      <a:r>
                        <a:rPr lang="en-US" sz="2800" b="1" i="0">
                          <a:solidFill>
                            <a:srgbClr val="7030A0"/>
                          </a:solidFill>
                          <a:latin typeface="Calibri" panose="020F0502020204030204"/>
                          <a:ea typeface="Calibri" panose="020F0502020204030204"/>
                        </a:rPr>
                        <a:t>Solar System</a:t>
                      </a:r>
                      <a:endParaRPr lang="en-US" sz="28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c>
                  <a:txBody>
                    <a:bodyPr/>
                    <a:p>
                      <a:pPr algn="r" fontAlgn="b"/>
                      <a:r>
                        <a:rPr sz="3200" b="1" i="0">
                          <a:solidFill>
                            <a:srgbClr val="7030A0"/>
                          </a:solidFill>
                          <a:latin typeface="Calibri" panose="020F0502020204030204"/>
                          <a:ea typeface="Calibri" panose="020F0502020204030204"/>
                        </a:rPr>
                        <a:t>$2.5</a:t>
                      </a:r>
                      <a:r>
                        <a:rPr lang="en-US" sz="3200" b="1" i="0">
                          <a:solidFill>
                            <a:srgbClr val="7030A0"/>
                          </a:solidFill>
                          <a:latin typeface="Calibri" panose="020F0502020204030204"/>
                          <a:ea typeface="Calibri" panose="020F0502020204030204"/>
                        </a:rPr>
                        <a:t>7</a:t>
                      </a:r>
                      <a:endParaRPr lang="en-US" sz="3200" b="1" i="0">
                        <a:solidFill>
                          <a:srgbClr val="7030A0"/>
                        </a:solidFill>
                        <a:latin typeface="Calibri" panose="020F0502020204030204"/>
                        <a:ea typeface="Calibri" panose="020F0502020204030204"/>
                      </a:endParaRPr>
                    </a:p>
                  </a:txBody>
                  <a:tcPr marL="9842" marR="9842" marT="9842" marB="0" anchor="b" anchorCtr="0">
                    <a:lnL>
                      <a:noFill/>
                    </a:lnL>
                    <a:lnR>
                      <a:noFill/>
                    </a:lnR>
                    <a:lnT>
                      <a:noFill/>
                    </a:lnT>
                    <a:lnB>
                      <a:noFill/>
                    </a:lnB>
                    <a:solidFill>
                      <a:srgbClr val="F5F6F8"/>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990600" y="876300"/>
            <a:ext cx="11899900" cy="829945"/>
          </a:xfrm>
          <a:prstGeom prst="rect">
            <a:avLst/>
          </a:prstGeom>
          <a:noFill/>
        </p:spPr>
        <p:txBody>
          <a:bodyPr wrap="square" rtlCol="0">
            <a:spAutoFit/>
          </a:bodyPr>
          <a:p>
            <a:pPr fontAlgn="auto"/>
            <a:r>
              <a:rPr lang="en-US" altLang="en-GB" sz="4800" b="1" noProof="1" dirty="0">
                <a:solidFill>
                  <a:schemeClr val="accent6">
                    <a:lumMod val="75000"/>
                  </a:schemeClr>
                </a:solidFill>
                <a:latin typeface="+mn-lt"/>
                <a:ea typeface="+mn-ea"/>
                <a:cs typeface="+mn-cs"/>
              </a:rPr>
              <a:t>Conclusion</a:t>
            </a:r>
            <a:endParaRPr lang="en-US" altLang="en-GB" sz="4800" b="1" noProof="1" dirty="0">
              <a:solidFill>
                <a:schemeClr val="accent6">
                  <a:lumMod val="75000"/>
                </a:schemeClr>
              </a:solidFill>
              <a:latin typeface="+mn-lt"/>
              <a:ea typeface="+mn-ea"/>
              <a:cs typeface="+mn-cs"/>
            </a:endParaRPr>
          </a:p>
        </p:txBody>
      </p:sp>
      <p:sp>
        <p:nvSpPr>
          <p:cNvPr id="8195" name="TextBox 7"/>
          <p:cNvSpPr txBox="1"/>
          <p:nvPr/>
        </p:nvSpPr>
        <p:spPr>
          <a:xfrm>
            <a:off x="533400" y="1866900"/>
            <a:ext cx="16452850" cy="7539355"/>
          </a:xfrm>
          <a:prstGeom prst="rect">
            <a:avLst/>
          </a:prstGeom>
          <a:noFill/>
          <a:ln w="9525">
            <a:noFill/>
          </a:ln>
        </p:spPr>
        <p:txBody>
          <a:bodyPr wrap="square" anchor="t" anchorCtr="0">
            <a:spAutoFit/>
          </a:bodyPr>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The results of the study showed that the PV solar system combined with diesel operation is the most cost-effective option, with a  direct production cost of $0.246 per cubic meter. </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The study clearly demonstrated that investing in photovoltaic (PV) solar systems significantly reduces the direct  costs associated with water production by 28% when compared to traditional diesel generator-based systems. </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The investment in the PV solar system resulted in an 82% reduction in complaints between 2021 and 2023</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This study reflects the importance of  renewable energy as a solution for both economic and energy problems</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The adoption of solar technology not only offers a more stable and predictable operational expense over time but also lessens dependence on fluctuating fuel (diesel) prices. </a:t>
            </a:r>
            <a:endParaRPr lang="en-US" sz="2800" b="1" dirty="0">
              <a:solidFill>
                <a:schemeClr val="tx2">
                  <a:lumMod val="75000"/>
                </a:schemeClr>
              </a:solidFill>
              <a:latin typeface="Calibri" panose="020F0502020204030204"/>
            </a:endParaRPr>
          </a:p>
          <a:p>
            <a:pPr algn="just"/>
            <a:endParaRPr lang="en-US" altLang="en-US" sz="3200" b="1" dirty="0">
              <a:solidFill>
                <a:srgbClr val="17375E"/>
              </a:solidFill>
              <a:latin typeface="Calibri" panose="020F0502020204030204"/>
            </a:endParaRPr>
          </a:p>
          <a:p>
            <a:pPr algn="just"/>
            <a:endParaRPr lang="en-US" altLang="en-US" sz="3200" b="1" dirty="0">
              <a:solidFill>
                <a:srgbClr val="17375E"/>
              </a:solidFill>
              <a:latin typeface="Calibri" panose="020F050202020403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990600" y="876300"/>
            <a:ext cx="11899900" cy="829945"/>
          </a:xfrm>
          <a:prstGeom prst="rect">
            <a:avLst/>
          </a:prstGeom>
          <a:noFill/>
        </p:spPr>
        <p:txBody>
          <a:bodyPr wrap="square" rtlCol="0">
            <a:spAutoFit/>
          </a:bodyPr>
          <a:p>
            <a:pPr fontAlgn="auto"/>
            <a:r>
              <a:rPr lang="en-GB" altLang="en-US" sz="4800" b="1" noProof="1" dirty="0">
                <a:solidFill>
                  <a:schemeClr val="accent6">
                    <a:lumMod val="75000"/>
                  </a:schemeClr>
                </a:solidFill>
                <a:latin typeface="+mn-lt"/>
                <a:ea typeface="+mn-ea"/>
                <a:cs typeface="+mn-cs"/>
              </a:rPr>
              <a:t> Recommendations</a:t>
            </a:r>
            <a:endParaRPr lang="en-GB" altLang="en-US" sz="4800" b="1" noProof="1" dirty="0">
              <a:solidFill>
                <a:schemeClr val="accent6">
                  <a:lumMod val="75000"/>
                </a:schemeClr>
              </a:solidFill>
              <a:latin typeface="+mn-lt"/>
              <a:ea typeface="+mn-ea"/>
              <a:cs typeface="+mn-cs"/>
            </a:endParaRPr>
          </a:p>
        </p:txBody>
      </p:sp>
      <p:sp>
        <p:nvSpPr>
          <p:cNvPr id="8195" name="TextBox 7"/>
          <p:cNvSpPr txBox="1"/>
          <p:nvPr/>
        </p:nvSpPr>
        <p:spPr>
          <a:xfrm>
            <a:off x="1143000" y="1943100"/>
            <a:ext cx="16452850" cy="5815965"/>
          </a:xfrm>
          <a:prstGeom prst="rect">
            <a:avLst/>
          </a:prstGeom>
          <a:noFill/>
          <a:ln w="9525">
            <a:noFill/>
          </a:ln>
        </p:spPr>
        <p:txBody>
          <a:bodyPr wrap="square" anchor="t" anchorCtr="0">
            <a:spAutoFit/>
          </a:bodyPr>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Importance of Sustainability and Environmentally Friendly Solutions</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 PV solar systems:  </a:t>
            </a:r>
            <a:r>
              <a:rPr lang="en-US" sz="2800" b="1" dirty="0">
                <a:solidFill>
                  <a:schemeClr val="tx2">
                    <a:lumMod val="75000"/>
                  </a:schemeClr>
                </a:solidFill>
                <a:sym typeface="+mn-ea"/>
              </a:rPr>
              <a:t>Sustainable energy solutions</a:t>
            </a:r>
            <a:endParaRPr lang="en-US" sz="2800" b="1" dirty="0">
              <a:solidFill>
                <a:schemeClr val="tx2">
                  <a:lumMod val="75000"/>
                </a:schemeClr>
              </a:solidFill>
              <a:sym typeface="+mn-ea"/>
            </a:endParaRPr>
          </a:p>
          <a:p>
            <a:pPr lvl="1" algn="just" fontAlgn="auto">
              <a:buClr>
                <a:srgbClr val="E46C0A"/>
              </a:buClr>
              <a:buSzPct val="50000"/>
              <a:buFont typeface="Wingdings" panose="05000000000000000000" charset="0"/>
            </a:pPr>
            <a:r>
              <a:rPr lang="en-US" sz="2800" b="1" dirty="0">
                <a:solidFill>
                  <a:schemeClr val="tx2">
                    <a:lumMod val="75000"/>
                  </a:schemeClr>
                </a:solidFill>
                <a:sym typeface="+mn-ea"/>
              </a:rPr>
              <a:t>                                       </a:t>
            </a:r>
            <a:r>
              <a:rPr lang="en-US" sz="2800" b="1" dirty="0">
                <a:solidFill>
                  <a:schemeClr val="tx2">
                    <a:lumMod val="75000"/>
                  </a:schemeClr>
                </a:solidFill>
                <a:latin typeface="Calibri" panose="020F0502020204030204"/>
              </a:rPr>
              <a:t> environmental  conservation solutions.</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By investing in sustainable technology, PV solar systems, we ensure not only cost-efficiency but also the protection of natural ecosystems for future generations.</a:t>
            </a: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endParaRPr lang="en-US" sz="2800" b="1" dirty="0">
              <a:solidFill>
                <a:schemeClr val="tx2">
                  <a:lumMod val="75000"/>
                </a:schemeClr>
              </a:solidFill>
              <a:latin typeface="Calibri" panose="020F0502020204030204"/>
            </a:endParaRPr>
          </a:p>
          <a:p>
            <a:pPr marL="914400" lvl="1" indent="-457200" algn="just" fontAlgn="auto">
              <a:buClr>
                <a:srgbClr val="E46C0A"/>
              </a:buClr>
              <a:buSzPct val="50000"/>
              <a:buFont typeface="Wingdings" panose="05000000000000000000" charset="0"/>
              <a:buChar char="o"/>
            </a:pPr>
            <a:r>
              <a:rPr lang="en-US" sz="2800" b="1" dirty="0">
                <a:solidFill>
                  <a:schemeClr val="tx2">
                    <a:lumMod val="75000"/>
                  </a:schemeClr>
                </a:solidFill>
                <a:latin typeface="Calibri" panose="020F0502020204030204"/>
              </a:rPr>
              <a:t>Policy and decision makers in various fields can benefit from these findings by making more informed strategic decisions that focus on the use of renewable energy, such as PV solar systems, as a sustainable solution in water pumping projects especially in areas facing energy and economic crises.</a:t>
            </a:r>
            <a:endParaRPr lang="en-US" sz="2800" b="1" dirty="0">
              <a:solidFill>
                <a:schemeClr val="tx2">
                  <a:lumMod val="75000"/>
                </a:schemeClr>
              </a:solidFill>
              <a:latin typeface="Calibri" panose="020F0502020204030204"/>
            </a:endParaRPr>
          </a:p>
          <a:p>
            <a:pPr algn="just"/>
            <a:endParaRPr lang="en-US" altLang="en-US" sz="3200" b="1" dirty="0">
              <a:solidFill>
                <a:srgbClr val="17375E"/>
              </a:solidFill>
              <a:latin typeface="Calibri" panose="020F0502020204030204"/>
            </a:endParaRPr>
          </a:p>
          <a:p>
            <a:pPr algn="just"/>
            <a:endParaRPr lang="en-US" altLang="en-US" sz="3200" b="1" dirty="0">
              <a:solidFill>
                <a:srgbClr val="17375E"/>
              </a:solidFill>
              <a:latin typeface="Calibri" panose="020F050202020403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eeform 2"/>
          <p:cNvSpPr/>
          <p:nvPr/>
        </p:nvSpPr>
        <p:spPr>
          <a:xfrm>
            <a:off x="5562600" y="31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
              <a:alphaModFix amt="20000"/>
            </a:blip>
            <a:stretch>
              <a:fillRect t="-1626" r="-8351"/>
            </a:stretch>
          </a:blipFill>
        </p:spPr>
      </p:sp>
      <p:sp>
        <p:nvSpPr>
          <p:cNvPr id="5" name="TextBox 4"/>
          <p:cNvSpPr txBox="1"/>
          <p:nvPr/>
        </p:nvSpPr>
        <p:spPr>
          <a:xfrm>
            <a:off x="7620000" y="3924935"/>
            <a:ext cx="5201920" cy="922020"/>
          </a:xfrm>
          <a:prstGeom prst="rect">
            <a:avLst/>
          </a:prstGeom>
          <a:noFill/>
        </p:spPr>
        <p:txBody>
          <a:bodyPr wrap="square" rtlCol="0">
            <a:spAutoFit/>
          </a:bodyPr>
          <a:p>
            <a:pPr fontAlgn="auto"/>
            <a:r>
              <a:rPr lang="en-US" altLang="en-GB" sz="5400" b="1" noProof="1" dirty="0">
                <a:solidFill>
                  <a:schemeClr val="accent6">
                    <a:lumMod val="75000"/>
                  </a:schemeClr>
                </a:solidFill>
                <a:latin typeface="+mn-lt"/>
                <a:ea typeface="+mn-ea"/>
                <a:cs typeface="+mn-cs"/>
              </a:rPr>
              <a:t>THANKS</a:t>
            </a:r>
            <a:endParaRPr lang="en-US" altLang="en-GB" sz="5400" b="1" noProof="1" dirty="0">
              <a:solidFill>
                <a:schemeClr val="accent6">
                  <a:lumMod val="75000"/>
                </a:schemeClr>
              </a:solidFill>
              <a:latin typeface="+mn-lt"/>
              <a:ea typeface="+mn-ea"/>
              <a:cs typeface="+mn-cs"/>
            </a:endParaRPr>
          </a:p>
        </p:txBody>
      </p:sp>
      <p:sp>
        <p:nvSpPr>
          <p:cNvPr id="8195" name="TextBox 7"/>
          <p:cNvSpPr txBox="1"/>
          <p:nvPr/>
        </p:nvSpPr>
        <p:spPr>
          <a:xfrm>
            <a:off x="1143000" y="1943100"/>
            <a:ext cx="16452850" cy="1076325"/>
          </a:xfrm>
          <a:prstGeom prst="rect">
            <a:avLst/>
          </a:prstGeom>
          <a:noFill/>
          <a:ln w="9525">
            <a:noFill/>
          </a:ln>
        </p:spPr>
        <p:txBody>
          <a:bodyPr wrap="square" anchor="t" anchorCtr="0">
            <a:spAutoFit/>
          </a:bodyPr>
          <a:p>
            <a:endParaRPr lang="en-US" altLang="en-US" sz="3200" b="1" dirty="0">
              <a:solidFill>
                <a:srgbClr val="17375E"/>
              </a:solidFill>
              <a:latin typeface="Calibri" panose="020F0502020204030204"/>
            </a:endParaRPr>
          </a:p>
          <a:p>
            <a:endParaRPr lang="en-US" altLang="en-US" sz="3200" b="1" dirty="0">
              <a:solidFill>
                <a:srgbClr val="17375E"/>
              </a:solidFill>
              <a:latin typeface="Calibri" panose="020F0502020204030204"/>
            </a:endParaRPr>
          </a:p>
        </p:txBody>
      </p:sp>
    </p:spTree>
  </p:cSld>
  <p:clrMapOvr>
    <a:masterClrMapping/>
  </p:clrMapOvr>
</p:sld>
</file>

<file path=ppt/tags/tag1.xml><?xml version="1.0" encoding="utf-8"?>
<p:tagLst xmlns:p="http://schemas.openxmlformats.org/presentationml/2006/main">
  <p:tag name="TABLE_ENDDRAG_ORIGIN_RECT" val="1174*623"/>
  <p:tag name="TABLE_ENDDRAG_RECT" val="96*56*1174*623"/>
</p:tagLst>
</file>

<file path=ppt/tags/tag2.xml><?xml version="1.0" encoding="utf-8"?>
<p:tagLst xmlns:p="http://schemas.openxmlformats.org/presentationml/2006/main">
  <p:tag name="TABLE_ENDDRAG_ORIGIN_RECT" val="854*244"/>
  <p:tag name="TABLE_ENDDRAG_RECT" val="168*447*854*244"/>
</p:tagLst>
</file>

<file path=ppt/tags/tag3.xml><?xml version="1.0" encoding="utf-8"?>
<p:tagLst xmlns:p="http://schemas.openxmlformats.org/presentationml/2006/main">
  <p:tag name="TABLE_ENDDRAG_ORIGIN_RECT" val="1004*517"/>
  <p:tag name="TABLE_ENDDRAG_RECT" val="47*30*1004*517"/>
</p:tagLst>
</file>

<file path=ppt/tags/tag4.xml><?xml version="1.0" encoding="utf-8"?>
<p:tagLst xmlns:p="http://schemas.openxmlformats.org/presentationml/2006/main">
  <p:tag name="TABLE_ENDDRAG_ORIGIN_RECT" val="1277*704"/>
  <p:tag name="TABLE_ENDDRAG_RECT" val="30*21*1277*704"/>
</p:tagLst>
</file>

<file path=ppt/tags/tag5.xml><?xml version="1.0" encoding="utf-8"?>
<p:tagLst xmlns:p="http://schemas.openxmlformats.org/presentationml/2006/main">
  <p:tag name="TABLE_ENDDRAG_ORIGIN_RECT" val="570*154"/>
  <p:tag name="TABLE_ENDDRAG_RECT" val="216*129*570*154"/>
</p:tagLst>
</file>

<file path=ppt/tags/tag6.xml><?xml version="1.0" encoding="utf-8"?>
<p:tagLst xmlns:p="http://schemas.openxmlformats.org/presentationml/2006/main">
  <p:tag name="TABLE_ENDDRAG_ORIGIN_RECT" val="648*140"/>
  <p:tag name="TABLE_ENDDRAG_RECT" val="216*381*648*140"/>
</p:tagLst>
</file>

<file path=ppt/tags/tag7.xml><?xml version="1.0" encoding="utf-8"?>
<p:tagLst xmlns:p="http://schemas.openxmlformats.org/presentationml/2006/main">
  <p:tag name="TABLE_ENDDRAG_ORIGIN_RECT" val="642*271"/>
  <p:tag name="TABLE_ENDDRAG_RECT" val="222*597*642*27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7399</Words>
  <Application>WPS Slides</Application>
  <PresentationFormat>Custom</PresentationFormat>
  <Paragraphs>605</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18</vt:i4>
      </vt:variant>
    </vt:vector>
  </HeadingPairs>
  <TitlesOfParts>
    <vt:vector size="26" baseType="lpstr">
      <vt:lpstr>Arial</vt:lpstr>
      <vt:lpstr>SimSun</vt:lpstr>
      <vt:lpstr>Wingdings</vt:lpstr>
      <vt:lpstr>Calibri</vt:lpstr>
      <vt:lpstr>Wingdings</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Heba Abuazzam</dc:creator>
  <cp:lastModifiedBy>user</cp:lastModifiedBy>
  <cp:revision>35</cp:revision>
  <dcterms:created xsi:type="dcterms:W3CDTF">2006-08-16T00:00:00Z</dcterms:created>
  <dcterms:modified xsi:type="dcterms:W3CDTF">2025-05-03T12:24:03Z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28981066897F4126A727816F605616A0_12</vt:lpwstr>
  </property>
  <property fmtid="{D5CDD505-2E9C-101B-9397-08002B2CF9AE}" pid="3" name="KSOProductBuildVer">
    <vt:lpwstr>1033-12.2.0.20795</vt:lpwstr>
  </property>
</Properties>
</file>