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Open Sans" panose="020B0606030504020204" pitchFamily="34" charset="0"/>
      <p:regular r:id="rId14"/>
    </p:embeddedFont>
    <p:embeddedFont>
      <p:font typeface="Open Sans Bold" panose="020B0806030504020204" pitchFamily="34" charset="0"/>
      <p:regular r:id="rId15"/>
    </p:embeddedFont>
    <p:embeddedFont>
      <p:font typeface="Questrial" pitchFamily="2" charset="77"/>
      <p:regular r:id="rId16"/>
    </p:embeddedFont>
    <p:embeddedFont>
      <p:font typeface="Thicker" pitchFamily="2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A2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215953"/>
            <a:ext cx="4609514" cy="460951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5EEE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217674" y="3215953"/>
            <a:ext cx="13852652" cy="4723145"/>
            <a:chOff x="0" y="0"/>
            <a:chExt cx="6010752" cy="20494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010752" cy="2049402"/>
            </a:xfrm>
            <a:custGeom>
              <a:avLst/>
              <a:gdLst/>
              <a:ahLst/>
              <a:cxnLst/>
              <a:rect l="l" t="t" r="r" b="b"/>
              <a:pathLst>
                <a:path w="6010752" h="2049402">
                  <a:moveTo>
                    <a:pt x="0" y="1024701"/>
                  </a:moveTo>
                  <a:cubicBezTo>
                    <a:pt x="0" y="459066"/>
                    <a:pt x="538563" y="0"/>
                    <a:pt x="1202150" y="0"/>
                  </a:cubicBezTo>
                  <a:lnTo>
                    <a:pt x="4808601" y="0"/>
                  </a:lnTo>
                  <a:cubicBezTo>
                    <a:pt x="5472188" y="0"/>
                    <a:pt x="6010752" y="459066"/>
                    <a:pt x="6010752" y="1024701"/>
                  </a:cubicBezTo>
                  <a:cubicBezTo>
                    <a:pt x="6010752" y="1590336"/>
                    <a:pt x="5472188" y="2049402"/>
                    <a:pt x="4808601" y="2049402"/>
                  </a:cubicBezTo>
                  <a:lnTo>
                    <a:pt x="1202150" y="2049402"/>
                  </a:lnTo>
                  <a:cubicBezTo>
                    <a:pt x="538563" y="2049402"/>
                    <a:pt x="0" y="1590336"/>
                    <a:pt x="0" y="1024701"/>
                  </a:cubicBezTo>
                  <a:close/>
                </a:path>
              </a:pathLst>
            </a:custGeom>
            <a:blipFill>
              <a:blip r:embed="rId2"/>
              <a:stretch>
                <a:fillRect t="-59830" b="-59830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-10800000">
            <a:off x="-280798" y="7939098"/>
            <a:ext cx="18849596" cy="2347902"/>
            <a:chOff x="0" y="0"/>
            <a:chExt cx="4964503" cy="61837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964503" cy="618377"/>
            </a:xfrm>
            <a:custGeom>
              <a:avLst/>
              <a:gdLst/>
              <a:ahLst/>
              <a:cxnLst/>
              <a:rect l="l" t="t" r="r" b="b"/>
              <a:pathLst>
                <a:path w="4964503" h="618377">
                  <a:moveTo>
                    <a:pt x="0" y="0"/>
                  </a:moveTo>
                  <a:lnTo>
                    <a:pt x="4964503" y="0"/>
                  </a:lnTo>
                  <a:lnTo>
                    <a:pt x="4964503" y="618377"/>
                  </a:lnTo>
                  <a:lnTo>
                    <a:pt x="0" y="618377"/>
                  </a:lnTo>
                  <a:close/>
                </a:path>
              </a:pathLst>
            </a:custGeom>
            <a:gradFill rotWithShape="1">
              <a:gsLst>
                <a:gs pos="0">
                  <a:srgbClr val="F5EEE0">
                    <a:alpha val="100000"/>
                  </a:srgbClr>
                </a:gs>
                <a:gs pos="100000">
                  <a:srgbClr val="8BA260">
                    <a:alpha val="100000"/>
                  </a:srgbClr>
                </a:gs>
              </a:gsLst>
              <a:lin ang="5400000"/>
            </a:gra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4964503" cy="6469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649786" y="3272769"/>
            <a:ext cx="4609514" cy="4609514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5EEE0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838404" y="8246274"/>
            <a:ext cx="8611192" cy="481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5EEE0"/>
                </a:solidFill>
                <a:latin typeface="Open Sans"/>
                <a:ea typeface="Open Sans"/>
                <a:cs typeface="Open Sans"/>
                <a:sym typeface="Open Sans"/>
              </a:rPr>
              <a:t>Enhancing Air and Runoff Water Quality in Amman</a:t>
            </a:r>
          </a:p>
        </p:txBody>
      </p:sp>
      <p:sp>
        <p:nvSpPr>
          <p:cNvPr id="14" name="Freeform 14"/>
          <p:cNvSpPr/>
          <p:nvPr/>
        </p:nvSpPr>
        <p:spPr>
          <a:xfrm>
            <a:off x="2409094" y="8482023"/>
            <a:ext cx="13469811" cy="1804977"/>
          </a:xfrm>
          <a:custGeom>
            <a:avLst/>
            <a:gdLst/>
            <a:ahLst/>
            <a:cxnLst/>
            <a:rect l="l" t="t" r="r" b="b"/>
            <a:pathLst>
              <a:path w="13469811" h="1804977">
                <a:moveTo>
                  <a:pt x="0" y="0"/>
                </a:moveTo>
                <a:lnTo>
                  <a:pt x="13469812" y="0"/>
                </a:lnTo>
                <a:lnTo>
                  <a:pt x="13469812" y="1804977"/>
                </a:lnTo>
                <a:lnTo>
                  <a:pt x="0" y="18049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7083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951069" y="742950"/>
            <a:ext cx="14385862" cy="1930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F5EEE0"/>
                </a:solidFill>
                <a:latin typeface="Thicker"/>
                <a:ea typeface="Thicker"/>
                <a:cs typeface="Thicker"/>
                <a:sym typeface="Thicker"/>
              </a:rPr>
              <a:t>POTENTIAL ROLE OF PLATYCLADUS ORIENTALIS IN REDUCING URBAN PM2.5 AND PAHS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46653" y="-1919027"/>
            <a:ext cx="8109917" cy="810991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BA260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446653" y="1674503"/>
            <a:ext cx="8109917" cy="810991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t="-2531" b="-2531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759707" y="8453196"/>
            <a:ext cx="805104" cy="805104"/>
          </a:xfrm>
          <a:custGeom>
            <a:avLst/>
            <a:gdLst/>
            <a:ahLst/>
            <a:cxnLst/>
            <a:rect l="l" t="t" r="r" b="b"/>
            <a:pathLst>
              <a:path w="805104" h="805104">
                <a:moveTo>
                  <a:pt x="0" y="0"/>
                </a:moveTo>
                <a:lnTo>
                  <a:pt x="805103" y="0"/>
                </a:lnTo>
                <a:lnTo>
                  <a:pt x="805103" y="805104"/>
                </a:lnTo>
                <a:lnTo>
                  <a:pt x="0" y="8051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-1264533" y="2408446"/>
            <a:ext cx="9408763" cy="1671538"/>
            <a:chOff x="0" y="0"/>
            <a:chExt cx="2478028" cy="44024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78028" cy="440241"/>
            </a:xfrm>
            <a:custGeom>
              <a:avLst/>
              <a:gdLst/>
              <a:ahLst/>
              <a:cxnLst/>
              <a:rect l="l" t="t" r="r" b="b"/>
              <a:pathLst>
                <a:path w="2478028" h="440241">
                  <a:moveTo>
                    <a:pt x="82284" y="0"/>
                  </a:moveTo>
                  <a:lnTo>
                    <a:pt x="2395744" y="0"/>
                  </a:lnTo>
                  <a:cubicBezTo>
                    <a:pt x="2417567" y="0"/>
                    <a:pt x="2438496" y="8669"/>
                    <a:pt x="2453928" y="24100"/>
                  </a:cubicBezTo>
                  <a:cubicBezTo>
                    <a:pt x="2469359" y="39532"/>
                    <a:pt x="2478028" y="60461"/>
                    <a:pt x="2478028" y="82284"/>
                  </a:cubicBezTo>
                  <a:lnTo>
                    <a:pt x="2478028" y="357956"/>
                  </a:lnTo>
                  <a:cubicBezTo>
                    <a:pt x="2478028" y="379779"/>
                    <a:pt x="2469359" y="400709"/>
                    <a:pt x="2453928" y="416140"/>
                  </a:cubicBezTo>
                  <a:cubicBezTo>
                    <a:pt x="2438496" y="431571"/>
                    <a:pt x="2417567" y="440241"/>
                    <a:pt x="2395744" y="440241"/>
                  </a:cubicBezTo>
                  <a:lnTo>
                    <a:pt x="82284" y="440241"/>
                  </a:lnTo>
                  <a:cubicBezTo>
                    <a:pt x="60461" y="440241"/>
                    <a:pt x="39532" y="431571"/>
                    <a:pt x="24100" y="416140"/>
                  </a:cubicBezTo>
                  <a:cubicBezTo>
                    <a:pt x="8669" y="400709"/>
                    <a:pt x="0" y="379779"/>
                    <a:pt x="0" y="357956"/>
                  </a:cubicBezTo>
                  <a:lnTo>
                    <a:pt x="0" y="82284"/>
                  </a:lnTo>
                  <a:cubicBezTo>
                    <a:pt x="0" y="60461"/>
                    <a:pt x="8669" y="39532"/>
                    <a:pt x="24100" y="24100"/>
                  </a:cubicBezTo>
                  <a:cubicBezTo>
                    <a:pt x="39532" y="8669"/>
                    <a:pt x="60461" y="0"/>
                    <a:pt x="82284" y="0"/>
                  </a:cubicBezTo>
                  <a:close/>
                </a:path>
              </a:pathLst>
            </a:custGeom>
            <a:solidFill>
              <a:srgbClr val="A1BA9B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2478028" cy="468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759707" y="2515235"/>
            <a:ext cx="5609103" cy="1153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>
                <a:solidFill>
                  <a:srgbClr val="2C4A24"/>
                </a:solidFill>
                <a:latin typeface="Thicker"/>
                <a:ea typeface="Thicker"/>
                <a:cs typeface="Thicker"/>
                <a:sym typeface="Thicker"/>
              </a:rPr>
              <a:t>INTRODUCTION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59707" y="4839091"/>
            <a:ext cx="6658997" cy="3190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2C4A24"/>
                </a:solidFill>
                <a:latin typeface="Questrial"/>
                <a:ea typeface="Questrial"/>
                <a:cs typeface="Questrial"/>
                <a:sym typeface="Questrial"/>
              </a:rPr>
              <a:t>Urbanization increases PM2.5 and PAH emissions in Amman.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2C4A24"/>
                </a:solidFill>
                <a:latin typeface="Questrial"/>
                <a:ea typeface="Questrial"/>
                <a:cs typeface="Questrial"/>
                <a:sym typeface="Questrial"/>
              </a:rPr>
              <a:t>PM2.5 is linked to respiratory illness and lung cancer.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2C4A24"/>
                </a:solidFill>
                <a:latin typeface="Questrial"/>
                <a:ea typeface="Questrial"/>
                <a:cs typeface="Questrial"/>
                <a:sym typeface="Questrial"/>
              </a:rPr>
              <a:t>PAHs bind to PM2.5 and contaminate air and runoff water.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A2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49933" y="3688890"/>
            <a:ext cx="8859408" cy="3790312"/>
            <a:chOff x="0" y="0"/>
            <a:chExt cx="3844152" cy="1644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44152" cy="1644640"/>
            </a:xfrm>
            <a:custGeom>
              <a:avLst/>
              <a:gdLst/>
              <a:ahLst/>
              <a:cxnLst/>
              <a:rect l="l" t="t" r="r" b="b"/>
              <a:pathLst>
                <a:path w="3844152" h="1644640">
                  <a:moveTo>
                    <a:pt x="0" y="822320"/>
                  </a:moveTo>
                  <a:cubicBezTo>
                    <a:pt x="0" y="368399"/>
                    <a:pt x="344436" y="0"/>
                    <a:pt x="768830" y="0"/>
                  </a:cubicBezTo>
                  <a:lnTo>
                    <a:pt x="3075322" y="0"/>
                  </a:lnTo>
                  <a:cubicBezTo>
                    <a:pt x="3499716" y="0"/>
                    <a:pt x="3844152" y="368399"/>
                    <a:pt x="3844152" y="822320"/>
                  </a:cubicBezTo>
                  <a:cubicBezTo>
                    <a:pt x="3844152" y="1276241"/>
                    <a:pt x="3499716" y="1644640"/>
                    <a:pt x="3075322" y="1644640"/>
                  </a:cubicBezTo>
                  <a:lnTo>
                    <a:pt x="768830" y="1644640"/>
                  </a:lnTo>
                  <a:cubicBezTo>
                    <a:pt x="344436" y="1644640"/>
                    <a:pt x="0" y="1276241"/>
                    <a:pt x="0" y="822320"/>
                  </a:cubicBezTo>
                  <a:close/>
                </a:path>
              </a:pathLst>
            </a:custGeom>
            <a:blipFill>
              <a:blip r:embed="rId2"/>
              <a:stretch>
                <a:fillRect t="-66869" b="-66869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778659" y="1952259"/>
            <a:ext cx="805104" cy="805104"/>
          </a:xfrm>
          <a:custGeom>
            <a:avLst/>
            <a:gdLst/>
            <a:ahLst/>
            <a:cxnLst/>
            <a:rect l="l" t="t" r="r" b="b"/>
            <a:pathLst>
              <a:path w="805104" h="805104">
                <a:moveTo>
                  <a:pt x="0" y="0"/>
                </a:moveTo>
                <a:lnTo>
                  <a:pt x="805104" y="0"/>
                </a:lnTo>
                <a:lnTo>
                  <a:pt x="805104" y="805104"/>
                </a:lnTo>
                <a:lnTo>
                  <a:pt x="0" y="8051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843669" y="2050011"/>
            <a:ext cx="8471935" cy="1153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F5EEE0"/>
                </a:solidFill>
                <a:latin typeface="Thicker"/>
                <a:ea typeface="Thicker"/>
                <a:cs typeface="Thicker"/>
                <a:sym typeface="Thicker"/>
              </a:rPr>
              <a:t>OUR VISION &amp; MISSION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3370640"/>
            <a:ext cx="6065010" cy="6366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F5EEE0"/>
                </a:solidFill>
                <a:latin typeface="Questrial"/>
                <a:ea typeface="Questrial"/>
                <a:cs typeface="Questrial"/>
                <a:sym typeface="Questrial"/>
              </a:rPr>
              <a:t>Evaluate the ability of Platycladus orientalis to reduce PM2.5.</a:t>
            </a:r>
          </a:p>
          <a:p>
            <a:pPr algn="l">
              <a:lnSpc>
                <a:spcPts val="5040"/>
              </a:lnSpc>
            </a:pPr>
            <a:endParaRPr lang="en-US" sz="3600">
              <a:solidFill>
                <a:srgbClr val="F5EEE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F5EEE0"/>
                </a:solidFill>
                <a:latin typeface="Questrial"/>
                <a:ea typeface="Questrial"/>
                <a:cs typeface="Questrial"/>
                <a:sym typeface="Questrial"/>
              </a:rPr>
              <a:t>Estimate impact on PAH runoff pollution.</a:t>
            </a:r>
          </a:p>
          <a:p>
            <a:pPr algn="l">
              <a:lnSpc>
                <a:spcPts val="5040"/>
              </a:lnSpc>
            </a:pPr>
            <a:endParaRPr lang="en-US" sz="3600">
              <a:solidFill>
                <a:srgbClr val="F5EEE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F5EEE0"/>
                </a:solidFill>
                <a:latin typeface="Questrial"/>
                <a:ea typeface="Questrial"/>
                <a:cs typeface="Questrial"/>
                <a:sym typeface="Questrial"/>
              </a:rPr>
              <a:t>Focus on Al-Urddon Street, a traffic-heavy area in Amman.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337213" y="5781675"/>
            <a:ext cx="2340963" cy="2411244"/>
            <a:chOff x="0" y="0"/>
            <a:chExt cx="789109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89109" cy="812800"/>
            </a:xfrm>
            <a:custGeom>
              <a:avLst/>
              <a:gdLst/>
              <a:ahLst/>
              <a:cxnLst/>
              <a:rect l="l" t="t" r="r" b="b"/>
              <a:pathLst>
                <a:path w="789109" h="812800">
                  <a:moveTo>
                    <a:pt x="394555" y="0"/>
                  </a:moveTo>
                  <a:cubicBezTo>
                    <a:pt x="176648" y="0"/>
                    <a:pt x="0" y="181951"/>
                    <a:pt x="0" y="406400"/>
                  </a:cubicBezTo>
                  <a:cubicBezTo>
                    <a:pt x="0" y="630849"/>
                    <a:pt x="176648" y="812800"/>
                    <a:pt x="394555" y="812800"/>
                  </a:cubicBezTo>
                  <a:cubicBezTo>
                    <a:pt x="612461" y="812800"/>
                    <a:pt x="789109" y="630849"/>
                    <a:pt x="789109" y="406400"/>
                  </a:cubicBezTo>
                  <a:cubicBezTo>
                    <a:pt x="789109" y="181951"/>
                    <a:pt x="612461" y="0"/>
                    <a:pt x="394555" y="0"/>
                  </a:cubicBezTo>
                  <a:close/>
                </a:path>
              </a:pathLst>
            </a:custGeom>
            <a:blipFill>
              <a:blip r:embed="rId2"/>
              <a:stretch>
                <a:fillRect t="-14723" b="-1472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00246" y="1624723"/>
            <a:ext cx="12527249" cy="1671538"/>
            <a:chOff x="0" y="0"/>
            <a:chExt cx="3299358" cy="44024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99358" cy="440241"/>
            </a:xfrm>
            <a:custGeom>
              <a:avLst/>
              <a:gdLst/>
              <a:ahLst/>
              <a:cxnLst/>
              <a:rect l="l" t="t" r="r" b="b"/>
              <a:pathLst>
                <a:path w="3299358" h="440241">
                  <a:moveTo>
                    <a:pt x="61801" y="0"/>
                  </a:moveTo>
                  <a:lnTo>
                    <a:pt x="3237557" y="0"/>
                  </a:lnTo>
                  <a:cubicBezTo>
                    <a:pt x="3271689" y="0"/>
                    <a:pt x="3299358" y="27669"/>
                    <a:pt x="3299358" y="61801"/>
                  </a:cubicBezTo>
                  <a:lnTo>
                    <a:pt x="3299358" y="378440"/>
                  </a:lnTo>
                  <a:cubicBezTo>
                    <a:pt x="3299358" y="412571"/>
                    <a:pt x="3271689" y="440241"/>
                    <a:pt x="3237557" y="440241"/>
                  </a:cubicBezTo>
                  <a:lnTo>
                    <a:pt x="61801" y="440241"/>
                  </a:lnTo>
                  <a:cubicBezTo>
                    <a:pt x="27669" y="440241"/>
                    <a:pt x="0" y="412571"/>
                    <a:pt x="0" y="378440"/>
                  </a:cubicBezTo>
                  <a:lnTo>
                    <a:pt x="0" y="61801"/>
                  </a:lnTo>
                  <a:cubicBezTo>
                    <a:pt x="0" y="27669"/>
                    <a:pt x="27669" y="0"/>
                    <a:pt x="61801" y="0"/>
                  </a:cubicBezTo>
                  <a:close/>
                </a:path>
              </a:pathLst>
            </a:custGeom>
            <a:solidFill>
              <a:srgbClr val="A1BA9B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3299358" cy="468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1981804" y="1028700"/>
            <a:ext cx="8229600" cy="82296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5718" r="-25718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5442693" y="8453196"/>
            <a:ext cx="805104" cy="805104"/>
          </a:xfrm>
          <a:custGeom>
            <a:avLst/>
            <a:gdLst/>
            <a:ahLst/>
            <a:cxnLst/>
            <a:rect l="l" t="t" r="r" b="b"/>
            <a:pathLst>
              <a:path w="805104" h="805104">
                <a:moveTo>
                  <a:pt x="0" y="0"/>
                </a:moveTo>
                <a:lnTo>
                  <a:pt x="805103" y="0"/>
                </a:lnTo>
                <a:lnTo>
                  <a:pt x="805103" y="805104"/>
                </a:lnTo>
                <a:lnTo>
                  <a:pt x="0" y="8051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750576" y="1731513"/>
            <a:ext cx="9508724" cy="1153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>
                <a:solidFill>
                  <a:srgbClr val="2C4A24"/>
                </a:solidFill>
                <a:latin typeface="Thicker"/>
                <a:ea typeface="Thicker"/>
                <a:cs typeface="Thicker"/>
                <a:sym typeface="Thicker"/>
              </a:rPr>
              <a:t>STUDY AREA &amp; SPECIES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78027" y="4599453"/>
            <a:ext cx="6028956" cy="4107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6" lvl="1" indent="-313053" algn="just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2C4A24"/>
                </a:solidFill>
                <a:latin typeface="Questrial"/>
                <a:ea typeface="Questrial"/>
                <a:cs typeface="Questrial"/>
                <a:sym typeface="Questrial"/>
              </a:rPr>
              <a:t>Al-Urddon Street selected due to high emissions.</a:t>
            </a:r>
          </a:p>
          <a:p>
            <a:pPr algn="just">
              <a:lnSpc>
                <a:spcPts val="4059"/>
              </a:lnSpc>
            </a:pPr>
            <a:endParaRPr lang="en-US" sz="2899">
              <a:solidFill>
                <a:srgbClr val="2C4A24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626106" lvl="1" indent="-313053" algn="just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2C4A24"/>
                </a:solidFill>
                <a:latin typeface="Questrial"/>
                <a:ea typeface="Questrial"/>
                <a:cs typeface="Questrial"/>
                <a:sym typeface="Questrial"/>
              </a:rPr>
              <a:t>Platycladus orientalis is drought-tolerant and locally adapted.</a:t>
            </a:r>
          </a:p>
          <a:p>
            <a:pPr algn="just">
              <a:lnSpc>
                <a:spcPts val="4059"/>
              </a:lnSpc>
            </a:pPr>
            <a:endParaRPr lang="en-US" sz="2899">
              <a:solidFill>
                <a:srgbClr val="2C4A24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626106" lvl="1" indent="-313053" algn="l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2C4A24"/>
                </a:solidFill>
                <a:latin typeface="Questrial"/>
                <a:ea typeface="Questrial"/>
                <a:cs typeface="Questrial"/>
                <a:sym typeface="Questrial"/>
              </a:rPr>
              <a:t>High particulate trapping potential and robust growth.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3814" y="606339"/>
            <a:ext cx="11206594" cy="9224498"/>
            <a:chOff x="0" y="0"/>
            <a:chExt cx="794317" cy="6538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4317" cy="653827"/>
            </a:xfrm>
            <a:custGeom>
              <a:avLst/>
              <a:gdLst/>
              <a:ahLst/>
              <a:cxnLst/>
              <a:rect l="l" t="t" r="r" b="b"/>
              <a:pathLst>
                <a:path w="794317" h="653827">
                  <a:moveTo>
                    <a:pt x="50431" y="0"/>
                  </a:moveTo>
                  <a:lnTo>
                    <a:pt x="743886" y="0"/>
                  </a:lnTo>
                  <a:cubicBezTo>
                    <a:pt x="771738" y="0"/>
                    <a:pt x="794317" y="22579"/>
                    <a:pt x="794317" y="50431"/>
                  </a:cubicBezTo>
                  <a:lnTo>
                    <a:pt x="794317" y="603396"/>
                  </a:lnTo>
                  <a:cubicBezTo>
                    <a:pt x="794317" y="631248"/>
                    <a:pt x="771738" y="653827"/>
                    <a:pt x="743886" y="653827"/>
                  </a:cubicBezTo>
                  <a:lnTo>
                    <a:pt x="50431" y="653827"/>
                  </a:lnTo>
                  <a:cubicBezTo>
                    <a:pt x="22579" y="653827"/>
                    <a:pt x="0" y="631248"/>
                    <a:pt x="0" y="603396"/>
                  </a:cubicBezTo>
                  <a:lnTo>
                    <a:pt x="0" y="50431"/>
                  </a:lnTo>
                  <a:cubicBezTo>
                    <a:pt x="0" y="22579"/>
                    <a:pt x="22579" y="0"/>
                    <a:pt x="50431" y="0"/>
                  </a:cubicBezTo>
                  <a:close/>
                </a:path>
              </a:pathLst>
            </a:custGeom>
            <a:blipFill>
              <a:blip r:embed="rId2"/>
              <a:stretch>
                <a:fillRect l="-6865" r="-6865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2868337" y="1690751"/>
            <a:ext cx="6546239" cy="1671538"/>
            <a:chOff x="0" y="0"/>
            <a:chExt cx="1724112" cy="44024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24112" cy="440241"/>
            </a:xfrm>
            <a:custGeom>
              <a:avLst/>
              <a:gdLst/>
              <a:ahLst/>
              <a:cxnLst/>
              <a:rect l="l" t="t" r="r" b="b"/>
              <a:pathLst>
                <a:path w="1724112" h="440241">
                  <a:moveTo>
                    <a:pt x="118265" y="0"/>
                  </a:moveTo>
                  <a:lnTo>
                    <a:pt x="1605847" y="0"/>
                  </a:lnTo>
                  <a:cubicBezTo>
                    <a:pt x="1637213" y="0"/>
                    <a:pt x="1667294" y="12460"/>
                    <a:pt x="1689473" y="34639"/>
                  </a:cubicBezTo>
                  <a:cubicBezTo>
                    <a:pt x="1711652" y="56818"/>
                    <a:pt x="1724112" y="86899"/>
                    <a:pt x="1724112" y="118265"/>
                  </a:cubicBezTo>
                  <a:lnTo>
                    <a:pt x="1724112" y="321975"/>
                  </a:lnTo>
                  <a:cubicBezTo>
                    <a:pt x="1724112" y="387291"/>
                    <a:pt x="1671163" y="440241"/>
                    <a:pt x="1605847" y="440241"/>
                  </a:cubicBezTo>
                  <a:lnTo>
                    <a:pt x="118265" y="440241"/>
                  </a:lnTo>
                  <a:cubicBezTo>
                    <a:pt x="86899" y="440241"/>
                    <a:pt x="56818" y="427780"/>
                    <a:pt x="34639" y="405601"/>
                  </a:cubicBezTo>
                  <a:cubicBezTo>
                    <a:pt x="12460" y="383422"/>
                    <a:pt x="0" y="353341"/>
                    <a:pt x="0" y="321975"/>
                  </a:cubicBezTo>
                  <a:lnTo>
                    <a:pt x="0" y="118265"/>
                  </a:lnTo>
                  <a:cubicBezTo>
                    <a:pt x="0" y="52949"/>
                    <a:pt x="52949" y="0"/>
                    <a:pt x="118265" y="0"/>
                  </a:cubicBezTo>
                  <a:close/>
                </a:path>
              </a:pathLst>
            </a:custGeom>
            <a:solidFill>
              <a:srgbClr val="A1BA9B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724112" cy="468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6856748" y="8855748"/>
            <a:ext cx="805104" cy="805104"/>
          </a:xfrm>
          <a:custGeom>
            <a:avLst/>
            <a:gdLst/>
            <a:ahLst/>
            <a:cxnLst/>
            <a:rect l="l" t="t" r="r" b="b"/>
            <a:pathLst>
              <a:path w="805104" h="805104">
                <a:moveTo>
                  <a:pt x="0" y="0"/>
                </a:moveTo>
                <a:lnTo>
                  <a:pt x="805104" y="0"/>
                </a:lnTo>
                <a:lnTo>
                  <a:pt x="805104" y="805104"/>
                </a:lnTo>
                <a:lnTo>
                  <a:pt x="0" y="8051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3678152" y="1861358"/>
            <a:ext cx="4246773" cy="1044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2C4A24"/>
                </a:solidFill>
                <a:latin typeface="Thicker"/>
                <a:ea typeface="Thicker"/>
                <a:cs typeface="Thicker"/>
                <a:sym typeface="Thicker"/>
              </a:rPr>
              <a:t>STUDY AREA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A2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02777" y="3224218"/>
            <a:ext cx="4366475" cy="436647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0CDBA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75757" y="3224218"/>
            <a:ext cx="4366475" cy="436647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BA9B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48736" y="3224218"/>
            <a:ext cx="4366475" cy="436647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2294000" y="1088542"/>
            <a:ext cx="8109917" cy="810991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>
            <a:off x="16454196" y="8453196"/>
            <a:ext cx="805104" cy="805104"/>
          </a:xfrm>
          <a:custGeom>
            <a:avLst/>
            <a:gdLst/>
            <a:ahLst/>
            <a:cxnLst/>
            <a:rect l="l" t="t" r="r" b="b"/>
            <a:pathLst>
              <a:path w="805104" h="805104">
                <a:moveTo>
                  <a:pt x="0" y="0"/>
                </a:moveTo>
                <a:lnTo>
                  <a:pt x="805104" y="0"/>
                </a:lnTo>
                <a:lnTo>
                  <a:pt x="805104" y="805104"/>
                </a:lnTo>
                <a:lnTo>
                  <a:pt x="0" y="8051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273062" y="1278451"/>
            <a:ext cx="8471935" cy="1153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F5EEE0"/>
                </a:solidFill>
                <a:latin typeface="Thicker"/>
                <a:ea typeface="Thicker"/>
                <a:cs typeface="Thicker"/>
                <a:sym typeface="Thicker"/>
              </a:rPr>
              <a:t>METHODS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83600" y="4746465"/>
            <a:ext cx="3696748" cy="1302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</a:pPr>
            <a:r>
              <a:rPr lang="en-US" sz="2792">
                <a:solidFill>
                  <a:srgbClr val="2C4A24"/>
                </a:solidFill>
                <a:latin typeface="Questrial"/>
                <a:ea typeface="Questrial"/>
                <a:cs typeface="Questrial"/>
                <a:sym typeface="Questrial"/>
              </a:rPr>
              <a:t>Literature review on phytoremediation and air quality.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190976" y="4542905"/>
            <a:ext cx="2442804" cy="1710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</a:pPr>
            <a:r>
              <a:rPr lang="en-US" sz="2792">
                <a:solidFill>
                  <a:srgbClr val="2C4A24"/>
                </a:solidFill>
                <a:latin typeface="Questrial"/>
                <a:ea typeface="Questrial"/>
                <a:cs typeface="Questrial"/>
                <a:sym typeface="Questrial"/>
              </a:rPr>
              <a:t>G</a:t>
            </a:r>
            <a:r>
              <a:rPr lang="en-CA" sz="2792">
                <a:solidFill>
                  <a:srgbClr val="2C4A24"/>
                </a:solidFill>
                <a:latin typeface="Questrial"/>
                <a:ea typeface="Questrial"/>
                <a:cs typeface="Questrial"/>
                <a:sym typeface="Questrial"/>
              </a:rPr>
              <a:t>P</a:t>
            </a:r>
            <a:r>
              <a:rPr lang="en-US" sz="2792">
                <a:solidFill>
                  <a:srgbClr val="2C4A24"/>
                </a:solidFill>
                <a:latin typeface="Questrial"/>
                <a:ea typeface="Questrial"/>
                <a:cs typeface="Questrial"/>
                <a:sym typeface="Questrial"/>
              </a:rPr>
              <a:t>S mapping to locate planting area (1.78 km² strip).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213681" y="4119268"/>
            <a:ext cx="2240515" cy="2557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</a:pPr>
            <a:r>
              <a:rPr lang="en-US" sz="2792">
                <a:solidFill>
                  <a:srgbClr val="2C4A24"/>
                </a:solidFill>
                <a:latin typeface="Questrial"/>
                <a:ea typeface="Questrial"/>
                <a:cs typeface="Questrial"/>
                <a:sym typeface="Questrial"/>
              </a:rPr>
              <a:t>PM2.5 concentration data from local monitoring (36 μg/m³).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36277" y="657484"/>
            <a:ext cx="5417134" cy="541713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2C4A24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39264" y="1014436"/>
            <a:ext cx="8109917" cy="810991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6760" r="-16760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-1231020" y="1872242"/>
            <a:ext cx="11821679" cy="1671538"/>
            <a:chOff x="0" y="0"/>
            <a:chExt cx="3113529" cy="44024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113529" cy="440241"/>
            </a:xfrm>
            <a:custGeom>
              <a:avLst/>
              <a:gdLst/>
              <a:ahLst/>
              <a:cxnLst/>
              <a:rect l="l" t="t" r="r" b="b"/>
              <a:pathLst>
                <a:path w="3113529" h="440241">
                  <a:moveTo>
                    <a:pt x="65489" y="0"/>
                  </a:moveTo>
                  <a:lnTo>
                    <a:pt x="3048039" y="0"/>
                  </a:lnTo>
                  <a:cubicBezTo>
                    <a:pt x="3084208" y="0"/>
                    <a:pt x="3113529" y="29321"/>
                    <a:pt x="3113529" y="65489"/>
                  </a:cubicBezTo>
                  <a:lnTo>
                    <a:pt x="3113529" y="374751"/>
                  </a:lnTo>
                  <a:cubicBezTo>
                    <a:pt x="3113529" y="392120"/>
                    <a:pt x="3106629" y="408778"/>
                    <a:pt x="3094347" y="421059"/>
                  </a:cubicBezTo>
                  <a:cubicBezTo>
                    <a:pt x="3082066" y="433341"/>
                    <a:pt x="3065408" y="440241"/>
                    <a:pt x="3048039" y="440241"/>
                  </a:cubicBezTo>
                  <a:lnTo>
                    <a:pt x="65489" y="440241"/>
                  </a:lnTo>
                  <a:cubicBezTo>
                    <a:pt x="48120" y="440241"/>
                    <a:pt x="31463" y="433341"/>
                    <a:pt x="19181" y="421059"/>
                  </a:cubicBezTo>
                  <a:cubicBezTo>
                    <a:pt x="6900" y="408778"/>
                    <a:pt x="0" y="392120"/>
                    <a:pt x="0" y="374751"/>
                  </a:cubicBezTo>
                  <a:lnTo>
                    <a:pt x="0" y="65489"/>
                  </a:lnTo>
                  <a:cubicBezTo>
                    <a:pt x="0" y="48120"/>
                    <a:pt x="6900" y="31463"/>
                    <a:pt x="19181" y="19181"/>
                  </a:cubicBezTo>
                  <a:cubicBezTo>
                    <a:pt x="31463" y="6900"/>
                    <a:pt x="48120" y="0"/>
                    <a:pt x="65489" y="0"/>
                  </a:cubicBezTo>
                  <a:close/>
                </a:path>
              </a:pathLst>
            </a:custGeom>
            <a:solidFill>
              <a:srgbClr val="A1BA9B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3113529" cy="468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759707" y="8453196"/>
            <a:ext cx="805104" cy="805104"/>
          </a:xfrm>
          <a:custGeom>
            <a:avLst/>
            <a:gdLst/>
            <a:ahLst/>
            <a:cxnLst/>
            <a:rect l="l" t="t" r="r" b="b"/>
            <a:pathLst>
              <a:path w="805104" h="805104">
                <a:moveTo>
                  <a:pt x="0" y="0"/>
                </a:moveTo>
                <a:lnTo>
                  <a:pt x="805103" y="0"/>
                </a:lnTo>
                <a:lnTo>
                  <a:pt x="805103" y="805104"/>
                </a:lnTo>
                <a:lnTo>
                  <a:pt x="0" y="8051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793219" y="1979031"/>
            <a:ext cx="8055532" cy="1153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>
                <a:solidFill>
                  <a:srgbClr val="2C4A24"/>
                </a:solidFill>
                <a:latin typeface="Thicker"/>
                <a:ea typeface="Thicker"/>
                <a:cs typeface="Thicker"/>
                <a:sym typeface="Thicker"/>
              </a:rPr>
              <a:t>PM2.5 RESULTS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59707" y="4016266"/>
            <a:ext cx="5924554" cy="3919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4" lvl="1" indent="-345437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2C4A24"/>
                </a:solidFill>
                <a:latin typeface="Questrial"/>
                <a:ea typeface="Questrial"/>
                <a:cs typeface="Questrial"/>
                <a:sym typeface="Questrial"/>
              </a:rPr>
              <a:t>Each tree captures ~78.6 g of PM2.5 annually.</a:t>
            </a:r>
          </a:p>
          <a:p>
            <a:pPr marL="690874" lvl="1" indent="-345437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2C4A24"/>
                </a:solidFill>
                <a:latin typeface="Questrial"/>
                <a:ea typeface="Questrial"/>
                <a:cs typeface="Questrial"/>
                <a:sym typeface="Questrial"/>
              </a:rPr>
              <a:t>only one tree every 12 meter is planted along the street.</a:t>
            </a:r>
          </a:p>
          <a:p>
            <a:pPr marL="690874" lvl="1" indent="-345437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2C4A24"/>
                </a:solidFill>
                <a:latin typeface="Questrial"/>
                <a:ea typeface="Questrial"/>
                <a:cs typeface="Questrial"/>
                <a:sym typeface="Questrial"/>
              </a:rPr>
              <a:t>This helps lower pollution below Jordan's 15 μg/m³ standard.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337213" y="5781675"/>
            <a:ext cx="2340963" cy="2411244"/>
            <a:chOff x="0" y="0"/>
            <a:chExt cx="789109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89109" cy="812800"/>
            </a:xfrm>
            <a:custGeom>
              <a:avLst/>
              <a:gdLst/>
              <a:ahLst/>
              <a:cxnLst/>
              <a:rect l="l" t="t" r="r" b="b"/>
              <a:pathLst>
                <a:path w="789109" h="812800">
                  <a:moveTo>
                    <a:pt x="394555" y="0"/>
                  </a:moveTo>
                  <a:cubicBezTo>
                    <a:pt x="176648" y="0"/>
                    <a:pt x="0" y="181951"/>
                    <a:pt x="0" y="406400"/>
                  </a:cubicBezTo>
                  <a:cubicBezTo>
                    <a:pt x="0" y="630849"/>
                    <a:pt x="176648" y="812800"/>
                    <a:pt x="394555" y="812800"/>
                  </a:cubicBezTo>
                  <a:cubicBezTo>
                    <a:pt x="612461" y="812800"/>
                    <a:pt x="789109" y="630849"/>
                    <a:pt x="789109" y="406400"/>
                  </a:cubicBezTo>
                  <a:cubicBezTo>
                    <a:pt x="789109" y="181951"/>
                    <a:pt x="612461" y="0"/>
                    <a:pt x="394555" y="0"/>
                  </a:cubicBezTo>
                  <a:close/>
                </a:path>
              </a:pathLst>
            </a:custGeom>
            <a:blipFill>
              <a:blip r:embed="rId2"/>
              <a:stretch>
                <a:fillRect l="-18764" r="-1876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00246" y="1624723"/>
            <a:ext cx="12527249" cy="1671538"/>
            <a:chOff x="0" y="0"/>
            <a:chExt cx="3299358" cy="44024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99358" cy="440241"/>
            </a:xfrm>
            <a:custGeom>
              <a:avLst/>
              <a:gdLst/>
              <a:ahLst/>
              <a:cxnLst/>
              <a:rect l="l" t="t" r="r" b="b"/>
              <a:pathLst>
                <a:path w="3299358" h="440241">
                  <a:moveTo>
                    <a:pt x="61801" y="0"/>
                  </a:moveTo>
                  <a:lnTo>
                    <a:pt x="3237557" y="0"/>
                  </a:lnTo>
                  <a:cubicBezTo>
                    <a:pt x="3271689" y="0"/>
                    <a:pt x="3299358" y="27669"/>
                    <a:pt x="3299358" y="61801"/>
                  </a:cubicBezTo>
                  <a:lnTo>
                    <a:pt x="3299358" y="378440"/>
                  </a:lnTo>
                  <a:cubicBezTo>
                    <a:pt x="3299358" y="412571"/>
                    <a:pt x="3271689" y="440241"/>
                    <a:pt x="3237557" y="440241"/>
                  </a:cubicBezTo>
                  <a:lnTo>
                    <a:pt x="61801" y="440241"/>
                  </a:lnTo>
                  <a:cubicBezTo>
                    <a:pt x="27669" y="440241"/>
                    <a:pt x="0" y="412571"/>
                    <a:pt x="0" y="378440"/>
                  </a:cubicBezTo>
                  <a:lnTo>
                    <a:pt x="0" y="61801"/>
                  </a:lnTo>
                  <a:cubicBezTo>
                    <a:pt x="0" y="27669"/>
                    <a:pt x="27669" y="0"/>
                    <a:pt x="61801" y="0"/>
                  </a:cubicBezTo>
                  <a:close/>
                </a:path>
              </a:pathLst>
            </a:custGeom>
            <a:solidFill>
              <a:srgbClr val="A1BA9B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3299358" cy="468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1981804" y="1028700"/>
            <a:ext cx="8229600" cy="82296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6760" r="-16760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5442693" y="8453196"/>
            <a:ext cx="805104" cy="805104"/>
          </a:xfrm>
          <a:custGeom>
            <a:avLst/>
            <a:gdLst/>
            <a:ahLst/>
            <a:cxnLst/>
            <a:rect l="l" t="t" r="r" b="b"/>
            <a:pathLst>
              <a:path w="805104" h="805104">
                <a:moveTo>
                  <a:pt x="0" y="0"/>
                </a:moveTo>
                <a:lnTo>
                  <a:pt x="805103" y="0"/>
                </a:lnTo>
                <a:lnTo>
                  <a:pt x="805103" y="805104"/>
                </a:lnTo>
                <a:lnTo>
                  <a:pt x="0" y="8051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788977" y="1731513"/>
            <a:ext cx="4549787" cy="1153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>
                <a:solidFill>
                  <a:srgbClr val="2C4A24"/>
                </a:solidFill>
                <a:latin typeface="Thicker"/>
                <a:ea typeface="Thicker"/>
                <a:cs typeface="Thicker"/>
                <a:sym typeface="Thicker"/>
              </a:rPr>
              <a:t>PAH RESULTS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59384" y="4345381"/>
            <a:ext cx="7059186" cy="4107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6" lvl="1" indent="-313053" algn="l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2C4A24"/>
                </a:solidFill>
                <a:latin typeface="Questrial"/>
                <a:ea typeface="Questrial"/>
                <a:cs typeface="Questrial"/>
                <a:sym typeface="Questrial"/>
              </a:rPr>
              <a:t>PAHs decrease as PM2.5 is captured by leaves.</a:t>
            </a:r>
          </a:p>
          <a:p>
            <a:pPr algn="l">
              <a:lnSpc>
                <a:spcPts val="4059"/>
              </a:lnSpc>
            </a:pPr>
            <a:endParaRPr lang="en-US" sz="2899">
              <a:solidFill>
                <a:srgbClr val="2C4A24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626106" lvl="1" indent="-313053" algn="l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2C4A24"/>
                </a:solidFill>
                <a:latin typeface="Questrial"/>
                <a:ea typeface="Questrial"/>
                <a:cs typeface="Questrial"/>
                <a:sym typeface="Questrial"/>
              </a:rPr>
              <a:t>Root zones improve water infiltration and pollutant breakdown.</a:t>
            </a:r>
          </a:p>
          <a:p>
            <a:pPr algn="l">
              <a:lnSpc>
                <a:spcPts val="4059"/>
              </a:lnSpc>
            </a:pPr>
            <a:endParaRPr lang="en-US" sz="2899">
              <a:solidFill>
                <a:srgbClr val="2C4A24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626106" lvl="1" indent="-313053" algn="l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2C4A24"/>
                </a:solidFill>
                <a:latin typeface="Questrial"/>
                <a:ea typeface="Questrial"/>
                <a:cs typeface="Questrial"/>
                <a:sym typeface="Questrial"/>
              </a:rPr>
              <a:t>Also enhances cooling, biodiversity, and urban aesthetics.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A2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7084" y="797825"/>
            <a:ext cx="2012357" cy="201235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5EEE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090092" y="1025315"/>
            <a:ext cx="7053908" cy="1548760"/>
            <a:chOff x="0" y="0"/>
            <a:chExt cx="2005099" cy="44024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05099" cy="440241"/>
            </a:xfrm>
            <a:custGeom>
              <a:avLst/>
              <a:gdLst/>
              <a:ahLst/>
              <a:cxnLst/>
              <a:rect l="l" t="t" r="r" b="b"/>
              <a:pathLst>
                <a:path w="2005099" h="440241">
                  <a:moveTo>
                    <a:pt x="109754" y="0"/>
                  </a:moveTo>
                  <a:lnTo>
                    <a:pt x="1895345" y="0"/>
                  </a:lnTo>
                  <a:cubicBezTo>
                    <a:pt x="1955960" y="0"/>
                    <a:pt x="2005099" y="49138"/>
                    <a:pt x="2005099" y="109754"/>
                  </a:cubicBezTo>
                  <a:lnTo>
                    <a:pt x="2005099" y="330487"/>
                  </a:lnTo>
                  <a:cubicBezTo>
                    <a:pt x="2005099" y="391102"/>
                    <a:pt x="1955960" y="440241"/>
                    <a:pt x="1895345" y="440241"/>
                  </a:cubicBezTo>
                  <a:lnTo>
                    <a:pt x="109754" y="440241"/>
                  </a:lnTo>
                  <a:cubicBezTo>
                    <a:pt x="49138" y="440241"/>
                    <a:pt x="0" y="391102"/>
                    <a:pt x="0" y="330487"/>
                  </a:cubicBezTo>
                  <a:lnTo>
                    <a:pt x="0" y="109754"/>
                  </a:lnTo>
                  <a:cubicBezTo>
                    <a:pt x="0" y="49138"/>
                    <a:pt x="49138" y="0"/>
                    <a:pt x="10975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005099" cy="468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67084" y="3214009"/>
            <a:ext cx="2012357" cy="201235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5EEE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090092" y="3499446"/>
            <a:ext cx="7053908" cy="1548760"/>
            <a:chOff x="0" y="0"/>
            <a:chExt cx="2005099" cy="44024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05099" cy="440241"/>
            </a:xfrm>
            <a:custGeom>
              <a:avLst/>
              <a:gdLst/>
              <a:ahLst/>
              <a:cxnLst/>
              <a:rect l="l" t="t" r="r" b="b"/>
              <a:pathLst>
                <a:path w="2005099" h="440241">
                  <a:moveTo>
                    <a:pt x="109754" y="0"/>
                  </a:moveTo>
                  <a:lnTo>
                    <a:pt x="1895345" y="0"/>
                  </a:lnTo>
                  <a:cubicBezTo>
                    <a:pt x="1955960" y="0"/>
                    <a:pt x="2005099" y="49138"/>
                    <a:pt x="2005099" y="109754"/>
                  </a:cubicBezTo>
                  <a:lnTo>
                    <a:pt x="2005099" y="330487"/>
                  </a:lnTo>
                  <a:cubicBezTo>
                    <a:pt x="2005099" y="391102"/>
                    <a:pt x="1955960" y="440241"/>
                    <a:pt x="1895345" y="440241"/>
                  </a:cubicBezTo>
                  <a:lnTo>
                    <a:pt x="109754" y="440241"/>
                  </a:lnTo>
                  <a:cubicBezTo>
                    <a:pt x="49138" y="440241"/>
                    <a:pt x="0" y="391102"/>
                    <a:pt x="0" y="330487"/>
                  </a:cubicBezTo>
                  <a:lnTo>
                    <a:pt x="0" y="109754"/>
                  </a:lnTo>
                  <a:cubicBezTo>
                    <a:pt x="0" y="49138"/>
                    <a:pt x="49138" y="0"/>
                    <a:pt x="10975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2005099" cy="468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67084" y="5737470"/>
            <a:ext cx="2012357" cy="2012357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5EEE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090092" y="5973577"/>
            <a:ext cx="7053908" cy="1548760"/>
            <a:chOff x="0" y="0"/>
            <a:chExt cx="2005099" cy="44024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05099" cy="440241"/>
            </a:xfrm>
            <a:custGeom>
              <a:avLst/>
              <a:gdLst/>
              <a:ahLst/>
              <a:cxnLst/>
              <a:rect l="l" t="t" r="r" b="b"/>
              <a:pathLst>
                <a:path w="2005099" h="440241">
                  <a:moveTo>
                    <a:pt x="109754" y="0"/>
                  </a:moveTo>
                  <a:lnTo>
                    <a:pt x="1895345" y="0"/>
                  </a:lnTo>
                  <a:cubicBezTo>
                    <a:pt x="1955960" y="0"/>
                    <a:pt x="2005099" y="49138"/>
                    <a:pt x="2005099" y="109754"/>
                  </a:cubicBezTo>
                  <a:lnTo>
                    <a:pt x="2005099" y="330487"/>
                  </a:lnTo>
                  <a:cubicBezTo>
                    <a:pt x="2005099" y="391102"/>
                    <a:pt x="1955960" y="440241"/>
                    <a:pt x="1895345" y="440241"/>
                  </a:cubicBezTo>
                  <a:lnTo>
                    <a:pt x="109754" y="440241"/>
                  </a:lnTo>
                  <a:cubicBezTo>
                    <a:pt x="49138" y="440241"/>
                    <a:pt x="0" y="391102"/>
                    <a:pt x="0" y="330487"/>
                  </a:cubicBezTo>
                  <a:lnTo>
                    <a:pt x="0" y="109754"/>
                  </a:lnTo>
                  <a:cubicBezTo>
                    <a:pt x="0" y="49138"/>
                    <a:pt x="49138" y="0"/>
                    <a:pt x="10975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2005099" cy="468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9816065" y="3560086"/>
            <a:ext cx="8471935" cy="2482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sz="6499">
                <a:solidFill>
                  <a:srgbClr val="F5EEE0"/>
                </a:solidFill>
                <a:latin typeface="Thicker"/>
                <a:ea typeface="Thicker"/>
                <a:cs typeface="Thicker"/>
                <a:sym typeface="Thicker"/>
              </a:rPr>
              <a:t>ENVIRONMENTAL &amp; SOCIAL CO-BENEFITS</a:t>
            </a:r>
          </a:p>
        </p:txBody>
      </p:sp>
      <p:sp>
        <p:nvSpPr>
          <p:cNvPr id="21" name="Freeform 21"/>
          <p:cNvSpPr/>
          <p:nvPr/>
        </p:nvSpPr>
        <p:spPr>
          <a:xfrm>
            <a:off x="16454196" y="8453196"/>
            <a:ext cx="805104" cy="805104"/>
          </a:xfrm>
          <a:custGeom>
            <a:avLst/>
            <a:gdLst/>
            <a:ahLst/>
            <a:cxnLst/>
            <a:rect l="l" t="t" r="r" b="b"/>
            <a:pathLst>
              <a:path w="805104" h="805104">
                <a:moveTo>
                  <a:pt x="0" y="0"/>
                </a:moveTo>
                <a:lnTo>
                  <a:pt x="805104" y="0"/>
                </a:lnTo>
                <a:lnTo>
                  <a:pt x="805104" y="805104"/>
                </a:lnTo>
                <a:lnTo>
                  <a:pt x="0" y="8051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367084" y="8149877"/>
            <a:ext cx="2012357" cy="2012357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5EEE0"/>
              </a:solidFill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090092" y="8385984"/>
            <a:ext cx="7053908" cy="1548760"/>
            <a:chOff x="0" y="0"/>
            <a:chExt cx="2005099" cy="44024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005099" cy="440241"/>
            </a:xfrm>
            <a:custGeom>
              <a:avLst/>
              <a:gdLst/>
              <a:ahLst/>
              <a:cxnLst/>
              <a:rect l="l" t="t" r="r" b="b"/>
              <a:pathLst>
                <a:path w="2005099" h="440241">
                  <a:moveTo>
                    <a:pt x="109754" y="0"/>
                  </a:moveTo>
                  <a:lnTo>
                    <a:pt x="1895345" y="0"/>
                  </a:lnTo>
                  <a:cubicBezTo>
                    <a:pt x="1955960" y="0"/>
                    <a:pt x="2005099" y="49138"/>
                    <a:pt x="2005099" y="109754"/>
                  </a:cubicBezTo>
                  <a:lnTo>
                    <a:pt x="2005099" y="330487"/>
                  </a:lnTo>
                  <a:cubicBezTo>
                    <a:pt x="2005099" y="391102"/>
                    <a:pt x="1955960" y="440241"/>
                    <a:pt x="1895345" y="440241"/>
                  </a:cubicBezTo>
                  <a:lnTo>
                    <a:pt x="109754" y="440241"/>
                  </a:lnTo>
                  <a:cubicBezTo>
                    <a:pt x="49138" y="440241"/>
                    <a:pt x="0" y="391102"/>
                    <a:pt x="0" y="330487"/>
                  </a:cubicBezTo>
                  <a:lnTo>
                    <a:pt x="0" y="109754"/>
                  </a:lnTo>
                  <a:cubicBezTo>
                    <a:pt x="0" y="49138"/>
                    <a:pt x="49138" y="0"/>
                    <a:pt x="10975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28575"/>
              <a:ext cx="2005099" cy="468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466285" y="1381230"/>
            <a:ext cx="6386691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>
                <a:solidFill>
                  <a:srgbClr val="28272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Temperature regulation via evapotranspiration reduces heat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466285" y="3855361"/>
            <a:ext cx="6205153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>
                <a:solidFill>
                  <a:srgbClr val="28272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Improved urban aesthetics encourages public engagement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278189" y="6387709"/>
            <a:ext cx="6677715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>
                <a:solidFill>
                  <a:srgbClr val="28272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Biodiversity support: Provides microhabitats for microorganisms and insects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510542" y="8817648"/>
            <a:ext cx="6298177" cy="727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28272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Mental health boost: Proven links between green spaces and stress reduction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6920" y="4156956"/>
            <a:ext cx="5536739" cy="4557463"/>
            <a:chOff x="0" y="0"/>
            <a:chExt cx="794317" cy="6538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4317" cy="653827"/>
            </a:xfrm>
            <a:custGeom>
              <a:avLst/>
              <a:gdLst/>
              <a:ahLst/>
              <a:cxnLst/>
              <a:rect l="l" t="t" r="r" b="b"/>
              <a:pathLst>
                <a:path w="794317" h="653827">
                  <a:moveTo>
                    <a:pt x="102075" y="0"/>
                  </a:moveTo>
                  <a:lnTo>
                    <a:pt x="692242" y="0"/>
                  </a:lnTo>
                  <a:cubicBezTo>
                    <a:pt x="748616" y="0"/>
                    <a:pt x="794317" y="45700"/>
                    <a:pt x="794317" y="102075"/>
                  </a:cubicBezTo>
                  <a:lnTo>
                    <a:pt x="794317" y="551752"/>
                  </a:lnTo>
                  <a:cubicBezTo>
                    <a:pt x="794317" y="608127"/>
                    <a:pt x="748616" y="653827"/>
                    <a:pt x="692242" y="653827"/>
                  </a:cubicBezTo>
                  <a:lnTo>
                    <a:pt x="102075" y="653827"/>
                  </a:lnTo>
                  <a:cubicBezTo>
                    <a:pt x="45700" y="653827"/>
                    <a:pt x="0" y="608127"/>
                    <a:pt x="0" y="551752"/>
                  </a:cubicBezTo>
                  <a:lnTo>
                    <a:pt x="0" y="102075"/>
                  </a:lnTo>
                  <a:cubicBezTo>
                    <a:pt x="0" y="45700"/>
                    <a:pt x="45700" y="0"/>
                    <a:pt x="102075" y="0"/>
                  </a:cubicBezTo>
                  <a:close/>
                </a:path>
              </a:pathLst>
            </a:custGeom>
            <a:blipFill>
              <a:blip r:embed="rId2"/>
              <a:stretch>
                <a:fillRect l="-4952" r="-4952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4956837" y="4156956"/>
            <a:ext cx="5536739" cy="4557463"/>
            <a:chOff x="0" y="0"/>
            <a:chExt cx="794317" cy="65382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94317" cy="653827"/>
            </a:xfrm>
            <a:custGeom>
              <a:avLst/>
              <a:gdLst/>
              <a:ahLst/>
              <a:cxnLst/>
              <a:rect l="l" t="t" r="r" b="b"/>
              <a:pathLst>
                <a:path w="794317" h="653827">
                  <a:moveTo>
                    <a:pt x="102075" y="0"/>
                  </a:moveTo>
                  <a:lnTo>
                    <a:pt x="692242" y="0"/>
                  </a:lnTo>
                  <a:cubicBezTo>
                    <a:pt x="748616" y="0"/>
                    <a:pt x="794317" y="45700"/>
                    <a:pt x="794317" y="102075"/>
                  </a:cubicBezTo>
                  <a:lnTo>
                    <a:pt x="794317" y="551752"/>
                  </a:lnTo>
                  <a:cubicBezTo>
                    <a:pt x="794317" y="608127"/>
                    <a:pt x="748616" y="653827"/>
                    <a:pt x="692242" y="653827"/>
                  </a:cubicBezTo>
                  <a:lnTo>
                    <a:pt x="102075" y="653827"/>
                  </a:lnTo>
                  <a:cubicBezTo>
                    <a:pt x="45700" y="653827"/>
                    <a:pt x="0" y="608127"/>
                    <a:pt x="0" y="551752"/>
                  </a:cubicBezTo>
                  <a:lnTo>
                    <a:pt x="0" y="102075"/>
                  </a:lnTo>
                  <a:cubicBezTo>
                    <a:pt x="0" y="45700"/>
                    <a:pt x="45700" y="0"/>
                    <a:pt x="102075" y="0"/>
                  </a:cubicBezTo>
                  <a:close/>
                </a:path>
              </a:pathLst>
            </a:custGeom>
            <a:blipFill>
              <a:blip r:embed="rId3"/>
              <a:stretch>
                <a:fillRect l="-11930" r="-11930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0820594" y="4156956"/>
            <a:ext cx="5536739" cy="4557463"/>
            <a:chOff x="0" y="0"/>
            <a:chExt cx="794317" cy="6538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94317" cy="653827"/>
            </a:xfrm>
            <a:custGeom>
              <a:avLst/>
              <a:gdLst/>
              <a:ahLst/>
              <a:cxnLst/>
              <a:rect l="l" t="t" r="r" b="b"/>
              <a:pathLst>
                <a:path w="794317" h="653827">
                  <a:moveTo>
                    <a:pt x="102075" y="0"/>
                  </a:moveTo>
                  <a:lnTo>
                    <a:pt x="692242" y="0"/>
                  </a:lnTo>
                  <a:cubicBezTo>
                    <a:pt x="748616" y="0"/>
                    <a:pt x="794317" y="45700"/>
                    <a:pt x="794317" y="102075"/>
                  </a:cubicBezTo>
                  <a:lnTo>
                    <a:pt x="794317" y="551752"/>
                  </a:lnTo>
                  <a:cubicBezTo>
                    <a:pt x="794317" y="608127"/>
                    <a:pt x="748616" y="653827"/>
                    <a:pt x="692242" y="653827"/>
                  </a:cubicBezTo>
                  <a:lnTo>
                    <a:pt x="102075" y="653827"/>
                  </a:lnTo>
                  <a:cubicBezTo>
                    <a:pt x="45700" y="653827"/>
                    <a:pt x="0" y="608127"/>
                    <a:pt x="0" y="551752"/>
                  </a:cubicBezTo>
                  <a:lnTo>
                    <a:pt x="0" y="102075"/>
                  </a:lnTo>
                  <a:cubicBezTo>
                    <a:pt x="0" y="45700"/>
                    <a:pt x="45700" y="0"/>
                    <a:pt x="102075" y="0"/>
                  </a:cubicBezTo>
                  <a:close/>
                </a:path>
              </a:pathLst>
            </a:custGeom>
            <a:blipFill>
              <a:blip r:embed="rId4"/>
              <a:stretch>
                <a:fillRect l="-11734" r="-11734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5667354" y="1690751"/>
            <a:ext cx="13747221" cy="1671538"/>
            <a:chOff x="0" y="0"/>
            <a:chExt cx="3620667" cy="44024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20667" cy="440241"/>
            </a:xfrm>
            <a:custGeom>
              <a:avLst/>
              <a:gdLst/>
              <a:ahLst/>
              <a:cxnLst/>
              <a:rect l="l" t="t" r="r" b="b"/>
              <a:pathLst>
                <a:path w="3620667" h="440241">
                  <a:moveTo>
                    <a:pt x="56316" y="0"/>
                  </a:moveTo>
                  <a:lnTo>
                    <a:pt x="3564351" y="0"/>
                  </a:lnTo>
                  <a:cubicBezTo>
                    <a:pt x="3579287" y="0"/>
                    <a:pt x="3593611" y="5933"/>
                    <a:pt x="3604173" y="16495"/>
                  </a:cubicBezTo>
                  <a:cubicBezTo>
                    <a:pt x="3614734" y="27056"/>
                    <a:pt x="3620667" y="41380"/>
                    <a:pt x="3620667" y="56316"/>
                  </a:cubicBezTo>
                  <a:lnTo>
                    <a:pt x="3620667" y="383924"/>
                  </a:lnTo>
                  <a:cubicBezTo>
                    <a:pt x="3620667" y="415027"/>
                    <a:pt x="3595454" y="440241"/>
                    <a:pt x="3564351" y="440241"/>
                  </a:cubicBezTo>
                  <a:lnTo>
                    <a:pt x="56316" y="440241"/>
                  </a:lnTo>
                  <a:cubicBezTo>
                    <a:pt x="25214" y="440241"/>
                    <a:pt x="0" y="415027"/>
                    <a:pt x="0" y="383924"/>
                  </a:cubicBezTo>
                  <a:lnTo>
                    <a:pt x="0" y="56316"/>
                  </a:lnTo>
                  <a:cubicBezTo>
                    <a:pt x="0" y="25214"/>
                    <a:pt x="25214" y="0"/>
                    <a:pt x="56316" y="0"/>
                  </a:cubicBezTo>
                  <a:close/>
                </a:path>
              </a:pathLst>
            </a:custGeom>
            <a:solidFill>
              <a:srgbClr val="A1BA9B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620667" cy="468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861449" y="2102340"/>
            <a:ext cx="805104" cy="805104"/>
          </a:xfrm>
          <a:custGeom>
            <a:avLst/>
            <a:gdLst/>
            <a:ahLst/>
            <a:cxnLst/>
            <a:rect l="l" t="t" r="r" b="b"/>
            <a:pathLst>
              <a:path w="805104" h="805104">
                <a:moveTo>
                  <a:pt x="0" y="0"/>
                </a:moveTo>
                <a:lnTo>
                  <a:pt x="805104" y="0"/>
                </a:lnTo>
                <a:lnTo>
                  <a:pt x="805104" y="805103"/>
                </a:lnTo>
                <a:lnTo>
                  <a:pt x="0" y="8051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386401" y="1862869"/>
            <a:ext cx="11901599" cy="1044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2C4A24"/>
                </a:solidFill>
                <a:latin typeface="Thicker"/>
                <a:ea typeface="Thicker"/>
                <a:cs typeface="Thicker"/>
                <a:sym typeface="Thicker"/>
              </a:rPr>
              <a:t>ENVIRONMENTAL &amp; SOCIAL CO-BENEFITS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A2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39507" y="1028700"/>
            <a:ext cx="8229600" cy="82296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5EEE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976865" y="1088542"/>
            <a:ext cx="8109917" cy="810991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83898" r="-83898"/>
              </a:stretch>
            </a:blipFill>
          </p:spPr>
        </p:sp>
      </p:grpSp>
      <p:sp>
        <p:nvSpPr>
          <p:cNvPr id="7" name="AutoShape 7"/>
          <p:cNvSpPr/>
          <p:nvPr/>
        </p:nvSpPr>
        <p:spPr>
          <a:xfrm>
            <a:off x="5572222" y="4006217"/>
            <a:ext cx="0" cy="467721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>
            <a:off x="892832" y="678967"/>
            <a:ext cx="11791132" cy="2871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84"/>
              </a:lnSpc>
            </a:pPr>
            <a:r>
              <a:rPr lang="en-US" sz="7488">
                <a:solidFill>
                  <a:srgbClr val="F5EEE0"/>
                </a:solidFill>
                <a:latin typeface="Thicker"/>
                <a:ea typeface="Thicker"/>
                <a:cs typeface="Thicker"/>
                <a:sym typeface="Thicker"/>
              </a:rPr>
              <a:t>LIMITATIONS &amp; Future Recommendations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77968" y="4262164"/>
            <a:ext cx="4591973" cy="398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500"/>
              </a:lnSpc>
              <a:buAutoNum type="arabicPeriod"/>
            </a:pPr>
            <a:r>
              <a:rPr lang="en-US" sz="3000">
                <a:solidFill>
                  <a:srgbClr val="F5EEE0"/>
                </a:solidFill>
                <a:latin typeface="Questrial"/>
                <a:ea typeface="Questrial"/>
                <a:cs typeface="Questrial"/>
                <a:sym typeface="Questrial"/>
              </a:rPr>
              <a:t> Limited local PAH degradation data.</a:t>
            </a:r>
          </a:p>
          <a:p>
            <a:pPr marL="647700" lvl="1" indent="-323850" algn="l">
              <a:lnSpc>
                <a:spcPts val="4500"/>
              </a:lnSpc>
              <a:buAutoNum type="arabicPeriod"/>
            </a:pPr>
            <a:r>
              <a:rPr lang="en-US" sz="3000">
                <a:solidFill>
                  <a:srgbClr val="F5EEE0"/>
                </a:solidFill>
                <a:latin typeface="Questrial"/>
                <a:ea typeface="Questrial"/>
                <a:cs typeface="Questrial"/>
                <a:sym typeface="Questrial"/>
              </a:rPr>
              <a:t> Need for land access and ownership resolution.</a:t>
            </a:r>
          </a:p>
          <a:p>
            <a:pPr marL="647700" lvl="1" indent="-323850" algn="l">
              <a:lnSpc>
                <a:spcPts val="4500"/>
              </a:lnSpc>
              <a:buAutoNum type="arabicPeriod"/>
            </a:pPr>
            <a:r>
              <a:rPr lang="en-US" sz="3000">
                <a:solidFill>
                  <a:srgbClr val="F5EEE0"/>
                </a:solidFill>
                <a:latin typeface="Questrial"/>
                <a:ea typeface="Questrial"/>
                <a:cs typeface="Questrial"/>
                <a:sym typeface="Questrial"/>
              </a:rPr>
              <a:t> Modeling accuracy affected by data gaps.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97480" y="4262164"/>
            <a:ext cx="4935819" cy="4566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500"/>
              </a:lnSpc>
              <a:buAutoNum type="arabicPeriod"/>
            </a:pPr>
            <a:r>
              <a:rPr lang="en-US" sz="3000">
                <a:solidFill>
                  <a:srgbClr val="F5EEE0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  <a:r>
              <a:rPr lang="en-CA" sz="3000">
                <a:solidFill>
                  <a:srgbClr val="F5EEE0"/>
                </a:solidFill>
                <a:latin typeface="Questrial"/>
                <a:ea typeface="Questrial"/>
                <a:cs typeface="Questrial"/>
                <a:sym typeface="Questrial"/>
              </a:rPr>
              <a:t>Further research on environmental challenges.</a:t>
            </a:r>
            <a:endParaRPr lang="en-US" sz="3000">
              <a:solidFill>
                <a:srgbClr val="F5EEE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647700" lvl="1" indent="-323850" algn="l">
              <a:lnSpc>
                <a:spcPts val="4500"/>
              </a:lnSpc>
              <a:buAutoNum type="arabicPeriod"/>
            </a:pPr>
            <a:r>
              <a:rPr lang="en-US" sz="3000">
                <a:solidFill>
                  <a:srgbClr val="F5EEE0"/>
                </a:solidFill>
                <a:latin typeface="Questrial"/>
                <a:ea typeface="Questrial"/>
                <a:cs typeface="Questrial"/>
                <a:sym typeface="Questrial"/>
              </a:rPr>
              <a:t> Combine green infrastructure with community awareness.</a:t>
            </a:r>
          </a:p>
          <a:p>
            <a:pPr marL="647700" lvl="1" indent="-323850" algn="l">
              <a:lnSpc>
                <a:spcPts val="4500"/>
              </a:lnSpc>
              <a:buAutoNum type="arabicPeriod"/>
            </a:pPr>
            <a:r>
              <a:rPr lang="en-US" sz="3000">
                <a:solidFill>
                  <a:srgbClr val="F5EEE0"/>
                </a:solidFill>
                <a:latin typeface="Questrial"/>
                <a:ea typeface="Questrial"/>
                <a:cs typeface="Questrial"/>
                <a:sym typeface="Questrial"/>
              </a:rPr>
              <a:t> Scale up based on validated success.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0731" b="-10543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831671" y="1028700"/>
            <a:ext cx="8229600" cy="822960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5EEE0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226729" y="1028700"/>
            <a:ext cx="8229600" cy="822960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5EEE0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029200" y="1028700"/>
            <a:ext cx="8229600" cy="822960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BA260"/>
            </a:solidFill>
            <a:ln cap="sq">
              <a:noFill/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5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908033" y="3415305"/>
            <a:ext cx="8471935" cy="133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sz="6499">
                <a:solidFill>
                  <a:srgbClr val="F5EEE0"/>
                </a:solidFill>
                <a:latin typeface="Thicker"/>
                <a:ea typeface="Thicker"/>
                <a:cs typeface="Thicker"/>
                <a:sym typeface="Thicker"/>
              </a:rPr>
              <a:t>THANK YOU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714314" y="5283955"/>
            <a:ext cx="4859373" cy="1028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F5EEE0"/>
                </a:solidFill>
                <a:latin typeface="Questrial"/>
                <a:ea typeface="Questrial"/>
                <a:cs typeface="Questrial"/>
                <a:sym typeface="Questrial"/>
              </a:rPr>
              <a:t>Questions and discussion welcome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714314" y="7715097"/>
            <a:ext cx="4859373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5EEE0"/>
                </a:solidFill>
                <a:latin typeface="Questrial"/>
                <a:ea typeface="Questrial"/>
                <a:cs typeface="Questrial"/>
                <a:sym typeface="Questrial"/>
              </a:rPr>
              <a:t>See numbered citations in poster.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Beauty of Nature Presentation</dc:title>
  <cp:lastModifiedBy>Mohammad Tala't Alsharkawi</cp:lastModifiedBy>
  <cp:revision>2</cp:revision>
  <dcterms:created xsi:type="dcterms:W3CDTF">2006-08-16T00:00:00Z</dcterms:created>
  <dcterms:modified xsi:type="dcterms:W3CDTF">2025-05-04T08:33:41Z</dcterms:modified>
  <dc:identifier>DAGmJ_vqsQs</dc:identifier>
</cp:coreProperties>
</file>