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8288000" cy="10287000"/>
  <p:notesSz cx="6858000" cy="9144000"/>
  <p:embeddedFontLst>
    <p:embeddedFont>
      <p:font typeface="Calibri" panose="020F0502020204030204" pitchFamily="34" charset="0"/>
      <p:regular r:id="rId19"/>
      <p:bold r:id="rId20"/>
      <p:italic r:id="rId21"/>
      <p:boldItalic r:id="rId22"/>
    </p:embeddedFont>
    <p:embeddedFont>
      <p:font typeface="Arabic Typesetting" panose="03020402040406030203" pitchFamily="66" charset="-78"/>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730"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12291" y="35602"/>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sp>
      <p:sp>
        <p:nvSpPr>
          <p:cNvPr id="3" name="Freeform 3"/>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sp>
      <p:sp>
        <p:nvSpPr>
          <p:cNvPr id="4" name="Freeform 4"/>
          <p:cNvSpPr/>
          <p:nvPr/>
        </p:nvSpPr>
        <p:spPr>
          <a:xfrm>
            <a:off x="0" y="7048500"/>
            <a:ext cx="18288000" cy="3266032"/>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sp>
      <p:sp>
        <p:nvSpPr>
          <p:cNvPr id="5" name="TextBox 4">
            <a:extLst>
              <a:ext uri="{FF2B5EF4-FFF2-40B4-BE49-F238E27FC236}">
                <a16:creationId xmlns:a16="http://schemas.microsoft.com/office/drawing/2014/main" id="{ABE36FAB-DF32-F564-A363-ED38DC671A73}"/>
              </a:ext>
            </a:extLst>
          </p:cNvPr>
          <p:cNvSpPr txBox="1"/>
          <p:nvPr/>
        </p:nvSpPr>
        <p:spPr>
          <a:xfrm>
            <a:off x="3504340" y="3536283"/>
            <a:ext cx="10515600" cy="1107996"/>
          </a:xfrm>
          <a:prstGeom prst="rect">
            <a:avLst/>
          </a:prstGeom>
          <a:noFill/>
        </p:spPr>
        <p:txBody>
          <a:bodyPr wrap="square" rtlCol="0">
            <a:spAutoFit/>
          </a:bodyPr>
          <a:lstStyle/>
          <a:p>
            <a:pPr algn="ctr"/>
            <a:r>
              <a:rPr lang="ar-JO" sz="6600" b="1" dirty="0">
                <a:latin typeface="Arabic Typesetting" panose="03020402040406030203" pitchFamily="66" charset="-78"/>
                <a:cs typeface="Arabic Typesetting" panose="03020402040406030203" pitchFamily="66" charset="-78"/>
              </a:rPr>
              <a:t>العملية الممتدة لإدارة جودة مياه الشرب على حلقة التزويد </a:t>
            </a:r>
            <a:endParaRPr lang="en-US" sz="6600" b="1" dirty="0">
              <a:solidFill>
                <a:schemeClr val="accent6">
                  <a:lumMod val="75000"/>
                </a:schemeClr>
              </a:solidFill>
            </a:endParaRPr>
          </a:p>
        </p:txBody>
      </p:sp>
      <p:pic>
        <p:nvPicPr>
          <p:cNvPr id="7" name="Picture 6">
            <a:extLst>
              <a:ext uri="{FF2B5EF4-FFF2-40B4-BE49-F238E27FC236}">
                <a16:creationId xmlns:a16="http://schemas.microsoft.com/office/drawing/2014/main" id="{0C9425F9-876B-FADF-F9AE-7BB793CC427D}"/>
              </a:ext>
            </a:extLst>
          </p:cNvPr>
          <p:cNvPicPr>
            <a:picLocks noChangeAspect="1"/>
          </p:cNvPicPr>
          <p:nvPr/>
        </p:nvPicPr>
        <p:blipFill>
          <a:blip r:embed="rId5"/>
          <a:stretch>
            <a:fillRect/>
          </a:stretch>
        </p:blipFill>
        <p:spPr>
          <a:xfrm>
            <a:off x="9498610" y="263793"/>
            <a:ext cx="2350131" cy="1696619"/>
          </a:xfrm>
          <a:prstGeom prst="rect">
            <a:avLst/>
          </a:prstGeom>
        </p:spPr>
      </p:pic>
      <p:sp>
        <p:nvSpPr>
          <p:cNvPr id="8" name="TextBox 7">
            <a:extLst>
              <a:ext uri="{FF2B5EF4-FFF2-40B4-BE49-F238E27FC236}">
                <a16:creationId xmlns:a16="http://schemas.microsoft.com/office/drawing/2014/main" id="{F861C566-132F-1125-AA73-F6AB4CC0FD69}"/>
              </a:ext>
            </a:extLst>
          </p:cNvPr>
          <p:cNvSpPr txBox="1"/>
          <p:nvPr/>
        </p:nvSpPr>
        <p:spPr>
          <a:xfrm>
            <a:off x="5791200" y="4960410"/>
            <a:ext cx="4876800" cy="2185214"/>
          </a:xfrm>
          <a:prstGeom prst="rect">
            <a:avLst/>
          </a:prstGeom>
          <a:noFill/>
        </p:spPr>
        <p:txBody>
          <a:bodyPr wrap="square" rtlCol="0">
            <a:spAutoFit/>
          </a:bodyPr>
          <a:lstStyle/>
          <a:p>
            <a:pPr algn="ctr"/>
            <a:r>
              <a:rPr lang="en-US" sz="4000" b="1" dirty="0" smtClean="0">
                <a:solidFill>
                  <a:schemeClr val="tx2">
                    <a:lumMod val="75000"/>
                  </a:schemeClr>
                </a:solidFill>
              </a:rPr>
              <a:t>Susan M.F.A Kilani</a:t>
            </a:r>
            <a:endParaRPr lang="en-US" sz="3200" b="1" dirty="0">
              <a:solidFill>
                <a:schemeClr val="tx2">
                  <a:lumMod val="75000"/>
                </a:schemeClr>
              </a:solidFill>
            </a:endParaRPr>
          </a:p>
          <a:p>
            <a:pPr algn="ctr"/>
            <a:endParaRPr lang="en-US" sz="3200" b="1" dirty="0" smtClean="0">
              <a:solidFill>
                <a:schemeClr val="tx2">
                  <a:lumMod val="75000"/>
                </a:schemeClr>
              </a:solidFill>
            </a:endParaRPr>
          </a:p>
          <a:p>
            <a:pPr algn="ctr"/>
            <a:endParaRPr lang="en-US" sz="3200" b="1" dirty="0">
              <a:solidFill>
                <a:schemeClr val="tx2">
                  <a:lumMod val="75000"/>
                </a:schemeClr>
              </a:solidFill>
            </a:endParaRPr>
          </a:p>
          <a:p>
            <a:pPr algn="ctr"/>
            <a:r>
              <a:rPr lang="en-US" sz="3200" b="1" dirty="0" smtClean="0">
                <a:solidFill>
                  <a:schemeClr val="tx2">
                    <a:lumMod val="75000"/>
                  </a:schemeClr>
                </a:solidFill>
              </a:rPr>
              <a:t> 6 May 2025</a:t>
            </a:r>
            <a:endParaRPr lang="en-US" sz="3200" b="1" dirty="0">
              <a:solidFill>
                <a:schemeClr val="tx2">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743200" y="571500"/>
            <a:ext cx="12573000" cy="571500"/>
          </a:xfrm>
        </p:spPr>
        <p:txBody>
          <a:bodyPr>
            <a:noAutofit/>
          </a:bodyPr>
          <a:lstStyle/>
          <a:p>
            <a:pPr algn="r" rtl="1"/>
            <a:r>
              <a:rPr lang="ar-JO" altLang="ar-JO" sz="6000" b="1" dirty="0">
                <a:latin typeface="Arabic Typesetting" panose="03020402040406030203" pitchFamily="66" charset="-78"/>
                <a:cs typeface="Arabic Typesetting" panose="03020402040406030203" pitchFamily="66" charset="-78"/>
              </a:rPr>
              <a:t>المقدمة:</a:t>
            </a:r>
          </a:p>
        </p:txBody>
      </p:sp>
      <p:sp>
        <p:nvSpPr>
          <p:cNvPr id="3" name="Content Placeholder 2"/>
          <p:cNvSpPr>
            <a:spLocks noGrp="1"/>
          </p:cNvSpPr>
          <p:nvPr>
            <p:ph idx="1"/>
          </p:nvPr>
        </p:nvSpPr>
        <p:spPr>
          <a:xfrm>
            <a:off x="2971800" y="1371600"/>
            <a:ext cx="12687300" cy="8915400"/>
          </a:xfrm>
          <a:ln w="38100"/>
        </p:spPr>
        <p:txBody>
          <a:bodyPr>
            <a:noAutofit/>
          </a:bodyPr>
          <a:lstStyle/>
          <a:p>
            <a:pPr marL="0" indent="0" algn="just" rtl="1">
              <a:buNone/>
            </a:pPr>
            <a:r>
              <a:rPr lang="ar-SA" sz="4400" b="1" dirty="0">
                <a:latin typeface="Arabic Typesetting" panose="03020402040406030203" pitchFamily="66" charset="-78"/>
                <a:cs typeface="Arabic Typesetting" panose="03020402040406030203" pitchFamily="66" charset="-78"/>
              </a:rPr>
              <a:t>ان اداره جوده المياه هي عملية ممتدة </a:t>
            </a:r>
            <a:r>
              <a:rPr lang="en-US" sz="4400" b="1" dirty="0">
                <a:latin typeface="Arabic Typesetting" panose="03020402040406030203" pitchFamily="66" charset="-78"/>
                <a:cs typeface="Arabic Typesetting" panose="03020402040406030203" pitchFamily="66" charset="-78"/>
              </a:rPr>
              <a:t>(Extended Process)</a:t>
            </a:r>
            <a:r>
              <a:rPr lang="ar-SA" sz="4400" b="1" dirty="0">
                <a:latin typeface="Arabic Typesetting" panose="03020402040406030203" pitchFamily="66" charset="-78"/>
                <a:cs typeface="Arabic Typesetting" panose="03020402040406030203" pitchFamily="66" charset="-78"/>
              </a:rPr>
              <a:t> تمتد </a:t>
            </a:r>
            <a:r>
              <a:rPr lang="ar-JO" sz="4400" b="1" dirty="0">
                <a:latin typeface="Arabic Typesetting" panose="03020402040406030203" pitchFamily="66" charset="-78"/>
                <a:cs typeface="Arabic Typesetting" panose="03020402040406030203" pitchFamily="66" charset="-78"/>
              </a:rPr>
              <a:t>عبر عدة </a:t>
            </a:r>
            <a:r>
              <a:rPr lang="ar-SA" sz="4400" b="1" dirty="0">
                <a:latin typeface="Arabic Typesetting" panose="03020402040406030203" pitchFamily="66" charset="-78"/>
                <a:cs typeface="Arabic Typesetting" panose="03020402040406030203" pitchFamily="66" charset="-78"/>
              </a:rPr>
              <a:t>مؤسسات</a:t>
            </a:r>
            <a:r>
              <a:rPr lang="ar-JO" sz="4400" b="1" dirty="0">
                <a:latin typeface="Arabic Typesetting" panose="03020402040406030203" pitchFamily="66" charset="-78"/>
                <a:cs typeface="Arabic Typesetting" panose="03020402040406030203" pitchFamily="66" charset="-78"/>
              </a:rPr>
              <a:t>،</a:t>
            </a:r>
            <a:r>
              <a:rPr lang="ar-SA" sz="4400" b="1" dirty="0">
                <a:latin typeface="Arabic Typesetting" panose="03020402040406030203" pitchFamily="66" charset="-78"/>
                <a:cs typeface="Arabic Typesetting" panose="03020402040406030203" pitchFamily="66" charset="-78"/>
              </a:rPr>
              <a:t> وهي على وجه التحديد</a:t>
            </a:r>
            <a:r>
              <a:rPr lang="ar-JO" sz="4400" b="1" dirty="0">
                <a:latin typeface="Arabic Typesetting" panose="03020402040406030203" pitchFamily="66" charset="-78"/>
                <a:cs typeface="Arabic Typesetting" panose="03020402040406030203" pitchFamily="66" charset="-78"/>
              </a:rPr>
              <a:t>:</a:t>
            </a:r>
            <a:r>
              <a:rPr lang="ar-SA" sz="4400" b="1" dirty="0">
                <a:latin typeface="Arabic Typesetting" panose="03020402040406030203" pitchFamily="66" charset="-78"/>
                <a:cs typeface="Arabic Typesetting" panose="03020402040406030203" pitchFamily="66" charset="-78"/>
              </a:rPr>
              <a:t> </a:t>
            </a:r>
            <a:endParaRPr lang="ar-JO" sz="4400" b="1" dirty="0">
              <a:latin typeface="Arabic Typesetting" panose="03020402040406030203" pitchFamily="66" charset="-78"/>
              <a:cs typeface="Arabic Typesetting" panose="03020402040406030203" pitchFamily="66" charset="-78"/>
            </a:endParaRPr>
          </a:p>
          <a:p>
            <a:pPr marL="771525" indent="-771525" algn="just" rtl="1">
              <a:buFont typeface="+mj-lt"/>
              <a:buAutoNum type="arabicPeriod"/>
            </a:pPr>
            <a:r>
              <a:rPr lang="ar-SA" sz="4400" b="1" dirty="0">
                <a:latin typeface="Arabic Typesetting" panose="03020402040406030203" pitchFamily="66" charset="-78"/>
                <a:cs typeface="Arabic Typesetting" panose="03020402040406030203" pitchFamily="66" charset="-78"/>
              </a:rPr>
              <a:t>وزارة البيئة في حماية مساقط المياه وخصوصا المخصصة للشرب والإيعاز لأذرعها التنفيذية بضبط المخالفات وإنفاذ العقوبات،  </a:t>
            </a:r>
            <a:endParaRPr lang="ar-JO" sz="4400" b="1" dirty="0">
              <a:latin typeface="Arabic Typesetting" panose="03020402040406030203" pitchFamily="66" charset="-78"/>
              <a:cs typeface="Arabic Typesetting" panose="03020402040406030203" pitchFamily="66" charset="-78"/>
            </a:endParaRPr>
          </a:p>
          <a:p>
            <a:pPr marL="771525" indent="-771525" algn="just" rtl="1">
              <a:buFont typeface="+mj-lt"/>
              <a:buAutoNum type="arabicPeriod"/>
            </a:pPr>
            <a:r>
              <a:rPr lang="ar-SA" sz="4400" b="1" dirty="0">
                <a:latin typeface="Arabic Typesetting" panose="03020402040406030203" pitchFamily="66" charset="-78"/>
                <a:cs typeface="Arabic Typesetting" panose="03020402040406030203" pitchFamily="66" charset="-78"/>
              </a:rPr>
              <a:t>وزارة الصحة لضمان صحة البيئة بما فيها المسح الصحي وإجازة مصادر المياه الخام للشرب وإجازة المواد المستخدمة في عمليات التطهير والمتابعة الرقابية على سلسلة التزويد، </a:t>
            </a:r>
            <a:r>
              <a:rPr lang="ar-JO" sz="4400" b="1" dirty="0">
                <a:latin typeface="Arabic Typesetting" panose="03020402040406030203" pitchFamily="66" charset="-78"/>
                <a:cs typeface="Arabic Typesetting" panose="03020402040406030203" pitchFamily="66" charset="-78"/>
              </a:rPr>
              <a:t>وتأخذ وزارة الصحة دورها في التحقق والتدقيق والرقابة على كافة مراحل إعداد المياه للشرب والتحقق النهائي من جودة المياه المزودة للمواطنين عند حنفيات المياه داخل العقار. </a:t>
            </a:r>
          </a:p>
          <a:p>
            <a:pPr marL="771525" indent="-771525" algn="just" rtl="1">
              <a:buFont typeface="+mj-lt"/>
              <a:buAutoNum type="arabicPeriod"/>
            </a:pPr>
            <a:r>
              <a:rPr lang="ar-SA" sz="4400" b="1" dirty="0">
                <a:latin typeface="Arabic Typesetting" panose="03020402040406030203" pitchFamily="66" charset="-78"/>
                <a:cs typeface="Arabic Typesetting" panose="03020402040406030203" pitchFamily="66" charset="-78"/>
              </a:rPr>
              <a:t>سلطة المياه وشركاتها لإعداد المياه التي تمت إجازتها للشرب  مع كافة إجراءات الرقابة التشغيلية </a:t>
            </a:r>
            <a:r>
              <a:rPr lang="ar-SA" sz="4400" b="1" dirty="0" err="1">
                <a:latin typeface="Arabic Typesetting" panose="03020402040406030203" pitchFamily="66" charset="-78"/>
                <a:cs typeface="Arabic Typesetting" panose="03020402040406030203" pitchFamily="66" charset="-78"/>
              </a:rPr>
              <a:t>والتحققية</a:t>
            </a:r>
            <a:r>
              <a:rPr lang="ar-SA" sz="4400" b="1" dirty="0">
                <a:latin typeface="Arabic Typesetting" panose="03020402040406030203" pitchFamily="66" charset="-78"/>
                <a:cs typeface="Arabic Typesetting" panose="03020402040406030203" pitchFamily="66" charset="-78"/>
              </a:rPr>
              <a:t> وإدارة نقاط التحكم الحرجة وغيره من متطلبات إدارة جودة مياه الشرب،  الى ان يتم تزويد المواطنين بمياه تطابق متطلبات المواصفة الوطنية لمياه الشرب </a:t>
            </a:r>
            <a:r>
              <a:rPr lang="en-US" sz="4400" b="1" dirty="0">
                <a:latin typeface="Arabic Typesetting" panose="03020402040406030203" pitchFamily="66" charset="-78"/>
                <a:cs typeface="Arabic Typesetting" panose="03020402040406030203" pitchFamily="66" charset="-78"/>
              </a:rPr>
              <a:t>JS286</a:t>
            </a:r>
            <a:r>
              <a:rPr lang="ar-SA" sz="4400" b="1" dirty="0">
                <a:latin typeface="Arabic Typesetting" panose="03020402040406030203" pitchFamily="66" charset="-78"/>
                <a:cs typeface="Arabic Typesetting" panose="03020402040406030203" pitchFamily="66" charset="-78"/>
              </a:rPr>
              <a:t>. </a:t>
            </a:r>
            <a:r>
              <a:rPr lang="ar-JO" sz="4400" b="1" dirty="0">
                <a:latin typeface="Arabic Typesetting" panose="03020402040406030203" pitchFamily="66" charset="-78"/>
                <a:cs typeface="Arabic Typesetting" panose="03020402040406030203" pitchFamily="66" charset="-78"/>
              </a:rPr>
              <a:t> </a:t>
            </a:r>
          </a:p>
          <a:p>
            <a:pPr marL="771525" indent="-771525" algn="just" rtl="1">
              <a:buFont typeface="+mj-lt"/>
              <a:buAutoNum type="arabicPeriod"/>
            </a:pPr>
            <a:endParaRPr lang="en-US" sz="4400" b="1" dirty="0">
              <a:latin typeface="Arabic Typesetting" panose="03020402040406030203" pitchFamily="66" charset="-78"/>
              <a:cs typeface="Arabic Typesetting" panose="03020402040406030203" pitchFamily="66" charset="-78"/>
            </a:endParaRPr>
          </a:p>
          <a:p>
            <a:pPr marL="509588" lvl="1" indent="0" algn="just" rtl="1">
              <a:buNone/>
              <a:defRPr/>
            </a:pPr>
            <a:r>
              <a:rPr lang="en-US" altLang="ar-JO" sz="3200" b="1" dirty="0" smtClean="0">
                <a:latin typeface="Arabic Typesetting" panose="03020402040406030203" pitchFamily="66" charset="-78"/>
                <a:cs typeface="Arabic Typesetting" panose="03020402040406030203" pitchFamily="66" charset="-78"/>
              </a:rPr>
              <a:t/>
            </a:r>
            <a:br>
              <a:rPr lang="en-US" altLang="ar-JO" sz="3200" b="1" dirty="0" smtClean="0">
                <a:latin typeface="Arabic Typesetting" panose="03020402040406030203" pitchFamily="66" charset="-78"/>
                <a:cs typeface="Arabic Typesetting" panose="03020402040406030203" pitchFamily="66" charset="-78"/>
              </a:rPr>
            </a:br>
            <a:endParaRPr lang="ar-JO" altLang="ar-JO" sz="3200" b="1" dirty="0" smtClean="0">
              <a:latin typeface="Arabic Typesetting" panose="03020402040406030203" pitchFamily="66" charset="-78"/>
              <a:cs typeface="Arabic Typesetting" panose="03020402040406030203" pitchFamily="66" charset="-78"/>
            </a:endParaRPr>
          </a:p>
        </p:txBody>
      </p:sp>
      <p:sp>
        <p:nvSpPr>
          <p:cNvPr id="2" name="Slide Number Placeholder 1"/>
          <p:cNvSpPr>
            <a:spLocks noGrp="1"/>
          </p:cNvSpPr>
          <p:nvPr>
            <p:ph type="sldNum" sz="quarter" idx="12"/>
          </p:nvPr>
        </p:nvSpPr>
        <p:spPr/>
        <p:txBody>
          <a:bodyPr/>
          <a:lstStyle/>
          <a:p>
            <a:pPr>
              <a:defRPr/>
            </a:pPr>
            <a:fld id="{220E94D1-6688-49CE-90CF-194850B7A43F}" type="slidenum">
              <a:rPr lang="ar-SA" smtClean="0">
                <a:solidFill>
                  <a:srgbClr val="000000"/>
                </a:solidFill>
              </a:rPr>
              <a:pPr>
                <a:defRPr/>
              </a:pPr>
              <a:t>2</a:t>
            </a:fld>
            <a:endParaRPr lang="en-US" dirty="0">
              <a:solidFill>
                <a:srgbClr val="000000"/>
              </a:solidFill>
            </a:endParaRP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2540111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800100"/>
            <a:ext cx="12344400" cy="1028700"/>
          </a:xfrm>
        </p:spPr>
        <p:txBody>
          <a:bodyPr>
            <a:noAutofit/>
          </a:bodyPr>
          <a:lstStyle/>
          <a:p>
            <a:pPr algn="r"/>
            <a:r>
              <a:rPr lang="ar-JO" sz="6000" b="1" dirty="0">
                <a:latin typeface="Arabic Typesetting" panose="03020402040406030203" pitchFamily="66" charset="-78"/>
                <a:cs typeface="Arabic Typesetting" panose="03020402040406030203" pitchFamily="66" charset="-78"/>
              </a:rPr>
              <a:t>مقومات نجاح العملية الممتدة:</a:t>
            </a:r>
            <a:endParaRPr lang="en-US" sz="60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2133600" y="1828800"/>
            <a:ext cx="13411200" cy="7658100"/>
          </a:xfrm>
        </p:spPr>
        <p:txBody>
          <a:bodyPr>
            <a:noAutofit/>
          </a:bodyPr>
          <a:lstStyle/>
          <a:p>
            <a:pPr algn="just" rtl="1"/>
            <a:r>
              <a:rPr lang="ar-SA" sz="4400" b="1" dirty="0">
                <a:latin typeface="Arabic Typesetting" panose="03020402040406030203" pitchFamily="66" charset="-78"/>
                <a:cs typeface="Arabic Typesetting" panose="03020402040406030203" pitchFamily="66" charset="-78"/>
              </a:rPr>
              <a:t>من الضروري فهم مراحل العملية الممتدة لإدارة جودة المياه ومتطلباتها لفهم أدوار الشركاء في كل مرحلة وسبل التعاون والاتصال وتبادل المعلومات لوضع إطار فعال لتعاون الشركاء على حلقة التزويد. </a:t>
            </a:r>
            <a:endParaRPr lang="ar-JO" sz="4400" b="1" dirty="0">
              <a:latin typeface="Arabic Typesetting" panose="03020402040406030203" pitchFamily="66" charset="-78"/>
              <a:cs typeface="Arabic Typesetting" panose="03020402040406030203" pitchFamily="66" charset="-78"/>
            </a:endParaRPr>
          </a:p>
          <a:p>
            <a:pPr algn="just" rtl="1"/>
            <a:r>
              <a:rPr lang="ar-SA" sz="4400" b="1" dirty="0">
                <a:latin typeface="Arabic Typesetting" panose="03020402040406030203" pitchFamily="66" charset="-78"/>
                <a:cs typeface="Arabic Typesetting" panose="03020402040406030203" pitchFamily="66" charset="-78"/>
              </a:rPr>
              <a:t>ومن المهم توضيح الدور الرقابي المستقل الذي يضمن سير العملية ككل على الوجه الأكمل لتحقيق الهدف النهائي بضمان تزويد مياه آمنة للمواطنين. </a:t>
            </a:r>
            <a:endParaRPr lang="ar-JO" sz="4400" b="1" dirty="0">
              <a:latin typeface="Arabic Typesetting" panose="03020402040406030203" pitchFamily="66" charset="-78"/>
              <a:cs typeface="Arabic Typesetting" panose="03020402040406030203" pitchFamily="66" charset="-78"/>
            </a:endParaRPr>
          </a:p>
          <a:p>
            <a:pPr algn="just" rtl="1"/>
            <a:r>
              <a:rPr lang="ar-SA" sz="4400" b="1" dirty="0">
                <a:latin typeface="Arabic Typesetting" panose="03020402040406030203" pitchFamily="66" charset="-78"/>
                <a:cs typeface="Arabic Typesetting" panose="03020402040406030203" pitchFamily="66" charset="-78"/>
              </a:rPr>
              <a:t>ومن الضروري تطبيق أسس </a:t>
            </a:r>
            <a:r>
              <a:rPr lang="ar-SA" sz="4400" b="1" dirty="0" err="1">
                <a:latin typeface="Arabic Typesetting" panose="03020402040406030203" pitchFamily="66" charset="-78"/>
                <a:cs typeface="Arabic Typesetting" panose="03020402040406030203" pitchFamily="66" charset="-78"/>
              </a:rPr>
              <a:t>حوكمة</a:t>
            </a:r>
            <a:r>
              <a:rPr lang="ar-SA" sz="4400" b="1" dirty="0">
                <a:latin typeface="Arabic Typesetting" panose="03020402040406030203" pitchFamily="66" charset="-78"/>
                <a:cs typeface="Arabic Typesetting" panose="03020402040406030203" pitchFamily="66" charset="-78"/>
              </a:rPr>
              <a:t> المياه الرشيدة</a:t>
            </a:r>
            <a:r>
              <a:rPr lang="ar-JO" sz="4400" b="1" dirty="0">
                <a:latin typeface="Arabic Typesetting" panose="03020402040406030203" pitchFamily="66" charset="-78"/>
                <a:cs typeface="Arabic Typesetting" panose="03020402040406030203" pitchFamily="66" charset="-78"/>
              </a:rPr>
              <a:t> </a:t>
            </a:r>
            <a:r>
              <a:rPr lang="en-US" sz="4400" b="1" dirty="0">
                <a:latin typeface="Arabic Typesetting" panose="03020402040406030203" pitchFamily="66" charset="-78"/>
                <a:cs typeface="Arabic Typesetting" panose="03020402040406030203" pitchFamily="66" charset="-78"/>
              </a:rPr>
              <a:t> (Good water governance)</a:t>
            </a:r>
            <a:r>
              <a:rPr lang="ar-SA" sz="4400" b="1" dirty="0">
                <a:latin typeface="Arabic Typesetting" panose="03020402040406030203" pitchFamily="66" charset="-78"/>
                <a:cs typeface="Arabic Typesetting" panose="03020402040406030203" pitchFamily="66" charset="-78"/>
              </a:rPr>
              <a:t>. </a:t>
            </a:r>
            <a:r>
              <a:rPr lang="ar-SA" sz="4400" b="1" dirty="0" err="1">
                <a:latin typeface="Arabic Typesetting" panose="03020402040406030203" pitchFamily="66" charset="-78"/>
                <a:cs typeface="Arabic Typesetting" panose="03020402040406030203" pitchFamily="66" charset="-78"/>
              </a:rPr>
              <a:t>والحوكمة</a:t>
            </a:r>
            <a:r>
              <a:rPr lang="ar-SA" sz="4400" b="1" dirty="0">
                <a:latin typeface="Arabic Typesetting" panose="03020402040406030203" pitchFamily="66" charset="-78"/>
                <a:cs typeface="Arabic Typesetting" panose="03020402040406030203" pitchFamily="66" charset="-78"/>
              </a:rPr>
              <a:t> مجموعة الأنظمة التي تتحكم في صنع القرار فيما يتعلق بتنمية موارد المياه وإدارتها. </a:t>
            </a:r>
            <a:endParaRPr lang="ar-JO" sz="4400" b="1" dirty="0">
              <a:latin typeface="Arabic Typesetting" panose="03020402040406030203" pitchFamily="66" charset="-78"/>
              <a:cs typeface="Arabic Typesetting" panose="03020402040406030203" pitchFamily="66" charset="-78"/>
            </a:endParaRPr>
          </a:p>
          <a:p>
            <a:pPr algn="justLow" rtl="1"/>
            <a:r>
              <a:rPr lang="ar-SA" sz="4400" b="1" dirty="0">
                <a:latin typeface="Arabic Typesetting" panose="03020402040406030203" pitchFamily="66" charset="-78"/>
                <a:cs typeface="Arabic Typesetting" panose="03020402040406030203" pitchFamily="66" charset="-78"/>
              </a:rPr>
              <a:t>لنجاح العملية الممتدة </a:t>
            </a:r>
            <a:r>
              <a:rPr lang="ar-JO" sz="4400" b="1" dirty="0">
                <a:latin typeface="Arabic Typesetting" panose="03020402040406030203" pitchFamily="66" charset="-78"/>
                <a:cs typeface="Arabic Typesetting" panose="03020402040406030203" pitchFamily="66" charset="-78"/>
              </a:rPr>
              <a:t>على حلقة التزويد المائي،  يتوجب </a:t>
            </a:r>
            <a:r>
              <a:rPr lang="ar-SA" sz="4400" b="1" dirty="0">
                <a:latin typeface="Arabic Typesetting" panose="03020402040406030203" pitchFamily="66" charset="-78"/>
                <a:cs typeface="Arabic Typesetting" panose="03020402040406030203" pitchFamily="66" charset="-78"/>
              </a:rPr>
              <a:t>على كل </a:t>
            </a:r>
            <a:r>
              <a:rPr lang="ar-JO" sz="4400" b="1" dirty="0">
                <a:latin typeface="Arabic Typesetting" panose="03020402040406030203" pitchFamily="66" charset="-78"/>
                <a:cs typeface="Arabic Typesetting" panose="03020402040406030203" pitchFamily="66" charset="-78"/>
              </a:rPr>
              <a:t>جهة من الشركاء</a:t>
            </a:r>
            <a:r>
              <a:rPr lang="ar-SA" sz="4400" b="1" dirty="0">
                <a:latin typeface="Arabic Typesetting" panose="03020402040406030203" pitchFamily="66" charset="-78"/>
                <a:cs typeface="Arabic Typesetting" panose="03020402040406030203" pitchFamily="66" charset="-78"/>
              </a:rPr>
              <a:t> ان تقوم بمهامها كاملة وتقدم المياه للمرحلة التي تليها بما يتطابق مع متطلبات ومؤشرات اتفاقيه مستوى الخدمة </a:t>
            </a:r>
            <a:r>
              <a:rPr lang="en-US" sz="4400" b="1" dirty="0">
                <a:latin typeface="Arabic Typesetting" panose="03020402040406030203" pitchFamily="66" charset="-78"/>
                <a:cs typeface="Arabic Typesetting" panose="03020402040406030203" pitchFamily="66" charset="-78"/>
              </a:rPr>
              <a:t>(Service Level Agreement) </a:t>
            </a:r>
            <a:endParaRPr lang="ar-JO" sz="4400" b="1" dirty="0">
              <a:latin typeface="Arabic Typesetting" panose="03020402040406030203" pitchFamily="66" charset="-78"/>
              <a:cs typeface="Arabic Typesetting" panose="03020402040406030203" pitchFamily="66" charset="-78"/>
            </a:endParaRPr>
          </a:p>
          <a:p>
            <a:pPr algn="justLow" rtl="1"/>
            <a:r>
              <a:rPr lang="ar-SA" sz="4400" b="1" dirty="0">
                <a:latin typeface="Arabic Typesetting" panose="03020402040406030203" pitchFamily="66" charset="-78"/>
                <a:cs typeface="Arabic Typesetting" panose="03020402040406030203" pitchFamily="66" charset="-78"/>
              </a:rPr>
              <a:t> </a:t>
            </a:r>
            <a:r>
              <a:rPr lang="ar-JO" sz="4400" b="1" dirty="0">
                <a:latin typeface="Arabic Typesetting" panose="03020402040406030203" pitchFamily="66" charset="-78"/>
                <a:cs typeface="Arabic Typesetting" panose="03020402040406030203" pitchFamily="66" charset="-78"/>
              </a:rPr>
              <a:t>إن اي</a:t>
            </a:r>
            <a:r>
              <a:rPr lang="ar-SA" sz="4400" b="1" dirty="0">
                <a:latin typeface="Arabic Typesetting" panose="03020402040406030203" pitchFamily="66" charset="-78"/>
                <a:cs typeface="Arabic Typesetting" panose="03020402040406030203" pitchFamily="66" charset="-78"/>
              </a:rPr>
              <a:t> تقصير بأي مرحلة سوف يؤدي للفشل. </a:t>
            </a:r>
            <a:endParaRPr lang="ar-JO" sz="4400" b="1" dirty="0">
              <a:latin typeface="Arabic Typesetting" panose="03020402040406030203" pitchFamily="66" charset="-78"/>
              <a:cs typeface="Arabic Typesetting" panose="03020402040406030203" pitchFamily="66" charset="-78"/>
            </a:endParaRPr>
          </a:p>
          <a:p>
            <a:pPr algn="justLow" rtl="1"/>
            <a:endParaRPr lang="en-US" sz="4400" b="1" dirty="0">
              <a:latin typeface="Arabic Typesetting" panose="03020402040406030203" pitchFamily="66" charset="-78"/>
              <a:cs typeface="Arabic Typesetting" panose="03020402040406030203" pitchFamily="66" charset="-78"/>
            </a:endParaRPr>
          </a:p>
          <a:p>
            <a:pPr algn="justLow" rtl="1"/>
            <a:endParaRPr lang="en-US" sz="4400" b="1" dirty="0">
              <a:latin typeface="Arabic Typesetting" panose="03020402040406030203" pitchFamily="66" charset="-78"/>
              <a:cs typeface="Arabic Typesetting" panose="03020402040406030203" pitchFamily="66" charset="-78"/>
            </a:endParaRPr>
          </a:p>
          <a:p>
            <a:pPr algn="justLow" rtl="1"/>
            <a:endParaRPr lang="en-US" sz="44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3884838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342900"/>
            <a:ext cx="12344400" cy="1028700"/>
          </a:xfrm>
        </p:spPr>
        <p:txBody>
          <a:bodyPr>
            <a:noAutofit/>
          </a:bodyPr>
          <a:lstStyle/>
          <a:p>
            <a:pPr algn="r"/>
            <a:r>
              <a:rPr lang="ar-JO" sz="6000" b="1" dirty="0">
                <a:latin typeface="Arabic Typesetting" panose="03020402040406030203" pitchFamily="66" charset="-78"/>
                <a:cs typeface="Arabic Typesetting" panose="03020402040406030203" pitchFamily="66" charset="-78"/>
              </a:rPr>
              <a:t>مقومات نجاح العملية الممتدة:</a:t>
            </a:r>
            <a:endParaRPr lang="en-US" sz="60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143000" y="1371600"/>
            <a:ext cx="15163800" cy="7962900"/>
          </a:xfrm>
        </p:spPr>
        <p:txBody>
          <a:bodyPr>
            <a:noAutofit/>
          </a:bodyPr>
          <a:lstStyle/>
          <a:p>
            <a:pPr algn="justLow" rtl="1"/>
            <a:r>
              <a:rPr lang="ar-JO" sz="4050" b="1" dirty="0">
                <a:latin typeface="Arabic Typesetting" panose="03020402040406030203" pitchFamily="66" charset="-78"/>
                <a:cs typeface="Arabic Typesetting" panose="03020402040406030203" pitchFamily="66" charset="-78"/>
              </a:rPr>
              <a:t>لحسن سير العملية </a:t>
            </a:r>
            <a:r>
              <a:rPr lang="ar-SA" sz="4050" b="1" dirty="0">
                <a:latin typeface="Arabic Typesetting" panose="03020402040406030203" pitchFamily="66" charset="-78"/>
                <a:cs typeface="Arabic Typesetting" panose="03020402040406030203" pitchFamily="66" charset="-78"/>
              </a:rPr>
              <a:t>الممتدة التي تمثل عملية إدارة جودة المياه على حلقة التزويد مروراً بالمؤسسات التي تم ذكرها لابد من تعيين مسؤول عنها </a:t>
            </a:r>
            <a:r>
              <a:rPr lang="en-US" sz="4050" b="1" dirty="0">
                <a:latin typeface="Arabic Typesetting" panose="03020402040406030203" pitchFamily="66" charset="-78"/>
                <a:cs typeface="Arabic Typesetting" panose="03020402040406030203" pitchFamily="66" charset="-78"/>
              </a:rPr>
              <a:t>(coach) </a:t>
            </a:r>
            <a:r>
              <a:rPr lang="ar-JO" sz="4050" b="1" dirty="0">
                <a:latin typeface="Arabic Typesetting" panose="03020402040406030203" pitchFamily="66" charset="-78"/>
                <a:cs typeface="Arabic Typesetting" panose="03020402040406030203" pitchFamily="66" charset="-78"/>
              </a:rPr>
              <a:t>يتم تحديده بالاسم يضمن </a:t>
            </a:r>
            <a:r>
              <a:rPr lang="ar-SA" sz="4050" b="1" dirty="0">
                <a:latin typeface="Arabic Typesetting" panose="03020402040406030203" pitchFamily="66" charset="-78"/>
                <a:cs typeface="Arabic Typesetting" panose="03020402040406030203" pitchFamily="66" charset="-78"/>
              </a:rPr>
              <a:t>تسلسل </a:t>
            </a:r>
            <a:r>
              <a:rPr lang="ar-JO" sz="4050" b="1" dirty="0">
                <a:latin typeface="Arabic Typesetting" panose="03020402040406030203" pitchFamily="66" charset="-78"/>
                <a:cs typeface="Arabic Typesetting" panose="03020402040406030203" pitchFamily="66" charset="-78"/>
              </a:rPr>
              <a:t>سير العملية بالشكل الصحيح </a:t>
            </a:r>
            <a:r>
              <a:rPr lang="ar-SA" sz="4050" b="1" dirty="0">
                <a:latin typeface="Arabic Typesetting" panose="03020402040406030203" pitchFamily="66" charset="-78"/>
                <a:cs typeface="Arabic Typesetting" panose="03020402040406030203" pitchFamily="66" charset="-78"/>
              </a:rPr>
              <a:t>بحيث تقوم كل جهة بالأدوار المناطة بها بما لا يترك مجالا للفجوات او لوجود نقاط اختلاف. ان اللجنة العليا لنوعيه المياه التي تم تشكيلها من قبل رئاسة الوزراء تضم في عضويتها ممثلين عن كافة المؤسسات المذكورة المعنية بإدارة جودة المياه. لذا </a:t>
            </a:r>
            <a:r>
              <a:rPr lang="ar-JO" sz="4050" b="1" dirty="0">
                <a:latin typeface="Arabic Typesetting" panose="03020402040406030203" pitchFamily="66" charset="-78"/>
                <a:cs typeface="Arabic Typesetting" panose="03020402040406030203" pitchFamily="66" charset="-78"/>
              </a:rPr>
              <a:t>يمكن</a:t>
            </a:r>
            <a:r>
              <a:rPr lang="ar-SA" sz="4050" b="1" dirty="0">
                <a:latin typeface="Arabic Typesetting" panose="03020402040406030203" pitchFamily="66" charset="-78"/>
                <a:cs typeface="Arabic Typesetting" panose="03020402040406030203" pitchFamily="66" charset="-78"/>
              </a:rPr>
              <a:t> ان يكون رئيسها هو المسؤول المباشر عن هذه العملية الممتدة. </a:t>
            </a:r>
            <a:endParaRPr lang="ar-JO" sz="4050" b="1" dirty="0">
              <a:latin typeface="Arabic Typesetting" panose="03020402040406030203" pitchFamily="66" charset="-78"/>
              <a:cs typeface="Arabic Typesetting" panose="03020402040406030203" pitchFamily="66" charset="-78"/>
            </a:endParaRPr>
          </a:p>
          <a:p>
            <a:pPr algn="justLow" rtl="1"/>
            <a:r>
              <a:rPr lang="ar-JO" sz="4050" b="1" dirty="0">
                <a:latin typeface="Arabic Typesetting" panose="03020402040406030203" pitchFamily="66" charset="-78"/>
                <a:cs typeface="Arabic Typesetting" panose="03020402040406030203" pitchFamily="66" charset="-78"/>
              </a:rPr>
              <a:t>كما ان وجود مستوى آخر مستقل للضبط والتدقيق والمراقبة </a:t>
            </a:r>
            <a:r>
              <a:rPr lang="en-US" sz="4050" b="1" dirty="0">
                <a:latin typeface="Arabic Typesetting" panose="03020402040406030203" pitchFamily="66" charset="-78"/>
                <a:cs typeface="Arabic Typesetting" panose="03020402040406030203" pitchFamily="66" charset="-78"/>
              </a:rPr>
              <a:t>(inspection) </a:t>
            </a:r>
            <a:r>
              <a:rPr lang="ar-JO" sz="4050" b="1" dirty="0">
                <a:latin typeface="Arabic Typesetting" panose="03020402040406030203" pitchFamily="66" charset="-78"/>
                <a:cs typeface="Arabic Typesetting" panose="03020402040406030203" pitchFamily="66" charset="-78"/>
              </a:rPr>
              <a:t> يطبق مكونات </a:t>
            </a:r>
            <a:r>
              <a:rPr lang="ar-JO" sz="4050" b="1" dirty="0" err="1">
                <a:latin typeface="Arabic Typesetting" panose="03020402040406030203" pitchFamily="66" charset="-78"/>
                <a:cs typeface="Arabic Typesetting" panose="03020402040406030203" pitchFamily="66" charset="-78"/>
              </a:rPr>
              <a:t>حوكمة</a:t>
            </a:r>
            <a:r>
              <a:rPr lang="ar-JO" sz="4050" b="1" dirty="0">
                <a:latin typeface="Arabic Typesetting" panose="03020402040406030203" pitchFamily="66" charset="-78"/>
                <a:cs typeface="Arabic Typesetting" panose="03020402040406030203" pitchFamily="66" charset="-78"/>
              </a:rPr>
              <a:t> المياه الرشيدة يضمن نجاح هذه العملية الممتدة لتقوم كل جهة بمهامها كاملة وتقدم المياه للمرحلة التي تليها بما يتطابق مع متطلبات ومؤشرات اتفاقيه مستوى الخدمة</a:t>
            </a:r>
            <a:r>
              <a:rPr lang="en-US" sz="4050" b="1" dirty="0">
                <a:latin typeface="Arabic Typesetting" panose="03020402040406030203" pitchFamily="66" charset="-78"/>
                <a:cs typeface="Arabic Typesetting" panose="03020402040406030203" pitchFamily="66" charset="-78"/>
              </a:rPr>
              <a:t>(Service Level Agreement) </a:t>
            </a:r>
            <a:r>
              <a:rPr lang="ar-JO" sz="4050" b="1" dirty="0">
                <a:latin typeface="Arabic Typesetting" panose="03020402040406030203" pitchFamily="66" charset="-78"/>
                <a:cs typeface="Arabic Typesetting" panose="03020402040406030203" pitchFamily="66" charset="-78"/>
              </a:rPr>
              <a:t> وذلك لتحقيق الهدف المرجو من العملية بأكملها وهو إيصال مياه آمنة سليمة للمواطنين وقد يكون هذا من صميم عمل منظم قطاع المياه </a:t>
            </a:r>
            <a:r>
              <a:rPr lang="en-US" sz="4050" b="1" dirty="0">
                <a:latin typeface="Arabic Typesetting" panose="03020402040406030203" pitchFamily="66" charset="-78"/>
                <a:cs typeface="Arabic Typesetting" panose="03020402040406030203" pitchFamily="66" charset="-78"/>
              </a:rPr>
              <a:t>Water Regulator </a:t>
            </a:r>
            <a:r>
              <a:rPr lang="ar-JO" sz="4050" b="1" dirty="0">
                <a:latin typeface="Arabic Typesetting" panose="03020402040406030203" pitchFamily="66" charset="-78"/>
                <a:cs typeface="Arabic Typesetting" panose="03020402040406030203" pitchFamily="66" charset="-78"/>
              </a:rPr>
              <a:t>أيا كان شكله بحيث يتمتع بالحيادية وبالفهم العميق لمتطلبات كل مرحلة من العملية الممتدة. </a:t>
            </a:r>
            <a:endParaRPr lang="en-US" sz="4050" b="1" dirty="0">
              <a:latin typeface="Arabic Typesetting" panose="03020402040406030203" pitchFamily="66" charset="-78"/>
              <a:cs typeface="Arabic Typesetting" panose="03020402040406030203" pitchFamily="66" charset="-78"/>
            </a:endParaRPr>
          </a:p>
          <a:p>
            <a:pPr algn="justLow" rtl="1"/>
            <a:r>
              <a:rPr lang="ar-JO" sz="4050" b="1" dirty="0">
                <a:latin typeface="Arabic Typesetting" panose="03020402040406030203" pitchFamily="66" charset="-78"/>
                <a:cs typeface="Arabic Typesetting" panose="03020402040406030203" pitchFamily="66" charset="-78"/>
              </a:rPr>
              <a:t>يجب ان يمتلك المنظم أدوات المسائلة، لأن أي تقصير بأي مرحلة سوف يؤدي للفشل للمرحلة التي تليها ومنه الفشل في ضمان تزويد مياه آمنة سليمة للمستهلكين.</a:t>
            </a:r>
            <a:endParaRPr lang="en-US" sz="4050" b="1" dirty="0">
              <a:latin typeface="Arabic Typesetting" panose="03020402040406030203" pitchFamily="66" charset="-78"/>
              <a:cs typeface="Arabic Typesetting" panose="03020402040406030203" pitchFamily="66" charset="-78"/>
            </a:endParaRPr>
          </a:p>
          <a:p>
            <a:pPr algn="justLow" rtl="1"/>
            <a:endParaRPr lang="en-US" sz="4050" b="1" dirty="0">
              <a:latin typeface="Arabic Typesetting" panose="03020402040406030203" pitchFamily="66" charset="-78"/>
              <a:cs typeface="Arabic Typesetting" panose="03020402040406030203" pitchFamily="66" charset="-78"/>
            </a:endParaRPr>
          </a:p>
          <a:p>
            <a:pPr algn="justLow" rtl="1"/>
            <a:endParaRPr lang="en-US" sz="4050" b="1" dirty="0">
              <a:latin typeface="Arabic Typesetting" panose="03020402040406030203" pitchFamily="66" charset="-78"/>
              <a:cs typeface="Arabic Typesetting" panose="03020402040406030203" pitchFamily="66" charset="-78"/>
            </a:endParaRPr>
          </a:p>
          <a:p>
            <a:pPr algn="justLow" rtl="1"/>
            <a:endParaRPr lang="en-US" sz="4050" b="1" dirty="0">
              <a:latin typeface="Arabic Typesetting" panose="03020402040406030203" pitchFamily="66" charset="-78"/>
              <a:cs typeface="Arabic Typesetting" panose="03020402040406030203" pitchFamily="66" charset="-78"/>
            </a:endParaRPr>
          </a:p>
          <a:p>
            <a:pPr algn="justLow" rtl="1"/>
            <a:endParaRPr lang="en-US" sz="405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444841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457200"/>
            <a:ext cx="12344400" cy="1714500"/>
          </a:xfrm>
        </p:spPr>
        <p:txBody>
          <a:bodyPr>
            <a:normAutofit/>
          </a:bodyPr>
          <a:lstStyle/>
          <a:p>
            <a:pPr algn="r" rtl="1"/>
            <a:r>
              <a:rPr lang="ar-SA" sz="6000" b="1" dirty="0">
                <a:latin typeface="Arabic Typesetting" panose="03020402040406030203" pitchFamily="66" charset="-78"/>
                <a:cs typeface="Arabic Typesetting" panose="03020402040406030203" pitchFamily="66" charset="-78"/>
              </a:rPr>
              <a:t>اتفاقية مستوى الخدمة</a:t>
            </a:r>
            <a:r>
              <a:rPr lang="ar-JO" sz="6000" b="1" dirty="0">
                <a:latin typeface="Arabic Typesetting" panose="03020402040406030203" pitchFamily="66" charset="-78"/>
                <a:cs typeface="Arabic Typesetting" panose="03020402040406030203" pitchFamily="66" charset="-78"/>
              </a:rPr>
              <a:t>:</a:t>
            </a:r>
            <a:r>
              <a:rPr lang="ar-SA" sz="6000" b="1" dirty="0">
                <a:latin typeface="Arabic Typesetting" panose="03020402040406030203" pitchFamily="66" charset="-78"/>
                <a:cs typeface="Arabic Typesetting" panose="03020402040406030203" pitchFamily="66" charset="-78"/>
              </a:rPr>
              <a:t> </a:t>
            </a:r>
            <a:endParaRPr lang="en-US" sz="6000"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3200400" y="1828800"/>
            <a:ext cx="12344400" cy="8115300"/>
          </a:xfrm>
        </p:spPr>
        <p:txBody>
          <a:bodyPr>
            <a:noAutofit/>
          </a:bodyPr>
          <a:lstStyle/>
          <a:p>
            <a:pPr algn="justLow" rtl="1"/>
            <a:r>
              <a:rPr lang="ar-SA" sz="4200" b="1" dirty="0">
                <a:latin typeface="Arabic Typesetting" panose="03020402040406030203" pitchFamily="66" charset="-78"/>
                <a:cs typeface="Arabic Typesetting" panose="03020402040406030203" pitchFamily="66" charset="-78"/>
              </a:rPr>
              <a:t>لتطبيق اتفاقية مستوى الخدمة</a:t>
            </a:r>
            <a:r>
              <a:rPr lang="ar-JO" sz="4200" b="1" dirty="0">
                <a:latin typeface="Arabic Typesetting" panose="03020402040406030203" pitchFamily="66" charset="-78"/>
                <a:cs typeface="Arabic Typesetting" panose="03020402040406030203" pitchFamily="66" charset="-78"/>
              </a:rPr>
              <a:t> لا بد من اتباه الخطوات التالية:</a:t>
            </a:r>
            <a:r>
              <a:rPr lang="ar-SA" sz="4200" b="1" dirty="0">
                <a:latin typeface="Arabic Typesetting" panose="03020402040406030203" pitchFamily="66" charset="-78"/>
                <a:cs typeface="Arabic Typesetting" panose="03020402040406030203" pitchFamily="66" charset="-78"/>
              </a:rPr>
              <a:t> </a:t>
            </a:r>
            <a:endParaRPr lang="ar-JO" sz="4200" b="1" dirty="0">
              <a:latin typeface="Arabic Typesetting" panose="03020402040406030203" pitchFamily="66" charset="-78"/>
              <a:cs typeface="Arabic Typesetting" panose="03020402040406030203" pitchFamily="66" charset="-78"/>
            </a:endParaRPr>
          </a:p>
          <a:p>
            <a:pPr marL="771525" indent="-771525" algn="justLow" rtl="1">
              <a:buFont typeface="+mj-lt"/>
              <a:buAutoNum type="arabicPeriod"/>
            </a:pPr>
            <a:r>
              <a:rPr lang="ar-SA" sz="4200" b="1" dirty="0">
                <a:latin typeface="Arabic Typesetting" panose="03020402040406030203" pitchFamily="66" charset="-78"/>
                <a:cs typeface="Arabic Typesetting" panose="03020402040406030203" pitchFamily="66" charset="-78"/>
              </a:rPr>
              <a:t>تحديد نطاق الاتفاقية</a:t>
            </a:r>
            <a:endParaRPr lang="ar-JO" sz="4200" b="1" dirty="0">
              <a:latin typeface="Arabic Typesetting" panose="03020402040406030203" pitchFamily="66" charset="-78"/>
              <a:cs typeface="Arabic Typesetting" panose="03020402040406030203" pitchFamily="66" charset="-78"/>
            </a:endParaRPr>
          </a:p>
          <a:p>
            <a:pPr marL="771525" indent="-771525" algn="justLow" rtl="1">
              <a:buFont typeface="+mj-lt"/>
              <a:buAutoNum type="arabicPeriod"/>
            </a:pPr>
            <a:r>
              <a:rPr lang="ar-JO" sz="4200" b="1" dirty="0">
                <a:latin typeface="Arabic Typesetting" panose="03020402040406030203" pitchFamily="66" charset="-78"/>
                <a:cs typeface="Arabic Typesetting" panose="03020402040406030203" pitchFamily="66" charset="-78"/>
              </a:rPr>
              <a:t>وضع </a:t>
            </a:r>
            <a:r>
              <a:rPr lang="ar-SA" sz="4200" b="1" dirty="0">
                <a:latin typeface="Arabic Typesetting" panose="03020402040406030203" pitchFamily="66" charset="-78"/>
                <a:cs typeface="Arabic Typesetting" panose="03020402040406030203" pitchFamily="66" charset="-78"/>
              </a:rPr>
              <a:t>إطار زمني والتزامات واضحة </a:t>
            </a:r>
            <a:endParaRPr lang="en-US" sz="4200" b="1" dirty="0">
              <a:latin typeface="Arabic Typesetting" panose="03020402040406030203" pitchFamily="66" charset="-78"/>
              <a:cs typeface="Arabic Typesetting" panose="03020402040406030203" pitchFamily="66" charset="-78"/>
            </a:endParaRPr>
          </a:p>
          <a:p>
            <a:pPr marL="771525" indent="-771525" algn="justLow" rtl="1">
              <a:buFont typeface="+mj-lt"/>
              <a:buAutoNum type="arabicPeriod"/>
            </a:pPr>
            <a:r>
              <a:rPr lang="ar-SA" sz="4200" b="1" dirty="0">
                <a:latin typeface="Arabic Typesetting" panose="03020402040406030203" pitchFamily="66" charset="-78"/>
                <a:cs typeface="Arabic Typesetting" panose="03020402040406030203" pitchFamily="66" charset="-78"/>
              </a:rPr>
              <a:t>تحديد مؤشرات الأداء الرئيسية</a:t>
            </a:r>
            <a:r>
              <a:rPr lang="en-US" sz="4200" b="1" dirty="0">
                <a:latin typeface="Arabic Typesetting" panose="03020402040406030203" pitchFamily="66" charset="-78"/>
                <a:cs typeface="Arabic Typesetting" panose="03020402040406030203" pitchFamily="66" charset="-78"/>
              </a:rPr>
              <a:t> (KPIs)</a:t>
            </a:r>
          </a:p>
          <a:p>
            <a:pPr marL="771525" indent="-771525" algn="justLow" rtl="1">
              <a:buFont typeface="+mj-lt"/>
              <a:buAutoNum type="arabicPeriod"/>
            </a:pPr>
            <a:r>
              <a:rPr lang="ar-SA" sz="4200" b="1" dirty="0">
                <a:latin typeface="Arabic Typesetting" panose="03020402040406030203" pitchFamily="66" charset="-78"/>
                <a:cs typeface="Arabic Typesetting" panose="03020402040406030203" pitchFamily="66" charset="-78"/>
              </a:rPr>
              <a:t>وضع مسؤوليات وأدوار واضحة</a:t>
            </a:r>
            <a:endParaRPr lang="en-US" sz="4200" b="1" dirty="0">
              <a:latin typeface="Arabic Typesetting" panose="03020402040406030203" pitchFamily="66" charset="-78"/>
              <a:cs typeface="Arabic Typesetting" panose="03020402040406030203" pitchFamily="66" charset="-78"/>
            </a:endParaRPr>
          </a:p>
          <a:p>
            <a:pPr marL="771525" indent="-771525" algn="justLow" rtl="1">
              <a:buFont typeface="+mj-lt"/>
              <a:buAutoNum type="arabicPeriod"/>
            </a:pPr>
            <a:r>
              <a:rPr lang="ar-SA" sz="4200" b="1" dirty="0">
                <a:latin typeface="Arabic Typesetting" panose="03020402040406030203" pitchFamily="66" charset="-78"/>
                <a:cs typeface="Arabic Typesetting" panose="03020402040406030203" pitchFamily="66" charset="-78"/>
              </a:rPr>
              <a:t>وضع إجراءات متابعة وتقييم دورية</a:t>
            </a:r>
            <a:endParaRPr lang="en-US" sz="4200" b="1" dirty="0">
              <a:latin typeface="Arabic Typesetting" panose="03020402040406030203" pitchFamily="66" charset="-78"/>
              <a:cs typeface="Arabic Typesetting" panose="03020402040406030203" pitchFamily="66" charset="-78"/>
            </a:endParaRPr>
          </a:p>
          <a:p>
            <a:pPr marL="771525" indent="-771525" algn="justLow" rtl="1">
              <a:buFont typeface="+mj-lt"/>
              <a:buAutoNum type="arabicPeriod"/>
            </a:pPr>
            <a:r>
              <a:rPr lang="ar-JO" sz="4200" b="1" dirty="0">
                <a:latin typeface="Arabic Typesetting" panose="03020402040406030203" pitchFamily="66" charset="-78"/>
                <a:cs typeface="Arabic Typesetting" panose="03020402040406030203" pitchFamily="66" charset="-78"/>
              </a:rPr>
              <a:t>وضع </a:t>
            </a:r>
            <a:r>
              <a:rPr lang="ar-SA" sz="4200" b="1" dirty="0">
                <a:latin typeface="Arabic Typesetting" panose="03020402040406030203" pitchFamily="66" charset="-78"/>
                <a:cs typeface="Arabic Typesetting" panose="03020402040406030203" pitchFamily="66" charset="-78"/>
              </a:rPr>
              <a:t>آلية التعامل مع المشاكل والنزاعات</a:t>
            </a:r>
            <a:endParaRPr lang="ar-JO" sz="4200" b="1" dirty="0">
              <a:latin typeface="Arabic Typesetting" panose="03020402040406030203" pitchFamily="66" charset="-78"/>
              <a:cs typeface="Arabic Typesetting" panose="03020402040406030203" pitchFamily="66" charset="-78"/>
            </a:endParaRPr>
          </a:p>
          <a:p>
            <a:pPr marL="771525" indent="-771525" algn="justLow" rtl="1">
              <a:buFont typeface="+mj-lt"/>
              <a:buAutoNum type="arabicPeriod"/>
            </a:pPr>
            <a:r>
              <a:rPr lang="ar-SA" sz="4200" b="1" dirty="0">
                <a:latin typeface="Arabic Typesetting" panose="03020402040406030203" pitchFamily="66" charset="-78"/>
                <a:cs typeface="Arabic Typesetting" panose="03020402040406030203" pitchFamily="66" charset="-78"/>
              </a:rPr>
              <a:t>توثيق الاتفاقية ومراجعتها القانونية</a:t>
            </a:r>
            <a:endParaRPr lang="en-US" sz="4200" b="1" dirty="0">
              <a:latin typeface="Arabic Typesetting" panose="03020402040406030203" pitchFamily="66" charset="-78"/>
              <a:cs typeface="Arabic Typesetting" panose="03020402040406030203" pitchFamily="66" charset="-78"/>
            </a:endParaRPr>
          </a:p>
          <a:p>
            <a:pPr marL="771525" indent="-771525" algn="justLow" rtl="1">
              <a:buFont typeface="+mj-lt"/>
              <a:buAutoNum type="arabicPeriod"/>
            </a:pPr>
            <a:r>
              <a:rPr lang="ar-SA" sz="4200" b="1" dirty="0">
                <a:latin typeface="Arabic Typesetting" panose="03020402040406030203" pitchFamily="66" charset="-78"/>
                <a:cs typeface="Arabic Typesetting" panose="03020402040406030203" pitchFamily="66" charset="-78"/>
              </a:rPr>
              <a:t>التواصل والتوعية المستمرة</a:t>
            </a:r>
            <a:endParaRPr lang="en-US" sz="4200" b="1" dirty="0">
              <a:latin typeface="Arabic Typesetting" panose="03020402040406030203" pitchFamily="66" charset="-78"/>
              <a:cs typeface="Arabic Typesetting" panose="03020402040406030203" pitchFamily="66" charset="-78"/>
            </a:endParaRPr>
          </a:p>
          <a:p>
            <a:pPr marL="771525" indent="-771525" algn="justLow" rtl="1">
              <a:buFont typeface="+mj-lt"/>
              <a:buAutoNum type="arabicPeriod"/>
            </a:pPr>
            <a:r>
              <a:rPr lang="ar-JO" sz="4200" b="1" dirty="0">
                <a:latin typeface="Arabic Typesetting" panose="03020402040406030203" pitchFamily="66" charset="-78"/>
                <a:cs typeface="Arabic Typesetting" panose="03020402040406030203" pitchFamily="66" charset="-78"/>
              </a:rPr>
              <a:t>المراجعة والتطوير المستمر </a:t>
            </a:r>
            <a:endParaRPr lang="en-US" sz="4200" b="1" dirty="0">
              <a:latin typeface="Arabic Typesetting" panose="03020402040406030203" pitchFamily="66" charset="-78"/>
              <a:cs typeface="Arabic Typesetting" panose="03020402040406030203" pitchFamily="66" charset="-78"/>
            </a:endParaRPr>
          </a:p>
          <a:p>
            <a:pPr algn="justLow" rtl="1"/>
            <a:endParaRPr lang="en-US" sz="42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1369419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983" y="914400"/>
            <a:ext cx="12344400" cy="1028700"/>
          </a:xfrm>
        </p:spPr>
        <p:txBody>
          <a:bodyPr>
            <a:noAutofit/>
          </a:bodyPr>
          <a:lstStyle/>
          <a:p>
            <a:pPr algn="just" rtl="1"/>
            <a:r>
              <a:rPr lang="ar-JO" sz="6000" b="1" dirty="0" smtClean="0">
                <a:latin typeface="Arabic Typesetting" panose="03020402040406030203" pitchFamily="66" charset="-78"/>
                <a:cs typeface="Arabic Typesetting" panose="03020402040406030203" pitchFamily="66" charset="-78"/>
              </a:rPr>
              <a:t>الشركاء في </a:t>
            </a:r>
            <a:r>
              <a:rPr lang="ar-SA" sz="6000" b="1" dirty="0" smtClean="0">
                <a:latin typeface="Arabic Typesetting" panose="03020402040406030203" pitchFamily="66" charset="-78"/>
                <a:cs typeface="Arabic Typesetting" panose="03020402040406030203" pitchFamily="66" charset="-78"/>
              </a:rPr>
              <a:t>إدارة </a:t>
            </a:r>
            <a:r>
              <a:rPr lang="ar-SA" sz="6000" b="1" dirty="0">
                <a:latin typeface="Arabic Typesetting" panose="03020402040406030203" pitchFamily="66" charset="-78"/>
                <a:cs typeface="Arabic Typesetting" panose="03020402040406030203" pitchFamily="66" charset="-78"/>
              </a:rPr>
              <a:t>جودة </a:t>
            </a:r>
            <a:r>
              <a:rPr lang="ar-SA" sz="6000" b="1" dirty="0" smtClean="0">
                <a:latin typeface="Arabic Typesetting" panose="03020402040406030203" pitchFamily="66" charset="-78"/>
                <a:cs typeface="Arabic Typesetting" panose="03020402040406030203" pitchFamily="66" charset="-78"/>
              </a:rPr>
              <a:t>المياه</a:t>
            </a:r>
            <a:endParaRPr lang="en-US" sz="60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524000" y="2400300"/>
            <a:ext cx="14935200" cy="6858000"/>
          </a:xfrm>
        </p:spPr>
        <p:txBody>
          <a:bodyPr>
            <a:normAutofit/>
          </a:bodyPr>
          <a:lstStyle/>
          <a:p>
            <a:pPr marL="0" indent="0" algn="justLow" rtl="1">
              <a:buNone/>
            </a:pPr>
            <a:r>
              <a:rPr lang="ar-JO" sz="4800" b="1" dirty="0">
                <a:latin typeface="Arabic Typesetting" panose="03020402040406030203" pitchFamily="66" charset="-78"/>
                <a:cs typeface="Arabic Typesetting" panose="03020402040406030203" pitchFamily="66" charset="-78"/>
              </a:rPr>
              <a:t>أولاً: </a:t>
            </a:r>
            <a:r>
              <a:rPr lang="ar-SA" sz="4800" b="1" dirty="0">
                <a:latin typeface="Arabic Typesetting" panose="03020402040406030203" pitchFamily="66" charset="-78"/>
                <a:cs typeface="Arabic Typesetting" panose="03020402040406030203" pitchFamily="66" charset="-78"/>
              </a:rPr>
              <a:t>وزارة البيئة وذراعها التنفيذي (الإدارة الملكية لحماية البيئة والحكام الإداريين): </a:t>
            </a:r>
            <a:endParaRPr lang="ar-JO" sz="4800" b="1" dirty="0">
              <a:latin typeface="Arabic Typesetting" panose="03020402040406030203" pitchFamily="66" charset="-78"/>
              <a:cs typeface="Arabic Typesetting" panose="03020402040406030203" pitchFamily="66" charset="-78"/>
            </a:endParaRPr>
          </a:p>
          <a:p>
            <a:pPr lvl="0" algn="justLow" rtl="1"/>
            <a:r>
              <a:rPr lang="ar-SA" sz="4000" b="1" dirty="0" smtClean="0">
                <a:latin typeface="Arabic Typesetting" panose="03020402040406030203" pitchFamily="66" charset="-78"/>
                <a:cs typeface="Arabic Typesetting" panose="03020402040406030203" pitchFamily="66" charset="-78"/>
              </a:rPr>
              <a:t>يقع </a:t>
            </a:r>
            <a:r>
              <a:rPr lang="ar-SA" sz="4000" b="1" dirty="0">
                <a:latin typeface="Arabic Typesetting" panose="03020402040406030203" pitchFamily="66" charset="-78"/>
                <a:cs typeface="Arabic Typesetting" panose="03020402040406030203" pitchFamily="66" charset="-78"/>
              </a:rPr>
              <a:t>على عاتق وزارة البيئة حماية مصادر المياه الخام الجوفية والسطحية وترخيص الأنشطة ودراسات تقييم الأثر البيئي وتنفيذ مشاريع مراقبة المياه عن بعد والتوصية بالتصويب وإنفاذ العقوبات المتعلقة بتلويث مصادر المياه المنصوص عليها بالقوانين.</a:t>
            </a:r>
            <a:endParaRPr lang="en-US" sz="4000" b="1" dirty="0">
              <a:latin typeface="Arabic Typesetting" panose="03020402040406030203" pitchFamily="66" charset="-78"/>
              <a:cs typeface="Arabic Typesetting" panose="03020402040406030203" pitchFamily="66" charset="-78"/>
            </a:endParaRPr>
          </a:p>
          <a:p>
            <a:pPr algn="justLow" rtl="1"/>
            <a:r>
              <a:rPr lang="ar-SA" sz="4000" b="1" u="sng" dirty="0">
                <a:latin typeface="Arabic Typesetting" panose="03020402040406030203" pitchFamily="66" charset="-78"/>
                <a:cs typeface="Arabic Typesetting" panose="03020402040406030203" pitchFamily="66" charset="-78"/>
              </a:rPr>
              <a:t>وينظر الى مجموعة العمليات التي تقوم بها وزارة البيئة بهدف حماية مصادر المياه كوحدة واحدة عليها ان تقدم الخدمة للمرحلة التالية وفق اتفاقية مستوى الخدمة المطلوبة وهي مثلاً:</a:t>
            </a:r>
            <a:endParaRPr lang="en-US" sz="4000" b="1" u="sng" dirty="0">
              <a:latin typeface="Arabic Typesetting" panose="03020402040406030203" pitchFamily="66" charset="-78"/>
              <a:cs typeface="Arabic Typesetting" panose="03020402040406030203" pitchFamily="66" charset="-78"/>
            </a:endParaRPr>
          </a:p>
          <a:p>
            <a:pPr marL="973138" lvl="1" indent="-515938" algn="justLow" rtl="1">
              <a:buFont typeface="Arabic Typesetting" panose="03020402040406030203" pitchFamily="66" charset="-78"/>
              <a:buChar char="–"/>
            </a:pPr>
            <a:r>
              <a:rPr lang="ar-SA" sz="4000" b="1" dirty="0">
                <a:latin typeface="Arabic Typesetting" panose="03020402040406030203" pitchFamily="66" charset="-78"/>
                <a:cs typeface="Arabic Typesetting" panose="03020402040406030203" pitchFamily="66" charset="-78"/>
              </a:rPr>
              <a:t>مصادر مياه محمية وفق متطلبات </a:t>
            </a:r>
            <a:r>
              <a:rPr lang="ar-JO" sz="4000" b="1" dirty="0">
                <a:latin typeface="Arabic Typesetting" panose="03020402040406030203" pitchFamily="66" charset="-78"/>
                <a:cs typeface="Arabic Typesetting" panose="03020402040406030203" pitchFamily="66" charset="-78"/>
              </a:rPr>
              <a:t>تعليمات حماية المصادر المائية الصادرة عن وزارة المياه والري ووضع العقوبات الرادعة لمن تسبب بتلويث اي مصدر من مصادر المياه.</a:t>
            </a:r>
            <a:endParaRPr lang="en-US" sz="4000" b="1" dirty="0">
              <a:latin typeface="Arabic Typesetting" panose="03020402040406030203" pitchFamily="66" charset="-78"/>
              <a:cs typeface="Arabic Typesetting" panose="03020402040406030203" pitchFamily="66" charset="-78"/>
            </a:endParaRPr>
          </a:p>
          <a:p>
            <a:pPr marL="973138" lvl="1" indent="-515938" algn="justLow" rtl="1">
              <a:buFont typeface="Arabic Typesetting" panose="03020402040406030203" pitchFamily="66" charset="-78"/>
              <a:buChar char="–"/>
            </a:pPr>
            <a:r>
              <a:rPr lang="ar-JO" sz="4000" b="1" dirty="0">
                <a:latin typeface="Arabic Typesetting" panose="03020402040406030203" pitchFamily="66" charset="-78"/>
                <a:cs typeface="Arabic Typesetting" panose="03020402040406030203" pitchFamily="66" charset="-78"/>
              </a:rPr>
              <a:t>أنشطة ومشاريع مرخصة تراعي متطلبات حماية مصادر المياه وتتبع لدراسات تقييم الأثر البيئي.</a:t>
            </a:r>
            <a:endParaRPr lang="en-US" sz="4000" b="1" dirty="0">
              <a:latin typeface="Arabic Typesetting" panose="03020402040406030203" pitchFamily="66" charset="-78"/>
              <a:cs typeface="Arabic Typesetting" panose="03020402040406030203" pitchFamily="66" charset="-78"/>
            </a:endParaRPr>
          </a:p>
          <a:p>
            <a:pPr marL="973138" lvl="1" indent="-515938" algn="justLow" rtl="1">
              <a:buFont typeface="Arabic Typesetting" panose="03020402040406030203" pitchFamily="66" charset="-78"/>
              <a:buChar char="–"/>
            </a:pPr>
            <a:r>
              <a:rPr lang="ar-JO" sz="4000" b="1" dirty="0">
                <a:latin typeface="Arabic Typesetting" panose="03020402040406030203" pitchFamily="66" charset="-78"/>
                <a:cs typeface="Arabic Typesetting" panose="03020402040406030203" pitchFamily="66" charset="-78"/>
              </a:rPr>
              <a:t>معلومات موثوقة يسهل تبادلها لاتخاذ القرار.</a:t>
            </a:r>
            <a:endParaRPr lang="en-US" sz="4000" b="1" dirty="0">
              <a:latin typeface="Arabic Typesetting" panose="03020402040406030203" pitchFamily="66" charset="-78"/>
              <a:cs typeface="Arabic Typesetting" panose="03020402040406030203" pitchFamily="66" charset="-78"/>
            </a:endParaRPr>
          </a:p>
          <a:p>
            <a:pPr lvl="1" algn="justLow" rtl="1"/>
            <a:endParaRPr lang="en-US"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3166335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457200"/>
            <a:ext cx="12344400" cy="1028700"/>
          </a:xfrm>
        </p:spPr>
        <p:txBody>
          <a:bodyPr>
            <a:noAutofit/>
          </a:bodyPr>
          <a:lstStyle/>
          <a:p>
            <a:pPr algn="just" rtl="1"/>
            <a:r>
              <a:rPr lang="ar-JO" sz="6000" b="1" dirty="0" smtClean="0">
                <a:latin typeface="Arabic Typesetting" panose="03020402040406030203" pitchFamily="66" charset="-78"/>
                <a:cs typeface="Arabic Typesetting" panose="03020402040406030203" pitchFamily="66" charset="-78"/>
              </a:rPr>
              <a:t>الشركاء في </a:t>
            </a:r>
            <a:r>
              <a:rPr lang="ar-SA" sz="6000" b="1" dirty="0" smtClean="0">
                <a:latin typeface="Arabic Typesetting" panose="03020402040406030203" pitchFamily="66" charset="-78"/>
                <a:cs typeface="Arabic Typesetting" panose="03020402040406030203" pitchFamily="66" charset="-78"/>
              </a:rPr>
              <a:t>إدارة </a:t>
            </a:r>
            <a:r>
              <a:rPr lang="ar-SA" sz="6000" b="1" dirty="0">
                <a:latin typeface="Arabic Typesetting" panose="03020402040406030203" pitchFamily="66" charset="-78"/>
                <a:cs typeface="Arabic Typesetting" panose="03020402040406030203" pitchFamily="66" charset="-78"/>
              </a:rPr>
              <a:t>جودة </a:t>
            </a:r>
            <a:r>
              <a:rPr lang="ar-SA" sz="6000" b="1" dirty="0" smtClean="0">
                <a:latin typeface="Arabic Typesetting" panose="03020402040406030203" pitchFamily="66" charset="-78"/>
                <a:cs typeface="Arabic Typesetting" panose="03020402040406030203" pitchFamily="66" charset="-78"/>
              </a:rPr>
              <a:t>المياه</a:t>
            </a:r>
            <a:endParaRPr lang="en-US" sz="60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524000" y="1600200"/>
            <a:ext cx="15240000" cy="8458200"/>
          </a:xfrm>
        </p:spPr>
        <p:txBody>
          <a:bodyPr>
            <a:noAutofit/>
          </a:bodyPr>
          <a:lstStyle/>
          <a:p>
            <a:pPr marL="0" indent="0" algn="justLow" rtl="1">
              <a:buNone/>
            </a:pPr>
            <a:r>
              <a:rPr lang="ar-JO" sz="4200" b="1" dirty="0">
                <a:latin typeface="Arabic Typesetting" panose="03020402040406030203" pitchFamily="66" charset="-78"/>
                <a:cs typeface="Arabic Typesetting" panose="03020402040406030203" pitchFamily="66" charset="-78"/>
              </a:rPr>
              <a:t>ثانياً: </a:t>
            </a:r>
            <a:r>
              <a:rPr lang="ar-SA" sz="4200" b="1" dirty="0">
                <a:latin typeface="Arabic Typesetting" panose="03020402040406030203" pitchFamily="66" charset="-78"/>
                <a:cs typeface="Arabic Typesetting" panose="03020402040406030203" pitchFamily="66" charset="-78"/>
              </a:rPr>
              <a:t>سلطة المياه والشركات المملوكة لها: </a:t>
            </a:r>
            <a:endParaRPr lang="ar-JO" sz="4200" b="1" dirty="0">
              <a:latin typeface="Arabic Typesetting" panose="03020402040406030203" pitchFamily="66" charset="-78"/>
              <a:cs typeface="Arabic Typesetting" panose="03020402040406030203" pitchFamily="66" charset="-78"/>
            </a:endParaRPr>
          </a:p>
          <a:p>
            <a:pPr algn="justLow" rtl="1"/>
            <a:r>
              <a:rPr lang="ar-JO" sz="3600" b="1" dirty="0">
                <a:latin typeface="Arabic Typesetting" panose="03020402040406030203" pitchFamily="66" charset="-78"/>
                <a:cs typeface="Arabic Typesetting" panose="03020402040406030203" pitchFamily="66" charset="-78"/>
              </a:rPr>
              <a:t>وتقوم بحكم قانونها ب</a:t>
            </a:r>
            <a:r>
              <a:rPr lang="ar-SA" sz="3600" b="1" dirty="0">
                <a:latin typeface="Arabic Typesetting" panose="03020402040406030203" pitchFamily="66" charset="-78"/>
                <a:cs typeface="Arabic Typesetting" panose="03020402040406030203" pitchFamily="66" charset="-78"/>
              </a:rPr>
              <a:t>دراسة مصادر المياه الخام الجوفية والسطحية المحمية التي ضمنتها وزارة البيئة في العملية السابقة لاستغلالها لغايات الشرب وفق مراكز الطلب وتوفر البنية التحتية</a:t>
            </a:r>
            <a:endParaRPr lang="ar-JO" sz="3600" b="1" dirty="0">
              <a:latin typeface="Arabic Typesetting" panose="03020402040406030203" pitchFamily="66" charset="-78"/>
              <a:cs typeface="Arabic Typesetting" panose="03020402040406030203" pitchFamily="66" charset="-78"/>
            </a:endParaRPr>
          </a:p>
          <a:p>
            <a:pPr algn="justLow" rtl="1"/>
            <a:r>
              <a:rPr lang="ar-SA" sz="3600" b="1" dirty="0">
                <a:latin typeface="Arabic Typesetting" panose="03020402040406030203" pitchFamily="66" charset="-78"/>
                <a:cs typeface="Arabic Typesetting" panose="03020402040406030203" pitchFamily="66" charset="-78"/>
              </a:rPr>
              <a:t> و</a:t>
            </a:r>
            <a:r>
              <a:rPr lang="ar-JO" sz="3600" b="1" dirty="0">
                <a:latin typeface="Arabic Typesetting" panose="03020402040406030203" pitchFamily="66" charset="-78"/>
                <a:cs typeface="Arabic Typesetting" panose="03020402040406030203" pitchFamily="66" charset="-78"/>
              </a:rPr>
              <a:t>يتم </a:t>
            </a:r>
            <a:r>
              <a:rPr lang="ar-SA" sz="3600" b="1" dirty="0">
                <a:latin typeface="Arabic Typesetting" panose="03020402040406030203" pitchFamily="66" charset="-78"/>
                <a:cs typeface="Arabic Typesetting" panose="03020402040406030203" pitchFamily="66" charset="-78"/>
              </a:rPr>
              <a:t>ارسال طلب الإجازة لوزارة الصحة بعد إجراء كافة متطلبات إجازة المصدر.  </a:t>
            </a:r>
            <a:endParaRPr lang="ar-JO" sz="3600" b="1" dirty="0">
              <a:latin typeface="Arabic Typesetting" panose="03020402040406030203" pitchFamily="66" charset="-78"/>
              <a:cs typeface="Arabic Typesetting" panose="03020402040406030203" pitchFamily="66" charset="-78"/>
            </a:endParaRPr>
          </a:p>
          <a:p>
            <a:pPr algn="justLow" rtl="1"/>
            <a:r>
              <a:rPr lang="ar-SA" sz="3600" b="1" dirty="0">
                <a:latin typeface="Arabic Typesetting" panose="03020402040406030203" pitchFamily="66" charset="-78"/>
                <a:cs typeface="Arabic Typesetting" panose="03020402040406030203" pitchFamily="66" charset="-78"/>
              </a:rPr>
              <a:t>وبعد استلام الموافقة من وزارة الصحة على الإجازة تبدأ إجراءات وعمليات إعداد المياه للشرب وفق منهجية التخطيط لسلامة المياه </a:t>
            </a:r>
            <a:r>
              <a:rPr lang="en-US" sz="3600" b="1" dirty="0">
                <a:latin typeface="Arabic Typesetting" panose="03020402040406030203" pitchFamily="66" charset="-78"/>
                <a:cs typeface="Arabic Typesetting" panose="03020402040406030203" pitchFamily="66" charset="-78"/>
              </a:rPr>
              <a:t>(WSP)</a:t>
            </a:r>
            <a:r>
              <a:rPr lang="ar-JO" sz="3600" b="1" dirty="0">
                <a:latin typeface="Arabic Typesetting" panose="03020402040406030203" pitchFamily="66" charset="-78"/>
                <a:cs typeface="Arabic Typesetting" panose="03020402040406030203" pitchFamily="66" charset="-78"/>
              </a:rPr>
              <a:t> بما تتضمنه</a:t>
            </a:r>
            <a:r>
              <a:rPr lang="ar-SA" sz="3600" b="1" dirty="0">
                <a:latin typeface="Arabic Typesetting" panose="03020402040406030203" pitchFamily="66" charset="-78"/>
                <a:cs typeface="Arabic Typesetting" panose="03020402040406030203" pitchFamily="66" charset="-78"/>
              </a:rPr>
              <a:t> من رقابة تشغيلية وتحققيه </a:t>
            </a:r>
            <a:endParaRPr lang="ar-JO" sz="3600" b="1" dirty="0">
              <a:latin typeface="Arabic Typesetting" panose="03020402040406030203" pitchFamily="66" charset="-78"/>
              <a:cs typeface="Arabic Typesetting" panose="03020402040406030203" pitchFamily="66" charset="-78"/>
            </a:endParaRPr>
          </a:p>
          <a:p>
            <a:pPr algn="justLow" rtl="1"/>
            <a:r>
              <a:rPr lang="ar-SA" sz="3600" b="1" dirty="0">
                <a:latin typeface="Arabic Typesetting" panose="03020402040406030203" pitchFamily="66" charset="-78"/>
                <a:cs typeface="Arabic Typesetting" panose="03020402040406030203" pitchFamily="66" charset="-78"/>
              </a:rPr>
              <a:t>تقوم </a:t>
            </a:r>
            <a:r>
              <a:rPr lang="ar-JO" sz="3600" b="1" dirty="0" smtClean="0">
                <a:latin typeface="Arabic Typesetting" panose="03020402040406030203" pitchFamily="66" charset="-78"/>
                <a:cs typeface="Arabic Typesetting" panose="03020402040406030203" pitchFamily="66" charset="-78"/>
              </a:rPr>
              <a:t>سلطة المياه وشركاتها </a:t>
            </a:r>
            <a:r>
              <a:rPr lang="ar-SA" sz="3600" b="1" dirty="0" smtClean="0">
                <a:latin typeface="Arabic Typesetting" panose="03020402040406030203" pitchFamily="66" charset="-78"/>
                <a:cs typeface="Arabic Typesetting" panose="03020402040406030203" pitchFamily="66" charset="-78"/>
              </a:rPr>
              <a:t>بتزويد </a:t>
            </a:r>
            <a:r>
              <a:rPr lang="ar-SA" sz="3600" b="1" dirty="0">
                <a:latin typeface="Arabic Typesetting" panose="03020402040406030203" pitchFamily="66" charset="-78"/>
                <a:cs typeface="Arabic Typesetting" panose="03020402040406030203" pitchFamily="66" charset="-78"/>
              </a:rPr>
              <a:t>مياه آمنة للمواطنين تطابق متطلبات المواصفة الوطنية لمياه الشرب </a:t>
            </a:r>
            <a:r>
              <a:rPr lang="en-US" sz="3600" b="1" dirty="0">
                <a:latin typeface="Arabic Typesetting" panose="03020402040406030203" pitchFamily="66" charset="-78"/>
                <a:cs typeface="Arabic Typesetting" panose="03020402040406030203" pitchFamily="66" charset="-78"/>
              </a:rPr>
              <a:t>JS286</a:t>
            </a:r>
            <a:r>
              <a:rPr lang="ar-SA" sz="3600" b="1" dirty="0">
                <a:latin typeface="Arabic Typesetting" panose="03020402040406030203" pitchFamily="66" charset="-78"/>
                <a:cs typeface="Arabic Typesetting" panose="03020402040406030203" pitchFamily="66" charset="-78"/>
              </a:rPr>
              <a:t>.  وتحقق متطلبات اتفاقية مستوى الخدمة ومؤشرات الخدمة الخمسة </a:t>
            </a:r>
            <a:r>
              <a:rPr lang="ar-JO" sz="3600" b="1" dirty="0">
                <a:latin typeface="Arabic Typesetting" panose="03020402040406030203" pitchFamily="66" charset="-78"/>
                <a:cs typeface="Arabic Typesetting" panose="03020402040406030203" pitchFamily="66" charset="-78"/>
              </a:rPr>
              <a:t>و</a:t>
            </a:r>
            <a:r>
              <a:rPr lang="ar-SA" sz="3600" b="1" dirty="0">
                <a:latin typeface="Arabic Typesetting" panose="03020402040406030203" pitchFamily="66" charset="-78"/>
                <a:cs typeface="Arabic Typesetting" panose="03020402040406030203" pitchFamily="66" charset="-78"/>
              </a:rPr>
              <a:t>هي:</a:t>
            </a:r>
            <a:endParaRPr lang="en-US" sz="3600" b="1" dirty="0">
              <a:latin typeface="Arabic Typesetting" panose="03020402040406030203" pitchFamily="66" charset="-78"/>
              <a:cs typeface="Arabic Typesetting" panose="03020402040406030203" pitchFamily="66" charset="-78"/>
            </a:endParaRPr>
          </a:p>
          <a:p>
            <a:pPr marL="1109663" lvl="3" indent="-423863" algn="justLow" rtl="1">
              <a:buFont typeface="+mj-lt"/>
              <a:buAutoNum type="arabicPeriod"/>
            </a:pPr>
            <a:r>
              <a:rPr lang="ar-JO" sz="3600" b="1" dirty="0">
                <a:latin typeface="Arabic Typesetting" panose="03020402040406030203" pitchFamily="66" charset="-78"/>
                <a:cs typeface="Arabic Typesetting" panose="03020402040406030203" pitchFamily="66" charset="-78"/>
              </a:rPr>
              <a:t>جودة المياه: مؤشر ومحدد أساسي للصحة العامة فالكثير من الأمراض تنتقل بالمياه.</a:t>
            </a:r>
            <a:endParaRPr lang="en-US" sz="3600" b="1" dirty="0">
              <a:latin typeface="Arabic Typesetting" panose="03020402040406030203" pitchFamily="66" charset="-78"/>
              <a:cs typeface="Arabic Typesetting" panose="03020402040406030203" pitchFamily="66" charset="-78"/>
            </a:endParaRPr>
          </a:p>
          <a:p>
            <a:pPr marL="1109663" lvl="3" indent="-423863" algn="justLow" rtl="1">
              <a:buFont typeface="+mj-lt"/>
              <a:buAutoNum type="arabicPeriod"/>
            </a:pPr>
            <a:r>
              <a:rPr lang="ar-JO" sz="3600" b="1" dirty="0">
                <a:latin typeface="Arabic Typesetting" panose="03020402040406030203" pitchFamily="66" charset="-78"/>
                <a:cs typeface="Arabic Typesetting" panose="03020402040406030203" pitchFamily="66" charset="-78"/>
              </a:rPr>
              <a:t>كميات المياه: مؤشر هام جدا فإن لم تكن كميات المياه كافيه فسيلجأ المستهلكون مضطرين الى مصادر اخرى قد تكون غير آمنة مثل مياه الصهاريج التي تنقل المياه من مصادر غير مراقبة. فضلا عن ان الكثير من الأمراض مرتبطة ارتباطاً وثيقاً بكميات المياه المزودة، فقد حددت منظمة الصحة العالمية في دراسة أجرتها في الأردن في العام 2012، الحد الأدنى من المياه في الأردن ب 40 لتر للفرد باليوم وأشارت في الدراسة الى ازدياد حالات الإصابة بالإسهال لدى الأطفال دون الخامسة من العمر ان قل التزويد المائي عن هذا الرقم.</a:t>
            </a:r>
            <a:endParaRPr lang="en-US" sz="3600" b="1" dirty="0">
              <a:latin typeface="Arabic Typesetting" panose="03020402040406030203" pitchFamily="66" charset="-78"/>
              <a:cs typeface="Arabic Typesetting" panose="03020402040406030203" pitchFamily="66" charset="-78"/>
            </a:endParaRPr>
          </a:p>
          <a:p>
            <a:pPr marL="685800" lvl="1" indent="0" algn="justLow" rtl="1">
              <a:buNone/>
            </a:pPr>
            <a:endParaRPr lang="en-US" sz="36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2610587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100" y="457200"/>
            <a:ext cx="12344400" cy="1028700"/>
          </a:xfrm>
        </p:spPr>
        <p:txBody>
          <a:bodyPr>
            <a:noAutofit/>
          </a:bodyPr>
          <a:lstStyle/>
          <a:p>
            <a:pPr algn="just" rtl="1"/>
            <a:r>
              <a:rPr lang="ar-JO" sz="6000" b="1" dirty="0">
                <a:latin typeface="Arabic Typesetting" panose="03020402040406030203" pitchFamily="66" charset="-78"/>
                <a:cs typeface="Arabic Typesetting" panose="03020402040406030203" pitchFamily="66" charset="-78"/>
              </a:rPr>
              <a:t>الشركاء في </a:t>
            </a:r>
            <a:r>
              <a:rPr lang="ar-SA" sz="6000" b="1" dirty="0">
                <a:latin typeface="Arabic Typesetting" panose="03020402040406030203" pitchFamily="66" charset="-78"/>
                <a:cs typeface="Arabic Typesetting" panose="03020402040406030203" pitchFamily="66" charset="-78"/>
              </a:rPr>
              <a:t>إدارة جودة المياه</a:t>
            </a:r>
            <a:endParaRPr lang="en-US" sz="60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409700" y="1857531"/>
            <a:ext cx="15468600" cy="8077200"/>
          </a:xfrm>
        </p:spPr>
        <p:txBody>
          <a:bodyPr>
            <a:noAutofit/>
          </a:bodyPr>
          <a:lstStyle/>
          <a:p>
            <a:pPr marL="1371600" lvl="3" indent="-685800" algn="justLow" rtl="1">
              <a:buFont typeface="+mj-lt"/>
              <a:buAutoNum type="arabicPeriod" startAt="3"/>
            </a:pPr>
            <a:r>
              <a:rPr lang="ar-JO" sz="3600" b="1" dirty="0">
                <a:latin typeface="Arabic Typesetting" panose="03020402040406030203" pitchFamily="66" charset="-78"/>
                <a:cs typeface="Arabic Typesetting" panose="03020402040406030203" pitchFamily="66" charset="-78"/>
              </a:rPr>
              <a:t>إمكانية الوصول: فكلما كان الحصول على المياه شاقاً كلما ازدادت الخطورة. ويفترض ان مصادر المياه المحسنة تزود مياه شرب آمنة لا تزودها المصادر غير المحسنة. ويضاف لذلك ان المنازل غير المشبوكة على نظام التزويد المائي تتكبد تكاليف إضافية عن تلك المربوطة على شبكة المياه العامة.</a:t>
            </a:r>
          </a:p>
          <a:p>
            <a:pPr marL="1371600" lvl="3" indent="-685800" algn="justLow" rtl="1">
              <a:buFont typeface="+mj-lt"/>
              <a:buAutoNum type="arabicPeriod" startAt="3"/>
            </a:pPr>
            <a:r>
              <a:rPr lang="ar-JO" sz="3600" b="1" dirty="0">
                <a:latin typeface="Arabic Typesetting" panose="03020402040406030203" pitchFamily="66" charset="-78"/>
                <a:cs typeface="Arabic Typesetting" panose="03020402040406030203" pitchFamily="66" charset="-78"/>
              </a:rPr>
              <a:t>القدرة على تحمل التكاليف: فإن اصبحت أسعار خدمات المياه أكثر من قدرة المواطنين على الدفع فسيلجئون لمصادر أخرى غير آمنة مثل الينابيع مما يهدد صحتهم.</a:t>
            </a:r>
            <a:endParaRPr lang="en-US" sz="3600" b="1" dirty="0">
              <a:latin typeface="Arabic Typesetting" panose="03020402040406030203" pitchFamily="66" charset="-78"/>
              <a:cs typeface="Arabic Typesetting" panose="03020402040406030203" pitchFamily="66" charset="-78"/>
            </a:endParaRPr>
          </a:p>
          <a:p>
            <a:pPr marL="1371600" lvl="3" indent="-685800" algn="justLow" rtl="1">
              <a:buFont typeface="+mj-lt"/>
              <a:buAutoNum type="arabicPeriod" startAt="3"/>
            </a:pPr>
            <a:r>
              <a:rPr lang="ar-JO" sz="3600" b="1" dirty="0">
                <a:latin typeface="Arabic Typesetting" panose="03020402040406030203" pitchFamily="66" charset="-78"/>
                <a:cs typeface="Arabic Typesetting" panose="03020402040406030203" pitchFamily="66" charset="-78"/>
              </a:rPr>
              <a:t>استمرارية تزويد المياه: ومنها ضغط الشبكة فالضخ المتقطع وانعدام ضغط الشبكة يؤدي الى دخول الملوثات عبر الكسور الى نظام التوزيع، أما استمرارية الضخ فهي غير متاحة في معظم محافظات المملكة انما يجب على الأقل الالتزام ببرنامج الدور لئلا يضطر المستهلكون للجوء الى مياه الصهاريج غير المراقبة.   </a:t>
            </a:r>
            <a:endParaRPr lang="en-US" sz="3600" b="1" dirty="0">
              <a:latin typeface="Arabic Typesetting" panose="03020402040406030203" pitchFamily="66" charset="-78"/>
              <a:cs typeface="Arabic Typesetting" panose="03020402040406030203" pitchFamily="66" charset="-78"/>
            </a:endParaRPr>
          </a:p>
          <a:p>
            <a:pPr algn="justLow" rtl="1"/>
            <a:r>
              <a:rPr lang="ar-SA" sz="3600" b="1" dirty="0">
                <a:latin typeface="Arabic Typesetting" panose="03020402040406030203" pitchFamily="66" charset="-78"/>
                <a:cs typeface="Arabic Typesetting" panose="03020402040406030203" pitchFamily="66" charset="-78"/>
              </a:rPr>
              <a:t>كما تقدم سلطة المياه وشركاتها خدماتها ورعايتها للمستهلكين </a:t>
            </a:r>
            <a:r>
              <a:rPr lang="en-US" sz="3600" b="1" dirty="0">
                <a:latin typeface="Arabic Typesetting" panose="03020402040406030203" pitchFamily="66" charset="-78"/>
                <a:cs typeface="Arabic Typesetting" panose="03020402040406030203" pitchFamily="66" charset="-78"/>
              </a:rPr>
              <a:t>(customer care)</a:t>
            </a:r>
            <a:r>
              <a:rPr lang="ar-SA" sz="3600" b="1" dirty="0">
                <a:latin typeface="Arabic Typesetting" panose="03020402040406030203" pitchFamily="66" charset="-78"/>
                <a:cs typeface="Arabic Typesetting" panose="03020402040406030203" pitchFamily="66" charset="-78"/>
              </a:rPr>
              <a:t> وتقوم بتوجيههم وتوعيتهم بما هو من ضمن مسؤوليتهم للمحافظة على صحتهم (حماية الخزانات المنزلية من التلوث وعزل أنابيب مياه الشرب عن أنظمة الصرف الصحي داخل العقار) وتستجيب لشكاويهم وتغلقها وتقوم باستمرار بتقييم مستوى رضى المستهلكين عن الخدمة المقدمة إليهم وخصوصاً بند جودة المياه. </a:t>
            </a:r>
            <a:endParaRPr lang="en-US" sz="3600" b="1" dirty="0">
              <a:latin typeface="Arabic Typesetting" panose="03020402040406030203" pitchFamily="66" charset="-78"/>
              <a:cs typeface="Arabic Typesetting" panose="03020402040406030203" pitchFamily="66" charset="-78"/>
            </a:endParaRPr>
          </a:p>
          <a:p>
            <a:pPr algn="justLow" rtl="1"/>
            <a:r>
              <a:rPr lang="ar-SA" sz="3600" b="1" u="sng" dirty="0">
                <a:latin typeface="Arabic Typesetting" panose="03020402040406030203" pitchFamily="66" charset="-78"/>
                <a:cs typeface="Arabic Typesetting" panose="03020402040406030203" pitchFamily="66" charset="-78"/>
              </a:rPr>
              <a:t>وينظر الى مجموعة العمليات التي تقوم بها سلطة المياه كوحدة واحدة عليها ان تقدم الخدمة للمرحلة التالية وفق اتفاقية مستوى الخدمة المطلوبة</a:t>
            </a:r>
            <a:endParaRPr lang="en-US" sz="3600" b="1" u="sng" dirty="0">
              <a:latin typeface="Arabic Typesetting" panose="03020402040406030203" pitchFamily="66" charset="-78"/>
              <a:cs typeface="Arabic Typesetting" panose="03020402040406030203" pitchFamily="66" charset="-78"/>
            </a:endParaRPr>
          </a:p>
          <a:p>
            <a:pPr marL="685800" lvl="1" indent="0" algn="justLow" rtl="1">
              <a:buNone/>
            </a:pPr>
            <a:endParaRPr lang="en-US" sz="36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608234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100" y="457200"/>
            <a:ext cx="12344400" cy="914400"/>
          </a:xfrm>
        </p:spPr>
        <p:txBody>
          <a:bodyPr>
            <a:noAutofit/>
          </a:bodyPr>
          <a:lstStyle/>
          <a:p>
            <a:pPr algn="just" rtl="1"/>
            <a:r>
              <a:rPr lang="ar-JO" sz="6000" b="1" dirty="0">
                <a:latin typeface="Arabic Typesetting" panose="03020402040406030203" pitchFamily="66" charset="-78"/>
                <a:cs typeface="Arabic Typesetting" panose="03020402040406030203" pitchFamily="66" charset="-78"/>
              </a:rPr>
              <a:t>الشركاء في </a:t>
            </a:r>
            <a:r>
              <a:rPr lang="ar-SA" sz="6000" b="1" dirty="0">
                <a:latin typeface="Arabic Typesetting" panose="03020402040406030203" pitchFamily="66" charset="-78"/>
                <a:cs typeface="Arabic Typesetting" panose="03020402040406030203" pitchFamily="66" charset="-78"/>
              </a:rPr>
              <a:t>إدارة جودة المياه</a:t>
            </a:r>
            <a:endParaRPr lang="en-US" sz="60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295400" y="1485900"/>
            <a:ext cx="15240000" cy="8001000"/>
          </a:xfrm>
        </p:spPr>
        <p:txBody>
          <a:bodyPr>
            <a:noAutofit/>
          </a:bodyPr>
          <a:lstStyle/>
          <a:p>
            <a:pPr marL="0" indent="0" algn="justLow" rtl="1">
              <a:buNone/>
            </a:pPr>
            <a:r>
              <a:rPr lang="ar-JO" sz="4400" b="1" dirty="0">
                <a:latin typeface="Arabic Typesetting" panose="03020402040406030203" pitchFamily="66" charset="-78"/>
                <a:cs typeface="Arabic Typesetting" panose="03020402040406030203" pitchFamily="66" charset="-78"/>
              </a:rPr>
              <a:t>ثالثاً: </a:t>
            </a:r>
            <a:r>
              <a:rPr lang="ar-SA" sz="4400" b="1" dirty="0">
                <a:latin typeface="Arabic Typesetting" panose="03020402040406030203" pitchFamily="66" charset="-78"/>
                <a:cs typeface="Arabic Typesetting" panose="03020402040406030203" pitchFamily="66" charset="-78"/>
              </a:rPr>
              <a:t>وزارة الصحة – مديرية صحة البيئة ومديريات الصحة في المحافظات:</a:t>
            </a:r>
            <a:endParaRPr lang="en-US" sz="4400" b="1" dirty="0">
              <a:latin typeface="Arabic Typesetting" panose="03020402040406030203" pitchFamily="66" charset="-78"/>
              <a:cs typeface="Arabic Typesetting" panose="03020402040406030203" pitchFamily="66" charset="-78"/>
            </a:endParaRPr>
          </a:p>
          <a:p>
            <a:pPr algn="justLow" rtl="1" fontAlgn="t"/>
            <a:r>
              <a:rPr lang="ar-JO" sz="3600" b="1" dirty="0" smtClean="0">
                <a:latin typeface="Arabic Typesetting" panose="03020402040406030203" pitchFamily="66" charset="-78"/>
                <a:cs typeface="Arabic Typesetting" panose="03020402040406030203" pitchFamily="66" charset="-78"/>
              </a:rPr>
              <a:t>تعتبر </a:t>
            </a:r>
            <a:r>
              <a:rPr lang="ar-JO" sz="3600" b="1" dirty="0" smtClean="0">
                <a:latin typeface="Arabic Typesetting" panose="03020402040406030203" pitchFamily="66" charset="-78"/>
                <a:cs typeface="Arabic Typesetting" panose="03020402040406030203" pitchFamily="66" charset="-78"/>
              </a:rPr>
              <a:t>وزارة </a:t>
            </a:r>
            <a:r>
              <a:rPr lang="ar-JO" sz="3600" b="1" dirty="0">
                <a:latin typeface="Arabic Typesetting" panose="03020402040406030203" pitchFamily="66" charset="-78"/>
                <a:cs typeface="Arabic Typesetting" panose="03020402040406030203" pitchFamily="66" charset="-78"/>
              </a:rPr>
              <a:t>الصحة ( ممثلة بمديرية صحة البيئة ومديريات الصحة في المحافظات والألوية</a:t>
            </a:r>
            <a:r>
              <a:rPr lang="ar-JO" sz="3600" b="1" dirty="0" smtClean="0">
                <a:latin typeface="Arabic Typesetting" panose="03020402040406030203" pitchFamily="66" charset="-78"/>
                <a:cs typeface="Arabic Typesetting" panose="03020402040406030203" pitchFamily="66" charset="-78"/>
              </a:rPr>
              <a:t>) </a:t>
            </a:r>
            <a:r>
              <a:rPr lang="ar-JO" sz="3600" b="1" dirty="0">
                <a:latin typeface="Arabic Typesetting" panose="03020402040406030203" pitchFamily="66" charset="-78"/>
                <a:cs typeface="Arabic Typesetting" panose="03020402040406030203" pitchFamily="66" charset="-78"/>
              </a:rPr>
              <a:t>الجهة الرقابية على جودة مياه الشرب </a:t>
            </a:r>
            <a:r>
              <a:rPr lang="ar-JO" sz="3600" b="1" dirty="0" smtClean="0">
                <a:latin typeface="Arabic Typesetting" panose="03020402040406030203" pitchFamily="66" charset="-78"/>
                <a:cs typeface="Arabic Typesetting" panose="03020402040406030203" pitchFamily="66" charset="-78"/>
              </a:rPr>
              <a:t>ومنحت المهام </a:t>
            </a:r>
            <a:r>
              <a:rPr lang="ar-JO" sz="3600" b="1" dirty="0">
                <a:latin typeface="Arabic Typesetting" panose="03020402040406030203" pitchFamily="66" charset="-78"/>
                <a:cs typeface="Arabic Typesetting" panose="03020402040406030203" pitchFamily="66" charset="-78"/>
              </a:rPr>
              <a:t>والصلاحيات التالية بموجب قانون الصحة العامة رقم 47 لعام 2008  وتعديلاته:</a:t>
            </a:r>
            <a:endParaRPr lang="en-US" sz="3600" b="1" dirty="0">
              <a:latin typeface="Arabic Typesetting" panose="03020402040406030203" pitchFamily="66" charset="-78"/>
              <a:cs typeface="Arabic Typesetting" panose="03020402040406030203" pitchFamily="66" charset="-78"/>
            </a:endParaRPr>
          </a:p>
          <a:p>
            <a:pPr marL="1109663" lvl="3" indent="-511970" algn="justLow" rtl="1">
              <a:buFont typeface="+mj-lt"/>
              <a:buAutoNum type="arabicPeriod"/>
            </a:pPr>
            <a:r>
              <a:rPr lang="ar-JO" sz="3600" b="1" dirty="0">
                <a:latin typeface="Arabic Typesetting" panose="03020402040406030203" pitchFamily="66" charset="-78"/>
                <a:cs typeface="Arabic Typesetting" panose="03020402040406030203" pitchFamily="66" charset="-78"/>
              </a:rPr>
              <a:t>إجازة المياه الخام من مصادر المياه لغايات إعدادها للشرب وإجازة المواد والمعدات التي تدخل في عمليات إعداد المياه للشرب ومواد التطهير وإصدار التراخيص والموافقات. </a:t>
            </a:r>
            <a:endParaRPr lang="en-US" sz="3600" b="1" dirty="0">
              <a:latin typeface="Arabic Typesetting" panose="03020402040406030203" pitchFamily="66" charset="-78"/>
              <a:cs typeface="Arabic Typesetting" panose="03020402040406030203" pitchFamily="66" charset="-78"/>
            </a:endParaRPr>
          </a:p>
          <a:p>
            <a:pPr marL="1109663" lvl="3" indent="-511970" algn="justLow" rtl="1">
              <a:buFont typeface="+mj-lt"/>
              <a:buAutoNum type="arabicPeriod"/>
            </a:pPr>
            <a:r>
              <a:rPr lang="ar-JO" sz="3600" b="1" dirty="0">
                <a:latin typeface="Arabic Typesetting" panose="03020402040406030203" pitchFamily="66" charset="-78"/>
                <a:cs typeface="Arabic Typesetting" panose="03020402040406030203" pitchFamily="66" charset="-78"/>
              </a:rPr>
              <a:t>البرنامج الرقابي الاعتيادي </a:t>
            </a:r>
            <a:r>
              <a:rPr lang="en-US" sz="3600" b="1" dirty="0">
                <a:latin typeface="Arabic Typesetting" panose="03020402040406030203" pitchFamily="66" charset="-78"/>
                <a:cs typeface="Arabic Typesetting" panose="03020402040406030203" pitchFamily="66" charset="-78"/>
              </a:rPr>
              <a:t>Direct assessment</a:t>
            </a:r>
            <a:r>
              <a:rPr lang="ar-JO" sz="3600" b="1" dirty="0">
                <a:latin typeface="Arabic Typesetting" panose="03020402040406030203" pitchFamily="66" charset="-78"/>
                <a:cs typeface="Arabic Typesetting" panose="03020402040406030203" pitchFamily="66" charset="-78"/>
              </a:rPr>
              <a:t> على جودة المياه وعلى مؤشرات مستوى الخدمة (</a:t>
            </a:r>
            <a:r>
              <a:rPr lang="en-US" sz="3600" b="1" dirty="0">
                <a:latin typeface="Arabic Typesetting" panose="03020402040406030203" pitchFamily="66" charset="-78"/>
                <a:cs typeface="Arabic Typesetting" panose="03020402040406030203" pitchFamily="66" charset="-78"/>
              </a:rPr>
              <a:t>service indicators</a:t>
            </a:r>
            <a:r>
              <a:rPr lang="ar-JO" sz="3600" b="1" dirty="0">
                <a:latin typeface="Arabic Typesetting" panose="03020402040406030203" pitchFamily="66" charset="-78"/>
                <a:cs typeface="Arabic Typesetting" panose="03020402040406030203" pitchFamily="66" charset="-78"/>
              </a:rPr>
              <a:t>).</a:t>
            </a:r>
            <a:endParaRPr lang="en-US" sz="3600" b="1" dirty="0">
              <a:latin typeface="Arabic Typesetting" panose="03020402040406030203" pitchFamily="66" charset="-78"/>
              <a:cs typeface="Arabic Typesetting" panose="03020402040406030203" pitchFamily="66" charset="-78"/>
            </a:endParaRPr>
          </a:p>
          <a:p>
            <a:pPr marL="1109663" lvl="3" indent="-511970" algn="justLow" rtl="1">
              <a:buFont typeface="+mj-lt"/>
              <a:buAutoNum type="arabicPeriod"/>
            </a:pPr>
            <a:r>
              <a:rPr lang="ar-JO" sz="3600" b="1" dirty="0">
                <a:latin typeface="Arabic Typesetting" panose="03020402040406030203" pitchFamily="66" charset="-78"/>
                <a:cs typeface="Arabic Typesetting" panose="03020402040406030203" pitchFamily="66" charset="-78"/>
              </a:rPr>
              <a:t>المتابعة الرقابية والتدقيق على سلامة إجراءات إعداد المياه والتفتيش الصحي </a:t>
            </a:r>
            <a:r>
              <a:rPr lang="en-US" sz="3600" b="1" dirty="0">
                <a:latin typeface="Arabic Typesetting" panose="03020402040406030203" pitchFamily="66" charset="-78"/>
                <a:cs typeface="Arabic Typesetting" panose="03020402040406030203" pitchFamily="66" charset="-78"/>
              </a:rPr>
              <a:t>Sanitary inspection</a:t>
            </a:r>
            <a:r>
              <a:rPr lang="ar-JO" sz="3600" b="1" dirty="0">
                <a:latin typeface="Arabic Typesetting" panose="03020402040406030203" pitchFamily="66" charset="-78"/>
                <a:cs typeface="Arabic Typesetting" panose="03020402040406030203" pitchFamily="66" charset="-78"/>
              </a:rPr>
              <a:t> والرقابة الصحية وتتضمن حالياً جمع واخذ العينات من خلال جولات التفتيش الصحي للتحقق من مدى توفر الاشتراطات الصحية حيث يتم الابلاغ عن السلبيات ان وجدت للجهات الوطنية المعنية. </a:t>
            </a:r>
            <a:endParaRPr lang="en-US" sz="3600" b="1" dirty="0">
              <a:latin typeface="Arabic Typesetting" panose="03020402040406030203" pitchFamily="66" charset="-78"/>
              <a:cs typeface="Arabic Typesetting" panose="03020402040406030203" pitchFamily="66" charset="-78"/>
            </a:endParaRPr>
          </a:p>
          <a:p>
            <a:pPr marL="1109663" lvl="3" indent="-511970" algn="justLow" rtl="1">
              <a:buFont typeface="+mj-lt"/>
              <a:buAutoNum type="arabicPeriod"/>
            </a:pPr>
            <a:r>
              <a:rPr lang="ar-JO" sz="3600" b="1" dirty="0">
                <a:latin typeface="Arabic Typesetting" panose="03020402040406030203" pitchFamily="66" charset="-78"/>
                <a:cs typeface="Arabic Typesetting" panose="03020402040406030203" pitchFamily="66" charset="-78"/>
              </a:rPr>
              <a:t>التحقق النهائي من جودة المياه المزودة للمواطنين عند حنفيات المياه داخل </a:t>
            </a:r>
            <a:r>
              <a:rPr lang="ar-JO" sz="3600" b="1" dirty="0" smtClean="0">
                <a:latin typeface="Arabic Typesetting" panose="03020402040406030203" pitchFamily="66" charset="-78"/>
                <a:cs typeface="Arabic Typesetting" panose="03020402040406030203" pitchFamily="66" charset="-78"/>
              </a:rPr>
              <a:t>العقار (في الأماكن العامة). </a:t>
            </a:r>
            <a:endParaRPr lang="en-US" sz="3600" b="1" dirty="0">
              <a:latin typeface="Arabic Typesetting" panose="03020402040406030203" pitchFamily="66" charset="-78"/>
              <a:cs typeface="Arabic Typesetting" panose="03020402040406030203" pitchFamily="66" charset="-78"/>
            </a:endParaRPr>
          </a:p>
          <a:p>
            <a:pPr marL="1109663" lvl="3" indent="-511970" algn="justLow" rtl="1">
              <a:buFont typeface="+mj-lt"/>
              <a:buAutoNum type="arabicPeriod"/>
            </a:pPr>
            <a:r>
              <a:rPr lang="ar-JO" sz="3600" b="1" dirty="0">
                <a:latin typeface="Arabic Typesetting" panose="03020402040406030203" pitchFamily="66" charset="-78"/>
                <a:cs typeface="Arabic Typesetting" panose="03020402040406030203" pitchFamily="66" charset="-78"/>
              </a:rPr>
              <a:t>ادارة الحوادث والأزمات والشكاوى المرتبطة بجودة مياه الشرب.</a:t>
            </a:r>
            <a:endParaRPr lang="en-US" sz="3600" b="1" dirty="0">
              <a:latin typeface="Arabic Typesetting" panose="03020402040406030203" pitchFamily="66" charset="-78"/>
              <a:cs typeface="Arabic Typesetting" panose="03020402040406030203" pitchFamily="66" charset="-78"/>
            </a:endParaRPr>
          </a:p>
          <a:p>
            <a:pPr marL="1109663" lvl="3" indent="-511970" algn="justLow" rtl="1">
              <a:buFont typeface="+mj-lt"/>
              <a:buAutoNum type="arabicPeriod"/>
            </a:pPr>
            <a:r>
              <a:rPr lang="ar-JO" sz="3600" b="1" dirty="0">
                <a:latin typeface="Arabic Typesetting" panose="03020402040406030203" pitchFamily="66" charset="-78"/>
                <a:cs typeface="Arabic Typesetting" panose="03020402040406030203" pitchFamily="66" charset="-78"/>
              </a:rPr>
              <a:t>الرقابة على صهاريج مياه الشرب.</a:t>
            </a:r>
            <a:endParaRPr lang="en-US" sz="3600" b="1" dirty="0">
              <a:latin typeface="Arabic Typesetting" panose="03020402040406030203" pitchFamily="66" charset="-78"/>
              <a:cs typeface="Arabic Typesetting" panose="03020402040406030203" pitchFamily="66" charset="-78"/>
            </a:endParaRPr>
          </a:p>
          <a:p>
            <a:pPr algn="justLow" rtl="1"/>
            <a:r>
              <a:rPr lang="ar-SA" sz="3600" b="1" u="sng" dirty="0">
                <a:latin typeface="Arabic Typesetting" panose="03020402040406030203" pitchFamily="66" charset="-78"/>
                <a:cs typeface="Arabic Typesetting" panose="03020402040406030203" pitchFamily="66" charset="-78"/>
              </a:rPr>
              <a:t>وينظر الى مجموعة العمليات التي تقوم بها وزارة الصحة كوحدة واحدة عليها ان تقدم الخدمة للمرحلة التالية وفق اتفاقية مستوى الخدمة المطلوبة.</a:t>
            </a:r>
            <a:endParaRPr lang="en-US" sz="3600" b="1" u="sng" dirty="0">
              <a:latin typeface="Arabic Typesetting" panose="03020402040406030203" pitchFamily="66" charset="-78"/>
              <a:cs typeface="Arabic Typesetting" panose="03020402040406030203" pitchFamily="66" charset="-78"/>
            </a:endParaRPr>
          </a:p>
          <a:p>
            <a:pPr marL="685800" lvl="1" indent="0" algn="justLow" rtl="1">
              <a:buNone/>
            </a:pPr>
            <a:endParaRPr lang="en-US" sz="32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3933651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100" y="457200"/>
            <a:ext cx="12344400" cy="914400"/>
          </a:xfrm>
        </p:spPr>
        <p:txBody>
          <a:bodyPr>
            <a:noAutofit/>
          </a:bodyPr>
          <a:lstStyle/>
          <a:p>
            <a:pPr algn="just" rtl="1"/>
            <a:r>
              <a:rPr lang="ar-JO" sz="6000" b="1" dirty="0">
                <a:latin typeface="Arabic Typesetting" panose="03020402040406030203" pitchFamily="66" charset="-78"/>
                <a:cs typeface="Arabic Typesetting" panose="03020402040406030203" pitchFamily="66" charset="-78"/>
              </a:rPr>
              <a:t>الشركاء في </a:t>
            </a:r>
            <a:r>
              <a:rPr lang="ar-SA" sz="6000" b="1" dirty="0">
                <a:latin typeface="Arabic Typesetting" panose="03020402040406030203" pitchFamily="66" charset="-78"/>
                <a:cs typeface="Arabic Typesetting" panose="03020402040406030203" pitchFamily="66" charset="-78"/>
              </a:rPr>
              <a:t>إدارة جودة المياه</a:t>
            </a:r>
            <a:endParaRPr lang="en-US" sz="60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676400" y="2305362"/>
            <a:ext cx="15468600" cy="6114738"/>
          </a:xfrm>
        </p:spPr>
        <p:txBody>
          <a:bodyPr>
            <a:noAutofit/>
          </a:bodyPr>
          <a:lstStyle/>
          <a:p>
            <a:pPr marL="0" indent="0" algn="justLow" rtl="1">
              <a:buNone/>
            </a:pPr>
            <a:r>
              <a:rPr lang="ar-JO" sz="4400" b="1" dirty="0" smtClean="0">
                <a:latin typeface="Arabic Typesetting" panose="03020402040406030203" pitchFamily="66" charset="-78"/>
                <a:cs typeface="Arabic Typesetting" panose="03020402040406030203" pitchFamily="66" charset="-78"/>
              </a:rPr>
              <a:t>رابعاً: </a:t>
            </a:r>
            <a:r>
              <a:rPr lang="ar-SA" sz="4400" b="1" dirty="0" smtClean="0">
                <a:latin typeface="Arabic Typesetting" panose="03020402040406030203" pitchFamily="66" charset="-78"/>
                <a:cs typeface="Arabic Typesetting" panose="03020402040406030203" pitchFamily="66" charset="-78"/>
              </a:rPr>
              <a:t>متلقو </a:t>
            </a:r>
            <a:r>
              <a:rPr lang="ar-SA" sz="4400" b="1" dirty="0">
                <a:latin typeface="Arabic Typesetting" panose="03020402040406030203" pitchFamily="66" charset="-78"/>
                <a:cs typeface="Arabic Typesetting" panose="03020402040406030203" pitchFamily="66" charset="-78"/>
              </a:rPr>
              <a:t>الخدمة والمستهلكون: </a:t>
            </a:r>
            <a:endParaRPr lang="en-US" sz="4400" b="1" dirty="0">
              <a:latin typeface="Arabic Typesetting" panose="03020402040406030203" pitchFamily="66" charset="-78"/>
              <a:cs typeface="Arabic Typesetting" panose="03020402040406030203" pitchFamily="66" charset="-78"/>
            </a:endParaRPr>
          </a:p>
          <a:p>
            <a:pPr algn="justLow" rtl="1"/>
            <a:r>
              <a:rPr lang="ar-SA" sz="4000" b="1" dirty="0">
                <a:latin typeface="Arabic Typesetting" panose="03020402040406030203" pitchFamily="66" charset="-78"/>
                <a:cs typeface="Arabic Typesetting" panose="03020402040406030203" pitchFamily="66" charset="-78"/>
              </a:rPr>
              <a:t>ان الهدف الأول والأخير لإدارة جودة المياه عبر العملية الممتدة هي </a:t>
            </a:r>
            <a:r>
              <a:rPr lang="ar-JO" sz="4000" b="1" dirty="0">
                <a:latin typeface="Arabic Typesetting" panose="03020402040406030203" pitchFamily="66" charset="-78"/>
                <a:cs typeface="Arabic Typesetting" panose="03020402040406030203" pitchFamily="66" charset="-78"/>
              </a:rPr>
              <a:t>حماية الصحة العامة و</a:t>
            </a:r>
            <a:r>
              <a:rPr lang="ar-SA" sz="4000" b="1" dirty="0">
                <a:latin typeface="Arabic Typesetting" panose="03020402040406030203" pitchFamily="66" charset="-78"/>
                <a:cs typeface="Arabic Typesetting" panose="03020402040406030203" pitchFamily="66" charset="-78"/>
              </a:rPr>
              <a:t>تأمين </a:t>
            </a:r>
            <a:r>
              <a:rPr lang="ar-JO" sz="4000" b="1" dirty="0">
                <a:latin typeface="Arabic Typesetting" panose="03020402040406030203" pitchFamily="66" charset="-78"/>
                <a:cs typeface="Arabic Typesetting" panose="03020402040406030203" pitchFamily="66" charset="-78"/>
              </a:rPr>
              <a:t>حق المواطنين ب</a:t>
            </a:r>
            <a:r>
              <a:rPr lang="ar-SA" sz="4000" b="1" dirty="0">
                <a:latin typeface="Arabic Typesetting" panose="03020402040406030203" pitchFamily="66" charset="-78"/>
                <a:cs typeface="Arabic Typesetting" panose="03020402040406030203" pitchFamily="66" charset="-78"/>
              </a:rPr>
              <a:t>مياه شرب صالحة آمنة وسليمة بكميات كافية تصلهم بانتظام وقادرين على دفع تكاليفها. </a:t>
            </a:r>
            <a:endParaRPr lang="en-US" sz="4000" b="1" dirty="0">
              <a:latin typeface="Arabic Typesetting" panose="03020402040406030203" pitchFamily="66" charset="-78"/>
              <a:cs typeface="Arabic Typesetting" panose="03020402040406030203" pitchFamily="66" charset="-78"/>
            </a:endParaRPr>
          </a:p>
          <a:p>
            <a:pPr algn="justLow" rtl="1"/>
            <a:r>
              <a:rPr lang="ar-SA" sz="4000" b="1" dirty="0">
                <a:latin typeface="Arabic Typesetting" panose="03020402040406030203" pitchFamily="66" charset="-78"/>
                <a:cs typeface="Arabic Typesetting" panose="03020402040406030203" pitchFamily="66" charset="-78"/>
              </a:rPr>
              <a:t>ويقع على عاتق المواطنين الاهتمام وحماية أنظمة تزويد المياه وعدم العبث والتخريب والتلويث بل ومنع من يقوم بها والتبليغ عنهم والتبليغ عن التسرب من الشبكة العامة واية مخالفات يشاهدونها</a:t>
            </a:r>
            <a:r>
              <a:rPr lang="ar-SA" sz="4000" b="1" dirty="0" smtClean="0">
                <a:latin typeface="Arabic Typesetting" panose="03020402040406030203" pitchFamily="66" charset="-78"/>
                <a:cs typeface="Arabic Typesetting" panose="03020402040406030203" pitchFamily="66" charset="-78"/>
              </a:rPr>
              <a:t>.</a:t>
            </a:r>
            <a:endParaRPr lang="ar-JO" sz="4000" b="1" dirty="0" smtClean="0">
              <a:latin typeface="Arabic Typesetting" panose="03020402040406030203" pitchFamily="66" charset="-78"/>
              <a:cs typeface="Arabic Typesetting" panose="03020402040406030203" pitchFamily="66" charset="-78"/>
            </a:endParaRPr>
          </a:p>
          <a:p>
            <a:pPr algn="justLow" rtl="1"/>
            <a:r>
              <a:rPr lang="ar-SA" sz="4000" b="1" dirty="0" smtClean="0">
                <a:latin typeface="Arabic Typesetting" panose="03020402040406030203" pitchFamily="66" charset="-78"/>
                <a:cs typeface="Arabic Typesetting" panose="03020402040406030203" pitchFamily="66" charset="-78"/>
              </a:rPr>
              <a:t> </a:t>
            </a:r>
            <a:r>
              <a:rPr lang="ar-SA" sz="4000" b="1" dirty="0">
                <a:latin typeface="Arabic Typesetting" panose="03020402040406030203" pitchFamily="66" charset="-78"/>
                <a:cs typeface="Arabic Typesetting" panose="03020402040406030203" pitchFamily="66" charset="-78"/>
              </a:rPr>
              <a:t>وعليهم حماية مياه الشرب داخل عقاراتهم وتنظيف وحماية الخزانات المنزلية من التلوث وعزل أنابيب مياه الشرب عن أنظمة الصرف الصحي داخل العقار. وعند حصول أي تغير في خصائص المياه الاستساغة التبليغ فوراً ومتابعة الشكوى الى ان يتم التأكد من إغلاقها وعدم تكرارها. </a:t>
            </a:r>
            <a:endParaRPr lang="en-US" sz="4000" b="1" dirty="0">
              <a:latin typeface="Arabic Typesetting" panose="03020402040406030203" pitchFamily="66" charset="-78"/>
              <a:cs typeface="Arabic Typesetting" panose="03020402040406030203" pitchFamily="66" charset="-78"/>
            </a:endParaRPr>
          </a:p>
          <a:p>
            <a:pPr marL="685800" lvl="1" indent="0" algn="justLow" rtl="1">
              <a:buNone/>
            </a:pPr>
            <a:endParaRPr lang="en-US" sz="36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1564108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100" y="752454"/>
            <a:ext cx="12344400" cy="1076346"/>
          </a:xfrm>
        </p:spPr>
        <p:txBody>
          <a:bodyPr>
            <a:normAutofit/>
          </a:bodyPr>
          <a:lstStyle/>
          <a:p>
            <a:pPr algn="r" rtl="1"/>
            <a:r>
              <a:rPr lang="ar-JO" sz="6000" b="1" dirty="0">
                <a:latin typeface="Arabic Typesetting" panose="03020402040406030203" pitchFamily="66" charset="-78"/>
                <a:cs typeface="Arabic Typesetting" panose="03020402040406030203" pitchFamily="66" charset="-78"/>
              </a:rPr>
              <a:t>مراحل العملية الممتدة </a:t>
            </a:r>
            <a:endParaRPr lang="en-US" sz="6000" dirty="0"/>
          </a:p>
        </p:txBody>
      </p:sp>
      <p:sp>
        <p:nvSpPr>
          <p:cNvPr id="3" name="Content Placeholder 2"/>
          <p:cNvSpPr>
            <a:spLocks noGrp="1"/>
          </p:cNvSpPr>
          <p:nvPr>
            <p:ph idx="1"/>
          </p:nvPr>
        </p:nvSpPr>
        <p:spPr>
          <a:xfrm>
            <a:off x="1524000" y="1828802"/>
            <a:ext cx="14706600" cy="7658100"/>
          </a:xfrm>
        </p:spPr>
        <p:txBody>
          <a:bodyPr>
            <a:normAutofit/>
          </a:bodyPr>
          <a:lstStyle/>
          <a:p>
            <a:pPr marL="0" indent="0" algn="justLow" rtl="1">
              <a:buNone/>
            </a:pPr>
            <a:r>
              <a:rPr lang="ar-JO" sz="3600" b="1" dirty="0">
                <a:latin typeface="Arabic Typesetting" panose="03020402040406030203" pitchFamily="66" charset="-78"/>
                <a:cs typeface="Arabic Typesetting" panose="03020402040406030203" pitchFamily="66" charset="-78"/>
              </a:rPr>
              <a:t>يوضح الشكل مراحل العملية الممتدة لإدارة جودة مياه الشرب من مصادر المياه الخام مروراً بمرحلة إجازتها للشرب ومراحل وعمليات إعدادها للشرب بما في ذلك عملية التخطيط لسلامة المياه وصولاً الى تزويد المستهلك بمياه آمنة. كما يبين أهم الشركاء والعمليات ولأدوار المناطة بهم بحكم تشريعاتهم.  ويمثل كل سهم العلاقة بين الجهات والتي تشكل وسائل التواصل والتعاون بين مختلف المؤسسات لتحقيق المهام والوصول للأهداف.</a:t>
            </a:r>
            <a:endParaRPr lang="en-US" sz="3600" b="1" dirty="0">
              <a:latin typeface="Arabic Typesetting" panose="03020402040406030203" pitchFamily="66" charset="-78"/>
              <a:cs typeface="Arabic Typesetting" panose="03020402040406030203" pitchFamily="66" charset="-78"/>
            </a:endParaRPr>
          </a:p>
          <a:p>
            <a:pPr algn="r" rtl="1"/>
            <a:endParaRPr lang="en-US" sz="3600" b="1" dirty="0">
              <a:latin typeface="Arabic Typesetting" panose="03020402040406030203" pitchFamily="66" charset="-78"/>
              <a:cs typeface="Arabic Typesetting" panose="03020402040406030203" pitchFamily="66" charset="-78"/>
            </a:endParaRPr>
          </a:p>
          <a:p>
            <a:pPr algn="r"/>
            <a:endParaRPr lang="en-US" sz="3600" b="1" dirty="0">
              <a:latin typeface="Arabic Typesetting" panose="03020402040406030203" pitchFamily="66" charset="-78"/>
              <a:cs typeface="Arabic Typesetting" panose="03020402040406030203" pitchFamily="66" charset="-78"/>
            </a:endParaRPr>
          </a:p>
        </p:txBody>
      </p:sp>
      <p:pic>
        <p:nvPicPr>
          <p:cNvPr id="5" name="Picture 4"/>
          <p:cNvPicPr>
            <a:picLocks noChangeAspect="1"/>
          </p:cNvPicPr>
          <p:nvPr/>
        </p:nvPicPr>
        <p:blipFill>
          <a:blip r:embed="rId2"/>
          <a:stretch>
            <a:fillRect/>
          </a:stretch>
        </p:blipFill>
        <p:spPr>
          <a:xfrm>
            <a:off x="3419649" y="3543300"/>
            <a:ext cx="12135507" cy="5943600"/>
          </a:xfrm>
          <a:prstGeom prst="rect">
            <a:avLst/>
          </a:prstGeom>
        </p:spPr>
      </p:pic>
    </p:spTree>
    <p:extLst>
      <p:ext uri="{BB962C8B-B14F-4D97-AF65-F5344CB8AC3E}">
        <p14:creationId xmlns:p14="http://schemas.microsoft.com/office/powerpoint/2010/main" val="3648557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685800"/>
            <a:ext cx="12344400" cy="1143000"/>
          </a:xfrm>
        </p:spPr>
        <p:txBody>
          <a:bodyPr>
            <a:normAutofit/>
          </a:bodyPr>
          <a:lstStyle/>
          <a:p>
            <a:pPr algn="r" rtl="1"/>
            <a:r>
              <a:rPr lang="ar-SA" b="1" dirty="0">
                <a:latin typeface="Arabic Typesetting" panose="03020402040406030203" pitchFamily="66" charset="-78"/>
                <a:cs typeface="Arabic Typesetting" panose="03020402040406030203" pitchFamily="66" charset="-78"/>
              </a:rPr>
              <a:t>حلقة التزويد المائي </a:t>
            </a:r>
            <a:endParaRPr lang="en-US" b="1" dirty="0">
              <a:latin typeface="Arabic Typesetting" panose="03020402040406030203" pitchFamily="66" charset="-78"/>
              <a:cs typeface="Arabic Typesetting" panose="03020402040406030203" pitchFamily="66" charset="-78"/>
            </a:endParaRP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0400" y="1562100"/>
            <a:ext cx="11544300" cy="7810500"/>
          </a:xfrm>
          <a:prstGeom prst="rect">
            <a:avLst/>
          </a:prstGeom>
          <a:noFill/>
          <a:ln>
            <a:noFill/>
          </a:ln>
        </p:spPr>
      </p:pic>
    </p:spTree>
    <p:extLst>
      <p:ext uri="{BB962C8B-B14F-4D97-AF65-F5344CB8AC3E}">
        <p14:creationId xmlns:p14="http://schemas.microsoft.com/office/powerpoint/2010/main" val="3682158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100" y="342900"/>
            <a:ext cx="12344400" cy="1076346"/>
          </a:xfrm>
        </p:spPr>
        <p:txBody>
          <a:bodyPr>
            <a:normAutofit/>
          </a:bodyPr>
          <a:lstStyle/>
          <a:p>
            <a:pPr algn="r" rtl="1"/>
            <a:r>
              <a:rPr lang="ar-JO" sz="6000" b="1" dirty="0">
                <a:latin typeface="Arabic Typesetting" panose="03020402040406030203" pitchFamily="66" charset="-78"/>
                <a:cs typeface="Arabic Typesetting" panose="03020402040406030203" pitchFamily="66" charset="-78"/>
              </a:rPr>
              <a:t>الأدوار على حلقة التزويد في العملية الممتدة: </a:t>
            </a:r>
            <a:endParaRPr lang="en-US" sz="6000" dirty="0"/>
          </a:p>
        </p:txBody>
      </p:sp>
      <p:sp>
        <p:nvSpPr>
          <p:cNvPr id="3" name="Content Placeholder 2"/>
          <p:cNvSpPr>
            <a:spLocks noGrp="1"/>
          </p:cNvSpPr>
          <p:nvPr>
            <p:ph idx="1"/>
          </p:nvPr>
        </p:nvSpPr>
        <p:spPr>
          <a:xfrm>
            <a:off x="2857500" y="1419247"/>
            <a:ext cx="12801600" cy="8067656"/>
          </a:xfrm>
        </p:spPr>
        <p:txBody>
          <a:bodyPr>
            <a:normAutofit/>
          </a:bodyPr>
          <a:lstStyle/>
          <a:p>
            <a:pPr marL="0" indent="0" algn="justLow" rtl="1">
              <a:buNone/>
            </a:pPr>
            <a:r>
              <a:rPr lang="ar-JO" sz="3600" b="1" dirty="0">
                <a:latin typeface="Arabic Typesetting" panose="03020402040406030203" pitchFamily="66" charset="-78"/>
                <a:cs typeface="Arabic Typesetting" panose="03020402040406030203" pitchFamily="66" charset="-78"/>
              </a:rPr>
              <a:t>يوضح الشكل الجهات الرسمية المعنية بإدارة جودة مياه الشرب على حلقة التزويد وأهم المهام ونطاق المسؤولية الرئيسة:</a:t>
            </a:r>
            <a:endParaRPr lang="en-US" sz="3600" b="1" dirty="0">
              <a:latin typeface="Arabic Typesetting" panose="03020402040406030203" pitchFamily="66" charset="-78"/>
              <a:cs typeface="Arabic Typesetting" panose="03020402040406030203" pitchFamily="66" charset="-78"/>
            </a:endParaRPr>
          </a:p>
        </p:txBody>
      </p:sp>
      <p:pic>
        <p:nvPicPr>
          <p:cNvPr id="4" name="Picture 3"/>
          <p:cNvPicPr>
            <a:picLocks noChangeAspect="1"/>
          </p:cNvPicPr>
          <p:nvPr/>
        </p:nvPicPr>
        <p:blipFill>
          <a:blip r:embed="rId2"/>
          <a:stretch>
            <a:fillRect/>
          </a:stretch>
        </p:blipFill>
        <p:spPr>
          <a:xfrm>
            <a:off x="3276600" y="1921608"/>
            <a:ext cx="11201400" cy="8052821"/>
          </a:xfrm>
          <a:prstGeom prst="rect">
            <a:avLst/>
          </a:prstGeom>
        </p:spPr>
      </p:pic>
    </p:spTree>
    <p:extLst>
      <p:ext uri="{BB962C8B-B14F-4D97-AF65-F5344CB8AC3E}">
        <p14:creationId xmlns:p14="http://schemas.microsoft.com/office/powerpoint/2010/main" val="190491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100" y="342900"/>
            <a:ext cx="12344400" cy="1076346"/>
          </a:xfrm>
        </p:spPr>
        <p:txBody>
          <a:bodyPr>
            <a:normAutofit/>
          </a:bodyPr>
          <a:lstStyle/>
          <a:p>
            <a:pPr algn="r" rtl="1"/>
            <a:r>
              <a:rPr lang="ar-JO" sz="6000" b="1" dirty="0">
                <a:latin typeface="Arabic Typesetting" panose="03020402040406030203" pitchFamily="66" charset="-78"/>
                <a:cs typeface="Arabic Typesetting" panose="03020402040406030203" pitchFamily="66" charset="-78"/>
              </a:rPr>
              <a:t>الجهات الداعمة والمساندة على حلقة التزويد: </a:t>
            </a:r>
            <a:endParaRPr lang="en-US" sz="6000" dirty="0"/>
          </a:p>
        </p:txBody>
      </p:sp>
      <p:sp>
        <p:nvSpPr>
          <p:cNvPr id="3" name="Content Placeholder 2"/>
          <p:cNvSpPr>
            <a:spLocks noGrp="1"/>
          </p:cNvSpPr>
          <p:nvPr>
            <p:ph idx="1"/>
          </p:nvPr>
        </p:nvSpPr>
        <p:spPr>
          <a:xfrm>
            <a:off x="1295400" y="1742784"/>
            <a:ext cx="15392400" cy="8067656"/>
          </a:xfrm>
        </p:spPr>
        <p:txBody>
          <a:bodyPr>
            <a:normAutofit/>
          </a:bodyPr>
          <a:lstStyle/>
          <a:p>
            <a:pPr algn="justLow" rtl="1"/>
            <a:r>
              <a:rPr lang="ar-JO" sz="4400" b="1" dirty="0">
                <a:latin typeface="Arabic Typesetting" panose="03020402040406030203" pitchFamily="66" charset="-78"/>
                <a:cs typeface="Arabic Typesetting" panose="03020402040406030203" pitchFamily="66" charset="-78"/>
              </a:rPr>
              <a:t>وهناك دور مساند مهم </a:t>
            </a:r>
            <a:r>
              <a:rPr lang="ar-SA" sz="4400" b="1" dirty="0">
                <a:latin typeface="Arabic Typesetting" panose="03020402040406030203" pitchFamily="66" charset="-78"/>
                <a:cs typeface="Arabic Typesetting" panose="03020402040406030203" pitchFamily="66" charset="-78"/>
              </a:rPr>
              <a:t>للجهات الداعمة في إدارة جودة المياه على حلقة التزويد وتتضمن على سبيل المثال لا الحصر:</a:t>
            </a:r>
            <a:endParaRPr lang="en-US" sz="4400" b="1" dirty="0">
              <a:latin typeface="Arabic Typesetting" panose="03020402040406030203" pitchFamily="66" charset="-78"/>
              <a:cs typeface="Arabic Typesetting" panose="03020402040406030203" pitchFamily="66" charset="-78"/>
            </a:endParaRPr>
          </a:p>
          <a:p>
            <a:pPr marL="1030288" lvl="1" indent="-573088" algn="justLow" rtl="1"/>
            <a:r>
              <a:rPr lang="ar-SA" sz="4000" b="1" dirty="0">
                <a:latin typeface="Arabic Typesetting" panose="03020402040406030203" pitchFamily="66" charset="-78"/>
                <a:cs typeface="Arabic Typesetting" panose="03020402040406030203" pitchFamily="66" charset="-78"/>
              </a:rPr>
              <a:t>مختبرات فحص المياه المعتمدة في المملكة (مختبرات الطرف الثالث) مثل الجمعية العلمية الملكية.</a:t>
            </a:r>
            <a:endParaRPr lang="en-US" sz="4000" b="1" dirty="0">
              <a:latin typeface="Arabic Typesetting" panose="03020402040406030203" pitchFamily="66" charset="-78"/>
              <a:cs typeface="Arabic Typesetting" panose="03020402040406030203" pitchFamily="66" charset="-78"/>
            </a:endParaRPr>
          </a:p>
          <a:p>
            <a:pPr marL="1030288" lvl="1" indent="-573088" algn="justLow" rtl="1"/>
            <a:r>
              <a:rPr lang="ar-SA" sz="4000" b="1" dirty="0">
                <a:latin typeface="Arabic Typesetting" panose="03020402040406030203" pitchFamily="66" charset="-78"/>
                <a:cs typeface="Arabic Typesetting" panose="03020402040406030203" pitchFamily="66" charset="-78"/>
              </a:rPr>
              <a:t>الجهات التي تمنح الاعتماد والتي تصدر المواصفات والدلائل والإرشادات الوطنية وهي وحدة الاعتماد الاردني في مؤسسة المواصفات والمقاييس. </a:t>
            </a:r>
            <a:endParaRPr lang="en-US" sz="4000" b="1" dirty="0">
              <a:latin typeface="Arabic Typesetting" panose="03020402040406030203" pitchFamily="66" charset="-78"/>
              <a:cs typeface="Arabic Typesetting" panose="03020402040406030203" pitchFamily="66" charset="-78"/>
            </a:endParaRPr>
          </a:p>
          <a:p>
            <a:pPr marL="1030288" lvl="1" indent="-573088" algn="justLow" rtl="1"/>
            <a:r>
              <a:rPr lang="ar-SA" sz="4000" b="1" dirty="0">
                <a:latin typeface="Arabic Typesetting" panose="03020402040406030203" pitchFamily="66" charset="-78"/>
                <a:cs typeface="Arabic Typesetting" panose="03020402040406030203" pitchFamily="66" charset="-78"/>
              </a:rPr>
              <a:t>الجهات العالمية التي تصدر الدلائل الإرشادية الخاصة بجودة مياه الشرب ومنها منظمة الصحة العالمية.</a:t>
            </a:r>
            <a:endParaRPr lang="en-US" sz="4000" b="1" dirty="0">
              <a:latin typeface="Arabic Typesetting" panose="03020402040406030203" pitchFamily="66" charset="-78"/>
              <a:cs typeface="Arabic Typesetting" panose="03020402040406030203" pitchFamily="66" charset="-78"/>
            </a:endParaRPr>
          </a:p>
          <a:p>
            <a:pPr marL="1030288" lvl="1" indent="-573088" algn="justLow" rtl="1"/>
            <a:r>
              <a:rPr lang="ar-SA" sz="4000" b="1" dirty="0">
                <a:latin typeface="Arabic Typesetting" panose="03020402040406030203" pitchFamily="66" charset="-78"/>
                <a:cs typeface="Arabic Typesetting" panose="03020402040406030203" pitchFamily="66" charset="-78"/>
              </a:rPr>
              <a:t>الجهات التي تقدم الدعم الفني والدراسات والأبحاث والممولين والمانحين والشركاء مثل </a:t>
            </a:r>
            <a:r>
              <a:rPr lang="en-US" sz="4000" b="1" dirty="0" smtClean="0">
                <a:latin typeface="Arabic Typesetting" panose="03020402040406030203" pitchFamily="66" charset="-78"/>
                <a:cs typeface="Arabic Typesetting" panose="03020402040406030203" pitchFamily="66" charset="-78"/>
              </a:rPr>
              <a:t>USAID</a:t>
            </a:r>
            <a:r>
              <a:rPr lang="en-US" sz="4000" b="1" dirty="0">
                <a:latin typeface="Arabic Typesetting" panose="03020402040406030203" pitchFamily="66" charset="-78"/>
                <a:cs typeface="Arabic Typesetting" panose="03020402040406030203" pitchFamily="66" charset="-78"/>
              </a:rPr>
              <a:t>, </a:t>
            </a:r>
            <a:r>
              <a:rPr lang="en-US" sz="4000" b="1" dirty="0" smtClean="0">
                <a:latin typeface="Arabic Typesetting" panose="03020402040406030203" pitchFamily="66" charset="-78"/>
                <a:cs typeface="Arabic Typesetting" panose="03020402040406030203" pitchFamily="66" charset="-78"/>
              </a:rPr>
              <a:t>ACWUA, GIZ</a:t>
            </a:r>
            <a:r>
              <a:rPr lang="en-US" sz="4000" b="1" dirty="0">
                <a:latin typeface="Arabic Typesetting" panose="03020402040406030203" pitchFamily="66" charset="-78"/>
                <a:cs typeface="Arabic Typesetting" panose="03020402040406030203" pitchFamily="66" charset="-78"/>
              </a:rPr>
              <a:t>, BGR</a:t>
            </a:r>
            <a:r>
              <a:rPr lang="ar-JO" sz="4000" b="1" dirty="0">
                <a:latin typeface="Arabic Typesetting" panose="03020402040406030203" pitchFamily="66" charset="-78"/>
                <a:cs typeface="Arabic Typesetting" panose="03020402040406030203" pitchFamily="66" charset="-78"/>
              </a:rPr>
              <a:t> وغيرهم</a:t>
            </a:r>
            <a:r>
              <a:rPr lang="ar-SA" sz="4000" b="1" dirty="0">
                <a:latin typeface="Arabic Typesetting" panose="03020402040406030203" pitchFamily="66" charset="-78"/>
                <a:cs typeface="Arabic Typesetting" panose="03020402040406030203" pitchFamily="66" charset="-78"/>
              </a:rPr>
              <a:t>. </a:t>
            </a:r>
            <a:endParaRPr lang="en-US" sz="4000" b="1" dirty="0">
              <a:latin typeface="Arabic Typesetting" panose="03020402040406030203" pitchFamily="66" charset="-78"/>
              <a:cs typeface="Arabic Typesetting" panose="03020402040406030203" pitchFamily="66" charset="-78"/>
            </a:endParaRPr>
          </a:p>
          <a:p>
            <a:pPr algn="justLow" rtl="1"/>
            <a:r>
              <a:rPr lang="ar-JO" sz="4400" b="1" dirty="0">
                <a:latin typeface="Arabic Typesetting" panose="03020402040406030203" pitchFamily="66" charset="-78"/>
                <a:cs typeface="Arabic Typesetting" panose="03020402040406030203" pitchFamily="66" charset="-78"/>
              </a:rPr>
              <a:t>ان المهام ونطاق المسؤولية الرئيسة لكل جهة وطنية او جهات مساندة على حلقة التزويد تشكل بمجملها قاعدة التعاون بين الشركاء والجهات الداعمة المعنية بإدارة جودة المياه وخصوصاً مياه الشرب. </a:t>
            </a:r>
            <a:endParaRPr lang="en-US" sz="4400" b="1" dirty="0">
              <a:latin typeface="Arabic Typesetting" panose="03020402040406030203" pitchFamily="66" charset="-78"/>
              <a:cs typeface="Arabic Typesetting" panose="03020402040406030203" pitchFamily="66" charset="-78"/>
            </a:endParaRPr>
          </a:p>
          <a:p>
            <a:pPr marL="0" indent="0" algn="justLow" rtl="1">
              <a:buNone/>
            </a:pPr>
            <a:r>
              <a:rPr lang="ar-JO" sz="4400" b="1" dirty="0">
                <a:latin typeface="Arabic Typesetting" panose="03020402040406030203" pitchFamily="66" charset="-78"/>
                <a:cs typeface="Arabic Typesetting" panose="03020402040406030203" pitchFamily="66" charset="-78"/>
              </a:rPr>
              <a:t> </a:t>
            </a:r>
            <a:endParaRPr lang="en-US" sz="4400" b="1" dirty="0">
              <a:latin typeface="Arabic Typesetting" panose="03020402040406030203" pitchFamily="66" charset="-78"/>
              <a:cs typeface="Arabic Typesetting" panose="03020402040406030203" pitchFamily="66" charset="-78"/>
            </a:endParaRPr>
          </a:p>
          <a:p>
            <a:pPr algn="justLow" rtl="1"/>
            <a:endParaRPr lang="en-US" sz="48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1612921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342900"/>
            <a:ext cx="12344400" cy="1028700"/>
          </a:xfrm>
        </p:spPr>
        <p:txBody>
          <a:bodyPr>
            <a:noAutofit/>
          </a:bodyPr>
          <a:lstStyle/>
          <a:p>
            <a:pPr algn="r"/>
            <a:r>
              <a:rPr lang="ar-JO" sz="6000" b="1" dirty="0">
                <a:latin typeface="Arabic Typesetting" panose="03020402040406030203" pitchFamily="66" charset="-78"/>
                <a:cs typeface="Arabic Typesetting" panose="03020402040406030203" pitchFamily="66" charset="-78"/>
              </a:rPr>
              <a:t>التوصيات:</a:t>
            </a:r>
            <a:endParaRPr lang="en-US" sz="60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143000" y="1371600"/>
            <a:ext cx="15697200" cy="8001000"/>
          </a:xfrm>
        </p:spPr>
        <p:txBody>
          <a:bodyPr>
            <a:noAutofit/>
          </a:bodyPr>
          <a:lstStyle/>
          <a:p>
            <a:pPr marL="771525" indent="-771525" algn="justLow" rtl="1">
              <a:buFont typeface="+mj-lt"/>
              <a:buAutoNum type="arabicPeriod"/>
            </a:pPr>
            <a:r>
              <a:rPr lang="ar-SA" sz="5400" b="1" dirty="0">
                <a:latin typeface="Arabic Typesetting" panose="03020402040406030203" pitchFamily="66" charset="-78"/>
                <a:cs typeface="Arabic Typesetting" panose="03020402040406030203" pitchFamily="66" charset="-78"/>
              </a:rPr>
              <a:t>تطوير منظم مستقل للمياه </a:t>
            </a:r>
            <a:r>
              <a:rPr lang="en-US" sz="5400" b="1" dirty="0">
                <a:latin typeface="Arabic Typesetting" panose="03020402040406030203" pitchFamily="66" charset="-78"/>
                <a:cs typeface="Arabic Typesetting" panose="03020402040406030203" pitchFamily="66" charset="-78"/>
              </a:rPr>
              <a:t>(water regulator)</a:t>
            </a:r>
            <a:r>
              <a:rPr lang="ar-JO" sz="5400" b="1" dirty="0">
                <a:latin typeface="Arabic Typesetting" panose="03020402040406030203" pitchFamily="66" charset="-78"/>
                <a:cs typeface="Arabic Typesetting" panose="03020402040406030203" pitchFamily="66" charset="-78"/>
              </a:rPr>
              <a:t>: </a:t>
            </a:r>
          </a:p>
          <a:p>
            <a:pPr algn="justLow" rtl="1"/>
            <a:r>
              <a:rPr lang="ar-JO" sz="4400" b="1" dirty="0" smtClean="0">
                <a:latin typeface="Arabic Typesetting" panose="03020402040406030203" pitchFamily="66" charset="-78"/>
                <a:cs typeface="Arabic Typesetting" panose="03020402040406030203" pitchFamily="66" charset="-78"/>
              </a:rPr>
              <a:t>ليكون </a:t>
            </a:r>
            <a:r>
              <a:rPr lang="ar-SA" sz="4400" b="1" dirty="0">
                <a:latin typeface="Arabic Typesetting" panose="03020402040406030203" pitchFamily="66" charset="-78"/>
                <a:cs typeface="Arabic Typesetting" panose="03020402040406030203" pitchFamily="66" charset="-78"/>
              </a:rPr>
              <a:t>جهة تنظيميه تفعل كل ادوات </a:t>
            </a:r>
            <a:r>
              <a:rPr lang="ar-SA" sz="4400" b="1" dirty="0" err="1">
                <a:latin typeface="Arabic Typesetting" panose="03020402040406030203" pitchFamily="66" charset="-78"/>
                <a:cs typeface="Arabic Typesetting" panose="03020402040406030203" pitchFamily="66" charset="-78"/>
              </a:rPr>
              <a:t>الحوكمه</a:t>
            </a:r>
            <a:r>
              <a:rPr lang="ar-SA" sz="4400" b="1" dirty="0">
                <a:latin typeface="Arabic Typesetting" panose="03020402040406030203" pitchFamily="66" charset="-78"/>
                <a:cs typeface="Arabic Typesetting" panose="03020402040406030203" pitchFamily="66" charset="-78"/>
              </a:rPr>
              <a:t> الجيدة لمراقبة العملية الممتدة ككل من حيث مراقبة قيام كل جهة بالمسؤوليات المناطة بالشكل الأمثل وفق ما اسندته اليها التشريعات النافذة بحيث تتبع في أعمالها سيادة القانون </a:t>
            </a:r>
            <a:r>
              <a:rPr lang="en-US" sz="4400" b="1" dirty="0" smtClean="0">
                <a:latin typeface="Arabic Typesetting" panose="03020402040406030203" pitchFamily="66" charset="-78"/>
                <a:cs typeface="Arabic Typesetting" panose="03020402040406030203" pitchFamily="66" charset="-78"/>
              </a:rPr>
              <a:t> (</a:t>
            </a:r>
            <a:r>
              <a:rPr lang="en-US" sz="4400" b="1" dirty="0">
                <a:latin typeface="Arabic Typesetting" panose="03020402040406030203" pitchFamily="66" charset="-78"/>
                <a:cs typeface="Arabic Typesetting" panose="03020402040406030203" pitchFamily="66" charset="-78"/>
              </a:rPr>
              <a:t>follows the rule of law) </a:t>
            </a:r>
            <a:r>
              <a:rPr lang="ar-SA" sz="4400" b="1" dirty="0">
                <a:latin typeface="Arabic Typesetting" panose="03020402040406030203" pitchFamily="66" charset="-78"/>
                <a:cs typeface="Arabic Typesetting" panose="03020402040406030203" pitchFamily="66" charset="-78"/>
              </a:rPr>
              <a:t>وقياس الفعالية والكفاءة </a:t>
            </a:r>
            <a:r>
              <a:rPr lang="en-US" sz="4400" b="1" dirty="0">
                <a:latin typeface="Arabic Typesetting" panose="03020402040406030203" pitchFamily="66" charset="-78"/>
                <a:cs typeface="Arabic Typesetting" panose="03020402040406030203" pitchFamily="66" charset="-78"/>
              </a:rPr>
              <a:t>(</a:t>
            </a:r>
            <a:r>
              <a:rPr lang="en-GB" sz="4400" b="1" dirty="0">
                <a:latin typeface="Arabic Typesetting" panose="03020402040406030203" pitchFamily="66" charset="-78"/>
                <a:cs typeface="Arabic Typesetting" panose="03020402040406030203" pitchFamily="66" charset="-78"/>
              </a:rPr>
              <a:t>effective and efficient</a:t>
            </a:r>
            <a:r>
              <a:rPr lang="en-US" sz="4400" b="1" dirty="0">
                <a:latin typeface="Arabic Typesetting" panose="03020402040406030203" pitchFamily="66" charset="-78"/>
                <a:cs typeface="Arabic Typesetting" panose="03020402040406030203" pitchFamily="66" charset="-78"/>
              </a:rPr>
              <a:t>)</a:t>
            </a:r>
            <a:r>
              <a:rPr lang="ar-JO" sz="4400" b="1" dirty="0">
                <a:latin typeface="Arabic Typesetting" panose="03020402040406030203" pitchFamily="66" charset="-78"/>
                <a:cs typeface="Arabic Typesetting" panose="03020402040406030203" pitchFamily="66" charset="-78"/>
              </a:rPr>
              <a:t>. </a:t>
            </a:r>
          </a:p>
          <a:p>
            <a:pPr algn="justLow" rtl="1"/>
            <a:r>
              <a:rPr lang="ar-JO" sz="4400" b="1" dirty="0">
                <a:latin typeface="Arabic Typesetting" panose="03020402040406030203" pitchFamily="66" charset="-78"/>
                <a:cs typeface="Arabic Typesetting" panose="03020402040406030203" pitchFamily="66" charset="-78"/>
              </a:rPr>
              <a:t>ولا </a:t>
            </a:r>
            <a:r>
              <a:rPr lang="ar-SA" sz="4400" b="1" dirty="0">
                <a:latin typeface="Arabic Typesetting" panose="03020402040406030203" pitchFamily="66" charset="-78"/>
                <a:cs typeface="Arabic Typesetting" panose="03020402040406030203" pitchFamily="66" charset="-78"/>
              </a:rPr>
              <a:t>بد من النهج ال</a:t>
            </a:r>
            <a:r>
              <a:rPr lang="ar-SA" sz="4400" b="1" u="sng" dirty="0">
                <a:latin typeface="Arabic Typesetting" panose="03020402040406030203" pitchFamily="66" charset="-78"/>
                <a:cs typeface="Arabic Typesetting" panose="03020402040406030203" pitchFamily="66" charset="-78"/>
              </a:rPr>
              <a:t>تشاركي</a:t>
            </a:r>
            <a:r>
              <a:rPr lang="ar-SA" sz="4400" b="1" dirty="0">
                <a:latin typeface="Arabic Typesetting" panose="03020402040406030203" pitchFamily="66" charset="-78"/>
                <a:cs typeface="Arabic Typesetting" panose="03020402040406030203" pitchFamily="66" charset="-78"/>
              </a:rPr>
              <a:t> </a:t>
            </a:r>
            <a:r>
              <a:rPr lang="en-US" sz="4400" b="1" dirty="0">
                <a:latin typeface="Arabic Typesetting" panose="03020402040406030203" pitchFamily="66" charset="-78"/>
                <a:cs typeface="Arabic Typesetting" panose="03020402040406030203" pitchFamily="66" charset="-78"/>
              </a:rPr>
              <a:t>(participatory) </a:t>
            </a:r>
            <a:r>
              <a:rPr lang="ar-SA" sz="4400" b="1" dirty="0">
                <a:latin typeface="Arabic Typesetting" panose="03020402040406030203" pitchFamily="66" charset="-78"/>
                <a:cs typeface="Arabic Typesetting" panose="03020402040406030203" pitchFamily="66" charset="-78"/>
              </a:rPr>
              <a:t> من خلال تحديد العمليات والعلاقات ضمن إطار تعاون بين الشركاء يستخدم وسائل الاتصال الفعالة السريعة والتقييم والضبط والمساءلة </a:t>
            </a:r>
            <a:r>
              <a:rPr lang="en-US" sz="4400" b="1" dirty="0">
                <a:latin typeface="Arabic Typesetting" panose="03020402040406030203" pitchFamily="66" charset="-78"/>
                <a:cs typeface="Arabic Typesetting" panose="03020402040406030203" pitchFamily="66" charset="-78"/>
              </a:rPr>
              <a:t>(accountability)</a:t>
            </a:r>
            <a:r>
              <a:rPr lang="ar-JO" sz="4400" b="1" dirty="0">
                <a:latin typeface="Arabic Typesetting" panose="03020402040406030203" pitchFamily="66" charset="-78"/>
                <a:cs typeface="Arabic Typesetting" panose="03020402040406030203" pitchFamily="66" charset="-78"/>
              </a:rPr>
              <a:t> بوضع معايير أداء يتم وضعها بتوافق الآراء </a:t>
            </a:r>
            <a:r>
              <a:rPr lang="en-US" sz="4400" b="1" dirty="0">
                <a:latin typeface="Arabic Typesetting" panose="03020402040406030203" pitchFamily="66" charset="-78"/>
                <a:cs typeface="Arabic Typesetting" panose="03020402040406030203" pitchFamily="66" charset="-78"/>
              </a:rPr>
              <a:t>(</a:t>
            </a:r>
            <a:r>
              <a:rPr lang="en-GB" sz="4400" b="1" dirty="0">
                <a:latin typeface="Arabic Typesetting" panose="03020402040406030203" pitchFamily="66" charset="-78"/>
                <a:cs typeface="Arabic Typesetting" panose="03020402040406030203" pitchFamily="66" charset="-78"/>
              </a:rPr>
              <a:t>consensus oriented</a:t>
            </a:r>
            <a:r>
              <a:rPr lang="en-US" sz="4400" b="1" dirty="0">
                <a:latin typeface="Arabic Typesetting" panose="03020402040406030203" pitchFamily="66" charset="-78"/>
                <a:cs typeface="Arabic Typesetting" panose="03020402040406030203" pitchFamily="66" charset="-78"/>
              </a:rPr>
              <a:t>) </a:t>
            </a:r>
            <a:r>
              <a:rPr lang="ar-JO" sz="4400" b="1" dirty="0">
                <a:latin typeface="Arabic Typesetting" panose="03020402040406030203" pitchFamily="66" charset="-78"/>
                <a:cs typeface="Arabic Typesetting" panose="03020402040406030203" pitchFamily="66" charset="-78"/>
              </a:rPr>
              <a:t>وقياسها بشفافية</a:t>
            </a:r>
            <a:r>
              <a:rPr lang="en-US" sz="4400" b="1" dirty="0">
                <a:latin typeface="Arabic Typesetting" panose="03020402040406030203" pitchFamily="66" charset="-78"/>
                <a:cs typeface="Arabic Typesetting" panose="03020402040406030203" pitchFamily="66" charset="-78"/>
              </a:rPr>
              <a:t>(transparency) </a:t>
            </a:r>
            <a:r>
              <a:rPr lang="ar-JO" sz="4400" b="1" dirty="0">
                <a:latin typeface="Arabic Typesetting" panose="03020402040406030203" pitchFamily="66" charset="-78"/>
                <a:cs typeface="Arabic Typesetting" panose="03020402040406030203" pitchFamily="66" charset="-78"/>
              </a:rPr>
              <a:t>يعتمد عليها وضع أسس الحوافز والعقوبات المنصفة والشاملة</a:t>
            </a:r>
            <a:r>
              <a:rPr lang="en-US" sz="4400" b="1" dirty="0">
                <a:latin typeface="Arabic Typesetting" panose="03020402040406030203" pitchFamily="66" charset="-78"/>
                <a:cs typeface="Arabic Typesetting" panose="03020402040406030203" pitchFamily="66" charset="-78"/>
              </a:rPr>
              <a:t> (</a:t>
            </a:r>
            <a:r>
              <a:rPr lang="en-GB" sz="4400" b="1" dirty="0">
                <a:latin typeface="Arabic Typesetting" panose="03020402040406030203" pitchFamily="66" charset="-78"/>
                <a:cs typeface="Arabic Typesetting" panose="03020402040406030203" pitchFamily="66" charset="-78"/>
              </a:rPr>
              <a:t>equitable </a:t>
            </a:r>
            <a:r>
              <a:rPr lang="en-US" sz="4400" b="1" dirty="0">
                <a:latin typeface="Arabic Typesetting" panose="03020402040406030203" pitchFamily="66" charset="-78"/>
                <a:cs typeface="Arabic Typesetting" panose="03020402040406030203" pitchFamily="66" charset="-78"/>
              </a:rPr>
              <a:t>and inclusive)</a:t>
            </a:r>
            <a:r>
              <a:rPr lang="ar-SA" sz="4400" b="1" dirty="0">
                <a:latin typeface="Arabic Typesetting" panose="03020402040406030203" pitchFamily="66" charset="-78"/>
                <a:cs typeface="Arabic Typesetting" panose="03020402040406030203" pitchFamily="66" charset="-78"/>
              </a:rPr>
              <a:t>.</a:t>
            </a:r>
            <a:r>
              <a:rPr lang="ar-JO" sz="4400" b="1" dirty="0">
                <a:latin typeface="Arabic Typesetting" panose="03020402040406030203" pitchFamily="66" charset="-78"/>
                <a:cs typeface="Arabic Typesetting" panose="03020402040406030203" pitchFamily="66" charset="-78"/>
              </a:rPr>
              <a:t> </a:t>
            </a:r>
          </a:p>
          <a:p>
            <a:pPr algn="justLow" rtl="1"/>
            <a:r>
              <a:rPr lang="ar-JO" sz="4400" b="1" dirty="0">
                <a:latin typeface="Arabic Typesetting" panose="03020402040406030203" pitchFamily="66" charset="-78"/>
                <a:cs typeface="Arabic Typesetting" panose="03020402040406030203" pitchFamily="66" charset="-78"/>
              </a:rPr>
              <a:t>تكون عملية المراقبة والتنظيم والضبط </a:t>
            </a:r>
            <a:r>
              <a:rPr lang="ar-SA" sz="4400" b="1" dirty="0">
                <a:latin typeface="Arabic Typesetting" panose="03020402040406030203" pitchFamily="66" charset="-78"/>
                <a:cs typeface="Arabic Typesetting" panose="03020402040406030203" pitchFamily="66" charset="-78"/>
              </a:rPr>
              <a:t>متجاوبة</a:t>
            </a:r>
            <a:r>
              <a:rPr lang="en-US" sz="4400" b="1" dirty="0">
                <a:latin typeface="Arabic Typesetting" panose="03020402040406030203" pitchFamily="66" charset="-78"/>
                <a:cs typeface="Arabic Typesetting" panose="03020402040406030203" pitchFamily="66" charset="-78"/>
              </a:rPr>
              <a:t> (</a:t>
            </a:r>
            <a:r>
              <a:rPr lang="en-GB" sz="4400" b="1" dirty="0">
                <a:latin typeface="Arabic Typesetting" panose="03020402040406030203" pitchFamily="66" charset="-78"/>
                <a:cs typeface="Arabic Typesetting" panose="03020402040406030203" pitchFamily="66" charset="-78"/>
              </a:rPr>
              <a:t>responsive</a:t>
            </a:r>
            <a:r>
              <a:rPr lang="en-US" sz="4400" b="1" dirty="0">
                <a:latin typeface="Arabic Typesetting" panose="03020402040406030203" pitchFamily="66" charset="-78"/>
                <a:cs typeface="Arabic Typesetting" panose="03020402040406030203" pitchFamily="66" charset="-78"/>
              </a:rPr>
              <a:t>)</a:t>
            </a:r>
            <a:r>
              <a:rPr lang="ar-SA" sz="4400" b="1" dirty="0">
                <a:latin typeface="Arabic Typesetting" panose="03020402040406030203" pitchFamily="66" charset="-78"/>
                <a:cs typeface="Arabic Typesetting" panose="03020402040406030203" pitchFamily="66" charset="-78"/>
              </a:rPr>
              <a:t> تأخذ بالتغذية الراجعة لضمان التحسين المستمر. ويضمن المنظم رعاية المستهلكين </a:t>
            </a:r>
            <a:r>
              <a:rPr lang="en-US" sz="4400" b="1" dirty="0">
                <a:latin typeface="Arabic Typesetting" panose="03020402040406030203" pitchFamily="66" charset="-78"/>
                <a:cs typeface="Arabic Typesetting" panose="03020402040406030203" pitchFamily="66" charset="-78"/>
              </a:rPr>
              <a:t>(Customer Care</a:t>
            </a:r>
            <a:r>
              <a:rPr lang="en-US" sz="4400" b="1" dirty="0" smtClean="0">
                <a:latin typeface="Arabic Typesetting" panose="03020402040406030203" pitchFamily="66" charset="-78"/>
                <a:cs typeface="Arabic Typesetting" panose="03020402040406030203" pitchFamily="66" charset="-78"/>
              </a:rPr>
              <a:t>)</a:t>
            </a:r>
            <a:r>
              <a:rPr lang="ar-JO" sz="4400" b="1" dirty="0" smtClean="0">
                <a:latin typeface="Arabic Typesetting" panose="03020402040406030203" pitchFamily="66" charset="-78"/>
                <a:cs typeface="Arabic Typesetting" panose="03020402040406030203" pitchFamily="66" charset="-78"/>
              </a:rPr>
              <a:t> </a:t>
            </a:r>
            <a:r>
              <a:rPr lang="ar-SA" sz="4400" b="1" dirty="0" smtClean="0">
                <a:latin typeface="Arabic Typesetting" panose="03020402040406030203" pitchFamily="66" charset="-78"/>
                <a:cs typeface="Arabic Typesetting" panose="03020402040406030203" pitchFamily="66" charset="-78"/>
              </a:rPr>
              <a:t>ورضاهم </a:t>
            </a:r>
            <a:r>
              <a:rPr lang="ar-SA" sz="4400" b="1" dirty="0">
                <a:latin typeface="Arabic Typesetting" panose="03020402040406030203" pitchFamily="66" charset="-78"/>
                <a:cs typeface="Arabic Typesetting" panose="03020402040406030203" pitchFamily="66" charset="-78"/>
              </a:rPr>
              <a:t>وثقتهم بنوعية وجودة الخدمة المقدمة إليهم </a:t>
            </a:r>
            <a:r>
              <a:rPr lang="en-US" sz="4400" b="1" dirty="0">
                <a:latin typeface="Arabic Typesetting" panose="03020402040406030203" pitchFamily="66" charset="-78"/>
                <a:cs typeface="Arabic Typesetting" panose="03020402040406030203" pitchFamily="66" charset="-78"/>
              </a:rPr>
              <a:t>(trust) </a:t>
            </a:r>
            <a:r>
              <a:rPr lang="ar-JO" sz="4400" b="1" dirty="0">
                <a:latin typeface="Arabic Typesetting" panose="03020402040406030203" pitchFamily="66" charset="-78"/>
                <a:cs typeface="Arabic Typesetting" panose="03020402040406030203" pitchFamily="66" charset="-78"/>
              </a:rPr>
              <a:t> مع التدخل لحل الشكاوى التي لم تتم مخاطبتها من قبل مزودي المياه والجهات التشغيلية.</a:t>
            </a:r>
            <a:endParaRPr lang="en-US" sz="4400" b="1" dirty="0">
              <a:latin typeface="Arabic Typesetting" panose="03020402040406030203" pitchFamily="66" charset="-78"/>
              <a:cs typeface="Arabic Typesetting" panose="03020402040406030203" pitchFamily="66" charset="-78"/>
            </a:endParaRPr>
          </a:p>
          <a:p>
            <a:pPr marL="0" indent="0" algn="justLow" rtl="1">
              <a:buNone/>
            </a:pPr>
            <a:endParaRPr lang="en-US" sz="4200" b="1" dirty="0">
              <a:latin typeface="Arabic Typesetting" panose="03020402040406030203" pitchFamily="66" charset="-78"/>
              <a:cs typeface="Arabic Typesetting" panose="03020402040406030203" pitchFamily="66" charset="-78"/>
            </a:endParaRPr>
          </a:p>
          <a:p>
            <a:pPr algn="justLow" rtl="1"/>
            <a:endParaRPr lang="en-US" sz="4200" b="1" dirty="0">
              <a:latin typeface="Arabic Typesetting" panose="03020402040406030203" pitchFamily="66" charset="-78"/>
              <a:cs typeface="Arabic Typesetting" panose="03020402040406030203" pitchFamily="66" charset="-78"/>
            </a:endParaRPr>
          </a:p>
          <a:p>
            <a:pPr algn="justLow" rtl="1"/>
            <a:endParaRPr lang="en-US" sz="4200" b="1" dirty="0">
              <a:latin typeface="Arabic Typesetting" panose="03020402040406030203" pitchFamily="66" charset="-78"/>
              <a:cs typeface="Arabic Typesetting" panose="03020402040406030203" pitchFamily="66" charset="-78"/>
            </a:endParaRPr>
          </a:p>
          <a:p>
            <a:pPr algn="justLow" rtl="1"/>
            <a:endParaRPr lang="en-US" sz="4200" b="1" dirty="0">
              <a:latin typeface="Arabic Typesetting" panose="03020402040406030203" pitchFamily="66" charset="-78"/>
              <a:cs typeface="Arabic Typesetting" panose="03020402040406030203" pitchFamily="66" charset="-78"/>
            </a:endParaRPr>
          </a:p>
          <a:p>
            <a:pPr algn="justLow" rtl="1"/>
            <a:endParaRPr lang="en-US" sz="42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2681924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342900"/>
            <a:ext cx="12344400" cy="1028700"/>
          </a:xfrm>
        </p:spPr>
        <p:txBody>
          <a:bodyPr>
            <a:noAutofit/>
          </a:bodyPr>
          <a:lstStyle/>
          <a:p>
            <a:pPr algn="r"/>
            <a:r>
              <a:rPr lang="ar-JO" sz="6000" b="1" dirty="0">
                <a:latin typeface="Arabic Typesetting" panose="03020402040406030203" pitchFamily="66" charset="-78"/>
                <a:cs typeface="Arabic Typesetting" panose="03020402040406030203" pitchFamily="66" charset="-78"/>
              </a:rPr>
              <a:t>التوصيات:</a:t>
            </a:r>
            <a:endParaRPr lang="en-US" sz="60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447800" y="1838481"/>
            <a:ext cx="15392400" cy="8001000"/>
          </a:xfrm>
        </p:spPr>
        <p:txBody>
          <a:bodyPr>
            <a:noAutofit/>
          </a:bodyPr>
          <a:lstStyle/>
          <a:p>
            <a:pPr marL="771525" indent="-771525" algn="justLow" rtl="1">
              <a:buFont typeface="+mj-lt"/>
              <a:buAutoNum type="arabicPeriod" startAt="2"/>
            </a:pPr>
            <a:r>
              <a:rPr lang="ar-JO" sz="4400" b="1" dirty="0" smtClean="0">
                <a:latin typeface="Arabic Typesetting" panose="03020402040406030203" pitchFamily="66" charset="-78"/>
                <a:cs typeface="Arabic Typesetting" panose="03020402040406030203" pitchFamily="66" charset="-78"/>
              </a:rPr>
              <a:t>وضع</a:t>
            </a:r>
            <a:r>
              <a:rPr lang="ar-JO" sz="4400" b="1" dirty="0">
                <a:latin typeface="Arabic Typesetting" panose="03020402040406030203" pitchFamily="66" charset="-78"/>
                <a:cs typeface="Arabic Typesetting" panose="03020402040406030203" pitchFamily="66" charset="-78"/>
              </a:rPr>
              <a:t> </a:t>
            </a:r>
            <a:r>
              <a:rPr lang="ar-SA" sz="4400" b="1" dirty="0">
                <a:latin typeface="Arabic Typesetting" panose="03020402040406030203" pitchFamily="66" charset="-78"/>
                <a:cs typeface="Arabic Typesetting" panose="03020402040406030203" pitchFamily="66" charset="-78"/>
              </a:rPr>
              <a:t>إطار التعاون والتنسيق </a:t>
            </a:r>
            <a:r>
              <a:rPr lang="ar-JO" sz="4400" b="1" dirty="0" smtClean="0">
                <a:latin typeface="Arabic Typesetting" panose="03020402040406030203" pitchFamily="66" charset="-78"/>
                <a:cs typeface="Arabic Typesetting" panose="03020402040406030203" pitchFamily="66" charset="-78"/>
              </a:rPr>
              <a:t>بين الشركاء والجهات الداعمة </a:t>
            </a:r>
            <a:r>
              <a:rPr lang="ar-SA" sz="4400" b="1" dirty="0" smtClean="0">
                <a:latin typeface="Arabic Typesetting" panose="03020402040406030203" pitchFamily="66" charset="-78"/>
                <a:cs typeface="Arabic Typesetting" panose="03020402040406030203" pitchFamily="66" charset="-78"/>
              </a:rPr>
              <a:t>على </a:t>
            </a:r>
            <a:r>
              <a:rPr lang="ar-SA" sz="4400" b="1" dirty="0">
                <a:latin typeface="Arabic Typesetting" panose="03020402040406030203" pitchFamily="66" charset="-78"/>
                <a:cs typeface="Arabic Typesetting" panose="03020402040406030203" pitchFamily="66" charset="-78"/>
              </a:rPr>
              <a:t>حلقة التزويد </a:t>
            </a:r>
            <a:r>
              <a:rPr lang="ar-SA" sz="4400" b="1" dirty="0" smtClean="0">
                <a:latin typeface="Arabic Typesetting" panose="03020402040406030203" pitchFamily="66" charset="-78"/>
                <a:cs typeface="Arabic Typesetting" panose="03020402040406030203" pitchFamily="66" charset="-78"/>
              </a:rPr>
              <a:t>المائي</a:t>
            </a:r>
            <a:r>
              <a:rPr lang="ar-JO" sz="4400" b="1" dirty="0" smtClean="0">
                <a:latin typeface="Arabic Typesetting" panose="03020402040406030203" pitchFamily="66" charset="-78"/>
                <a:cs typeface="Arabic Typesetting" panose="03020402040406030203" pitchFamily="66" charset="-78"/>
              </a:rPr>
              <a:t> يكون من أهم أهدافه اعتبار </a:t>
            </a:r>
            <a:r>
              <a:rPr lang="ar-JO" sz="4400" b="1">
                <a:latin typeface="Arabic Typesetting" panose="03020402040406030203" pitchFamily="66" charset="-78"/>
                <a:cs typeface="Arabic Typesetting" panose="03020402040406030203" pitchFamily="66" charset="-78"/>
              </a:rPr>
              <a:t>المواطنين </a:t>
            </a:r>
            <a:r>
              <a:rPr lang="ar-JO" sz="4400" b="1" smtClean="0">
                <a:latin typeface="Arabic Typesetting" panose="03020402040406030203" pitchFamily="66" charset="-78"/>
                <a:cs typeface="Arabic Typesetting" panose="03020402040406030203" pitchFamily="66" charset="-78"/>
              </a:rPr>
              <a:t>ومتلقي </a:t>
            </a:r>
            <a:r>
              <a:rPr lang="ar-JO" sz="4400" b="1" dirty="0">
                <a:latin typeface="Arabic Typesetting" panose="03020402040406030203" pitchFamily="66" charset="-78"/>
                <a:cs typeface="Arabic Typesetting" panose="03020402040406030203" pitchFamily="66" charset="-78"/>
              </a:rPr>
              <a:t>الخدمة شريك أساسي.  فهدف </a:t>
            </a:r>
            <a:r>
              <a:rPr lang="ar-JO" sz="4400" b="1" dirty="0" smtClean="0">
                <a:latin typeface="Arabic Typesetting" panose="03020402040406030203" pitchFamily="66" charset="-78"/>
                <a:cs typeface="Arabic Typesetting" panose="03020402040406030203" pitchFamily="66" charset="-78"/>
              </a:rPr>
              <a:t>عملية </a:t>
            </a:r>
            <a:r>
              <a:rPr lang="ar-JO" sz="4400" b="1" dirty="0">
                <a:latin typeface="Arabic Typesetting" panose="03020402040406030203" pitchFamily="66" charset="-78"/>
                <a:cs typeface="Arabic Typesetting" panose="03020402040406030203" pitchFamily="66" charset="-78"/>
              </a:rPr>
              <a:t>إدارة جودة المياه هو تزويد مياه آمنة للمواطنين وتقديم خدمات أفضل لمتلقي الخدمة والحوز على ثقتهم وضمان تعاونهم. ولتحقيق ذلك لا بد من التجسير معهم وأخذ التغذية الراجعة منهم واشراكهم في مبادرات التوعية وفي حالات الطوارئ وقياس مستوى الرضى عن الخدمة المقدمة لهم والسعي لتحسينها باستمرار واستخدام طرق الاتصال الأكثر انتشاراً بين الناس للتوعية ونشر المستجدات التي تهمهم وتتعلق بصحتهم</a:t>
            </a:r>
            <a:r>
              <a:rPr lang="ar-JO" sz="4400" b="1" dirty="0" smtClean="0">
                <a:latin typeface="Arabic Typesetting" panose="03020402040406030203" pitchFamily="66" charset="-78"/>
                <a:cs typeface="Arabic Typesetting" panose="03020402040406030203" pitchFamily="66" charset="-78"/>
              </a:rPr>
              <a:t>.</a:t>
            </a:r>
          </a:p>
          <a:p>
            <a:pPr marL="771525" indent="-771525" algn="justLow" rtl="1">
              <a:buFont typeface="+mj-lt"/>
              <a:buAutoNum type="arabicPeriod" startAt="2"/>
            </a:pPr>
            <a:r>
              <a:rPr lang="ar-SA" sz="4400" b="1" dirty="0">
                <a:latin typeface="Arabic Typesetting" panose="03020402040406030203" pitchFamily="66" charset="-78"/>
                <a:cs typeface="Arabic Typesetting" panose="03020402040406030203" pitchFamily="66" charset="-78"/>
              </a:rPr>
              <a:t>تبني </a:t>
            </a:r>
            <a:r>
              <a:rPr lang="ar-JO" sz="4400" b="1" dirty="0">
                <a:latin typeface="Arabic Typesetting" panose="03020402040406030203" pitchFamily="66" charset="-78"/>
                <a:cs typeface="Arabic Typesetting" panose="03020402040406030203" pitchFamily="66" charset="-78"/>
              </a:rPr>
              <a:t>احسن الممارسات و</a:t>
            </a:r>
            <a:r>
              <a:rPr lang="ar-SA" sz="4400" b="1" dirty="0">
                <a:latin typeface="Arabic Typesetting" panose="03020402040406030203" pitchFamily="66" charset="-78"/>
                <a:cs typeface="Arabic Typesetting" panose="03020402040406030203" pitchFamily="66" charset="-78"/>
              </a:rPr>
              <a:t>الحلول التكنولوجية والتطوير المستمر</a:t>
            </a:r>
            <a:endParaRPr lang="en-US" sz="4400" b="1" dirty="0">
              <a:latin typeface="Arabic Typesetting" panose="03020402040406030203" pitchFamily="66" charset="-78"/>
              <a:cs typeface="Arabic Typesetting" panose="03020402040406030203" pitchFamily="66" charset="-78"/>
            </a:endParaRPr>
          </a:p>
          <a:p>
            <a:pPr marL="771525" indent="-771525" algn="justLow" rtl="1">
              <a:buFont typeface="+mj-lt"/>
              <a:buAutoNum type="arabicPeriod" startAt="2"/>
            </a:pPr>
            <a:endParaRPr lang="en-US" sz="4400" b="1" dirty="0">
              <a:latin typeface="Arabic Typesetting" panose="03020402040406030203" pitchFamily="66" charset="-78"/>
              <a:cs typeface="Arabic Typesetting" panose="03020402040406030203" pitchFamily="66" charset="-78"/>
            </a:endParaRPr>
          </a:p>
          <a:p>
            <a:pPr algn="justLow" rtl="1"/>
            <a:endParaRPr lang="en-US" sz="4400" b="1" dirty="0">
              <a:latin typeface="Arabic Typesetting" panose="03020402040406030203" pitchFamily="66" charset="-78"/>
              <a:cs typeface="Arabic Typesetting" panose="03020402040406030203" pitchFamily="66" charset="-78"/>
            </a:endParaRPr>
          </a:p>
          <a:p>
            <a:pPr algn="justLow" rtl="1"/>
            <a:endParaRPr lang="en-US" sz="4400" b="1" dirty="0">
              <a:latin typeface="Arabic Typesetting" panose="03020402040406030203" pitchFamily="66" charset="-78"/>
              <a:cs typeface="Arabic Typesetting" panose="03020402040406030203" pitchFamily="66" charset="-78"/>
            </a:endParaRPr>
          </a:p>
          <a:p>
            <a:pPr algn="justLow" rtl="1"/>
            <a:endParaRPr lang="en-US" sz="4400" b="1" dirty="0">
              <a:latin typeface="Arabic Typesetting" panose="03020402040406030203" pitchFamily="66" charset="-78"/>
              <a:cs typeface="Arabic Typesetting" panose="03020402040406030203" pitchFamily="66" charset="-78"/>
            </a:endParaRPr>
          </a:p>
          <a:p>
            <a:pPr algn="justLow" rtl="1"/>
            <a:endParaRPr lang="en-US" sz="44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2831827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500" y="800100"/>
            <a:ext cx="12344400" cy="8115300"/>
          </a:xfrm>
        </p:spPr>
        <p:txBody>
          <a:bodyPr>
            <a:normAutofit/>
          </a:bodyPr>
          <a:lstStyle/>
          <a:p>
            <a:pPr marL="0" indent="0" algn="ctr" rtl="1">
              <a:buNone/>
            </a:pPr>
            <a:endParaRPr lang="ar-JO" sz="9000" dirty="0">
              <a:latin typeface="Arabic Typesetting" panose="03020402040406030203" pitchFamily="66" charset="-78"/>
              <a:cs typeface="Arabic Typesetting" panose="03020402040406030203" pitchFamily="66" charset="-78"/>
            </a:endParaRPr>
          </a:p>
          <a:p>
            <a:pPr marL="0" indent="0" algn="ctr" rtl="1">
              <a:buNone/>
            </a:pPr>
            <a:endParaRPr lang="ar-JO" sz="9000" dirty="0">
              <a:latin typeface="Arabic Typesetting" panose="03020402040406030203" pitchFamily="66" charset="-78"/>
              <a:cs typeface="Arabic Typesetting" panose="03020402040406030203" pitchFamily="66" charset="-78"/>
            </a:endParaRPr>
          </a:p>
          <a:p>
            <a:pPr marL="0" indent="0" algn="ctr" rtl="1">
              <a:buNone/>
            </a:pPr>
            <a:r>
              <a:rPr lang="ar-JO" sz="9000" b="1" dirty="0">
                <a:latin typeface="Arabic Typesetting" panose="03020402040406030203" pitchFamily="66" charset="-78"/>
                <a:cs typeface="Arabic Typesetting" panose="03020402040406030203" pitchFamily="66" charset="-78"/>
              </a:rPr>
              <a:t>وشكرا لاستماعكم</a:t>
            </a:r>
            <a:endParaRPr lang="en-US" sz="9000" b="1" dirty="0">
              <a:latin typeface="Arabic Typesetting" panose="03020402040406030203" pitchFamily="66" charset="-78"/>
              <a:cs typeface="Arabic Typesetting" panose="03020402040406030203" pitchFamily="66" charset="-78"/>
            </a:endParaRPr>
          </a:p>
        </p:txBody>
      </p:sp>
      <p:sp>
        <p:nvSpPr>
          <p:cNvPr id="4"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3485045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1806</Words>
  <Application>Microsoft Office PowerPoint</Application>
  <PresentationFormat>Custom</PresentationFormat>
  <Paragraphs>103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Calibri</vt:lpstr>
      <vt:lpstr>Arabic Typesetting</vt:lpstr>
      <vt:lpstr>Arial</vt:lpstr>
      <vt:lpstr>Office Theme</vt:lpstr>
      <vt:lpstr>PowerPoint Presentation</vt:lpstr>
      <vt:lpstr>المقدمة:</vt:lpstr>
      <vt:lpstr>مقومات نجاح العملية الممتدة:</vt:lpstr>
      <vt:lpstr>مقومات نجاح العملية الممتدة:</vt:lpstr>
      <vt:lpstr>اتفاقية مستوى الخدمة: </vt:lpstr>
      <vt:lpstr>الشركاء في إدارة جودة المياه</vt:lpstr>
      <vt:lpstr>الشركاء في إدارة جودة المياه</vt:lpstr>
      <vt:lpstr>الشركاء في إدارة جودة المياه</vt:lpstr>
      <vt:lpstr>الشركاء في إدارة جودة المياه</vt:lpstr>
      <vt:lpstr>الشركاء في إدارة جودة المياه</vt:lpstr>
      <vt:lpstr>مراحل العملية الممتدة </vt:lpstr>
      <vt:lpstr>حلقة التزويد المائي </vt:lpstr>
      <vt:lpstr>الأدوار على حلقة التزويد في العملية الممتدة: </vt:lpstr>
      <vt:lpstr>الجهات الداعمة والمساندة على حلقة التزويد: </vt:lpstr>
      <vt:lpstr>التوصيات:</vt:lpstr>
      <vt:lpstr>التوصيات:</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Heba Abuazzam</dc:creator>
  <cp:lastModifiedBy>Susan Kilani</cp:lastModifiedBy>
  <cp:revision>13</cp:revision>
  <dcterms:created xsi:type="dcterms:W3CDTF">2006-08-16T00:00:00Z</dcterms:created>
  <dcterms:modified xsi:type="dcterms:W3CDTF">2025-04-26T16:24:23Z</dcterms:modified>
  <dc:identifier>DAGeU-Jwvdc</dc:identifier>
</cp:coreProperties>
</file>