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p:sldMasterIdLst>
    <p:sldMasterId id="2147483648" r:id="rId4"/>
  </p:sldMasterIdLst>
  <p:notesMasterIdLst>
    <p:notesMasterId r:id="rId22"/>
  </p:notesMasterIdLst>
  <p:sldIdLst>
    <p:sldId id="377" r:id="rId5"/>
    <p:sldId id="256" r:id="rId6"/>
    <p:sldId id="278" r:id="rId7"/>
    <p:sldId id="280" r:id="rId8"/>
    <p:sldId id="286" r:id="rId9"/>
    <p:sldId id="341" r:id="rId10"/>
    <p:sldId id="287" r:id="rId11"/>
    <p:sldId id="292" r:id="rId12"/>
    <p:sldId id="368" r:id="rId13"/>
    <p:sldId id="378" r:id="rId14"/>
    <p:sldId id="329" r:id="rId15"/>
    <p:sldId id="372" r:id="rId16"/>
    <p:sldId id="373" r:id="rId17"/>
    <p:sldId id="380" r:id="rId18"/>
    <p:sldId id="355" r:id="rId19"/>
    <p:sldId id="384" r:id="rId20"/>
    <p:sldId id="350" r:id="rId21"/>
  </p:sldIdLst>
  <p:sldSz cx="20104100" cy="11309350"/>
  <p:notesSz cx="9875838" cy="6742113"/>
  <p:embeddedFontLst>
    <p:embeddedFont>
      <p:font typeface="Barlow Condensed" panose="00000506000000000000" pitchFamily="2" charset="0"/>
      <p:regular r:id="rId23"/>
      <p:bold r:id="rId24"/>
      <p:italic r:id="rId25"/>
      <p:boldItalic r:id="rId26"/>
    </p:embeddedFont>
    <p:embeddedFont>
      <p:font typeface="Barlow Condensed SemiBold" panose="00000706000000000000" pitchFamily="2" charset="0"/>
      <p:bold r:id="rId27"/>
      <p:boldItalic r:id="rId28"/>
    </p:embeddedFont>
    <p:embeddedFont>
      <p:font typeface="Barlow Semi Condensed" panose="00000506000000000000" pitchFamily="2" charset="0"/>
      <p:regular r:id="rId29"/>
      <p:bold r:id="rId30"/>
      <p:italic r:id="rId31"/>
      <p:boldItalic r:id="rId32"/>
    </p:embeddedFont>
  </p:embeddedFontLst>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or" initials="M"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F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075BB5-27DF-40DF-91D7-A2D0FF1E456A}" v="1130" dt="2025-05-04T15:36:27.559"/>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65" autoAdjust="0"/>
    <p:restoredTop sz="94660"/>
  </p:normalViewPr>
  <p:slideViewPr>
    <p:cSldViewPr>
      <p:cViewPr varScale="1">
        <p:scale>
          <a:sx n="41" d="100"/>
          <a:sy n="41" d="100"/>
        </p:scale>
        <p:origin x="1023" y="255"/>
      </p:cViewPr>
      <p:guideLst>
        <p:guide orient="horz" pos="2880"/>
        <p:guide pos="216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4.fntdata"/><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3.fntdata"/><Relationship Id="rId33" Type="http://schemas.openxmlformats.org/officeDocument/2006/relationships/presProps" Target="pres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2.fntdata"/><Relationship Id="rId32" Type="http://schemas.openxmlformats.org/officeDocument/2006/relationships/font" Target="fonts/font10.fntdata"/><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9.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4279738" cy="337863"/>
          </a:xfrm>
          <a:prstGeom prst="rect">
            <a:avLst/>
          </a:prstGeom>
        </p:spPr>
        <p:txBody>
          <a:bodyPr vert="horz" lIns="48372" tIns="24186" rIns="48372" bIns="24186" rtlCol="0"/>
          <a:lstStyle>
            <a:lvl1pPr algn="l">
              <a:defRPr sz="600"/>
            </a:lvl1pPr>
          </a:lstStyle>
          <a:p>
            <a:endParaRPr lang="fr-FR"/>
          </a:p>
        </p:txBody>
      </p:sp>
      <p:sp>
        <p:nvSpPr>
          <p:cNvPr id="3" name="Espace réservé de la date 2"/>
          <p:cNvSpPr>
            <a:spLocks noGrp="1"/>
          </p:cNvSpPr>
          <p:nvPr>
            <p:ph type="dt" idx="1"/>
          </p:nvPr>
        </p:nvSpPr>
        <p:spPr>
          <a:xfrm>
            <a:off x="5593761" y="0"/>
            <a:ext cx="4279738" cy="337863"/>
          </a:xfrm>
          <a:prstGeom prst="rect">
            <a:avLst/>
          </a:prstGeom>
        </p:spPr>
        <p:txBody>
          <a:bodyPr vert="horz" lIns="48372" tIns="24186" rIns="48372" bIns="24186" rtlCol="0"/>
          <a:lstStyle>
            <a:lvl1pPr algn="r">
              <a:defRPr sz="600"/>
            </a:lvl1pPr>
          </a:lstStyle>
          <a:p>
            <a:fld id="{2B7238BD-76EE-4762-8A14-2BD305A2E599}" type="datetimeFigureOut">
              <a:rPr lang="fr-FR" smtClean="0"/>
              <a:t>04/05/2025</a:t>
            </a:fld>
            <a:endParaRPr lang="fr-FR"/>
          </a:p>
        </p:txBody>
      </p:sp>
      <p:sp>
        <p:nvSpPr>
          <p:cNvPr id="4" name="Espace réservé de l'image des diapositives 3"/>
          <p:cNvSpPr>
            <a:spLocks noGrp="1" noRot="1" noChangeAspect="1"/>
          </p:cNvSpPr>
          <p:nvPr>
            <p:ph type="sldImg" idx="2"/>
          </p:nvPr>
        </p:nvSpPr>
        <p:spPr>
          <a:xfrm>
            <a:off x="2916238" y="842963"/>
            <a:ext cx="4043362" cy="2274887"/>
          </a:xfrm>
          <a:prstGeom prst="rect">
            <a:avLst/>
          </a:prstGeom>
          <a:noFill/>
          <a:ln w="12700">
            <a:solidFill>
              <a:prstClr val="black"/>
            </a:solidFill>
          </a:ln>
        </p:spPr>
        <p:txBody>
          <a:bodyPr vert="horz" lIns="48372" tIns="24186" rIns="48372" bIns="24186" rtlCol="0" anchor="ctr"/>
          <a:lstStyle/>
          <a:p>
            <a:endParaRPr lang="fr-FR"/>
          </a:p>
        </p:txBody>
      </p:sp>
      <p:sp>
        <p:nvSpPr>
          <p:cNvPr id="5" name="Espace réservé des notes 4"/>
          <p:cNvSpPr>
            <a:spLocks noGrp="1"/>
          </p:cNvSpPr>
          <p:nvPr>
            <p:ph type="body" sz="quarter" idx="3"/>
          </p:nvPr>
        </p:nvSpPr>
        <p:spPr>
          <a:xfrm>
            <a:off x="987272" y="3244240"/>
            <a:ext cx="7901294" cy="2655582"/>
          </a:xfrm>
          <a:prstGeom prst="rect">
            <a:avLst/>
          </a:prstGeom>
        </p:spPr>
        <p:txBody>
          <a:bodyPr vert="horz" lIns="48372" tIns="24186" rIns="48372" bIns="24186"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6404251"/>
            <a:ext cx="4279738" cy="337862"/>
          </a:xfrm>
          <a:prstGeom prst="rect">
            <a:avLst/>
          </a:prstGeom>
        </p:spPr>
        <p:txBody>
          <a:bodyPr vert="horz" lIns="48372" tIns="24186" rIns="48372" bIns="24186" rtlCol="0" anchor="b"/>
          <a:lstStyle>
            <a:lvl1pPr algn="l">
              <a:defRPr sz="600"/>
            </a:lvl1pPr>
          </a:lstStyle>
          <a:p>
            <a:endParaRPr lang="fr-FR"/>
          </a:p>
        </p:txBody>
      </p:sp>
      <p:sp>
        <p:nvSpPr>
          <p:cNvPr id="7" name="Espace réservé du numéro de diapositive 6"/>
          <p:cNvSpPr>
            <a:spLocks noGrp="1"/>
          </p:cNvSpPr>
          <p:nvPr>
            <p:ph type="sldNum" sz="quarter" idx="5"/>
          </p:nvPr>
        </p:nvSpPr>
        <p:spPr>
          <a:xfrm>
            <a:off x="5593761" y="6404251"/>
            <a:ext cx="4279738" cy="337862"/>
          </a:xfrm>
          <a:prstGeom prst="rect">
            <a:avLst/>
          </a:prstGeom>
        </p:spPr>
        <p:txBody>
          <a:bodyPr vert="horz" lIns="48372" tIns="24186" rIns="48372" bIns="24186" rtlCol="0" anchor="b"/>
          <a:lstStyle>
            <a:lvl1pPr algn="r">
              <a:defRPr sz="600"/>
            </a:lvl1pPr>
          </a:lstStyle>
          <a:p>
            <a:fld id="{B5270D1D-1CDA-48F9-9DAC-0B6CA487B32E}" type="slidenum">
              <a:rPr lang="fr-FR" smtClean="0"/>
              <a:t>‹Nr.›</a:t>
            </a:fld>
            <a:endParaRPr lang="fr-FR"/>
          </a:p>
        </p:txBody>
      </p:sp>
    </p:spTree>
    <p:extLst>
      <p:ext uri="{BB962C8B-B14F-4D97-AF65-F5344CB8AC3E}">
        <p14:creationId xmlns:p14="http://schemas.microsoft.com/office/powerpoint/2010/main" val="4009024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484188"/>
            <a:ext cx="0" cy="0"/>
          </a:xfrm>
        </p:spPr>
      </p:sp>
      <p:sp>
        <p:nvSpPr>
          <p:cNvPr id="3" name="Notes Placeholder 2"/>
          <p:cNvSpPr>
            <a:spLocks noGrp="1"/>
          </p:cNvSpPr>
          <p:nvPr>
            <p:ph type="body" idx="1"/>
          </p:nvPr>
        </p:nvSpPr>
        <p:spPr/>
        <p:txBody>
          <a:bodyPr/>
          <a:lstStyle/>
          <a:p>
            <a:r>
              <a:rPr lang="de-DE" dirty="0"/>
              <a:t>The final performance scores are shown here</a:t>
            </a:r>
          </a:p>
          <a:p>
            <a:r>
              <a:rPr lang="de-DE" dirty="0"/>
              <a:t>With ponds scoring best and the high-rate SBR system worst</a:t>
            </a:r>
          </a:p>
          <a:p>
            <a:endParaRPr lang="de-DE" dirty="0"/>
          </a:p>
          <a:p>
            <a:pPr defTabSz="483718">
              <a:defRPr/>
            </a:pPr>
            <a:r>
              <a:rPr lang="de-DE" dirty="0"/>
              <a:t>Either of these techn. </a:t>
            </a:r>
            <a:r>
              <a:rPr lang="en-GB" sz="600" spc="-1" dirty="0">
                <a:solidFill>
                  <a:schemeClr val="dk2">
                    <a:lumMod val="75000"/>
                  </a:schemeClr>
                </a:solidFill>
                <a:latin typeface="Arial"/>
                <a:sym typeface="Wingdings" panose="05000000000000000000" pitchFamily="2" charset="2"/>
              </a:rPr>
              <a:t>could be the best applicable solution for a specific location</a:t>
            </a:r>
          </a:p>
          <a:p>
            <a:endParaRPr lang="de-DE" dirty="0"/>
          </a:p>
        </p:txBody>
      </p:sp>
      <p:sp>
        <p:nvSpPr>
          <p:cNvPr id="4" name="Slide Number Placeholder 3"/>
          <p:cNvSpPr>
            <a:spLocks noGrp="1"/>
          </p:cNvSpPr>
          <p:nvPr>
            <p:ph type="sldNum" idx="18"/>
          </p:nvPr>
        </p:nvSpPr>
        <p:spPr/>
        <p:txBody>
          <a:bodyPr/>
          <a:lstStyle/>
          <a:p>
            <a:fld id="{8022BDE6-B06C-4A03-9E2D-49DA5B6BE362}" type="slidenum">
              <a:rPr lang="en-GB" sz="700" spc="-1">
                <a:solidFill>
                  <a:srgbClr val="000000"/>
                </a:solidFill>
                <a:latin typeface="Times New Roman"/>
              </a:rPr>
              <a:pPr/>
              <a:t>11</a:t>
            </a:fld>
            <a:endParaRPr lang="en-GB" sz="700" spc="-1">
              <a:solidFill>
                <a:srgbClr val="000000"/>
              </a:solidFill>
              <a:latin typeface="Times New Roman"/>
            </a:endParaRPr>
          </a:p>
        </p:txBody>
      </p:sp>
    </p:spTree>
    <p:extLst>
      <p:ext uri="{BB962C8B-B14F-4D97-AF65-F5344CB8AC3E}">
        <p14:creationId xmlns:p14="http://schemas.microsoft.com/office/powerpoint/2010/main" val="24871610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Financial </a:t>
            </a:r>
            <a:r>
              <a:rPr lang="de-DE" dirty="0" err="1"/>
              <a:t>Analayis</a:t>
            </a:r>
            <a:r>
              <a:rPr lang="de-DE" dirty="0"/>
              <a:t>: </a:t>
            </a:r>
          </a:p>
          <a:p>
            <a:r>
              <a:rPr lang="de-DE" dirty="0" err="1"/>
              <a:t>Wastewater</a:t>
            </a:r>
            <a:r>
              <a:rPr lang="de-DE" dirty="0"/>
              <a:t> </a:t>
            </a:r>
            <a:r>
              <a:rPr lang="de-DE" dirty="0" err="1"/>
              <a:t>collection</a:t>
            </a:r>
            <a:r>
              <a:rPr lang="de-DE" dirty="0"/>
              <a:t> </a:t>
            </a:r>
            <a:r>
              <a:rPr lang="de-DE" dirty="0" err="1"/>
              <a:t>fees</a:t>
            </a:r>
            <a:r>
              <a:rPr lang="de-DE" dirty="0"/>
              <a:t>: 0,17USD/m³ (1-1,5% </a:t>
            </a:r>
            <a:r>
              <a:rPr lang="de-DE" dirty="0" err="1"/>
              <a:t>of</a:t>
            </a:r>
            <a:r>
              <a:rPr lang="de-DE" dirty="0"/>
              <a:t> </a:t>
            </a:r>
            <a:r>
              <a:rPr lang="de-DE" dirty="0" err="1"/>
              <a:t>disposable</a:t>
            </a:r>
            <a:r>
              <a:rPr lang="de-DE" dirty="0"/>
              <a:t> </a:t>
            </a:r>
            <a:r>
              <a:rPr lang="de-DE" dirty="0" err="1"/>
              <a:t>household</a:t>
            </a:r>
            <a:r>
              <a:rPr lang="de-DE" dirty="0"/>
              <a:t> </a:t>
            </a:r>
            <a:r>
              <a:rPr lang="de-DE" dirty="0" err="1"/>
              <a:t>income</a:t>
            </a:r>
            <a:r>
              <a:rPr lang="de-DE" dirty="0"/>
              <a:t>, </a:t>
            </a:r>
            <a:r>
              <a:rPr lang="de-DE" dirty="0" err="1"/>
              <a:t>Worldbank</a:t>
            </a:r>
            <a:r>
              <a:rPr lang="de-DE" dirty="0"/>
              <a:t>, </a:t>
            </a:r>
            <a:r>
              <a:rPr lang="de-DE" dirty="0" err="1"/>
              <a:t>etc</a:t>
            </a:r>
            <a:r>
              <a:rPr lang="de-DE" dirty="0"/>
              <a:t>)</a:t>
            </a:r>
          </a:p>
          <a:p>
            <a:r>
              <a:rPr lang="de-DE" dirty="0" err="1"/>
              <a:t>Avoidance</a:t>
            </a:r>
            <a:r>
              <a:rPr lang="de-DE" dirty="0"/>
              <a:t> </a:t>
            </a:r>
            <a:r>
              <a:rPr lang="de-DE" dirty="0" err="1"/>
              <a:t>cost</a:t>
            </a:r>
            <a:r>
              <a:rPr lang="de-DE" dirty="0"/>
              <a:t> (</a:t>
            </a:r>
            <a:r>
              <a:rPr lang="de-DE" dirty="0" err="1"/>
              <a:t>cesspit</a:t>
            </a:r>
            <a:r>
              <a:rPr lang="de-DE" dirty="0"/>
              <a:t> </a:t>
            </a:r>
            <a:r>
              <a:rPr lang="de-DE" dirty="0" err="1"/>
              <a:t>emptying</a:t>
            </a:r>
            <a:r>
              <a:rPr lang="de-DE" dirty="0"/>
              <a:t>): 1USD/m³ (14USD per 14m³ </a:t>
            </a:r>
            <a:r>
              <a:rPr lang="de-DE" dirty="0" err="1"/>
              <a:t>tanker</a:t>
            </a:r>
            <a:r>
              <a:rPr lang="de-DE" dirty="0"/>
              <a:t> </a:t>
            </a:r>
            <a:r>
              <a:rPr lang="de-DE" dirty="0" err="1"/>
              <a:t>size</a:t>
            </a:r>
            <a:r>
              <a:rPr lang="de-DE" dirty="0"/>
              <a:t>)</a:t>
            </a:r>
          </a:p>
          <a:p>
            <a:r>
              <a:rPr lang="de-DE" dirty="0" err="1"/>
              <a:t>Selling</a:t>
            </a:r>
            <a:r>
              <a:rPr lang="de-DE" dirty="0"/>
              <a:t> </a:t>
            </a:r>
            <a:r>
              <a:rPr lang="de-DE" dirty="0" err="1"/>
              <a:t>of</a:t>
            </a:r>
            <a:r>
              <a:rPr lang="de-DE" dirty="0"/>
              <a:t> </a:t>
            </a:r>
            <a:r>
              <a:rPr lang="de-DE" dirty="0" err="1"/>
              <a:t>treated</a:t>
            </a:r>
            <a:r>
              <a:rPr lang="de-DE" dirty="0"/>
              <a:t> </a:t>
            </a:r>
            <a:r>
              <a:rPr lang="de-DE" dirty="0" err="1"/>
              <a:t>effluents</a:t>
            </a:r>
            <a:r>
              <a:rPr lang="de-DE" dirty="0"/>
              <a:t> </a:t>
            </a:r>
            <a:r>
              <a:rPr lang="de-DE" dirty="0" err="1"/>
              <a:t>for</a:t>
            </a:r>
            <a:r>
              <a:rPr lang="de-DE" dirty="0"/>
              <a:t> </a:t>
            </a:r>
            <a:r>
              <a:rPr lang="de-DE" dirty="0" err="1"/>
              <a:t>irrigation</a:t>
            </a:r>
            <a:r>
              <a:rPr lang="de-DE" dirty="0"/>
              <a:t>: </a:t>
            </a:r>
            <a:r>
              <a:rPr lang="de-DE" dirty="0" err="1"/>
              <a:t>for</a:t>
            </a:r>
            <a:r>
              <a:rPr lang="de-DE" dirty="0"/>
              <a:t> </a:t>
            </a:r>
            <a:r>
              <a:rPr lang="de-DE" dirty="0" err="1"/>
              <a:t>simplicity</a:t>
            </a:r>
            <a:r>
              <a:rPr lang="de-DE" dirty="0"/>
              <a:t> </a:t>
            </a:r>
            <a:r>
              <a:rPr lang="de-DE" dirty="0" err="1"/>
              <a:t>assumed</a:t>
            </a:r>
            <a:r>
              <a:rPr lang="de-DE" dirty="0"/>
              <a:t> 0,14 USD/m³ (</a:t>
            </a:r>
            <a:r>
              <a:rPr lang="de-DE" dirty="0" err="1"/>
              <a:t>including</a:t>
            </a:r>
            <a:r>
              <a:rPr lang="de-DE" dirty="0"/>
              <a:t> </a:t>
            </a:r>
            <a:r>
              <a:rPr lang="de-DE" dirty="0" err="1"/>
              <a:t>irrigation</a:t>
            </a:r>
            <a:r>
              <a:rPr lang="de-DE" dirty="0"/>
              <a:t> </a:t>
            </a:r>
            <a:r>
              <a:rPr lang="de-DE" dirty="0" err="1"/>
              <a:t>infrastructure</a:t>
            </a:r>
            <a:r>
              <a:rPr lang="de-DE" dirty="0"/>
              <a:t>) – </a:t>
            </a:r>
            <a:r>
              <a:rPr lang="de-DE" dirty="0" err="1"/>
              <a:t>this</a:t>
            </a:r>
            <a:r>
              <a:rPr lang="de-DE" dirty="0"/>
              <a:t> </a:t>
            </a:r>
            <a:r>
              <a:rPr lang="de-DE" dirty="0" err="1"/>
              <a:t>is</a:t>
            </a:r>
            <a:r>
              <a:rPr lang="de-DE" dirty="0"/>
              <a:t> </a:t>
            </a:r>
            <a:r>
              <a:rPr lang="de-DE" dirty="0" err="1"/>
              <a:t>higher</a:t>
            </a:r>
            <a:r>
              <a:rPr lang="de-DE" dirty="0"/>
              <a:t> </a:t>
            </a:r>
            <a:r>
              <a:rPr lang="de-DE" dirty="0" err="1"/>
              <a:t>than</a:t>
            </a:r>
            <a:r>
              <a:rPr lang="de-DE" dirty="0"/>
              <a:t> </a:t>
            </a:r>
            <a:r>
              <a:rPr lang="de-DE" dirty="0" err="1"/>
              <a:t>now</a:t>
            </a:r>
            <a:r>
              <a:rPr lang="de-DE" dirty="0"/>
              <a:t> </a:t>
            </a:r>
            <a:r>
              <a:rPr lang="de-DE" dirty="0" err="1"/>
              <a:t>tarif</a:t>
            </a:r>
            <a:r>
              <a:rPr lang="de-DE" dirty="0"/>
              <a:t> </a:t>
            </a:r>
            <a:r>
              <a:rPr lang="de-DE" dirty="0" err="1"/>
              <a:t>of</a:t>
            </a:r>
            <a:r>
              <a:rPr lang="de-DE" dirty="0"/>
              <a:t> </a:t>
            </a:r>
            <a:r>
              <a:rPr lang="de-DE" dirty="0" err="1"/>
              <a:t>around</a:t>
            </a:r>
            <a:r>
              <a:rPr lang="de-DE" dirty="0"/>
              <a:t> 0,7 USD (50 </a:t>
            </a:r>
            <a:r>
              <a:rPr lang="de-DE" dirty="0" err="1"/>
              <a:t>fils</a:t>
            </a:r>
            <a:r>
              <a:rPr lang="de-DE" dirty="0"/>
              <a:t>/m³)</a:t>
            </a:r>
          </a:p>
        </p:txBody>
      </p:sp>
      <p:sp>
        <p:nvSpPr>
          <p:cNvPr id="4" name="Foliennummernplatzhalter 3"/>
          <p:cNvSpPr>
            <a:spLocks noGrp="1"/>
          </p:cNvSpPr>
          <p:nvPr>
            <p:ph type="sldNum" sz="quarter" idx="5"/>
          </p:nvPr>
        </p:nvSpPr>
        <p:spPr/>
        <p:txBody>
          <a:bodyPr/>
          <a:lstStyle/>
          <a:p>
            <a:fld id="{B5270D1D-1CDA-48F9-9DAC-0B6CA487B32E}" type="slidenum">
              <a:rPr lang="fr-FR" smtClean="0"/>
              <a:t>12</a:t>
            </a:fld>
            <a:endParaRPr lang="fr-FR"/>
          </a:p>
        </p:txBody>
      </p:sp>
    </p:spTree>
    <p:extLst>
      <p:ext uri="{BB962C8B-B14F-4D97-AF65-F5344CB8AC3E}">
        <p14:creationId xmlns:p14="http://schemas.microsoft.com/office/powerpoint/2010/main" val="6153769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8C596-DD0A-90D0-B673-3786F38669E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AB8BE27-6F67-966D-8439-90CF76ADDC0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ACEEDE7-7811-E78E-96D0-BD0A10B859F3}"/>
              </a:ext>
            </a:extLst>
          </p:cNvPr>
          <p:cNvSpPr>
            <a:spLocks noGrp="1"/>
          </p:cNvSpPr>
          <p:nvPr>
            <p:ph type="body" idx="1"/>
          </p:nvPr>
        </p:nvSpPr>
        <p:spPr/>
        <p:txBody>
          <a:bodyPr/>
          <a:lstStyle/>
          <a:p>
            <a:r>
              <a:rPr lang="de-DE" dirty="0"/>
              <a:t>In Irbid 50,8% </a:t>
            </a:r>
            <a:r>
              <a:rPr lang="de-DE" dirty="0" err="1"/>
              <a:t>unconnected</a:t>
            </a:r>
            <a:r>
              <a:rPr lang="de-DE" dirty="0"/>
              <a:t> </a:t>
            </a:r>
            <a:r>
              <a:rPr lang="de-DE" dirty="0" err="1"/>
              <a:t>households</a:t>
            </a:r>
            <a:r>
              <a:rPr lang="de-DE" dirty="0"/>
              <a:t>, in Jerash  41,4 </a:t>
            </a:r>
            <a:r>
              <a:rPr lang="de-DE" dirty="0" err="1"/>
              <a:t>unconnected</a:t>
            </a:r>
            <a:r>
              <a:rPr lang="de-DE" dirty="0"/>
              <a:t> </a:t>
            </a:r>
            <a:r>
              <a:rPr lang="de-DE" dirty="0" err="1"/>
              <a:t>households</a:t>
            </a:r>
            <a:r>
              <a:rPr lang="de-DE" dirty="0"/>
              <a:t>, and in </a:t>
            </a:r>
            <a:r>
              <a:rPr lang="de-DE" dirty="0" err="1"/>
              <a:t>Ajloun</a:t>
            </a:r>
            <a:r>
              <a:rPr lang="de-DE" dirty="0"/>
              <a:t> 46,9% </a:t>
            </a:r>
            <a:r>
              <a:rPr lang="de-DE" dirty="0" err="1"/>
              <a:t>unconnected</a:t>
            </a:r>
            <a:endParaRPr lang="de-DE" dirty="0"/>
          </a:p>
          <a:p>
            <a:r>
              <a:rPr lang="de-DE" dirty="0"/>
              <a:t>This </a:t>
            </a:r>
            <a:r>
              <a:rPr lang="de-DE" dirty="0" err="1"/>
              <a:t>makes</a:t>
            </a:r>
            <a:r>
              <a:rPr lang="de-DE" dirty="0"/>
              <a:t> 1,312,877 </a:t>
            </a:r>
            <a:r>
              <a:rPr lang="de-DE" dirty="0" err="1"/>
              <a:t>people</a:t>
            </a:r>
            <a:r>
              <a:rPr lang="de-DE" dirty="0"/>
              <a:t> not </a:t>
            </a:r>
            <a:r>
              <a:rPr lang="de-DE" dirty="0" err="1"/>
              <a:t>connected</a:t>
            </a:r>
            <a:r>
              <a:rPr lang="de-DE" dirty="0"/>
              <a:t> out </a:t>
            </a:r>
            <a:r>
              <a:rPr lang="de-DE" dirty="0" err="1"/>
              <a:t>of</a:t>
            </a:r>
            <a:r>
              <a:rPr lang="de-DE" dirty="0"/>
              <a:t> 2,633,900 total </a:t>
            </a:r>
            <a:r>
              <a:rPr lang="de-DE" dirty="0" err="1"/>
              <a:t>population</a:t>
            </a:r>
            <a:endParaRPr lang="de-DE" dirty="0"/>
          </a:p>
        </p:txBody>
      </p:sp>
      <p:sp>
        <p:nvSpPr>
          <p:cNvPr id="4" name="Foliennummernplatzhalter 3">
            <a:extLst>
              <a:ext uri="{FF2B5EF4-FFF2-40B4-BE49-F238E27FC236}">
                <a16:creationId xmlns:a16="http://schemas.microsoft.com/office/drawing/2014/main" id="{FA2B8782-39DF-7E16-9870-B82D66803F75}"/>
              </a:ext>
            </a:extLst>
          </p:cNvPr>
          <p:cNvSpPr>
            <a:spLocks noGrp="1"/>
          </p:cNvSpPr>
          <p:nvPr>
            <p:ph type="sldNum" sz="quarter" idx="5"/>
          </p:nvPr>
        </p:nvSpPr>
        <p:spPr/>
        <p:txBody>
          <a:bodyPr/>
          <a:lstStyle/>
          <a:p>
            <a:fld id="{B5270D1D-1CDA-48F9-9DAC-0B6CA487B32E}" type="slidenum">
              <a:rPr lang="fr-FR" smtClean="0"/>
              <a:t>16</a:t>
            </a:fld>
            <a:endParaRPr lang="fr-FR"/>
          </a:p>
        </p:txBody>
      </p:sp>
    </p:spTree>
    <p:extLst>
      <p:ext uri="{BB962C8B-B14F-4D97-AF65-F5344CB8AC3E}">
        <p14:creationId xmlns:p14="http://schemas.microsoft.com/office/powerpoint/2010/main" val="20006688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3" Type="http://schemas.openxmlformats.org/officeDocument/2006/relationships/image" Target="../media/image21.png"/><Relationship Id="rId18" Type="http://schemas.openxmlformats.org/officeDocument/2006/relationships/image" Target="../media/image26.png"/><Relationship Id="rId26" Type="http://schemas.openxmlformats.org/officeDocument/2006/relationships/image" Target="../media/image34.png"/><Relationship Id="rId39" Type="http://schemas.openxmlformats.org/officeDocument/2006/relationships/image" Target="../media/image47.png"/><Relationship Id="rId21" Type="http://schemas.openxmlformats.org/officeDocument/2006/relationships/image" Target="../media/image29.png"/><Relationship Id="rId34" Type="http://schemas.openxmlformats.org/officeDocument/2006/relationships/image" Target="../media/image42.png"/><Relationship Id="rId7" Type="http://schemas.openxmlformats.org/officeDocument/2006/relationships/image" Target="../media/image15.png"/><Relationship Id="rId12" Type="http://schemas.openxmlformats.org/officeDocument/2006/relationships/image" Target="../media/image20.png"/><Relationship Id="rId17" Type="http://schemas.openxmlformats.org/officeDocument/2006/relationships/image" Target="../media/image25.png"/><Relationship Id="rId25" Type="http://schemas.openxmlformats.org/officeDocument/2006/relationships/image" Target="../media/image33.png"/><Relationship Id="rId33" Type="http://schemas.openxmlformats.org/officeDocument/2006/relationships/image" Target="../media/image41.png"/><Relationship Id="rId38" Type="http://schemas.openxmlformats.org/officeDocument/2006/relationships/image" Target="../media/image46.png"/><Relationship Id="rId2" Type="http://schemas.openxmlformats.org/officeDocument/2006/relationships/image" Target="../media/image10.png"/><Relationship Id="rId16" Type="http://schemas.openxmlformats.org/officeDocument/2006/relationships/image" Target="../media/image24.png"/><Relationship Id="rId20" Type="http://schemas.openxmlformats.org/officeDocument/2006/relationships/image" Target="../media/image28.png"/><Relationship Id="rId29" Type="http://schemas.openxmlformats.org/officeDocument/2006/relationships/image" Target="../media/image37.png"/><Relationship Id="rId1" Type="http://schemas.openxmlformats.org/officeDocument/2006/relationships/slideMaster" Target="../slideMasters/slideMaster1.xml"/><Relationship Id="rId6" Type="http://schemas.openxmlformats.org/officeDocument/2006/relationships/image" Target="../media/image14.png"/><Relationship Id="rId11" Type="http://schemas.openxmlformats.org/officeDocument/2006/relationships/image" Target="../media/image19.png"/><Relationship Id="rId24" Type="http://schemas.openxmlformats.org/officeDocument/2006/relationships/image" Target="../media/image32.png"/><Relationship Id="rId32" Type="http://schemas.openxmlformats.org/officeDocument/2006/relationships/image" Target="../media/image40.png"/><Relationship Id="rId37" Type="http://schemas.openxmlformats.org/officeDocument/2006/relationships/image" Target="../media/image45.png"/><Relationship Id="rId40" Type="http://schemas.openxmlformats.org/officeDocument/2006/relationships/image" Target="../media/image48.png"/><Relationship Id="rId5" Type="http://schemas.openxmlformats.org/officeDocument/2006/relationships/image" Target="../media/image13.png"/><Relationship Id="rId15" Type="http://schemas.openxmlformats.org/officeDocument/2006/relationships/image" Target="../media/image23.png"/><Relationship Id="rId23" Type="http://schemas.openxmlformats.org/officeDocument/2006/relationships/image" Target="../media/image31.png"/><Relationship Id="rId28" Type="http://schemas.openxmlformats.org/officeDocument/2006/relationships/image" Target="../media/image36.png"/><Relationship Id="rId36" Type="http://schemas.openxmlformats.org/officeDocument/2006/relationships/image" Target="../media/image44.png"/><Relationship Id="rId10" Type="http://schemas.openxmlformats.org/officeDocument/2006/relationships/image" Target="../media/image18.png"/><Relationship Id="rId19" Type="http://schemas.openxmlformats.org/officeDocument/2006/relationships/image" Target="../media/image27.png"/><Relationship Id="rId31" Type="http://schemas.openxmlformats.org/officeDocument/2006/relationships/image" Target="../media/image39.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 Id="rId22" Type="http://schemas.openxmlformats.org/officeDocument/2006/relationships/image" Target="../media/image30.png"/><Relationship Id="rId27" Type="http://schemas.openxmlformats.org/officeDocument/2006/relationships/image" Target="../media/image35.png"/><Relationship Id="rId30" Type="http://schemas.openxmlformats.org/officeDocument/2006/relationships/image" Target="../media/image38.png"/><Relationship Id="rId35" Type="http://schemas.openxmlformats.org/officeDocument/2006/relationships/image" Target="../media/image43.png"/><Relationship Id="rId8" Type="http://schemas.openxmlformats.org/officeDocument/2006/relationships/image" Target="../media/image16.png"/><Relationship Id="rId3" Type="http://schemas.openxmlformats.org/officeDocument/2006/relationships/image" Target="../media/image1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507807" y="3505898"/>
            <a:ext cx="17088486" cy="2374963"/>
          </a:xfrm>
          <a:prstGeom prst="rect">
            <a:avLst/>
          </a:prstGeom>
        </p:spPr>
        <p:txBody>
          <a:bodyPr wrap="square" lIns="0" tIns="0" rIns="0" bIns="0">
            <a:spAutoFit/>
          </a:bodyPr>
          <a:lstStyle>
            <a:lvl1pPr>
              <a:defRPr sz="6600" b="1" i="0">
                <a:solidFill>
                  <a:srgbClr val="009FE3"/>
                </a:solidFill>
                <a:latin typeface="Barlow Condensed SemiBold"/>
                <a:cs typeface="Barlow Condensed SemiBold"/>
              </a:defRPr>
            </a:lvl1pPr>
          </a:lstStyle>
          <a:p>
            <a:endParaRPr/>
          </a:p>
        </p:txBody>
      </p:sp>
      <p:sp>
        <p:nvSpPr>
          <p:cNvPr id="3" name="Holder 3"/>
          <p:cNvSpPr>
            <a:spLocks noGrp="1"/>
          </p:cNvSpPr>
          <p:nvPr>
            <p:ph type="subTitle" idx="4"/>
          </p:nvPr>
        </p:nvSpPr>
        <p:spPr>
          <a:xfrm>
            <a:off x="3015615" y="6333236"/>
            <a:ext cx="14072870" cy="2827337"/>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defRPr sz="1700" b="1" i="0">
                <a:solidFill>
                  <a:schemeClr val="tx1"/>
                </a:solidFill>
                <a:latin typeface="Barlow Condensed SemiBold"/>
                <a:cs typeface="Barlow Condensed SemiBold"/>
              </a:defRPr>
            </a:lvl1pPr>
          </a:lstStyle>
          <a:p>
            <a:pPr marL="12700" algn="r">
              <a:spcBef>
                <a:spcPts val="130"/>
              </a:spcBef>
            </a:pPr>
            <a:r>
              <a:rPr lang="en-US" spc="55"/>
              <a:t>Facilitating implementation of climate‑resilient and low‑carbon development aligned with national and global goals</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5/4/2025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600" b="1" i="0">
                <a:solidFill>
                  <a:srgbClr val="009FE3"/>
                </a:solidFill>
                <a:latin typeface="Barlow Condensed SemiBold"/>
                <a:cs typeface="Barlow Condensed SemiBold"/>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defRPr sz="1700" b="1" i="0">
                <a:solidFill>
                  <a:schemeClr val="tx1"/>
                </a:solidFill>
                <a:latin typeface="Barlow Condensed SemiBold"/>
                <a:cs typeface="Barlow Condensed SemiBold"/>
              </a:defRPr>
            </a:lvl1pPr>
          </a:lstStyle>
          <a:p>
            <a:pPr marL="12700" algn="r">
              <a:spcBef>
                <a:spcPts val="130"/>
              </a:spcBef>
            </a:pPr>
            <a:r>
              <a:rPr lang="en-US" spc="55"/>
              <a:t>Facilitating implementation of climate‑resilient and low‑carbon development aligned with national and global goals</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5/4/2025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600" b="1" i="0">
                <a:solidFill>
                  <a:srgbClr val="009FE3"/>
                </a:solidFill>
                <a:latin typeface="Barlow Condensed SemiBold"/>
                <a:cs typeface="Barlow Condensed SemiBold"/>
              </a:defRPr>
            </a:lvl1pPr>
          </a:lstStyle>
          <a:p>
            <a:endParaRPr/>
          </a:p>
        </p:txBody>
      </p:sp>
      <p:sp>
        <p:nvSpPr>
          <p:cNvPr id="3" name="Holder 3"/>
          <p:cNvSpPr>
            <a:spLocks noGrp="1"/>
          </p:cNvSpPr>
          <p:nvPr>
            <p:ph sz="half" idx="2"/>
          </p:nvPr>
        </p:nvSpPr>
        <p:spPr>
          <a:xfrm>
            <a:off x="1005205" y="2601150"/>
            <a:ext cx="8745284"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2601150"/>
            <a:ext cx="8745284" cy="746417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700" b="1" i="0">
                <a:solidFill>
                  <a:schemeClr val="tx1"/>
                </a:solidFill>
                <a:latin typeface="Barlow Condensed SemiBold"/>
                <a:cs typeface="Barlow Condensed SemiBold"/>
              </a:defRPr>
            </a:lvl1pPr>
          </a:lstStyle>
          <a:p>
            <a:pPr marL="12700" algn="r">
              <a:spcBef>
                <a:spcPts val="130"/>
              </a:spcBef>
            </a:pPr>
            <a:r>
              <a:rPr lang="en-US" spc="55"/>
              <a:t>Facilitating implementation of climate‑resilient and low‑carbon development aligned with national and global goals</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5/4/2025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1491776"/>
            <a:ext cx="6304915" cy="7771130"/>
          </a:xfrm>
          <a:custGeom>
            <a:avLst/>
            <a:gdLst/>
            <a:ahLst/>
            <a:cxnLst/>
            <a:rect l="l" t="t" r="r" b="b"/>
            <a:pathLst>
              <a:path w="6304915" h="7771130">
                <a:moveTo>
                  <a:pt x="2419228" y="7770768"/>
                </a:moveTo>
                <a:lnTo>
                  <a:pt x="2467560" y="7770474"/>
                </a:lnTo>
                <a:lnTo>
                  <a:pt x="2515752" y="7769593"/>
                </a:lnTo>
                <a:lnTo>
                  <a:pt x="2563799" y="7768128"/>
                </a:lnTo>
                <a:lnTo>
                  <a:pt x="2611698" y="7766084"/>
                </a:lnTo>
                <a:lnTo>
                  <a:pt x="2659446" y="7763463"/>
                </a:lnTo>
                <a:lnTo>
                  <a:pt x="2707039" y="7760270"/>
                </a:lnTo>
                <a:lnTo>
                  <a:pt x="2754474" y="7756506"/>
                </a:lnTo>
                <a:lnTo>
                  <a:pt x="2801747" y="7752177"/>
                </a:lnTo>
                <a:lnTo>
                  <a:pt x="2848855" y="7747284"/>
                </a:lnTo>
                <a:lnTo>
                  <a:pt x="2895794" y="7741833"/>
                </a:lnTo>
                <a:lnTo>
                  <a:pt x="2942562" y="7735825"/>
                </a:lnTo>
                <a:lnTo>
                  <a:pt x="2989155" y="7729264"/>
                </a:lnTo>
                <a:lnTo>
                  <a:pt x="3035569" y="7722154"/>
                </a:lnTo>
                <a:lnTo>
                  <a:pt x="3081800" y="7714499"/>
                </a:lnTo>
                <a:lnTo>
                  <a:pt x="3127847" y="7706301"/>
                </a:lnTo>
                <a:lnTo>
                  <a:pt x="3173705" y="7697564"/>
                </a:lnTo>
                <a:lnTo>
                  <a:pt x="3219370" y="7688291"/>
                </a:lnTo>
                <a:lnTo>
                  <a:pt x="3264840" y="7678486"/>
                </a:lnTo>
                <a:lnTo>
                  <a:pt x="3310111" y="7668152"/>
                </a:lnTo>
                <a:lnTo>
                  <a:pt x="3355179" y="7657293"/>
                </a:lnTo>
                <a:lnTo>
                  <a:pt x="3400042" y="7645912"/>
                </a:lnTo>
                <a:lnTo>
                  <a:pt x="3444695" y="7634012"/>
                </a:lnTo>
                <a:lnTo>
                  <a:pt x="3489136" y="7621597"/>
                </a:lnTo>
                <a:lnTo>
                  <a:pt x="3533361" y="7608670"/>
                </a:lnTo>
                <a:lnTo>
                  <a:pt x="3577366" y="7595234"/>
                </a:lnTo>
                <a:lnTo>
                  <a:pt x="3621149" y="7581294"/>
                </a:lnTo>
                <a:lnTo>
                  <a:pt x="3664705" y="7566852"/>
                </a:lnTo>
                <a:lnTo>
                  <a:pt x="3708031" y="7551911"/>
                </a:lnTo>
                <a:lnTo>
                  <a:pt x="3751125" y="7536476"/>
                </a:lnTo>
                <a:lnTo>
                  <a:pt x="3793982" y="7520549"/>
                </a:lnTo>
                <a:lnTo>
                  <a:pt x="3836600" y="7504135"/>
                </a:lnTo>
                <a:lnTo>
                  <a:pt x="3878974" y="7487235"/>
                </a:lnTo>
                <a:lnTo>
                  <a:pt x="3921101" y="7469855"/>
                </a:lnTo>
                <a:lnTo>
                  <a:pt x="3962979" y="7451997"/>
                </a:lnTo>
                <a:lnTo>
                  <a:pt x="4004603" y="7433664"/>
                </a:lnTo>
                <a:lnTo>
                  <a:pt x="4045970" y="7414860"/>
                </a:lnTo>
                <a:lnTo>
                  <a:pt x="4087077" y="7395588"/>
                </a:lnTo>
                <a:lnTo>
                  <a:pt x="4127921" y="7375853"/>
                </a:lnTo>
                <a:lnTo>
                  <a:pt x="4168497" y="7355656"/>
                </a:lnTo>
                <a:lnTo>
                  <a:pt x="4208803" y="7335002"/>
                </a:lnTo>
                <a:lnTo>
                  <a:pt x="4248836" y="7313894"/>
                </a:lnTo>
                <a:lnTo>
                  <a:pt x="4288590" y="7292336"/>
                </a:lnTo>
                <a:lnTo>
                  <a:pt x="4328065" y="7270330"/>
                </a:lnTo>
                <a:lnTo>
                  <a:pt x="4367255" y="7247880"/>
                </a:lnTo>
                <a:lnTo>
                  <a:pt x="4406158" y="7224990"/>
                </a:lnTo>
                <a:lnTo>
                  <a:pt x="4444770" y="7201663"/>
                </a:lnTo>
                <a:lnTo>
                  <a:pt x="4483088" y="7177902"/>
                </a:lnTo>
                <a:lnTo>
                  <a:pt x="4521108" y="7153711"/>
                </a:lnTo>
                <a:lnTo>
                  <a:pt x="4558827" y="7129093"/>
                </a:lnTo>
                <a:lnTo>
                  <a:pt x="4596242" y="7104052"/>
                </a:lnTo>
                <a:lnTo>
                  <a:pt x="4633349" y="7078590"/>
                </a:lnTo>
                <a:lnTo>
                  <a:pt x="4670145" y="7052712"/>
                </a:lnTo>
                <a:lnTo>
                  <a:pt x="4706626" y="7026421"/>
                </a:lnTo>
                <a:lnTo>
                  <a:pt x="4742789" y="6999720"/>
                </a:lnTo>
                <a:lnTo>
                  <a:pt x="4778631" y="6972613"/>
                </a:lnTo>
                <a:lnTo>
                  <a:pt x="4814147" y="6945102"/>
                </a:lnTo>
                <a:lnTo>
                  <a:pt x="4849336" y="6917192"/>
                </a:lnTo>
                <a:lnTo>
                  <a:pt x="4884193" y="6888886"/>
                </a:lnTo>
                <a:lnTo>
                  <a:pt x="4918715" y="6860187"/>
                </a:lnTo>
                <a:lnTo>
                  <a:pt x="4952898" y="6831098"/>
                </a:lnTo>
                <a:lnTo>
                  <a:pt x="4986740" y="6801624"/>
                </a:lnTo>
                <a:lnTo>
                  <a:pt x="5020237" y="6771766"/>
                </a:lnTo>
                <a:lnTo>
                  <a:pt x="5053384" y="6741530"/>
                </a:lnTo>
                <a:lnTo>
                  <a:pt x="5086180" y="6710917"/>
                </a:lnTo>
                <a:lnTo>
                  <a:pt x="5118621" y="6679933"/>
                </a:lnTo>
                <a:lnTo>
                  <a:pt x="5150702" y="6648579"/>
                </a:lnTo>
                <a:lnTo>
                  <a:pt x="5182421" y="6616860"/>
                </a:lnTo>
                <a:lnTo>
                  <a:pt x="5213775" y="6584778"/>
                </a:lnTo>
                <a:lnTo>
                  <a:pt x="5244760" y="6552338"/>
                </a:lnTo>
                <a:lnTo>
                  <a:pt x="5275372" y="6519542"/>
                </a:lnTo>
                <a:lnTo>
                  <a:pt x="5305608" y="6486394"/>
                </a:lnTo>
                <a:lnTo>
                  <a:pt x="5335466" y="6452897"/>
                </a:lnTo>
                <a:lnTo>
                  <a:pt x="5364940" y="6419056"/>
                </a:lnTo>
                <a:lnTo>
                  <a:pt x="5394029" y="6384872"/>
                </a:lnTo>
                <a:lnTo>
                  <a:pt x="5422728" y="6350350"/>
                </a:lnTo>
                <a:lnTo>
                  <a:pt x="5451034" y="6315493"/>
                </a:lnTo>
                <a:lnTo>
                  <a:pt x="5478944" y="6280304"/>
                </a:lnTo>
                <a:lnTo>
                  <a:pt x="5506454" y="6244788"/>
                </a:lnTo>
                <a:lnTo>
                  <a:pt x="5533562" y="6208946"/>
                </a:lnTo>
                <a:lnTo>
                  <a:pt x="5560263" y="6172783"/>
                </a:lnTo>
                <a:lnTo>
                  <a:pt x="5586554" y="6136302"/>
                </a:lnTo>
                <a:lnTo>
                  <a:pt x="5612432" y="6099506"/>
                </a:lnTo>
                <a:lnTo>
                  <a:pt x="5637893" y="6062399"/>
                </a:lnTo>
                <a:lnTo>
                  <a:pt x="5662934" y="6024984"/>
                </a:lnTo>
                <a:lnTo>
                  <a:pt x="5687552" y="5987265"/>
                </a:lnTo>
                <a:lnTo>
                  <a:pt x="5711743" y="5949245"/>
                </a:lnTo>
                <a:lnTo>
                  <a:pt x="5735504" y="5910927"/>
                </a:lnTo>
                <a:lnTo>
                  <a:pt x="5758831" y="5872315"/>
                </a:lnTo>
                <a:lnTo>
                  <a:pt x="5781721" y="5833412"/>
                </a:lnTo>
                <a:lnTo>
                  <a:pt x="5804170" y="5794222"/>
                </a:lnTo>
                <a:lnTo>
                  <a:pt x="5826176" y="5754747"/>
                </a:lnTo>
                <a:lnTo>
                  <a:pt x="5847735" y="5714992"/>
                </a:lnTo>
                <a:lnTo>
                  <a:pt x="5868843" y="5674960"/>
                </a:lnTo>
                <a:lnTo>
                  <a:pt x="5889497" y="5634654"/>
                </a:lnTo>
                <a:lnTo>
                  <a:pt x="5909693" y="5594078"/>
                </a:lnTo>
                <a:lnTo>
                  <a:pt x="5929429" y="5553234"/>
                </a:lnTo>
                <a:lnTo>
                  <a:pt x="5948700" y="5512127"/>
                </a:lnTo>
                <a:lnTo>
                  <a:pt x="5967504" y="5470760"/>
                </a:lnTo>
                <a:lnTo>
                  <a:pt x="5985837" y="5429136"/>
                </a:lnTo>
                <a:lnTo>
                  <a:pt x="6003695" y="5387259"/>
                </a:lnTo>
                <a:lnTo>
                  <a:pt x="6021075" y="5345131"/>
                </a:lnTo>
                <a:lnTo>
                  <a:pt x="6037975" y="5302757"/>
                </a:lnTo>
                <a:lnTo>
                  <a:pt x="6054389" y="5260140"/>
                </a:lnTo>
                <a:lnTo>
                  <a:pt x="6070316" y="5217282"/>
                </a:lnTo>
                <a:lnTo>
                  <a:pt x="6085751" y="5174189"/>
                </a:lnTo>
                <a:lnTo>
                  <a:pt x="6100691" y="5130862"/>
                </a:lnTo>
                <a:lnTo>
                  <a:pt x="6115133" y="5087306"/>
                </a:lnTo>
                <a:lnTo>
                  <a:pt x="6129074" y="5043524"/>
                </a:lnTo>
                <a:lnTo>
                  <a:pt x="6142509" y="4999518"/>
                </a:lnTo>
                <a:lnTo>
                  <a:pt x="6155436" y="4955294"/>
                </a:lnTo>
                <a:lnTo>
                  <a:pt x="6167851" y="4910853"/>
                </a:lnTo>
                <a:lnTo>
                  <a:pt x="6179751" y="4866200"/>
                </a:lnTo>
                <a:lnTo>
                  <a:pt x="6191132" y="4821337"/>
                </a:lnTo>
                <a:lnTo>
                  <a:pt x="6201991" y="4776269"/>
                </a:lnTo>
                <a:lnTo>
                  <a:pt x="6212325" y="4730998"/>
                </a:lnTo>
                <a:lnTo>
                  <a:pt x="6222130" y="4685529"/>
                </a:lnTo>
                <a:lnTo>
                  <a:pt x="6231403" y="4639863"/>
                </a:lnTo>
                <a:lnTo>
                  <a:pt x="6240140" y="4594006"/>
                </a:lnTo>
                <a:lnTo>
                  <a:pt x="6248338" y="4547959"/>
                </a:lnTo>
                <a:lnTo>
                  <a:pt x="6255993" y="4501728"/>
                </a:lnTo>
                <a:lnTo>
                  <a:pt x="6263103" y="4455314"/>
                </a:lnTo>
                <a:lnTo>
                  <a:pt x="6269663" y="4408721"/>
                </a:lnTo>
                <a:lnTo>
                  <a:pt x="6275671" y="4361954"/>
                </a:lnTo>
                <a:lnTo>
                  <a:pt x="6281123" y="4315014"/>
                </a:lnTo>
                <a:lnTo>
                  <a:pt x="6286015" y="4267906"/>
                </a:lnTo>
                <a:lnTo>
                  <a:pt x="6290345" y="4220634"/>
                </a:lnTo>
                <a:lnTo>
                  <a:pt x="6294108" y="4173199"/>
                </a:lnTo>
                <a:lnTo>
                  <a:pt x="6297302" y="4125607"/>
                </a:lnTo>
                <a:lnTo>
                  <a:pt x="6299923" y="4077859"/>
                </a:lnTo>
                <a:lnTo>
                  <a:pt x="6301967" y="4029960"/>
                </a:lnTo>
                <a:lnTo>
                  <a:pt x="6303431" y="3981913"/>
                </a:lnTo>
                <a:lnTo>
                  <a:pt x="6304312" y="3933722"/>
                </a:lnTo>
                <a:lnTo>
                  <a:pt x="6304607" y="3885389"/>
                </a:lnTo>
                <a:lnTo>
                  <a:pt x="6304312" y="3837056"/>
                </a:lnTo>
                <a:lnTo>
                  <a:pt x="6303431" y="3788864"/>
                </a:lnTo>
                <a:lnTo>
                  <a:pt x="6301967" y="3740817"/>
                </a:lnTo>
                <a:lnTo>
                  <a:pt x="6299923" y="3692918"/>
                </a:lnTo>
                <a:lnTo>
                  <a:pt x="6297302" y="3645170"/>
                </a:lnTo>
                <a:lnTo>
                  <a:pt x="6294108" y="3597578"/>
                </a:lnTo>
                <a:lnTo>
                  <a:pt x="6290345" y="3550143"/>
                </a:lnTo>
                <a:lnTo>
                  <a:pt x="6286015" y="3502870"/>
                </a:lnTo>
                <a:lnTo>
                  <a:pt x="6281123" y="3455762"/>
                </a:lnTo>
                <a:lnTo>
                  <a:pt x="6275671" y="3408822"/>
                </a:lnTo>
                <a:lnTo>
                  <a:pt x="6269663" y="3362054"/>
                </a:lnTo>
                <a:lnTo>
                  <a:pt x="6263103" y="3315462"/>
                </a:lnTo>
                <a:lnTo>
                  <a:pt x="6255993" y="3269048"/>
                </a:lnTo>
                <a:lnTo>
                  <a:pt x="6248338" y="3222816"/>
                </a:lnTo>
                <a:lnTo>
                  <a:pt x="6240140" y="3176769"/>
                </a:lnTo>
                <a:lnTo>
                  <a:pt x="6231403" y="3130912"/>
                </a:lnTo>
                <a:lnTo>
                  <a:pt x="6222130" y="3085246"/>
                </a:lnTo>
                <a:lnTo>
                  <a:pt x="6212325" y="3039776"/>
                </a:lnTo>
                <a:lnTo>
                  <a:pt x="6201991" y="2994505"/>
                </a:lnTo>
                <a:lnTo>
                  <a:pt x="6191132" y="2949437"/>
                </a:lnTo>
                <a:lnTo>
                  <a:pt x="6179751" y="2904574"/>
                </a:lnTo>
                <a:lnTo>
                  <a:pt x="6167851" y="2859921"/>
                </a:lnTo>
                <a:lnTo>
                  <a:pt x="6155436" y="2815480"/>
                </a:lnTo>
                <a:lnTo>
                  <a:pt x="6142509" y="2771255"/>
                </a:lnTo>
                <a:lnTo>
                  <a:pt x="6129074" y="2727250"/>
                </a:lnTo>
                <a:lnTo>
                  <a:pt x="6115133" y="2683467"/>
                </a:lnTo>
                <a:lnTo>
                  <a:pt x="6100691" y="2639911"/>
                </a:lnTo>
                <a:lnTo>
                  <a:pt x="6085751" y="2596584"/>
                </a:lnTo>
                <a:lnTo>
                  <a:pt x="6070316" y="2553490"/>
                </a:lnTo>
                <a:lnTo>
                  <a:pt x="6054389" y="2510633"/>
                </a:lnTo>
                <a:lnTo>
                  <a:pt x="6037975" y="2468015"/>
                </a:lnTo>
                <a:lnTo>
                  <a:pt x="6021075" y="2425641"/>
                </a:lnTo>
                <a:lnTo>
                  <a:pt x="6003695" y="2383513"/>
                </a:lnTo>
                <a:lnTo>
                  <a:pt x="5985837" y="2341636"/>
                </a:lnTo>
                <a:lnTo>
                  <a:pt x="5967504" y="2300012"/>
                </a:lnTo>
                <a:lnTo>
                  <a:pt x="5948700" y="2258644"/>
                </a:lnTo>
                <a:lnTo>
                  <a:pt x="5929429" y="2217537"/>
                </a:lnTo>
                <a:lnTo>
                  <a:pt x="5909693" y="2176694"/>
                </a:lnTo>
                <a:lnTo>
                  <a:pt x="5889497" y="2136117"/>
                </a:lnTo>
                <a:lnTo>
                  <a:pt x="5868843" y="2095811"/>
                </a:lnTo>
                <a:lnTo>
                  <a:pt x="5847735" y="2055779"/>
                </a:lnTo>
                <a:lnTo>
                  <a:pt x="5826176" y="2016024"/>
                </a:lnTo>
                <a:lnTo>
                  <a:pt x="5804170" y="1976549"/>
                </a:lnTo>
                <a:lnTo>
                  <a:pt x="5781721" y="1937359"/>
                </a:lnTo>
                <a:lnTo>
                  <a:pt x="5758831" y="1898456"/>
                </a:lnTo>
                <a:lnTo>
                  <a:pt x="5735504" y="1859844"/>
                </a:lnTo>
                <a:lnTo>
                  <a:pt x="5711743" y="1821526"/>
                </a:lnTo>
                <a:lnTo>
                  <a:pt x="5687552" y="1783505"/>
                </a:lnTo>
                <a:lnTo>
                  <a:pt x="5662934" y="1745786"/>
                </a:lnTo>
                <a:lnTo>
                  <a:pt x="5637893" y="1708371"/>
                </a:lnTo>
                <a:lnTo>
                  <a:pt x="5612432" y="1671264"/>
                </a:lnTo>
                <a:lnTo>
                  <a:pt x="5586554" y="1634468"/>
                </a:lnTo>
                <a:lnTo>
                  <a:pt x="5560263" y="1597987"/>
                </a:lnTo>
                <a:lnTo>
                  <a:pt x="5533562" y="1561824"/>
                </a:lnTo>
                <a:lnTo>
                  <a:pt x="5506454" y="1525982"/>
                </a:lnTo>
                <a:lnTo>
                  <a:pt x="5478944" y="1490465"/>
                </a:lnTo>
                <a:lnTo>
                  <a:pt x="5451034" y="1455276"/>
                </a:lnTo>
                <a:lnTo>
                  <a:pt x="5422728" y="1420419"/>
                </a:lnTo>
                <a:lnTo>
                  <a:pt x="5394029" y="1385897"/>
                </a:lnTo>
                <a:lnTo>
                  <a:pt x="5364940" y="1351714"/>
                </a:lnTo>
                <a:lnTo>
                  <a:pt x="5335466" y="1317872"/>
                </a:lnTo>
                <a:lnTo>
                  <a:pt x="5305608" y="1284375"/>
                </a:lnTo>
                <a:lnTo>
                  <a:pt x="5275372" y="1251227"/>
                </a:lnTo>
                <a:lnTo>
                  <a:pt x="5244760" y="1218431"/>
                </a:lnTo>
                <a:lnTo>
                  <a:pt x="5213775" y="1185991"/>
                </a:lnTo>
                <a:lnTo>
                  <a:pt x="5182421" y="1153909"/>
                </a:lnTo>
                <a:lnTo>
                  <a:pt x="5150702" y="1122190"/>
                </a:lnTo>
                <a:lnTo>
                  <a:pt x="5118621" y="1090836"/>
                </a:lnTo>
                <a:lnTo>
                  <a:pt x="5086180" y="1059851"/>
                </a:lnTo>
                <a:lnTo>
                  <a:pt x="5053384" y="1029239"/>
                </a:lnTo>
                <a:lnTo>
                  <a:pt x="5020237" y="999002"/>
                </a:lnTo>
                <a:lnTo>
                  <a:pt x="4986740" y="969145"/>
                </a:lnTo>
                <a:lnTo>
                  <a:pt x="4952898" y="939670"/>
                </a:lnTo>
                <a:lnTo>
                  <a:pt x="4918715" y="910582"/>
                </a:lnTo>
                <a:lnTo>
                  <a:pt x="4884193" y="881883"/>
                </a:lnTo>
                <a:lnTo>
                  <a:pt x="4849336" y="853576"/>
                </a:lnTo>
                <a:lnTo>
                  <a:pt x="4814147" y="825666"/>
                </a:lnTo>
                <a:lnTo>
                  <a:pt x="4778631" y="798156"/>
                </a:lnTo>
                <a:lnTo>
                  <a:pt x="4742789" y="771048"/>
                </a:lnTo>
                <a:lnTo>
                  <a:pt x="4706626" y="744347"/>
                </a:lnTo>
                <a:lnTo>
                  <a:pt x="4670145" y="718056"/>
                </a:lnTo>
                <a:lnTo>
                  <a:pt x="4633349" y="692178"/>
                </a:lnTo>
                <a:lnTo>
                  <a:pt x="4596242" y="666716"/>
                </a:lnTo>
                <a:lnTo>
                  <a:pt x="4558827" y="641675"/>
                </a:lnTo>
                <a:lnTo>
                  <a:pt x="4521108" y="617057"/>
                </a:lnTo>
                <a:lnTo>
                  <a:pt x="4483088" y="592866"/>
                </a:lnTo>
                <a:lnTo>
                  <a:pt x="4444770" y="569105"/>
                </a:lnTo>
                <a:lnTo>
                  <a:pt x="4406158" y="545778"/>
                </a:lnTo>
                <a:lnTo>
                  <a:pt x="4367255" y="522888"/>
                </a:lnTo>
                <a:lnTo>
                  <a:pt x="4328065" y="500438"/>
                </a:lnTo>
                <a:lnTo>
                  <a:pt x="4288590" y="478432"/>
                </a:lnTo>
                <a:lnTo>
                  <a:pt x="4248836" y="456874"/>
                </a:lnTo>
                <a:lnTo>
                  <a:pt x="4208803" y="435766"/>
                </a:lnTo>
                <a:lnTo>
                  <a:pt x="4168497" y="415112"/>
                </a:lnTo>
                <a:lnTo>
                  <a:pt x="4127921" y="394915"/>
                </a:lnTo>
                <a:lnTo>
                  <a:pt x="4087077" y="375179"/>
                </a:lnTo>
                <a:lnTo>
                  <a:pt x="4045970" y="355908"/>
                </a:lnTo>
                <a:lnTo>
                  <a:pt x="4004603" y="337104"/>
                </a:lnTo>
                <a:lnTo>
                  <a:pt x="3962979" y="318771"/>
                </a:lnTo>
                <a:lnTo>
                  <a:pt x="3921101" y="300913"/>
                </a:lnTo>
                <a:lnTo>
                  <a:pt x="3878974" y="283532"/>
                </a:lnTo>
                <a:lnTo>
                  <a:pt x="3836600" y="266633"/>
                </a:lnTo>
                <a:lnTo>
                  <a:pt x="3793982" y="250218"/>
                </a:lnTo>
                <a:lnTo>
                  <a:pt x="3751125" y="234292"/>
                </a:lnTo>
                <a:lnTo>
                  <a:pt x="3708031" y="218857"/>
                </a:lnTo>
                <a:lnTo>
                  <a:pt x="3664705" y="203916"/>
                </a:lnTo>
                <a:lnTo>
                  <a:pt x="3621149" y="189474"/>
                </a:lnTo>
                <a:lnTo>
                  <a:pt x="3577366" y="175534"/>
                </a:lnTo>
                <a:lnTo>
                  <a:pt x="3533361" y="162098"/>
                </a:lnTo>
                <a:lnTo>
                  <a:pt x="3489136" y="149171"/>
                </a:lnTo>
                <a:lnTo>
                  <a:pt x="3444695" y="136756"/>
                </a:lnTo>
                <a:lnTo>
                  <a:pt x="3400042" y="124856"/>
                </a:lnTo>
                <a:lnTo>
                  <a:pt x="3355179" y="113475"/>
                </a:lnTo>
                <a:lnTo>
                  <a:pt x="3310111" y="102615"/>
                </a:lnTo>
                <a:lnTo>
                  <a:pt x="3264840" y="92282"/>
                </a:lnTo>
                <a:lnTo>
                  <a:pt x="3219370" y="82477"/>
                </a:lnTo>
                <a:lnTo>
                  <a:pt x="3173705" y="73204"/>
                </a:lnTo>
                <a:lnTo>
                  <a:pt x="3127847" y="64467"/>
                </a:lnTo>
                <a:lnTo>
                  <a:pt x="3081800" y="56269"/>
                </a:lnTo>
                <a:lnTo>
                  <a:pt x="3035569" y="48613"/>
                </a:lnTo>
                <a:lnTo>
                  <a:pt x="2989155" y="41503"/>
                </a:lnTo>
                <a:lnTo>
                  <a:pt x="2942562" y="34943"/>
                </a:lnTo>
                <a:lnTo>
                  <a:pt x="2895794" y="28935"/>
                </a:lnTo>
                <a:lnTo>
                  <a:pt x="2848855" y="23483"/>
                </a:lnTo>
                <a:lnTo>
                  <a:pt x="2801747" y="18591"/>
                </a:lnTo>
                <a:lnTo>
                  <a:pt x="2754474" y="14261"/>
                </a:lnTo>
                <a:lnTo>
                  <a:pt x="2707039" y="10498"/>
                </a:lnTo>
                <a:lnTo>
                  <a:pt x="2659446" y="7304"/>
                </a:lnTo>
                <a:lnTo>
                  <a:pt x="2611698" y="4684"/>
                </a:lnTo>
                <a:lnTo>
                  <a:pt x="2563799" y="2639"/>
                </a:lnTo>
                <a:lnTo>
                  <a:pt x="2515752" y="1175"/>
                </a:lnTo>
                <a:lnTo>
                  <a:pt x="2467560" y="294"/>
                </a:lnTo>
                <a:lnTo>
                  <a:pt x="2419228" y="0"/>
                </a:lnTo>
                <a:lnTo>
                  <a:pt x="2370895" y="294"/>
                </a:lnTo>
                <a:lnTo>
                  <a:pt x="2322703" y="1175"/>
                </a:lnTo>
                <a:lnTo>
                  <a:pt x="2274656" y="2639"/>
                </a:lnTo>
                <a:lnTo>
                  <a:pt x="2226757" y="4684"/>
                </a:lnTo>
                <a:lnTo>
                  <a:pt x="2179009" y="7304"/>
                </a:lnTo>
                <a:lnTo>
                  <a:pt x="2131416" y="10498"/>
                </a:lnTo>
                <a:lnTo>
                  <a:pt x="2083981" y="14261"/>
                </a:lnTo>
                <a:lnTo>
                  <a:pt x="2036708" y="18591"/>
                </a:lnTo>
                <a:lnTo>
                  <a:pt x="1989600" y="23483"/>
                </a:lnTo>
                <a:lnTo>
                  <a:pt x="1942661" y="28935"/>
                </a:lnTo>
                <a:lnTo>
                  <a:pt x="1895893" y="34943"/>
                </a:lnTo>
                <a:lnTo>
                  <a:pt x="1849300" y="41503"/>
                </a:lnTo>
                <a:lnTo>
                  <a:pt x="1802887" y="48613"/>
                </a:lnTo>
                <a:lnTo>
                  <a:pt x="1756655" y="56269"/>
                </a:lnTo>
                <a:lnTo>
                  <a:pt x="1710608" y="64467"/>
                </a:lnTo>
                <a:lnTo>
                  <a:pt x="1664750" y="73204"/>
                </a:lnTo>
                <a:lnTo>
                  <a:pt x="1619085" y="82477"/>
                </a:lnTo>
                <a:lnTo>
                  <a:pt x="1573615" y="92282"/>
                </a:lnTo>
                <a:lnTo>
                  <a:pt x="1528344" y="102615"/>
                </a:lnTo>
                <a:lnTo>
                  <a:pt x="1483276" y="113475"/>
                </a:lnTo>
                <a:lnTo>
                  <a:pt x="1438413" y="124856"/>
                </a:lnTo>
                <a:lnTo>
                  <a:pt x="1393760" y="136756"/>
                </a:lnTo>
                <a:lnTo>
                  <a:pt x="1349319" y="149171"/>
                </a:lnTo>
                <a:lnTo>
                  <a:pt x="1305094" y="162098"/>
                </a:lnTo>
                <a:lnTo>
                  <a:pt x="1261089" y="175534"/>
                </a:lnTo>
                <a:lnTo>
                  <a:pt x="1217306" y="189474"/>
                </a:lnTo>
                <a:lnTo>
                  <a:pt x="1173750" y="203916"/>
                </a:lnTo>
                <a:lnTo>
                  <a:pt x="1130424" y="218857"/>
                </a:lnTo>
                <a:lnTo>
                  <a:pt x="1087330" y="234292"/>
                </a:lnTo>
                <a:lnTo>
                  <a:pt x="1044473" y="250218"/>
                </a:lnTo>
                <a:lnTo>
                  <a:pt x="1001855" y="266633"/>
                </a:lnTo>
                <a:lnTo>
                  <a:pt x="959481" y="283532"/>
                </a:lnTo>
                <a:lnTo>
                  <a:pt x="917354" y="300913"/>
                </a:lnTo>
                <a:lnTo>
                  <a:pt x="875476" y="318771"/>
                </a:lnTo>
                <a:lnTo>
                  <a:pt x="833852" y="337104"/>
                </a:lnTo>
                <a:lnTo>
                  <a:pt x="792485" y="355908"/>
                </a:lnTo>
                <a:lnTo>
                  <a:pt x="751378" y="375179"/>
                </a:lnTo>
                <a:lnTo>
                  <a:pt x="710534" y="394915"/>
                </a:lnTo>
                <a:lnTo>
                  <a:pt x="669958" y="415112"/>
                </a:lnTo>
                <a:lnTo>
                  <a:pt x="629652" y="435766"/>
                </a:lnTo>
                <a:lnTo>
                  <a:pt x="589619" y="456874"/>
                </a:lnTo>
                <a:lnTo>
                  <a:pt x="549865" y="478432"/>
                </a:lnTo>
                <a:lnTo>
                  <a:pt x="510390" y="500438"/>
                </a:lnTo>
                <a:lnTo>
                  <a:pt x="471200" y="522888"/>
                </a:lnTo>
                <a:lnTo>
                  <a:pt x="432297" y="545778"/>
                </a:lnTo>
                <a:lnTo>
                  <a:pt x="393685" y="569105"/>
                </a:lnTo>
                <a:lnTo>
                  <a:pt x="355367" y="592866"/>
                </a:lnTo>
                <a:lnTo>
                  <a:pt x="317347" y="617057"/>
                </a:lnTo>
                <a:lnTo>
                  <a:pt x="279628" y="641675"/>
                </a:lnTo>
                <a:lnTo>
                  <a:pt x="242213" y="666716"/>
                </a:lnTo>
                <a:lnTo>
                  <a:pt x="205106" y="692178"/>
                </a:lnTo>
                <a:lnTo>
                  <a:pt x="168310" y="718056"/>
                </a:lnTo>
                <a:lnTo>
                  <a:pt x="131829" y="744347"/>
                </a:lnTo>
                <a:lnTo>
                  <a:pt x="95666" y="771048"/>
                </a:lnTo>
                <a:lnTo>
                  <a:pt x="59824" y="798156"/>
                </a:lnTo>
                <a:lnTo>
                  <a:pt x="24308" y="825666"/>
                </a:lnTo>
                <a:lnTo>
                  <a:pt x="0" y="844946"/>
                </a:lnTo>
              </a:path>
              <a:path w="6304915" h="7771130">
                <a:moveTo>
                  <a:pt x="0" y="6925822"/>
                </a:moveTo>
                <a:lnTo>
                  <a:pt x="59824" y="6972613"/>
                </a:lnTo>
                <a:lnTo>
                  <a:pt x="95666" y="6999720"/>
                </a:lnTo>
                <a:lnTo>
                  <a:pt x="131829" y="7026421"/>
                </a:lnTo>
                <a:lnTo>
                  <a:pt x="168310" y="7052712"/>
                </a:lnTo>
                <a:lnTo>
                  <a:pt x="205106" y="7078590"/>
                </a:lnTo>
                <a:lnTo>
                  <a:pt x="242213" y="7104052"/>
                </a:lnTo>
                <a:lnTo>
                  <a:pt x="279628" y="7129093"/>
                </a:lnTo>
                <a:lnTo>
                  <a:pt x="317347" y="7153711"/>
                </a:lnTo>
                <a:lnTo>
                  <a:pt x="355367" y="7177902"/>
                </a:lnTo>
                <a:lnTo>
                  <a:pt x="393685" y="7201663"/>
                </a:lnTo>
                <a:lnTo>
                  <a:pt x="432297" y="7224990"/>
                </a:lnTo>
                <a:lnTo>
                  <a:pt x="471200" y="7247880"/>
                </a:lnTo>
                <a:lnTo>
                  <a:pt x="510390" y="7270330"/>
                </a:lnTo>
                <a:lnTo>
                  <a:pt x="549865" y="7292336"/>
                </a:lnTo>
                <a:lnTo>
                  <a:pt x="589619" y="7313894"/>
                </a:lnTo>
                <a:lnTo>
                  <a:pt x="629652" y="7335002"/>
                </a:lnTo>
                <a:lnTo>
                  <a:pt x="669958" y="7355656"/>
                </a:lnTo>
                <a:lnTo>
                  <a:pt x="710534" y="7375853"/>
                </a:lnTo>
                <a:lnTo>
                  <a:pt x="751378" y="7395588"/>
                </a:lnTo>
                <a:lnTo>
                  <a:pt x="792485" y="7414860"/>
                </a:lnTo>
                <a:lnTo>
                  <a:pt x="833852" y="7433664"/>
                </a:lnTo>
                <a:lnTo>
                  <a:pt x="875476" y="7451997"/>
                </a:lnTo>
                <a:lnTo>
                  <a:pt x="917354" y="7469855"/>
                </a:lnTo>
                <a:lnTo>
                  <a:pt x="959481" y="7487235"/>
                </a:lnTo>
                <a:lnTo>
                  <a:pt x="1001855" y="7504135"/>
                </a:lnTo>
                <a:lnTo>
                  <a:pt x="1044473" y="7520549"/>
                </a:lnTo>
                <a:lnTo>
                  <a:pt x="1087330" y="7536476"/>
                </a:lnTo>
                <a:lnTo>
                  <a:pt x="1130424" y="7551911"/>
                </a:lnTo>
                <a:lnTo>
                  <a:pt x="1173750" y="7566852"/>
                </a:lnTo>
                <a:lnTo>
                  <a:pt x="1217306" y="7581294"/>
                </a:lnTo>
                <a:lnTo>
                  <a:pt x="1261089" y="7595234"/>
                </a:lnTo>
                <a:lnTo>
                  <a:pt x="1305094" y="7608670"/>
                </a:lnTo>
                <a:lnTo>
                  <a:pt x="1349319" y="7621597"/>
                </a:lnTo>
                <a:lnTo>
                  <a:pt x="1393760" y="7634012"/>
                </a:lnTo>
                <a:lnTo>
                  <a:pt x="1438413" y="7645912"/>
                </a:lnTo>
                <a:lnTo>
                  <a:pt x="1483276" y="7657293"/>
                </a:lnTo>
                <a:lnTo>
                  <a:pt x="1528344" y="7668152"/>
                </a:lnTo>
                <a:lnTo>
                  <a:pt x="1573615" y="7678486"/>
                </a:lnTo>
                <a:lnTo>
                  <a:pt x="1619085" y="7688291"/>
                </a:lnTo>
                <a:lnTo>
                  <a:pt x="1664750" y="7697564"/>
                </a:lnTo>
                <a:lnTo>
                  <a:pt x="1710608" y="7706301"/>
                </a:lnTo>
                <a:lnTo>
                  <a:pt x="1756655" y="7714499"/>
                </a:lnTo>
                <a:lnTo>
                  <a:pt x="1802887" y="7722154"/>
                </a:lnTo>
                <a:lnTo>
                  <a:pt x="1849300" y="7729264"/>
                </a:lnTo>
                <a:lnTo>
                  <a:pt x="1895893" y="7735825"/>
                </a:lnTo>
                <a:lnTo>
                  <a:pt x="1942661" y="7741833"/>
                </a:lnTo>
                <a:lnTo>
                  <a:pt x="1989600" y="7747284"/>
                </a:lnTo>
                <a:lnTo>
                  <a:pt x="2036708" y="7752177"/>
                </a:lnTo>
                <a:lnTo>
                  <a:pt x="2083981" y="7756506"/>
                </a:lnTo>
                <a:lnTo>
                  <a:pt x="2131416" y="7760270"/>
                </a:lnTo>
                <a:lnTo>
                  <a:pt x="2179009" y="7763463"/>
                </a:lnTo>
                <a:lnTo>
                  <a:pt x="2226757" y="7766084"/>
                </a:lnTo>
                <a:lnTo>
                  <a:pt x="2274656" y="7768128"/>
                </a:lnTo>
                <a:lnTo>
                  <a:pt x="2322703" y="7769593"/>
                </a:lnTo>
                <a:lnTo>
                  <a:pt x="2370895" y="7770474"/>
                </a:lnTo>
                <a:lnTo>
                  <a:pt x="2419228" y="7770768"/>
                </a:lnTo>
              </a:path>
            </a:pathLst>
          </a:custGeom>
          <a:ln w="157063">
            <a:solidFill>
              <a:srgbClr val="009FE3"/>
            </a:solidFill>
          </a:ln>
        </p:spPr>
        <p:txBody>
          <a:bodyPr wrap="square" lIns="0" tIns="0" rIns="0" bIns="0" rtlCol="0"/>
          <a:lstStyle/>
          <a:p>
            <a:endParaRPr/>
          </a:p>
        </p:txBody>
      </p:sp>
      <p:sp>
        <p:nvSpPr>
          <p:cNvPr id="17" name="bg object 17"/>
          <p:cNvSpPr/>
          <p:nvPr/>
        </p:nvSpPr>
        <p:spPr>
          <a:xfrm>
            <a:off x="0" y="0"/>
            <a:ext cx="20104100" cy="6778625"/>
          </a:xfrm>
          <a:custGeom>
            <a:avLst/>
            <a:gdLst/>
            <a:ahLst/>
            <a:cxnLst/>
            <a:rect l="l" t="t" r="r" b="b"/>
            <a:pathLst>
              <a:path w="20104100" h="6778625">
                <a:moveTo>
                  <a:pt x="20104099" y="0"/>
                </a:moveTo>
                <a:lnTo>
                  <a:pt x="0" y="0"/>
                </a:lnTo>
                <a:lnTo>
                  <a:pt x="0" y="6778432"/>
                </a:lnTo>
                <a:lnTo>
                  <a:pt x="20104099" y="6778432"/>
                </a:lnTo>
                <a:lnTo>
                  <a:pt x="20104099" y="0"/>
                </a:lnTo>
                <a:close/>
              </a:path>
            </a:pathLst>
          </a:custGeom>
          <a:solidFill>
            <a:srgbClr val="009FE3"/>
          </a:solidFill>
        </p:spPr>
        <p:txBody>
          <a:bodyPr wrap="square" lIns="0" tIns="0" rIns="0" bIns="0" rtlCol="0"/>
          <a:lstStyle/>
          <a:p>
            <a:endParaRPr/>
          </a:p>
        </p:txBody>
      </p:sp>
      <p:sp>
        <p:nvSpPr>
          <p:cNvPr id="18" name="bg object 18"/>
          <p:cNvSpPr/>
          <p:nvPr/>
        </p:nvSpPr>
        <p:spPr>
          <a:xfrm>
            <a:off x="0" y="1491776"/>
            <a:ext cx="6304915" cy="5287010"/>
          </a:xfrm>
          <a:custGeom>
            <a:avLst/>
            <a:gdLst/>
            <a:ahLst/>
            <a:cxnLst/>
            <a:rect l="l" t="t" r="r" b="b"/>
            <a:pathLst>
              <a:path w="6304915" h="5287009">
                <a:moveTo>
                  <a:pt x="6044176" y="5286655"/>
                </a:moveTo>
                <a:lnTo>
                  <a:pt x="6070316" y="5217282"/>
                </a:lnTo>
                <a:lnTo>
                  <a:pt x="6085751" y="5174189"/>
                </a:lnTo>
                <a:lnTo>
                  <a:pt x="6100691" y="5130862"/>
                </a:lnTo>
                <a:lnTo>
                  <a:pt x="6115133" y="5087306"/>
                </a:lnTo>
                <a:lnTo>
                  <a:pt x="6129074" y="5043524"/>
                </a:lnTo>
                <a:lnTo>
                  <a:pt x="6142509" y="4999518"/>
                </a:lnTo>
                <a:lnTo>
                  <a:pt x="6155436" y="4955294"/>
                </a:lnTo>
                <a:lnTo>
                  <a:pt x="6167851" y="4910853"/>
                </a:lnTo>
                <a:lnTo>
                  <a:pt x="6179751" y="4866200"/>
                </a:lnTo>
                <a:lnTo>
                  <a:pt x="6191132" y="4821337"/>
                </a:lnTo>
                <a:lnTo>
                  <a:pt x="6201991" y="4776269"/>
                </a:lnTo>
                <a:lnTo>
                  <a:pt x="6212325" y="4730998"/>
                </a:lnTo>
                <a:lnTo>
                  <a:pt x="6222130" y="4685529"/>
                </a:lnTo>
                <a:lnTo>
                  <a:pt x="6231403" y="4639863"/>
                </a:lnTo>
                <a:lnTo>
                  <a:pt x="6240140" y="4594006"/>
                </a:lnTo>
                <a:lnTo>
                  <a:pt x="6248338" y="4547959"/>
                </a:lnTo>
                <a:lnTo>
                  <a:pt x="6255993" y="4501728"/>
                </a:lnTo>
                <a:lnTo>
                  <a:pt x="6263103" y="4455314"/>
                </a:lnTo>
                <a:lnTo>
                  <a:pt x="6269663" y="4408721"/>
                </a:lnTo>
                <a:lnTo>
                  <a:pt x="6275671" y="4361954"/>
                </a:lnTo>
                <a:lnTo>
                  <a:pt x="6281123" y="4315014"/>
                </a:lnTo>
                <a:lnTo>
                  <a:pt x="6286015" y="4267906"/>
                </a:lnTo>
                <a:lnTo>
                  <a:pt x="6290345" y="4220634"/>
                </a:lnTo>
                <a:lnTo>
                  <a:pt x="6294108" y="4173199"/>
                </a:lnTo>
                <a:lnTo>
                  <a:pt x="6297302" y="4125607"/>
                </a:lnTo>
                <a:lnTo>
                  <a:pt x="6299923" y="4077859"/>
                </a:lnTo>
                <a:lnTo>
                  <a:pt x="6301967" y="4029960"/>
                </a:lnTo>
                <a:lnTo>
                  <a:pt x="6303431" y="3981913"/>
                </a:lnTo>
                <a:lnTo>
                  <a:pt x="6304312" y="3933722"/>
                </a:lnTo>
                <a:lnTo>
                  <a:pt x="6304607" y="3885389"/>
                </a:lnTo>
                <a:lnTo>
                  <a:pt x="6304312" y="3837056"/>
                </a:lnTo>
                <a:lnTo>
                  <a:pt x="6303431" y="3788864"/>
                </a:lnTo>
                <a:lnTo>
                  <a:pt x="6301967" y="3740817"/>
                </a:lnTo>
                <a:lnTo>
                  <a:pt x="6299923" y="3692918"/>
                </a:lnTo>
                <a:lnTo>
                  <a:pt x="6297302" y="3645170"/>
                </a:lnTo>
                <a:lnTo>
                  <a:pt x="6294108" y="3597578"/>
                </a:lnTo>
                <a:lnTo>
                  <a:pt x="6290345" y="3550143"/>
                </a:lnTo>
                <a:lnTo>
                  <a:pt x="6286015" y="3502870"/>
                </a:lnTo>
                <a:lnTo>
                  <a:pt x="6281123" y="3455762"/>
                </a:lnTo>
                <a:lnTo>
                  <a:pt x="6275671" y="3408822"/>
                </a:lnTo>
                <a:lnTo>
                  <a:pt x="6269663" y="3362054"/>
                </a:lnTo>
                <a:lnTo>
                  <a:pt x="6263103" y="3315462"/>
                </a:lnTo>
                <a:lnTo>
                  <a:pt x="6255993" y="3269048"/>
                </a:lnTo>
                <a:lnTo>
                  <a:pt x="6248338" y="3222816"/>
                </a:lnTo>
                <a:lnTo>
                  <a:pt x="6240140" y="3176769"/>
                </a:lnTo>
                <a:lnTo>
                  <a:pt x="6231403" y="3130912"/>
                </a:lnTo>
                <a:lnTo>
                  <a:pt x="6222130" y="3085246"/>
                </a:lnTo>
                <a:lnTo>
                  <a:pt x="6212325" y="3039776"/>
                </a:lnTo>
                <a:lnTo>
                  <a:pt x="6201991" y="2994505"/>
                </a:lnTo>
                <a:lnTo>
                  <a:pt x="6191132" y="2949437"/>
                </a:lnTo>
                <a:lnTo>
                  <a:pt x="6179751" y="2904574"/>
                </a:lnTo>
                <a:lnTo>
                  <a:pt x="6167851" y="2859921"/>
                </a:lnTo>
                <a:lnTo>
                  <a:pt x="6155436" y="2815480"/>
                </a:lnTo>
                <a:lnTo>
                  <a:pt x="6142509" y="2771255"/>
                </a:lnTo>
                <a:lnTo>
                  <a:pt x="6129074" y="2727250"/>
                </a:lnTo>
                <a:lnTo>
                  <a:pt x="6115133" y="2683467"/>
                </a:lnTo>
                <a:lnTo>
                  <a:pt x="6100691" y="2639911"/>
                </a:lnTo>
                <a:lnTo>
                  <a:pt x="6085751" y="2596584"/>
                </a:lnTo>
                <a:lnTo>
                  <a:pt x="6070316" y="2553490"/>
                </a:lnTo>
                <a:lnTo>
                  <a:pt x="6054389" y="2510633"/>
                </a:lnTo>
                <a:lnTo>
                  <a:pt x="6037975" y="2468015"/>
                </a:lnTo>
                <a:lnTo>
                  <a:pt x="6021075" y="2425641"/>
                </a:lnTo>
                <a:lnTo>
                  <a:pt x="6003695" y="2383513"/>
                </a:lnTo>
                <a:lnTo>
                  <a:pt x="5985837" y="2341636"/>
                </a:lnTo>
                <a:lnTo>
                  <a:pt x="5967504" y="2300012"/>
                </a:lnTo>
                <a:lnTo>
                  <a:pt x="5948700" y="2258644"/>
                </a:lnTo>
                <a:lnTo>
                  <a:pt x="5929429" y="2217537"/>
                </a:lnTo>
                <a:lnTo>
                  <a:pt x="5909693" y="2176694"/>
                </a:lnTo>
                <a:lnTo>
                  <a:pt x="5889497" y="2136117"/>
                </a:lnTo>
                <a:lnTo>
                  <a:pt x="5868843" y="2095811"/>
                </a:lnTo>
                <a:lnTo>
                  <a:pt x="5847735" y="2055779"/>
                </a:lnTo>
                <a:lnTo>
                  <a:pt x="5826176" y="2016024"/>
                </a:lnTo>
                <a:lnTo>
                  <a:pt x="5804170" y="1976549"/>
                </a:lnTo>
                <a:lnTo>
                  <a:pt x="5781721" y="1937359"/>
                </a:lnTo>
                <a:lnTo>
                  <a:pt x="5758831" y="1898456"/>
                </a:lnTo>
                <a:lnTo>
                  <a:pt x="5735504" y="1859844"/>
                </a:lnTo>
                <a:lnTo>
                  <a:pt x="5711743" y="1821526"/>
                </a:lnTo>
                <a:lnTo>
                  <a:pt x="5687552" y="1783505"/>
                </a:lnTo>
                <a:lnTo>
                  <a:pt x="5662934" y="1745786"/>
                </a:lnTo>
                <a:lnTo>
                  <a:pt x="5637893" y="1708371"/>
                </a:lnTo>
                <a:lnTo>
                  <a:pt x="5612432" y="1671264"/>
                </a:lnTo>
                <a:lnTo>
                  <a:pt x="5586554" y="1634468"/>
                </a:lnTo>
                <a:lnTo>
                  <a:pt x="5560263" y="1597987"/>
                </a:lnTo>
                <a:lnTo>
                  <a:pt x="5533562" y="1561824"/>
                </a:lnTo>
                <a:lnTo>
                  <a:pt x="5506454" y="1525982"/>
                </a:lnTo>
                <a:lnTo>
                  <a:pt x="5478944" y="1490465"/>
                </a:lnTo>
                <a:lnTo>
                  <a:pt x="5451034" y="1455276"/>
                </a:lnTo>
                <a:lnTo>
                  <a:pt x="5422728" y="1420419"/>
                </a:lnTo>
                <a:lnTo>
                  <a:pt x="5394029" y="1385897"/>
                </a:lnTo>
                <a:lnTo>
                  <a:pt x="5364940" y="1351714"/>
                </a:lnTo>
                <a:lnTo>
                  <a:pt x="5335466" y="1317872"/>
                </a:lnTo>
                <a:lnTo>
                  <a:pt x="5305608" y="1284375"/>
                </a:lnTo>
                <a:lnTo>
                  <a:pt x="5275372" y="1251227"/>
                </a:lnTo>
                <a:lnTo>
                  <a:pt x="5244760" y="1218431"/>
                </a:lnTo>
                <a:lnTo>
                  <a:pt x="5213775" y="1185991"/>
                </a:lnTo>
                <a:lnTo>
                  <a:pt x="5182421" y="1153909"/>
                </a:lnTo>
                <a:lnTo>
                  <a:pt x="5150702" y="1122190"/>
                </a:lnTo>
                <a:lnTo>
                  <a:pt x="5118621" y="1090836"/>
                </a:lnTo>
                <a:lnTo>
                  <a:pt x="5086180" y="1059851"/>
                </a:lnTo>
                <a:lnTo>
                  <a:pt x="5053384" y="1029239"/>
                </a:lnTo>
                <a:lnTo>
                  <a:pt x="5020237" y="999002"/>
                </a:lnTo>
                <a:lnTo>
                  <a:pt x="4986740" y="969145"/>
                </a:lnTo>
                <a:lnTo>
                  <a:pt x="4952898" y="939670"/>
                </a:lnTo>
                <a:lnTo>
                  <a:pt x="4918715" y="910582"/>
                </a:lnTo>
                <a:lnTo>
                  <a:pt x="4884193" y="881883"/>
                </a:lnTo>
                <a:lnTo>
                  <a:pt x="4849336" y="853576"/>
                </a:lnTo>
                <a:lnTo>
                  <a:pt x="4814147" y="825666"/>
                </a:lnTo>
                <a:lnTo>
                  <a:pt x="4778631" y="798156"/>
                </a:lnTo>
                <a:lnTo>
                  <a:pt x="4742789" y="771048"/>
                </a:lnTo>
                <a:lnTo>
                  <a:pt x="4706626" y="744347"/>
                </a:lnTo>
                <a:lnTo>
                  <a:pt x="4670145" y="718056"/>
                </a:lnTo>
                <a:lnTo>
                  <a:pt x="4633349" y="692178"/>
                </a:lnTo>
                <a:lnTo>
                  <a:pt x="4596242" y="666716"/>
                </a:lnTo>
                <a:lnTo>
                  <a:pt x="4558827" y="641675"/>
                </a:lnTo>
                <a:lnTo>
                  <a:pt x="4521108" y="617057"/>
                </a:lnTo>
                <a:lnTo>
                  <a:pt x="4483088" y="592866"/>
                </a:lnTo>
                <a:lnTo>
                  <a:pt x="4444770" y="569105"/>
                </a:lnTo>
                <a:lnTo>
                  <a:pt x="4406158" y="545778"/>
                </a:lnTo>
                <a:lnTo>
                  <a:pt x="4367255" y="522888"/>
                </a:lnTo>
                <a:lnTo>
                  <a:pt x="4328065" y="500438"/>
                </a:lnTo>
                <a:lnTo>
                  <a:pt x="4288590" y="478432"/>
                </a:lnTo>
                <a:lnTo>
                  <a:pt x="4248836" y="456874"/>
                </a:lnTo>
                <a:lnTo>
                  <a:pt x="4208803" y="435766"/>
                </a:lnTo>
                <a:lnTo>
                  <a:pt x="4168497" y="415112"/>
                </a:lnTo>
                <a:lnTo>
                  <a:pt x="4127921" y="394915"/>
                </a:lnTo>
                <a:lnTo>
                  <a:pt x="4087077" y="375179"/>
                </a:lnTo>
                <a:lnTo>
                  <a:pt x="4045970" y="355908"/>
                </a:lnTo>
                <a:lnTo>
                  <a:pt x="4004603" y="337104"/>
                </a:lnTo>
                <a:lnTo>
                  <a:pt x="3962979" y="318771"/>
                </a:lnTo>
                <a:lnTo>
                  <a:pt x="3921101" y="300913"/>
                </a:lnTo>
                <a:lnTo>
                  <a:pt x="3878974" y="283532"/>
                </a:lnTo>
                <a:lnTo>
                  <a:pt x="3836600" y="266633"/>
                </a:lnTo>
                <a:lnTo>
                  <a:pt x="3793982" y="250218"/>
                </a:lnTo>
                <a:lnTo>
                  <a:pt x="3751125" y="234292"/>
                </a:lnTo>
                <a:lnTo>
                  <a:pt x="3708031" y="218857"/>
                </a:lnTo>
                <a:lnTo>
                  <a:pt x="3664705" y="203916"/>
                </a:lnTo>
                <a:lnTo>
                  <a:pt x="3621149" y="189474"/>
                </a:lnTo>
                <a:lnTo>
                  <a:pt x="3577366" y="175534"/>
                </a:lnTo>
                <a:lnTo>
                  <a:pt x="3533361" y="162098"/>
                </a:lnTo>
                <a:lnTo>
                  <a:pt x="3489136" y="149171"/>
                </a:lnTo>
                <a:lnTo>
                  <a:pt x="3444695" y="136756"/>
                </a:lnTo>
                <a:lnTo>
                  <a:pt x="3400042" y="124856"/>
                </a:lnTo>
                <a:lnTo>
                  <a:pt x="3355179" y="113475"/>
                </a:lnTo>
                <a:lnTo>
                  <a:pt x="3310111" y="102615"/>
                </a:lnTo>
                <a:lnTo>
                  <a:pt x="3264840" y="92282"/>
                </a:lnTo>
                <a:lnTo>
                  <a:pt x="3219370" y="82477"/>
                </a:lnTo>
                <a:lnTo>
                  <a:pt x="3173705" y="73204"/>
                </a:lnTo>
                <a:lnTo>
                  <a:pt x="3127847" y="64467"/>
                </a:lnTo>
                <a:lnTo>
                  <a:pt x="3081800" y="56269"/>
                </a:lnTo>
                <a:lnTo>
                  <a:pt x="3035569" y="48613"/>
                </a:lnTo>
                <a:lnTo>
                  <a:pt x="2989155" y="41503"/>
                </a:lnTo>
                <a:lnTo>
                  <a:pt x="2942562" y="34943"/>
                </a:lnTo>
                <a:lnTo>
                  <a:pt x="2895794" y="28935"/>
                </a:lnTo>
                <a:lnTo>
                  <a:pt x="2848855" y="23483"/>
                </a:lnTo>
                <a:lnTo>
                  <a:pt x="2801747" y="18591"/>
                </a:lnTo>
                <a:lnTo>
                  <a:pt x="2754474" y="14261"/>
                </a:lnTo>
                <a:lnTo>
                  <a:pt x="2707039" y="10498"/>
                </a:lnTo>
                <a:lnTo>
                  <a:pt x="2659446" y="7304"/>
                </a:lnTo>
                <a:lnTo>
                  <a:pt x="2611698" y="4684"/>
                </a:lnTo>
                <a:lnTo>
                  <a:pt x="2563799" y="2639"/>
                </a:lnTo>
                <a:lnTo>
                  <a:pt x="2515752" y="1175"/>
                </a:lnTo>
                <a:lnTo>
                  <a:pt x="2467560" y="294"/>
                </a:lnTo>
                <a:lnTo>
                  <a:pt x="2419228" y="0"/>
                </a:lnTo>
                <a:lnTo>
                  <a:pt x="2370895" y="294"/>
                </a:lnTo>
                <a:lnTo>
                  <a:pt x="2322703" y="1175"/>
                </a:lnTo>
                <a:lnTo>
                  <a:pt x="2274656" y="2639"/>
                </a:lnTo>
                <a:lnTo>
                  <a:pt x="2226757" y="4684"/>
                </a:lnTo>
                <a:lnTo>
                  <a:pt x="2179009" y="7304"/>
                </a:lnTo>
                <a:lnTo>
                  <a:pt x="2131416" y="10498"/>
                </a:lnTo>
                <a:lnTo>
                  <a:pt x="2083981" y="14261"/>
                </a:lnTo>
                <a:lnTo>
                  <a:pt x="2036708" y="18591"/>
                </a:lnTo>
                <a:lnTo>
                  <a:pt x="1989600" y="23483"/>
                </a:lnTo>
                <a:lnTo>
                  <a:pt x="1942661" y="28935"/>
                </a:lnTo>
                <a:lnTo>
                  <a:pt x="1895893" y="34943"/>
                </a:lnTo>
                <a:lnTo>
                  <a:pt x="1849300" y="41503"/>
                </a:lnTo>
                <a:lnTo>
                  <a:pt x="1802887" y="48613"/>
                </a:lnTo>
                <a:lnTo>
                  <a:pt x="1756655" y="56269"/>
                </a:lnTo>
                <a:lnTo>
                  <a:pt x="1710608" y="64467"/>
                </a:lnTo>
                <a:lnTo>
                  <a:pt x="1664750" y="73204"/>
                </a:lnTo>
                <a:lnTo>
                  <a:pt x="1619085" y="82477"/>
                </a:lnTo>
                <a:lnTo>
                  <a:pt x="1573615" y="92282"/>
                </a:lnTo>
                <a:lnTo>
                  <a:pt x="1528344" y="102615"/>
                </a:lnTo>
                <a:lnTo>
                  <a:pt x="1483276" y="113475"/>
                </a:lnTo>
                <a:lnTo>
                  <a:pt x="1438413" y="124856"/>
                </a:lnTo>
                <a:lnTo>
                  <a:pt x="1393760" y="136756"/>
                </a:lnTo>
                <a:lnTo>
                  <a:pt x="1349319" y="149171"/>
                </a:lnTo>
                <a:lnTo>
                  <a:pt x="1305094" y="162098"/>
                </a:lnTo>
                <a:lnTo>
                  <a:pt x="1261089" y="175534"/>
                </a:lnTo>
                <a:lnTo>
                  <a:pt x="1217306" y="189474"/>
                </a:lnTo>
                <a:lnTo>
                  <a:pt x="1173750" y="203916"/>
                </a:lnTo>
                <a:lnTo>
                  <a:pt x="1130424" y="218857"/>
                </a:lnTo>
                <a:lnTo>
                  <a:pt x="1087330" y="234292"/>
                </a:lnTo>
                <a:lnTo>
                  <a:pt x="1044473" y="250218"/>
                </a:lnTo>
                <a:lnTo>
                  <a:pt x="1001855" y="266633"/>
                </a:lnTo>
                <a:lnTo>
                  <a:pt x="959481" y="283532"/>
                </a:lnTo>
                <a:lnTo>
                  <a:pt x="917354" y="300913"/>
                </a:lnTo>
                <a:lnTo>
                  <a:pt x="875476" y="318771"/>
                </a:lnTo>
                <a:lnTo>
                  <a:pt x="833852" y="337104"/>
                </a:lnTo>
                <a:lnTo>
                  <a:pt x="792485" y="355908"/>
                </a:lnTo>
                <a:lnTo>
                  <a:pt x="751378" y="375179"/>
                </a:lnTo>
                <a:lnTo>
                  <a:pt x="710534" y="394915"/>
                </a:lnTo>
                <a:lnTo>
                  <a:pt x="669958" y="415112"/>
                </a:lnTo>
                <a:lnTo>
                  <a:pt x="629652" y="435766"/>
                </a:lnTo>
                <a:lnTo>
                  <a:pt x="589619" y="456874"/>
                </a:lnTo>
                <a:lnTo>
                  <a:pt x="549865" y="478432"/>
                </a:lnTo>
                <a:lnTo>
                  <a:pt x="510390" y="500438"/>
                </a:lnTo>
                <a:lnTo>
                  <a:pt x="471200" y="522888"/>
                </a:lnTo>
                <a:lnTo>
                  <a:pt x="432297" y="545778"/>
                </a:lnTo>
                <a:lnTo>
                  <a:pt x="393685" y="569105"/>
                </a:lnTo>
                <a:lnTo>
                  <a:pt x="355367" y="592866"/>
                </a:lnTo>
                <a:lnTo>
                  <a:pt x="317347" y="617057"/>
                </a:lnTo>
                <a:lnTo>
                  <a:pt x="279628" y="641675"/>
                </a:lnTo>
                <a:lnTo>
                  <a:pt x="242213" y="666716"/>
                </a:lnTo>
                <a:lnTo>
                  <a:pt x="205106" y="692178"/>
                </a:lnTo>
                <a:lnTo>
                  <a:pt x="168310" y="718056"/>
                </a:lnTo>
                <a:lnTo>
                  <a:pt x="131829" y="744347"/>
                </a:lnTo>
                <a:lnTo>
                  <a:pt x="95666" y="771048"/>
                </a:lnTo>
                <a:lnTo>
                  <a:pt x="59824" y="798156"/>
                </a:lnTo>
                <a:lnTo>
                  <a:pt x="24308" y="825666"/>
                </a:lnTo>
                <a:lnTo>
                  <a:pt x="0" y="844946"/>
                </a:lnTo>
              </a:path>
            </a:pathLst>
          </a:custGeom>
          <a:ln w="157063">
            <a:solidFill>
              <a:srgbClr val="83D0F5"/>
            </a:solidFill>
          </a:ln>
        </p:spPr>
        <p:txBody>
          <a:bodyPr wrap="square" lIns="0" tIns="0" rIns="0" bIns="0" rtlCol="0"/>
          <a:lstStyle/>
          <a:p>
            <a:endParaRPr/>
          </a:p>
        </p:txBody>
      </p:sp>
      <p:sp>
        <p:nvSpPr>
          <p:cNvPr id="19" name="bg object 19"/>
          <p:cNvSpPr/>
          <p:nvPr/>
        </p:nvSpPr>
        <p:spPr>
          <a:xfrm>
            <a:off x="1566443" y="5898889"/>
            <a:ext cx="1471930" cy="890269"/>
          </a:xfrm>
          <a:custGeom>
            <a:avLst/>
            <a:gdLst/>
            <a:ahLst/>
            <a:cxnLst/>
            <a:rect l="l" t="t" r="r" b="b"/>
            <a:pathLst>
              <a:path w="1471930" h="890270">
                <a:moveTo>
                  <a:pt x="463232" y="9766"/>
                </a:moveTo>
                <a:lnTo>
                  <a:pt x="326339" y="9766"/>
                </a:lnTo>
                <a:lnTo>
                  <a:pt x="326339" y="526770"/>
                </a:lnTo>
                <a:lnTo>
                  <a:pt x="122224" y="9766"/>
                </a:lnTo>
                <a:lnTo>
                  <a:pt x="0" y="9766"/>
                </a:lnTo>
                <a:lnTo>
                  <a:pt x="0" y="880008"/>
                </a:lnTo>
                <a:lnTo>
                  <a:pt x="136880" y="880008"/>
                </a:lnTo>
                <a:lnTo>
                  <a:pt x="136880" y="363004"/>
                </a:lnTo>
                <a:lnTo>
                  <a:pt x="342239" y="880008"/>
                </a:lnTo>
                <a:lnTo>
                  <a:pt x="463232" y="880008"/>
                </a:lnTo>
                <a:lnTo>
                  <a:pt x="463232" y="9766"/>
                </a:lnTo>
                <a:close/>
              </a:path>
              <a:path w="1471930" h="890270">
                <a:moveTo>
                  <a:pt x="977734" y="384175"/>
                </a:moveTo>
                <a:lnTo>
                  <a:pt x="976985" y="327672"/>
                </a:lnTo>
                <a:lnTo>
                  <a:pt x="974775" y="275463"/>
                </a:lnTo>
                <a:lnTo>
                  <a:pt x="970318" y="227634"/>
                </a:lnTo>
                <a:lnTo>
                  <a:pt x="962812" y="184277"/>
                </a:lnTo>
                <a:lnTo>
                  <a:pt x="951496" y="145465"/>
                </a:lnTo>
                <a:lnTo>
                  <a:pt x="945781" y="133223"/>
                </a:lnTo>
                <a:lnTo>
                  <a:pt x="935570" y="111302"/>
                </a:lnTo>
                <a:lnTo>
                  <a:pt x="914234" y="81876"/>
                </a:lnTo>
                <a:lnTo>
                  <a:pt x="884618" y="53594"/>
                </a:lnTo>
                <a:lnTo>
                  <a:pt x="847788" y="30695"/>
                </a:lnTo>
                <a:lnTo>
                  <a:pt x="840905" y="28397"/>
                </a:lnTo>
                <a:lnTo>
                  <a:pt x="840905" y="443649"/>
                </a:lnTo>
                <a:lnTo>
                  <a:pt x="840524" y="514032"/>
                </a:lnTo>
                <a:lnTo>
                  <a:pt x="839012" y="573989"/>
                </a:lnTo>
                <a:lnTo>
                  <a:pt x="835863" y="624103"/>
                </a:lnTo>
                <a:lnTo>
                  <a:pt x="830592" y="664933"/>
                </a:lnTo>
                <a:lnTo>
                  <a:pt x="811580" y="721118"/>
                </a:lnTo>
                <a:lnTo>
                  <a:pt x="764819" y="753948"/>
                </a:lnTo>
                <a:lnTo>
                  <a:pt x="741908" y="756564"/>
                </a:lnTo>
                <a:lnTo>
                  <a:pt x="661250" y="756564"/>
                </a:lnTo>
                <a:lnTo>
                  <a:pt x="661250" y="133223"/>
                </a:lnTo>
                <a:lnTo>
                  <a:pt x="741908" y="133223"/>
                </a:lnTo>
                <a:lnTo>
                  <a:pt x="784072" y="143154"/>
                </a:lnTo>
                <a:lnTo>
                  <a:pt x="822667" y="192519"/>
                </a:lnTo>
                <a:lnTo>
                  <a:pt x="835863" y="264452"/>
                </a:lnTo>
                <a:lnTo>
                  <a:pt x="839012" y="313969"/>
                </a:lnTo>
                <a:lnTo>
                  <a:pt x="840524" y="373468"/>
                </a:lnTo>
                <a:lnTo>
                  <a:pt x="840905" y="443649"/>
                </a:lnTo>
                <a:lnTo>
                  <a:pt x="840905" y="28397"/>
                </a:lnTo>
                <a:lnTo>
                  <a:pt x="802005" y="15354"/>
                </a:lnTo>
                <a:lnTo>
                  <a:pt x="745566" y="9753"/>
                </a:lnTo>
                <a:lnTo>
                  <a:pt x="524370" y="9753"/>
                </a:lnTo>
                <a:lnTo>
                  <a:pt x="524370" y="880008"/>
                </a:lnTo>
                <a:lnTo>
                  <a:pt x="745566" y="880008"/>
                </a:lnTo>
                <a:lnTo>
                  <a:pt x="802005" y="874407"/>
                </a:lnTo>
                <a:lnTo>
                  <a:pt x="847788" y="859078"/>
                </a:lnTo>
                <a:lnTo>
                  <a:pt x="884618" y="836180"/>
                </a:lnTo>
                <a:lnTo>
                  <a:pt x="914234" y="807897"/>
                </a:lnTo>
                <a:lnTo>
                  <a:pt x="945781" y="756564"/>
                </a:lnTo>
                <a:lnTo>
                  <a:pt x="962812" y="705497"/>
                </a:lnTo>
                <a:lnTo>
                  <a:pt x="970318" y="662139"/>
                </a:lnTo>
                <a:lnTo>
                  <a:pt x="974775" y="614311"/>
                </a:lnTo>
                <a:lnTo>
                  <a:pt x="976985" y="562114"/>
                </a:lnTo>
                <a:lnTo>
                  <a:pt x="977734" y="505599"/>
                </a:lnTo>
                <a:lnTo>
                  <a:pt x="977734" y="384175"/>
                </a:lnTo>
                <a:close/>
              </a:path>
              <a:path w="1471930" h="890270">
                <a:moveTo>
                  <a:pt x="1471587" y="649008"/>
                </a:moveTo>
                <a:lnTo>
                  <a:pt x="1334693" y="649008"/>
                </a:lnTo>
                <a:lnTo>
                  <a:pt x="1332992" y="672680"/>
                </a:lnTo>
                <a:lnTo>
                  <a:pt x="1329334" y="695452"/>
                </a:lnTo>
                <a:lnTo>
                  <a:pt x="1313903" y="734555"/>
                </a:lnTo>
                <a:lnTo>
                  <a:pt x="1271473" y="764108"/>
                </a:lnTo>
                <a:lnTo>
                  <a:pt x="1249146" y="766330"/>
                </a:lnTo>
                <a:lnTo>
                  <a:pt x="1226807" y="763917"/>
                </a:lnTo>
                <a:lnTo>
                  <a:pt x="1184351" y="733348"/>
                </a:lnTo>
                <a:lnTo>
                  <a:pt x="1165021" y="675398"/>
                </a:lnTo>
                <a:lnTo>
                  <a:pt x="1159446" y="633120"/>
                </a:lnTo>
                <a:lnTo>
                  <a:pt x="1156017" y="581063"/>
                </a:lnTo>
                <a:lnTo>
                  <a:pt x="1154277" y="518541"/>
                </a:lnTo>
                <a:lnTo>
                  <a:pt x="1153795" y="444893"/>
                </a:lnTo>
                <a:lnTo>
                  <a:pt x="1154277" y="371233"/>
                </a:lnTo>
                <a:lnTo>
                  <a:pt x="1156017" y="308724"/>
                </a:lnTo>
                <a:lnTo>
                  <a:pt x="1159446" y="256667"/>
                </a:lnTo>
                <a:lnTo>
                  <a:pt x="1165021" y="214388"/>
                </a:lnTo>
                <a:lnTo>
                  <a:pt x="1184351" y="156438"/>
                </a:lnTo>
                <a:lnTo>
                  <a:pt x="1226807" y="125844"/>
                </a:lnTo>
                <a:lnTo>
                  <a:pt x="1249146" y="123431"/>
                </a:lnTo>
                <a:lnTo>
                  <a:pt x="1271282" y="125653"/>
                </a:lnTo>
                <a:lnTo>
                  <a:pt x="1312672" y="155219"/>
                </a:lnTo>
                <a:lnTo>
                  <a:pt x="1328127" y="193725"/>
                </a:lnTo>
                <a:lnTo>
                  <a:pt x="1333461" y="239560"/>
                </a:lnTo>
                <a:lnTo>
                  <a:pt x="1470355" y="239560"/>
                </a:lnTo>
                <a:lnTo>
                  <a:pt x="1464462" y="184099"/>
                </a:lnTo>
                <a:lnTo>
                  <a:pt x="1450657" y="134137"/>
                </a:lnTo>
                <a:lnTo>
                  <a:pt x="1429296" y="91059"/>
                </a:lnTo>
                <a:lnTo>
                  <a:pt x="1400708" y="56235"/>
                </a:lnTo>
                <a:lnTo>
                  <a:pt x="1369809" y="31965"/>
                </a:lnTo>
                <a:lnTo>
                  <a:pt x="1335011" y="14351"/>
                </a:lnTo>
                <a:lnTo>
                  <a:pt x="1295171" y="3619"/>
                </a:lnTo>
                <a:lnTo>
                  <a:pt x="1249146" y="0"/>
                </a:lnTo>
                <a:lnTo>
                  <a:pt x="1192885" y="5613"/>
                </a:lnTo>
                <a:lnTo>
                  <a:pt x="1147381" y="21082"/>
                </a:lnTo>
                <a:lnTo>
                  <a:pt x="1110589" y="44335"/>
                </a:lnTo>
                <a:lnTo>
                  <a:pt x="1080465" y="73342"/>
                </a:lnTo>
                <a:lnTo>
                  <a:pt x="1043203" y="138455"/>
                </a:lnTo>
                <a:lnTo>
                  <a:pt x="1031875" y="178384"/>
                </a:lnTo>
                <a:lnTo>
                  <a:pt x="1024382" y="223050"/>
                </a:lnTo>
                <a:lnTo>
                  <a:pt x="1019924" y="272300"/>
                </a:lnTo>
                <a:lnTo>
                  <a:pt x="1017714" y="325983"/>
                </a:lnTo>
                <a:lnTo>
                  <a:pt x="1016965" y="383971"/>
                </a:lnTo>
                <a:lnTo>
                  <a:pt x="1016965" y="508139"/>
                </a:lnTo>
                <a:lnTo>
                  <a:pt x="1017714" y="565861"/>
                </a:lnTo>
                <a:lnTo>
                  <a:pt x="1019924" y="619150"/>
                </a:lnTo>
                <a:lnTo>
                  <a:pt x="1024382" y="667956"/>
                </a:lnTo>
                <a:lnTo>
                  <a:pt x="1031875" y="712165"/>
                </a:lnTo>
                <a:lnTo>
                  <a:pt x="1043203" y="751713"/>
                </a:lnTo>
                <a:lnTo>
                  <a:pt x="1059129" y="786498"/>
                </a:lnTo>
                <a:lnTo>
                  <a:pt x="1110589" y="845439"/>
                </a:lnTo>
                <a:lnTo>
                  <a:pt x="1147381" y="868692"/>
                </a:lnTo>
                <a:lnTo>
                  <a:pt x="1192885" y="884161"/>
                </a:lnTo>
                <a:lnTo>
                  <a:pt x="1249146" y="889774"/>
                </a:lnTo>
                <a:lnTo>
                  <a:pt x="1294460" y="886167"/>
                </a:lnTo>
                <a:lnTo>
                  <a:pt x="1333931" y="875576"/>
                </a:lnTo>
                <a:lnTo>
                  <a:pt x="1368602" y="858329"/>
                </a:lnTo>
                <a:lnTo>
                  <a:pt x="1399476" y="834783"/>
                </a:lnTo>
                <a:lnTo>
                  <a:pt x="1428965" y="799731"/>
                </a:lnTo>
                <a:lnTo>
                  <a:pt x="1451114" y="756094"/>
                </a:lnTo>
                <a:lnTo>
                  <a:pt x="1465478" y="705358"/>
                </a:lnTo>
                <a:lnTo>
                  <a:pt x="1471587" y="649008"/>
                </a:lnTo>
                <a:close/>
              </a:path>
            </a:pathLst>
          </a:custGeom>
          <a:solidFill>
            <a:srgbClr val="83D0F5"/>
          </a:solidFill>
        </p:spPr>
        <p:txBody>
          <a:bodyPr wrap="square" lIns="0" tIns="0" rIns="0" bIns="0" rtlCol="0"/>
          <a:lstStyle/>
          <a:p>
            <a:endParaRPr/>
          </a:p>
        </p:txBody>
      </p:sp>
      <p:sp>
        <p:nvSpPr>
          <p:cNvPr id="20" name="bg object 20"/>
          <p:cNvSpPr/>
          <p:nvPr/>
        </p:nvSpPr>
        <p:spPr>
          <a:xfrm>
            <a:off x="1488109" y="6768179"/>
            <a:ext cx="2583180" cy="890269"/>
          </a:xfrm>
          <a:custGeom>
            <a:avLst/>
            <a:gdLst/>
            <a:ahLst/>
            <a:cxnLst/>
            <a:rect l="l" t="t" r="r" b="b"/>
            <a:pathLst>
              <a:path w="2583179" h="890270">
                <a:moveTo>
                  <a:pt x="558546" y="880021"/>
                </a:moveTo>
                <a:lnTo>
                  <a:pt x="516661" y="707682"/>
                </a:lnTo>
                <a:lnTo>
                  <a:pt x="486676" y="584238"/>
                </a:lnTo>
                <a:lnTo>
                  <a:pt x="398183" y="220014"/>
                </a:lnTo>
                <a:lnTo>
                  <a:pt x="354457" y="40081"/>
                </a:lnTo>
                <a:lnTo>
                  <a:pt x="354457" y="584238"/>
                </a:lnTo>
                <a:lnTo>
                  <a:pt x="205320" y="584238"/>
                </a:lnTo>
                <a:lnTo>
                  <a:pt x="279869" y="220014"/>
                </a:lnTo>
                <a:lnTo>
                  <a:pt x="354457" y="584238"/>
                </a:lnTo>
                <a:lnTo>
                  <a:pt x="354457" y="40081"/>
                </a:lnTo>
                <a:lnTo>
                  <a:pt x="347091" y="9766"/>
                </a:lnTo>
                <a:lnTo>
                  <a:pt x="213880" y="9766"/>
                </a:lnTo>
                <a:lnTo>
                  <a:pt x="0" y="880021"/>
                </a:lnTo>
                <a:lnTo>
                  <a:pt x="144233" y="880021"/>
                </a:lnTo>
                <a:lnTo>
                  <a:pt x="178447" y="707682"/>
                </a:lnTo>
                <a:lnTo>
                  <a:pt x="380123" y="707682"/>
                </a:lnTo>
                <a:lnTo>
                  <a:pt x="415531" y="880021"/>
                </a:lnTo>
                <a:lnTo>
                  <a:pt x="558546" y="880021"/>
                </a:lnTo>
                <a:close/>
              </a:path>
              <a:path w="2583179" h="890270">
                <a:moveTo>
                  <a:pt x="1004684" y="649008"/>
                </a:moveTo>
                <a:lnTo>
                  <a:pt x="867791" y="649008"/>
                </a:lnTo>
                <a:lnTo>
                  <a:pt x="866089" y="672693"/>
                </a:lnTo>
                <a:lnTo>
                  <a:pt x="862444" y="695452"/>
                </a:lnTo>
                <a:lnTo>
                  <a:pt x="847001" y="734580"/>
                </a:lnTo>
                <a:lnTo>
                  <a:pt x="804545" y="764133"/>
                </a:lnTo>
                <a:lnTo>
                  <a:pt x="782243" y="766343"/>
                </a:lnTo>
                <a:lnTo>
                  <a:pt x="759904" y="763943"/>
                </a:lnTo>
                <a:lnTo>
                  <a:pt x="717461" y="733348"/>
                </a:lnTo>
                <a:lnTo>
                  <a:pt x="698119" y="675411"/>
                </a:lnTo>
                <a:lnTo>
                  <a:pt x="692543" y="633133"/>
                </a:lnTo>
                <a:lnTo>
                  <a:pt x="689114" y="581075"/>
                </a:lnTo>
                <a:lnTo>
                  <a:pt x="687387" y="518553"/>
                </a:lnTo>
                <a:lnTo>
                  <a:pt x="686904" y="444893"/>
                </a:lnTo>
                <a:lnTo>
                  <a:pt x="687387" y="371970"/>
                </a:lnTo>
                <a:lnTo>
                  <a:pt x="689114" y="311277"/>
                </a:lnTo>
                <a:lnTo>
                  <a:pt x="692543" y="261581"/>
                </a:lnTo>
                <a:lnTo>
                  <a:pt x="698119" y="221653"/>
                </a:lnTo>
                <a:lnTo>
                  <a:pt x="717461" y="166217"/>
                </a:lnTo>
                <a:lnTo>
                  <a:pt x="759904" y="135661"/>
                </a:lnTo>
                <a:lnTo>
                  <a:pt x="782243" y="133261"/>
                </a:lnTo>
                <a:lnTo>
                  <a:pt x="787400" y="133502"/>
                </a:lnTo>
                <a:lnTo>
                  <a:pt x="787400" y="133261"/>
                </a:lnTo>
                <a:lnTo>
                  <a:pt x="859917" y="133261"/>
                </a:lnTo>
                <a:lnTo>
                  <a:pt x="859917" y="9842"/>
                </a:lnTo>
                <a:lnTo>
                  <a:pt x="772198" y="9842"/>
                </a:lnTo>
                <a:lnTo>
                  <a:pt x="772198" y="10261"/>
                </a:lnTo>
                <a:lnTo>
                  <a:pt x="719912" y="17132"/>
                </a:lnTo>
                <a:lnTo>
                  <a:pt x="677214" y="32740"/>
                </a:lnTo>
                <a:lnTo>
                  <a:pt x="642340" y="55321"/>
                </a:lnTo>
                <a:lnTo>
                  <a:pt x="613549" y="83121"/>
                </a:lnTo>
                <a:lnTo>
                  <a:pt x="576300" y="146710"/>
                </a:lnTo>
                <a:lnTo>
                  <a:pt x="564984" y="185077"/>
                </a:lnTo>
                <a:lnTo>
                  <a:pt x="557479" y="227952"/>
                </a:lnTo>
                <a:lnTo>
                  <a:pt x="553021" y="275399"/>
                </a:lnTo>
                <a:lnTo>
                  <a:pt x="550811" y="327533"/>
                </a:lnTo>
                <a:lnTo>
                  <a:pt x="550062" y="384403"/>
                </a:lnTo>
                <a:lnTo>
                  <a:pt x="550062" y="508165"/>
                </a:lnTo>
                <a:lnTo>
                  <a:pt x="550811" y="565873"/>
                </a:lnTo>
                <a:lnTo>
                  <a:pt x="553021" y="619163"/>
                </a:lnTo>
                <a:lnTo>
                  <a:pt x="557479" y="667969"/>
                </a:lnTo>
                <a:lnTo>
                  <a:pt x="564984" y="712190"/>
                </a:lnTo>
                <a:lnTo>
                  <a:pt x="576300" y="751738"/>
                </a:lnTo>
                <a:lnTo>
                  <a:pt x="592226" y="786523"/>
                </a:lnTo>
                <a:lnTo>
                  <a:pt x="643686" y="845464"/>
                </a:lnTo>
                <a:lnTo>
                  <a:pt x="680478" y="868718"/>
                </a:lnTo>
                <a:lnTo>
                  <a:pt x="725970" y="884199"/>
                </a:lnTo>
                <a:lnTo>
                  <a:pt x="782243" y="889812"/>
                </a:lnTo>
                <a:lnTo>
                  <a:pt x="827544" y="886193"/>
                </a:lnTo>
                <a:lnTo>
                  <a:pt x="867016" y="875601"/>
                </a:lnTo>
                <a:lnTo>
                  <a:pt x="901674" y="858354"/>
                </a:lnTo>
                <a:lnTo>
                  <a:pt x="932573" y="834809"/>
                </a:lnTo>
                <a:lnTo>
                  <a:pt x="962050" y="799757"/>
                </a:lnTo>
                <a:lnTo>
                  <a:pt x="984199" y="756119"/>
                </a:lnTo>
                <a:lnTo>
                  <a:pt x="998562" y="705370"/>
                </a:lnTo>
                <a:lnTo>
                  <a:pt x="1004684" y="649008"/>
                </a:lnTo>
                <a:close/>
              </a:path>
              <a:path w="2583179" h="890270">
                <a:moveTo>
                  <a:pt x="1343787" y="10045"/>
                </a:moveTo>
                <a:lnTo>
                  <a:pt x="914768" y="10045"/>
                </a:lnTo>
                <a:lnTo>
                  <a:pt x="914768" y="133235"/>
                </a:lnTo>
                <a:lnTo>
                  <a:pt x="1060221" y="133235"/>
                </a:lnTo>
                <a:lnTo>
                  <a:pt x="1060221" y="879995"/>
                </a:lnTo>
                <a:lnTo>
                  <a:pt x="1197089" y="879995"/>
                </a:lnTo>
                <a:lnTo>
                  <a:pt x="1197089" y="133235"/>
                </a:lnTo>
                <a:lnTo>
                  <a:pt x="1343787" y="133235"/>
                </a:lnTo>
                <a:lnTo>
                  <a:pt x="1343787" y="10045"/>
                </a:lnTo>
                <a:close/>
              </a:path>
              <a:path w="2583179" h="890270">
                <a:moveTo>
                  <a:pt x="1530781" y="9779"/>
                </a:moveTo>
                <a:lnTo>
                  <a:pt x="1393875" y="9779"/>
                </a:lnTo>
                <a:lnTo>
                  <a:pt x="1393875" y="880021"/>
                </a:lnTo>
                <a:lnTo>
                  <a:pt x="1530781" y="880021"/>
                </a:lnTo>
                <a:lnTo>
                  <a:pt x="1530781" y="9779"/>
                </a:lnTo>
                <a:close/>
              </a:path>
              <a:path w="2583179" h="890270">
                <a:moveTo>
                  <a:pt x="2057476" y="382816"/>
                </a:moveTo>
                <a:lnTo>
                  <a:pt x="2056726" y="324967"/>
                </a:lnTo>
                <a:lnTo>
                  <a:pt x="2054517" y="271475"/>
                </a:lnTo>
                <a:lnTo>
                  <a:pt x="2050059" y="222453"/>
                </a:lnTo>
                <a:lnTo>
                  <a:pt x="2042566" y="178003"/>
                </a:lnTo>
                <a:lnTo>
                  <a:pt x="2031250" y="138264"/>
                </a:lnTo>
                <a:lnTo>
                  <a:pt x="2015324" y="103327"/>
                </a:lnTo>
                <a:lnTo>
                  <a:pt x="1963864" y="44348"/>
                </a:lnTo>
                <a:lnTo>
                  <a:pt x="1927085" y="21082"/>
                </a:lnTo>
                <a:lnTo>
                  <a:pt x="1920659" y="18897"/>
                </a:lnTo>
                <a:lnTo>
                  <a:pt x="1920659" y="444893"/>
                </a:lnTo>
                <a:lnTo>
                  <a:pt x="1920265" y="518553"/>
                </a:lnTo>
                <a:lnTo>
                  <a:pt x="1918766" y="581075"/>
                </a:lnTo>
                <a:lnTo>
                  <a:pt x="1915617" y="633133"/>
                </a:lnTo>
                <a:lnTo>
                  <a:pt x="1910346" y="675411"/>
                </a:lnTo>
                <a:lnTo>
                  <a:pt x="1891334" y="733348"/>
                </a:lnTo>
                <a:lnTo>
                  <a:pt x="1847850" y="763943"/>
                </a:lnTo>
                <a:lnTo>
                  <a:pt x="1825307" y="766343"/>
                </a:lnTo>
                <a:lnTo>
                  <a:pt x="1803006" y="763943"/>
                </a:lnTo>
                <a:lnTo>
                  <a:pt x="1760562" y="733348"/>
                </a:lnTo>
                <a:lnTo>
                  <a:pt x="1741220" y="675411"/>
                </a:lnTo>
                <a:lnTo>
                  <a:pt x="1735645" y="633133"/>
                </a:lnTo>
                <a:lnTo>
                  <a:pt x="1732216" y="581075"/>
                </a:lnTo>
                <a:lnTo>
                  <a:pt x="1730476" y="518553"/>
                </a:lnTo>
                <a:lnTo>
                  <a:pt x="1729994" y="444893"/>
                </a:lnTo>
                <a:lnTo>
                  <a:pt x="1730476" y="371246"/>
                </a:lnTo>
                <a:lnTo>
                  <a:pt x="1732216" y="308737"/>
                </a:lnTo>
                <a:lnTo>
                  <a:pt x="1735645" y="256679"/>
                </a:lnTo>
                <a:lnTo>
                  <a:pt x="1741220" y="214388"/>
                </a:lnTo>
                <a:lnTo>
                  <a:pt x="1760562" y="156438"/>
                </a:lnTo>
                <a:lnTo>
                  <a:pt x="1803006" y="125882"/>
                </a:lnTo>
                <a:lnTo>
                  <a:pt x="1825307" y="123482"/>
                </a:lnTo>
                <a:lnTo>
                  <a:pt x="1847850" y="125882"/>
                </a:lnTo>
                <a:lnTo>
                  <a:pt x="1891334" y="156438"/>
                </a:lnTo>
                <a:lnTo>
                  <a:pt x="1910346" y="214388"/>
                </a:lnTo>
                <a:lnTo>
                  <a:pt x="1915617" y="256679"/>
                </a:lnTo>
                <a:lnTo>
                  <a:pt x="1918766" y="308737"/>
                </a:lnTo>
                <a:lnTo>
                  <a:pt x="1920265" y="371246"/>
                </a:lnTo>
                <a:lnTo>
                  <a:pt x="1920659" y="444893"/>
                </a:lnTo>
                <a:lnTo>
                  <a:pt x="1920659" y="18897"/>
                </a:lnTo>
                <a:lnTo>
                  <a:pt x="1881581" y="5613"/>
                </a:lnTo>
                <a:lnTo>
                  <a:pt x="1825307" y="0"/>
                </a:lnTo>
                <a:lnTo>
                  <a:pt x="1769059" y="5613"/>
                </a:lnTo>
                <a:lnTo>
                  <a:pt x="1723580" y="21082"/>
                </a:lnTo>
                <a:lnTo>
                  <a:pt x="1686788" y="44348"/>
                </a:lnTo>
                <a:lnTo>
                  <a:pt x="1656651" y="73329"/>
                </a:lnTo>
                <a:lnTo>
                  <a:pt x="1619402" y="138264"/>
                </a:lnTo>
                <a:lnTo>
                  <a:pt x="1608086" y="178003"/>
                </a:lnTo>
                <a:lnTo>
                  <a:pt x="1600593" y="222453"/>
                </a:lnTo>
                <a:lnTo>
                  <a:pt x="1596136" y="271475"/>
                </a:lnTo>
                <a:lnTo>
                  <a:pt x="1593926" y="324967"/>
                </a:lnTo>
                <a:lnTo>
                  <a:pt x="1593176" y="382816"/>
                </a:lnTo>
                <a:lnTo>
                  <a:pt x="1593176" y="506984"/>
                </a:lnTo>
                <a:lnTo>
                  <a:pt x="1593926" y="564832"/>
                </a:lnTo>
                <a:lnTo>
                  <a:pt x="1596136" y="618324"/>
                </a:lnTo>
                <a:lnTo>
                  <a:pt x="1600593" y="667346"/>
                </a:lnTo>
                <a:lnTo>
                  <a:pt x="1608086" y="711796"/>
                </a:lnTo>
                <a:lnTo>
                  <a:pt x="1619402" y="751535"/>
                </a:lnTo>
                <a:lnTo>
                  <a:pt x="1635328" y="786460"/>
                </a:lnTo>
                <a:lnTo>
                  <a:pt x="1686788" y="845451"/>
                </a:lnTo>
                <a:lnTo>
                  <a:pt x="1723580" y="868718"/>
                </a:lnTo>
                <a:lnTo>
                  <a:pt x="1769059" y="884199"/>
                </a:lnTo>
                <a:lnTo>
                  <a:pt x="1825307" y="889812"/>
                </a:lnTo>
                <a:lnTo>
                  <a:pt x="1881581" y="884199"/>
                </a:lnTo>
                <a:lnTo>
                  <a:pt x="1927085" y="868718"/>
                </a:lnTo>
                <a:lnTo>
                  <a:pt x="1963864" y="845451"/>
                </a:lnTo>
                <a:lnTo>
                  <a:pt x="1994014" y="816457"/>
                </a:lnTo>
                <a:lnTo>
                  <a:pt x="2024507" y="766343"/>
                </a:lnTo>
                <a:lnTo>
                  <a:pt x="2042566" y="711796"/>
                </a:lnTo>
                <a:lnTo>
                  <a:pt x="2050059" y="667346"/>
                </a:lnTo>
                <a:lnTo>
                  <a:pt x="2054517" y="618324"/>
                </a:lnTo>
                <a:lnTo>
                  <a:pt x="2056726" y="564832"/>
                </a:lnTo>
                <a:lnTo>
                  <a:pt x="2057476" y="506984"/>
                </a:lnTo>
                <a:lnTo>
                  <a:pt x="2057476" y="382816"/>
                </a:lnTo>
                <a:close/>
              </a:path>
              <a:path w="2583179" h="890270">
                <a:moveTo>
                  <a:pt x="2583116" y="9779"/>
                </a:moveTo>
                <a:lnTo>
                  <a:pt x="2446236" y="9779"/>
                </a:lnTo>
                <a:lnTo>
                  <a:pt x="2446236" y="526783"/>
                </a:lnTo>
                <a:lnTo>
                  <a:pt x="2242134" y="9779"/>
                </a:lnTo>
                <a:lnTo>
                  <a:pt x="2119884" y="9779"/>
                </a:lnTo>
                <a:lnTo>
                  <a:pt x="2119884" y="880021"/>
                </a:lnTo>
                <a:lnTo>
                  <a:pt x="2256764" y="880021"/>
                </a:lnTo>
                <a:lnTo>
                  <a:pt x="2256764" y="363004"/>
                </a:lnTo>
                <a:lnTo>
                  <a:pt x="2462123" y="880021"/>
                </a:lnTo>
                <a:lnTo>
                  <a:pt x="2583116" y="880021"/>
                </a:lnTo>
                <a:lnTo>
                  <a:pt x="2583116" y="9779"/>
                </a:lnTo>
                <a:close/>
              </a:path>
            </a:pathLst>
          </a:custGeom>
          <a:solidFill>
            <a:srgbClr val="009FE3"/>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6600" b="1" i="0">
                <a:solidFill>
                  <a:srgbClr val="009FE3"/>
                </a:solidFill>
                <a:latin typeface="Barlow Condensed SemiBold"/>
                <a:cs typeface="Barlow Condensed SemiBold"/>
              </a:defRPr>
            </a:lvl1pPr>
          </a:lstStyle>
          <a:p>
            <a:endParaRPr/>
          </a:p>
        </p:txBody>
      </p:sp>
      <p:sp>
        <p:nvSpPr>
          <p:cNvPr id="3" name="Holder 3"/>
          <p:cNvSpPr>
            <a:spLocks noGrp="1"/>
          </p:cNvSpPr>
          <p:nvPr>
            <p:ph type="ftr" sz="quarter" idx="5"/>
          </p:nvPr>
        </p:nvSpPr>
        <p:spPr/>
        <p:txBody>
          <a:bodyPr lIns="0" tIns="0" rIns="0" bIns="0"/>
          <a:lstStyle>
            <a:lvl1pPr>
              <a:defRPr sz="1700" b="1" i="0">
                <a:solidFill>
                  <a:schemeClr val="tx1"/>
                </a:solidFill>
                <a:latin typeface="Barlow Condensed SemiBold"/>
                <a:cs typeface="Barlow Condensed SemiBold"/>
              </a:defRPr>
            </a:lvl1pPr>
          </a:lstStyle>
          <a:p>
            <a:pPr marL="12700" algn="r">
              <a:spcBef>
                <a:spcPts val="130"/>
              </a:spcBef>
            </a:pPr>
            <a:r>
              <a:rPr lang="en-US" spc="55"/>
              <a:t>Facilitating implementation of climate‑resilient and low‑carbon development aligned with national and global goals</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5/4/2025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444688"/>
            <a:ext cx="6304915" cy="7771130"/>
          </a:xfrm>
          <a:custGeom>
            <a:avLst/>
            <a:gdLst/>
            <a:ahLst/>
            <a:cxnLst/>
            <a:rect l="l" t="t" r="r" b="b"/>
            <a:pathLst>
              <a:path w="6304915" h="7771130">
                <a:moveTo>
                  <a:pt x="2419228" y="7770768"/>
                </a:moveTo>
                <a:lnTo>
                  <a:pt x="2467560" y="7770474"/>
                </a:lnTo>
                <a:lnTo>
                  <a:pt x="2515752" y="7769593"/>
                </a:lnTo>
                <a:lnTo>
                  <a:pt x="2563799" y="7768128"/>
                </a:lnTo>
                <a:lnTo>
                  <a:pt x="2611698" y="7766084"/>
                </a:lnTo>
                <a:lnTo>
                  <a:pt x="2659446" y="7763463"/>
                </a:lnTo>
                <a:lnTo>
                  <a:pt x="2707039" y="7760270"/>
                </a:lnTo>
                <a:lnTo>
                  <a:pt x="2754474" y="7756506"/>
                </a:lnTo>
                <a:lnTo>
                  <a:pt x="2801747" y="7752177"/>
                </a:lnTo>
                <a:lnTo>
                  <a:pt x="2848855" y="7747284"/>
                </a:lnTo>
                <a:lnTo>
                  <a:pt x="2895794" y="7741833"/>
                </a:lnTo>
                <a:lnTo>
                  <a:pt x="2942562" y="7735825"/>
                </a:lnTo>
                <a:lnTo>
                  <a:pt x="2989155" y="7729264"/>
                </a:lnTo>
                <a:lnTo>
                  <a:pt x="3035569" y="7722154"/>
                </a:lnTo>
                <a:lnTo>
                  <a:pt x="3081800" y="7714499"/>
                </a:lnTo>
                <a:lnTo>
                  <a:pt x="3127847" y="7706301"/>
                </a:lnTo>
                <a:lnTo>
                  <a:pt x="3173705" y="7697564"/>
                </a:lnTo>
                <a:lnTo>
                  <a:pt x="3219370" y="7688291"/>
                </a:lnTo>
                <a:lnTo>
                  <a:pt x="3264840" y="7678486"/>
                </a:lnTo>
                <a:lnTo>
                  <a:pt x="3310111" y="7668152"/>
                </a:lnTo>
                <a:lnTo>
                  <a:pt x="3355179" y="7657293"/>
                </a:lnTo>
                <a:lnTo>
                  <a:pt x="3400042" y="7645912"/>
                </a:lnTo>
                <a:lnTo>
                  <a:pt x="3444695" y="7634012"/>
                </a:lnTo>
                <a:lnTo>
                  <a:pt x="3489136" y="7621597"/>
                </a:lnTo>
                <a:lnTo>
                  <a:pt x="3533361" y="7608670"/>
                </a:lnTo>
                <a:lnTo>
                  <a:pt x="3577366" y="7595234"/>
                </a:lnTo>
                <a:lnTo>
                  <a:pt x="3621149" y="7581294"/>
                </a:lnTo>
                <a:lnTo>
                  <a:pt x="3664705" y="7566852"/>
                </a:lnTo>
                <a:lnTo>
                  <a:pt x="3708031" y="7551911"/>
                </a:lnTo>
                <a:lnTo>
                  <a:pt x="3751125" y="7536476"/>
                </a:lnTo>
                <a:lnTo>
                  <a:pt x="3793982" y="7520549"/>
                </a:lnTo>
                <a:lnTo>
                  <a:pt x="3836600" y="7504135"/>
                </a:lnTo>
                <a:lnTo>
                  <a:pt x="3878974" y="7487235"/>
                </a:lnTo>
                <a:lnTo>
                  <a:pt x="3921101" y="7469855"/>
                </a:lnTo>
                <a:lnTo>
                  <a:pt x="3962979" y="7451997"/>
                </a:lnTo>
                <a:lnTo>
                  <a:pt x="4004603" y="7433664"/>
                </a:lnTo>
                <a:lnTo>
                  <a:pt x="4045970" y="7414860"/>
                </a:lnTo>
                <a:lnTo>
                  <a:pt x="4087077" y="7395588"/>
                </a:lnTo>
                <a:lnTo>
                  <a:pt x="4127921" y="7375853"/>
                </a:lnTo>
                <a:lnTo>
                  <a:pt x="4168497" y="7355656"/>
                </a:lnTo>
                <a:lnTo>
                  <a:pt x="4208803" y="7335002"/>
                </a:lnTo>
                <a:lnTo>
                  <a:pt x="4248836" y="7313894"/>
                </a:lnTo>
                <a:lnTo>
                  <a:pt x="4288590" y="7292336"/>
                </a:lnTo>
                <a:lnTo>
                  <a:pt x="4328065" y="7270330"/>
                </a:lnTo>
                <a:lnTo>
                  <a:pt x="4367255" y="7247880"/>
                </a:lnTo>
                <a:lnTo>
                  <a:pt x="4406158" y="7224990"/>
                </a:lnTo>
                <a:lnTo>
                  <a:pt x="4444770" y="7201663"/>
                </a:lnTo>
                <a:lnTo>
                  <a:pt x="4483088" y="7177902"/>
                </a:lnTo>
                <a:lnTo>
                  <a:pt x="4521108" y="7153711"/>
                </a:lnTo>
                <a:lnTo>
                  <a:pt x="4558827" y="7129093"/>
                </a:lnTo>
                <a:lnTo>
                  <a:pt x="4596242" y="7104052"/>
                </a:lnTo>
                <a:lnTo>
                  <a:pt x="4633349" y="7078590"/>
                </a:lnTo>
                <a:lnTo>
                  <a:pt x="4670145" y="7052712"/>
                </a:lnTo>
                <a:lnTo>
                  <a:pt x="4706626" y="7026421"/>
                </a:lnTo>
                <a:lnTo>
                  <a:pt x="4742789" y="6999720"/>
                </a:lnTo>
                <a:lnTo>
                  <a:pt x="4778631" y="6972613"/>
                </a:lnTo>
                <a:lnTo>
                  <a:pt x="4814147" y="6945102"/>
                </a:lnTo>
                <a:lnTo>
                  <a:pt x="4849336" y="6917192"/>
                </a:lnTo>
                <a:lnTo>
                  <a:pt x="4884193" y="6888886"/>
                </a:lnTo>
                <a:lnTo>
                  <a:pt x="4918715" y="6860187"/>
                </a:lnTo>
                <a:lnTo>
                  <a:pt x="4952898" y="6831098"/>
                </a:lnTo>
                <a:lnTo>
                  <a:pt x="4986740" y="6801624"/>
                </a:lnTo>
                <a:lnTo>
                  <a:pt x="5020237" y="6771766"/>
                </a:lnTo>
                <a:lnTo>
                  <a:pt x="5053384" y="6741530"/>
                </a:lnTo>
                <a:lnTo>
                  <a:pt x="5086180" y="6710917"/>
                </a:lnTo>
                <a:lnTo>
                  <a:pt x="5118621" y="6679933"/>
                </a:lnTo>
                <a:lnTo>
                  <a:pt x="5150702" y="6648579"/>
                </a:lnTo>
                <a:lnTo>
                  <a:pt x="5182421" y="6616860"/>
                </a:lnTo>
                <a:lnTo>
                  <a:pt x="5213775" y="6584778"/>
                </a:lnTo>
                <a:lnTo>
                  <a:pt x="5244760" y="6552338"/>
                </a:lnTo>
                <a:lnTo>
                  <a:pt x="5275372" y="6519542"/>
                </a:lnTo>
                <a:lnTo>
                  <a:pt x="5305608" y="6486394"/>
                </a:lnTo>
                <a:lnTo>
                  <a:pt x="5335466" y="6452897"/>
                </a:lnTo>
                <a:lnTo>
                  <a:pt x="5364940" y="6419056"/>
                </a:lnTo>
                <a:lnTo>
                  <a:pt x="5394029" y="6384872"/>
                </a:lnTo>
                <a:lnTo>
                  <a:pt x="5422728" y="6350350"/>
                </a:lnTo>
                <a:lnTo>
                  <a:pt x="5451034" y="6315493"/>
                </a:lnTo>
                <a:lnTo>
                  <a:pt x="5478944" y="6280304"/>
                </a:lnTo>
                <a:lnTo>
                  <a:pt x="5506454" y="6244788"/>
                </a:lnTo>
                <a:lnTo>
                  <a:pt x="5533562" y="6208946"/>
                </a:lnTo>
                <a:lnTo>
                  <a:pt x="5560263" y="6172783"/>
                </a:lnTo>
                <a:lnTo>
                  <a:pt x="5586554" y="6136302"/>
                </a:lnTo>
                <a:lnTo>
                  <a:pt x="5612432" y="6099506"/>
                </a:lnTo>
                <a:lnTo>
                  <a:pt x="5637893" y="6062399"/>
                </a:lnTo>
                <a:lnTo>
                  <a:pt x="5662934" y="6024984"/>
                </a:lnTo>
                <a:lnTo>
                  <a:pt x="5687552" y="5987265"/>
                </a:lnTo>
                <a:lnTo>
                  <a:pt x="5711743" y="5949245"/>
                </a:lnTo>
                <a:lnTo>
                  <a:pt x="5735504" y="5910927"/>
                </a:lnTo>
                <a:lnTo>
                  <a:pt x="5758831" y="5872315"/>
                </a:lnTo>
                <a:lnTo>
                  <a:pt x="5781721" y="5833412"/>
                </a:lnTo>
                <a:lnTo>
                  <a:pt x="5804170" y="5794222"/>
                </a:lnTo>
                <a:lnTo>
                  <a:pt x="5826176" y="5754747"/>
                </a:lnTo>
                <a:lnTo>
                  <a:pt x="5847735" y="5714992"/>
                </a:lnTo>
                <a:lnTo>
                  <a:pt x="5868843" y="5674960"/>
                </a:lnTo>
                <a:lnTo>
                  <a:pt x="5889497" y="5634654"/>
                </a:lnTo>
                <a:lnTo>
                  <a:pt x="5909693" y="5594078"/>
                </a:lnTo>
                <a:lnTo>
                  <a:pt x="5929429" y="5553234"/>
                </a:lnTo>
                <a:lnTo>
                  <a:pt x="5948700" y="5512127"/>
                </a:lnTo>
                <a:lnTo>
                  <a:pt x="5967504" y="5470760"/>
                </a:lnTo>
                <a:lnTo>
                  <a:pt x="5985837" y="5429136"/>
                </a:lnTo>
                <a:lnTo>
                  <a:pt x="6003695" y="5387259"/>
                </a:lnTo>
                <a:lnTo>
                  <a:pt x="6021075" y="5345131"/>
                </a:lnTo>
                <a:lnTo>
                  <a:pt x="6037975" y="5302757"/>
                </a:lnTo>
                <a:lnTo>
                  <a:pt x="6054389" y="5260140"/>
                </a:lnTo>
                <a:lnTo>
                  <a:pt x="6070316" y="5217282"/>
                </a:lnTo>
                <a:lnTo>
                  <a:pt x="6085751" y="5174189"/>
                </a:lnTo>
                <a:lnTo>
                  <a:pt x="6100691" y="5130862"/>
                </a:lnTo>
                <a:lnTo>
                  <a:pt x="6115133" y="5087306"/>
                </a:lnTo>
                <a:lnTo>
                  <a:pt x="6129074" y="5043524"/>
                </a:lnTo>
                <a:lnTo>
                  <a:pt x="6142509" y="4999518"/>
                </a:lnTo>
                <a:lnTo>
                  <a:pt x="6155436" y="4955294"/>
                </a:lnTo>
                <a:lnTo>
                  <a:pt x="6167851" y="4910853"/>
                </a:lnTo>
                <a:lnTo>
                  <a:pt x="6179751" y="4866200"/>
                </a:lnTo>
                <a:lnTo>
                  <a:pt x="6191132" y="4821337"/>
                </a:lnTo>
                <a:lnTo>
                  <a:pt x="6201991" y="4776269"/>
                </a:lnTo>
                <a:lnTo>
                  <a:pt x="6212325" y="4730998"/>
                </a:lnTo>
                <a:lnTo>
                  <a:pt x="6222130" y="4685529"/>
                </a:lnTo>
                <a:lnTo>
                  <a:pt x="6231403" y="4639863"/>
                </a:lnTo>
                <a:lnTo>
                  <a:pt x="6240140" y="4594006"/>
                </a:lnTo>
                <a:lnTo>
                  <a:pt x="6248338" y="4547959"/>
                </a:lnTo>
                <a:lnTo>
                  <a:pt x="6255993" y="4501728"/>
                </a:lnTo>
                <a:lnTo>
                  <a:pt x="6263103" y="4455314"/>
                </a:lnTo>
                <a:lnTo>
                  <a:pt x="6269663" y="4408721"/>
                </a:lnTo>
                <a:lnTo>
                  <a:pt x="6275671" y="4361954"/>
                </a:lnTo>
                <a:lnTo>
                  <a:pt x="6281123" y="4315014"/>
                </a:lnTo>
                <a:lnTo>
                  <a:pt x="6286015" y="4267906"/>
                </a:lnTo>
                <a:lnTo>
                  <a:pt x="6290345" y="4220634"/>
                </a:lnTo>
                <a:lnTo>
                  <a:pt x="6294108" y="4173199"/>
                </a:lnTo>
                <a:lnTo>
                  <a:pt x="6297302" y="4125607"/>
                </a:lnTo>
                <a:lnTo>
                  <a:pt x="6299923" y="4077859"/>
                </a:lnTo>
                <a:lnTo>
                  <a:pt x="6301967" y="4029960"/>
                </a:lnTo>
                <a:lnTo>
                  <a:pt x="6303431" y="3981913"/>
                </a:lnTo>
                <a:lnTo>
                  <a:pt x="6304312" y="3933722"/>
                </a:lnTo>
                <a:lnTo>
                  <a:pt x="6304607" y="3885389"/>
                </a:lnTo>
                <a:lnTo>
                  <a:pt x="6304312" y="3837056"/>
                </a:lnTo>
                <a:lnTo>
                  <a:pt x="6303431" y="3788864"/>
                </a:lnTo>
                <a:lnTo>
                  <a:pt x="6301967" y="3740817"/>
                </a:lnTo>
                <a:lnTo>
                  <a:pt x="6299923" y="3692918"/>
                </a:lnTo>
                <a:lnTo>
                  <a:pt x="6297302" y="3645170"/>
                </a:lnTo>
                <a:lnTo>
                  <a:pt x="6294108" y="3597578"/>
                </a:lnTo>
                <a:lnTo>
                  <a:pt x="6290345" y="3550143"/>
                </a:lnTo>
                <a:lnTo>
                  <a:pt x="6286015" y="3502870"/>
                </a:lnTo>
                <a:lnTo>
                  <a:pt x="6281123" y="3455762"/>
                </a:lnTo>
                <a:lnTo>
                  <a:pt x="6275671" y="3408822"/>
                </a:lnTo>
                <a:lnTo>
                  <a:pt x="6269663" y="3362054"/>
                </a:lnTo>
                <a:lnTo>
                  <a:pt x="6263103" y="3315462"/>
                </a:lnTo>
                <a:lnTo>
                  <a:pt x="6255993" y="3269048"/>
                </a:lnTo>
                <a:lnTo>
                  <a:pt x="6248338" y="3222816"/>
                </a:lnTo>
                <a:lnTo>
                  <a:pt x="6240140" y="3176769"/>
                </a:lnTo>
                <a:lnTo>
                  <a:pt x="6231403" y="3130912"/>
                </a:lnTo>
                <a:lnTo>
                  <a:pt x="6222130" y="3085246"/>
                </a:lnTo>
                <a:lnTo>
                  <a:pt x="6212325" y="3039776"/>
                </a:lnTo>
                <a:lnTo>
                  <a:pt x="6201991" y="2994505"/>
                </a:lnTo>
                <a:lnTo>
                  <a:pt x="6191132" y="2949437"/>
                </a:lnTo>
                <a:lnTo>
                  <a:pt x="6179751" y="2904574"/>
                </a:lnTo>
                <a:lnTo>
                  <a:pt x="6167851" y="2859921"/>
                </a:lnTo>
                <a:lnTo>
                  <a:pt x="6155436" y="2815480"/>
                </a:lnTo>
                <a:lnTo>
                  <a:pt x="6142509" y="2771255"/>
                </a:lnTo>
                <a:lnTo>
                  <a:pt x="6129074" y="2727250"/>
                </a:lnTo>
                <a:lnTo>
                  <a:pt x="6115133" y="2683467"/>
                </a:lnTo>
                <a:lnTo>
                  <a:pt x="6100691" y="2639911"/>
                </a:lnTo>
                <a:lnTo>
                  <a:pt x="6085751" y="2596584"/>
                </a:lnTo>
                <a:lnTo>
                  <a:pt x="6070316" y="2553490"/>
                </a:lnTo>
                <a:lnTo>
                  <a:pt x="6054389" y="2510633"/>
                </a:lnTo>
                <a:lnTo>
                  <a:pt x="6037975" y="2468015"/>
                </a:lnTo>
                <a:lnTo>
                  <a:pt x="6021075" y="2425641"/>
                </a:lnTo>
                <a:lnTo>
                  <a:pt x="6003695" y="2383513"/>
                </a:lnTo>
                <a:lnTo>
                  <a:pt x="5985837" y="2341636"/>
                </a:lnTo>
                <a:lnTo>
                  <a:pt x="5967504" y="2300012"/>
                </a:lnTo>
                <a:lnTo>
                  <a:pt x="5948700" y="2258644"/>
                </a:lnTo>
                <a:lnTo>
                  <a:pt x="5929429" y="2217537"/>
                </a:lnTo>
                <a:lnTo>
                  <a:pt x="5909693" y="2176694"/>
                </a:lnTo>
                <a:lnTo>
                  <a:pt x="5889497" y="2136117"/>
                </a:lnTo>
                <a:lnTo>
                  <a:pt x="5868843" y="2095811"/>
                </a:lnTo>
                <a:lnTo>
                  <a:pt x="5847735" y="2055779"/>
                </a:lnTo>
                <a:lnTo>
                  <a:pt x="5826176" y="2016024"/>
                </a:lnTo>
                <a:lnTo>
                  <a:pt x="5804170" y="1976549"/>
                </a:lnTo>
                <a:lnTo>
                  <a:pt x="5781721" y="1937359"/>
                </a:lnTo>
                <a:lnTo>
                  <a:pt x="5758831" y="1898456"/>
                </a:lnTo>
                <a:lnTo>
                  <a:pt x="5735504" y="1859844"/>
                </a:lnTo>
                <a:lnTo>
                  <a:pt x="5711743" y="1821526"/>
                </a:lnTo>
                <a:lnTo>
                  <a:pt x="5687552" y="1783505"/>
                </a:lnTo>
                <a:lnTo>
                  <a:pt x="5662934" y="1745786"/>
                </a:lnTo>
                <a:lnTo>
                  <a:pt x="5637893" y="1708371"/>
                </a:lnTo>
                <a:lnTo>
                  <a:pt x="5612432" y="1671264"/>
                </a:lnTo>
                <a:lnTo>
                  <a:pt x="5586554" y="1634468"/>
                </a:lnTo>
                <a:lnTo>
                  <a:pt x="5560263" y="1597987"/>
                </a:lnTo>
                <a:lnTo>
                  <a:pt x="5533562" y="1561824"/>
                </a:lnTo>
                <a:lnTo>
                  <a:pt x="5506454" y="1525982"/>
                </a:lnTo>
                <a:lnTo>
                  <a:pt x="5478944" y="1490465"/>
                </a:lnTo>
                <a:lnTo>
                  <a:pt x="5451034" y="1455276"/>
                </a:lnTo>
                <a:lnTo>
                  <a:pt x="5422728" y="1420419"/>
                </a:lnTo>
                <a:lnTo>
                  <a:pt x="5394029" y="1385897"/>
                </a:lnTo>
                <a:lnTo>
                  <a:pt x="5364940" y="1351714"/>
                </a:lnTo>
                <a:lnTo>
                  <a:pt x="5335466" y="1317872"/>
                </a:lnTo>
                <a:lnTo>
                  <a:pt x="5305608" y="1284375"/>
                </a:lnTo>
                <a:lnTo>
                  <a:pt x="5275372" y="1251227"/>
                </a:lnTo>
                <a:lnTo>
                  <a:pt x="5244760" y="1218431"/>
                </a:lnTo>
                <a:lnTo>
                  <a:pt x="5213775" y="1185991"/>
                </a:lnTo>
                <a:lnTo>
                  <a:pt x="5182421" y="1153909"/>
                </a:lnTo>
                <a:lnTo>
                  <a:pt x="5150702" y="1122190"/>
                </a:lnTo>
                <a:lnTo>
                  <a:pt x="5118621" y="1090836"/>
                </a:lnTo>
                <a:lnTo>
                  <a:pt x="5086180" y="1059851"/>
                </a:lnTo>
                <a:lnTo>
                  <a:pt x="5053384" y="1029239"/>
                </a:lnTo>
                <a:lnTo>
                  <a:pt x="5020237" y="999002"/>
                </a:lnTo>
                <a:lnTo>
                  <a:pt x="4986740" y="969145"/>
                </a:lnTo>
                <a:lnTo>
                  <a:pt x="4952898" y="939670"/>
                </a:lnTo>
                <a:lnTo>
                  <a:pt x="4918715" y="910582"/>
                </a:lnTo>
                <a:lnTo>
                  <a:pt x="4884193" y="881883"/>
                </a:lnTo>
                <a:lnTo>
                  <a:pt x="4849336" y="853576"/>
                </a:lnTo>
                <a:lnTo>
                  <a:pt x="4814147" y="825666"/>
                </a:lnTo>
                <a:lnTo>
                  <a:pt x="4778631" y="798156"/>
                </a:lnTo>
                <a:lnTo>
                  <a:pt x="4742789" y="771048"/>
                </a:lnTo>
                <a:lnTo>
                  <a:pt x="4706626" y="744347"/>
                </a:lnTo>
                <a:lnTo>
                  <a:pt x="4670145" y="718056"/>
                </a:lnTo>
                <a:lnTo>
                  <a:pt x="4633349" y="692178"/>
                </a:lnTo>
                <a:lnTo>
                  <a:pt x="4596242" y="666716"/>
                </a:lnTo>
                <a:lnTo>
                  <a:pt x="4558827" y="641675"/>
                </a:lnTo>
                <a:lnTo>
                  <a:pt x="4521108" y="617057"/>
                </a:lnTo>
                <a:lnTo>
                  <a:pt x="4483088" y="592866"/>
                </a:lnTo>
                <a:lnTo>
                  <a:pt x="4444770" y="569105"/>
                </a:lnTo>
                <a:lnTo>
                  <a:pt x="4406158" y="545778"/>
                </a:lnTo>
                <a:lnTo>
                  <a:pt x="4367255" y="522888"/>
                </a:lnTo>
                <a:lnTo>
                  <a:pt x="4328065" y="500438"/>
                </a:lnTo>
                <a:lnTo>
                  <a:pt x="4288590" y="478432"/>
                </a:lnTo>
                <a:lnTo>
                  <a:pt x="4248836" y="456874"/>
                </a:lnTo>
                <a:lnTo>
                  <a:pt x="4208803" y="435766"/>
                </a:lnTo>
                <a:lnTo>
                  <a:pt x="4168497" y="415112"/>
                </a:lnTo>
                <a:lnTo>
                  <a:pt x="4127921" y="394915"/>
                </a:lnTo>
                <a:lnTo>
                  <a:pt x="4087077" y="375179"/>
                </a:lnTo>
                <a:lnTo>
                  <a:pt x="4045970" y="355908"/>
                </a:lnTo>
                <a:lnTo>
                  <a:pt x="4004603" y="337104"/>
                </a:lnTo>
                <a:lnTo>
                  <a:pt x="3962979" y="318771"/>
                </a:lnTo>
                <a:lnTo>
                  <a:pt x="3921101" y="300913"/>
                </a:lnTo>
                <a:lnTo>
                  <a:pt x="3878974" y="283532"/>
                </a:lnTo>
                <a:lnTo>
                  <a:pt x="3836600" y="266633"/>
                </a:lnTo>
                <a:lnTo>
                  <a:pt x="3793982" y="250218"/>
                </a:lnTo>
                <a:lnTo>
                  <a:pt x="3751125" y="234292"/>
                </a:lnTo>
                <a:lnTo>
                  <a:pt x="3708031" y="218857"/>
                </a:lnTo>
                <a:lnTo>
                  <a:pt x="3664705" y="203916"/>
                </a:lnTo>
                <a:lnTo>
                  <a:pt x="3621149" y="189474"/>
                </a:lnTo>
                <a:lnTo>
                  <a:pt x="3577366" y="175534"/>
                </a:lnTo>
                <a:lnTo>
                  <a:pt x="3533361" y="162098"/>
                </a:lnTo>
                <a:lnTo>
                  <a:pt x="3489136" y="149171"/>
                </a:lnTo>
                <a:lnTo>
                  <a:pt x="3444695" y="136756"/>
                </a:lnTo>
                <a:lnTo>
                  <a:pt x="3400042" y="124856"/>
                </a:lnTo>
                <a:lnTo>
                  <a:pt x="3355179" y="113475"/>
                </a:lnTo>
                <a:lnTo>
                  <a:pt x="3310111" y="102615"/>
                </a:lnTo>
                <a:lnTo>
                  <a:pt x="3264840" y="92282"/>
                </a:lnTo>
                <a:lnTo>
                  <a:pt x="3219370" y="82477"/>
                </a:lnTo>
                <a:lnTo>
                  <a:pt x="3173705" y="73204"/>
                </a:lnTo>
                <a:lnTo>
                  <a:pt x="3127847" y="64467"/>
                </a:lnTo>
                <a:lnTo>
                  <a:pt x="3081800" y="56269"/>
                </a:lnTo>
                <a:lnTo>
                  <a:pt x="3035569" y="48613"/>
                </a:lnTo>
                <a:lnTo>
                  <a:pt x="2989155" y="41503"/>
                </a:lnTo>
                <a:lnTo>
                  <a:pt x="2942562" y="34943"/>
                </a:lnTo>
                <a:lnTo>
                  <a:pt x="2895794" y="28935"/>
                </a:lnTo>
                <a:lnTo>
                  <a:pt x="2848855" y="23483"/>
                </a:lnTo>
                <a:lnTo>
                  <a:pt x="2801747" y="18591"/>
                </a:lnTo>
                <a:lnTo>
                  <a:pt x="2754474" y="14261"/>
                </a:lnTo>
                <a:lnTo>
                  <a:pt x="2707039" y="10498"/>
                </a:lnTo>
                <a:lnTo>
                  <a:pt x="2659446" y="7304"/>
                </a:lnTo>
                <a:lnTo>
                  <a:pt x="2611698" y="4684"/>
                </a:lnTo>
                <a:lnTo>
                  <a:pt x="2563799" y="2639"/>
                </a:lnTo>
                <a:lnTo>
                  <a:pt x="2515752" y="1175"/>
                </a:lnTo>
                <a:lnTo>
                  <a:pt x="2467560" y="294"/>
                </a:lnTo>
                <a:lnTo>
                  <a:pt x="2419228" y="0"/>
                </a:lnTo>
                <a:lnTo>
                  <a:pt x="2370895" y="294"/>
                </a:lnTo>
                <a:lnTo>
                  <a:pt x="2322703" y="1175"/>
                </a:lnTo>
                <a:lnTo>
                  <a:pt x="2274656" y="2639"/>
                </a:lnTo>
                <a:lnTo>
                  <a:pt x="2226757" y="4684"/>
                </a:lnTo>
                <a:lnTo>
                  <a:pt x="2179009" y="7304"/>
                </a:lnTo>
                <a:lnTo>
                  <a:pt x="2131416" y="10498"/>
                </a:lnTo>
                <a:lnTo>
                  <a:pt x="2083981" y="14261"/>
                </a:lnTo>
                <a:lnTo>
                  <a:pt x="2036708" y="18591"/>
                </a:lnTo>
                <a:lnTo>
                  <a:pt x="1989600" y="23483"/>
                </a:lnTo>
                <a:lnTo>
                  <a:pt x="1942661" y="28935"/>
                </a:lnTo>
                <a:lnTo>
                  <a:pt x="1895893" y="34943"/>
                </a:lnTo>
                <a:lnTo>
                  <a:pt x="1849300" y="41503"/>
                </a:lnTo>
                <a:lnTo>
                  <a:pt x="1802887" y="48613"/>
                </a:lnTo>
                <a:lnTo>
                  <a:pt x="1756655" y="56269"/>
                </a:lnTo>
                <a:lnTo>
                  <a:pt x="1710608" y="64467"/>
                </a:lnTo>
                <a:lnTo>
                  <a:pt x="1664750" y="73204"/>
                </a:lnTo>
                <a:lnTo>
                  <a:pt x="1619085" y="82477"/>
                </a:lnTo>
                <a:lnTo>
                  <a:pt x="1573615" y="92282"/>
                </a:lnTo>
                <a:lnTo>
                  <a:pt x="1528344" y="102615"/>
                </a:lnTo>
                <a:lnTo>
                  <a:pt x="1483276" y="113475"/>
                </a:lnTo>
                <a:lnTo>
                  <a:pt x="1438413" y="124856"/>
                </a:lnTo>
                <a:lnTo>
                  <a:pt x="1393760" y="136756"/>
                </a:lnTo>
                <a:lnTo>
                  <a:pt x="1349319" y="149171"/>
                </a:lnTo>
                <a:lnTo>
                  <a:pt x="1305094" y="162098"/>
                </a:lnTo>
                <a:lnTo>
                  <a:pt x="1261089" y="175534"/>
                </a:lnTo>
                <a:lnTo>
                  <a:pt x="1217306" y="189474"/>
                </a:lnTo>
                <a:lnTo>
                  <a:pt x="1173750" y="203916"/>
                </a:lnTo>
                <a:lnTo>
                  <a:pt x="1130424" y="218857"/>
                </a:lnTo>
                <a:lnTo>
                  <a:pt x="1087330" y="234292"/>
                </a:lnTo>
                <a:lnTo>
                  <a:pt x="1044473" y="250218"/>
                </a:lnTo>
                <a:lnTo>
                  <a:pt x="1001855" y="266633"/>
                </a:lnTo>
                <a:lnTo>
                  <a:pt x="959481" y="283532"/>
                </a:lnTo>
                <a:lnTo>
                  <a:pt x="917354" y="300913"/>
                </a:lnTo>
                <a:lnTo>
                  <a:pt x="875476" y="318771"/>
                </a:lnTo>
                <a:lnTo>
                  <a:pt x="833852" y="337104"/>
                </a:lnTo>
                <a:lnTo>
                  <a:pt x="792485" y="355908"/>
                </a:lnTo>
                <a:lnTo>
                  <a:pt x="751378" y="375179"/>
                </a:lnTo>
                <a:lnTo>
                  <a:pt x="710534" y="394915"/>
                </a:lnTo>
                <a:lnTo>
                  <a:pt x="669958" y="415112"/>
                </a:lnTo>
                <a:lnTo>
                  <a:pt x="629652" y="435766"/>
                </a:lnTo>
                <a:lnTo>
                  <a:pt x="589619" y="456874"/>
                </a:lnTo>
                <a:lnTo>
                  <a:pt x="549865" y="478432"/>
                </a:lnTo>
                <a:lnTo>
                  <a:pt x="510390" y="500438"/>
                </a:lnTo>
                <a:lnTo>
                  <a:pt x="471200" y="522888"/>
                </a:lnTo>
                <a:lnTo>
                  <a:pt x="432297" y="545778"/>
                </a:lnTo>
                <a:lnTo>
                  <a:pt x="393685" y="569105"/>
                </a:lnTo>
                <a:lnTo>
                  <a:pt x="355367" y="592866"/>
                </a:lnTo>
                <a:lnTo>
                  <a:pt x="317347" y="617057"/>
                </a:lnTo>
                <a:lnTo>
                  <a:pt x="279628" y="641675"/>
                </a:lnTo>
                <a:lnTo>
                  <a:pt x="242213" y="666716"/>
                </a:lnTo>
                <a:lnTo>
                  <a:pt x="205106" y="692178"/>
                </a:lnTo>
                <a:lnTo>
                  <a:pt x="168310" y="718056"/>
                </a:lnTo>
                <a:lnTo>
                  <a:pt x="131829" y="744347"/>
                </a:lnTo>
                <a:lnTo>
                  <a:pt x="95666" y="771048"/>
                </a:lnTo>
                <a:lnTo>
                  <a:pt x="59824" y="798156"/>
                </a:lnTo>
                <a:lnTo>
                  <a:pt x="24308" y="825666"/>
                </a:lnTo>
                <a:lnTo>
                  <a:pt x="0" y="844946"/>
                </a:lnTo>
              </a:path>
              <a:path w="6304915" h="7771130">
                <a:moveTo>
                  <a:pt x="0" y="6925822"/>
                </a:moveTo>
                <a:lnTo>
                  <a:pt x="59824" y="6972613"/>
                </a:lnTo>
                <a:lnTo>
                  <a:pt x="95666" y="6999720"/>
                </a:lnTo>
                <a:lnTo>
                  <a:pt x="131829" y="7026421"/>
                </a:lnTo>
                <a:lnTo>
                  <a:pt x="168310" y="7052712"/>
                </a:lnTo>
                <a:lnTo>
                  <a:pt x="205106" y="7078590"/>
                </a:lnTo>
                <a:lnTo>
                  <a:pt x="242213" y="7104052"/>
                </a:lnTo>
                <a:lnTo>
                  <a:pt x="279628" y="7129093"/>
                </a:lnTo>
                <a:lnTo>
                  <a:pt x="317347" y="7153711"/>
                </a:lnTo>
                <a:lnTo>
                  <a:pt x="355367" y="7177902"/>
                </a:lnTo>
                <a:lnTo>
                  <a:pt x="393685" y="7201663"/>
                </a:lnTo>
                <a:lnTo>
                  <a:pt x="432297" y="7224990"/>
                </a:lnTo>
                <a:lnTo>
                  <a:pt x="471200" y="7247880"/>
                </a:lnTo>
                <a:lnTo>
                  <a:pt x="510390" y="7270330"/>
                </a:lnTo>
                <a:lnTo>
                  <a:pt x="549865" y="7292336"/>
                </a:lnTo>
                <a:lnTo>
                  <a:pt x="589619" y="7313894"/>
                </a:lnTo>
                <a:lnTo>
                  <a:pt x="629652" y="7335002"/>
                </a:lnTo>
                <a:lnTo>
                  <a:pt x="669958" y="7355656"/>
                </a:lnTo>
                <a:lnTo>
                  <a:pt x="710534" y="7375853"/>
                </a:lnTo>
                <a:lnTo>
                  <a:pt x="751378" y="7395588"/>
                </a:lnTo>
                <a:lnTo>
                  <a:pt x="792485" y="7414860"/>
                </a:lnTo>
                <a:lnTo>
                  <a:pt x="833852" y="7433664"/>
                </a:lnTo>
                <a:lnTo>
                  <a:pt x="875476" y="7451997"/>
                </a:lnTo>
                <a:lnTo>
                  <a:pt x="917354" y="7469855"/>
                </a:lnTo>
                <a:lnTo>
                  <a:pt x="959481" y="7487235"/>
                </a:lnTo>
                <a:lnTo>
                  <a:pt x="1001855" y="7504135"/>
                </a:lnTo>
                <a:lnTo>
                  <a:pt x="1044473" y="7520549"/>
                </a:lnTo>
                <a:lnTo>
                  <a:pt x="1087330" y="7536476"/>
                </a:lnTo>
                <a:lnTo>
                  <a:pt x="1130424" y="7551911"/>
                </a:lnTo>
                <a:lnTo>
                  <a:pt x="1173750" y="7566852"/>
                </a:lnTo>
                <a:lnTo>
                  <a:pt x="1217306" y="7581294"/>
                </a:lnTo>
                <a:lnTo>
                  <a:pt x="1261089" y="7595234"/>
                </a:lnTo>
                <a:lnTo>
                  <a:pt x="1305094" y="7608670"/>
                </a:lnTo>
                <a:lnTo>
                  <a:pt x="1349319" y="7621597"/>
                </a:lnTo>
                <a:lnTo>
                  <a:pt x="1393760" y="7634012"/>
                </a:lnTo>
                <a:lnTo>
                  <a:pt x="1438413" y="7645912"/>
                </a:lnTo>
                <a:lnTo>
                  <a:pt x="1483276" y="7657293"/>
                </a:lnTo>
                <a:lnTo>
                  <a:pt x="1528344" y="7668152"/>
                </a:lnTo>
                <a:lnTo>
                  <a:pt x="1573615" y="7678486"/>
                </a:lnTo>
                <a:lnTo>
                  <a:pt x="1619085" y="7688291"/>
                </a:lnTo>
                <a:lnTo>
                  <a:pt x="1664750" y="7697564"/>
                </a:lnTo>
                <a:lnTo>
                  <a:pt x="1710608" y="7706301"/>
                </a:lnTo>
                <a:lnTo>
                  <a:pt x="1756655" y="7714499"/>
                </a:lnTo>
                <a:lnTo>
                  <a:pt x="1802887" y="7722154"/>
                </a:lnTo>
                <a:lnTo>
                  <a:pt x="1849300" y="7729264"/>
                </a:lnTo>
                <a:lnTo>
                  <a:pt x="1895893" y="7735825"/>
                </a:lnTo>
                <a:lnTo>
                  <a:pt x="1942661" y="7741833"/>
                </a:lnTo>
                <a:lnTo>
                  <a:pt x="1989600" y="7747284"/>
                </a:lnTo>
                <a:lnTo>
                  <a:pt x="2036708" y="7752177"/>
                </a:lnTo>
                <a:lnTo>
                  <a:pt x="2083981" y="7756506"/>
                </a:lnTo>
                <a:lnTo>
                  <a:pt x="2131416" y="7760270"/>
                </a:lnTo>
                <a:lnTo>
                  <a:pt x="2179009" y="7763463"/>
                </a:lnTo>
                <a:lnTo>
                  <a:pt x="2226757" y="7766084"/>
                </a:lnTo>
                <a:lnTo>
                  <a:pt x="2274656" y="7768128"/>
                </a:lnTo>
                <a:lnTo>
                  <a:pt x="2322703" y="7769593"/>
                </a:lnTo>
                <a:lnTo>
                  <a:pt x="2370895" y="7770474"/>
                </a:lnTo>
                <a:lnTo>
                  <a:pt x="2419228" y="7770768"/>
                </a:lnTo>
              </a:path>
            </a:pathLst>
          </a:custGeom>
          <a:ln w="157063">
            <a:solidFill>
              <a:srgbClr val="009FE3"/>
            </a:solidFill>
          </a:ln>
        </p:spPr>
        <p:txBody>
          <a:bodyPr wrap="square" lIns="0" tIns="0" rIns="0" bIns="0" rtlCol="0"/>
          <a:lstStyle/>
          <a:p>
            <a:endParaRPr/>
          </a:p>
        </p:txBody>
      </p:sp>
      <p:sp>
        <p:nvSpPr>
          <p:cNvPr id="17" name="bg object 17"/>
          <p:cNvSpPr/>
          <p:nvPr/>
        </p:nvSpPr>
        <p:spPr>
          <a:xfrm>
            <a:off x="0" y="0"/>
            <a:ext cx="20104100" cy="5731510"/>
          </a:xfrm>
          <a:custGeom>
            <a:avLst/>
            <a:gdLst/>
            <a:ahLst/>
            <a:cxnLst/>
            <a:rect l="l" t="t" r="r" b="b"/>
            <a:pathLst>
              <a:path w="20104100" h="5731510">
                <a:moveTo>
                  <a:pt x="20104099" y="0"/>
                </a:moveTo>
                <a:lnTo>
                  <a:pt x="0" y="0"/>
                </a:lnTo>
                <a:lnTo>
                  <a:pt x="0" y="5731343"/>
                </a:lnTo>
                <a:lnTo>
                  <a:pt x="20104099" y="5731343"/>
                </a:lnTo>
                <a:lnTo>
                  <a:pt x="20104099" y="0"/>
                </a:lnTo>
                <a:close/>
              </a:path>
            </a:pathLst>
          </a:custGeom>
          <a:solidFill>
            <a:srgbClr val="009FE3"/>
          </a:solidFill>
        </p:spPr>
        <p:txBody>
          <a:bodyPr wrap="square" lIns="0" tIns="0" rIns="0" bIns="0" rtlCol="0"/>
          <a:lstStyle/>
          <a:p>
            <a:endParaRPr/>
          </a:p>
        </p:txBody>
      </p:sp>
      <p:sp>
        <p:nvSpPr>
          <p:cNvPr id="18" name="bg object 18"/>
          <p:cNvSpPr/>
          <p:nvPr/>
        </p:nvSpPr>
        <p:spPr>
          <a:xfrm>
            <a:off x="0" y="444688"/>
            <a:ext cx="6304915" cy="5287010"/>
          </a:xfrm>
          <a:custGeom>
            <a:avLst/>
            <a:gdLst/>
            <a:ahLst/>
            <a:cxnLst/>
            <a:rect l="l" t="t" r="r" b="b"/>
            <a:pathLst>
              <a:path w="6304915" h="5287010">
                <a:moveTo>
                  <a:pt x="6044176" y="5286655"/>
                </a:moveTo>
                <a:lnTo>
                  <a:pt x="6070316" y="5217282"/>
                </a:lnTo>
                <a:lnTo>
                  <a:pt x="6085751" y="5174189"/>
                </a:lnTo>
                <a:lnTo>
                  <a:pt x="6100691" y="5130862"/>
                </a:lnTo>
                <a:lnTo>
                  <a:pt x="6115133" y="5087306"/>
                </a:lnTo>
                <a:lnTo>
                  <a:pt x="6129074" y="5043524"/>
                </a:lnTo>
                <a:lnTo>
                  <a:pt x="6142509" y="4999518"/>
                </a:lnTo>
                <a:lnTo>
                  <a:pt x="6155436" y="4955294"/>
                </a:lnTo>
                <a:lnTo>
                  <a:pt x="6167851" y="4910853"/>
                </a:lnTo>
                <a:lnTo>
                  <a:pt x="6179751" y="4866200"/>
                </a:lnTo>
                <a:lnTo>
                  <a:pt x="6191132" y="4821337"/>
                </a:lnTo>
                <a:lnTo>
                  <a:pt x="6201991" y="4776269"/>
                </a:lnTo>
                <a:lnTo>
                  <a:pt x="6212325" y="4730998"/>
                </a:lnTo>
                <a:lnTo>
                  <a:pt x="6222130" y="4685529"/>
                </a:lnTo>
                <a:lnTo>
                  <a:pt x="6231403" y="4639863"/>
                </a:lnTo>
                <a:lnTo>
                  <a:pt x="6240140" y="4594006"/>
                </a:lnTo>
                <a:lnTo>
                  <a:pt x="6248338" y="4547959"/>
                </a:lnTo>
                <a:lnTo>
                  <a:pt x="6255993" y="4501728"/>
                </a:lnTo>
                <a:lnTo>
                  <a:pt x="6263103" y="4455314"/>
                </a:lnTo>
                <a:lnTo>
                  <a:pt x="6269663" y="4408721"/>
                </a:lnTo>
                <a:lnTo>
                  <a:pt x="6275671" y="4361954"/>
                </a:lnTo>
                <a:lnTo>
                  <a:pt x="6281123" y="4315014"/>
                </a:lnTo>
                <a:lnTo>
                  <a:pt x="6286015" y="4267906"/>
                </a:lnTo>
                <a:lnTo>
                  <a:pt x="6290345" y="4220634"/>
                </a:lnTo>
                <a:lnTo>
                  <a:pt x="6294108" y="4173199"/>
                </a:lnTo>
                <a:lnTo>
                  <a:pt x="6297302" y="4125607"/>
                </a:lnTo>
                <a:lnTo>
                  <a:pt x="6299923" y="4077859"/>
                </a:lnTo>
                <a:lnTo>
                  <a:pt x="6301967" y="4029960"/>
                </a:lnTo>
                <a:lnTo>
                  <a:pt x="6303431" y="3981913"/>
                </a:lnTo>
                <a:lnTo>
                  <a:pt x="6304312" y="3933722"/>
                </a:lnTo>
                <a:lnTo>
                  <a:pt x="6304607" y="3885389"/>
                </a:lnTo>
                <a:lnTo>
                  <a:pt x="6304312" y="3837056"/>
                </a:lnTo>
                <a:lnTo>
                  <a:pt x="6303431" y="3788864"/>
                </a:lnTo>
                <a:lnTo>
                  <a:pt x="6301967" y="3740817"/>
                </a:lnTo>
                <a:lnTo>
                  <a:pt x="6299923" y="3692918"/>
                </a:lnTo>
                <a:lnTo>
                  <a:pt x="6297302" y="3645170"/>
                </a:lnTo>
                <a:lnTo>
                  <a:pt x="6294108" y="3597578"/>
                </a:lnTo>
                <a:lnTo>
                  <a:pt x="6290345" y="3550143"/>
                </a:lnTo>
                <a:lnTo>
                  <a:pt x="6286015" y="3502870"/>
                </a:lnTo>
                <a:lnTo>
                  <a:pt x="6281123" y="3455762"/>
                </a:lnTo>
                <a:lnTo>
                  <a:pt x="6275671" y="3408822"/>
                </a:lnTo>
                <a:lnTo>
                  <a:pt x="6269663" y="3362054"/>
                </a:lnTo>
                <a:lnTo>
                  <a:pt x="6263103" y="3315462"/>
                </a:lnTo>
                <a:lnTo>
                  <a:pt x="6255993" y="3269048"/>
                </a:lnTo>
                <a:lnTo>
                  <a:pt x="6248338" y="3222816"/>
                </a:lnTo>
                <a:lnTo>
                  <a:pt x="6240140" y="3176769"/>
                </a:lnTo>
                <a:lnTo>
                  <a:pt x="6231403" y="3130912"/>
                </a:lnTo>
                <a:lnTo>
                  <a:pt x="6222130" y="3085246"/>
                </a:lnTo>
                <a:lnTo>
                  <a:pt x="6212325" y="3039776"/>
                </a:lnTo>
                <a:lnTo>
                  <a:pt x="6201991" y="2994505"/>
                </a:lnTo>
                <a:lnTo>
                  <a:pt x="6191132" y="2949437"/>
                </a:lnTo>
                <a:lnTo>
                  <a:pt x="6179751" y="2904574"/>
                </a:lnTo>
                <a:lnTo>
                  <a:pt x="6167851" y="2859921"/>
                </a:lnTo>
                <a:lnTo>
                  <a:pt x="6155436" y="2815480"/>
                </a:lnTo>
                <a:lnTo>
                  <a:pt x="6142509" y="2771255"/>
                </a:lnTo>
                <a:lnTo>
                  <a:pt x="6129074" y="2727250"/>
                </a:lnTo>
                <a:lnTo>
                  <a:pt x="6115133" y="2683467"/>
                </a:lnTo>
                <a:lnTo>
                  <a:pt x="6100691" y="2639911"/>
                </a:lnTo>
                <a:lnTo>
                  <a:pt x="6085751" y="2596584"/>
                </a:lnTo>
                <a:lnTo>
                  <a:pt x="6070316" y="2553490"/>
                </a:lnTo>
                <a:lnTo>
                  <a:pt x="6054389" y="2510633"/>
                </a:lnTo>
                <a:lnTo>
                  <a:pt x="6037975" y="2468015"/>
                </a:lnTo>
                <a:lnTo>
                  <a:pt x="6021075" y="2425641"/>
                </a:lnTo>
                <a:lnTo>
                  <a:pt x="6003695" y="2383513"/>
                </a:lnTo>
                <a:lnTo>
                  <a:pt x="5985837" y="2341636"/>
                </a:lnTo>
                <a:lnTo>
                  <a:pt x="5967504" y="2300012"/>
                </a:lnTo>
                <a:lnTo>
                  <a:pt x="5948700" y="2258644"/>
                </a:lnTo>
                <a:lnTo>
                  <a:pt x="5929429" y="2217537"/>
                </a:lnTo>
                <a:lnTo>
                  <a:pt x="5909693" y="2176694"/>
                </a:lnTo>
                <a:lnTo>
                  <a:pt x="5889497" y="2136117"/>
                </a:lnTo>
                <a:lnTo>
                  <a:pt x="5868843" y="2095811"/>
                </a:lnTo>
                <a:lnTo>
                  <a:pt x="5847735" y="2055779"/>
                </a:lnTo>
                <a:lnTo>
                  <a:pt x="5826176" y="2016024"/>
                </a:lnTo>
                <a:lnTo>
                  <a:pt x="5804170" y="1976549"/>
                </a:lnTo>
                <a:lnTo>
                  <a:pt x="5781721" y="1937359"/>
                </a:lnTo>
                <a:lnTo>
                  <a:pt x="5758831" y="1898456"/>
                </a:lnTo>
                <a:lnTo>
                  <a:pt x="5735504" y="1859844"/>
                </a:lnTo>
                <a:lnTo>
                  <a:pt x="5711743" y="1821526"/>
                </a:lnTo>
                <a:lnTo>
                  <a:pt x="5687552" y="1783505"/>
                </a:lnTo>
                <a:lnTo>
                  <a:pt x="5662934" y="1745786"/>
                </a:lnTo>
                <a:lnTo>
                  <a:pt x="5637893" y="1708371"/>
                </a:lnTo>
                <a:lnTo>
                  <a:pt x="5612432" y="1671264"/>
                </a:lnTo>
                <a:lnTo>
                  <a:pt x="5586554" y="1634468"/>
                </a:lnTo>
                <a:lnTo>
                  <a:pt x="5560263" y="1597987"/>
                </a:lnTo>
                <a:lnTo>
                  <a:pt x="5533562" y="1561824"/>
                </a:lnTo>
                <a:lnTo>
                  <a:pt x="5506454" y="1525982"/>
                </a:lnTo>
                <a:lnTo>
                  <a:pt x="5478944" y="1490465"/>
                </a:lnTo>
                <a:lnTo>
                  <a:pt x="5451034" y="1455276"/>
                </a:lnTo>
                <a:lnTo>
                  <a:pt x="5422728" y="1420419"/>
                </a:lnTo>
                <a:lnTo>
                  <a:pt x="5394029" y="1385897"/>
                </a:lnTo>
                <a:lnTo>
                  <a:pt x="5364940" y="1351714"/>
                </a:lnTo>
                <a:lnTo>
                  <a:pt x="5335466" y="1317872"/>
                </a:lnTo>
                <a:lnTo>
                  <a:pt x="5305608" y="1284375"/>
                </a:lnTo>
                <a:lnTo>
                  <a:pt x="5275372" y="1251227"/>
                </a:lnTo>
                <a:lnTo>
                  <a:pt x="5244760" y="1218431"/>
                </a:lnTo>
                <a:lnTo>
                  <a:pt x="5213775" y="1185991"/>
                </a:lnTo>
                <a:lnTo>
                  <a:pt x="5182421" y="1153909"/>
                </a:lnTo>
                <a:lnTo>
                  <a:pt x="5150702" y="1122190"/>
                </a:lnTo>
                <a:lnTo>
                  <a:pt x="5118621" y="1090836"/>
                </a:lnTo>
                <a:lnTo>
                  <a:pt x="5086180" y="1059851"/>
                </a:lnTo>
                <a:lnTo>
                  <a:pt x="5053384" y="1029239"/>
                </a:lnTo>
                <a:lnTo>
                  <a:pt x="5020237" y="999002"/>
                </a:lnTo>
                <a:lnTo>
                  <a:pt x="4986740" y="969145"/>
                </a:lnTo>
                <a:lnTo>
                  <a:pt x="4952898" y="939670"/>
                </a:lnTo>
                <a:lnTo>
                  <a:pt x="4918715" y="910582"/>
                </a:lnTo>
                <a:lnTo>
                  <a:pt x="4884193" y="881883"/>
                </a:lnTo>
                <a:lnTo>
                  <a:pt x="4849336" y="853576"/>
                </a:lnTo>
                <a:lnTo>
                  <a:pt x="4814147" y="825666"/>
                </a:lnTo>
                <a:lnTo>
                  <a:pt x="4778631" y="798156"/>
                </a:lnTo>
                <a:lnTo>
                  <a:pt x="4742789" y="771048"/>
                </a:lnTo>
                <a:lnTo>
                  <a:pt x="4706626" y="744347"/>
                </a:lnTo>
                <a:lnTo>
                  <a:pt x="4670145" y="718056"/>
                </a:lnTo>
                <a:lnTo>
                  <a:pt x="4633349" y="692178"/>
                </a:lnTo>
                <a:lnTo>
                  <a:pt x="4596242" y="666716"/>
                </a:lnTo>
                <a:lnTo>
                  <a:pt x="4558827" y="641675"/>
                </a:lnTo>
                <a:lnTo>
                  <a:pt x="4521108" y="617057"/>
                </a:lnTo>
                <a:lnTo>
                  <a:pt x="4483088" y="592866"/>
                </a:lnTo>
                <a:lnTo>
                  <a:pt x="4444770" y="569105"/>
                </a:lnTo>
                <a:lnTo>
                  <a:pt x="4406158" y="545778"/>
                </a:lnTo>
                <a:lnTo>
                  <a:pt x="4367255" y="522888"/>
                </a:lnTo>
                <a:lnTo>
                  <a:pt x="4328065" y="500438"/>
                </a:lnTo>
                <a:lnTo>
                  <a:pt x="4288590" y="478432"/>
                </a:lnTo>
                <a:lnTo>
                  <a:pt x="4248836" y="456874"/>
                </a:lnTo>
                <a:lnTo>
                  <a:pt x="4208803" y="435766"/>
                </a:lnTo>
                <a:lnTo>
                  <a:pt x="4168497" y="415112"/>
                </a:lnTo>
                <a:lnTo>
                  <a:pt x="4127921" y="394915"/>
                </a:lnTo>
                <a:lnTo>
                  <a:pt x="4087077" y="375179"/>
                </a:lnTo>
                <a:lnTo>
                  <a:pt x="4045970" y="355908"/>
                </a:lnTo>
                <a:lnTo>
                  <a:pt x="4004603" y="337104"/>
                </a:lnTo>
                <a:lnTo>
                  <a:pt x="3962979" y="318771"/>
                </a:lnTo>
                <a:lnTo>
                  <a:pt x="3921101" y="300913"/>
                </a:lnTo>
                <a:lnTo>
                  <a:pt x="3878974" y="283532"/>
                </a:lnTo>
                <a:lnTo>
                  <a:pt x="3836600" y="266633"/>
                </a:lnTo>
                <a:lnTo>
                  <a:pt x="3793982" y="250218"/>
                </a:lnTo>
                <a:lnTo>
                  <a:pt x="3751125" y="234292"/>
                </a:lnTo>
                <a:lnTo>
                  <a:pt x="3708031" y="218857"/>
                </a:lnTo>
                <a:lnTo>
                  <a:pt x="3664705" y="203916"/>
                </a:lnTo>
                <a:lnTo>
                  <a:pt x="3621149" y="189474"/>
                </a:lnTo>
                <a:lnTo>
                  <a:pt x="3577366" y="175534"/>
                </a:lnTo>
                <a:lnTo>
                  <a:pt x="3533361" y="162098"/>
                </a:lnTo>
                <a:lnTo>
                  <a:pt x="3489136" y="149171"/>
                </a:lnTo>
                <a:lnTo>
                  <a:pt x="3444695" y="136756"/>
                </a:lnTo>
                <a:lnTo>
                  <a:pt x="3400042" y="124856"/>
                </a:lnTo>
                <a:lnTo>
                  <a:pt x="3355179" y="113475"/>
                </a:lnTo>
                <a:lnTo>
                  <a:pt x="3310111" y="102615"/>
                </a:lnTo>
                <a:lnTo>
                  <a:pt x="3264840" y="92282"/>
                </a:lnTo>
                <a:lnTo>
                  <a:pt x="3219370" y="82477"/>
                </a:lnTo>
                <a:lnTo>
                  <a:pt x="3173705" y="73204"/>
                </a:lnTo>
                <a:lnTo>
                  <a:pt x="3127847" y="64467"/>
                </a:lnTo>
                <a:lnTo>
                  <a:pt x="3081800" y="56269"/>
                </a:lnTo>
                <a:lnTo>
                  <a:pt x="3035569" y="48613"/>
                </a:lnTo>
                <a:lnTo>
                  <a:pt x="2989155" y="41503"/>
                </a:lnTo>
                <a:lnTo>
                  <a:pt x="2942562" y="34943"/>
                </a:lnTo>
                <a:lnTo>
                  <a:pt x="2895794" y="28935"/>
                </a:lnTo>
                <a:lnTo>
                  <a:pt x="2848855" y="23483"/>
                </a:lnTo>
                <a:lnTo>
                  <a:pt x="2801747" y="18591"/>
                </a:lnTo>
                <a:lnTo>
                  <a:pt x="2754474" y="14261"/>
                </a:lnTo>
                <a:lnTo>
                  <a:pt x="2707039" y="10498"/>
                </a:lnTo>
                <a:lnTo>
                  <a:pt x="2659446" y="7304"/>
                </a:lnTo>
                <a:lnTo>
                  <a:pt x="2611698" y="4684"/>
                </a:lnTo>
                <a:lnTo>
                  <a:pt x="2563799" y="2639"/>
                </a:lnTo>
                <a:lnTo>
                  <a:pt x="2515752" y="1175"/>
                </a:lnTo>
                <a:lnTo>
                  <a:pt x="2467560" y="294"/>
                </a:lnTo>
                <a:lnTo>
                  <a:pt x="2419228" y="0"/>
                </a:lnTo>
                <a:lnTo>
                  <a:pt x="2370895" y="294"/>
                </a:lnTo>
                <a:lnTo>
                  <a:pt x="2322703" y="1175"/>
                </a:lnTo>
                <a:lnTo>
                  <a:pt x="2274656" y="2639"/>
                </a:lnTo>
                <a:lnTo>
                  <a:pt x="2226757" y="4684"/>
                </a:lnTo>
                <a:lnTo>
                  <a:pt x="2179009" y="7304"/>
                </a:lnTo>
                <a:lnTo>
                  <a:pt x="2131416" y="10498"/>
                </a:lnTo>
                <a:lnTo>
                  <a:pt x="2083981" y="14261"/>
                </a:lnTo>
                <a:lnTo>
                  <a:pt x="2036708" y="18591"/>
                </a:lnTo>
                <a:lnTo>
                  <a:pt x="1989600" y="23483"/>
                </a:lnTo>
                <a:lnTo>
                  <a:pt x="1942661" y="28935"/>
                </a:lnTo>
                <a:lnTo>
                  <a:pt x="1895893" y="34943"/>
                </a:lnTo>
                <a:lnTo>
                  <a:pt x="1849300" y="41503"/>
                </a:lnTo>
                <a:lnTo>
                  <a:pt x="1802887" y="48613"/>
                </a:lnTo>
                <a:lnTo>
                  <a:pt x="1756655" y="56269"/>
                </a:lnTo>
                <a:lnTo>
                  <a:pt x="1710608" y="64467"/>
                </a:lnTo>
                <a:lnTo>
                  <a:pt x="1664750" y="73204"/>
                </a:lnTo>
                <a:lnTo>
                  <a:pt x="1619085" y="82477"/>
                </a:lnTo>
                <a:lnTo>
                  <a:pt x="1573615" y="92282"/>
                </a:lnTo>
                <a:lnTo>
                  <a:pt x="1528344" y="102615"/>
                </a:lnTo>
                <a:lnTo>
                  <a:pt x="1483276" y="113475"/>
                </a:lnTo>
                <a:lnTo>
                  <a:pt x="1438413" y="124856"/>
                </a:lnTo>
                <a:lnTo>
                  <a:pt x="1393760" y="136756"/>
                </a:lnTo>
                <a:lnTo>
                  <a:pt x="1349319" y="149171"/>
                </a:lnTo>
                <a:lnTo>
                  <a:pt x="1305094" y="162098"/>
                </a:lnTo>
                <a:lnTo>
                  <a:pt x="1261089" y="175534"/>
                </a:lnTo>
                <a:lnTo>
                  <a:pt x="1217306" y="189474"/>
                </a:lnTo>
                <a:lnTo>
                  <a:pt x="1173750" y="203916"/>
                </a:lnTo>
                <a:lnTo>
                  <a:pt x="1130424" y="218857"/>
                </a:lnTo>
                <a:lnTo>
                  <a:pt x="1087330" y="234292"/>
                </a:lnTo>
                <a:lnTo>
                  <a:pt x="1044473" y="250218"/>
                </a:lnTo>
                <a:lnTo>
                  <a:pt x="1001855" y="266633"/>
                </a:lnTo>
                <a:lnTo>
                  <a:pt x="959481" y="283532"/>
                </a:lnTo>
                <a:lnTo>
                  <a:pt x="917354" y="300913"/>
                </a:lnTo>
                <a:lnTo>
                  <a:pt x="875476" y="318771"/>
                </a:lnTo>
                <a:lnTo>
                  <a:pt x="833852" y="337104"/>
                </a:lnTo>
                <a:lnTo>
                  <a:pt x="792485" y="355908"/>
                </a:lnTo>
                <a:lnTo>
                  <a:pt x="751378" y="375179"/>
                </a:lnTo>
                <a:lnTo>
                  <a:pt x="710534" y="394915"/>
                </a:lnTo>
                <a:lnTo>
                  <a:pt x="669958" y="415112"/>
                </a:lnTo>
                <a:lnTo>
                  <a:pt x="629652" y="435766"/>
                </a:lnTo>
                <a:lnTo>
                  <a:pt x="589619" y="456874"/>
                </a:lnTo>
                <a:lnTo>
                  <a:pt x="549865" y="478432"/>
                </a:lnTo>
                <a:lnTo>
                  <a:pt x="510390" y="500438"/>
                </a:lnTo>
                <a:lnTo>
                  <a:pt x="471200" y="522888"/>
                </a:lnTo>
                <a:lnTo>
                  <a:pt x="432297" y="545778"/>
                </a:lnTo>
                <a:lnTo>
                  <a:pt x="393685" y="569105"/>
                </a:lnTo>
                <a:lnTo>
                  <a:pt x="355367" y="592866"/>
                </a:lnTo>
                <a:lnTo>
                  <a:pt x="317347" y="617057"/>
                </a:lnTo>
                <a:lnTo>
                  <a:pt x="279628" y="641675"/>
                </a:lnTo>
                <a:lnTo>
                  <a:pt x="242213" y="666716"/>
                </a:lnTo>
                <a:lnTo>
                  <a:pt x="205106" y="692178"/>
                </a:lnTo>
                <a:lnTo>
                  <a:pt x="168310" y="718056"/>
                </a:lnTo>
                <a:lnTo>
                  <a:pt x="131829" y="744347"/>
                </a:lnTo>
                <a:lnTo>
                  <a:pt x="95666" y="771048"/>
                </a:lnTo>
                <a:lnTo>
                  <a:pt x="59824" y="798156"/>
                </a:lnTo>
                <a:lnTo>
                  <a:pt x="24308" y="825666"/>
                </a:lnTo>
                <a:lnTo>
                  <a:pt x="0" y="844946"/>
                </a:lnTo>
              </a:path>
            </a:pathLst>
          </a:custGeom>
          <a:ln w="157063">
            <a:solidFill>
              <a:srgbClr val="83D0F5"/>
            </a:solidFill>
          </a:ln>
        </p:spPr>
        <p:txBody>
          <a:bodyPr wrap="square" lIns="0" tIns="0" rIns="0" bIns="0" rtlCol="0"/>
          <a:lstStyle/>
          <a:p>
            <a:endParaRPr/>
          </a:p>
        </p:txBody>
      </p:sp>
      <p:sp>
        <p:nvSpPr>
          <p:cNvPr id="19" name="bg object 19"/>
          <p:cNvSpPr/>
          <p:nvPr/>
        </p:nvSpPr>
        <p:spPr>
          <a:xfrm>
            <a:off x="1566443" y="4851799"/>
            <a:ext cx="1471930" cy="890269"/>
          </a:xfrm>
          <a:custGeom>
            <a:avLst/>
            <a:gdLst/>
            <a:ahLst/>
            <a:cxnLst/>
            <a:rect l="l" t="t" r="r" b="b"/>
            <a:pathLst>
              <a:path w="1471930" h="890270">
                <a:moveTo>
                  <a:pt x="463232" y="9766"/>
                </a:moveTo>
                <a:lnTo>
                  <a:pt x="326339" y="9766"/>
                </a:lnTo>
                <a:lnTo>
                  <a:pt x="326339" y="526770"/>
                </a:lnTo>
                <a:lnTo>
                  <a:pt x="122224" y="9766"/>
                </a:lnTo>
                <a:lnTo>
                  <a:pt x="0" y="9766"/>
                </a:lnTo>
                <a:lnTo>
                  <a:pt x="0" y="880008"/>
                </a:lnTo>
                <a:lnTo>
                  <a:pt x="136880" y="880008"/>
                </a:lnTo>
                <a:lnTo>
                  <a:pt x="136880" y="363004"/>
                </a:lnTo>
                <a:lnTo>
                  <a:pt x="342239" y="880008"/>
                </a:lnTo>
                <a:lnTo>
                  <a:pt x="463232" y="880008"/>
                </a:lnTo>
                <a:lnTo>
                  <a:pt x="463232" y="9766"/>
                </a:lnTo>
                <a:close/>
              </a:path>
              <a:path w="1471930" h="890270">
                <a:moveTo>
                  <a:pt x="977734" y="384175"/>
                </a:moveTo>
                <a:lnTo>
                  <a:pt x="976985" y="327672"/>
                </a:lnTo>
                <a:lnTo>
                  <a:pt x="974775" y="275463"/>
                </a:lnTo>
                <a:lnTo>
                  <a:pt x="970318" y="227634"/>
                </a:lnTo>
                <a:lnTo>
                  <a:pt x="962812" y="184277"/>
                </a:lnTo>
                <a:lnTo>
                  <a:pt x="951496" y="145465"/>
                </a:lnTo>
                <a:lnTo>
                  <a:pt x="945781" y="133223"/>
                </a:lnTo>
                <a:lnTo>
                  <a:pt x="935570" y="111302"/>
                </a:lnTo>
                <a:lnTo>
                  <a:pt x="914234" y="81876"/>
                </a:lnTo>
                <a:lnTo>
                  <a:pt x="884618" y="53594"/>
                </a:lnTo>
                <a:lnTo>
                  <a:pt x="847788" y="30695"/>
                </a:lnTo>
                <a:lnTo>
                  <a:pt x="840905" y="28397"/>
                </a:lnTo>
                <a:lnTo>
                  <a:pt x="840905" y="443649"/>
                </a:lnTo>
                <a:lnTo>
                  <a:pt x="840524" y="514032"/>
                </a:lnTo>
                <a:lnTo>
                  <a:pt x="839012" y="573989"/>
                </a:lnTo>
                <a:lnTo>
                  <a:pt x="835863" y="624103"/>
                </a:lnTo>
                <a:lnTo>
                  <a:pt x="830592" y="664933"/>
                </a:lnTo>
                <a:lnTo>
                  <a:pt x="811580" y="721118"/>
                </a:lnTo>
                <a:lnTo>
                  <a:pt x="764819" y="753948"/>
                </a:lnTo>
                <a:lnTo>
                  <a:pt x="741908" y="756564"/>
                </a:lnTo>
                <a:lnTo>
                  <a:pt x="661250" y="756564"/>
                </a:lnTo>
                <a:lnTo>
                  <a:pt x="661250" y="133223"/>
                </a:lnTo>
                <a:lnTo>
                  <a:pt x="741908" y="133223"/>
                </a:lnTo>
                <a:lnTo>
                  <a:pt x="784072" y="143154"/>
                </a:lnTo>
                <a:lnTo>
                  <a:pt x="822667" y="192519"/>
                </a:lnTo>
                <a:lnTo>
                  <a:pt x="835863" y="264452"/>
                </a:lnTo>
                <a:lnTo>
                  <a:pt x="839012" y="313969"/>
                </a:lnTo>
                <a:lnTo>
                  <a:pt x="840524" y="373468"/>
                </a:lnTo>
                <a:lnTo>
                  <a:pt x="840905" y="443649"/>
                </a:lnTo>
                <a:lnTo>
                  <a:pt x="840905" y="28397"/>
                </a:lnTo>
                <a:lnTo>
                  <a:pt x="802005" y="15354"/>
                </a:lnTo>
                <a:lnTo>
                  <a:pt x="745566" y="9766"/>
                </a:lnTo>
                <a:lnTo>
                  <a:pt x="524370" y="9766"/>
                </a:lnTo>
                <a:lnTo>
                  <a:pt x="524370" y="880008"/>
                </a:lnTo>
                <a:lnTo>
                  <a:pt x="745566" y="880008"/>
                </a:lnTo>
                <a:lnTo>
                  <a:pt x="802005" y="874407"/>
                </a:lnTo>
                <a:lnTo>
                  <a:pt x="847788" y="859078"/>
                </a:lnTo>
                <a:lnTo>
                  <a:pt x="884618" y="836180"/>
                </a:lnTo>
                <a:lnTo>
                  <a:pt x="914234" y="807897"/>
                </a:lnTo>
                <a:lnTo>
                  <a:pt x="945781" y="756564"/>
                </a:lnTo>
                <a:lnTo>
                  <a:pt x="962812" y="705497"/>
                </a:lnTo>
                <a:lnTo>
                  <a:pt x="970318" y="662139"/>
                </a:lnTo>
                <a:lnTo>
                  <a:pt x="974775" y="614324"/>
                </a:lnTo>
                <a:lnTo>
                  <a:pt x="976985" y="562114"/>
                </a:lnTo>
                <a:lnTo>
                  <a:pt x="977734" y="505599"/>
                </a:lnTo>
                <a:lnTo>
                  <a:pt x="977734" y="384175"/>
                </a:lnTo>
                <a:close/>
              </a:path>
              <a:path w="1471930" h="890270">
                <a:moveTo>
                  <a:pt x="1471587" y="649008"/>
                </a:moveTo>
                <a:lnTo>
                  <a:pt x="1334693" y="649008"/>
                </a:lnTo>
                <a:lnTo>
                  <a:pt x="1332992" y="672693"/>
                </a:lnTo>
                <a:lnTo>
                  <a:pt x="1329334" y="695452"/>
                </a:lnTo>
                <a:lnTo>
                  <a:pt x="1313903" y="734555"/>
                </a:lnTo>
                <a:lnTo>
                  <a:pt x="1271473" y="764108"/>
                </a:lnTo>
                <a:lnTo>
                  <a:pt x="1249146" y="766330"/>
                </a:lnTo>
                <a:lnTo>
                  <a:pt x="1226807" y="763917"/>
                </a:lnTo>
                <a:lnTo>
                  <a:pt x="1184351" y="733348"/>
                </a:lnTo>
                <a:lnTo>
                  <a:pt x="1165021" y="675411"/>
                </a:lnTo>
                <a:lnTo>
                  <a:pt x="1159446" y="633120"/>
                </a:lnTo>
                <a:lnTo>
                  <a:pt x="1156017" y="581063"/>
                </a:lnTo>
                <a:lnTo>
                  <a:pt x="1154277" y="518541"/>
                </a:lnTo>
                <a:lnTo>
                  <a:pt x="1153795" y="444893"/>
                </a:lnTo>
                <a:lnTo>
                  <a:pt x="1154277" y="371246"/>
                </a:lnTo>
                <a:lnTo>
                  <a:pt x="1156017" y="308724"/>
                </a:lnTo>
                <a:lnTo>
                  <a:pt x="1159446" y="256667"/>
                </a:lnTo>
                <a:lnTo>
                  <a:pt x="1165021" y="214388"/>
                </a:lnTo>
                <a:lnTo>
                  <a:pt x="1184351" y="156438"/>
                </a:lnTo>
                <a:lnTo>
                  <a:pt x="1226807" y="125844"/>
                </a:lnTo>
                <a:lnTo>
                  <a:pt x="1249146" y="123431"/>
                </a:lnTo>
                <a:lnTo>
                  <a:pt x="1271282" y="125653"/>
                </a:lnTo>
                <a:lnTo>
                  <a:pt x="1312672" y="155232"/>
                </a:lnTo>
                <a:lnTo>
                  <a:pt x="1328127" y="193725"/>
                </a:lnTo>
                <a:lnTo>
                  <a:pt x="1333461" y="239572"/>
                </a:lnTo>
                <a:lnTo>
                  <a:pt x="1470355" y="239572"/>
                </a:lnTo>
                <a:lnTo>
                  <a:pt x="1464462" y="184111"/>
                </a:lnTo>
                <a:lnTo>
                  <a:pt x="1450657" y="134137"/>
                </a:lnTo>
                <a:lnTo>
                  <a:pt x="1429296" y="91059"/>
                </a:lnTo>
                <a:lnTo>
                  <a:pt x="1400708" y="56235"/>
                </a:lnTo>
                <a:lnTo>
                  <a:pt x="1369809" y="31965"/>
                </a:lnTo>
                <a:lnTo>
                  <a:pt x="1335011" y="14351"/>
                </a:lnTo>
                <a:lnTo>
                  <a:pt x="1295171" y="3619"/>
                </a:lnTo>
                <a:lnTo>
                  <a:pt x="1249146" y="0"/>
                </a:lnTo>
                <a:lnTo>
                  <a:pt x="1192885" y="5613"/>
                </a:lnTo>
                <a:lnTo>
                  <a:pt x="1147381" y="21082"/>
                </a:lnTo>
                <a:lnTo>
                  <a:pt x="1110589" y="44348"/>
                </a:lnTo>
                <a:lnTo>
                  <a:pt x="1080465" y="73342"/>
                </a:lnTo>
                <a:lnTo>
                  <a:pt x="1043203" y="138455"/>
                </a:lnTo>
                <a:lnTo>
                  <a:pt x="1031875" y="178384"/>
                </a:lnTo>
                <a:lnTo>
                  <a:pt x="1024382" y="223050"/>
                </a:lnTo>
                <a:lnTo>
                  <a:pt x="1019924" y="272300"/>
                </a:lnTo>
                <a:lnTo>
                  <a:pt x="1017714" y="325983"/>
                </a:lnTo>
                <a:lnTo>
                  <a:pt x="1016965" y="383971"/>
                </a:lnTo>
                <a:lnTo>
                  <a:pt x="1016965" y="508152"/>
                </a:lnTo>
                <a:lnTo>
                  <a:pt x="1017714" y="565861"/>
                </a:lnTo>
                <a:lnTo>
                  <a:pt x="1019924" y="619163"/>
                </a:lnTo>
                <a:lnTo>
                  <a:pt x="1024382" y="667956"/>
                </a:lnTo>
                <a:lnTo>
                  <a:pt x="1031875" y="712165"/>
                </a:lnTo>
                <a:lnTo>
                  <a:pt x="1043203" y="751713"/>
                </a:lnTo>
                <a:lnTo>
                  <a:pt x="1059129" y="786498"/>
                </a:lnTo>
                <a:lnTo>
                  <a:pt x="1110589" y="845439"/>
                </a:lnTo>
                <a:lnTo>
                  <a:pt x="1147381" y="868692"/>
                </a:lnTo>
                <a:lnTo>
                  <a:pt x="1192885" y="884161"/>
                </a:lnTo>
                <a:lnTo>
                  <a:pt x="1249146" y="889774"/>
                </a:lnTo>
                <a:lnTo>
                  <a:pt x="1294460" y="886167"/>
                </a:lnTo>
                <a:lnTo>
                  <a:pt x="1333931" y="875576"/>
                </a:lnTo>
                <a:lnTo>
                  <a:pt x="1368602" y="858329"/>
                </a:lnTo>
                <a:lnTo>
                  <a:pt x="1399476" y="834783"/>
                </a:lnTo>
                <a:lnTo>
                  <a:pt x="1428965" y="799731"/>
                </a:lnTo>
                <a:lnTo>
                  <a:pt x="1451114" y="756094"/>
                </a:lnTo>
                <a:lnTo>
                  <a:pt x="1465478" y="705358"/>
                </a:lnTo>
                <a:lnTo>
                  <a:pt x="1471587" y="649008"/>
                </a:lnTo>
                <a:close/>
              </a:path>
            </a:pathLst>
          </a:custGeom>
          <a:solidFill>
            <a:srgbClr val="83D0F5"/>
          </a:solidFill>
        </p:spPr>
        <p:txBody>
          <a:bodyPr wrap="square" lIns="0" tIns="0" rIns="0" bIns="0" rtlCol="0"/>
          <a:lstStyle/>
          <a:p>
            <a:endParaRPr/>
          </a:p>
        </p:txBody>
      </p:sp>
      <p:sp>
        <p:nvSpPr>
          <p:cNvPr id="20" name="bg object 20"/>
          <p:cNvSpPr/>
          <p:nvPr/>
        </p:nvSpPr>
        <p:spPr>
          <a:xfrm>
            <a:off x="1488109" y="5721089"/>
            <a:ext cx="2583180" cy="890269"/>
          </a:xfrm>
          <a:custGeom>
            <a:avLst/>
            <a:gdLst/>
            <a:ahLst/>
            <a:cxnLst/>
            <a:rect l="l" t="t" r="r" b="b"/>
            <a:pathLst>
              <a:path w="2583179" h="890270">
                <a:moveTo>
                  <a:pt x="558546" y="880021"/>
                </a:moveTo>
                <a:lnTo>
                  <a:pt x="516661" y="707682"/>
                </a:lnTo>
                <a:lnTo>
                  <a:pt x="486676" y="584238"/>
                </a:lnTo>
                <a:lnTo>
                  <a:pt x="398183" y="220014"/>
                </a:lnTo>
                <a:lnTo>
                  <a:pt x="354457" y="40081"/>
                </a:lnTo>
                <a:lnTo>
                  <a:pt x="354457" y="584238"/>
                </a:lnTo>
                <a:lnTo>
                  <a:pt x="205320" y="584238"/>
                </a:lnTo>
                <a:lnTo>
                  <a:pt x="279869" y="220014"/>
                </a:lnTo>
                <a:lnTo>
                  <a:pt x="354457" y="584238"/>
                </a:lnTo>
                <a:lnTo>
                  <a:pt x="354457" y="40081"/>
                </a:lnTo>
                <a:lnTo>
                  <a:pt x="347091" y="9766"/>
                </a:lnTo>
                <a:lnTo>
                  <a:pt x="213880" y="9766"/>
                </a:lnTo>
                <a:lnTo>
                  <a:pt x="0" y="880021"/>
                </a:lnTo>
                <a:lnTo>
                  <a:pt x="144233" y="880021"/>
                </a:lnTo>
                <a:lnTo>
                  <a:pt x="178447" y="707682"/>
                </a:lnTo>
                <a:lnTo>
                  <a:pt x="380123" y="707682"/>
                </a:lnTo>
                <a:lnTo>
                  <a:pt x="415531" y="880021"/>
                </a:lnTo>
                <a:lnTo>
                  <a:pt x="558546" y="880021"/>
                </a:lnTo>
                <a:close/>
              </a:path>
              <a:path w="2583179" h="890270">
                <a:moveTo>
                  <a:pt x="1004684" y="649008"/>
                </a:moveTo>
                <a:lnTo>
                  <a:pt x="867791" y="649008"/>
                </a:lnTo>
                <a:lnTo>
                  <a:pt x="866089" y="672693"/>
                </a:lnTo>
                <a:lnTo>
                  <a:pt x="862444" y="695464"/>
                </a:lnTo>
                <a:lnTo>
                  <a:pt x="847001" y="734580"/>
                </a:lnTo>
                <a:lnTo>
                  <a:pt x="804545" y="764133"/>
                </a:lnTo>
                <a:lnTo>
                  <a:pt x="782243" y="766343"/>
                </a:lnTo>
                <a:lnTo>
                  <a:pt x="759904" y="763943"/>
                </a:lnTo>
                <a:lnTo>
                  <a:pt x="717461" y="733348"/>
                </a:lnTo>
                <a:lnTo>
                  <a:pt x="698119" y="675411"/>
                </a:lnTo>
                <a:lnTo>
                  <a:pt x="692543" y="633133"/>
                </a:lnTo>
                <a:lnTo>
                  <a:pt x="689114" y="581075"/>
                </a:lnTo>
                <a:lnTo>
                  <a:pt x="687387" y="518553"/>
                </a:lnTo>
                <a:lnTo>
                  <a:pt x="686904" y="444893"/>
                </a:lnTo>
                <a:lnTo>
                  <a:pt x="687387" y="371983"/>
                </a:lnTo>
                <a:lnTo>
                  <a:pt x="689114" y="311277"/>
                </a:lnTo>
                <a:lnTo>
                  <a:pt x="692543" y="261581"/>
                </a:lnTo>
                <a:lnTo>
                  <a:pt x="698119" y="221653"/>
                </a:lnTo>
                <a:lnTo>
                  <a:pt x="717461" y="166217"/>
                </a:lnTo>
                <a:lnTo>
                  <a:pt x="759904" y="135661"/>
                </a:lnTo>
                <a:lnTo>
                  <a:pt x="782243" y="133261"/>
                </a:lnTo>
                <a:lnTo>
                  <a:pt x="787400" y="133502"/>
                </a:lnTo>
                <a:lnTo>
                  <a:pt x="787400" y="133261"/>
                </a:lnTo>
                <a:lnTo>
                  <a:pt x="859917" y="133261"/>
                </a:lnTo>
                <a:lnTo>
                  <a:pt x="859917" y="9842"/>
                </a:lnTo>
                <a:lnTo>
                  <a:pt x="772198" y="9842"/>
                </a:lnTo>
                <a:lnTo>
                  <a:pt x="772198" y="10261"/>
                </a:lnTo>
                <a:lnTo>
                  <a:pt x="719912" y="17132"/>
                </a:lnTo>
                <a:lnTo>
                  <a:pt x="677214" y="32740"/>
                </a:lnTo>
                <a:lnTo>
                  <a:pt x="642340" y="55321"/>
                </a:lnTo>
                <a:lnTo>
                  <a:pt x="613549" y="83121"/>
                </a:lnTo>
                <a:lnTo>
                  <a:pt x="576300" y="146710"/>
                </a:lnTo>
                <a:lnTo>
                  <a:pt x="564984" y="185077"/>
                </a:lnTo>
                <a:lnTo>
                  <a:pt x="557479" y="227952"/>
                </a:lnTo>
                <a:lnTo>
                  <a:pt x="553021" y="275399"/>
                </a:lnTo>
                <a:lnTo>
                  <a:pt x="550811" y="327533"/>
                </a:lnTo>
                <a:lnTo>
                  <a:pt x="550062" y="384403"/>
                </a:lnTo>
                <a:lnTo>
                  <a:pt x="550062" y="508165"/>
                </a:lnTo>
                <a:lnTo>
                  <a:pt x="550811" y="565873"/>
                </a:lnTo>
                <a:lnTo>
                  <a:pt x="553021" y="619175"/>
                </a:lnTo>
                <a:lnTo>
                  <a:pt x="557479" y="667969"/>
                </a:lnTo>
                <a:lnTo>
                  <a:pt x="564984" y="712190"/>
                </a:lnTo>
                <a:lnTo>
                  <a:pt x="576300" y="751738"/>
                </a:lnTo>
                <a:lnTo>
                  <a:pt x="592226" y="786523"/>
                </a:lnTo>
                <a:lnTo>
                  <a:pt x="643686" y="845464"/>
                </a:lnTo>
                <a:lnTo>
                  <a:pt x="680478" y="868718"/>
                </a:lnTo>
                <a:lnTo>
                  <a:pt x="725970" y="884199"/>
                </a:lnTo>
                <a:lnTo>
                  <a:pt x="782243" y="889812"/>
                </a:lnTo>
                <a:lnTo>
                  <a:pt x="827544" y="886193"/>
                </a:lnTo>
                <a:lnTo>
                  <a:pt x="867016" y="875601"/>
                </a:lnTo>
                <a:lnTo>
                  <a:pt x="901674" y="858354"/>
                </a:lnTo>
                <a:lnTo>
                  <a:pt x="932573" y="834809"/>
                </a:lnTo>
                <a:lnTo>
                  <a:pt x="962050" y="799757"/>
                </a:lnTo>
                <a:lnTo>
                  <a:pt x="984199" y="756119"/>
                </a:lnTo>
                <a:lnTo>
                  <a:pt x="998562" y="705383"/>
                </a:lnTo>
                <a:lnTo>
                  <a:pt x="1004684" y="649008"/>
                </a:lnTo>
                <a:close/>
              </a:path>
              <a:path w="2583179" h="890270">
                <a:moveTo>
                  <a:pt x="1343787" y="10045"/>
                </a:moveTo>
                <a:lnTo>
                  <a:pt x="914768" y="10045"/>
                </a:lnTo>
                <a:lnTo>
                  <a:pt x="914768" y="133235"/>
                </a:lnTo>
                <a:lnTo>
                  <a:pt x="1060221" y="133235"/>
                </a:lnTo>
                <a:lnTo>
                  <a:pt x="1060221" y="879995"/>
                </a:lnTo>
                <a:lnTo>
                  <a:pt x="1197089" y="879995"/>
                </a:lnTo>
                <a:lnTo>
                  <a:pt x="1197089" y="133235"/>
                </a:lnTo>
                <a:lnTo>
                  <a:pt x="1343787" y="133235"/>
                </a:lnTo>
                <a:lnTo>
                  <a:pt x="1343787" y="10045"/>
                </a:lnTo>
                <a:close/>
              </a:path>
              <a:path w="2583179" h="890270">
                <a:moveTo>
                  <a:pt x="1530781" y="9779"/>
                </a:moveTo>
                <a:lnTo>
                  <a:pt x="1393875" y="9779"/>
                </a:lnTo>
                <a:lnTo>
                  <a:pt x="1393875" y="880021"/>
                </a:lnTo>
                <a:lnTo>
                  <a:pt x="1530781" y="880021"/>
                </a:lnTo>
                <a:lnTo>
                  <a:pt x="1530781" y="9779"/>
                </a:lnTo>
                <a:close/>
              </a:path>
              <a:path w="2583179" h="890270">
                <a:moveTo>
                  <a:pt x="2057476" y="382816"/>
                </a:moveTo>
                <a:lnTo>
                  <a:pt x="2056726" y="324967"/>
                </a:lnTo>
                <a:lnTo>
                  <a:pt x="2054517" y="271475"/>
                </a:lnTo>
                <a:lnTo>
                  <a:pt x="2050059" y="222453"/>
                </a:lnTo>
                <a:lnTo>
                  <a:pt x="2042566" y="178003"/>
                </a:lnTo>
                <a:lnTo>
                  <a:pt x="2031250" y="138264"/>
                </a:lnTo>
                <a:lnTo>
                  <a:pt x="2015324" y="103327"/>
                </a:lnTo>
                <a:lnTo>
                  <a:pt x="1963864" y="44348"/>
                </a:lnTo>
                <a:lnTo>
                  <a:pt x="1927085" y="21082"/>
                </a:lnTo>
                <a:lnTo>
                  <a:pt x="1920659" y="18897"/>
                </a:lnTo>
                <a:lnTo>
                  <a:pt x="1920659" y="444893"/>
                </a:lnTo>
                <a:lnTo>
                  <a:pt x="1920265" y="518553"/>
                </a:lnTo>
                <a:lnTo>
                  <a:pt x="1918766" y="581075"/>
                </a:lnTo>
                <a:lnTo>
                  <a:pt x="1915617" y="633133"/>
                </a:lnTo>
                <a:lnTo>
                  <a:pt x="1910346" y="675411"/>
                </a:lnTo>
                <a:lnTo>
                  <a:pt x="1891334" y="733348"/>
                </a:lnTo>
                <a:lnTo>
                  <a:pt x="1847850" y="763943"/>
                </a:lnTo>
                <a:lnTo>
                  <a:pt x="1825307" y="766356"/>
                </a:lnTo>
                <a:lnTo>
                  <a:pt x="1803006" y="763943"/>
                </a:lnTo>
                <a:lnTo>
                  <a:pt x="1760562" y="733348"/>
                </a:lnTo>
                <a:lnTo>
                  <a:pt x="1741220" y="675411"/>
                </a:lnTo>
                <a:lnTo>
                  <a:pt x="1735645" y="633133"/>
                </a:lnTo>
                <a:lnTo>
                  <a:pt x="1732216" y="581075"/>
                </a:lnTo>
                <a:lnTo>
                  <a:pt x="1730476" y="518553"/>
                </a:lnTo>
                <a:lnTo>
                  <a:pt x="1729994" y="444893"/>
                </a:lnTo>
                <a:lnTo>
                  <a:pt x="1730476" y="371246"/>
                </a:lnTo>
                <a:lnTo>
                  <a:pt x="1732216" y="308724"/>
                </a:lnTo>
                <a:lnTo>
                  <a:pt x="1735645" y="256667"/>
                </a:lnTo>
                <a:lnTo>
                  <a:pt x="1741220" y="214388"/>
                </a:lnTo>
                <a:lnTo>
                  <a:pt x="1760562" y="156438"/>
                </a:lnTo>
                <a:lnTo>
                  <a:pt x="1803006" y="125882"/>
                </a:lnTo>
                <a:lnTo>
                  <a:pt x="1825307" y="123482"/>
                </a:lnTo>
                <a:lnTo>
                  <a:pt x="1847850" y="125882"/>
                </a:lnTo>
                <a:lnTo>
                  <a:pt x="1891334" y="156438"/>
                </a:lnTo>
                <a:lnTo>
                  <a:pt x="1910346" y="214388"/>
                </a:lnTo>
                <a:lnTo>
                  <a:pt x="1915617" y="256667"/>
                </a:lnTo>
                <a:lnTo>
                  <a:pt x="1918766" y="308724"/>
                </a:lnTo>
                <a:lnTo>
                  <a:pt x="1920265" y="371246"/>
                </a:lnTo>
                <a:lnTo>
                  <a:pt x="1920659" y="444893"/>
                </a:lnTo>
                <a:lnTo>
                  <a:pt x="1920659" y="18897"/>
                </a:lnTo>
                <a:lnTo>
                  <a:pt x="1881581" y="5613"/>
                </a:lnTo>
                <a:lnTo>
                  <a:pt x="1825307" y="0"/>
                </a:lnTo>
                <a:lnTo>
                  <a:pt x="1769059" y="5613"/>
                </a:lnTo>
                <a:lnTo>
                  <a:pt x="1723580" y="21082"/>
                </a:lnTo>
                <a:lnTo>
                  <a:pt x="1686788" y="44348"/>
                </a:lnTo>
                <a:lnTo>
                  <a:pt x="1656651" y="73329"/>
                </a:lnTo>
                <a:lnTo>
                  <a:pt x="1619402" y="138264"/>
                </a:lnTo>
                <a:lnTo>
                  <a:pt x="1608086" y="178003"/>
                </a:lnTo>
                <a:lnTo>
                  <a:pt x="1600593" y="222453"/>
                </a:lnTo>
                <a:lnTo>
                  <a:pt x="1596136" y="271475"/>
                </a:lnTo>
                <a:lnTo>
                  <a:pt x="1593926" y="324967"/>
                </a:lnTo>
                <a:lnTo>
                  <a:pt x="1593176" y="382816"/>
                </a:lnTo>
                <a:lnTo>
                  <a:pt x="1593176" y="506984"/>
                </a:lnTo>
                <a:lnTo>
                  <a:pt x="1593926" y="564832"/>
                </a:lnTo>
                <a:lnTo>
                  <a:pt x="1596136" y="618324"/>
                </a:lnTo>
                <a:lnTo>
                  <a:pt x="1600593" y="667359"/>
                </a:lnTo>
                <a:lnTo>
                  <a:pt x="1608086" y="711796"/>
                </a:lnTo>
                <a:lnTo>
                  <a:pt x="1619402" y="751535"/>
                </a:lnTo>
                <a:lnTo>
                  <a:pt x="1635328" y="786472"/>
                </a:lnTo>
                <a:lnTo>
                  <a:pt x="1686788" y="845451"/>
                </a:lnTo>
                <a:lnTo>
                  <a:pt x="1723580" y="868718"/>
                </a:lnTo>
                <a:lnTo>
                  <a:pt x="1769059" y="884199"/>
                </a:lnTo>
                <a:lnTo>
                  <a:pt x="1825307" y="889812"/>
                </a:lnTo>
                <a:lnTo>
                  <a:pt x="1881581" y="884199"/>
                </a:lnTo>
                <a:lnTo>
                  <a:pt x="1927085" y="868718"/>
                </a:lnTo>
                <a:lnTo>
                  <a:pt x="1963864" y="845451"/>
                </a:lnTo>
                <a:lnTo>
                  <a:pt x="1994014" y="816470"/>
                </a:lnTo>
                <a:lnTo>
                  <a:pt x="2024507" y="766356"/>
                </a:lnTo>
                <a:lnTo>
                  <a:pt x="2042566" y="711796"/>
                </a:lnTo>
                <a:lnTo>
                  <a:pt x="2050059" y="667359"/>
                </a:lnTo>
                <a:lnTo>
                  <a:pt x="2054517" y="618324"/>
                </a:lnTo>
                <a:lnTo>
                  <a:pt x="2056726" y="564832"/>
                </a:lnTo>
                <a:lnTo>
                  <a:pt x="2057476" y="506984"/>
                </a:lnTo>
                <a:lnTo>
                  <a:pt x="2057476" y="382816"/>
                </a:lnTo>
                <a:close/>
              </a:path>
              <a:path w="2583179" h="890270">
                <a:moveTo>
                  <a:pt x="2583116" y="9779"/>
                </a:moveTo>
                <a:lnTo>
                  <a:pt x="2446236" y="9779"/>
                </a:lnTo>
                <a:lnTo>
                  <a:pt x="2446236" y="526783"/>
                </a:lnTo>
                <a:lnTo>
                  <a:pt x="2242134" y="9779"/>
                </a:lnTo>
                <a:lnTo>
                  <a:pt x="2119884" y="9779"/>
                </a:lnTo>
                <a:lnTo>
                  <a:pt x="2119884" y="880021"/>
                </a:lnTo>
                <a:lnTo>
                  <a:pt x="2256764" y="880021"/>
                </a:lnTo>
                <a:lnTo>
                  <a:pt x="2256764" y="363016"/>
                </a:lnTo>
                <a:lnTo>
                  <a:pt x="2462123" y="880021"/>
                </a:lnTo>
                <a:lnTo>
                  <a:pt x="2583116" y="880021"/>
                </a:lnTo>
                <a:lnTo>
                  <a:pt x="2583116" y="9779"/>
                </a:lnTo>
                <a:close/>
              </a:path>
            </a:pathLst>
          </a:custGeom>
          <a:solidFill>
            <a:srgbClr val="009FE3"/>
          </a:solidFill>
        </p:spPr>
        <p:txBody>
          <a:bodyPr wrap="square" lIns="0" tIns="0" rIns="0" bIns="0" rtlCol="0"/>
          <a:lstStyle/>
          <a:p>
            <a:endParaRPr/>
          </a:p>
        </p:txBody>
      </p:sp>
      <p:pic>
        <p:nvPicPr>
          <p:cNvPr id="21" name="bg object 21"/>
          <p:cNvPicPr/>
          <p:nvPr/>
        </p:nvPicPr>
        <p:blipFill>
          <a:blip r:embed="rId2" cstate="print"/>
          <a:stretch>
            <a:fillRect/>
          </a:stretch>
        </p:blipFill>
        <p:spPr>
          <a:xfrm>
            <a:off x="18002941" y="6946552"/>
            <a:ext cx="614291" cy="531101"/>
          </a:xfrm>
          <a:prstGeom prst="rect">
            <a:avLst/>
          </a:prstGeom>
        </p:spPr>
      </p:pic>
      <p:sp>
        <p:nvSpPr>
          <p:cNvPr id="22" name="bg object 22"/>
          <p:cNvSpPr/>
          <p:nvPr/>
        </p:nvSpPr>
        <p:spPr>
          <a:xfrm>
            <a:off x="16956989" y="6945788"/>
            <a:ext cx="918210" cy="532765"/>
          </a:xfrm>
          <a:custGeom>
            <a:avLst/>
            <a:gdLst/>
            <a:ahLst/>
            <a:cxnLst/>
            <a:rect l="l" t="t" r="r" b="b"/>
            <a:pathLst>
              <a:path w="918209" h="532765">
                <a:moveTo>
                  <a:pt x="402412" y="0"/>
                </a:moveTo>
                <a:lnTo>
                  <a:pt x="293865" y="0"/>
                </a:lnTo>
                <a:lnTo>
                  <a:pt x="293865" y="346532"/>
                </a:lnTo>
                <a:lnTo>
                  <a:pt x="292341" y="370560"/>
                </a:lnTo>
                <a:lnTo>
                  <a:pt x="280187" y="408139"/>
                </a:lnTo>
                <a:lnTo>
                  <a:pt x="240284" y="439407"/>
                </a:lnTo>
                <a:lnTo>
                  <a:pt x="201206" y="445312"/>
                </a:lnTo>
                <a:lnTo>
                  <a:pt x="180581" y="443839"/>
                </a:lnTo>
                <a:lnTo>
                  <a:pt x="132880" y="421690"/>
                </a:lnTo>
                <a:lnTo>
                  <a:pt x="109728" y="370560"/>
                </a:lnTo>
                <a:lnTo>
                  <a:pt x="108191" y="346532"/>
                </a:lnTo>
                <a:lnTo>
                  <a:pt x="108191" y="0"/>
                </a:lnTo>
                <a:lnTo>
                  <a:pt x="0" y="0"/>
                </a:lnTo>
                <a:lnTo>
                  <a:pt x="0" y="346532"/>
                </a:lnTo>
                <a:lnTo>
                  <a:pt x="939" y="368566"/>
                </a:lnTo>
                <a:lnTo>
                  <a:pt x="8420" y="408686"/>
                </a:lnTo>
                <a:lnTo>
                  <a:pt x="32867" y="458711"/>
                </a:lnTo>
                <a:lnTo>
                  <a:pt x="70599" y="495985"/>
                </a:lnTo>
                <a:lnTo>
                  <a:pt x="120256" y="520319"/>
                </a:lnTo>
                <a:lnTo>
                  <a:pt x="158978" y="529234"/>
                </a:lnTo>
                <a:lnTo>
                  <a:pt x="201206" y="532206"/>
                </a:lnTo>
                <a:lnTo>
                  <a:pt x="222605" y="531469"/>
                </a:lnTo>
                <a:lnTo>
                  <a:pt x="262890" y="525513"/>
                </a:lnTo>
                <a:lnTo>
                  <a:pt x="299631" y="513651"/>
                </a:lnTo>
                <a:lnTo>
                  <a:pt x="345440" y="484987"/>
                </a:lnTo>
                <a:lnTo>
                  <a:pt x="378968" y="443433"/>
                </a:lnTo>
                <a:lnTo>
                  <a:pt x="398627" y="389293"/>
                </a:lnTo>
                <a:lnTo>
                  <a:pt x="402412" y="346532"/>
                </a:lnTo>
                <a:lnTo>
                  <a:pt x="402412" y="0"/>
                </a:lnTo>
                <a:close/>
              </a:path>
              <a:path w="918209" h="532765">
                <a:moveTo>
                  <a:pt x="918032" y="12"/>
                </a:moveTo>
                <a:lnTo>
                  <a:pt x="810221" y="12"/>
                </a:lnTo>
                <a:lnTo>
                  <a:pt x="810221" y="346151"/>
                </a:lnTo>
                <a:lnTo>
                  <a:pt x="599274" y="12"/>
                </a:lnTo>
                <a:lnTo>
                  <a:pt x="491109" y="12"/>
                </a:lnTo>
                <a:lnTo>
                  <a:pt x="491109" y="525005"/>
                </a:lnTo>
                <a:lnTo>
                  <a:pt x="599274" y="525005"/>
                </a:lnTo>
                <a:lnTo>
                  <a:pt x="599274" y="179578"/>
                </a:lnTo>
                <a:lnTo>
                  <a:pt x="809853" y="525005"/>
                </a:lnTo>
                <a:lnTo>
                  <a:pt x="918032" y="525005"/>
                </a:lnTo>
                <a:lnTo>
                  <a:pt x="918032" y="12"/>
                </a:lnTo>
                <a:close/>
              </a:path>
            </a:pathLst>
          </a:custGeom>
          <a:solidFill>
            <a:srgbClr val="009FE3"/>
          </a:solidFill>
        </p:spPr>
        <p:txBody>
          <a:bodyPr wrap="square" lIns="0" tIns="0" rIns="0" bIns="0" rtlCol="0"/>
          <a:lstStyle/>
          <a:p>
            <a:endParaRPr/>
          </a:p>
        </p:txBody>
      </p:sp>
      <p:pic>
        <p:nvPicPr>
          <p:cNvPr id="23" name="bg object 23"/>
          <p:cNvPicPr/>
          <p:nvPr/>
        </p:nvPicPr>
        <p:blipFill>
          <a:blip r:embed="rId3" cstate="print"/>
          <a:stretch>
            <a:fillRect/>
          </a:stretch>
        </p:blipFill>
        <p:spPr>
          <a:xfrm>
            <a:off x="16958184" y="7646117"/>
            <a:ext cx="140571" cy="163806"/>
          </a:xfrm>
          <a:prstGeom prst="rect">
            <a:avLst/>
          </a:prstGeom>
        </p:spPr>
      </p:pic>
      <p:pic>
        <p:nvPicPr>
          <p:cNvPr id="24" name="bg object 24"/>
          <p:cNvPicPr/>
          <p:nvPr/>
        </p:nvPicPr>
        <p:blipFill>
          <a:blip r:embed="rId4" cstate="print"/>
          <a:stretch>
            <a:fillRect/>
          </a:stretch>
        </p:blipFill>
        <p:spPr>
          <a:xfrm>
            <a:off x="17123134" y="7646111"/>
            <a:ext cx="133681" cy="160885"/>
          </a:xfrm>
          <a:prstGeom prst="rect">
            <a:avLst/>
          </a:prstGeom>
        </p:spPr>
      </p:pic>
      <p:pic>
        <p:nvPicPr>
          <p:cNvPr id="25" name="bg object 25"/>
          <p:cNvPicPr/>
          <p:nvPr/>
        </p:nvPicPr>
        <p:blipFill>
          <a:blip r:embed="rId5" cstate="print"/>
          <a:stretch>
            <a:fillRect/>
          </a:stretch>
        </p:blipFill>
        <p:spPr>
          <a:xfrm>
            <a:off x="17275905" y="7649039"/>
            <a:ext cx="143974" cy="157953"/>
          </a:xfrm>
          <a:prstGeom prst="rect">
            <a:avLst/>
          </a:prstGeom>
        </p:spPr>
      </p:pic>
      <p:sp>
        <p:nvSpPr>
          <p:cNvPr id="26" name="bg object 26"/>
          <p:cNvSpPr/>
          <p:nvPr/>
        </p:nvSpPr>
        <p:spPr>
          <a:xfrm>
            <a:off x="17439552" y="7586386"/>
            <a:ext cx="46990" cy="220979"/>
          </a:xfrm>
          <a:custGeom>
            <a:avLst/>
            <a:gdLst/>
            <a:ahLst/>
            <a:cxnLst/>
            <a:rect l="l" t="t" r="r" b="b"/>
            <a:pathLst>
              <a:path w="46990" h="220979">
                <a:moveTo>
                  <a:pt x="43935" y="62657"/>
                </a:moveTo>
                <a:lnTo>
                  <a:pt x="2429" y="62657"/>
                </a:lnTo>
                <a:lnTo>
                  <a:pt x="2429" y="220611"/>
                </a:lnTo>
                <a:lnTo>
                  <a:pt x="43935" y="220611"/>
                </a:lnTo>
                <a:lnTo>
                  <a:pt x="43935" y="62657"/>
                </a:lnTo>
                <a:close/>
              </a:path>
              <a:path w="46990" h="220979">
                <a:moveTo>
                  <a:pt x="30239" y="0"/>
                </a:moveTo>
                <a:lnTo>
                  <a:pt x="16020" y="0"/>
                </a:lnTo>
                <a:lnTo>
                  <a:pt x="10376" y="2052"/>
                </a:lnTo>
                <a:lnTo>
                  <a:pt x="2083" y="10230"/>
                </a:lnTo>
                <a:lnTo>
                  <a:pt x="0" y="15434"/>
                </a:lnTo>
                <a:lnTo>
                  <a:pt x="0" y="28187"/>
                </a:lnTo>
                <a:lnTo>
                  <a:pt x="2125" y="33433"/>
                </a:lnTo>
                <a:lnTo>
                  <a:pt x="6355" y="37538"/>
                </a:lnTo>
                <a:lnTo>
                  <a:pt x="10617" y="41621"/>
                </a:lnTo>
                <a:lnTo>
                  <a:pt x="16229" y="43663"/>
                </a:lnTo>
                <a:lnTo>
                  <a:pt x="30156" y="43663"/>
                </a:lnTo>
                <a:lnTo>
                  <a:pt x="35758" y="41621"/>
                </a:lnTo>
                <a:lnTo>
                  <a:pt x="44249" y="33433"/>
                </a:lnTo>
                <a:lnTo>
                  <a:pt x="46365" y="28187"/>
                </a:lnTo>
                <a:lnTo>
                  <a:pt x="46365" y="15434"/>
                </a:lnTo>
                <a:lnTo>
                  <a:pt x="44270" y="10230"/>
                </a:lnTo>
                <a:lnTo>
                  <a:pt x="35873" y="2052"/>
                </a:lnTo>
                <a:lnTo>
                  <a:pt x="30239" y="0"/>
                </a:lnTo>
                <a:close/>
              </a:path>
            </a:pathLst>
          </a:custGeom>
          <a:solidFill>
            <a:srgbClr val="009FE3"/>
          </a:solidFill>
        </p:spPr>
        <p:txBody>
          <a:bodyPr wrap="square" lIns="0" tIns="0" rIns="0" bIns="0" rtlCol="0"/>
          <a:lstStyle/>
          <a:p>
            <a:endParaRPr/>
          </a:p>
        </p:txBody>
      </p:sp>
      <p:pic>
        <p:nvPicPr>
          <p:cNvPr id="27" name="bg object 27"/>
          <p:cNvPicPr/>
          <p:nvPr/>
        </p:nvPicPr>
        <p:blipFill>
          <a:blip r:embed="rId6" cstate="print"/>
          <a:stretch>
            <a:fillRect/>
          </a:stretch>
        </p:blipFill>
        <p:spPr>
          <a:xfrm>
            <a:off x="17519299" y="7646101"/>
            <a:ext cx="243818" cy="163810"/>
          </a:xfrm>
          <a:prstGeom prst="rect">
            <a:avLst/>
          </a:prstGeom>
        </p:spPr>
      </p:pic>
      <p:pic>
        <p:nvPicPr>
          <p:cNvPr id="28" name="bg object 28"/>
          <p:cNvPicPr/>
          <p:nvPr/>
        </p:nvPicPr>
        <p:blipFill>
          <a:blip r:embed="rId7" cstate="print"/>
          <a:stretch>
            <a:fillRect/>
          </a:stretch>
        </p:blipFill>
        <p:spPr>
          <a:xfrm>
            <a:off x="17789486" y="7646111"/>
            <a:ext cx="133681" cy="160885"/>
          </a:xfrm>
          <a:prstGeom prst="rect">
            <a:avLst/>
          </a:prstGeom>
        </p:spPr>
      </p:pic>
      <p:pic>
        <p:nvPicPr>
          <p:cNvPr id="29" name="bg object 29"/>
          <p:cNvPicPr/>
          <p:nvPr/>
        </p:nvPicPr>
        <p:blipFill>
          <a:blip r:embed="rId8" cstate="print"/>
          <a:stretch>
            <a:fillRect/>
          </a:stretch>
        </p:blipFill>
        <p:spPr>
          <a:xfrm>
            <a:off x="18206232" y="7646117"/>
            <a:ext cx="140571" cy="163806"/>
          </a:xfrm>
          <a:prstGeom prst="rect">
            <a:avLst/>
          </a:prstGeom>
        </p:spPr>
      </p:pic>
      <p:pic>
        <p:nvPicPr>
          <p:cNvPr id="30" name="bg object 30"/>
          <p:cNvPicPr/>
          <p:nvPr/>
        </p:nvPicPr>
        <p:blipFill>
          <a:blip r:embed="rId9" cstate="print"/>
          <a:stretch>
            <a:fillRect/>
          </a:stretch>
        </p:blipFill>
        <p:spPr>
          <a:xfrm>
            <a:off x="17956275" y="7646111"/>
            <a:ext cx="222014" cy="160885"/>
          </a:xfrm>
          <a:prstGeom prst="rect">
            <a:avLst/>
          </a:prstGeom>
        </p:spPr>
      </p:pic>
      <p:pic>
        <p:nvPicPr>
          <p:cNvPr id="31" name="bg object 31"/>
          <p:cNvPicPr/>
          <p:nvPr/>
        </p:nvPicPr>
        <p:blipFill>
          <a:blip r:embed="rId10" cstate="print"/>
          <a:stretch>
            <a:fillRect/>
          </a:stretch>
        </p:blipFill>
        <p:spPr>
          <a:xfrm>
            <a:off x="18371183" y="7610189"/>
            <a:ext cx="244366" cy="199721"/>
          </a:xfrm>
          <a:prstGeom prst="rect">
            <a:avLst/>
          </a:prstGeom>
        </p:spPr>
      </p:pic>
      <p:pic>
        <p:nvPicPr>
          <p:cNvPr id="32" name="bg object 32"/>
          <p:cNvPicPr/>
          <p:nvPr/>
        </p:nvPicPr>
        <p:blipFill>
          <a:blip r:embed="rId11" cstate="print"/>
          <a:stretch>
            <a:fillRect/>
          </a:stretch>
        </p:blipFill>
        <p:spPr>
          <a:xfrm>
            <a:off x="16963767" y="7930254"/>
            <a:ext cx="139419" cy="221647"/>
          </a:xfrm>
          <a:prstGeom prst="rect">
            <a:avLst/>
          </a:prstGeom>
        </p:spPr>
      </p:pic>
      <p:pic>
        <p:nvPicPr>
          <p:cNvPr id="33" name="bg object 33"/>
          <p:cNvPicPr/>
          <p:nvPr/>
        </p:nvPicPr>
        <p:blipFill>
          <a:blip r:embed="rId12" cstate="print"/>
          <a:stretch>
            <a:fillRect/>
          </a:stretch>
        </p:blipFill>
        <p:spPr>
          <a:xfrm>
            <a:off x="17130560" y="7930250"/>
            <a:ext cx="243805" cy="163822"/>
          </a:xfrm>
          <a:prstGeom prst="rect">
            <a:avLst/>
          </a:prstGeom>
        </p:spPr>
      </p:pic>
      <p:pic>
        <p:nvPicPr>
          <p:cNvPr id="34" name="bg object 34"/>
          <p:cNvPicPr/>
          <p:nvPr/>
        </p:nvPicPr>
        <p:blipFill>
          <a:blip r:embed="rId13" cstate="print"/>
          <a:stretch>
            <a:fillRect/>
          </a:stretch>
        </p:blipFill>
        <p:spPr>
          <a:xfrm>
            <a:off x="17395601" y="7930256"/>
            <a:ext cx="141545" cy="223092"/>
          </a:xfrm>
          <a:prstGeom prst="rect">
            <a:avLst/>
          </a:prstGeom>
        </p:spPr>
      </p:pic>
      <p:pic>
        <p:nvPicPr>
          <p:cNvPr id="35" name="bg object 35"/>
          <p:cNvPicPr/>
          <p:nvPr/>
        </p:nvPicPr>
        <p:blipFill>
          <a:blip r:embed="rId14" cstate="print"/>
          <a:stretch>
            <a:fillRect/>
          </a:stretch>
        </p:blipFill>
        <p:spPr>
          <a:xfrm>
            <a:off x="17570674" y="7930250"/>
            <a:ext cx="235943" cy="163818"/>
          </a:xfrm>
          <a:prstGeom prst="rect">
            <a:avLst/>
          </a:prstGeom>
        </p:spPr>
      </p:pic>
      <p:pic>
        <p:nvPicPr>
          <p:cNvPr id="36" name="bg object 36"/>
          <p:cNvPicPr/>
          <p:nvPr/>
        </p:nvPicPr>
        <p:blipFill>
          <a:blip r:embed="rId15" cstate="print"/>
          <a:stretch>
            <a:fillRect/>
          </a:stretch>
        </p:blipFill>
        <p:spPr>
          <a:xfrm>
            <a:off x="17833973" y="7930264"/>
            <a:ext cx="222014" cy="160895"/>
          </a:xfrm>
          <a:prstGeom prst="rect">
            <a:avLst/>
          </a:prstGeom>
        </p:spPr>
      </p:pic>
      <p:pic>
        <p:nvPicPr>
          <p:cNvPr id="37" name="bg object 37"/>
          <p:cNvPicPr/>
          <p:nvPr/>
        </p:nvPicPr>
        <p:blipFill>
          <a:blip r:embed="rId16" cstate="print"/>
          <a:stretch>
            <a:fillRect/>
          </a:stretch>
        </p:blipFill>
        <p:spPr>
          <a:xfrm>
            <a:off x="18089532" y="7930264"/>
            <a:ext cx="222003" cy="160895"/>
          </a:xfrm>
          <a:prstGeom prst="rect">
            <a:avLst/>
          </a:prstGeom>
        </p:spPr>
      </p:pic>
      <p:pic>
        <p:nvPicPr>
          <p:cNvPr id="38" name="bg object 38"/>
          <p:cNvPicPr/>
          <p:nvPr/>
        </p:nvPicPr>
        <p:blipFill>
          <a:blip r:embed="rId17" cstate="print"/>
          <a:stretch>
            <a:fillRect/>
          </a:stretch>
        </p:blipFill>
        <p:spPr>
          <a:xfrm>
            <a:off x="18339485" y="7930267"/>
            <a:ext cx="140571" cy="163806"/>
          </a:xfrm>
          <a:prstGeom prst="rect">
            <a:avLst/>
          </a:prstGeom>
        </p:spPr>
      </p:pic>
      <p:pic>
        <p:nvPicPr>
          <p:cNvPr id="39" name="bg object 39"/>
          <p:cNvPicPr/>
          <p:nvPr/>
        </p:nvPicPr>
        <p:blipFill>
          <a:blip r:embed="rId18" cstate="print"/>
          <a:stretch>
            <a:fillRect/>
          </a:stretch>
        </p:blipFill>
        <p:spPr>
          <a:xfrm>
            <a:off x="14736188" y="7940587"/>
            <a:ext cx="1137804" cy="166815"/>
          </a:xfrm>
          <a:prstGeom prst="rect">
            <a:avLst/>
          </a:prstGeom>
        </p:spPr>
      </p:pic>
      <p:sp>
        <p:nvSpPr>
          <p:cNvPr id="40" name="bg object 40"/>
          <p:cNvSpPr/>
          <p:nvPr/>
        </p:nvSpPr>
        <p:spPr>
          <a:xfrm>
            <a:off x="13821207" y="7963642"/>
            <a:ext cx="565785" cy="120014"/>
          </a:xfrm>
          <a:custGeom>
            <a:avLst/>
            <a:gdLst/>
            <a:ahLst/>
            <a:cxnLst/>
            <a:rect l="l" t="t" r="r" b="b"/>
            <a:pathLst>
              <a:path w="565784" h="120015">
                <a:moveTo>
                  <a:pt x="56413" y="66497"/>
                </a:moveTo>
                <a:lnTo>
                  <a:pt x="51739" y="60579"/>
                </a:lnTo>
                <a:lnTo>
                  <a:pt x="39395" y="56045"/>
                </a:lnTo>
                <a:lnTo>
                  <a:pt x="35674" y="55054"/>
                </a:lnTo>
                <a:lnTo>
                  <a:pt x="26860" y="53301"/>
                </a:lnTo>
                <a:lnTo>
                  <a:pt x="23736" y="52260"/>
                </a:lnTo>
                <a:lnTo>
                  <a:pt x="20015" y="49860"/>
                </a:lnTo>
                <a:lnTo>
                  <a:pt x="19088" y="48272"/>
                </a:lnTo>
                <a:lnTo>
                  <a:pt x="19088" y="44234"/>
                </a:lnTo>
                <a:lnTo>
                  <a:pt x="19900" y="42519"/>
                </a:lnTo>
                <a:lnTo>
                  <a:pt x="23164" y="39839"/>
                </a:lnTo>
                <a:lnTo>
                  <a:pt x="25476" y="39154"/>
                </a:lnTo>
                <a:lnTo>
                  <a:pt x="31927" y="39154"/>
                </a:lnTo>
                <a:lnTo>
                  <a:pt x="34467" y="39979"/>
                </a:lnTo>
                <a:lnTo>
                  <a:pt x="37731" y="43294"/>
                </a:lnTo>
                <a:lnTo>
                  <a:pt x="38557" y="45377"/>
                </a:lnTo>
                <a:lnTo>
                  <a:pt x="38557" y="47904"/>
                </a:lnTo>
                <a:lnTo>
                  <a:pt x="56222" y="47904"/>
                </a:lnTo>
                <a:lnTo>
                  <a:pt x="56222" y="41579"/>
                </a:lnTo>
                <a:lnTo>
                  <a:pt x="53708" y="36436"/>
                </a:lnTo>
                <a:lnTo>
                  <a:pt x="43637" y="28536"/>
                </a:lnTo>
                <a:lnTo>
                  <a:pt x="36918" y="26555"/>
                </a:lnTo>
                <a:lnTo>
                  <a:pt x="20637" y="26555"/>
                </a:lnTo>
                <a:lnTo>
                  <a:pt x="14274" y="28524"/>
                </a:lnTo>
                <a:lnTo>
                  <a:pt x="4521" y="36398"/>
                </a:lnTo>
                <a:lnTo>
                  <a:pt x="2082" y="41300"/>
                </a:lnTo>
                <a:lnTo>
                  <a:pt x="2082" y="47167"/>
                </a:lnTo>
                <a:lnTo>
                  <a:pt x="30441" y="68224"/>
                </a:lnTo>
                <a:lnTo>
                  <a:pt x="33870" y="69329"/>
                </a:lnTo>
                <a:lnTo>
                  <a:pt x="38150" y="71818"/>
                </a:lnTo>
                <a:lnTo>
                  <a:pt x="39217" y="73533"/>
                </a:lnTo>
                <a:lnTo>
                  <a:pt x="39217" y="75692"/>
                </a:lnTo>
                <a:lnTo>
                  <a:pt x="39217" y="77774"/>
                </a:lnTo>
                <a:lnTo>
                  <a:pt x="38354" y="79451"/>
                </a:lnTo>
                <a:lnTo>
                  <a:pt x="34886" y="82016"/>
                </a:lnTo>
                <a:lnTo>
                  <a:pt x="32334" y="82664"/>
                </a:lnTo>
                <a:lnTo>
                  <a:pt x="25311" y="82664"/>
                </a:lnTo>
                <a:lnTo>
                  <a:pt x="22415" y="81826"/>
                </a:lnTo>
                <a:lnTo>
                  <a:pt x="18097" y="78486"/>
                </a:lnTo>
                <a:lnTo>
                  <a:pt x="16929" y="76073"/>
                </a:lnTo>
                <a:lnTo>
                  <a:pt x="16764" y="72936"/>
                </a:lnTo>
                <a:lnTo>
                  <a:pt x="0" y="72936"/>
                </a:lnTo>
                <a:lnTo>
                  <a:pt x="0" y="76936"/>
                </a:lnTo>
                <a:lnTo>
                  <a:pt x="1219" y="80645"/>
                </a:lnTo>
                <a:lnTo>
                  <a:pt x="6121" y="87553"/>
                </a:lnTo>
                <a:lnTo>
                  <a:pt x="9499" y="90258"/>
                </a:lnTo>
                <a:lnTo>
                  <a:pt x="18097" y="94208"/>
                </a:lnTo>
                <a:lnTo>
                  <a:pt x="23025" y="95199"/>
                </a:lnTo>
                <a:lnTo>
                  <a:pt x="36766" y="95199"/>
                </a:lnTo>
                <a:lnTo>
                  <a:pt x="43459" y="93345"/>
                </a:lnTo>
                <a:lnTo>
                  <a:pt x="53835" y="85877"/>
                </a:lnTo>
                <a:lnTo>
                  <a:pt x="56413" y="80987"/>
                </a:lnTo>
                <a:lnTo>
                  <a:pt x="56413" y="66497"/>
                </a:lnTo>
                <a:close/>
              </a:path>
              <a:path w="565784" h="120015">
                <a:moveTo>
                  <a:pt x="124574" y="27774"/>
                </a:moveTo>
                <a:lnTo>
                  <a:pt x="106832" y="27774"/>
                </a:lnTo>
                <a:lnTo>
                  <a:pt x="106832" y="74701"/>
                </a:lnTo>
                <a:lnTo>
                  <a:pt x="104584" y="78867"/>
                </a:lnTo>
                <a:lnTo>
                  <a:pt x="100469" y="80949"/>
                </a:lnTo>
                <a:lnTo>
                  <a:pt x="88188" y="80949"/>
                </a:lnTo>
                <a:lnTo>
                  <a:pt x="85051" y="77508"/>
                </a:lnTo>
                <a:lnTo>
                  <a:pt x="85051" y="27774"/>
                </a:lnTo>
                <a:lnTo>
                  <a:pt x="67360" y="27774"/>
                </a:lnTo>
                <a:lnTo>
                  <a:pt x="67360" y="71158"/>
                </a:lnTo>
                <a:lnTo>
                  <a:pt x="67449" y="79032"/>
                </a:lnTo>
                <a:lnTo>
                  <a:pt x="69354" y="85013"/>
                </a:lnTo>
                <a:lnTo>
                  <a:pt x="76822" y="93167"/>
                </a:lnTo>
                <a:lnTo>
                  <a:pt x="82232" y="95211"/>
                </a:lnTo>
                <a:lnTo>
                  <a:pt x="97053" y="95211"/>
                </a:lnTo>
                <a:lnTo>
                  <a:pt x="103073" y="92544"/>
                </a:lnTo>
                <a:lnTo>
                  <a:pt x="107442" y="87249"/>
                </a:lnTo>
                <a:lnTo>
                  <a:pt x="107937" y="93980"/>
                </a:lnTo>
                <a:lnTo>
                  <a:pt x="124574" y="93980"/>
                </a:lnTo>
                <a:lnTo>
                  <a:pt x="124574" y="27774"/>
                </a:lnTo>
                <a:close/>
              </a:path>
              <a:path w="565784" h="120015">
                <a:moveTo>
                  <a:pt x="197510" y="61493"/>
                </a:moveTo>
                <a:lnTo>
                  <a:pt x="197497" y="60210"/>
                </a:lnTo>
                <a:lnTo>
                  <a:pt x="197091" y="53047"/>
                </a:lnTo>
                <a:lnTo>
                  <a:pt x="195821" y="46380"/>
                </a:lnTo>
                <a:lnTo>
                  <a:pt x="193827" y="40932"/>
                </a:lnTo>
                <a:lnTo>
                  <a:pt x="193700" y="40563"/>
                </a:lnTo>
                <a:lnTo>
                  <a:pt x="190715" y="35610"/>
                </a:lnTo>
                <a:lnTo>
                  <a:pt x="189712" y="34264"/>
                </a:lnTo>
                <a:lnTo>
                  <a:pt x="186194" y="29565"/>
                </a:lnTo>
                <a:lnTo>
                  <a:pt x="179857" y="26555"/>
                </a:lnTo>
                <a:lnTo>
                  <a:pt x="179832" y="54051"/>
                </a:lnTo>
                <a:lnTo>
                  <a:pt x="179832" y="74041"/>
                </a:lnTo>
                <a:lnTo>
                  <a:pt x="175615" y="80949"/>
                </a:lnTo>
                <a:lnTo>
                  <a:pt x="161607" y="80949"/>
                </a:lnTo>
                <a:lnTo>
                  <a:pt x="157759" y="78765"/>
                </a:lnTo>
                <a:lnTo>
                  <a:pt x="155600" y="74409"/>
                </a:lnTo>
                <a:lnTo>
                  <a:pt x="155600" y="47294"/>
                </a:lnTo>
                <a:lnTo>
                  <a:pt x="157683" y="43053"/>
                </a:lnTo>
                <a:lnTo>
                  <a:pt x="161493" y="40932"/>
                </a:lnTo>
                <a:lnTo>
                  <a:pt x="171208" y="40932"/>
                </a:lnTo>
                <a:lnTo>
                  <a:pt x="174371" y="42608"/>
                </a:lnTo>
                <a:lnTo>
                  <a:pt x="178739" y="49301"/>
                </a:lnTo>
                <a:lnTo>
                  <a:pt x="179832" y="54051"/>
                </a:lnTo>
                <a:lnTo>
                  <a:pt x="179832" y="26555"/>
                </a:lnTo>
                <a:lnTo>
                  <a:pt x="164795" y="26555"/>
                </a:lnTo>
                <a:lnTo>
                  <a:pt x="159219" y="29121"/>
                </a:lnTo>
                <a:lnTo>
                  <a:pt x="154927" y="34264"/>
                </a:lnTo>
                <a:lnTo>
                  <a:pt x="154317" y="27774"/>
                </a:lnTo>
                <a:lnTo>
                  <a:pt x="137922" y="27774"/>
                </a:lnTo>
                <a:lnTo>
                  <a:pt x="137922" y="119443"/>
                </a:lnTo>
                <a:lnTo>
                  <a:pt x="155600" y="119443"/>
                </a:lnTo>
                <a:lnTo>
                  <a:pt x="155600" y="88226"/>
                </a:lnTo>
                <a:lnTo>
                  <a:pt x="159715" y="92875"/>
                </a:lnTo>
                <a:lnTo>
                  <a:pt x="165125" y="95199"/>
                </a:lnTo>
                <a:lnTo>
                  <a:pt x="179679" y="95199"/>
                </a:lnTo>
                <a:lnTo>
                  <a:pt x="197078" y="68757"/>
                </a:lnTo>
                <a:lnTo>
                  <a:pt x="197510" y="61493"/>
                </a:lnTo>
                <a:close/>
              </a:path>
              <a:path w="565784" h="120015">
                <a:moveTo>
                  <a:pt x="268058" y="61493"/>
                </a:moveTo>
                <a:lnTo>
                  <a:pt x="268046" y="60210"/>
                </a:lnTo>
                <a:lnTo>
                  <a:pt x="267639" y="53047"/>
                </a:lnTo>
                <a:lnTo>
                  <a:pt x="266369" y="46380"/>
                </a:lnTo>
                <a:lnTo>
                  <a:pt x="264375" y="40932"/>
                </a:lnTo>
                <a:lnTo>
                  <a:pt x="264248" y="40563"/>
                </a:lnTo>
                <a:lnTo>
                  <a:pt x="261264" y="35610"/>
                </a:lnTo>
                <a:lnTo>
                  <a:pt x="260261" y="34264"/>
                </a:lnTo>
                <a:lnTo>
                  <a:pt x="256743" y="29565"/>
                </a:lnTo>
                <a:lnTo>
                  <a:pt x="250393" y="26555"/>
                </a:lnTo>
                <a:lnTo>
                  <a:pt x="250380" y="54051"/>
                </a:lnTo>
                <a:lnTo>
                  <a:pt x="250380" y="74041"/>
                </a:lnTo>
                <a:lnTo>
                  <a:pt x="246164" y="80949"/>
                </a:lnTo>
                <a:lnTo>
                  <a:pt x="232168" y="80949"/>
                </a:lnTo>
                <a:lnTo>
                  <a:pt x="228307" y="78765"/>
                </a:lnTo>
                <a:lnTo>
                  <a:pt x="226148" y="74409"/>
                </a:lnTo>
                <a:lnTo>
                  <a:pt x="226148" y="47294"/>
                </a:lnTo>
                <a:lnTo>
                  <a:pt x="228231" y="43053"/>
                </a:lnTo>
                <a:lnTo>
                  <a:pt x="232041" y="40932"/>
                </a:lnTo>
                <a:lnTo>
                  <a:pt x="241744" y="40932"/>
                </a:lnTo>
                <a:lnTo>
                  <a:pt x="244919" y="42608"/>
                </a:lnTo>
                <a:lnTo>
                  <a:pt x="249288" y="49301"/>
                </a:lnTo>
                <a:lnTo>
                  <a:pt x="250380" y="54051"/>
                </a:lnTo>
                <a:lnTo>
                  <a:pt x="250380" y="26555"/>
                </a:lnTo>
                <a:lnTo>
                  <a:pt x="235343" y="26555"/>
                </a:lnTo>
                <a:lnTo>
                  <a:pt x="229755" y="29121"/>
                </a:lnTo>
                <a:lnTo>
                  <a:pt x="225475" y="34264"/>
                </a:lnTo>
                <a:lnTo>
                  <a:pt x="224866" y="27774"/>
                </a:lnTo>
                <a:lnTo>
                  <a:pt x="208457" y="27774"/>
                </a:lnTo>
                <a:lnTo>
                  <a:pt x="208457" y="119443"/>
                </a:lnTo>
                <a:lnTo>
                  <a:pt x="226148" y="119443"/>
                </a:lnTo>
                <a:lnTo>
                  <a:pt x="226148" y="88226"/>
                </a:lnTo>
                <a:lnTo>
                  <a:pt x="230263" y="92875"/>
                </a:lnTo>
                <a:lnTo>
                  <a:pt x="235673" y="95199"/>
                </a:lnTo>
                <a:lnTo>
                  <a:pt x="250228" y="95199"/>
                </a:lnTo>
                <a:lnTo>
                  <a:pt x="267627" y="68757"/>
                </a:lnTo>
                <a:lnTo>
                  <a:pt x="268058" y="61493"/>
                </a:lnTo>
                <a:close/>
              </a:path>
              <a:path w="565784" h="120015">
                <a:moveTo>
                  <a:pt x="338975" y="61556"/>
                </a:moveTo>
                <a:lnTo>
                  <a:pt x="321221" y="28346"/>
                </a:lnTo>
                <a:lnTo>
                  <a:pt x="321221" y="67818"/>
                </a:lnTo>
                <a:lnTo>
                  <a:pt x="320090" y="72720"/>
                </a:lnTo>
                <a:lnTo>
                  <a:pt x="315277" y="79298"/>
                </a:lnTo>
                <a:lnTo>
                  <a:pt x="311937" y="80949"/>
                </a:lnTo>
                <a:lnTo>
                  <a:pt x="303237" y="80949"/>
                </a:lnTo>
                <a:lnTo>
                  <a:pt x="299859" y="79286"/>
                </a:lnTo>
                <a:lnTo>
                  <a:pt x="295122" y="72618"/>
                </a:lnTo>
                <a:lnTo>
                  <a:pt x="293941" y="67818"/>
                </a:lnTo>
                <a:lnTo>
                  <a:pt x="294030" y="54063"/>
                </a:lnTo>
                <a:lnTo>
                  <a:pt x="295122" y="49237"/>
                </a:lnTo>
                <a:lnTo>
                  <a:pt x="299859" y="42494"/>
                </a:lnTo>
                <a:lnTo>
                  <a:pt x="303199" y="40805"/>
                </a:lnTo>
                <a:lnTo>
                  <a:pt x="311886" y="40805"/>
                </a:lnTo>
                <a:lnTo>
                  <a:pt x="315277" y="42506"/>
                </a:lnTo>
                <a:lnTo>
                  <a:pt x="320090" y="49276"/>
                </a:lnTo>
                <a:lnTo>
                  <a:pt x="321208" y="53695"/>
                </a:lnTo>
                <a:lnTo>
                  <a:pt x="321221" y="67818"/>
                </a:lnTo>
                <a:lnTo>
                  <a:pt x="321221" y="28346"/>
                </a:lnTo>
                <a:lnTo>
                  <a:pt x="316458" y="26555"/>
                </a:lnTo>
                <a:lnTo>
                  <a:pt x="301244" y="26555"/>
                </a:lnTo>
                <a:lnTo>
                  <a:pt x="276263" y="53695"/>
                </a:lnTo>
                <a:lnTo>
                  <a:pt x="276288" y="61556"/>
                </a:lnTo>
                <a:lnTo>
                  <a:pt x="298107" y="95211"/>
                </a:lnTo>
                <a:lnTo>
                  <a:pt x="317195" y="95211"/>
                </a:lnTo>
                <a:lnTo>
                  <a:pt x="338442" y="68795"/>
                </a:lnTo>
                <a:lnTo>
                  <a:pt x="338975" y="61556"/>
                </a:lnTo>
                <a:close/>
              </a:path>
              <a:path w="565784" h="120015">
                <a:moveTo>
                  <a:pt x="387311" y="27355"/>
                </a:moveTo>
                <a:lnTo>
                  <a:pt x="385610" y="26822"/>
                </a:lnTo>
                <a:lnTo>
                  <a:pt x="383768" y="26543"/>
                </a:lnTo>
                <a:lnTo>
                  <a:pt x="375526" y="26543"/>
                </a:lnTo>
                <a:lnTo>
                  <a:pt x="370611" y="29591"/>
                </a:lnTo>
                <a:lnTo>
                  <a:pt x="367055" y="35661"/>
                </a:lnTo>
                <a:lnTo>
                  <a:pt x="366572" y="27774"/>
                </a:lnTo>
                <a:lnTo>
                  <a:pt x="349872" y="27774"/>
                </a:lnTo>
                <a:lnTo>
                  <a:pt x="349872" y="93980"/>
                </a:lnTo>
                <a:lnTo>
                  <a:pt x="367550" y="93980"/>
                </a:lnTo>
                <a:lnTo>
                  <a:pt x="367550" y="50660"/>
                </a:lnTo>
                <a:lnTo>
                  <a:pt x="369620" y="46126"/>
                </a:lnTo>
                <a:lnTo>
                  <a:pt x="374015" y="43865"/>
                </a:lnTo>
                <a:lnTo>
                  <a:pt x="382549" y="43865"/>
                </a:lnTo>
                <a:lnTo>
                  <a:pt x="387070" y="44361"/>
                </a:lnTo>
                <a:lnTo>
                  <a:pt x="387311" y="27355"/>
                </a:lnTo>
                <a:close/>
              </a:path>
              <a:path w="565784" h="120015">
                <a:moveTo>
                  <a:pt x="431800" y="80213"/>
                </a:moveTo>
                <a:lnTo>
                  <a:pt x="430288" y="80505"/>
                </a:lnTo>
                <a:lnTo>
                  <a:pt x="428561" y="80645"/>
                </a:lnTo>
                <a:lnTo>
                  <a:pt x="423938" y="80645"/>
                </a:lnTo>
                <a:lnTo>
                  <a:pt x="422148" y="80111"/>
                </a:lnTo>
                <a:lnTo>
                  <a:pt x="420281" y="77990"/>
                </a:lnTo>
                <a:lnTo>
                  <a:pt x="419811" y="76225"/>
                </a:lnTo>
                <a:lnTo>
                  <a:pt x="419811" y="40741"/>
                </a:lnTo>
                <a:lnTo>
                  <a:pt x="431126" y="40741"/>
                </a:lnTo>
                <a:lnTo>
                  <a:pt x="431126" y="27774"/>
                </a:lnTo>
                <a:lnTo>
                  <a:pt x="419811" y="27774"/>
                </a:lnTo>
                <a:lnTo>
                  <a:pt x="419811" y="11506"/>
                </a:lnTo>
                <a:lnTo>
                  <a:pt x="402120" y="11506"/>
                </a:lnTo>
                <a:lnTo>
                  <a:pt x="402120" y="27774"/>
                </a:lnTo>
                <a:lnTo>
                  <a:pt x="392455" y="27774"/>
                </a:lnTo>
                <a:lnTo>
                  <a:pt x="392455" y="40741"/>
                </a:lnTo>
                <a:lnTo>
                  <a:pt x="402120" y="40741"/>
                </a:lnTo>
                <a:lnTo>
                  <a:pt x="402120" y="76415"/>
                </a:lnTo>
                <a:lnTo>
                  <a:pt x="403440" y="84632"/>
                </a:lnTo>
                <a:lnTo>
                  <a:pt x="407047" y="90512"/>
                </a:lnTo>
                <a:lnTo>
                  <a:pt x="412927" y="94030"/>
                </a:lnTo>
                <a:lnTo>
                  <a:pt x="421093" y="95199"/>
                </a:lnTo>
                <a:lnTo>
                  <a:pt x="424764" y="95199"/>
                </a:lnTo>
                <a:lnTo>
                  <a:pt x="428332" y="94665"/>
                </a:lnTo>
                <a:lnTo>
                  <a:pt x="431800" y="93611"/>
                </a:lnTo>
                <a:lnTo>
                  <a:pt x="431800" y="80213"/>
                </a:lnTo>
                <a:close/>
              </a:path>
              <a:path w="565784" h="120015">
                <a:moveTo>
                  <a:pt x="498678" y="59410"/>
                </a:moveTo>
                <a:lnTo>
                  <a:pt x="481304" y="27660"/>
                </a:lnTo>
                <a:lnTo>
                  <a:pt x="481304" y="54584"/>
                </a:lnTo>
                <a:lnTo>
                  <a:pt x="456704" y="54584"/>
                </a:lnTo>
                <a:lnTo>
                  <a:pt x="457314" y="50152"/>
                </a:lnTo>
                <a:lnTo>
                  <a:pt x="458711" y="46748"/>
                </a:lnTo>
                <a:lnTo>
                  <a:pt x="463067" y="41998"/>
                </a:lnTo>
                <a:lnTo>
                  <a:pt x="465924" y="40805"/>
                </a:lnTo>
                <a:lnTo>
                  <a:pt x="473176" y="40805"/>
                </a:lnTo>
                <a:lnTo>
                  <a:pt x="476072" y="41884"/>
                </a:lnTo>
                <a:lnTo>
                  <a:pt x="480161" y="46189"/>
                </a:lnTo>
                <a:lnTo>
                  <a:pt x="481215" y="49225"/>
                </a:lnTo>
                <a:lnTo>
                  <a:pt x="481304" y="54584"/>
                </a:lnTo>
                <a:lnTo>
                  <a:pt x="481304" y="27660"/>
                </a:lnTo>
                <a:lnTo>
                  <a:pt x="478548" y="26543"/>
                </a:lnTo>
                <a:lnTo>
                  <a:pt x="463448" y="26543"/>
                </a:lnTo>
                <a:lnTo>
                  <a:pt x="438594" y="54102"/>
                </a:lnTo>
                <a:lnTo>
                  <a:pt x="438594" y="62471"/>
                </a:lnTo>
                <a:lnTo>
                  <a:pt x="461746" y="95211"/>
                </a:lnTo>
                <a:lnTo>
                  <a:pt x="476961" y="95211"/>
                </a:lnTo>
                <a:lnTo>
                  <a:pt x="481977" y="94145"/>
                </a:lnTo>
                <a:lnTo>
                  <a:pt x="491032" y="89954"/>
                </a:lnTo>
                <a:lnTo>
                  <a:pt x="494626" y="87033"/>
                </a:lnTo>
                <a:lnTo>
                  <a:pt x="497268" y="83273"/>
                </a:lnTo>
                <a:lnTo>
                  <a:pt x="495198" y="80949"/>
                </a:lnTo>
                <a:lnTo>
                  <a:pt x="488581" y="73545"/>
                </a:lnTo>
                <a:lnTo>
                  <a:pt x="484746" y="78486"/>
                </a:lnTo>
                <a:lnTo>
                  <a:pt x="479412" y="80949"/>
                </a:lnTo>
                <a:lnTo>
                  <a:pt x="468198" y="80949"/>
                </a:lnTo>
                <a:lnTo>
                  <a:pt x="464566" y="79641"/>
                </a:lnTo>
                <a:lnTo>
                  <a:pt x="458812" y="74422"/>
                </a:lnTo>
                <a:lnTo>
                  <a:pt x="457098" y="70954"/>
                </a:lnTo>
                <a:lnTo>
                  <a:pt x="456514" y="66636"/>
                </a:lnTo>
                <a:lnTo>
                  <a:pt x="498678" y="66636"/>
                </a:lnTo>
                <a:lnTo>
                  <a:pt x="498678" y="59410"/>
                </a:lnTo>
                <a:close/>
              </a:path>
              <a:path w="565784" h="120015">
                <a:moveTo>
                  <a:pt x="565619" y="0"/>
                </a:moveTo>
                <a:lnTo>
                  <a:pt x="547865" y="0"/>
                </a:lnTo>
                <a:lnTo>
                  <a:pt x="547865" y="33769"/>
                </a:lnTo>
                <a:lnTo>
                  <a:pt x="547865" y="47853"/>
                </a:lnTo>
                <a:lnTo>
                  <a:pt x="547865" y="74015"/>
                </a:lnTo>
                <a:lnTo>
                  <a:pt x="545630" y="78638"/>
                </a:lnTo>
                <a:lnTo>
                  <a:pt x="541782" y="80949"/>
                </a:lnTo>
                <a:lnTo>
                  <a:pt x="532168" y="80949"/>
                </a:lnTo>
                <a:lnTo>
                  <a:pt x="529043" y="79298"/>
                </a:lnTo>
                <a:lnTo>
                  <a:pt x="524713" y="72682"/>
                </a:lnTo>
                <a:lnTo>
                  <a:pt x="523684" y="68135"/>
                </a:lnTo>
                <a:lnTo>
                  <a:pt x="523646" y="47853"/>
                </a:lnTo>
                <a:lnTo>
                  <a:pt x="527900" y="40932"/>
                </a:lnTo>
                <a:lnTo>
                  <a:pt x="541845" y="40932"/>
                </a:lnTo>
                <a:lnTo>
                  <a:pt x="545668" y="43243"/>
                </a:lnTo>
                <a:lnTo>
                  <a:pt x="547865" y="47853"/>
                </a:lnTo>
                <a:lnTo>
                  <a:pt x="547865" y="33769"/>
                </a:lnTo>
                <a:lnTo>
                  <a:pt x="543674" y="28968"/>
                </a:lnTo>
                <a:lnTo>
                  <a:pt x="538340" y="26555"/>
                </a:lnTo>
                <a:lnTo>
                  <a:pt x="523862" y="26555"/>
                </a:lnTo>
                <a:lnTo>
                  <a:pt x="505955" y="60388"/>
                </a:lnTo>
                <a:lnTo>
                  <a:pt x="506399" y="68135"/>
                </a:lnTo>
                <a:lnTo>
                  <a:pt x="523989" y="95199"/>
                </a:lnTo>
                <a:lnTo>
                  <a:pt x="538708" y="95199"/>
                </a:lnTo>
                <a:lnTo>
                  <a:pt x="544385" y="92443"/>
                </a:lnTo>
                <a:lnTo>
                  <a:pt x="548792" y="86944"/>
                </a:lnTo>
                <a:lnTo>
                  <a:pt x="549656" y="93980"/>
                </a:lnTo>
                <a:lnTo>
                  <a:pt x="565619" y="93980"/>
                </a:lnTo>
                <a:lnTo>
                  <a:pt x="565619" y="86944"/>
                </a:lnTo>
                <a:lnTo>
                  <a:pt x="565619" y="80949"/>
                </a:lnTo>
                <a:lnTo>
                  <a:pt x="565619" y="40932"/>
                </a:lnTo>
                <a:lnTo>
                  <a:pt x="565619" y="33769"/>
                </a:lnTo>
                <a:lnTo>
                  <a:pt x="565619" y="0"/>
                </a:lnTo>
                <a:close/>
              </a:path>
            </a:pathLst>
          </a:custGeom>
          <a:solidFill>
            <a:srgbClr val="000000"/>
          </a:solidFill>
        </p:spPr>
        <p:txBody>
          <a:bodyPr wrap="square" lIns="0" tIns="0" rIns="0" bIns="0" rtlCol="0"/>
          <a:lstStyle/>
          <a:p>
            <a:endParaRPr/>
          </a:p>
        </p:txBody>
      </p:sp>
      <p:pic>
        <p:nvPicPr>
          <p:cNvPr id="41" name="bg object 41"/>
          <p:cNvPicPr/>
          <p:nvPr/>
        </p:nvPicPr>
        <p:blipFill>
          <a:blip r:embed="rId19" cstate="print"/>
          <a:stretch>
            <a:fillRect/>
          </a:stretch>
        </p:blipFill>
        <p:spPr>
          <a:xfrm>
            <a:off x="14431736" y="7963634"/>
            <a:ext cx="125803" cy="120725"/>
          </a:xfrm>
          <a:prstGeom prst="rect">
            <a:avLst/>
          </a:prstGeom>
        </p:spPr>
      </p:pic>
      <p:pic>
        <p:nvPicPr>
          <p:cNvPr id="42" name="bg object 42"/>
          <p:cNvPicPr/>
          <p:nvPr/>
        </p:nvPicPr>
        <p:blipFill>
          <a:blip r:embed="rId20" cstate="print"/>
          <a:stretch>
            <a:fillRect/>
          </a:stretch>
        </p:blipFill>
        <p:spPr>
          <a:xfrm>
            <a:off x="14161369" y="6946278"/>
            <a:ext cx="395659" cy="340616"/>
          </a:xfrm>
          <a:prstGeom prst="rect">
            <a:avLst/>
          </a:prstGeom>
        </p:spPr>
      </p:pic>
      <p:sp>
        <p:nvSpPr>
          <p:cNvPr id="43" name="bg object 43"/>
          <p:cNvSpPr/>
          <p:nvPr/>
        </p:nvSpPr>
        <p:spPr>
          <a:xfrm>
            <a:off x="13490562" y="6945788"/>
            <a:ext cx="589280" cy="341630"/>
          </a:xfrm>
          <a:custGeom>
            <a:avLst/>
            <a:gdLst/>
            <a:ahLst/>
            <a:cxnLst/>
            <a:rect l="l" t="t" r="r" b="b"/>
            <a:pathLst>
              <a:path w="589280" h="341629">
                <a:moveTo>
                  <a:pt x="258076" y="12"/>
                </a:moveTo>
                <a:lnTo>
                  <a:pt x="188468" y="12"/>
                </a:lnTo>
                <a:lnTo>
                  <a:pt x="188468" y="222237"/>
                </a:lnTo>
                <a:lnTo>
                  <a:pt x="187490" y="237655"/>
                </a:lnTo>
                <a:lnTo>
                  <a:pt x="164274" y="277075"/>
                </a:lnTo>
                <a:lnTo>
                  <a:pt x="129032" y="285597"/>
                </a:lnTo>
                <a:lnTo>
                  <a:pt x="115798" y="284657"/>
                </a:lnTo>
                <a:lnTo>
                  <a:pt x="78282" y="261759"/>
                </a:lnTo>
                <a:lnTo>
                  <a:pt x="69380" y="222237"/>
                </a:lnTo>
                <a:lnTo>
                  <a:pt x="69380" y="12"/>
                </a:lnTo>
                <a:lnTo>
                  <a:pt x="0" y="12"/>
                </a:lnTo>
                <a:lnTo>
                  <a:pt x="0" y="222237"/>
                </a:lnTo>
                <a:lnTo>
                  <a:pt x="596" y="236385"/>
                </a:lnTo>
                <a:lnTo>
                  <a:pt x="9601" y="273697"/>
                </a:lnTo>
                <a:lnTo>
                  <a:pt x="36309" y="311035"/>
                </a:lnTo>
                <a:lnTo>
                  <a:pt x="77127" y="333705"/>
                </a:lnTo>
                <a:lnTo>
                  <a:pt x="115214" y="340855"/>
                </a:lnTo>
                <a:lnTo>
                  <a:pt x="129032" y="341337"/>
                </a:lnTo>
                <a:lnTo>
                  <a:pt x="142760" y="340855"/>
                </a:lnTo>
                <a:lnTo>
                  <a:pt x="180721" y="333705"/>
                </a:lnTo>
                <a:lnTo>
                  <a:pt x="221538" y="311035"/>
                </a:lnTo>
                <a:lnTo>
                  <a:pt x="248373" y="273697"/>
                </a:lnTo>
                <a:lnTo>
                  <a:pt x="257467" y="236385"/>
                </a:lnTo>
                <a:lnTo>
                  <a:pt x="258076" y="222237"/>
                </a:lnTo>
                <a:lnTo>
                  <a:pt x="258076" y="12"/>
                </a:lnTo>
                <a:close/>
              </a:path>
              <a:path w="589280" h="341629">
                <a:moveTo>
                  <a:pt x="588759" y="0"/>
                </a:moveTo>
                <a:lnTo>
                  <a:pt x="519620" y="0"/>
                </a:lnTo>
                <a:lnTo>
                  <a:pt x="519620" y="222008"/>
                </a:lnTo>
                <a:lnTo>
                  <a:pt x="384340" y="0"/>
                </a:lnTo>
                <a:lnTo>
                  <a:pt x="314972" y="0"/>
                </a:lnTo>
                <a:lnTo>
                  <a:pt x="314972" y="336702"/>
                </a:lnTo>
                <a:lnTo>
                  <a:pt x="384340" y="336702"/>
                </a:lnTo>
                <a:lnTo>
                  <a:pt x="384340" y="115176"/>
                </a:lnTo>
                <a:lnTo>
                  <a:pt x="519391" y="336702"/>
                </a:lnTo>
                <a:lnTo>
                  <a:pt x="588759" y="336702"/>
                </a:lnTo>
                <a:lnTo>
                  <a:pt x="588759" y="0"/>
                </a:lnTo>
                <a:close/>
              </a:path>
            </a:pathLst>
          </a:custGeom>
          <a:solidFill>
            <a:srgbClr val="009FE3"/>
          </a:solidFill>
        </p:spPr>
        <p:txBody>
          <a:bodyPr wrap="square" lIns="0" tIns="0" rIns="0" bIns="0" rtlCol="0"/>
          <a:lstStyle/>
          <a:p>
            <a:endParaRPr/>
          </a:p>
        </p:txBody>
      </p:sp>
      <p:pic>
        <p:nvPicPr>
          <p:cNvPr id="44" name="bg object 44"/>
          <p:cNvPicPr/>
          <p:nvPr/>
        </p:nvPicPr>
        <p:blipFill>
          <a:blip r:embed="rId21" cstate="print"/>
          <a:stretch>
            <a:fillRect/>
          </a:stretch>
        </p:blipFill>
        <p:spPr>
          <a:xfrm>
            <a:off x="13491326" y="7356634"/>
            <a:ext cx="338460" cy="143348"/>
          </a:xfrm>
          <a:prstGeom prst="rect">
            <a:avLst/>
          </a:prstGeom>
        </p:spPr>
      </p:pic>
      <p:pic>
        <p:nvPicPr>
          <p:cNvPr id="45" name="bg object 45"/>
          <p:cNvPicPr/>
          <p:nvPr/>
        </p:nvPicPr>
        <p:blipFill>
          <a:blip r:embed="rId22" cstate="print"/>
          <a:stretch>
            <a:fillRect/>
          </a:stretch>
        </p:blipFill>
        <p:spPr>
          <a:xfrm>
            <a:off x="13851197" y="7394922"/>
            <a:ext cx="259017" cy="105064"/>
          </a:xfrm>
          <a:prstGeom prst="rect">
            <a:avLst/>
          </a:prstGeom>
        </p:spPr>
      </p:pic>
      <p:pic>
        <p:nvPicPr>
          <p:cNvPr id="46" name="bg object 46"/>
          <p:cNvPicPr/>
          <p:nvPr/>
        </p:nvPicPr>
        <p:blipFill>
          <a:blip r:embed="rId23" cstate="print"/>
          <a:stretch>
            <a:fillRect/>
          </a:stretch>
        </p:blipFill>
        <p:spPr>
          <a:xfrm>
            <a:off x="14131448" y="7371895"/>
            <a:ext cx="422814" cy="128090"/>
          </a:xfrm>
          <a:prstGeom prst="rect">
            <a:avLst/>
          </a:prstGeom>
        </p:spPr>
      </p:pic>
      <p:pic>
        <p:nvPicPr>
          <p:cNvPr id="47" name="bg object 47"/>
          <p:cNvPicPr/>
          <p:nvPr/>
        </p:nvPicPr>
        <p:blipFill>
          <a:blip r:embed="rId24" cstate="print"/>
          <a:stretch>
            <a:fillRect/>
          </a:stretch>
        </p:blipFill>
        <p:spPr>
          <a:xfrm>
            <a:off x="13494911" y="7577163"/>
            <a:ext cx="367725" cy="143080"/>
          </a:xfrm>
          <a:prstGeom prst="rect">
            <a:avLst/>
          </a:prstGeom>
        </p:spPr>
      </p:pic>
      <p:pic>
        <p:nvPicPr>
          <p:cNvPr id="48" name="bg object 48"/>
          <p:cNvPicPr/>
          <p:nvPr/>
        </p:nvPicPr>
        <p:blipFill>
          <a:blip r:embed="rId25" cstate="print"/>
          <a:stretch>
            <a:fillRect/>
          </a:stretch>
        </p:blipFill>
        <p:spPr>
          <a:xfrm>
            <a:off x="13884146" y="7577163"/>
            <a:ext cx="311249" cy="105062"/>
          </a:xfrm>
          <a:prstGeom prst="rect">
            <a:avLst/>
          </a:prstGeom>
        </p:spPr>
      </p:pic>
      <p:pic>
        <p:nvPicPr>
          <p:cNvPr id="49" name="bg object 49"/>
          <p:cNvPicPr/>
          <p:nvPr/>
        </p:nvPicPr>
        <p:blipFill>
          <a:blip r:embed="rId26" cstate="print"/>
          <a:stretch>
            <a:fillRect/>
          </a:stretch>
        </p:blipFill>
        <p:spPr>
          <a:xfrm>
            <a:off x="14216908" y="7577163"/>
            <a:ext cx="250452" cy="105060"/>
          </a:xfrm>
          <a:prstGeom prst="rect">
            <a:avLst/>
          </a:prstGeom>
        </p:spPr>
      </p:pic>
      <p:sp>
        <p:nvSpPr>
          <p:cNvPr id="50" name="bg object 50"/>
          <p:cNvSpPr/>
          <p:nvPr/>
        </p:nvSpPr>
        <p:spPr>
          <a:xfrm>
            <a:off x="14745760" y="6945788"/>
            <a:ext cx="14604" cy="734695"/>
          </a:xfrm>
          <a:custGeom>
            <a:avLst/>
            <a:gdLst/>
            <a:ahLst/>
            <a:cxnLst/>
            <a:rect l="l" t="t" r="r" b="b"/>
            <a:pathLst>
              <a:path w="14605" h="734695">
                <a:moveTo>
                  <a:pt x="14208" y="0"/>
                </a:moveTo>
                <a:lnTo>
                  <a:pt x="0" y="0"/>
                </a:lnTo>
                <a:lnTo>
                  <a:pt x="0" y="734564"/>
                </a:lnTo>
                <a:lnTo>
                  <a:pt x="14208" y="734564"/>
                </a:lnTo>
                <a:lnTo>
                  <a:pt x="14208" y="0"/>
                </a:lnTo>
                <a:close/>
              </a:path>
            </a:pathLst>
          </a:custGeom>
          <a:solidFill>
            <a:srgbClr val="009FE3"/>
          </a:solidFill>
        </p:spPr>
        <p:txBody>
          <a:bodyPr wrap="square" lIns="0" tIns="0" rIns="0" bIns="0" rtlCol="0"/>
          <a:lstStyle/>
          <a:p>
            <a:endParaRPr/>
          </a:p>
        </p:txBody>
      </p:sp>
      <p:pic>
        <p:nvPicPr>
          <p:cNvPr id="51" name="bg object 51"/>
          <p:cNvPicPr/>
          <p:nvPr/>
        </p:nvPicPr>
        <p:blipFill>
          <a:blip r:embed="rId27" cstate="print"/>
          <a:stretch>
            <a:fillRect/>
          </a:stretch>
        </p:blipFill>
        <p:spPr>
          <a:xfrm>
            <a:off x="14950395" y="7420797"/>
            <a:ext cx="940878" cy="259562"/>
          </a:xfrm>
          <a:prstGeom prst="rect">
            <a:avLst/>
          </a:prstGeom>
        </p:spPr>
      </p:pic>
      <p:pic>
        <p:nvPicPr>
          <p:cNvPr id="52" name="bg object 52"/>
          <p:cNvPicPr/>
          <p:nvPr/>
        </p:nvPicPr>
        <p:blipFill>
          <a:blip r:embed="rId28" cstate="print"/>
          <a:stretch>
            <a:fillRect/>
          </a:stretch>
        </p:blipFill>
        <p:spPr>
          <a:xfrm>
            <a:off x="7859479" y="6920946"/>
            <a:ext cx="576272" cy="89372"/>
          </a:xfrm>
          <a:prstGeom prst="rect">
            <a:avLst/>
          </a:prstGeom>
        </p:spPr>
      </p:pic>
      <p:pic>
        <p:nvPicPr>
          <p:cNvPr id="53" name="bg object 53"/>
          <p:cNvPicPr/>
          <p:nvPr/>
        </p:nvPicPr>
        <p:blipFill>
          <a:blip r:embed="rId29" cstate="print"/>
          <a:stretch>
            <a:fillRect/>
          </a:stretch>
        </p:blipFill>
        <p:spPr>
          <a:xfrm>
            <a:off x="7853161" y="7933211"/>
            <a:ext cx="1087043" cy="199023"/>
          </a:xfrm>
          <a:prstGeom prst="rect">
            <a:avLst/>
          </a:prstGeom>
        </p:spPr>
      </p:pic>
      <p:pic>
        <p:nvPicPr>
          <p:cNvPr id="54" name="bg object 54"/>
          <p:cNvPicPr/>
          <p:nvPr/>
        </p:nvPicPr>
        <p:blipFill>
          <a:blip r:embed="rId30" cstate="print"/>
          <a:stretch>
            <a:fillRect/>
          </a:stretch>
        </p:blipFill>
        <p:spPr>
          <a:xfrm>
            <a:off x="7853431" y="7186952"/>
            <a:ext cx="298223" cy="550447"/>
          </a:xfrm>
          <a:prstGeom prst="rect">
            <a:avLst/>
          </a:prstGeom>
        </p:spPr>
      </p:pic>
      <p:pic>
        <p:nvPicPr>
          <p:cNvPr id="55" name="bg object 55"/>
          <p:cNvPicPr/>
          <p:nvPr/>
        </p:nvPicPr>
        <p:blipFill>
          <a:blip r:embed="rId31" cstate="print"/>
          <a:stretch>
            <a:fillRect/>
          </a:stretch>
        </p:blipFill>
        <p:spPr>
          <a:xfrm>
            <a:off x="8213223" y="7190227"/>
            <a:ext cx="774055" cy="295195"/>
          </a:xfrm>
          <a:prstGeom prst="rect">
            <a:avLst/>
          </a:prstGeom>
        </p:spPr>
      </p:pic>
      <p:sp>
        <p:nvSpPr>
          <p:cNvPr id="56" name="bg object 56"/>
          <p:cNvSpPr/>
          <p:nvPr/>
        </p:nvSpPr>
        <p:spPr>
          <a:xfrm>
            <a:off x="10053066" y="7276026"/>
            <a:ext cx="2126615" cy="372745"/>
          </a:xfrm>
          <a:custGeom>
            <a:avLst/>
            <a:gdLst/>
            <a:ahLst/>
            <a:cxnLst/>
            <a:rect l="l" t="t" r="r" b="b"/>
            <a:pathLst>
              <a:path w="2126615" h="372745">
                <a:moveTo>
                  <a:pt x="97942" y="1765"/>
                </a:moveTo>
                <a:lnTo>
                  <a:pt x="0" y="1765"/>
                </a:lnTo>
                <a:lnTo>
                  <a:pt x="0" y="372656"/>
                </a:lnTo>
                <a:lnTo>
                  <a:pt x="97942" y="372656"/>
                </a:lnTo>
                <a:lnTo>
                  <a:pt x="97942" y="1765"/>
                </a:lnTo>
                <a:close/>
              </a:path>
              <a:path w="2126615" h="372745">
                <a:moveTo>
                  <a:pt x="544906" y="372656"/>
                </a:moveTo>
                <a:lnTo>
                  <a:pt x="375069" y="177825"/>
                </a:lnTo>
                <a:lnTo>
                  <a:pt x="539140" y="1778"/>
                </a:lnTo>
                <a:lnTo>
                  <a:pt x="424561" y="1778"/>
                </a:lnTo>
                <a:lnTo>
                  <a:pt x="280263" y="161163"/>
                </a:lnTo>
                <a:lnTo>
                  <a:pt x="280263" y="1778"/>
                </a:lnTo>
                <a:lnTo>
                  <a:pt x="182333" y="1778"/>
                </a:lnTo>
                <a:lnTo>
                  <a:pt x="182333" y="372656"/>
                </a:lnTo>
                <a:lnTo>
                  <a:pt x="280263" y="372656"/>
                </a:lnTo>
                <a:lnTo>
                  <a:pt x="280263" y="204406"/>
                </a:lnTo>
                <a:lnTo>
                  <a:pt x="428726" y="372656"/>
                </a:lnTo>
                <a:lnTo>
                  <a:pt x="544906" y="372656"/>
                </a:lnTo>
                <a:close/>
              </a:path>
              <a:path w="2126615" h="372745">
                <a:moveTo>
                  <a:pt x="678230" y="1765"/>
                </a:moveTo>
                <a:lnTo>
                  <a:pt x="580313" y="1765"/>
                </a:lnTo>
                <a:lnTo>
                  <a:pt x="580313" y="372656"/>
                </a:lnTo>
                <a:lnTo>
                  <a:pt x="678230" y="372656"/>
                </a:lnTo>
                <a:lnTo>
                  <a:pt x="678230" y="1765"/>
                </a:lnTo>
                <a:close/>
              </a:path>
              <a:path w="2126615" h="372745">
                <a:moveTo>
                  <a:pt x="1460627" y="698"/>
                </a:moveTo>
                <a:lnTo>
                  <a:pt x="1447584" y="698"/>
                </a:lnTo>
                <a:lnTo>
                  <a:pt x="1447584" y="86855"/>
                </a:lnTo>
                <a:lnTo>
                  <a:pt x="1460627" y="86855"/>
                </a:lnTo>
                <a:lnTo>
                  <a:pt x="1460627" y="698"/>
                </a:lnTo>
                <a:close/>
              </a:path>
              <a:path w="2126615" h="372745">
                <a:moveTo>
                  <a:pt x="1548688" y="698"/>
                </a:moveTo>
                <a:lnTo>
                  <a:pt x="1535633" y="698"/>
                </a:lnTo>
                <a:lnTo>
                  <a:pt x="1535633" y="61912"/>
                </a:lnTo>
                <a:lnTo>
                  <a:pt x="1535391" y="61912"/>
                </a:lnTo>
                <a:lnTo>
                  <a:pt x="1496390" y="698"/>
                </a:lnTo>
                <a:lnTo>
                  <a:pt x="1484109" y="698"/>
                </a:lnTo>
                <a:lnTo>
                  <a:pt x="1484109" y="86855"/>
                </a:lnTo>
                <a:lnTo>
                  <a:pt x="1497164" y="86855"/>
                </a:lnTo>
                <a:lnTo>
                  <a:pt x="1497164" y="25628"/>
                </a:lnTo>
                <a:lnTo>
                  <a:pt x="1497406" y="25628"/>
                </a:lnTo>
                <a:lnTo>
                  <a:pt x="1536344" y="86855"/>
                </a:lnTo>
                <a:lnTo>
                  <a:pt x="1548688" y="86855"/>
                </a:lnTo>
                <a:lnTo>
                  <a:pt x="1548688" y="698"/>
                </a:lnTo>
                <a:close/>
              </a:path>
              <a:path w="2126615" h="372745">
                <a:moveTo>
                  <a:pt x="1625790" y="711"/>
                </a:moveTo>
                <a:lnTo>
                  <a:pt x="1565503" y="711"/>
                </a:lnTo>
                <a:lnTo>
                  <a:pt x="1565503" y="12344"/>
                </a:lnTo>
                <a:lnTo>
                  <a:pt x="1589100" y="12344"/>
                </a:lnTo>
                <a:lnTo>
                  <a:pt x="1589100" y="86842"/>
                </a:lnTo>
                <a:lnTo>
                  <a:pt x="1602193" y="86842"/>
                </a:lnTo>
                <a:lnTo>
                  <a:pt x="1602193" y="12344"/>
                </a:lnTo>
                <a:lnTo>
                  <a:pt x="1625790" y="12344"/>
                </a:lnTo>
                <a:lnTo>
                  <a:pt x="1625790" y="711"/>
                </a:lnTo>
                <a:close/>
              </a:path>
              <a:path w="2126615" h="372745">
                <a:moveTo>
                  <a:pt x="1697647" y="698"/>
                </a:moveTo>
                <a:lnTo>
                  <a:pt x="1642630" y="698"/>
                </a:lnTo>
                <a:lnTo>
                  <a:pt x="1642630" y="86855"/>
                </a:lnTo>
                <a:lnTo>
                  <a:pt x="1697647" y="86855"/>
                </a:lnTo>
                <a:lnTo>
                  <a:pt x="1697647" y="74498"/>
                </a:lnTo>
                <a:lnTo>
                  <a:pt x="1655686" y="74498"/>
                </a:lnTo>
                <a:lnTo>
                  <a:pt x="1655686" y="49212"/>
                </a:lnTo>
                <a:lnTo>
                  <a:pt x="1691513" y="49212"/>
                </a:lnTo>
                <a:lnTo>
                  <a:pt x="1691513" y="37630"/>
                </a:lnTo>
                <a:lnTo>
                  <a:pt x="1655686" y="37630"/>
                </a:lnTo>
                <a:lnTo>
                  <a:pt x="1655686" y="13042"/>
                </a:lnTo>
                <a:lnTo>
                  <a:pt x="1697647" y="13042"/>
                </a:lnTo>
                <a:lnTo>
                  <a:pt x="1697647" y="698"/>
                </a:lnTo>
                <a:close/>
              </a:path>
              <a:path w="2126615" h="372745">
                <a:moveTo>
                  <a:pt x="1779270" y="86855"/>
                </a:moveTo>
                <a:lnTo>
                  <a:pt x="1760042" y="50038"/>
                </a:lnTo>
                <a:lnTo>
                  <a:pt x="1759292" y="48615"/>
                </a:lnTo>
                <a:lnTo>
                  <a:pt x="1766493" y="44754"/>
                </a:lnTo>
                <a:lnTo>
                  <a:pt x="1771675" y="39497"/>
                </a:lnTo>
                <a:lnTo>
                  <a:pt x="1772158" y="38455"/>
                </a:lnTo>
                <a:lnTo>
                  <a:pt x="1774825" y="32816"/>
                </a:lnTo>
                <a:lnTo>
                  <a:pt x="1775955" y="24752"/>
                </a:lnTo>
                <a:lnTo>
                  <a:pt x="1775726" y="16789"/>
                </a:lnTo>
                <a:lnTo>
                  <a:pt x="1773656" y="12331"/>
                </a:lnTo>
                <a:lnTo>
                  <a:pt x="1772869" y="10668"/>
                </a:lnTo>
                <a:lnTo>
                  <a:pt x="1767382" y="6375"/>
                </a:lnTo>
                <a:lnTo>
                  <a:pt x="1763610" y="3238"/>
                </a:lnTo>
                <a:lnTo>
                  <a:pt x="1763610" y="28486"/>
                </a:lnTo>
                <a:lnTo>
                  <a:pt x="1762404" y="31635"/>
                </a:lnTo>
                <a:lnTo>
                  <a:pt x="1759991" y="34201"/>
                </a:lnTo>
                <a:lnTo>
                  <a:pt x="1757565" y="36957"/>
                </a:lnTo>
                <a:lnTo>
                  <a:pt x="1753908" y="38379"/>
                </a:lnTo>
                <a:lnTo>
                  <a:pt x="1749018" y="38455"/>
                </a:lnTo>
                <a:lnTo>
                  <a:pt x="1729270" y="38455"/>
                </a:lnTo>
                <a:lnTo>
                  <a:pt x="1729270" y="12331"/>
                </a:lnTo>
                <a:lnTo>
                  <a:pt x="1753908" y="12331"/>
                </a:lnTo>
                <a:lnTo>
                  <a:pt x="1757095" y="13233"/>
                </a:lnTo>
                <a:lnTo>
                  <a:pt x="1759292" y="14998"/>
                </a:lnTo>
                <a:lnTo>
                  <a:pt x="1762099" y="17005"/>
                </a:lnTo>
                <a:lnTo>
                  <a:pt x="1763534" y="20256"/>
                </a:lnTo>
                <a:lnTo>
                  <a:pt x="1763610" y="28486"/>
                </a:lnTo>
                <a:lnTo>
                  <a:pt x="1763610" y="3238"/>
                </a:lnTo>
                <a:lnTo>
                  <a:pt x="1762848" y="2590"/>
                </a:lnTo>
                <a:lnTo>
                  <a:pt x="1757019" y="698"/>
                </a:lnTo>
                <a:lnTo>
                  <a:pt x="1716227" y="698"/>
                </a:lnTo>
                <a:lnTo>
                  <a:pt x="1716227" y="86855"/>
                </a:lnTo>
                <a:lnTo>
                  <a:pt x="1729270" y="86855"/>
                </a:lnTo>
                <a:lnTo>
                  <a:pt x="1729270" y="50038"/>
                </a:lnTo>
                <a:lnTo>
                  <a:pt x="1745957" y="50038"/>
                </a:lnTo>
                <a:lnTo>
                  <a:pt x="1763725" y="86855"/>
                </a:lnTo>
                <a:lnTo>
                  <a:pt x="1779270" y="86855"/>
                </a:lnTo>
                <a:close/>
              </a:path>
              <a:path w="2126615" h="372745">
                <a:moveTo>
                  <a:pt x="1861515" y="698"/>
                </a:moveTo>
                <a:lnTo>
                  <a:pt x="1848446" y="698"/>
                </a:lnTo>
                <a:lnTo>
                  <a:pt x="1848446" y="61912"/>
                </a:lnTo>
                <a:lnTo>
                  <a:pt x="1848218" y="61912"/>
                </a:lnTo>
                <a:lnTo>
                  <a:pt x="1809216" y="698"/>
                </a:lnTo>
                <a:lnTo>
                  <a:pt x="1796923" y="698"/>
                </a:lnTo>
                <a:lnTo>
                  <a:pt x="1796923" y="86855"/>
                </a:lnTo>
                <a:lnTo>
                  <a:pt x="1809978" y="86855"/>
                </a:lnTo>
                <a:lnTo>
                  <a:pt x="1809978" y="25628"/>
                </a:lnTo>
                <a:lnTo>
                  <a:pt x="1810219" y="25628"/>
                </a:lnTo>
                <a:lnTo>
                  <a:pt x="1849170" y="86855"/>
                </a:lnTo>
                <a:lnTo>
                  <a:pt x="1861515" y="86855"/>
                </a:lnTo>
                <a:lnTo>
                  <a:pt x="1861515" y="698"/>
                </a:lnTo>
                <a:close/>
              </a:path>
              <a:path w="2126615" h="372745">
                <a:moveTo>
                  <a:pt x="1951913" y="86842"/>
                </a:moveTo>
                <a:lnTo>
                  <a:pt x="1944903" y="67589"/>
                </a:lnTo>
                <a:lnTo>
                  <a:pt x="1940699" y="56007"/>
                </a:lnTo>
                <a:lnTo>
                  <a:pt x="1927745" y="20370"/>
                </a:lnTo>
                <a:lnTo>
                  <a:pt x="1927745" y="56007"/>
                </a:lnTo>
                <a:lnTo>
                  <a:pt x="1902574" y="56007"/>
                </a:lnTo>
                <a:lnTo>
                  <a:pt x="1915045" y="18376"/>
                </a:lnTo>
                <a:lnTo>
                  <a:pt x="1915274" y="18376"/>
                </a:lnTo>
                <a:lnTo>
                  <a:pt x="1927745" y="56007"/>
                </a:lnTo>
                <a:lnTo>
                  <a:pt x="1927745" y="20370"/>
                </a:lnTo>
                <a:lnTo>
                  <a:pt x="1927021" y="18376"/>
                </a:lnTo>
                <a:lnTo>
                  <a:pt x="1920595" y="698"/>
                </a:lnTo>
                <a:lnTo>
                  <a:pt x="1909673" y="698"/>
                </a:lnTo>
                <a:lnTo>
                  <a:pt x="1878342" y="86842"/>
                </a:lnTo>
                <a:lnTo>
                  <a:pt x="1892185" y="86842"/>
                </a:lnTo>
                <a:lnTo>
                  <a:pt x="1898789" y="67589"/>
                </a:lnTo>
                <a:lnTo>
                  <a:pt x="1931466" y="67589"/>
                </a:lnTo>
                <a:lnTo>
                  <a:pt x="1938147" y="86842"/>
                </a:lnTo>
                <a:lnTo>
                  <a:pt x="1951913" y="86842"/>
                </a:lnTo>
                <a:close/>
              </a:path>
              <a:path w="2126615" h="372745">
                <a:moveTo>
                  <a:pt x="2013521" y="711"/>
                </a:moveTo>
                <a:lnTo>
                  <a:pt x="1953247" y="711"/>
                </a:lnTo>
                <a:lnTo>
                  <a:pt x="1953247" y="12344"/>
                </a:lnTo>
                <a:lnTo>
                  <a:pt x="1976831" y="12344"/>
                </a:lnTo>
                <a:lnTo>
                  <a:pt x="1976831" y="86842"/>
                </a:lnTo>
                <a:lnTo>
                  <a:pt x="1989937" y="86842"/>
                </a:lnTo>
                <a:lnTo>
                  <a:pt x="1989937" y="12344"/>
                </a:lnTo>
                <a:lnTo>
                  <a:pt x="2013521" y="12344"/>
                </a:lnTo>
                <a:lnTo>
                  <a:pt x="2013521" y="711"/>
                </a:lnTo>
                <a:close/>
              </a:path>
              <a:path w="2126615" h="372745">
                <a:moveTo>
                  <a:pt x="2043544" y="698"/>
                </a:moveTo>
                <a:lnTo>
                  <a:pt x="2030476" y="698"/>
                </a:lnTo>
                <a:lnTo>
                  <a:pt x="2030476" y="86855"/>
                </a:lnTo>
                <a:lnTo>
                  <a:pt x="2043544" y="86855"/>
                </a:lnTo>
                <a:lnTo>
                  <a:pt x="2043544" y="698"/>
                </a:lnTo>
                <a:close/>
              </a:path>
              <a:path w="2126615" h="372745">
                <a:moveTo>
                  <a:pt x="2126145" y="33769"/>
                </a:moveTo>
                <a:lnTo>
                  <a:pt x="2122386" y="15468"/>
                </a:lnTo>
                <a:lnTo>
                  <a:pt x="2121154" y="13055"/>
                </a:lnTo>
                <a:lnTo>
                  <a:pt x="2120354" y="11493"/>
                </a:lnTo>
                <a:lnTo>
                  <a:pt x="2117090" y="7950"/>
                </a:lnTo>
                <a:lnTo>
                  <a:pt x="2113026" y="5156"/>
                </a:lnTo>
                <a:lnTo>
                  <a:pt x="2113026" y="53619"/>
                </a:lnTo>
                <a:lnTo>
                  <a:pt x="2112784" y="57975"/>
                </a:lnTo>
                <a:lnTo>
                  <a:pt x="2112213" y="60972"/>
                </a:lnTo>
                <a:lnTo>
                  <a:pt x="2111578" y="63957"/>
                </a:lnTo>
                <a:lnTo>
                  <a:pt x="2110422" y="66382"/>
                </a:lnTo>
                <a:lnTo>
                  <a:pt x="2108720" y="68237"/>
                </a:lnTo>
                <a:lnTo>
                  <a:pt x="2107412" y="70002"/>
                </a:lnTo>
                <a:lnTo>
                  <a:pt x="2105685" y="71450"/>
                </a:lnTo>
                <a:lnTo>
                  <a:pt x="2103526" y="72555"/>
                </a:lnTo>
                <a:lnTo>
                  <a:pt x="2101240" y="73850"/>
                </a:lnTo>
                <a:lnTo>
                  <a:pt x="2098535" y="74498"/>
                </a:lnTo>
                <a:lnTo>
                  <a:pt x="2092350" y="74498"/>
                </a:lnTo>
                <a:lnTo>
                  <a:pt x="2089708" y="73850"/>
                </a:lnTo>
                <a:lnTo>
                  <a:pt x="2087499" y="72555"/>
                </a:lnTo>
                <a:lnTo>
                  <a:pt x="2085276" y="71450"/>
                </a:lnTo>
                <a:lnTo>
                  <a:pt x="2083447" y="69989"/>
                </a:lnTo>
                <a:lnTo>
                  <a:pt x="2082063" y="68237"/>
                </a:lnTo>
                <a:lnTo>
                  <a:pt x="2080387" y="66382"/>
                </a:lnTo>
                <a:lnTo>
                  <a:pt x="2079256" y="63957"/>
                </a:lnTo>
                <a:lnTo>
                  <a:pt x="2078710" y="60972"/>
                </a:lnTo>
                <a:lnTo>
                  <a:pt x="2078062" y="57975"/>
                </a:lnTo>
                <a:lnTo>
                  <a:pt x="2077834" y="53619"/>
                </a:lnTo>
                <a:lnTo>
                  <a:pt x="2077834" y="33769"/>
                </a:lnTo>
                <a:lnTo>
                  <a:pt x="2078062" y="29540"/>
                </a:lnTo>
                <a:lnTo>
                  <a:pt x="2078710" y="26466"/>
                </a:lnTo>
                <a:lnTo>
                  <a:pt x="2079256" y="23545"/>
                </a:lnTo>
                <a:lnTo>
                  <a:pt x="2080387" y="21170"/>
                </a:lnTo>
                <a:lnTo>
                  <a:pt x="2082063" y="19304"/>
                </a:lnTo>
                <a:lnTo>
                  <a:pt x="2083460" y="17538"/>
                </a:lnTo>
                <a:lnTo>
                  <a:pt x="2085276" y="16065"/>
                </a:lnTo>
                <a:lnTo>
                  <a:pt x="2089708" y="13728"/>
                </a:lnTo>
                <a:lnTo>
                  <a:pt x="2092350" y="13131"/>
                </a:lnTo>
                <a:lnTo>
                  <a:pt x="2095423" y="13055"/>
                </a:lnTo>
                <a:lnTo>
                  <a:pt x="2098535" y="13131"/>
                </a:lnTo>
                <a:lnTo>
                  <a:pt x="2108720" y="19304"/>
                </a:lnTo>
                <a:lnTo>
                  <a:pt x="2110422" y="21170"/>
                </a:lnTo>
                <a:lnTo>
                  <a:pt x="2113026" y="53619"/>
                </a:lnTo>
                <a:lnTo>
                  <a:pt x="2113026" y="5156"/>
                </a:lnTo>
                <a:lnTo>
                  <a:pt x="2107996" y="1676"/>
                </a:lnTo>
                <a:lnTo>
                  <a:pt x="2102281" y="76"/>
                </a:lnTo>
                <a:lnTo>
                  <a:pt x="2095423" y="0"/>
                </a:lnTo>
                <a:lnTo>
                  <a:pt x="2088654" y="76"/>
                </a:lnTo>
                <a:lnTo>
                  <a:pt x="2083015" y="1676"/>
                </a:lnTo>
                <a:lnTo>
                  <a:pt x="2078456" y="4838"/>
                </a:lnTo>
                <a:lnTo>
                  <a:pt x="2073846" y="7950"/>
                </a:lnTo>
                <a:lnTo>
                  <a:pt x="2070506" y="11493"/>
                </a:lnTo>
                <a:lnTo>
                  <a:pt x="2068423" y="15468"/>
                </a:lnTo>
                <a:lnTo>
                  <a:pt x="2067128" y="17551"/>
                </a:lnTo>
                <a:lnTo>
                  <a:pt x="2066150" y="20294"/>
                </a:lnTo>
                <a:lnTo>
                  <a:pt x="2065528" y="23685"/>
                </a:lnTo>
                <a:lnTo>
                  <a:pt x="2064943" y="27076"/>
                </a:lnTo>
                <a:lnTo>
                  <a:pt x="2064639" y="33769"/>
                </a:lnTo>
                <a:lnTo>
                  <a:pt x="2064639" y="53619"/>
                </a:lnTo>
                <a:lnTo>
                  <a:pt x="2078456" y="82588"/>
                </a:lnTo>
                <a:lnTo>
                  <a:pt x="2083015" y="85750"/>
                </a:lnTo>
                <a:lnTo>
                  <a:pt x="2088654" y="87401"/>
                </a:lnTo>
                <a:lnTo>
                  <a:pt x="2095423" y="87553"/>
                </a:lnTo>
                <a:lnTo>
                  <a:pt x="2102281" y="87401"/>
                </a:lnTo>
                <a:lnTo>
                  <a:pt x="2107996" y="85750"/>
                </a:lnTo>
                <a:lnTo>
                  <a:pt x="2112543" y="82588"/>
                </a:lnTo>
                <a:lnTo>
                  <a:pt x="2117090" y="79552"/>
                </a:lnTo>
                <a:lnTo>
                  <a:pt x="2120354" y="76060"/>
                </a:lnTo>
                <a:lnTo>
                  <a:pt x="2121154" y="74498"/>
                </a:lnTo>
                <a:lnTo>
                  <a:pt x="2122386" y="72072"/>
                </a:lnTo>
                <a:lnTo>
                  <a:pt x="2123821" y="69989"/>
                </a:lnTo>
                <a:lnTo>
                  <a:pt x="2124824" y="67208"/>
                </a:lnTo>
                <a:lnTo>
                  <a:pt x="2125383" y="63754"/>
                </a:lnTo>
                <a:lnTo>
                  <a:pt x="2125903" y="60274"/>
                </a:lnTo>
                <a:lnTo>
                  <a:pt x="2126145" y="53619"/>
                </a:lnTo>
                <a:lnTo>
                  <a:pt x="2126145" y="33769"/>
                </a:lnTo>
                <a:close/>
              </a:path>
            </a:pathLst>
          </a:custGeom>
          <a:solidFill>
            <a:srgbClr val="09506F"/>
          </a:solidFill>
        </p:spPr>
        <p:txBody>
          <a:bodyPr wrap="square" lIns="0" tIns="0" rIns="0" bIns="0" rtlCol="0"/>
          <a:lstStyle/>
          <a:p>
            <a:endParaRPr/>
          </a:p>
        </p:txBody>
      </p:sp>
      <p:pic>
        <p:nvPicPr>
          <p:cNvPr id="57" name="bg object 57"/>
          <p:cNvPicPr/>
          <p:nvPr/>
        </p:nvPicPr>
        <p:blipFill>
          <a:blip r:embed="rId32" cstate="print"/>
          <a:stretch>
            <a:fillRect/>
          </a:stretch>
        </p:blipFill>
        <p:spPr>
          <a:xfrm>
            <a:off x="12200280" y="7276718"/>
            <a:ext cx="224560" cy="86156"/>
          </a:xfrm>
          <a:prstGeom prst="rect">
            <a:avLst/>
          </a:prstGeom>
        </p:spPr>
      </p:pic>
      <p:pic>
        <p:nvPicPr>
          <p:cNvPr id="58" name="bg object 58"/>
          <p:cNvPicPr/>
          <p:nvPr/>
        </p:nvPicPr>
        <p:blipFill>
          <a:blip r:embed="rId33" cstate="print"/>
          <a:stretch>
            <a:fillRect/>
          </a:stretch>
        </p:blipFill>
        <p:spPr>
          <a:xfrm>
            <a:off x="11497695" y="7419106"/>
            <a:ext cx="133022" cy="87484"/>
          </a:xfrm>
          <a:prstGeom prst="rect">
            <a:avLst/>
          </a:prstGeom>
        </p:spPr>
      </p:pic>
      <p:sp>
        <p:nvSpPr>
          <p:cNvPr id="59" name="bg object 59"/>
          <p:cNvSpPr/>
          <p:nvPr/>
        </p:nvSpPr>
        <p:spPr>
          <a:xfrm>
            <a:off x="11650744" y="7419732"/>
            <a:ext cx="13335" cy="86360"/>
          </a:xfrm>
          <a:custGeom>
            <a:avLst/>
            <a:gdLst/>
            <a:ahLst/>
            <a:cxnLst/>
            <a:rect l="l" t="t" r="r" b="b"/>
            <a:pathLst>
              <a:path w="13334" h="86359">
                <a:moveTo>
                  <a:pt x="13067" y="0"/>
                </a:moveTo>
                <a:lnTo>
                  <a:pt x="0" y="0"/>
                </a:lnTo>
                <a:lnTo>
                  <a:pt x="0" y="86154"/>
                </a:lnTo>
                <a:lnTo>
                  <a:pt x="13067" y="86154"/>
                </a:lnTo>
                <a:lnTo>
                  <a:pt x="13067" y="0"/>
                </a:lnTo>
                <a:close/>
              </a:path>
            </a:pathLst>
          </a:custGeom>
          <a:solidFill>
            <a:srgbClr val="09506F"/>
          </a:solidFill>
        </p:spPr>
        <p:txBody>
          <a:bodyPr wrap="square" lIns="0" tIns="0" rIns="0" bIns="0" rtlCol="0"/>
          <a:lstStyle/>
          <a:p>
            <a:endParaRPr/>
          </a:p>
        </p:txBody>
      </p:sp>
      <p:pic>
        <p:nvPicPr>
          <p:cNvPr id="60" name="bg object 60"/>
          <p:cNvPicPr/>
          <p:nvPr/>
        </p:nvPicPr>
        <p:blipFill>
          <a:blip r:embed="rId34" cstate="print"/>
          <a:stretch>
            <a:fillRect/>
          </a:stretch>
        </p:blipFill>
        <p:spPr>
          <a:xfrm>
            <a:off x="11689684" y="7419730"/>
            <a:ext cx="304260" cy="86155"/>
          </a:xfrm>
          <a:prstGeom prst="rect">
            <a:avLst/>
          </a:prstGeom>
        </p:spPr>
      </p:pic>
      <p:sp>
        <p:nvSpPr>
          <p:cNvPr id="61" name="bg object 61"/>
          <p:cNvSpPr/>
          <p:nvPr/>
        </p:nvSpPr>
        <p:spPr>
          <a:xfrm>
            <a:off x="11500655" y="7562733"/>
            <a:ext cx="13335" cy="86360"/>
          </a:xfrm>
          <a:custGeom>
            <a:avLst/>
            <a:gdLst/>
            <a:ahLst/>
            <a:cxnLst/>
            <a:rect l="l" t="t" r="r" b="b"/>
            <a:pathLst>
              <a:path w="13334" h="86359">
                <a:moveTo>
                  <a:pt x="13046" y="0"/>
                </a:moveTo>
                <a:lnTo>
                  <a:pt x="0" y="0"/>
                </a:lnTo>
                <a:lnTo>
                  <a:pt x="0" y="86154"/>
                </a:lnTo>
                <a:lnTo>
                  <a:pt x="13046" y="86154"/>
                </a:lnTo>
                <a:lnTo>
                  <a:pt x="13046" y="0"/>
                </a:lnTo>
                <a:close/>
              </a:path>
            </a:pathLst>
          </a:custGeom>
          <a:solidFill>
            <a:srgbClr val="09506F"/>
          </a:solidFill>
        </p:spPr>
        <p:txBody>
          <a:bodyPr wrap="square" lIns="0" tIns="0" rIns="0" bIns="0" rtlCol="0"/>
          <a:lstStyle/>
          <a:p>
            <a:endParaRPr/>
          </a:p>
        </p:txBody>
      </p:sp>
      <p:pic>
        <p:nvPicPr>
          <p:cNvPr id="62" name="bg object 62"/>
          <p:cNvPicPr/>
          <p:nvPr/>
        </p:nvPicPr>
        <p:blipFill>
          <a:blip r:embed="rId35" cstate="print"/>
          <a:stretch>
            <a:fillRect/>
          </a:stretch>
        </p:blipFill>
        <p:spPr>
          <a:xfrm>
            <a:off x="11537178" y="7562738"/>
            <a:ext cx="64584" cy="86154"/>
          </a:xfrm>
          <a:prstGeom prst="rect">
            <a:avLst/>
          </a:prstGeom>
        </p:spPr>
      </p:pic>
      <p:pic>
        <p:nvPicPr>
          <p:cNvPr id="63" name="bg object 63"/>
          <p:cNvPicPr/>
          <p:nvPr/>
        </p:nvPicPr>
        <p:blipFill>
          <a:blip r:embed="rId36" cstate="print"/>
          <a:stretch>
            <a:fillRect/>
          </a:stretch>
        </p:blipFill>
        <p:spPr>
          <a:xfrm>
            <a:off x="11625394" y="7562733"/>
            <a:ext cx="452948" cy="86160"/>
          </a:xfrm>
          <a:prstGeom prst="rect">
            <a:avLst/>
          </a:prstGeom>
        </p:spPr>
      </p:pic>
      <p:pic>
        <p:nvPicPr>
          <p:cNvPr id="64" name="bg object 64"/>
          <p:cNvPicPr/>
          <p:nvPr/>
        </p:nvPicPr>
        <p:blipFill>
          <a:blip r:embed="rId37" cstate="print"/>
          <a:stretch>
            <a:fillRect/>
          </a:stretch>
        </p:blipFill>
        <p:spPr>
          <a:xfrm>
            <a:off x="11033370" y="7376225"/>
            <a:ext cx="187104" cy="187104"/>
          </a:xfrm>
          <a:prstGeom prst="rect">
            <a:avLst/>
          </a:prstGeom>
        </p:spPr>
      </p:pic>
      <p:sp>
        <p:nvSpPr>
          <p:cNvPr id="65" name="bg object 65"/>
          <p:cNvSpPr/>
          <p:nvPr/>
        </p:nvSpPr>
        <p:spPr>
          <a:xfrm>
            <a:off x="10944330" y="7287185"/>
            <a:ext cx="365760" cy="365760"/>
          </a:xfrm>
          <a:custGeom>
            <a:avLst/>
            <a:gdLst/>
            <a:ahLst/>
            <a:cxnLst/>
            <a:rect l="l" t="t" r="r" b="b"/>
            <a:pathLst>
              <a:path w="365759" h="365759">
                <a:moveTo>
                  <a:pt x="27245" y="136278"/>
                </a:moveTo>
                <a:lnTo>
                  <a:pt x="544" y="168568"/>
                </a:lnTo>
                <a:lnTo>
                  <a:pt x="0" y="182601"/>
                </a:lnTo>
                <a:lnTo>
                  <a:pt x="3506" y="218506"/>
                </a:lnTo>
                <a:lnTo>
                  <a:pt x="30572" y="283848"/>
                </a:lnTo>
                <a:lnTo>
                  <a:pt x="81347" y="334620"/>
                </a:lnTo>
                <a:lnTo>
                  <a:pt x="146696" y="361687"/>
                </a:lnTo>
                <a:lnTo>
                  <a:pt x="182591" y="365193"/>
                </a:lnTo>
                <a:lnTo>
                  <a:pt x="218485" y="361687"/>
                </a:lnTo>
                <a:lnTo>
                  <a:pt x="252496" y="351388"/>
                </a:lnTo>
                <a:lnTo>
                  <a:pt x="283830" y="334620"/>
                </a:lnTo>
                <a:lnTo>
                  <a:pt x="300159" y="321194"/>
                </a:lnTo>
                <a:lnTo>
                  <a:pt x="182591" y="321194"/>
                </a:lnTo>
                <a:lnTo>
                  <a:pt x="155343" y="318532"/>
                </a:lnTo>
                <a:lnTo>
                  <a:pt x="105735" y="297980"/>
                </a:lnTo>
                <a:lnTo>
                  <a:pt x="67198" y="259446"/>
                </a:lnTo>
                <a:lnTo>
                  <a:pt x="46658" y="209856"/>
                </a:lnTo>
                <a:lnTo>
                  <a:pt x="43998" y="182601"/>
                </a:lnTo>
                <a:lnTo>
                  <a:pt x="43998" y="175492"/>
                </a:lnTo>
                <a:lnTo>
                  <a:pt x="44543" y="168361"/>
                </a:lnTo>
                <a:lnTo>
                  <a:pt x="45621" y="161387"/>
                </a:lnTo>
                <a:lnTo>
                  <a:pt x="45225" y="152659"/>
                </a:lnTo>
                <a:lnTo>
                  <a:pt x="41636" y="145028"/>
                </a:lnTo>
                <a:lnTo>
                  <a:pt x="35445" y="139299"/>
                </a:lnTo>
                <a:lnTo>
                  <a:pt x="27245" y="136278"/>
                </a:lnTo>
                <a:close/>
              </a:path>
              <a:path w="365759" h="365759">
                <a:moveTo>
                  <a:pt x="296242" y="274068"/>
                </a:moveTo>
                <a:lnTo>
                  <a:pt x="287901" y="275736"/>
                </a:lnTo>
                <a:lnTo>
                  <a:pt x="280588" y="280588"/>
                </a:lnTo>
                <a:lnTo>
                  <a:pt x="259439" y="297980"/>
                </a:lnTo>
                <a:lnTo>
                  <a:pt x="235657" y="310711"/>
                </a:lnTo>
                <a:lnTo>
                  <a:pt x="209842" y="318532"/>
                </a:lnTo>
                <a:lnTo>
                  <a:pt x="182591" y="321194"/>
                </a:lnTo>
                <a:lnTo>
                  <a:pt x="300159" y="321194"/>
                </a:lnTo>
                <a:lnTo>
                  <a:pt x="311697" y="311707"/>
                </a:lnTo>
                <a:lnTo>
                  <a:pt x="312042" y="311383"/>
                </a:lnTo>
                <a:lnTo>
                  <a:pt x="316849" y="304121"/>
                </a:lnTo>
                <a:lnTo>
                  <a:pt x="318397" y="295894"/>
                </a:lnTo>
                <a:lnTo>
                  <a:pt x="316723" y="287670"/>
                </a:lnTo>
                <a:lnTo>
                  <a:pt x="311864" y="280420"/>
                </a:lnTo>
                <a:lnTo>
                  <a:pt x="304574" y="275618"/>
                </a:lnTo>
                <a:lnTo>
                  <a:pt x="296242" y="274068"/>
                </a:lnTo>
                <a:close/>
              </a:path>
              <a:path w="365759" h="365759">
                <a:moveTo>
                  <a:pt x="300169" y="43998"/>
                </a:moveTo>
                <a:lnTo>
                  <a:pt x="182580" y="43998"/>
                </a:lnTo>
                <a:lnTo>
                  <a:pt x="209837" y="46660"/>
                </a:lnTo>
                <a:lnTo>
                  <a:pt x="235656" y="54480"/>
                </a:lnTo>
                <a:lnTo>
                  <a:pt x="280588" y="84594"/>
                </a:lnTo>
                <a:lnTo>
                  <a:pt x="310707" y="129524"/>
                </a:lnTo>
                <a:lnTo>
                  <a:pt x="321194" y="182591"/>
                </a:lnTo>
                <a:lnTo>
                  <a:pt x="321194" y="189627"/>
                </a:lnTo>
                <a:lnTo>
                  <a:pt x="320649" y="196706"/>
                </a:lnTo>
                <a:lnTo>
                  <a:pt x="319581" y="203595"/>
                </a:lnTo>
                <a:lnTo>
                  <a:pt x="319999" y="212327"/>
                </a:lnTo>
                <a:lnTo>
                  <a:pt x="340251" y="228935"/>
                </a:lnTo>
                <a:lnTo>
                  <a:pt x="341361" y="228935"/>
                </a:lnTo>
                <a:lnTo>
                  <a:pt x="364657" y="196495"/>
                </a:lnTo>
                <a:lnTo>
                  <a:pt x="365193" y="182591"/>
                </a:lnTo>
                <a:lnTo>
                  <a:pt x="361683" y="146689"/>
                </a:lnTo>
                <a:lnTo>
                  <a:pt x="351375" y="112673"/>
                </a:lnTo>
                <a:lnTo>
                  <a:pt x="334602" y="81337"/>
                </a:lnTo>
                <a:lnTo>
                  <a:pt x="311697" y="53474"/>
                </a:lnTo>
                <a:lnTo>
                  <a:pt x="300169" y="43998"/>
                </a:lnTo>
                <a:close/>
              </a:path>
              <a:path w="365759" h="365759">
                <a:moveTo>
                  <a:pt x="182580" y="0"/>
                </a:moveTo>
                <a:lnTo>
                  <a:pt x="112679" y="13803"/>
                </a:lnTo>
                <a:lnTo>
                  <a:pt x="53474" y="53474"/>
                </a:lnTo>
                <a:lnTo>
                  <a:pt x="46910" y="69153"/>
                </a:lnTo>
                <a:lnTo>
                  <a:pt x="48548" y="77404"/>
                </a:lnTo>
                <a:lnTo>
                  <a:pt x="53391" y="84667"/>
                </a:lnTo>
                <a:lnTo>
                  <a:pt x="60678" y="89491"/>
                </a:lnTo>
                <a:lnTo>
                  <a:pt x="68983" y="91078"/>
                </a:lnTo>
                <a:lnTo>
                  <a:pt x="77290" y="89441"/>
                </a:lnTo>
                <a:lnTo>
                  <a:pt x="84583" y="84594"/>
                </a:lnTo>
                <a:lnTo>
                  <a:pt x="105732" y="67207"/>
                </a:lnTo>
                <a:lnTo>
                  <a:pt x="129514" y="54480"/>
                </a:lnTo>
                <a:lnTo>
                  <a:pt x="155330" y="46660"/>
                </a:lnTo>
                <a:lnTo>
                  <a:pt x="182580" y="43998"/>
                </a:lnTo>
                <a:lnTo>
                  <a:pt x="300169" y="43998"/>
                </a:lnTo>
                <a:lnTo>
                  <a:pt x="283830" y="30568"/>
                </a:lnTo>
                <a:lnTo>
                  <a:pt x="252494" y="13803"/>
                </a:lnTo>
                <a:lnTo>
                  <a:pt x="218481" y="3505"/>
                </a:lnTo>
                <a:lnTo>
                  <a:pt x="182580" y="0"/>
                </a:lnTo>
                <a:close/>
              </a:path>
            </a:pathLst>
          </a:custGeom>
          <a:solidFill>
            <a:srgbClr val="6FC3BA"/>
          </a:solidFill>
        </p:spPr>
        <p:txBody>
          <a:bodyPr wrap="square" lIns="0" tIns="0" rIns="0" bIns="0" rtlCol="0"/>
          <a:lstStyle/>
          <a:p>
            <a:endParaRPr/>
          </a:p>
        </p:txBody>
      </p:sp>
      <p:sp>
        <p:nvSpPr>
          <p:cNvPr id="66" name="bg object 66"/>
          <p:cNvSpPr/>
          <p:nvPr/>
        </p:nvSpPr>
        <p:spPr>
          <a:xfrm>
            <a:off x="11299763" y="7382287"/>
            <a:ext cx="99060" cy="266065"/>
          </a:xfrm>
          <a:custGeom>
            <a:avLst/>
            <a:gdLst/>
            <a:ahLst/>
            <a:cxnLst/>
            <a:rect l="l" t="t" r="r" b="b"/>
            <a:pathLst>
              <a:path w="99059" h="266065">
                <a:moveTo>
                  <a:pt x="70763" y="0"/>
                </a:moveTo>
                <a:lnTo>
                  <a:pt x="62042" y="610"/>
                </a:lnTo>
                <a:lnTo>
                  <a:pt x="54240" y="4532"/>
                </a:lnTo>
                <a:lnTo>
                  <a:pt x="48740" y="10926"/>
                </a:lnTo>
                <a:lnTo>
                  <a:pt x="46038" y="18919"/>
                </a:lnTo>
                <a:lnTo>
                  <a:pt x="46629" y="27635"/>
                </a:lnTo>
                <a:lnTo>
                  <a:pt x="50146" y="42392"/>
                </a:lnTo>
                <a:lnTo>
                  <a:pt x="52668" y="57332"/>
                </a:lnTo>
                <a:lnTo>
                  <a:pt x="54189" y="72400"/>
                </a:lnTo>
                <a:lnTo>
                  <a:pt x="54702" y="87539"/>
                </a:lnTo>
                <a:lnTo>
                  <a:pt x="53764" y="108133"/>
                </a:lnTo>
                <a:lnTo>
                  <a:pt x="46291" y="148595"/>
                </a:lnTo>
                <a:lnTo>
                  <a:pt x="32806" y="184751"/>
                </a:lnTo>
                <a:lnTo>
                  <a:pt x="4704" y="229786"/>
                </a:lnTo>
                <a:lnTo>
                  <a:pt x="695" y="237555"/>
                </a:lnTo>
                <a:lnTo>
                  <a:pt x="17017" y="265555"/>
                </a:lnTo>
                <a:lnTo>
                  <a:pt x="28305" y="265555"/>
                </a:lnTo>
                <a:lnTo>
                  <a:pt x="62806" y="222362"/>
                </a:lnTo>
                <a:lnTo>
                  <a:pt x="80911" y="183966"/>
                </a:lnTo>
                <a:lnTo>
                  <a:pt x="94231" y="136470"/>
                </a:lnTo>
                <a:lnTo>
                  <a:pt x="98701" y="87529"/>
                </a:lnTo>
                <a:lnTo>
                  <a:pt x="98088" y="69447"/>
                </a:lnTo>
                <a:lnTo>
                  <a:pt x="89067" y="16013"/>
                </a:lnTo>
                <a:lnTo>
                  <a:pt x="78755" y="2700"/>
                </a:lnTo>
                <a:lnTo>
                  <a:pt x="70763" y="0"/>
                </a:lnTo>
                <a:close/>
              </a:path>
            </a:pathLst>
          </a:custGeom>
          <a:solidFill>
            <a:srgbClr val="7ABF7E"/>
          </a:solidFill>
        </p:spPr>
        <p:txBody>
          <a:bodyPr wrap="square" lIns="0" tIns="0" rIns="0" bIns="0" rtlCol="0"/>
          <a:lstStyle/>
          <a:p>
            <a:endParaRPr/>
          </a:p>
        </p:txBody>
      </p:sp>
      <p:pic>
        <p:nvPicPr>
          <p:cNvPr id="67" name="bg object 67"/>
          <p:cNvPicPr/>
          <p:nvPr/>
        </p:nvPicPr>
        <p:blipFill>
          <a:blip r:embed="rId38" cstate="print"/>
          <a:stretch>
            <a:fillRect/>
          </a:stretch>
        </p:blipFill>
        <p:spPr>
          <a:xfrm>
            <a:off x="10855390" y="7436333"/>
            <a:ext cx="137521" cy="250296"/>
          </a:xfrm>
          <a:prstGeom prst="rect">
            <a:avLst/>
          </a:prstGeom>
        </p:spPr>
      </p:pic>
      <p:pic>
        <p:nvPicPr>
          <p:cNvPr id="68" name="bg object 68"/>
          <p:cNvPicPr/>
          <p:nvPr/>
        </p:nvPicPr>
        <p:blipFill>
          <a:blip r:embed="rId39" cstate="print"/>
          <a:stretch>
            <a:fillRect/>
          </a:stretch>
        </p:blipFill>
        <p:spPr>
          <a:xfrm>
            <a:off x="11117035" y="7198557"/>
            <a:ext cx="240176" cy="156424"/>
          </a:xfrm>
          <a:prstGeom prst="rect">
            <a:avLst/>
          </a:prstGeom>
        </p:spPr>
      </p:pic>
      <p:sp>
        <p:nvSpPr>
          <p:cNvPr id="69" name="bg object 69"/>
          <p:cNvSpPr/>
          <p:nvPr/>
        </p:nvSpPr>
        <p:spPr>
          <a:xfrm>
            <a:off x="11016867" y="7656641"/>
            <a:ext cx="269240" cy="85090"/>
          </a:xfrm>
          <a:custGeom>
            <a:avLst/>
            <a:gdLst/>
            <a:ahLst/>
            <a:cxnLst/>
            <a:rect l="l" t="t" r="r" b="b"/>
            <a:pathLst>
              <a:path w="269240" h="85090">
                <a:moveTo>
                  <a:pt x="243077" y="0"/>
                </a:moveTo>
                <a:lnTo>
                  <a:pt x="234968" y="3258"/>
                </a:lnTo>
                <a:lnTo>
                  <a:pt x="205949" y="19426"/>
                </a:lnTo>
                <a:lnTo>
                  <a:pt x="175158" y="31137"/>
                </a:lnTo>
                <a:lnTo>
                  <a:pt x="143033" y="38261"/>
                </a:lnTo>
                <a:lnTo>
                  <a:pt x="110008" y="40670"/>
                </a:lnTo>
                <a:lnTo>
                  <a:pt x="89556" y="39746"/>
                </a:lnTo>
                <a:lnTo>
                  <a:pt x="69317" y="36978"/>
                </a:lnTo>
                <a:lnTo>
                  <a:pt x="49359" y="32379"/>
                </a:lnTo>
                <a:lnTo>
                  <a:pt x="29749" y="25959"/>
                </a:lnTo>
                <a:lnTo>
                  <a:pt x="21141" y="24562"/>
                </a:lnTo>
                <a:lnTo>
                  <a:pt x="12938" y="26506"/>
                </a:lnTo>
                <a:lnTo>
                  <a:pt x="6054" y="31383"/>
                </a:lnTo>
                <a:lnTo>
                  <a:pt x="1404" y="38786"/>
                </a:lnTo>
                <a:lnTo>
                  <a:pt x="0" y="47408"/>
                </a:lnTo>
                <a:lnTo>
                  <a:pt x="1937" y="55611"/>
                </a:lnTo>
                <a:lnTo>
                  <a:pt x="37595" y="74780"/>
                </a:lnTo>
                <a:lnTo>
                  <a:pt x="85587" y="83575"/>
                </a:lnTo>
                <a:lnTo>
                  <a:pt x="110008" y="84680"/>
                </a:lnTo>
                <a:lnTo>
                  <a:pt x="149419" y="81805"/>
                </a:lnTo>
                <a:lnTo>
                  <a:pt x="187751" y="73303"/>
                </a:lnTo>
                <a:lnTo>
                  <a:pt x="224483" y="59335"/>
                </a:lnTo>
                <a:lnTo>
                  <a:pt x="259093" y="40063"/>
                </a:lnTo>
                <a:lnTo>
                  <a:pt x="268687" y="17698"/>
                </a:lnTo>
                <a:lnTo>
                  <a:pt x="265438" y="9582"/>
                </a:lnTo>
                <a:lnTo>
                  <a:pt x="259296" y="3370"/>
                </a:lnTo>
                <a:lnTo>
                  <a:pt x="251515" y="106"/>
                </a:lnTo>
                <a:lnTo>
                  <a:pt x="243077" y="0"/>
                </a:lnTo>
                <a:close/>
              </a:path>
            </a:pathLst>
          </a:custGeom>
          <a:solidFill>
            <a:srgbClr val="7ABF7E"/>
          </a:solidFill>
        </p:spPr>
        <p:txBody>
          <a:bodyPr wrap="square" lIns="0" tIns="0" rIns="0" bIns="0" rtlCol="0"/>
          <a:lstStyle/>
          <a:p>
            <a:endParaRPr/>
          </a:p>
        </p:txBody>
      </p:sp>
      <p:pic>
        <p:nvPicPr>
          <p:cNvPr id="70" name="bg object 70"/>
          <p:cNvPicPr/>
          <p:nvPr/>
        </p:nvPicPr>
        <p:blipFill>
          <a:blip r:embed="rId40" cstate="print"/>
          <a:stretch>
            <a:fillRect/>
          </a:stretch>
        </p:blipFill>
        <p:spPr>
          <a:xfrm>
            <a:off x="10871462" y="7207222"/>
            <a:ext cx="211806" cy="196659"/>
          </a:xfrm>
          <a:prstGeom prst="rect">
            <a:avLst/>
          </a:prstGeom>
        </p:spPr>
      </p:pic>
      <p:sp>
        <p:nvSpPr>
          <p:cNvPr id="2" name="Holder 2"/>
          <p:cNvSpPr>
            <a:spLocks noGrp="1"/>
          </p:cNvSpPr>
          <p:nvPr>
            <p:ph type="ftr" sz="quarter" idx="5"/>
          </p:nvPr>
        </p:nvSpPr>
        <p:spPr/>
        <p:txBody>
          <a:bodyPr lIns="0" tIns="0" rIns="0" bIns="0"/>
          <a:lstStyle>
            <a:lvl1pPr>
              <a:defRPr sz="1700" b="1" i="0">
                <a:solidFill>
                  <a:schemeClr val="tx1"/>
                </a:solidFill>
                <a:latin typeface="Barlow Condensed SemiBold"/>
                <a:cs typeface="Barlow Condensed SemiBold"/>
              </a:defRPr>
            </a:lvl1pPr>
          </a:lstStyle>
          <a:p>
            <a:pPr marL="12700" algn="r">
              <a:spcBef>
                <a:spcPts val="130"/>
              </a:spcBef>
            </a:pPr>
            <a:r>
              <a:rPr lang="en-US" spc="55"/>
              <a:t>Facilitating implementation of climate‑resilient and low‑carbon development aligned with national and global goals</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5/4/2025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825120" y="238680"/>
            <a:ext cx="12114360" cy="1029240"/>
          </a:xfrm>
          <a:prstGeom prst="rect">
            <a:avLst/>
          </a:prstGeom>
          <a:noFill/>
          <a:ln w="0">
            <a:noFill/>
          </a:ln>
        </p:spPr>
        <p:txBody>
          <a:bodyPr lIns="0" tIns="0" rIns="0" bIns="0" anchor="ctr">
            <a:noAutofit/>
          </a:bodyPr>
          <a:lstStyle/>
          <a:p>
            <a:pPr indent="0" algn="ctr">
              <a:buNone/>
            </a:pPr>
            <a:endParaRPr lang="en-GB" sz="4400" b="0" strike="noStrike" spc="-1">
              <a:solidFill>
                <a:srgbClr val="000000"/>
              </a:solidFill>
              <a:latin typeface="Arial"/>
            </a:endParaRPr>
          </a:p>
        </p:txBody>
      </p:sp>
      <p:sp>
        <p:nvSpPr>
          <p:cNvPr id="51" name="PlaceHolder 2"/>
          <p:cNvSpPr>
            <a:spLocks noGrp="1"/>
          </p:cNvSpPr>
          <p:nvPr>
            <p:ph/>
          </p:nvPr>
        </p:nvSpPr>
        <p:spPr>
          <a:xfrm>
            <a:off x="799560" y="2471040"/>
            <a:ext cx="18503640" cy="6990480"/>
          </a:xfrm>
          <a:prstGeom prst="rect">
            <a:avLst/>
          </a:prstGeom>
          <a:noFill/>
          <a:ln w="0">
            <a:noFill/>
          </a:ln>
        </p:spPr>
        <p:txBody>
          <a:bodyPr lIns="0" tIns="0" rIns="0" bIns="0" anchor="t">
            <a:normAutofit/>
          </a:bodyPr>
          <a:lstStyle/>
          <a:p>
            <a:pPr indent="0">
              <a:spcBef>
                <a:spcPts val="1417"/>
              </a:spcBef>
              <a:buNone/>
            </a:pPr>
            <a:endParaRPr lang="en-GB" sz="3200" b="0" strike="noStrike" spc="-1">
              <a:solidFill>
                <a:srgbClr val="000000"/>
              </a:solidFill>
              <a:latin typeface="Arial"/>
            </a:endParaRPr>
          </a:p>
        </p:txBody>
      </p:sp>
      <p:sp>
        <p:nvSpPr>
          <p:cNvPr id="4" name="PlaceHolder 3"/>
          <p:cNvSpPr>
            <a:spLocks noGrp="1"/>
          </p:cNvSpPr>
          <p:nvPr>
            <p:ph type="ftr" idx="4"/>
          </p:nvPr>
        </p:nvSpPr>
        <p:spPr/>
        <p:txBody>
          <a:bodyPr/>
          <a:lstStyle/>
          <a:p>
            <a:r>
              <a:t>Footer</a:t>
            </a:r>
          </a:p>
        </p:txBody>
      </p:sp>
      <p:sp>
        <p:nvSpPr>
          <p:cNvPr id="5" name="PlaceHolder 4"/>
          <p:cNvSpPr>
            <a:spLocks noGrp="1"/>
          </p:cNvSpPr>
          <p:nvPr>
            <p:ph type="sldNum" idx="5"/>
          </p:nvPr>
        </p:nvSpPr>
        <p:spPr/>
        <p:txBody>
          <a:bodyPr/>
          <a:lstStyle/>
          <a:p>
            <a:fld id="{D1F31F5F-593C-467F-A8C2-5069F3DF0182}" type="slidenum">
              <a:t>‹Nr.›</a:t>
            </a:fld>
            <a:endParaRPr/>
          </a:p>
        </p:txBody>
      </p:sp>
      <p:sp>
        <p:nvSpPr>
          <p:cNvPr id="6" name="PlaceHolder 5"/>
          <p:cNvSpPr>
            <a:spLocks noGrp="1"/>
          </p:cNvSpPr>
          <p:nvPr>
            <p:ph type="dt" idx="6"/>
          </p:nvPr>
        </p:nvSpPr>
        <p:spPr/>
        <p:txBody>
          <a:bodyPr/>
          <a:lstStyle/>
          <a:p>
            <a:endParaRPr/>
          </a:p>
        </p:txBody>
      </p:sp>
    </p:spTree>
    <p:extLst>
      <p:ext uri="{BB962C8B-B14F-4D97-AF65-F5344CB8AC3E}">
        <p14:creationId xmlns:p14="http://schemas.microsoft.com/office/powerpoint/2010/main" val="168971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theme" Target="../theme/theme1.xml"/><Relationship Id="rId12"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4.png"/><Relationship Id="rId5" Type="http://schemas.openxmlformats.org/officeDocument/2006/relationships/slideLayout" Target="../slideLayouts/slideLayout5.xml"/><Relationship Id="rId15" Type="http://schemas.openxmlformats.org/officeDocument/2006/relationships/image" Target="../media/image8.png"/><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png"/><Relationship Id="rId1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822335" y="10818780"/>
            <a:ext cx="11229975" cy="0"/>
          </a:xfrm>
          <a:custGeom>
            <a:avLst/>
            <a:gdLst/>
            <a:ahLst/>
            <a:cxnLst/>
            <a:rect l="l" t="t" r="r" b="b"/>
            <a:pathLst>
              <a:path w="11229975">
                <a:moveTo>
                  <a:pt x="0" y="0"/>
                </a:moveTo>
                <a:lnTo>
                  <a:pt x="11229511" y="0"/>
                </a:lnTo>
              </a:path>
            </a:pathLst>
          </a:custGeom>
          <a:ln w="10470">
            <a:solidFill>
              <a:srgbClr val="009FE3"/>
            </a:solidFill>
          </a:ln>
        </p:spPr>
        <p:txBody>
          <a:bodyPr wrap="square" lIns="0" tIns="0" rIns="0" bIns="0" rtlCol="0"/>
          <a:lstStyle/>
          <a:p>
            <a:endParaRPr/>
          </a:p>
        </p:txBody>
      </p:sp>
      <p:sp>
        <p:nvSpPr>
          <p:cNvPr id="17" name="bg object 17"/>
          <p:cNvSpPr/>
          <p:nvPr/>
        </p:nvSpPr>
        <p:spPr>
          <a:xfrm>
            <a:off x="543564" y="10059589"/>
            <a:ext cx="1230630" cy="1238885"/>
          </a:xfrm>
          <a:custGeom>
            <a:avLst/>
            <a:gdLst/>
            <a:ahLst/>
            <a:cxnLst/>
            <a:rect l="l" t="t" r="r" b="b"/>
            <a:pathLst>
              <a:path w="1230630" h="1238884">
                <a:moveTo>
                  <a:pt x="615279" y="1238496"/>
                </a:moveTo>
                <a:lnTo>
                  <a:pt x="663363" y="1236633"/>
                </a:lnTo>
                <a:lnTo>
                  <a:pt x="710435" y="1231135"/>
                </a:lnTo>
                <a:lnTo>
                  <a:pt x="756358" y="1222141"/>
                </a:lnTo>
                <a:lnTo>
                  <a:pt x="800995" y="1209788"/>
                </a:lnTo>
                <a:lnTo>
                  <a:pt x="844209" y="1194213"/>
                </a:lnTo>
                <a:lnTo>
                  <a:pt x="885865" y="1175555"/>
                </a:lnTo>
                <a:lnTo>
                  <a:pt x="925824" y="1153950"/>
                </a:lnTo>
                <a:lnTo>
                  <a:pt x="963950" y="1129537"/>
                </a:lnTo>
                <a:lnTo>
                  <a:pt x="1000106" y="1102454"/>
                </a:lnTo>
                <a:lnTo>
                  <a:pt x="1034156" y="1072837"/>
                </a:lnTo>
                <a:lnTo>
                  <a:pt x="1065963" y="1040825"/>
                </a:lnTo>
                <a:lnTo>
                  <a:pt x="1095389" y="1006555"/>
                </a:lnTo>
                <a:lnTo>
                  <a:pt x="1122299" y="970166"/>
                </a:lnTo>
                <a:lnTo>
                  <a:pt x="1146556" y="931794"/>
                </a:lnTo>
                <a:lnTo>
                  <a:pt x="1168022" y="891577"/>
                </a:lnTo>
                <a:lnTo>
                  <a:pt x="1186560" y="849653"/>
                </a:lnTo>
                <a:lnTo>
                  <a:pt x="1202035" y="806160"/>
                </a:lnTo>
                <a:lnTo>
                  <a:pt x="1214309" y="761235"/>
                </a:lnTo>
                <a:lnTo>
                  <a:pt x="1223246" y="715016"/>
                </a:lnTo>
                <a:lnTo>
                  <a:pt x="1228708" y="667641"/>
                </a:lnTo>
                <a:lnTo>
                  <a:pt x="1230559" y="619248"/>
                </a:lnTo>
                <a:lnTo>
                  <a:pt x="1228708" y="570854"/>
                </a:lnTo>
                <a:lnTo>
                  <a:pt x="1223246" y="523479"/>
                </a:lnTo>
                <a:lnTo>
                  <a:pt x="1214309" y="477260"/>
                </a:lnTo>
                <a:lnTo>
                  <a:pt x="1202035" y="432335"/>
                </a:lnTo>
                <a:lnTo>
                  <a:pt x="1186560" y="388842"/>
                </a:lnTo>
                <a:lnTo>
                  <a:pt x="1168022" y="346919"/>
                </a:lnTo>
                <a:lnTo>
                  <a:pt x="1146556" y="306702"/>
                </a:lnTo>
                <a:lnTo>
                  <a:pt x="1122299" y="268330"/>
                </a:lnTo>
                <a:lnTo>
                  <a:pt x="1095389" y="231940"/>
                </a:lnTo>
                <a:lnTo>
                  <a:pt x="1065963" y="197670"/>
                </a:lnTo>
                <a:lnTo>
                  <a:pt x="1034156" y="165658"/>
                </a:lnTo>
                <a:lnTo>
                  <a:pt x="1000106" y="136042"/>
                </a:lnTo>
                <a:lnTo>
                  <a:pt x="963950" y="108958"/>
                </a:lnTo>
                <a:lnTo>
                  <a:pt x="925824" y="84545"/>
                </a:lnTo>
                <a:lnTo>
                  <a:pt x="885865" y="62941"/>
                </a:lnTo>
                <a:lnTo>
                  <a:pt x="844209" y="44282"/>
                </a:lnTo>
                <a:lnTo>
                  <a:pt x="800995" y="28708"/>
                </a:lnTo>
                <a:lnTo>
                  <a:pt x="756358" y="16354"/>
                </a:lnTo>
                <a:lnTo>
                  <a:pt x="710435" y="7360"/>
                </a:lnTo>
                <a:lnTo>
                  <a:pt x="663363" y="1863"/>
                </a:lnTo>
                <a:lnTo>
                  <a:pt x="615279" y="0"/>
                </a:lnTo>
                <a:lnTo>
                  <a:pt x="567195" y="1863"/>
                </a:lnTo>
                <a:lnTo>
                  <a:pt x="520123" y="7360"/>
                </a:lnTo>
                <a:lnTo>
                  <a:pt x="474201" y="16354"/>
                </a:lnTo>
                <a:lnTo>
                  <a:pt x="429564" y="28708"/>
                </a:lnTo>
                <a:lnTo>
                  <a:pt x="386349" y="44282"/>
                </a:lnTo>
                <a:lnTo>
                  <a:pt x="344694" y="62941"/>
                </a:lnTo>
                <a:lnTo>
                  <a:pt x="304735" y="84545"/>
                </a:lnTo>
                <a:lnTo>
                  <a:pt x="266609" y="108958"/>
                </a:lnTo>
                <a:lnTo>
                  <a:pt x="230452" y="136042"/>
                </a:lnTo>
                <a:lnTo>
                  <a:pt x="196402" y="165658"/>
                </a:lnTo>
                <a:lnTo>
                  <a:pt x="164596" y="197670"/>
                </a:lnTo>
                <a:lnTo>
                  <a:pt x="135169" y="231940"/>
                </a:lnTo>
                <a:lnTo>
                  <a:pt x="108259" y="268330"/>
                </a:lnTo>
                <a:lnTo>
                  <a:pt x="84003" y="306702"/>
                </a:lnTo>
                <a:lnTo>
                  <a:pt x="62537" y="346919"/>
                </a:lnTo>
                <a:lnTo>
                  <a:pt x="43998" y="388842"/>
                </a:lnTo>
                <a:lnTo>
                  <a:pt x="28523" y="432335"/>
                </a:lnTo>
                <a:lnTo>
                  <a:pt x="16249" y="477260"/>
                </a:lnTo>
                <a:lnTo>
                  <a:pt x="7313" y="523479"/>
                </a:lnTo>
                <a:lnTo>
                  <a:pt x="1851" y="570854"/>
                </a:lnTo>
                <a:lnTo>
                  <a:pt x="0" y="619248"/>
                </a:lnTo>
                <a:lnTo>
                  <a:pt x="1851" y="667641"/>
                </a:lnTo>
                <a:lnTo>
                  <a:pt x="7313" y="715016"/>
                </a:lnTo>
                <a:lnTo>
                  <a:pt x="16249" y="761235"/>
                </a:lnTo>
                <a:lnTo>
                  <a:pt x="28523" y="806160"/>
                </a:lnTo>
                <a:lnTo>
                  <a:pt x="43998" y="849653"/>
                </a:lnTo>
                <a:lnTo>
                  <a:pt x="62537" y="891577"/>
                </a:lnTo>
                <a:lnTo>
                  <a:pt x="84003" y="931794"/>
                </a:lnTo>
                <a:lnTo>
                  <a:pt x="108259" y="970166"/>
                </a:lnTo>
                <a:lnTo>
                  <a:pt x="135169" y="1006555"/>
                </a:lnTo>
                <a:lnTo>
                  <a:pt x="164596" y="1040825"/>
                </a:lnTo>
                <a:lnTo>
                  <a:pt x="196402" y="1072837"/>
                </a:lnTo>
                <a:lnTo>
                  <a:pt x="230452" y="1102454"/>
                </a:lnTo>
                <a:lnTo>
                  <a:pt x="266609" y="1129537"/>
                </a:lnTo>
                <a:lnTo>
                  <a:pt x="304735" y="1153950"/>
                </a:lnTo>
                <a:lnTo>
                  <a:pt x="344694" y="1175555"/>
                </a:lnTo>
                <a:lnTo>
                  <a:pt x="386349" y="1194213"/>
                </a:lnTo>
                <a:lnTo>
                  <a:pt x="429564" y="1209788"/>
                </a:lnTo>
                <a:lnTo>
                  <a:pt x="474201" y="1222141"/>
                </a:lnTo>
                <a:lnTo>
                  <a:pt x="520123" y="1231135"/>
                </a:lnTo>
                <a:lnTo>
                  <a:pt x="567195" y="1236633"/>
                </a:lnTo>
                <a:lnTo>
                  <a:pt x="615279" y="1238496"/>
                </a:lnTo>
                <a:close/>
              </a:path>
            </a:pathLst>
          </a:custGeom>
          <a:ln w="20941">
            <a:solidFill>
              <a:srgbClr val="83D0F5"/>
            </a:solidFill>
          </a:ln>
        </p:spPr>
        <p:txBody>
          <a:bodyPr wrap="square" lIns="0" tIns="0" rIns="0" bIns="0" rtlCol="0"/>
          <a:lstStyle/>
          <a:p>
            <a:endParaRPr/>
          </a:p>
        </p:txBody>
      </p:sp>
      <p:sp>
        <p:nvSpPr>
          <p:cNvPr id="18" name="bg object 18"/>
          <p:cNvSpPr/>
          <p:nvPr/>
        </p:nvSpPr>
        <p:spPr>
          <a:xfrm>
            <a:off x="835596" y="10396544"/>
            <a:ext cx="354965" cy="214629"/>
          </a:xfrm>
          <a:custGeom>
            <a:avLst/>
            <a:gdLst/>
            <a:ahLst/>
            <a:cxnLst/>
            <a:rect l="l" t="t" r="r" b="b"/>
            <a:pathLst>
              <a:path w="354965" h="214629">
                <a:moveTo>
                  <a:pt x="111734" y="2362"/>
                </a:moveTo>
                <a:lnTo>
                  <a:pt x="78727" y="2362"/>
                </a:lnTo>
                <a:lnTo>
                  <a:pt x="78727" y="127063"/>
                </a:lnTo>
                <a:lnTo>
                  <a:pt x="29489" y="2362"/>
                </a:lnTo>
                <a:lnTo>
                  <a:pt x="0" y="2362"/>
                </a:lnTo>
                <a:lnTo>
                  <a:pt x="0" y="212267"/>
                </a:lnTo>
                <a:lnTo>
                  <a:pt x="33032" y="212267"/>
                </a:lnTo>
                <a:lnTo>
                  <a:pt x="33032" y="87566"/>
                </a:lnTo>
                <a:lnTo>
                  <a:pt x="82550" y="212267"/>
                </a:lnTo>
                <a:lnTo>
                  <a:pt x="111734" y="212267"/>
                </a:lnTo>
                <a:lnTo>
                  <a:pt x="111734" y="2362"/>
                </a:lnTo>
                <a:close/>
              </a:path>
              <a:path w="354965" h="214629">
                <a:moveTo>
                  <a:pt x="235839" y="107010"/>
                </a:moveTo>
                <a:lnTo>
                  <a:pt x="234035" y="54914"/>
                </a:lnTo>
                <a:lnTo>
                  <a:pt x="213372" y="12941"/>
                </a:lnTo>
                <a:lnTo>
                  <a:pt x="202831" y="6870"/>
                </a:lnTo>
                <a:lnTo>
                  <a:pt x="202831" y="107302"/>
                </a:lnTo>
                <a:lnTo>
                  <a:pt x="202590" y="131521"/>
                </a:lnTo>
                <a:lnTo>
                  <a:pt x="195757" y="173926"/>
                </a:lnTo>
                <a:lnTo>
                  <a:pt x="186905" y="182486"/>
                </a:lnTo>
                <a:lnTo>
                  <a:pt x="159499" y="182486"/>
                </a:lnTo>
                <a:lnTo>
                  <a:pt x="159499" y="32131"/>
                </a:lnTo>
                <a:lnTo>
                  <a:pt x="186905" y="32131"/>
                </a:lnTo>
                <a:lnTo>
                  <a:pt x="202590" y="82600"/>
                </a:lnTo>
                <a:lnTo>
                  <a:pt x="202831" y="107302"/>
                </a:lnTo>
                <a:lnTo>
                  <a:pt x="202831" y="6870"/>
                </a:lnTo>
                <a:lnTo>
                  <a:pt x="193446" y="3721"/>
                </a:lnTo>
                <a:lnTo>
                  <a:pt x="179832" y="2362"/>
                </a:lnTo>
                <a:lnTo>
                  <a:pt x="126492" y="2362"/>
                </a:lnTo>
                <a:lnTo>
                  <a:pt x="126492" y="212255"/>
                </a:lnTo>
                <a:lnTo>
                  <a:pt x="179832" y="212255"/>
                </a:lnTo>
                <a:lnTo>
                  <a:pt x="220510" y="194868"/>
                </a:lnTo>
                <a:lnTo>
                  <a:pt x="227761" y="182486"/>
                </a:lnTo>
                <a:lnTo>
                  <a:pt x="229501" y="179527"/>
                </a:lnTo>
                <a:lnTo>
                  <a:pt x="234035" y="159715"/>
                </a:lnTo>
                <a:lnTo>
                  <a:pt x="235648" y="135585"/>
                </a:lnTo>
                <a:lnTo>
                  <a:pt x="235839" y="107010"/>
                </a:lnTo>
                <a:close/>
              </a:path>
              <a:path w="354965" h="214629">
                <a:moveTo>
                  <a:pt x="354952" y="156540"/>
                </a:moveTo>
                <a:lnTo>
                  <a:pt x="321919" y="156540"/>
                </a:lnTo>
                <a:lnTo>
                  <a:pt x="321627" y="164211"/>
                </a:lnTo>
                <a:lnTo>
                  <a:pt x="320459" y="171869"/>
                </a:lnTo>
                <a:lnTo>
                  <a:pt x="313969" y="181889"/>
                </a:lnTo>
                <a:lnTo>
                  <a:pt x="309245" y="184835"/>
                </a:lnTo>
                <a:lnTo>
                  <a:pt x="293319" y="184835"/>
                </a:lnTo>
                <a:lnTo>
                  <a:pt x="278574" y="132943"/>
                </a:lnTo>
                <a:lnTo>
                  <a:pt x="278295" y="107315"/>
                </a:lnTo>
                <a:lnTo>
                  <a:pt x="278574" y="81686"/>
                </a:lnTo>
                <a:lnTo>
                  <a:pt x="285661" y="37744"/>
                </a:lnTo>
                <a:lnTo>
                  <a:pt x="293319" y="29768"/>
                </a:lnTo>
                <a:lnTo>
                  <a:pt x="309245" y="29768"/>
                </a:lnTo>
                <a:lnTo>
                  <a:pt x="313677" y="32727"/>
                </a:lnTo>
                <a:lnTo>
                  <a:pt x="320154" y="42760"/>
                </a:lnTo>
                <a:lnTo>
                  <a:pt x="321348" y="50114"/>
                </a:lnTo>
                <a:lnTo>
                  <a:pt x="321627" y="57785"/>
                </a:lnTo>
                <a:lnTo>
                  <a:pt x="354647" y="57785"/>
                </a:lnTo>
                <a:lnTo>
                  <a:pt x="337845" y="13563"/>
                </a:lnTo>
                <a:lnTo>
                  <a:pt x="301294" y="0"/>
                </a:lnTo>
                <a:lnTo>
                  <a:pt x="287731" y="1358"/>
                </a:lnTo>
                <a:lnTo>
                  <a:pt x="251625" y="33401"/>
                </a:lnTo>
                <a:lnTo>
                  <a:pt x="245478" y="78625"/>
                </a:lnTo>
                <a:lnTo>
                  <a:pt x="245275" y="107607"/>
                </a:lnTo>
                <a:lnTo>
                  <a:pt x="245478" y="136486"/>
                </a:lnTo>
                <a:lnTo>
                  <a:pt x="251625" y="181317"/>
                </a:lnTo>
                <a:lnTo>
                  <a:pt x="287731" y="213258"/>
                </a:lnTo>
                <a:lnTo>
                  <a:pt x="301294" y="214604"/>
                </a:lnTo>
                <a:lnTo>
                  <a:pt x="312229" y="213741"/>
                </a:lnTo>
                <a:lnTo>
                  <a:pt x="344665" y="192900"/>
                </a:lnTo>
                <a:lnTo>
                  <a:pt x="354952" y="156540"/>
                </a:lnTo>
                <a:close/>
              </a:path>
            </a:pathLst>
          </a:custGeom>
          <a:solidFill>
            <a:srgbClr val="209BD8"/>
          </a:solidFill>
        </p:spPr>
        <p:txBody>
          <a:bodyPr wrap="square" lIns="0" tIns="0" rIns="0" bIns="0" rtlCol="0"/>
          <a:lstStyle/>
          <a:p>
            <a:endParaRPr/>
          </a:p>
        </p:txBody>
      </p:sp>
      <p:sp>
        <p:nvSpPr>
          <p:cNvPr id="19" name="bg object 19"/>
          <p:cNvSpPr/>
          <p:nvPr/>
        </p:nvSpPr>
        <p:spPr>
          <a:xfrm>
            <a:off x="816724" y="10606208"/>
            <a:ext cx="623570" cy="214629"/>
          </a:xfrm>
          <a:custGeom>
            <a:avLst/>
            <a:gdLst/>
            <a:ahLst/>
            <a:cxnLst/>
            <a:rect l="l" t="t" r="r" b="b"/>
            <a:pathLst>
              <a:path w="623569" h="214629">
                <a:moveTo>
                  <a:pt x="134708" y="212267"/>
                </a:moveTo>
                <a:lnTo>
                  <a:pt x="124599" y="170688"/>
                </a:lnTo>
                <a:lnTo>
                  <a:pt x="117373" y="140919"/>
                </a:lnTo>
                <a:lnTo>
                  <a:pt x="96024" y="53073"/>
                </a:lnTo>
                <a:lnTo>
                  <a:pt x="85483" y="9690"/>
                </a:lnTo>
                <a:lnTo>
                  <a:pt x="85483" y="140919"/>
                </a:lnTo>
                <a:lnTo>
                  <a:pt x="49517" y="140919"/>
                </a:lnTo>
                <a:lnTo>
                  <a:pt x="67487" y="53073"/>
                </a:lnTo>
                <a:lnTo>
                  <a:pt x="85483" y="140919"/>
                </a:lnTo>
                <a:lnTo>
                  <a:pt x="85483" y="9690"/>
                </a:lnTo>
                <a:lnTo>
                  <a:pt x="83705" y="2362"/>
                </a:lnTo>
                <a:lnTo>
                  <a:pt x="51574" y="2362"/>
                </a:lnTo>
                <a:lnTo>
                  <a:pt x="0" y="212267"/>
                </a:lnTo>
                <a:lnTo>
                  <a:pt x="34772" y="212267"/>
                </a:lnTo>
                <a:lnTo>
                  <a:pt x="43027" y="170688"/>
                </a:lnTo>
                <a:lnTo>
                  <a:pt x="91668" y="170688"/>
                </a:lnTo>
                <a:lnTo>
                  <a:pt x="100215" y="212267"/>
                </a:lnTo>
                <a:lnTo>
                  <a:pt x="134708" y="212267"/>
                </a:lnTo>
                <a:close/>
              </a:path>
              <a:path w="623569" h="214629">
                <a:moveTo>
                  <a:pt x="242316" y="156540"/>
                </a:moveTo>
                <a:lnTo>
                  <a:pt x="209296" y="156540"/>
                </a:lnTo>
                <a:lnTo>
                  <a:pt x="208991" y="164211"/>
                </a:lnTo>
                <a:lnTo>
                  <a:pt x="207822" y="171869"/>
                </a:lnTo>
                <a:lnTo>
                  <a:pt x="204279" y="177177"/>
                </a:lnTo>
                <a:lnTo>
                  <a:pt x="201333" y="181889"/>
                </a:lnTo>
                <a:lnTo>
                  <a:pt x="196608" y="184848"/>
                </a:lnTo>
                <a:lnTo>
                  <a:pt x="180695" y="184848"/>
                </a:lnTo>
                <a:lnTo>
                  <a:pt x="175983" y="181597"/>
                </a:lnTo>
                <a:lnTo>
                  <a:pt x="165950" y="132943"/>
                </a:lnTo>
                <a:lnTo>
                  <a:pt x="165671" y="107315"/>
                </a:lnTo>
                <a:lnTo>
                  <a:pt x="165950" y="82054"/>
                </a:lnTo>
                <a:lnTo>
                  <a:pt x="173037" y="40093"/>
                </a:lnTo>
                <a:lnTo>
                  <a:pt x="180695" y="32143"/>
                </a:lnTo>
                <a:lnTo>
                  <a:pt x="207391" y="32143"/>
                </a:lnTo>
                <a:lnTo>
                  <a:pt x="207391" y="2374"/>
                </a:lnTo>
                <a:lnTo>
                  <a:pt x="186232" y="2374"/>
                </a:lnTo>
                <a:lnTo>
                  <a:pt x="173621" y="4140"/>
                </a:lnTo>
                <a:lnTo>
                  <a:pt x="138988" y="35394"/>
                </a:lnTo>
                <a:lnTo>
                  <a:pt x="132842" y="79006"/>
                </a:lnTo>
                <a:lnTo>
                  <a:pt x="132638" y="107607"/>
                </a:lnTo>
                <a:lnTo>
                  <a:pt x="132842" y="136486"/>
                </a:lnTo>
                <a:lnTo>
                  <a:pt x="138988" y="181317"/>
                </a:lnTo>
                <a:lnTo>
                  <a:pt x="175082" y="213271"/>
                </a:lnTo>
                <a:lnTo>
                  <a:pt x="188658" y="214630"/>
                </a:lnTo>
                <a:lnTo>
                  <a:pt x="199593" y="213753"/>
                </a:lnTo>
                <a:lnTo>
                  <a:pt x="232029" y="192900"/>
                </a:lnTo>
                <a:lnTo>
                  <a:pt x="240830" y="170141"/>
                </a:lnTo>
                <a:lnTo>
                  <a:pt x="242316" y="156540"/>
                </a:lnTo>
                <a:close/>
              </a:path>
              <a:path w="623569" h="214629">
                <a:moveTo>
                  <a:pt x="324104" y="2933"/>
                </a:moveTo>
                <a:lnTo>
                  <a:pt x="220624" y="2933"/>
                </a:lnTo>
                <a:lnTo>
                  <a:pt x="220624" y="32143"/>
                </a:lnTo>
                <a:lnTo>
                  <a:pt x="255701" y="32143"/>
                </a:lnTo>
                <a:lnTo>
                  <a:pt x="255701" y="212483"/>
                </a:lnTo>
                <a:lnTo>
                  <a:pt x="288721" y="212483"/>
                </a:lnTo>
                <a:lnTo>
                  <a:pt x="288721" y="32143"/>
                </a:lnTo>
                <a:lnTo>
                  <a:pt x="324104" y="32143"/>
                </a:lnTo>
                <a:lnTo>
                  <a:pt x="324104" y="2933"/>
                </a:lnTo>
                <a:close/>
              </a:path>
              <a:path w="623569" h="214629">
                <a:moveTo>
                  <a:pt x="369201" y="2362"/>
                </a:moveTo>
                <a:lnTo>
                  <a:pt x="336181" y="2362"/>
                </a:lnTo>
                <a:lnTo>
                  <a:pt x="336181" y="212267"/>
                </a:lnTo>
                <a:lnTo>
                  <a:pt x="369201" y="212267"/>
                </a:lnTo>
                <a:lnTo>
                  <a:pt x="369201" y="2362"/>
                </a:lnTo>
                <a:close/>
              </a:path>
              <a:path w="623569" h="214629">
                <a:moveTo>
                  <a:pt x="496252" y="107315"/>
                </a:moveTo>
                <a:lnTo>
                  <a:pt x="494449" y="53670"/>
                </a:lnTo>
                <a:lnTo>
                  <a:pt x="480923" y="17691"/>
                </a:lnTo>
                <a:lnTo>
                  <a:pt x="463245" y="4572"/>
                </a:lnTo>
                <a:lnTo>
                  <a:pt x="463245" y="107315"/>
                </a:lnTo>
                <a:lnTo>
                  <a:pt x="463003" y="132943"/>
                </a:lnTo>
                <a:lnTo>
                  <a:pt x="456158" y="176872"/>
                </a:lnTo>
                <a:lnTo>
                  <a:pt x="448208" y="184848"/>
                </a:lnTo>
                <a:lnTo>
                  <a:pt x="432295" y="184848"/>
                </a:lnTo>
                <a:lnTo>
                  <a:pt x="417537" y="132943"/>
                </a:lnTo>
                <a:lnTo>
                  <a:pt x="417258" y="107315"/>
                </a:lnTo>
                <a:lnTo>
                  <a:pt x="417537" y="81686"/>
                </a:lnTo>
                <a:lnTo>
                  <a:pt x="424624" y="37744"/>
                </a:lnTo>
                <a:lnTo>
                  <a:pt x="432295" y="29794"/>
                </a:lnTo>
                <a:lnTo>
                  <a:pt x="448208" y="29794"/>
                </a:lnTo>
                <a:lnTo>
                  <a:pt x="463003" y="81686"/>
                </a:lnTo>
                <a:lnTo>
                  <a:pt x="463245" y="107315"/>
                </a:lnTo>
                <a:lnTo>
                  <a:pt x="463245" y="4572"/>
                </a:lnTo>
                <a:lnTo>
                  <a:pt x="453809" y="1358"/>
                </a:lnTo>
                <a:lnTo>
                  <a:pt x="440232" y="0"/>
                </a:lnTo>
                <a:lnTo>
                  <a:pt x="426669" y="1358"/>
                </a:lnTo>
                <a:lnTo>
                  <a:pt x="390575" y="33362"/>
                </a:lnTo>
                <a:lnTo>
                  <a:pt x="384429" y="78397"/>
                </a:lnTo>
                <a:lnTo>
                  <a:pt x="384225" y="107315"/>
                </a:lnTo>
                <a:lnTo>
                  <a:pt x="384429" y="136245"/>
                </a:lnTo>
                <a:lnTo>
                  <a:pt x="390575" y="181267"/>
                </a:lnTo>
                <a:lnTo>
                  <a:pt x="426669" y="213258"/>
                </a:lnTo>
                <a:lnTo>
                  <a:pt x="440232" y="214617"/>
                </a:lnTo>
                <a:lnTo>
                  <a:pt x="453809" y="213258"/>
                </a:lnTo>
                <a:lnTo>
                  <a:pt x="464781" y="209537"/>
                </a:lnTo>
                <a:lnTo>
                  <a:pt x="473659" y="203923"/>
                </a:lnTo>
                <a:lnTo>
                  <a:pt x="480923" y="196926"/>
                </a:lnTo>
                <a:lnTo>
                  <a:pt x="487857" y="184848"/>
                </a:lnTo>
                <a:lnTo>
                  <a:pt x="489915" y="181267"/>
                </a:lnTo>
                <a:lnTo>
                  <a:pt x="494449" y="160972"/>
                </a:lnTo>
                <a:lnTo>
                  <a:pt x="496062" y="136245"/>
                </a:lnTo>
                <a:lnTo>
                  <a:pt x="496252" y="107315"/>
                </a:lnTo>
                <a:close/>
              </a:path>
              <a:path w="623569" h="214629">
                <a:moveTo>
                  <a:pt x="623011" y="2362"/>
                </a:moveTo>
                <a:lnTo>
                  <a:pt x="589991" y="2362"/>
                </a:lnTo>
                <a:lnTo>
                  <a:pt x="589991" y="127063"/>
                </a:lnTo>
                <a:lnTo>
                  <a:pt x="540778" y="2362"/>
                </a:lnTo>
                <a:lnTo>
                  <a:pt x="511289" y="2362"/>
                </a:lnTo>
                <a:lnTo>
                  <a:pt x="511289" y="212267"/>
                </a:lnTo>
                <a:lnTo>
                  <a:pt x="544296" y="212267"/>
                </a:lnTo>
                <a:lnTo>
                  <a:pt x="544296" y="87553"/>
                </a:lnTo>
                <a:lnTo>
                  <a:pt x="593826" y="212267"/>
                </a:lnTo>
                <a:lnTo>
                  <a:pt x="623011" y="212267"/>
                </a:lnTo>
                <a:lnTo>
                  <a:pt x="623011" y="2362"/>
                </a:lnTo>
                <a:close/>
              </a:path>
            </a:pathLst>
          </a:custGeom>
          <a:solidFill>
            <a:srgbClr val="83D0F5"/>
          </a:solidFill>
        </p:spPr>
        <p:txBody>
          <a:bodyPr wrap="square" lIns="0" tIns="0" rIns="0" bIns="0" rtlCol="0"/>
          <a:lstStyle/>
          <a:p>
            <a:endParaRPr/>
          </a:p>
        </p:txBody>
      </p:sp>
      <p:sp>
        <p:nvSpPr>
          <p:cNvPr id="20" name="bg object 20"/>
          <p:cNvSpPr/>
          <p:nvPr/>
        </p:nvSpPr>
        <p:spPr>
          <a:xfrm>
            <a:off x="816038" y="10817396"/>
            <a:ext cx="574675" cy="147320"/>
          </a:xfrm>
          <a:custGeom>
            <a:avLst/>
            <a:gdLst/>
            <a:ahLst/>
            <a:cxnLst/>
            <a:rect l="l" t="t" r="r" b="b"/>
            <a:pathLst>
              <a:path w="574675" h="147320">
                <a:moveTo>
                  <a:pt x="74091" y="42697"/>
                </a:moveTo>
                <a:lnTo>
                  <a:pt x="54394" y="5067"/>
                </a:lnTo>
                <a:lnTo>
                  <a:pt x="54394" y="35585"/>
                </a:lnTo>
                <a:lnTo>
                  <a:pt x="54394" y="50495"/>
                </a:lnTo>
                <a:lnTo>
                  <a:pt x="52679" y="56337"/>
                </a:lnTo>
                <a:lnTo>
                  <a:pt x="45834" y="64960"/>
                </a:lnTo>
                <a:lnTo>
                  <a:pt x="41325" y="67119"/>
                </a:lnTo>
                <a:lnTo>
                  <a:pt x="19977" y="67119"/>
                </a:lnTo>
                <a:lnTo>
                  <a:pt x="19710" y="66852"/>
                </a:lnTo>
                <a:lnTo>
                  <a:pt x="19710" y="18745"/>
                </a:lnTo>
                <a:lnTo>
                  <a:pt x="19977" y="18478"/>
                </a:lnTo>
                <a:lnTo>
                  <a:pt x="41325" y="18478"/>
                </a:lnTo>
                <a:lnTo>
                  <a:pt x="45834" y="20701"/>
                </a:lnTo>
                <a:lnTo>
                  <a:pt x="52679" y="29591"/>
                </a:lnTo>
                <a:lnTo>
                  <a:pt x="54394" y="35585"/>
                </a:lnTo>
                <a:lnTo>
                  <a:pt x="54394" y="5067"/>
                </a:lnTo>
                <a:lnTo>
                  <a:pt x="53086" y="4292"/>
                </a:lnTo>
                <a:lnTo>
                  <a:pt x="46316" y="2159"/>
                </a:lnTo>
                <a:lnTo>
                  <a:pt x="38798" y="1447"/>
                </a:lnTo>
                <a:lnTo>
                  <a:pt x="685" y="1447"/>
                </a:lnTo>
                <a:lnTo>
                  <a:pt x="0" y="2133"/>
                </a:lnTo>
                <a:lnTo>
                  <a:pt x="0" y="144627"/>
                </a:lnTo>
                <a:lnTo>
                  <a:pt x="685" y="145300"/>
                </a:lnTo>
                <a:lnTo>
                  <a:pt x="19011" y="145300"/>
                </a:lnTo>
                <a:lnTo>
                  <a:pt x="19710" y="144627"/>
                </a:lnTo>
                <a:lnTo>
                  <a:pt x="19710" y="83197"/>
                </a:lnTo>
                <a:lnTo>
                  <a:pt x="19977" y="82918"/>
                </a:lnTo>
                <a:lnTo>
                  <a:pt x="39827" y="82918"/>
                </a:lnTo>
                <a:lnTo>
                  <a:pt x="47142" y="82232"/>
                </a:lnTo>
                <a:lnTo>
                  <a:pt x="53721" y="80149"/>
                </a:lnTo>
                <a:lnTo>
                  <a:pt x="59563" y="76682"/>
                </a:lnTo>
                <a:lnTo>
                  <a:pt x="64655" y="71843"/>
                </a:lnTo>
                <a:lnTo>
                  <a:pt x="67906" y="67119"/>
                </a:lnTo>
                <a:lnTo>
                  <a:pt x="68783" y="65862"/>
                </a:lnTo>
                <a:lnTo>
                  <a:pt x="71729" y="59016"/>
                </a:lnTo>
                <a:lnTo>
                  <a:pt x="73507" y="51295"/>
                </a:lnTo>
                <a:lnTo>
                  <a:pt x="74091" y="42697"/>
                </a:lnTo>
                <a:close/>
              </a:path>
              <a:path w="574675" h="147320">
                <a:moveTo>
                  <a:pt x="159664" y="144830"/>
                </a:moveTo>
                <a:lnTo>
                  <a:pt x="159613" y="143662"/>
                </a:lnTo>
                <a:lnTo>
                  <a:pt x="159473" y="143040"/>
                </a:lnTo>
                <a:lnTo>
                  <a:pt x="139153" y="81889"/>
                </a:lnTo>
                <a:lnTo>
                  <a:pt x="138404" y="79629"/>
                </a:lnTo>
                <a:lnTo>
                  <a:pt x="138544" y="79222"/>
                </a:lnTo>
                <a:lnTo>
                  <a:pt x="138950" y="78816"/>
                </a:lnTo>
                <a:lnTo>
                  <a:pt x="145110" y="75933"/>
                </a:lnTo>
                <a:lnTo>
                  <a:pt x="149961" y="71335"/>
                </a:lnTo>
                <a:lnTo>
                  <a:pt x="152781" y="66294"/>
                </a:lnTo>
                <a:lnTo>
                  <a:pt x="157073" y="58597"/>
                </a:lnTo>
                <a:lnTo>
                  <a:pt x="158851" y="51117"/>
                </a:lnTo>
                <a:lnTo>
                  <a:pt x="158851" y="34556"/>
                </a:lnTo>
                <a:lnTo>
                  <a:pt x="157391" y="27470"/>
                </a:lnTo>
                <a:lnTo>
                  <a:pt x="153225" y="18681"/>
                </a:lnTo>
                <a:lnTo>
                  <a:pt x="151498" y="15024"/>
                </a:lnTo>
                <a:lnTo>
                  <a:pt x="147370" y="10198"/>
                </a:lnTo>
                <a:lnTo>
                  <a:pt x="139141" y="4940"/>
                </a:lnTo>
                <a:lnTo>
                  <a:pt x="139141" y="35306"/>
                </a:lnTo>
                <a:lnTo>
                  <a:pt x="139141" y="49809"/>
                </a:lnTo>
                <a:lnTo>
                  <a:pt x="137439" y="55524"/>
                </a:lnTo>
                <a:lnTo>
                  <a:pt x="130606" y="64135"/>
                </a:lnTo>
                <a:lnTo>
                  <a:pt x="126072" y="66294"/>
                </a:lnTo>
                <a:lnTo>
                  <a:pt x="104736" y="66294"/>
                </a:lnTo>
                <a:lnTo>
                  <a:pt x="104470" y="66027"/>
                </a:lnTo>
                <a:lnTo>
                  <a:pt x="104470" y="18961"/>
                </a:lnTo>
                <a:lnTo>
                  <a:pt x="104736" y="18681"/>
                </a:lnTo>
                <a:lnTo>
                  <a:pt x="126072" y="18681"/>
                </a:lnTo>
                <a:lnTo>
                  <a:pt x="130606" y="20840"/>
                </a:lnTo>
                <a:lnTo>
                  <a:pt x="137439" y="29464"/>
                </a:lnTo>
                <a:lnTo>
                  <a:pt x="139141" y="35306"/>
                </a:lnTo>
                <a:lnTo>
                  <a:pt x="139141" y="4940"/>
                </a:lnTo>
                <a:lnTo>
                  <a:pt x="136690" y="3365"/>
                </a:lnTo>
                <a:lnTo>
                  <a:pt x="130530" y="1651"/>
                </a:lnTo>
                <a:lnTo>
                  <a:pt x="85445" y="1651"/>
                </a:lnTo>
                <a:lnTo>
                  <a:pt x="84772" y="2336"/>
                </a:lnTo>
                <a:lnTo>
                  <a:pt x="84772" y="144627"/>
                </a:lnTo>
                <a:lnTo>
                  <a:pt x="85445" y="145313"/>
                </a:lnTo>
                <a:lnTo>
                  <a:pt x="103771" y="145313"/>
                </a:lnTo>
                <a:lnTo>
                  <a:pt x="104470" y="144627"/>
                </a:lnTo>
                <a:lnTo>
                  <a:pt x="104533" y="82092"/>
                </a:lnTo>
                <a:lnTo>
                  <a:pt x="104736" y="81889"/>
                </a:lnTo>
                <a:lnTo>
                  <a:pt x="120065" y="81889"/>
                </a:lnTo>
                <a:lnTo>
                  <a:pt x="120345" y="82092"/>
                </a:lnTo>
                <a:lnTo>
                  <a:pt x="139357" y="143662"/>
                </a:lnTo>
                <a:lnTo>
                  <a:pt x="139763" y="144767"/>
                </a:lnTo>
                <a:lnTo>
                  <a:pt x="140589" y="145313"/>
                </a:lnTo>
                <a:lnTo>
                  <a:pt x="159067" y="145313"/>
                </a:lnTo>
                <a:lnTo>
                  <a:pt x="159664" y="144830"/>
                </a:lnTo>
                <a:close/>
              </a:path>
              <a:path w="574675" h="147320">
                <a:moveTo>
                  <a:pt x="243192" y="37769"/>
                </a:moveTo>
                <a:lnTo>
                  <a:pt x="242544" y="29679"/>
                </a:lnTo>
                <a:lnTo>
                  <a:pt x="240601" y="22415"/>
                </a:lnTo>
                <a:lnTo>
                  <a:pt x="237896" y="17043"/>
                </a:lnTo>
                <a:lnTo>
                  <a:pt x="237363" y="15976"/>
                </a:lnTo>
                <a:lnTo>
                  <a:pt x="232829" y="10375"/>
                </a:lnTo>
                <a:lnTo>
                  <a:pt x="227228" y="5842"/>
                </a:lnTo>
                <a:lnTo>
                  <a:pt x="223494" y="3962"/>
                </a:lnTo>
                <a:lnTo>
                  <a:pt x="223494" y="30873"/>
                </a:lnTo>
                <a:lnTo>
                  <a:pt x="223494" y="116090"/>
                </a:lnTo>
                <a:lnTo>
                  <a:pt x="221856" y="120853"/>
                </a:lnTo>
                <a:lnTo>
                  <a:pt x="215290" y="128117"/>
                </a:lnTo>
                <a:lnTo>
                  <a:pt x="210896" y="129921"/>
                </a:lnTo>
                <a:lnTo>
                  <a:pt x="200101" y="129921"/>
                </a:lnTo>
                <a:lnTo>
                  <a:pt x="195821" y="128117"/>
                </a:lnTo>
                <a:lnTo>
                  <a:pt x="189395" y="120853"/>
                </a:lnTo>
                <a:lnTo>
                  <a:pt x="187782" y="116090"/>
                </a:lnTo>
                <a:lnTo>
                  <a:pt x="187782" y="30873"/>
                </a:lnTo>
                <a:lnTo>
                  <a:pt x="189395" y="26111"/>
                </a:lnTo>
                <a:lnTo>
                  <a:pt x="195821" y="18846"/>
                </a:lnTo>
                <a:lnTo>
                  <a:pt x="200101" y="17043"/>
                </a:lnTo>
                <a:lnTo>
                  <a:pt x="210896" y="17043"/>
                </a:lnTo>
                <a:lnTo>
                  <a:pt x="215290" y="18846"/>
                </a:lnTo>
                <a:lnTo>
                  <a:pt x="221856" y="26111"/>
                </a:lnTo>
                <a:lnTo>
                  <a:pt x="223494" y="30873"/>
                </a:lnTo>
                <a:lnTo>
                  <a:pt x="223494" y="3962"/>
                </a:lnTo>
                <a:lnTo>
                  <a:pt x="220802" y="2590"/>
                </a:lnTo>
                <a:lnTo>
                  <a:pt x="213525" y="647"/>
                </a:lnTo>
                <a:lnTo>
                  <a:pt x="205435" y="0"/>
                </a:lnTo>
                <a:lnTo>
                  <a:pt x="197434" y="647"/>
                </a:lnTo>
                <a:lnTo>
                  <a:pt x="168719" y="29679"/>
                </a:lnTo>
                <a:lnTo>
                  <a:pt x="168084" y="37769"/>
                </a:lnTo>
                <a:lnTo>
                  <a:pt x="168084" y="109397"/>
                </a:lnTo>
                <a:lnTo>
                  <a:pt x="190246" y="144386"/>
                </a:lnTo>
                <a:lnTo>
                  <a:pt x="205435" y="146951"/>
                </a:lnTo>
                <a:lnTo>
                  <a:pt x="213525" y="146304"/>
                </a:lnTo>
                <a:lnTo>
                  <a:pt x="237972" y="129921"/>
                </a:lnTo>
                <a:lnTo>
                  <a:pt x="240601" y="124739"/>
                </a:lnTo>
                <a:lnTo>
                  <a:pt x="242544" y="117487"/>
                </a:lnTo>
                <a:lnTo>
                  <a:pt x="243192" y="109397"/>
                </a:lnTo>
                <a:lnTo>
                  <a:pt x="243192" y="37769"/>
                </a:lnTo>
                <a:close/>
              </a:path>
              <a:path w="574675" h="147320">
                <a:moveTo>
                  <a:pt x="324065" y="2336"/>
                </a:moveTo>
                <a:lnTo>
                  <a:pt x="323367" y="1651"/>
                </a:lnTo>
                <a:lnTo>
                  <a:pt x="305041" y="1651"/>
                </a:lnTo>
                <a:lnTo>
                  <a:pt x="304355" y="2336"/>
                </a:lnTo>
                <a:lnTo>
                  <a:pt x="304355" y="116725"/>
                </a:lnTo>
                <a:lnTo>
                  <a:pt x="302818" y="121196"/>
                </a:lnTo>
                <a:lnTo>
                  <a:pt x="296659" y="128168"/>
                </a:lnTo>
                <a:lnTo>
                  <a:pt x="292658" y="129921"/>
                </a:lnTo>
                <a:lnTo>
                  <a:pt x="282803" y="129921"/>
                </a:lnTo>
                <a:lnTo>
                  <a:pt x="278790" y="128168"/>
                </a:lnTo>
                <a:lnTo>
                  <a:pt x="272643" y="121196"/>
                </a:lnTo>
                <a:lnTo>
                  <a:pt x="271106" y="116725"/>
                </a:lnTo>
                <a:lnTo>
                  <a:pt x="271106" y="93243"/>
                </a:lnTo>
                <a:lnTo>
                  <a:pt x="270421" y="92570"/>
                </a:lnTo>
                <a:lnTo>
                  <a:pt x="252082" y="92570"/>
                </a:lnTo>
                <a:lnTo>
                  <a:pt x="251409" y="93243"/>
                </a:lnTo>
                <a:lnTo>
                  <a:pt x="251409" y="110832"/>
                </a:lnTo>
                <a:lnTo>
                  <a:pt x="252031" y="118541"/>
                </a:lnTo>
                <a:lnTo>
                  <a:pt x="279920" y="146329"/>
                </a:lnTo>
                <a:lnTo>
                  <a:pt x="287731" y="146951"/>
                </a:lnTo>
                <a:lnTo>
                  <a:pt x="295529" y="146329"/>
                </a:lnTo>
                <a:lnTo>
                  <a:pt x="323430" y="118541"/>
                </a:lnTo>
                <a:lnTo>
                  <a:pt x="324065" y="110832"/>
                </a:lnTo>
                <a:lnTo>
                  <a:pt x="324065" y="2336"/>
                </a:lnTo>
                <a:close/>
              </a:path>
              <a:path w="574675" h="147320">
                <a:moveTo>
                  <a:pt x="407377" y="2336"/>
                </a:moveTo>
                <a:lnTo>
                  <a:pt x="406692" y="1651"/>
                </a:lnTo>
                <a:lnTo>
                  <a:pt x="339305" y="1651"/>
                </a:lnTo>
                <a:lnTo>
                  <a:pt x="338620" y="2336"/>
                </a:lnTo>
                <a:lnTo>
                  <a:pt x="338620" y="144627"/>
                </a:lnTo>
                <a:lnTo>
                  <a:pt x="339305" y="145313"/>
                </a:lnTo>
                <a:lnTo>
                  <a:pt x="406692" y="145313"/>
                </a:lnTo>
                <a:lnTo>
                  <a:pt x="407377" y="144627"/>
                </a:lnTo>
                <a:lnTo>
                  <a:pt x="407377" y="128955"/>
                </a:lnTo>
                <a:lnTo>
                  <a:pt x="406692" y="128282"/>
                </a:lnTo>
                <a:lnTo>
                  <a:pt x="358609" y="128282"/>
                </a:lnTo>
                <a:lnTo>
                  <a:pt x="358330" y="128003"/>
                </a:lnTo>
                <a:lnTo>
                  <a:pt x="358330" y="82169"/>
                </a:lnTo>
                <a:lnTo>
                  <a:pt x="358609" y="81889"/>
                </a:lnTo>
                <a:lnTo>
                  <a:pt x="388835" y="81889"/>
                </a:lnTo>
                <a:lnTo>
                  <a:pt x="389521" y="81203"/>
                </a:lnTo>
                <a:lnTo>
                  <a:pt x="389521" y="65557"/>
                </a:lnTo>
                <a:lnTo>
                  <a:pt x="388835" y="64858"/>
                </a:lnTo>
                <a:lnTo>
                  <a:pt x="358609" y="64858"/>
                </a:lnTo>
                <a:lnTo>
                  <a:pt x="358330" y="64592"/>
                </a:lnTo>
                <a:lnTo>
                  <a:pt x="358330" y="18961"/>
                </a:lnTo>
                <a:lnTo>
                  <a:pt x="358609" y="18694"/>
                </a:lnTo>
                <a:lnTo>
                  <a:pt x="405320" y="18694"/>
                </a:lnTo>
                <a:lnTo>
                  <a:pt x="406692" y="18694"/>
                </a:lnTo>
                <a:lnTo>
                  <a:pt x="407377" y="18008"/>
                </a:lnTo>
                <a:lnTo>
                  <a:pt x="407377" y="2336"/>
                </a:lnTo>
                <a:close/>
              </a:path>
              <a:path w="574675" h="147320">
                <a:moveTo>
                  <a:pt x="489673" y="36957"/>
                </a:moveTo>
                <a:lnTo>
                  <a:pt x="467690" y="2514"/>
                </a:lnTo>
                <a:lnTo>
                  <a:pt x="452526" y="0"/>
                </a:lnTo>
                <a:lnTo>
                  <a:pt x="444614" y="635"/>
                </a:lnTo>
                <a:lnTo>
                  <a:pt x="416217" y="28956"/>
                </a:lnTo>
                <a:lnTo>
                  <a:pt x="415594" y="36957"/>
                </a:lnTo>
                <a:lnTo>
                  <a:pt x="415594" y="109804"/>
                </a:lnTo>
                <a:lnTo>
                  <a:pt x="437515" y="144411"/>
                </a:lnTo>
                <a:lnTo>
                  <a:pt x="452526" y="146964"/>
                </a:lnTo>
                <a:lnTo>
                  <a:pt x="460527" y="146316"/>
                </a:lnTo>
                <a:lnTo>
                  <a:pt x="489038" y="117805"/>
                </a:lnTo>
                <a:lnTo>
                  <a:pt x="489673" y="109804"/>
                </a:lnTo>
                <a:lnTo>
                  <a:pt x="489673" y="105359"/>
                </a:lnTo>
                <a:lnTo>
                  <a:pt x="488988" y="104673"/>
                </a:lnTo>
                <a:lnTo>
                  <a:pt x="470649" y="103847"/>
                </a:lnTo>
                <a:lnTo>
                  <a:pt x="469976" y="104546"/>
                </a:lnTo>
                <a:lnTo>
                  <a:pt x="469976" y="116852"/>
                </a:lnTo>
                <a:lnTo>
                  <a:pt x="468363" y="121373"/>
                </a:lnTo>
                <a:lnTo>
                  <a:pt x="461937" y="128219"/>
                </a:lnTo>
                <a:lnTo>
                  <a:pt x="457720" y="129921"/>
                </a:lnTo>
                <a:lnTo>
                  <a:pt x="447332" y="129921"/>
                </a:lnTo>
                <a:lnTo>
                  <a:pt x="443153" y="128219"/>
                </a:lnTo>
                <a:lnTo>
                  <a:pt x="436867" y="121373"/>
                </a:lnTo>
                <a:lnTo>
                  <a:pt x="435279" y="116852"/>
                </a:lnTo>
                <a:lnTo>
                  <a:pt x="435279" y="30099"/>
                </a:lnTo>
                <a:lnTo>
                  <a:pt x="436867" y="25590"/>
                </a:lnTo>
                <a:lnTo>
                  <a:pt x="443153" y="18745"/>
                </a:lnTo>
                <a:lnTo>
                  <a:pt x="447332" y="17043"/>
                </a:lnTo>
                <a:lnTo>
                  <a:pt x="457720" y="17043"/>
                </a:lnTo>
                <a:lnTo>
                  <a:pt x="461937" y="18745"/>
                </a:lnTo>
                <a:lnTo>
                  <a:pt x="468363" y="25590"/>
                </a:lnTo>
                <a:lnTo>
                  <a:pt x="469976" y="30099"/>
                </a:lnTo>
                <a:lnTo>
                  <a:pt x="469976" y="42418"/>
                </a:lnTo>
                <a:lnTo>
                  <a:pt x="470649" y="43103"/>
                </a:lnTo>
                <a:lnTo>
                  <a:pt x="488988" y="42291"/>
                </a:lnTo>
                <a:lnTo>
                  <a:pt x="489673" y="41605"/>
                </a:lnTo>
                <a:lnTo>
                  <a:pt x="489673" y="36957"/>
                </a:lnTo>
                <a:close/>
              </a:path>
              <a:path w="574675" h="147320">
                <a:moveTo>
                  <a:pt x="574636" y="2425"/>
                </a:moveTo>
                <a:lnTo>
                  <a:pt x="574090" y="2425"/>
                </a:lnTo>
                <a:lnTo>
                  <a:pt x="574090" y="1155"/>
                </a:lnTo>
                <a:lnTo>
                  <a:pt x="497408" y="1155"/>
                </a:lnTo>
                <a:lnTo>
                  <a:pt x="497408" y="2425"/>
                </a:lnTo>
                <a:lnTo>
                  <a:pt x="496849" y="2425"/>
                </a:lnTo>
                <a:lnTo>
                  <a:pt x="496849" y="3695"/>
                </a:lnTo>
                <a:lnTo>
                  <a:pt x="496849" y="17665"/>
                </a:lnTo>
                <a:lnTo>
                  <a:pt x="497154" y="17665"/>
                </a:lnTo>
                <a:lnTo>
                  <a:pt x="497154" y="18935"/>
                </a:lnTo>
                <a:lnTo>
                  <a:pt x="525170" y="18935"/>
                </a:lnTo>
                <a:lnTo>
                  <a:pt x="525170" y="144665"/>
                </a:lnTo>
                <a:lnTo>
                  <a:pt x="525856" y="144665"/>
                </a:lnTo>
                <a:lnTo>
                  <a:pt x="525856" y="145935"/>
                </a:lnTo>
                <a:lnTo>
                  <a:pt x="544195" y="145935"/>
                </a:lnTo>
                <a:lnTo>
                  <a:pt x="544195" y="144665"/>
                </a:lnTo>
                <a:lnTo>
                  <a:pt x="544880" y="144665"/>
                </a:lnTo>
                <a:lnTo>
                  <a:pt x="544880" y="18935"/>
                </a:lnTo>
                <a:lnTo>
                  <a:pt x="574332" y="18935"/>
                </a:lnTo>
                <a:lnTo>
                  <a:pt x="574332" y="17665"/>
                </a:lnTo>
                <a:lnTo>
                  <a:pt x="574636" y="17665"/>
                </a:lnTo>
                <a:lnTo>
                  <a:pt x="574636" y="3695"/>
                </a:lnTo>
                <a:lnTo>
                  <a:pt x="574636" y="2425"/>
                </a:lnTo>
                <a:close/>
              </a:path>
            </a:pathLst>
          </a:custGeom>
          <a:solidFill>
            <a:srgbClr val="818080"/>
          </a:solidFill>
        </p:spPr>
        <p:txBody>
          <a:bodyPr wrap="square" lIns="0" tIns="0" rIns="0" bIns="0" rtlCol="0"/>
          <a:lstStyle/>
          <a:p>
            <a:endParaRPr/>
          </a:p>
        </p:txBody>
      </p:sp>
      <p:pic>
        <p:nvPicPr>
          <p:cNvPr id="21" name="bg object 21"/>
          <p:cNvPicPr/>
          <p:nvPr/>
        </p:nvPicPr>
        <p:blipFill>
          <a:blip r:embed="rId8" cstate="print"/>
          <a:stretch>
            <a:fillRect/>
          </a:stretch>
        </p:blipFill>
        <p:spPr>
          <a:xfrm>
            <a:off x="18606761" y="10468374"/>
            <a:ext cx="660712" cy="479807"/>
          </a:xfrm>
          <a:prstGeom prst="rect">
            <a:avLst/>
          </a:prstGeom>
        </p:spPr>
      </p:pic>
      <p:sp>
        <p:nvSpPr>
          <p:cNvPr id="22" name="bg object 22"/>
          <p:cNvSpPr/>
          <p:nvPr/>
        </p:nvSpPr>
        <p:spPr>
          <a:xfrm>
            <a:off x="14721764" y="10614120"/>
            <a:ext cx="267335" cy="182245"/>
          </a:xfrm>
          <a:custGeom>
            <a:avLst/>
            <a:gdLst/>
            <a:ahLst/>
            <a:cxnLst/>
            <a:rect l="l" t="t" r="r" b="b"/>
            <a:pathLst>
              <a:path w="267334" h="182245">
                <a:moveTo>
                  <a:pt x="47993" y="0"/>
                </a:moveTo>
                <a:lnTo>
                  <a:pt x="0" y="0"/>
                </a:lnTo>
                <a:lnTo>
                  <a:pt x="0" y="181762"/>
                </a:lnTo>
                <a:lnTo>
                  <a:pt x="47993" y="181762"/>
                </a:lnTo>
                <a:lnTo>
                  <a:pt x="47993" y="0"/>
                </a:lnTo>
                <a:close/>
              </a:path>
              <a:path w="267334" h="182245">
                <a:moveTo>
                  <a:pt x="267030" y="181762"/>
                </a:moveTo>
                <a:lnTo>
                  <a:pt x="183807" y="86271"/>
                </a:lnTo>
                <a:lnTo>
                  <a:pt x="264198" y="0"/>
                </a:lnTo>
                <a:lnTo>
                  <a:pt x="208051" y="0"/>
                </a:lnTo>
                <a:lnTo>
                  <a:pt x="137350" y="78105"/>
                </a:lnTo>
                <a:lnTo>
                  <a:pt x="137350" y="0"/>
                </a:lnTo>
                <a:lnTo>
                  <a:pt x="89357" y="0"/>
                </a:lnTo>
                <a:lnTo>
                  <a:pt x="89357" y="181762"/>
                </a:lnTo>
                <a:lnTo>
                  <a:pt x="137350" y="181762"/>
                </a:lnTo>
                <a:lnTo>
                  <a:pt x="137350" y="99301"/>
                </a:lnTo>
                <a:lnTo>
                  <a:pt x="210096" y="181762"/>
                </a:lnTo>
                <a:lnTo>
                  <a:pt x="267030" y="181762"/>
                </a:lnTo>
                <a:close/>
              </a:path>
            </a:pathLst>
          </a:custGeom>
          <a:solidFill>
            <a:srgbClr val="09506F"/>
          </a:solidFill>
        </p:spPr>
        <p:txBody>
          <a:bodyPr wrap="square" lIns="0" tIns="0" rIns="0" bIns="0" rtlCol="0"/>
          <a:lstStyle/>
          <a:p>
            <a:endParaRPr/>
          </a:p>
        </p:txBody>
      </p:sp>
      <p:pic>
        <p:nvPicPr>
          <p:cNvPr id="23" name="bg object 23"/>
          <p:cNvPicPr/>
          <p:nvPr/>
        </p:nvPicPr>
        <p:blipFill>
          <a:blip r:embed="rId9" cstate="print"/>
          <a:stretch>
            <a:fillRect/>
          </a:stretch>
        </p:blipFill>
        <p:spPr>
          <a:xfrm>
            <a:off x="15006149" y="10575168"/>
            <a:ext cx="877896" cy="266104"/>
          </a:xfrm>
          <a:prstGeom prst="rect">
            <a:avLst/>
          </a:prstGeom>
        </p:spPr>
      </p:pic>
      <p:pic>
        <p:nvPicPr>
          <p:cNvPr id="24" name="bg object 24"/>
          <p:cNvPicPr/>
          <p:nvPr/>
        </p:nvPicPr>
        <p:blipFill>
          <a:blip r:embed="rId10" cstate="print"/>
          <a:stretch>
            <a:fillRect/>
          </a:stretch>
        </p:blipFill>
        <p:spPr>
          <a:xfrm>
            <a:off x="13269270" y="10411934"/>
            <a:ext cx="281968" cy="43726"/>
          </a:xfrm>
          <a:prstGeom prst="rect">
            <a:avLst/>
          </a:prstGeom>
        </p:spPr>
      </p:pic>
      <p:pic>
        <p:nvPicPr>
          <p:cNvPr id="25" name="bg object 25"/>
          <p:cNvPicPr/>
          <p:nvPr/>
        </p:nvPicPr>
        <p:blipFill>
          <a:blip r:embed="rId11" cstate="print"/>
          <a:stretch>
            <a:fillRect/>
          </a:stretch>
        </p:blipFill>
        <p:spPr>
          <a:xfrm>
            <a:off x="13266174" y="10907233"/>
            <a:ext cx="531894" cy="97386"/>
          </a:xfrm>
          <a:prstGeom prst="rect">
            <a:avLst/>
          </a:prstGeom>
        </p:spPr>
      </p:pic>
      <p:sp>
        <p:nvSpPr>
          <p:cNvPr id="26" name="bg object 26"/>
          <p:cNvSpPr/>
          <p:nvPr/>
        </p:nvSpPr>
        <p:spPr>
          <a:xfrm>
            <a:off x="13396748" y="10722985"/>
            <a:ext cx="15875" cy="88900"/>
          </a:xfrm>
          <a:custGeom>
            <a:avLst/>
            <a:gdLst/>
            <a:ahLst/>
            <a:cxnLst/>
            <a:rect l="l" t="t" r="r" b="b"/>
            <a:pathLst>
              <a:path w="15875" h="88900">
                <a:moveTo>
                  <a:pt x="15475" y="0"/>
                </a:moveTo>
                <a:lnTo>
                  <a:pt x="8847" y="0"/>
                </a:lnTo>
                <a:lnTo>
                  <a:pt x="0" y="0"/>
                </a:lnTo>
                <a:lnTo>
                  <a:pt x="0" y="88447"/>
                </a:lnTo>
                <a:lnTo>
                  <a:pt x="15475" y="88447"/>
                </a:lnTo>
                <a:lnTo>
                  <a:pt x="15475" y="0"/>
                </a:lnTo>
                <a:close/>
              </a:path>
            </a:pathLst>
          </a:custGeom>
          <a:solidFill>
            <a:srgbClr val="FFCD02"/>
          </a:solidFill>
        </p:spPr>
        <p:txBody>
          <a:bodyPr wrap="square" lIns="0" tIns="0" rIns="0" bIns="0" rtlCol="0"/>
          <a:lstStyle/>
          <a:p>
            <a:endParaRPr/>
          </a:p>
        </p:txBody>
      </p:sp>
      <p:sp>
        <p:nvSpPr>
          <p:cNvPr id="27" name="bg object 27"/>
          <p:cNvSpPr/>
          <p:nvPr/>
        </p:nvSpPr>
        <p:spPr>
          <a:xfrm>
            <a:off x="13396748" y="10634101"/>
            <a:ext cx="15875" cy="88900"/>
          </a:xfrm>
          <a:custGeom>
            <a:avLst/>
            <a:gdLst/>
            <a:ahLst/>
            <a:cxnLst/>
            <a:rect l="l" t="t" r="r" b="b"/>
            <a:pathLst>
              <a:path w="15875" h="88900">
                <a:moveTo>
                  <a:pt x="15475" y="0"/>
                </a:moveTo>
                <a:lnTo>
                  <a:pt x="8847" y="0"/>
                </a:lnTo>
                <a:lnTo>
                  <a:pt x="0" y="0"/>
                </a:lnTo>
                <a:lnTo>
                  <a:pt x="0" y="88887"/>
                </a:lnTo>
                <a:lnTo>
                  <a:pt x="15475" y="88887"/>
                </a:lnTo>
                <a:lnTo>
                  <a:pt x="15475" y="0"/>
                </a:lnTo>
                <a:close/>
              </a:path>
            </a:pathLst>
          </a:custGeom>
          <a:solidFill>
            <a:srgbClr val="E52321"/>
          </a:solidFill>
        </p:spPr>
        <p:txBody>
          <a:bodyPr wrap="square" lIns="0" tIns="0" rIns="0" bIns="0" rtlCol="0"/>
          <a:lstStyle/>
          <a:p>
            <a:endParaRPr/>
          </a:p>
        </p:txBody>
      </p:sp>
      <p:pic>
        <p:nvPicPr>
          <p:cNvPr id="28" name="bg object 28"/>
          <p:cNvPicPr/>
          <p:nvPr/>
        </p:nvPicPr>
        <p:blipFill>
          <a:blip r:embed="rId12" cstate="print"/>
          <a:stretch>
            <a:fillRect/>
          </a:stretch>
        </p:blipFill>
        <p:spPr>
          <a:xfrm>
            <a:off x="13266312" y="10541889"/>
            <a:ext cx="103577" cy="96520"/>
          </a:xfrm>
          <a:prstGeom prst="rect">
            <a:avLst/>
          </a:prstGeom>
        </p:spPr>
      </p:pic>
      <p:sp>
        <p:nvSpPr>
          <p:cNvPr id="29" name="bg object 29"/>
          <p:cNvSpPr/>
          <p:nvPr/>
        </p:nvSpPr>
        <p:spPr>
          <a:xfrm>
            <a:off x="13396748" y="10543698"/>
            <a:ext cx="424815" cy="144780"/>
          </a:xfrm>
          <a:custGeom>
            <a:avLst/>
            <a:gdLst/>
            <a:ahLst/>
            <a:cxnLst/>
            <a:rect l="l" t="t" r="r" b="b"/>
            <a:pathLst>
              <a:path w="424815" h="144779">
                <a:moveTo>
                  <a:pt x="15481" y="2413"/>
                </a:moveTo>
                <a:lnTo>
                  <a:pt x="0" y="2413"/>
                </a:lnTo>
                <a:lnTo>
                  <a:pt x="0" y="90843"/>
                </a:lnTo>
                <a:lnTo>
                  <a:pt x="15481" y="90843"/>
                </a:lnTo>
                <a:lnTo>
                  <a:pt x="15481" y="2413"/>
                </a:lnTo>
                <a:close/>
              </a:path>
              <a:path w="424815" h="144779">
                <a:moveTo>
                  <a:pt x="59232" y="53695"/>
                </a:moveTo>
                <a:lnTo>
                  <a:pt x="59016" y="53555"/>
                </a:lnTo>
                <a:lnTo>
                  <a:pt x="58597" y="53365"/>
                </a:lnTo>
                <a:lnTo>
                  <a:pt x="57327" y="52870"/>
                </a:lnTo>
                <a:lnTo>
                  <a:pt x="56565" y="52755"/>
                </a:lnTo>
                <a:lnTo>
                  <a:pt x="54711" y="52755"/>
                </a:lnTo>
                <a:lnTo>
                  <a:pt x="48653" y="59118"/>
                </a:lnTo>
                <a:lnTo>
                  <a:pt x="48653" y="65544"/>
                </a:lnTo>
                <a:lnTo>
                  <a:pt x="45605" y="66116"/>
                </a:lnTo>
                <a:lnTo>
                  <a:pt x="45605" y="68961"/>
                </a:lnTo>
                <a:lnTo>
                  <a:pt x="48653" y="68961"/>
                </a:lnTo>
                <a:lnTo>
                  <a:pt x="48653" y="90741"/>
                </a:lnTo>
                <a:lnTo>
                  <a:pt x="52920" y="90741"/>
                </a:lnTo>
                <a:lnTo>
                  <a:pt x="52920" y="68961"/>
                </a:lnTo>
                <a:lnTo>
                  <a:pt x="58077" y="68961"/>
                </a:lnTo>
                <a:lnTo>
                  <a:pt x="58597" y="65481"/>
                </a:lnTo>
                <a:lnTo>
                  <a:pt x="52920" y="65481"/>
                </a:lnTo>
                <a:lnTo>
                  <a:pt x="52946" y="59118"/>
                </a:lnTo>
                <a:lnTo>
                  <a:pt x="53174" y="58115"/>
                </a:lnTo>
                <a:lnTo>
                  <a:pt x="54229" y="56857"/>
                </a:lnTo>
                <a:lnTo>
                  <a:pt x="55003" y="56540"/>
                </a:lnTo>
                <a:lnTo>
                  <a:pt x="56578" y="56540"/>
                </a:lnTo>
                <a:lnTo>
                  <a:pt x="57048" y="56616"/>
                </a:lnTo>
                <a:lnTo>
                  <a:pt x="58127" y="57073"/>
                </a:lnTo>
                <a:lnTo>
                  <a:pt x="58343" y="57226"/>
                </a:lnTo>
                <a:lnTo>
                  <a:pt x="58508" y="56540"/>
                </a:lnTo>
                <a:lnTo>
                  <a:pt x="59232" y="53695"/>
                </a:lnTo>
                <a:close/>
              </a:path>
              <a:path w="424815" h="144779">
                <a:moveTo>
                  <a:pt x="62344" y="143814"/>
                </a:moveTo>
                <a:lnTo>
                  <a:pt x="62230" y="143078"/>
                </a:lnTo>
                <a:lnTo>
                  <a:pt x="62077" y="141020"/>
                </a:lnTo>
                <a:lnTo>
                  <a:pt x="62064" y="140817"/>
                </a:lnTo>
                <a:lnTo>
                  <a:pt x="62026" y="132765"/>
                </a:lnTo>
                <a:lnTo>
                  <a:pt x="61950" y="123571"/>
                </a:lnTo>
                <a:lnTo>
                  <a:pt x="61366" y="121551"/>
                </a:lnTo>
                <a:lnTo>
                  <a:pt x="58686" y="118643"/>
                </a:lnTo>
                <a:lnTo>
                  <a:pt x="56730" y="117919"/>
                </a:lnTo>
                <a:lnTo>
                  <a:pt x="53111" y="117919"/>
                </a:lnTo>
                <a:lnTo>
                  <a:pt x="46545" y="120967"/>
                </a:lnTo>
                <a:lnTo>
                  <a:pt x="48336" y="123812"/>
                </a:lnTo>
                <a:lnTo>
                  <a:pt x="48831" y="123393"/>
                </a:lnTo>
                <a:lnTo>
                  <a:pt x="49491" y="122910"/>
                </a:lnTo>
                <a:lnTo>
                  <a:pt x="51181" y="121818"/>
                </a:lnTo>
                <a:lnTo>
                  <a:pt x="52235" y="121551"/>
                </a:lnTo>
                <a:lnTo>
                  <a:pt x="54864" y="121551"/>
                </a:lnTo>
                <a:lnTo>
                  <a:pt x="55918" y="121958"/>
                </a:lnTo>
                <a:lnTo>
                  <a:pt x="57442" y="123571"/>
                </a:lnTo>
                <a:lnTo>
                  <a:pt x="57810" y="125044"/>
                </a:lnTo>
                <a:lnTo>
                  <a:pt x="57810" y="129603"/>
                </a:lnTo>
                <a:lnTo>
                  <a:pt x="57810" y="132765"/>
                </a:lnTo>
                <a:lnTo>
                  <a:pt x="54190" y="140817"/>
                </a:lnTo>
                <a:lnTo>
                  <a:pt x="52552" y="140817"/>
                </a:lnTo>
                <a:lnTo>
                  <a:pt x="51727" y="140487"/>
                </a:lnTo>
                <a:lnTo>
                  <a:pt x="50533" y="139192"/>
                </a:lnTo>
                <a:lnTo>
                  <a:pt x="50292" y="138404"/>
                </a:lnTo>
                <a:lnTo>
                  <a:pt x="50228" y="135521"/>
                </a:lnTo>
                <a:lnTo>
                  <a:pt x="50761" y="134493"/>
                </a:lnTo>
                <a:lnTo>
                  <a:pt x="52857" y="133235"/>
                </a:lnTo>
                <a:lnTo>
                  <a:pt x="54406" y="132880"/>
                </a:lnTo>
                <a:lnTo>
                  <a:pt x="57810" y="132765"/>
                </a:lnTo>
                <a:lnTo>
                  <a:pt x="57810" y="129603"/>
                </a:lnTo>
                <a:lnTo>
                  <a:pt x="55054" y="129603"/>
                </a:lnTo>
                <a:lnTo>
                  <a:pt x="53695" y="129730"/>
                </a:lnTo>
                <a:lnTo>
                  <a:pt x="45974" y="138404"/>
                </a:lnTo>
                <a:lnTo>
                  <a:pt x="46139" y="139344"/>
                </a:lnTo>
                <a:lnTo>
                  <a:pt x="51765" y="144437"/>
                </a:lnTo>
                <a:lnTo>
                  <a:pt x="53517" y="144437"/>
                </a:lnTo>
                <a:lnTo>
                  <a:pt x="58026" y="141020"/>
                </a:lnTo>
                <a:lnTo>
                  <a:pt x="58293" y="143814"/>
                </a:lnTo>
                <a:lnTo>
                  <a:pt x="62344" y="143814"/>
                </a:lnTo>
                <a:close/>
              </a:path>
              <a:path w="424815" h="144779">
                <a:moveTo>
                  <a:pt x="66179" y="1371"/>
                </a:moveTo>
                <a:lnTo>
                  <a:pt x="48336" y="1371"/>
                </a:lnTo>
                <a:lnTo>
                  <a:pt x="48336" y="37680"/>
                </a:lnTo>
                <a:lnTo>
                  <a:pt x="52920" y="37680"/>
                </a:lnTo>
                <a:lnTo>
                  <a:pt x="52920" y="22059"/>
                </a:lnTo>
                <a:lnTo>
                  <a:pt x="64858" y="22059"/>
                </a:lnTo>
                <a:lnTo>
                  <a:pt x="64858" y="18415"/>
                </a:lnTo>
                <a:lnTo>
                  <a:pt x="52920" y="18415"/>
                </a:lnTo>
                <a:lnTo>
                  <a:pt x="52920" y="4991"/>
                </a:lnTo>
                <a:lnTo>
                  <a:pt x="65862" y="4991"/>
                </a:lnTo>
                <a:lnTo>
                  <a:pt x="66179" y="1371"/>
                </a:lnTo>
                <a:close/>
              </a:path>
              <a:path w="424815" h="144779">
                <a:moveTo>
                  <a:pt x="80594" y="75806"/>
                </a:moveTo>
                <a:lnTo>
                  <a:pt x="76174" y="66382"/>
                </a:lnTo>
                <a:lnTo>
                  <a:pt x="76174" y="74739"/>
                </a:lnTo>
                <a:lnTo>
                  <a:pt x="76174" y="81483"/>
                </a:lnTo>
                <a:lnTo>
                  <a:pt x="75692" y="83908"/>
                </a:lnTo>
                <a:lnTo>
                  <a:pt x="73761" y="86842"/>
                </a:lnTo>
                <a:lnTo>
                  <a:pt x="72402" y="87591"/>
                </a:lnTo>
                <a:lnTo>
                  <a:pt x="68897" y="87591"/>
                </a:lnTo>
                <a:lnTo>
                  <a:pt x="67538" y="86842"/>
                </a:lnTo>
                <a:lnTo>
                  <a:pt x="65570" y="83908"/>
                </a:lnTo>
                <a:lnTo>
                  <a:pt x="65074" y="81483"/>
                </a:lnTo>
                <a:lnTo>
                  <a:pt x="65074" y="74739"/>
                </a:lnTo>
                <a:lnTo>
                  <a:pt x="65557" y="72301"/>
                </a:lnTo>
                <a:lnTo>
                  <a:pt x="67475" y="69240"/>
                </a:lnTo>
                <a:lnTo>
                  <a:pt x="68846" y="68478"/>
                </a:lnTo>
                <a:lnTo>
                  <a:pt x="72351" y="68478"/>
                </a:lnTo>
                <a:lnTo>
                  <a:pt x="73723" y="69240"/>
                </a:lnTo>
                <a:lnTo>
                  <a:pt x="75679" y="72301"/>
                </a:lnTo>
                <a:lnTo>
                  <a:pt x="76174" y="74739"/>
                </a:lnTo>
                <a:lnTo>
                  <a:pt x="76174" y="66382"/>
                </a:lnTo>
                <a:lnTo>
                  <a:pt x="75844" y="66128"/>
                </a:lnTo>
                <a:lnTo>
                  <a:pt x="73456" y="65112"/>
                </a:lnTo>
                <a:lnTo>
                  <a:pt x="72161" y="64858"/>
                </a:lnTo>
                <a:lnTo>
                  <a:pt x="69380" y="64858"/>
                </a:lnTo>
                <a:lnTo>
                  <a:pt x="60769" y="81483"/>
                </a:lnTo>
                <a:lnTo>
                  <a:pt x="60909" y="82524"/>
                </a:lnTo>
                <a:lnTo>
                  <a:pt x="69088" y="91376"/>
                </a:lnTo>
                <a:lnTo>
                  <a:pt x="71856" y="91376"/>
                </a:lnTo>
                <a:lnTo>
                  <a:pt x="80594" y="80505"/>
                </a:lnTo>
                <a:lnTo>
                  <a:pt x="80594" y="75806"/>
                </a:lnTo>
                <a:close/>
              </a:path>
              <a:path w="424815" h="144779">
                <a:moveTo>
                  <a:pt x="86487" y="143814"/>
                </a:moveTo>
                <a:lnTo>
                  <a:pt x="85445" y="121386"/>
                </a:lnTo>
                <a:lnTo>
                  <a:pt x="85128" y="120764"/>
                </a:lnTo>
                <a:lnTo>
                  <a:pt x="83858" y="119291"/>
                </a:lnTo>
                <a:lnTo>
                  <a:pt x="83083" y="118757"/>
                </a:lnTo>
                <a:lnTo>
                  <a:pt x="81254" y="118084"/>
                </a:lnTo>
                <a:lnTo>
                  <a:pt x="80238" y="117919"/>
                </a:lnTo>
                <a:lnTo>
                  <a:pt x="78143" y="117919"/>
                </a:lnTo>
                <a:lnTo>
                  <a:pt x="72440" y="121386"/>
                </a:lnTo>
                <a:lnTo>
                  <a:pt x="72339" y="118554"/>
                </a:lnTo>
                <a:lnTo>
                  <a:pt x="68440" y="118554"/>
                </a:lnTo>
                <a:lnTo>
                  <a:pt x="68440" y="143814"/>
                </a:lnTo>
                <a:lnTo>
                  <a:pt x="72707" y="143814"/>
                </a:lnTo>
                <a:lnTo>
                  <a:pt x="72707" y="124345"/>
                </a:lnTo>
                <a:lnTo>
                  <a:pt x="73202" y="123748"/>
                </a:lnTo>
                <a:lnTo>
                  <a:pt x="73863" y="123126"/>
                </a:lnTo>
                <a:lnTo>
                  <a:pt x="75539" y="121856"/>
                </a:lnTo>
                <a:lnTo>
                  <a:pt x="76606" y="121551"/>
                </a:lnTo>
                <a:lnTo>
                  <a:pt x="79336" y="121551"/>
                </a:lnTo>
                <a:lnTo>
                  <a:pt x="80429" y="122021"/>
                </a:lnTo>
                <a:lnTo>
                  <a:pt x="81864" y="123875"/>
                </a:lnTo>
                <a:lnTo>
                  <a:pt x="82219" y="125412"/>
                </a:lnTo>
                <a:lnTo>
                  <a:pt x="82219" y="143814"/>
                </a:lnTo>
                <a:lnTo>
                  <a:pt x="86487" y="143814"/>
                </a:lnTo>
                <a:close/>
              </a:path>
              <a:path w="424815" h="144779">
                <a:moveTo>
                  <a:pt x="87287" y="35306"/>
                </a:moveTo>
                <a:lnTo>
                  <a:pt x="86868" y="34518"/>
                </a:lnTo>
                <a:lnTo>
                  <a:pt x="85699" y="32321"/>
                </a:lnTo>
                <a:lnTo>
                  <a:pt x="85559" y="32448"/>
                </a:lnTo>
                <a:lnTo>
                  <a:pt x="81127" y="34518"/>
                </a:lnTo>
                <a:lnTo>
                  <a:pt x="78244" y="34518"/>
                </a:lnTo>
                <a:lnTo>
                  <a:pt x="76606" y="33820"/>
                </a:lnTo>
                <a:lnTo>
                  <a:pt x="74333" y="31013"/>
                </a:lnTo>
                <a:lnTo>
                  <a:pt x="73685" y="28816"/>
                </a:lnTo>
                <a:lnTo>
                  <a:pt x="73545" y="25844"/>
                </a:lnTo>
                <a:lnTo>
                  <a:pt x="86436" y="25844"/>
                </a:lnTo>
                <a:lnTo>
                  <a:pt x="86499" y="25247"/>
                </a:lnTo>
                <a:lnTo>
                  <a:pt x="86715" y="22974"/>
                </a:lnTo>
                <a:lnTo>
                  <a:pt x="86728" y="22631"/>
                </a:lnTo>
                <a:lnTo>
                  <a:pt x="86690" y="17678"/>
                </a:lnTo>
                <a:lnTo>
                  <a:pt x="86067" y="15608"/>
                </a:lnTo>
                <a:lnTo>
                  <a:pt x="85750" y="15252"/>
                </a:lnTo>
                <a:lnTo>
                  <a:pt x="83337" y="12560"/>
                </a:lnTo>
                <a:lnTo>
                  <a:pt x="82753" y="12331"/>
                </a:lnTo>
                <a:lnTo>
                  <a:pt x="82753" y="22631"/>
                </a:lnTo>
                <a:lnTo>
                  <a:pt x="73545" y="22631"/>
                </a:lnTo>
                <a:lnTo>
                  <a:pt x="73685" y="20243"/>
                </a:lnTo>
                <a:lnTo>
                  <a:pt x="74218" y="18415"/>
                </a:lnTo>
                <a:lnTo>
                  <a:pt x="76034" y="15900"/>
                </a:lnTo>
                <a:lnTo>
                  <a:pt x="77254" y="15252"/>
                </a:lnTo>
                <a:lnTo>
                  <a:pt x="80086" y="15252"/>
                </a:lnTo>
                <a:lnTo>
                  <a:pt x="81102" y="15735"/>
                </a:lnTo>
                <a:lnTo>
                  <a:pt x="82511" y="17678"/>
                </a:lnTo>
                <a:lnTo>
                  <a:pt x="82702" y="18415"/>
                </a:lnTo>
                <a:lnTo>
                  <a:pt x="82753" y="22631"/>
                </a:lnTo>
                <a:lnTo>
                  <a:pt x="82753" y="12331"/>
                </a:lnTo>
                <a:lnTo>
                  <a:pt x="81432" y="11798"/>
                </a:lnTo>
                <a:lnTo>
                  <a:pt x="77685" y="11798"/>
                </a:lnTo>
                <a:lnTo>
                  <a:pt x="69380" y="27127"/>
                </a:lnTo>
                <a:lnTo>
                  <a:pt x="69634" y="29159"/>
                </a:lnTo>
                <a:lnTo>
                  <a:pt x="78168" y="38315"/>
                </a:lnTo>
                <a:lnTo>
                  <a:pt x="80949" y="38315"/>
                </a:lnTo>
                <a:lnTo>
                  <a:pt x="86144" y="36410"/>
                </a:lnTo>
                <a:lnTo>
                  <a:pt x="87287" y="35306"/>
                </a:lnTo>
                <a:close/>
              </a:path>
              <a:path w="424815" h="144779">
                <a:moveTo>
                  <a:pt x="97599" y="65430"/>
                </a:moveTo>
                <a:lnTo>
                  <a:pt x="96354" y="65062"/>
                </a:lnTo>
                <a:lnTo>
                  <a:pt x="95872" y="65011"/>
                </a:lnTo>
                <a:lnTo>
                  <a:pt x="94475" y="65011"/>
                </a:lnTo>
                <a:lnTo>
                  <a:pt x="89966" y="68897"/>
                </a:lnTo>
                <a:lnTo>
                  <a:pt x="89852" y="65481"/>
                </a:lnTo>
                <a:lnTo>
                  <a:pt x="85966" y="65481"/>
                </a:lnTo>
                <a:lnTo>
                  <a:pt x="85966" y="90741"/>
                </a:lnTo>
                <a:lnTo>
                  <a:pt x="90220" y="90741"/>
                </a:lnTo>
                <a:lnTo>
                  <a:pt x="90220" y="72224"/>
                </a:lnTo>
                <a:lnTo>
                  <a:pt x="90538" y="71386"/>
                </a:lnTo>
                <a:lnTo>
                  <a:pt x="91084" y="70599"/>
                </a:lnTo>
                <a:lnTo>
                  <a:pt x="92621" y="69151"/>
                </a:lnTo>
                <a:lnTo>
                  <a:pt x="93332" y="68897"/>
                </a:lnTo>
                <a:lnTo>
                  <a:pt x="93624" y="68795"/>
                </a:lnTo>
                <a:lnTo>
                  <a:pt x="95567" y="68795"/>
                </a:lnTo>
                <a:lnTo>
                  <a:pt x="96037" y="68846"/>
                </a:lnTo>
                <a:lnTo>
                  <a:pt x="96964" y="69151"/>
                </a:lnTo>
                <a:lnTo>
                  <a:pt x="97129" y="68795"/>
                </a:lnTo>
                <a:lnTo>
                  <a:pt x="97599" y="65430"/>
                </a:lnTo>
                <a:close/>
              </a:path>
              <a:path w="424815" h="144779">
                <a:moveTo>
                  <a:pt x="110274" y="0"/>
                </a:moveTo>
                <a:lnTo>
                  <a:pt x="106006" y="469"/>
                </a:lnTo>
                <a:lnTo>
                  <a:pt x="106006" y="12573"/>
                </a:lnTo>
                <a:lnTo>
                  <a:pt x="106006" y="32054"/>
                </a:lnTo>
                <a:lnTo>
                  <a:pt x="101942" y="34518"/>
                </a:lnTo>
                <a:lnTo>
                  <a:pt x="100533" y="34518"/>
                </a:lnTo>
                <a:lnTo>
                  <a:pt x="95770" y="27724"/>
                </a:lnTo>
                <a:lnTo>
                  <a:pt x="95885" y="21958"/>
                </a:lnTo>
                <a:lnTo>
                  <a:pt x="101777" y="15582"/>
                </a:lnTo>
                <a:lnTo>
                  <a:pt x="103517" y="15582"/>
                </a:lnTo>
                <a:lnTo>
                  <a:pt x="106006" y="32054"/>
                </a:lnTo>
                <a:lnTo>
                  <a:pt x="106006" y="12573"/>
                </a:lnTo>
                <a:lnTo>
                  <a:pt x="105625" y="12395"/>
                </a:lnTo>
                <a:lnTo>
                  <a:pt x="105130" y="12255"/>
                </a:lnTo>
                <a:lnTo>
                  <a:pt x="103936" y="12014"/>
                </a:lnTo>
                <a:lnTo>
                  <a:pt x="103238" y="11950"/>
                </a:lnTo>
                <a:lnTo>
                  <a:pt x="101104" y="11950"/>
                </a:lnTo>
                <a:lnTo>
                  <a:pt x="91363" y="28486"/>
                </a:lnTo>
                <a:lnTo>
                  <a:pt x="91516" y="29705"/>
                </a:lnTo>
                <a:lnTo>
                  <a:pt x="98920" y="38315"/>
                </a:lnTo>
                <a:lnTo>
                  <a:pt x="101104" y="38315"/>
                </a:lnTo>
                <a:lnTo>
                  <a:pt x="106273" y="35001"/>
                </a:lnTo>
                <a:lnTo>
                  <a:pt x="106375" y="37680"/>
                </a:lnTo>
                <a:lnTo>
                  <a:pt x="110274" y="37680"/>
                </a:lnTo>
                <a:lnTo>
                  <a:pt x="110274" y="35001"/>
                </a:lnTo>
                <a:lnTo>
                  <a:pt x="110274" y="34518"/>
                </a:lnTo>
                <a:lnTo>
                  <a:pt x="110274" y="15582"/>
                </a:lnTo>
                <a:lnTo>
                  <a:pt x="110274" y="12573"/>
                </a:lnTo>
                <a:lnTo>
                  <a:pt x="110274" y="0"/>
                </a:lnTo>
                <a:close/>
              </a:path>
              <a:path w="424815" h="144779">
                <a:moveTo>
                  <a:pt x="110693" y="106133"/>
                </a:moveTo>
                <a:lnTo>
                  <a:pt x="106426" y="106603"/>
                </a:lnTo>
                <a:lnTo>
                  <a:pt x="106426" y="118706"/>
                </a:lnTo>
                <a:lnTo>
                  <a:pt x="106426" y="138176"/>
                </a:lnTo>
                <a:lnTo>
                  <a:pt x="102374" y="140652"/>
                </a:lnTo>
                <a:lnTo>
                  <a:pt x="100965" y="140652"/>
                </a:lnTo>
                <a:lnTo>
                  <a:pt x="96189" y="133858"/>
                </a:lnTo>
                <a:lnTo>
                  <a:pt x="96304" y="128092"/>
                </a:lnTo>
                <a:lnTo>
                  <a:pt x="102196" y="121704"/>
                </a:lnTo>
                <a:lnTo>
                  <a:pt x="103936" y="121704"/>
                </a:lnTo>
                <a:lnTo>
                  <a:pt x="106426" y="138176"/>
                </a:lnTo>
                <a:lnTo>
                  <a:pt x="106426" y="118706"/>
                </a:lnTo>
                <a:lnTo>
                  <a:pt x="106045" y="118529"/>
                </a:lnTo>
                <a:lnTo>
                  <a:pt x="105549" y="118389"/>
                </a:lnTo>
                <a:lnTo>
                  <a:pt x="104355" y="118135"/>
                </a:lnTo>
                <a:lnTo>
                  <a:pt x="103670" y="118071"/>
                </a:lnTo>
                <a:lnTo>
                  <a:pt x="101523" y="118071"/>
                </a:lnTo>
                <a:lnTo>
                  <a:pt x="91795" y="134607"/>
                </a:lnTo>
                <a:lnTo>
                  <a:pt x="91935" y="135839"/>
                </a:lnTo>
                <a:lnTo>
                  <a:pt x="99339" y="144437"/>
                </a:lnTo>
                <a:lnTo>
                  <a:pt x="101523" y="144437"/>
                </a:lnTo>
                <a:lnTo>
                  <a:pt x="106692" y="141135"/>
                </a:lnTo>
                <a:lnTo>
                  <a:pt x="106794" y="143814"/>
                </a:lnTo>
                <a:lnTo>
                  <a:pt x="110693" y="143814"/>
                </a:lnTo>
                <a:lnTo>
                  <a:pt x="110693" y="141135"/>
                </a:lnTo>
                <a:lnTo>
                  <a:pt x="110693" y="140652"/>
                </a:lnTo>
                <a:lnTo>
                  <a:pt x="110693" y="121704"/>
                </a:lnTo>
                <a:lnTo>
                  <a:pt x="110693" y="118706"/>
                </a:lnTo>
                <a:lnTo>
                  <a:pt x="110693" y="106133"/>
                </a:lnTo>
                <a:close/>
              </a:path>
              <a:path w="424815" h="144779">
                <a:moveTo>
                  <a:pt x="130949" y="86956"/>
                </a:moveTo>
                <a:lnTo>
                  <a:pt x="116687" y="86956"/>
                </a:lnTo>
                <a:lnTo>
                  <a:pt x="116687" y="74218"/>
                </a:lnTo>
                <a:lnTo>
                  <a:pt x="128587" y="74218"/>
                </a:lnTo>
                <a:lnTo>
                  <a:pt x="128587" y="70586"/>
                </a:lnTo>
                <a:lnTo>
                  <a:pt x="116687" y="70586"/>
                </a:lnTo>
                <a:lnTo>
                  <a:pt x="116687" y="58064"/>
                </a:lnTo>
                <a:lnTo>
                  <a:pt x="129641" y="58064"/>
                </a:lnTo>
                <a:lnTo>
                  <a:pt x="129959" y="54432"/>
                </a:lnTo>
                <a:lnTo>
                  <a:pt x="112115" y="54432"/>
                </a:lnTo>
                <a:lnTo>
                  <a:pt x="112115" y="90741"/>
                </a:lnTo>
                <a:lnTo>
                  <a:pt x="130695" y="90741"/>
                </a:lnTo>
                <a:lnTo>
                  <a:pt x="130949" y="86956"/>
                </a:lnTo>
                <a:close/>
              </a:path>
              <a:path w="424815" h="144779">
                <a:moveTo>
                  <a:pt x="133527" y="35306"/>
                </a:moveTo>
                <a:lnTo>
                  <a:pt x="133121" y="34518"/>
                </a:lnTo>
                <a:lnTo>
                  <a:pt x="131965" y="32321"/>
                </a:lnTo>
                <a:lnTo>
                  <a:pt x="131000" y="33134"/>
                </a:lnTo>
                <a:lnTo>
                  <a:pt x="130632" y="33388"/>
                </a:lnTo>
                <a:lnTo>
                  <a:pt x="129755" y="33870"/>
                </a:lnTo>
                <a:lnTo>
                  <a:pt x="129235" y="34086"/>
                </a:lnTo>
                <a:lnTo>
                  <a:pt x="128041" y="34429"/>
                </a:lnTo>
                <a:lnTo>
                  <a:pt x="127368" y="34518"/>
                </a:lnTo>
                <a:lnTo>
                  <a:pt x="124510" y="34518"/>
                </a:lnTo>
                <a:lnTo>
                  <a:pt x="122859" y="33820"/>
                </a:lnTo>
                <a:lnTo>
                  <a:pt x="120573" y="31013"/>
                </a:lnTo>
                <a:lnTo>
                  <a:pt x="119938" y="28816"/>
                </a:lnTo>
                <a:lnTo>
                  <a:pt x="119799" y="25844"/>
                </a:lnTo>
                <a:lnTo>
                  <a:pt x="132689" y="25844"/>
                </a:lnTo>
                <a:lnTo>
                  <a:pt x="132765" y="25247"/>
                </a:lnTo>
                <a:lnTo>
                  <a:pt x="132981" y="22974"/>
                </a:lnTo>
                <a:lnTo>
                  <a:pt x="132981" y="22631"/>
                </a:lnTo>
                <a:lnTo>
                  <a:pt x="129006" y="12331"/>
                </a:lnTo>
                <a:lnTo>
                  <a:pt x="129006" y="22631"/>
                </a:lnTo>
                <a:lnTo>
                  <a:pt x="119799" y="22631"/>
                </a:lnTo>
                <a:lnTo>
                  <a:pt x="119938" y="20243"/>
                </a:lnTo>
                <a:lnTo>
                  <a:pt x="120459" y="18415"/>
                </a:lnTo>
                <a:lnTo>
                  <a:pt x="122301" y="15900"/>
                </a:lnTo>
                <a:lnTo>
                  <a:pt x="123494" y="15252"/>
                </a:lnTo>
                <a:lnTo>
                  <a:pt x="126352" y="15252"/>
                </a:lnTo>
                <a:lnTo>
                  <a:pt x="127368" y="15735"/>
                </a:lnTo>
                <a:lnTo>
                  <a:pt x="128765" y="17678"/>
                </a:lnTo>
                <a:lnTo>
                  <a:pt x="128955" y="18415"/>
                </a:lnTo>
                <a:lnTo>
                  <a:pt x="129006" y="22631"/>
                </a:lnTo>
                <a:lnTo>
                  <a:pt x="129006" y="12331"/>
                </a:lnTo>
                <a:lnTo>
                  <a:pt x="127698" y="11798"/>
                </a:lnTo>
                <a:lnTo>
                  <a:pt x="123939" y="11798"/>
                </a:lnTo>
                <a:lnTo>
                  <a:pt x="115646" y="27127"/>
                </a:lnTo>
                <a:lnTo>
                  <a:pt x="115887" y="29159"/>
                </a:lnTo>
                <a:lnTo>
                  <a:pt x="124434" y="38315"/>
                </a:lnTo>
                <a:lnTo>
                  <a:pt x="127203" y="38315"/>
                </a:lnTo>
                <a:lnTo>
                  <a:pt x="132384" y="36410"/>
                </a:lnTo>
                <a:lnTo>
                  <a:pt x="133527" y="35306"/>
                </a:lnTo>
                <a:close/>
              </a:path>
              <a:path w="424815" h="144779">
                <a:moveTo>
                  <a:pt x="150329" y="12369"/>
                </a:moveTo>
                <a:lnTo>
                  <a:pt x="149085" y="12001"/>
                </a:lnTo>
                <a:lnTo>
                  <a:pt x="148602" y="11950"/>
                </a:lnTo>
                <a:lnTo>
                  <a:pt x="147193" y="11950"/>
                </a:lnTo>
                <a:lnTo>
                  <a:pt x="142697" y="15849"/>
                </a:lnTo>
                <a:lnTo>
                  <a:pt x="142582" y="12420"/>
                </a:lnTo>
                <a:lnTo>
                  <a:pt x="138696" y="12420"/>
                </a:lnTo>
                <a:lnTo>
                  <a:pt x="138696" y="37680"/>
                </a:lnTo>
                <a:lnTo>
                  <a:pt x="142951" y="37680"/>
                </a:lnTo>
                <a:lnTo>
                  <a:pt x="142951" y="19151"/>
                </a:lnTo>
                <a:lnTo>
                  <a:pt x="143268" y="18313"/>
                </a:lnTo>
                <a:lnTo>
                  <a:pt x="143802" y="17526"/>
                </a:lnTo>
                <a:lnTo>
                  <a:pt x="145249" y="16154"/>
                </a:lnTo>
                <a:lnTo>
                  <a:pt x="146050" y="15849"/>
                </a:lnTo>
                <a:lnTo>
                  <a:pt x="146354" y="15735"/>
                </a:lnTo>
                <a:lnTo>
                  <a:pt x="148285" y="15735"/>
                </a:lnTo>
                <a:lnTo>
                  <a:pt x="148755" y="15786"/>
                </a:lnTo>
                <a:lnTo>
                  <a:pt x="149682" y="16090"/>
                </a:lnTo>
                <a:lnTo>
                  <a:pt x="149847" y="15735"/>
                </a:lnTo>
                <a:lnTo>
                  <a:pt x="150329" y="12369"/>
                </a:lnTo>
                <a:close/>
              </a:path>
              <a:path w="424815" h="144779">
                <a:moveTo>
                  <a:pt x="150952" y="110401"/>
                </a:moveTo>
                <a:lnTo>
                  <a:pt x="143713" y="106870"/>
                </a:lnTo>
                <a:lnTo>
                  <a:pt x="140512" y="106870"/>
                </a:lnTo>
                <a:lnTo>
                  <a:pt x="127584" y="122250"/>
                </a:lnTo>
                <a:lnTo>
                  <a:pt x="127584" y="129057"/>
                </a:lnTo>
                <a:lnTo>
                  <a:pt x="139484" y="144437"/>
                </a:lnTo>
                <a:lnTo>
                  <a:pt x="142989" y="144437"/>
                </a:lnTo>
                <a:lnTo>
                  <a:pt x="148691" y="138023"/>
                </a:lnTo>
                <a:lnTo>
                  <a:pt x="147713" y="138861"/>
                </a:lnTo>
                <a:lnTo>
                  <a:pt x="143078" y="140487"/>
                </a:lnTo>
                <a:lnTo>
                  <a:pt x="140614" y="140487"/>
                </a:lnTo>
                <a:lnTo>
                  <a:pt x="132537" y="122250"/>
                </a:lnTo>
                <a:lnTo>
                  <a:pt x="132753" y="120408"/>
                </a:lnTo>
                <a:lnTo>
                  <a:pt x="141198" y="110655"/>
                </a:lnTo>
                <a:lnTo>
                  <a:pt x="143408" y="110655"/>
                </a:lnTo>
                <a:lnTo>
                  <a:pt x="148488" y="113449"/>
                </a:lnTo>
                <a:lnTo>
                  <a:pt x="150736" y="110655"/>
                </a:lnTo>
                <a:lnTo>
                  <a:pt x="150952" y="110401"/>
                </a:lnTo>
                <a:close/>
              </a:path>
              <a:path w="424815" h="144779">
                <a:moveTo>
                  <a:pt x="151638" y="67386"/>
                </a:moveTo>
                <a:lnTo>
                  <a:pt x="146164" y="64858"/>
                </a:lnTo>
                <a:lnTo>
                  <a:pt x="143954" y="64858"/>
                </a:lnTo>
                <a:lnTo>
                  <a:pt x="134721" y="81165"/>
                </a:lnTo>
                <a:lnTo>
                  <a:pt x="134899" y="82638"/>
                </a:lnTo>
                <a:lnTo>
                  <a:pt x="143344" y="91376"/>
                </a:lnTo>
                <a:lnTo>
                  <a:pt x="145732" y="91376"/>
                </a:lnTo>
                <a:lnTo>
                  <a:pt x="150634" y="87591"/>
                </a:lnTo>
                <a:lnTo>
                  <a:pt x="149580" y="85801"/>
                </a:lnTo>
                <a:lnTo>
                  <a:pt x="149301" y="86080"/>
                </a:lnTo>
                <a:lnTo>
                  <a:pt x="148818" y="86448"/>
                </a:lnTo>
                <a:lnTo>
                  <a:pt x="147459" y="87363"/>
                </a:lnTo>
                <a:lnTo>
                  <a:pt x="146456" y="87591"/>
                </a:lnTo>
                <a:lnTo>
                  <a:pt x="144246" y="87591"/>
                </a:lnTo>
                <a:lnTo>
                  <a:pt x="139153" y="80556"/>
                </a:lnTo>
                <a:lnTo>
                  <a:pt x="139230" y="74625"/>
                </a:lnTo>
                <a:lnTo>
                  <a:pt x="144614" y="68478"/>
                </a:lnTo>
                <a:lnTo>
                  <a:pt x="146164" y="68478"/>
                </a:lnTo>
                <a:lnTo>
                  <a:pt x="149847" y="70383"/>
                </a:lnTo>
                <a:lnTo>
                  <a:pt x="150977" y="68478"/>
                </a:lnTo>
                <a:lnTo>
                  <a:pt x="151638" y="67386"/>
                </a:lnTo>
                <a:close/>
              </a:path>
              <a:path w="424815" h="144779">
                <a:moveTo>
                  <a:pt x="163525" y="143598"/>
                </a:moveTo>
                <a:lnTo>
                  <a:pt x="163195" y="140754"/>
                </a:lnTo>
                <a:lnTo>
                  <a:pt x="163169" y="140436"/>
                </a:lnTo>
                <a:lnTo>
                  <a:pt x="162814" y="140589"/>
                </a:lnTo>
                <a:lnTo>
                  <a:pt x="162293" y="140716"/>
                </a:lnTo>
                <a:lnTo>
                  <a:pt x="161975" y="140754"/>
                </a:lnTo>
                <a:lnTo>
                  <a:pt x="160845" y="140754"/>
                </a:lnTo>
                <a:lnTo>
                  <a:pt x="160312" y="140538"/>
                </a:lnTo>
                <a:lnTo>
                  <a:pt x="159727" y="139700"/>
                </a:lnTo>
                <a:lnTo>
                  <a:pt x="159588" y="138976"/>
                </a:lnTo>
                <a:lnTo>
                  <a:pt x="159588" y="106133"/>
                </a:lnTo>
                <a:lnTo>
                  <a:pt x="155321" y="106603"/>
                </a:lnTo>
                <a:lnTo>
                  <a:pt x="155384" y="140754"/>
                </a:lnTo>
                <a:lnTo>
                  <a:pt x="155765" y="142087"/>
                </a:lnTo>
                <a:lnTo>
                  <a:pt x="157505" y="143840"/>
                </a:lnTo>
                <a:lnTo>
                  <a:pt x="158673" y="144284"/>
                </a:lnTo>
                <a:lnTo>
                  <a:pt x="161061" y="144284"/>
                </a:lnTo>
                <a:lnTo>
                  <a:pt x="161810" y="144195"/>
                </a:lnTo>
                <a:lnTo>
                  <a:pt x="163322" y="143700"/>
                </a:lnTo>
                <a:lnTo>
                  <a:pt x="163525" y="143598"/>
                </a:lnTo>
                <a:close/>
              </a:path>
              <a:path w="424815" h="144779">
                <a:moveTo>
                  <a:pt x="168630" y="37680"/>
                </a:moveTo>
                <a:lnTo>
                  <a:pt x="168503" y="36741"/>
                </a:lnTo>
                <a:lnTo>
                  <a:pt x="168389" y="34886"/>
                </a:lnTo>
                <a:lnTo>
                  <a:pt x="168376" y="34683"/>
                </a:lnTo>
                <a:lnTo>
                  <a:pt x="163017" y="11798"/>
                </a:lnTo>
                <a:lnTo>
                  <a:pt x="159410" y="11798"/>
                </a:lnTo>
                <a:lnTo>
                  <a:pt x="152844" y="14833"/>
                </a:lnTo>
                <a:lnTo>
                  <a:pt x="154635" y="17691"/>
                </a:lnTo>
                <a:lnTo>
                  <a:pt x="155117" y="17259"/>
                </a:lnTo>
                <a:lnTo>
                  <a:pt x="155790" y="16776"/>
                </a:lnTo>
                <a:lnTo>
                  <a:pt x="157480" y="15684"/>
                </a:lnTo>
                <a:lnTo>
                  <a:pt x="158534" y="15417"/>
                </a:lnTo>
                <a:lnTo>
                  <a:pt x="161163" y="15417"/>
                </a:lnTo>
                <a:lnTo>
                  <a:pt x="162217" y="15824"/>
                </a:lnTo>
                <a:lnTo>
                  <a:pt x="163728" y="17437"/>
                </a:lnTo>
                <a:lnTo>
                  <a:pt x="164109" y="18910"/>
                </a:lnTo>
                <a:lnTo>
                  <a:pt x="164109" y="23469"/>
                </a:lnTo>
                <a:lnTo>
                  <a:pt x="164109" y="26631"/>
                </a:lnTo>
                <a:lnTo>
                  <a:pt x="160489" y="34683"/>
                </a:lnTo>
                <a:lnTo>
                  <a:pt x="158851" y="34683"/>
                </a:lnTo>
                <a:lnTo>
                  <a:pt x="158026" y="34353"/>
                </a:lnTo>
                <a:lnTo>
                  <a:pt x="156832" y="33058"/>
                </a:lnTo>
                <a:lnTo>
                  <a:pt x="156591" y="32270"/>
                </a:lnTo>
                <a:lnTo>
                  <a:pt x="156540" y="29387"/>
                </a:lnTo>
                <a:lnTo>
                  <a:pt x="157060" y="28371"/>
                </a:lnTo>
                <a:lnTo>
                  <a:pt x="159169" y="27101"/>
                </a:lnTo>
                <a:lnTo>
                  <a:pt x="160705" y="26758"/>
                </a:lnTo>
                <a:lnTo>
                  <a:pt x="164109" y="26631"/>
                </a:lnTo>
                <a:lnTo>
                  <a:pt x="164109" y="23469"/>
                </a:lnTo>
                <a:lnTo>
                  <a:pt x="161353" y="23469"/>
                </a:lnTo>
                <a:lnTo>
                  <a:pt x="159994" y="23609"/>
                </a:lnTo>
                <a:lnTo>
                  <a:pt x="152260" y="32270"/>
                </a:lnTo>
                <a:lnTo>
                  <a:pt x="152425" y="33210"/>
                </a:lnTo>
                <a:lnTo>
                  <a:pt x="158051" y="38315"/>
                </a:lnTo>
                <a:lnTo>
                  <a:pt x="159816" y="38315"/>
                </a:lnTo>
                <a:lnTo>
                  <a:pt x="164312" y="34886"/>
                </a:lnTo>
                <a:lnTo>
                  <a:pt x="164579" y="37680"/>
                </a:lnTo>
                <a:lnTo>
                  <a:pt x="168630" y="37680"/>
                </a:lnTo>
                <a:close/>
              </a:path>
              <a:path w="424815" h="144779">
                <a:moveTo>
                  <a:pt x="171640" y="118554"/>
                </a:moveTo>
                <a:lnTo>
                  <a:pt x="167373" y="118554"/>
                </a:lnTo>
                <a:lnTo>
                  <a:pt x="167373" y="143814"/>
                </a:lnTo>
                <a:lnTo>
                  <a:pt x="171640" y="143814"/>
                </a:lnTo>
                <a:lnTo>
                  <a:pt x="171640" y="118554"/>
                </a:lnTo>
                <a:close/>
              </a:path>
              <a:path w="424815" h="144779">
                <a:moveTo>
                  <a:pt x="172364" y="108508"/>
                </a:moveTo>
                <a:lnTo>
                  <a:pt x="172110" y="107797"/>
                </a:lnTo>
                <a:lnTo>
                  <a:pt x="171056" y="106680"/>
                </a:lnTo>
                <a:lnTo>
                  <a:pt x="170370" y="106400"/>
                </a:lnTo>
                <a:lnTo>
                  <a:pt x="168656" y="106400"/>
                </a:lnTo>
                <a:lnTo>
                  <a:pt x="167944" y="106680"/>
                </a:lnTo>
                <a:lnTo>
                  <a:pt x="166903" y="107797"/>
                </a:lnTo>
                <a:lnTo>
                  <a:pt x="166624" y="108508"/>
                </a:lnTo>
                <a:lnTo>
                  <a:pt x="166624" y="110299"/>
                </a:lnTo>
                <a:lnTo>
                  <a:pt x="166903" y="111048"/>
                </a:lnTo>
                <a:lnTo>
                  <a:pt x="167944" y="112166"/>
                </a:lnTo>
                <a:lnTo>
                  <a:pt x="168656" y="112445"/>
                </a:lnTo>
                <a:lnTo>
                  <a:pt x="170370" y="112445"/>
                </a:lnTo>
                <a:lnTo>
                  <a:pt x="171056" y="112166"/>
                </a:lnTo>
                <a:lnTo>
                  <a:pt x="172110" y="111048"/>
                </a:lnTo>
                <a:lnTo>
                  <a:pt x="172364" y="110299"/>
                </a:lnTo>
                <a:lnTo>
                  <a:pt x="172364" y="108508"/>
                </a:lnTo>
                <a:close/>
              </a:path>
              <a:path w="424815" h="144779">
                <a:moveTo>
                  <a:pt x="174472" y="75806"/>
                </a:moveTo>
                <a:lnTo>
                  <a:pt x="170053" y="66382"/>
                </a:lnTo>
                <a:lnTo>
                  <a:pt x="170053" y="74739"/>
                </a:lnTo>
                <a:lnTo>
                  <a:pt x="170053" y="81483"/>
                </a:lnTo>
                <a:lnTo>
                  <a:pt x="169570" y="83908"/>
                </a:lnTo>
                <a:lnTo>
                  <a:pt x="167640" y="86842"/>
                </a:lnTo>
                <a:lnTo>
                  <a:pt x="166281" y="87591"/>
                </a:lnTo>
                <a:lnTo>
                  <a:pt x="162775" y="87591"/>
                </a:lnTo>
                <a:lnTo>
                  <a:pt x="161404" y="86842"/>
                </a:lnTo>
                <a:lnTo>
                  <a:pt x="159448" y="83908"/>
                </a:lnTo>
                <a:lnTo>
                  <a:pt x="158953" y="81483"/>
                </a:lnTo>
                <a:lnTo>
                  <a:pt x="158953" y="74739"/>
                </a:lnTo>
                <a:lnTo>
                  <a:pt x="159435" y="72301"/>
                </a:lnTo>
                <a:lnTo>
                  <a:pt x="161366" y="69240"/>
                </a:lnTo>
                <a:lnTo>
                  <a:pt x="162725" y="68478"/>
                </a:lnTo>
                <a:lnTo>
                  <a:pt x="166230" y="68478"/>
                </a:lnTo>
                <a:lnTo>
                  <a:pt x="167601" y="69240"/>
                </a:lnTo>
                <a:lnTo>
                  <a:pt x="169557" y="72301"/>
                </a:lnTo>
                <a:lnTo>
                  <a:pt x="170053" y="74739"/>
                </a:lnTo>
                <a:lnTo>
                  <a:pt x="170053" y="66382"/>
                </a:lnTo>
                <a:lnTo>
                  <a:pt x="169722" y="66128"/>
                </a:lnTo>
                <a:lnTo>
                  <a:pt x="167335" y="65112"/>
                </a:lnTo>
                <a:lnTo>
                  <a:pt x="166027" y="64858"/>
                </a:lnTo>
                <a:lnTo>
                  <a:pt x="163271" y="64858"/>
                </a:lnTo>
                <a:lnTo>
                  <a:pt x="154660" y="81483"/>
                </a:lnTo>
                <a:lnTo>
                  <a:pt x="154787" y="82524"/>
                </a:lnTo>
                <a:lnTo>
                  <a:pt x="162966" y="91376"/>
                </a:lnTo>
                <a:lnTo>
                  <a:pt x="165735" y="91376"/>
                </a:lnTo>
                <a:lnTo>
                  <a:pt x="174472" y="80505"/>
                </a:lnTo>
                <a:lnTo>
                  <a:pt x="174472" y="75806"/>
                </a:lnTo>
                <a:close/>
              </a:path>
              <a:path w="424815" h="144779">
                <a:moveTo>
                  <a:pt x="182892" y="37465"/>
                </a:moveTo>
                <a:lnTo>
                  <a:pt x="182562" y="34632"/>
                </a:lnTo>
                <a:lnTo>
                  <a:pt x="182524" y="34315"/>
                </a:lnTo>
                <a:lnTo>
                  <a:pt x="182194" y="34455"/>
                </a:lnTo>
                <a:lnTo>
                  <a:pt x="181660" y="34582"/>
                </a:lnTo>
                <a:lnTo>
                  <a:pt x="181330" y="34632"/>
                </a:lnTo>
                <a:lnTo>
                  <a:pt x="180213" y="34632"/>
                </a:lnTo>
                <a:lnTo>
                  <a:pt x="179679" y="34404"/>
                </a:lnTo>
                <a:lnTo>
                  <a:pt x="179095" y="33566"/>
                </a:lnTo>
                <a:lnTo>
                  <a:pt x="178955" y="32842"/>
                </a:lnTo>
                <a:lnTo>
                  <a:pt x="178955" y="0"/>
                </a:lnTo>
                <a:lnTo>
                  <a:pt x="174675" y="469"/>
                </a:lnTo>
                <a:lnTo>
                  <a:pt x="174752" y="34632"/>
                </a:lnTo>
                <a:lnTo>
                  <a:pt x="175120" y="35953"/>
                </a:lnTo>
                <a:lnTo>
                  <a:pt x="176885" y="37719"/>
                </a:lnTo>
                <a:lnTo>
                  <a:pt x="178028" y="38150"/>
                </a:lnTo>
                <a:lnTo>
                  <a:pt x="180416" y="38150"/>
                </a:lnTo>
                <a:lnTo>
                  <a:pt x="181178" y="38061"/>
                </a:lnTo>
                <a:lnTo>
                  <a:pt x="182295" y="37719"/>
                </a:lnTo>
                <a:lnTo>
                  <a:pt x="182676" y="37566"/>
                </a:lnTo>
                <a:lnTo>
                  <a:pt x="182892" y="37465"/>
                </a:lnTo>
                <a:close/>
              </a:path>
              <a:path w="424815" h="144779">
                <a:moveTo>
                  <a:pt x="197891" y="90741"/>
                </a:moveTo>
                <a:lnTo>
                  <a:pt x="196926" y="68478"/>
                </a:lnTo>
                <a:lnTo>
                  <a:pt x="196850" y="68326"/>
                </a:lnTo>
                <a:lnTo>
                  <a:pt x="191643" y="64858"/>
                </a:lnTo>
                <a:lnTo>
                  <a:pt x="189534" y="64858"/>
                </a:lnTo>
                <a:lnTo>
                  <a:pt x="183845" y="68326"/>
                </a:lnTo>
                <a:lnTo>
                  <a:pt x="183743" y="65481"/>
                </a:lnTo>
                <a:lnTo>
                  <a:pt x="179844" y="65481"/>
                </a:lnTo>
                <a:lnTo>
                  <a:pt x="179844" y="90741"/>
                </a:lnTo>
                <a:lnTo>
                  <a:pt x="184099" y="90741"/>
                </a:lnTo>
                <a:lnTo>
                  <a:pt x="184099" y="71272"/>
                </a:lnTo>
                <a:lnTo>
                  <a:pt x="184594" y="70675"/>
                </a:lnTo>
                <a:lnTo>
                  <a:pt x="185267" y="70065"/>
                </a:lnTo>
                <a:lnTo>
                  <a:pt x="186944" y="68795"/>
                </a:lnTo>
                <a:lnTo>
                  <a:pt x="187998" y="68478"/>
                </a:lnTo>
                <a:lnTo>
                  <a:pt x="190728" y="68478"/>
                </a:lnTo>
                <a:lnTo>
                  <a:pt x="191833" y="68948"/>
                </a:lnTo>
                <a:lnTo>
                  <a:pt x="193268" y="70802"/>
                </a:lnTo>
                <a:lnTo>
                  <a:pt x="193636" y="72351"/>
                </a:lnTo>
                <a:lnTo>
                  <a:pt x="193636" y="90741"/>
                </a:lnTo>
                <a:lnTo>
                  <a:pt x="197891" y="90741"/>
                </a:lnTo>
                <a:close/>
              </a:path>
              <a:path w="424815" h="144779">
                <a:moveTo>
                  <a:pt x="208940" y="120904"/>
                </a:moveTo>
                <a:lnTo>
                  <a:pt x="206387" y="117919"/>
                </a:lnTo>
                <a:lnTo>
                  <a:pt x="200418" y="117919"/>
                </a:lnTo>
                <a:lnTo>
                  <a:pt x="194576" y="121285"/>
                </a:lnTo>
                <a:lnTo>
                  <a:pt x="193382" y="119049"/>
                </a:lnTo>
                <a:lnTo>
                  <a:pt x="191350" y="117919"/>
                </a:lnTo>
                <a:lnTo>
                  <a:pt x="187591" y="117919"/>
                </a:lnTo>
                <a:lnTo>
                  <a:pt x="182156" y="121386"/>
                </a:lnTo>
                <a:lnTo>
                  <a:pt x="182054" y="118554"/>
                </a:lnTo>
                <a:lnTo>
                  <a:pt x="178155" y="118554"/>
                </a:lnTo>
                <a:lnTo>
                  <a:pt x="178155" y="143814"/>
                </a:lnTo>
                <a:lnTo>
                  <a:pt x="182422" y="143814"/>
                </a:lnTo>
                <a:lnTo>
                  <a:pt x="182511" y="124231"/>
                </a:lnTo>
                <a:lnTo>
                  <a:pt x="183565" y="123151"/>
                </a:lnTo>
                <a:lnTo>
                  <a:pt x="186931" y="121704"/>
                </a:lnTo>
                <a:lnTo>
                  <a:pt x="188963" y="121704"/>
                </a:lnTo>
                <a:lnTo>
                  <a:pt x="189928" y="122161"/>
                </a:lnTo>
                <a:lnTo>
                  <a:pt x="191122" y="123990"/>
                </a:lnTo>
                <a:lnTo>
                  <a:pt x="191338" y="125031"/>
                </a:lnTo>
                <a:lnTo>
                  <a:pt x="191427" y="143814"/>
                </a:lnTo>
                <a:lnTo>
                  <a:pt x="195681" y="143814"/>
                </a:lnTo>
                <a:lnTo>
                  <a:pt x="195592" y="125031"/>
                </a:lnTo>
                <a:lnTo>
                  <a:pt x="195681" y="123990"/>
                </a:lnTo>
                <a:lnTo>
                  <a:pt x="195922" y="123710"/>
                </a:lnTo>
                <a:lnTo>
                  <a:pt x="196557" y="123151"/>
                </a:lnTo>
                <a:lnTo>
                  <a:pt x="198120" y="121996"/>
                </a:lnTo>
                <a:lnTo>
                  <a:pt x="199123" y="121704"/>
                </a:lnTo>
                <a:lnTo>
                  <a:pt x="201752" y="121704"/>
                </a:lnTo>
                <a:lnTo>
                  <a:pt x="202831" y="122161"/>
                </a:lnTo>
                <a:lnTo>
                  <a:pt x="204317" y="123990"/>
                </a:lnTo>
                <a:lnTo>
                  <a:pt x="204571" y="125031"/>
                </a:lnTo>
                <a:lnTo>
                  <a:pt x="204685" y="143814"/>
                </a:lnTo>
                <a:lnTo>
                  <a:pt x="208940" y="143814"/>
                </a:lnTo>
                <a:lnTo>
                  <a:pt x="208940" y="121704"/>
                </a:lnTo>
                <a:lnTo>
                  <a:pt x="208940" y="121386"/>
                </a:lnTo>
                <a:lnTo>
                  <a:pt x="208940" y="120904"/>
                </a:lnTo>
                <a:close/>
              </a:path>
              <a:path w="424815" h="144779">
                <a:moveTo>
                  <a:pt x="223050" y="75806"/>
                </a:moveTo>
                <a:lnTo>
                  <a:pt x="218630" y="66395"/>
                </a:lnTo>
                <a:lnTo>
                  <a:pt x="218630" y="74739"/>
                </a:lnTo>
                <a:lnTo>
                  <a:pt x="218630" y="81483"/>
                </a:lnTo>
                <a:lnTo>
                  <a:pt x="218147" y="83908"/>
                </a:lnTo>
                <a:lnTo>
                  <a:pt x="216204" y="86842"/>
                </a:lnTo>
                <a:lnTo>
                  <a:pt x="214858" y="87591"/>
                </a:lnTo>
                <a:lnTo>
                  <a:pt x="211353" y="87591"/>
                </a:lnTo>
                <a:lnTo>
                  <a:pt x="209981" y="86842"/>
                </a:lnTo>
                <a:lnTo>
                  <a:pt x="208013" y="83908"/>
                </a:lnTo>
                <a:lnTo>
                  <a:pt x="207518" y="81483"/>
                </a:lnTo>
                <a:lnTo>
                  <a:pt x="207518" y="74739"/>
                </a:lnTo>
                <a:lnTo>
                  <a:pt x="208000" y="72301"/>
                </a:lnTo>
                <a:lnTo>
                  <a:pt x="209931" y="69240"/>
                </a:lnTo>
                <a:lnTo>
                  <a:pt x="211302" y="68478"/>
                </a:lnTo>
                <a:lnTo>
                  <a:pt x="214807" y="68478"/>
                </a:lnTo>
                <a:lnTo>
                  <a:pt x="216166" y="69240"/>
                </a:lnTo>
                <a:lnTo>
                  <a:pt x="218135" y="72301"/>
                </a:lnTo>
                <a:lnTo>
                  <a:pt x="218630" y="74739"/>
                </a:lnTo>
                <a:lnTo>
                  <a:pt x="218630" y="66395"/>
                </a:lnTo>
                <a:lnTo>
                  <a:pt x="218287" y="66128"/>
                </a:lnTo>
                <a:lnTo>
                  <a:pt x="215900" y="65112"/>
                </a:lnTo>
                <a:lnTo>
                  <a:pt x="214604" y="64858"/>
                </a:lnTo>
                <a:lnTo>
                  <a:pt x="211848" y="64858"/>
                </a:lnTo>
                <a:lnTo>
                  <a:pt x="203098" y="75806"/>
                </a:lnTo>
                <a:lnTo>
                  <a:pt x="203098" y="80505"/>
                </a:lnTo>
                <a:lnTo>
                  <a:pt x="211543" y="91376"/>
                </a:lnTo>
                <a:lnTo>
                  <a:pt x="214312" y="91376"/>
                </a:lnTo>
                <a:lnTo>
                  <a:pt x="223037" y="80505"/>
                </a:lnTo>
                <a:lnTo>
                  <a:pt x="223050" y="75806"/>
                </a:lnTo>
                <a:close/>
              </a:path>
              <a:path w="424815" h="144779">
                <a:moveTo>
                  <a:pt x="229044" y="1371"/>
                </a:moveTo>
                <a:lnTo>
                  <a:pt x="224256" y="1371"/>
                </a:lnTo>
                <a:lnTo>
                  <a:pt x="215290" y="27622"/>
                </a:lnTo>
                <a:lnTo>
                  <a:pt x="214947" y="28752"/>
                </a:lnTo>
                <a:lnTo>
                  <a:pt x="214350" y="30924"/>
                </a:lnTo>
                <a:lnTo>
                  <a:pt x="214185" y="31877"/>
                </a:lnTo>
                <a:lnTo>
                  <a:pt x="214160" y="32677"/>
                </a:lnTo>
                <a:lnTo>
                  <a:pt x="203898" y="1371"/>
                </a:lnTo>
                <a:lnTo>
                  <a:pt x="198780" y="1371"/>
                </a:lnTo>
                <a:lnTo>
                  <a:pt x="198780" y="37680"/>
                </a:lnTo>
                <a:lnTo>
                  <a:pt x="203200" y="37680"/>
                </a:lnTo>
                <a:lnTo>
                  <a:pt x="203123" y="12331"/>
                </a:lnTo>
                <a:lnTo>
                  <a:pt x="202996" y="10210"/>
                </a:lnTo>
                <a:lnTo>
                  <a:pt x="203149" y="10210"/>
                </a:lnTo>
                <a:lnTo>
                  <a:pt x="212102" y="37680"/>
                </a:lnTo>
                <a:lnTo>
                  <a:pt x="215722" y="37680"/>
                </a:lnTo>
                <a:lnTo>
                  <a:pt x="224675" y="10210"/>
                </a:lnTo>
                <a:lnTo>
                  <a:pt x="224840" y="10210"/>
                </a:lnTo>
                <a:lnTo>
                  <a:pt x="224790" y="10604"/>
                </a:lnTo>
                <a:lnTo>
                  <a:pt x="224701" y="12331"/>
                </a:lnTo>
                <a:lnTo>
                  <a:pt x="224624" y="37680"/>
                </a:lnTo>
                <a:lnTo>
                  <a:pt x="229044" y="37680"/>
                </a:lnTo>
                <a:lnTo>
                  <a:pt x="229044" y="10210"/>
                </a:lnTo>
                <a:lnTo>
                  <a:pt x="229044" y="1371"/>
                </a:lnTo>
                <a:close/>
              </a:path>
              <a:path w="424815" h="144779">
                <a:moveTo>
                  <a:pt x="230212" y="143814"/>
                </a:moveTo>
                <a:lnTo>
                  <a:pt x="230098" y="143078"/>
                </a:lnTo>
                <a:lnTo>
                  <a:pt x="229933" y="141020"/>
                </a:lnTo>
                <a:lnTo>
                  <a:pt x="229920" y="140817"/>
                </a:lnTo>
                <a:lnTo>
                  <a:pt x="229882" y="132765"/>
                </a:lnTo>
                <a:lnTo>
                  <a:pt x="229755" y="123393"/>
                </a:lnTo>
                <a:lnTo>
                  <a:pt x="229235" y="121551"/>
                </a:lnTo>
                <a:lnTo>
                  <a:pt x="226555" y="118643"/>
                </a:lnTo>
                <a:lnTo>
                  <a:pt x="224586" y="117919"/>
                </a:lnTo>
                <a:lnTo>
                  <a:pt x="220967" y="117919"/>
                </a:lnTo>
                <a:lnTo>
                  <a:pt x="214414" y="120967"/>
                </a:lnTo>
                <a:lnTo>
                  <a:pt x="216204" y="123812"/>
                </a:lnTo>
                <a:lnTo>
                  <a:pt x="216687" y="123393"/>
                </a:lnTo>
                <a:lnTo>
                  <a:pt x="217360" y="122910"/>
                </a:lnTo>
                <a:lnTo>
                  <a:pt x="219049" y="121818"/>
                </a:lnTo>
                <a:lnTo>
                  <a:pt x="220103" y="121551"/>
                </a:lnTo>
                <a:lnTo>
                  <a:pt x="222732" y="121551"/>
                </a:lnTo>
                <a:lnTo>
                  <a:pt x="223786" y="121958"/>
                </a:lnTo>
                <a:lnTo>
                  <a:pt x="225298" y="123571"/>
                </a:lnTo>
                <a:lnTo>
                  <a:pt x="225679" y="125044"/>
                </a:lnTo>
                <a:lnTo>
                  <a:pt x="225679" y="129603"/>
                </a:lnTo>
                <a:lnTo>
                  <a:pt x="225679" y="132765"/>
                </a:lnTo>
                <a:lnTo>
                  <a:pt x="222059" y="140817"/>
                </a:lnTo>
                <a:lnTo>
                  <a:pt x="220408" y="140817"/>
                </a:lnTo>
                <a:lnTo>
                  <a:pt x="219595" y="140487"/>
                </a:lnTo>
                <a:lnTo>
                  <a:pt x="218401" y="139192"/>
                </a:lnTo>
                <a:lnTo>
                  <a:pt x="218160" y="138404"/>
                </a:lnTo>
                <a:lnTo>
                  <a:pt x="218109" y="135521"/>
                </a:lnTo>
                <a:lnTo>
                  <a:pt x="218630" y="134493"/>
                </a:lnTo>
                <a:lnTo>
                  <a:pt x="220726" y="133235"/>
                </a:lnTo>
                <a:lnTo>
                  <a:pt x="222275" y="132880"/>
                </a:lnTo>
                <a:lnTo>
                  <a:pt x="225679" y="132765"/>
                </a:lnTo>
                <a:lnTo>
                  <a:pt x="225679" y="129603"/>
                </a:lnTo>
                <a:lnTo>
                  <a:pt x="222923" y="129603"/>
                </a:lnTo>
                <a:lnTo>
                  <a:pt x="221564" y="129730"/>
                </a:lnTo>
                <a:lnTo>
                  <a:pt x="213842" y="138404"/>
                </a:lnTo>
                <a:lnTo>
                  <a:pt x="214007" y="139344"/>
                </a:lnTo>
                <a:lnTo>
                  <a:pt x="219621" y="144437"/>
                </a:lnTo>
                <a:lnTo>
                  <a:pt x="221386" y="144437"/>
                </a:lnTo>
                <a:lnTo>
                  <a:pt x="225882" y="141020"/>
                </a:lnTo>
                <a:lnTo>
                  <a:pt x="226148" y="143814"/>
                </a:lnTo>
                <a:lnTo>
                  <a:pt x="230212" y="143814"/>
                </a:lnTo>
                <a:close/>
              </a:path>
              <a:path w="424815" h="144779">
                <a:moveTo>
                  <a:pt x="240728" y="12420"/>
                </a:moveTo>
                <a:lnTo>
                  <a:pt x="236474" y="12420"/>
                </a:lnTo>
                <a:lnTo>
                  <a:pt x="236474" y="37680"/>
                </a:lnTo>
                <a:lnTo>
                  <a:pt x="240728" y="37680"/>
                </a:lnTo>
                <a:lnTo>
                  <a:pt x="240728" y="12420"/>
                </a:lnTo>
                <a:close/>
              </a:path>
              <a:path w="424815" h="144779">
                <a:moveTo>
                  <a:pt x="241465" y="2387"/>
                </a:moveTo>
                <a:lnTo>
                  <a:pt x="241198" y="1663"/>
                </a:lnTo>
                <a:lnTo>
                  <a:pt x="240144" y="546"/>
                </a:lnTo>
                <a:lnTo>
                  <a:pt x="239458" y="266"/>
                </a:lnTo>
                <a:lnTo>
                  <a:pt x="237744" y="266"/>
                </a:lnTo>
                <a:lnTo>
                  <a:pt x="237045" y="546"/>
                </a:lnTo>
                <a:lnTo>
                  <a:pt x="235991" y="1663"/>
                </a:lnTo>
                <a:lnTo>
                  <a:pt x="235724" y="2387"/>
                </a:lnTo>
                <a:lnTo>
                  <a:pt x="235724" y="4178"/>
                </a:lnTo>
                <a:lnTo>
                  <a:pt x="235991" y="4914"/>
                </a:lnTo>
                <a:lnTo>
                  <a:pt x="237045" y="6032"/>
                </a:lnTo>
                <a:lnTo>
                  <a:pt x="237744" y="6311"/>
                </a:lnTo>
                <a:lnTo>
                  <a:pt x="239458" y="6311"/>
                </a:lnTo>
                <a:lnTo>
                  <a:pt x="240144" y="6032"/>
                </a:lnTo>
                <a:lnTo>
                  <a:pt x="241198" y="4914"/>
                </a:lnTo>
                <a:lnTo>
                  <a:pt x="241465" y="4178"/>
                </a:lnTo>
                <a:lnTo>
                  <a:pt x="241465" y="2387"/>
                </a:lnTo>
                <a:close/>
              </a:path>
              <a:path w="424815" h="144779">
                <a:moveTo>
                  <a:pt x="247777" y="143332"/>
                </a:moveTo>
                <a:lnTo>
                  <a:pt x="247319" y="140652"/>
                </a:lnTo>
                <a:lnTo>
                  <a:pt x="247192" y="139915"/>
                </a:lnTo>
                <a:lnTo>
                  <a:pt x="246989" y="140055"/>
                </a:lnTo>
                <a:lnTo>
                  <a:pt x="246659" y="140220"/>
                </a:lnTo>
                <a:lnTo>
                  <a:pt x="245745" y="140563"/>
                </a:lnTo>
                <a:lnTo>
                  <a:pt x="245198" y="140652"/>
                </a:lnTo>
                <a:lnTo>
                  <a:pt x="243484" y="140652"/>
                </a:lnTo>
                <a:lnTo>
                  <a:pt x="242709" y="140322"/>
                </a:lnTo>
                <a:lnTo>
                  <a:pt x="241795" y="139026"/>
                </a:lnTo>
                <a:lnTo>
                  <a:pt x="241566" y="137807"/>
                </a:lnTo>
                <a:lnTo>
                  <a:pt x="241566" y="122021"/>
                </a:lnTo>
                <a:lnTo>
                  <a:pt x="247103" y="122021"/>
                </a:lnTo>
                <a:lnTo>
                  <a:pt x="247624" y="118554"/>
                </a:lnTo>
                <a:lnTo>
                  <a:pt x="241566" y="118554"/>
                </a:lnTo>
                <a:lnTo>
                  <a:pt x="241566" y="111493"/>
                </a:lnTo>
                <a:lnTo>
                  <a:pt x="237782" y="111493"/>
                </a:lnTo>
                <a:lnTo>
                  <a:pt x="237312" y="118554"/>
                </a:lnTo>
                <a:lnTo>
                  <a:pt x="234251" y="119176"/>
                </a:lnTo>
                <a:lnTo>
                  <a:pt x="234251" y="122021"/>
                </a:lnTo>
                <a:lnTo>
                  <a:pt x="237312" y="122021"/>
                </a:lnTo>
                <a:lnTo>
                  <a:pt x="237312" y="139407"/>
                </a:lnTo>
                <a:lnTo>
                  <a:pt x="237858" y="141414"/>
                </a:lnTo>
                <a:lnTo>
                  <a:pt x="240030" y="143840"/>
                </a:lnTo>
                <a:lnTo>
                  <a:pt x="241655" y="144437"/>
                </a:lnTo>
                <a:lnTo>
                  <a:pt x="244957" y="144437"/>
                </a:lnTo>
                <a:lnTo>
                  <a:pt x="245846" y="144297"/>
                </a:lnTo>
                <a:lnTo>
                  <a:pt x="247180" y="143700"/>
                </a:lnTo>
                <a:lnTo>
                  <a:pt x="247599" y="143471"/>
                </a:lnTo>
                <a:lnTo>
                  <a:pt x="247777" y="143332"/>
                </a:lnTo>
                <a:close/>
              </a:path>
              <a:path w="424815" h="144779">
                <a:moveTo>
                  <a:pt x="259207" y="68224"/>
                </a:moveTo>
                <a:lnTo>
                  <a:pt x="259092" y="67703"/>
                </a:lnTo>
                <a:lnTo>
                  <a:pt x="256641" y="64858"/>
                </a:lnTo>
                <a:lnTo>
                  <a:pt x="250672" y="64858"/>
                </a:lnTo>
                <a:lnTo>
                  <a:pt x="244830" y="68224"/>
                </a:lnTo>
                <a:lnTo>
                  <a:pt x="243636" y="65976"/>
                </a:lnTo>
                <a:lnTo>
                  <a:pt x="241604" y="64858"/>
                </a:lnTo>
                <a:lnTo>
                  <a:pt x="237858" y="64858"/>
                </a:lnTo>
                <a:lnTo>
                  <a:pt x="232422" y="68326"/>
                </a:lnTo>
                <a:lnTo>
                  <a:pt x="232308" y="65481"/>
                </a:lnTo>
                <a:lnTo>
                  <a:pt x="228422" y="65481"/>
                </a:lnTo>
                <a:lnTo>
                  <a:pt x="228422" y="90741"/>
                </a:lnTo>
                <a:lnTo>
                  <a:pt x="232676" y="90741"/>
                </a:lnTo>
                <a:lnTo>
                  <a:pt x="232765" y="71170"/>
                </a:lnTo>
                <a:lnTo>
                  <a:pt x="233807" y="70091"/>
                </a:lnTo>
                <a:lnTo>
                  <a:pt x="237185" y="68643"/>
                </a:lnTo>
                <a:lnTo>
                  <a:pt x="239229" y="68643"/>
                </a:lnTo>
                <a:lnTo>
                  <a:pt x="240182" y="69100"/>
                </a:lnTo>
                <a:lnTo>
                  <a:pt x="241376" y="70916"/>
                </a:lnTo>
                <a:lnTo>
                  <a:pt x="241668" y="72415"/>
                </a:lnTo>
                <a:lnTo>
                  <a:pt x="241668" y="90741"/>
                </a:lnTo>
                <a:lnTo>
                  <a:pt x="245935" y="90741"/>
                </a:lnTo>
                <a:lnTo>
                  <a:pt x="245884" y="72415"/>
                </a:lnTo>
                <a:lnTo>
                  <a:pt x="245795" y="71551"/>
                </a:lnTo>
                <a:lnTo>
                  <a:pt x="245846" y="71031"/>
                </a:lnTo>
                <a:lnTo>
                  <a:pt x="246176" y="70637"/>
                </a:lnTo>
                <a:lnTo>
                  <a:pt x="246799" y="70091"/>
                </a:lnTo>
                <a:lnTo>
                  <a:pt x="248386" y="68935"/>
                </a:lnTo>
                <a:lnTo>
                  <a:pt x="249364" y="68643"/>
                </a:lnTo>
                <a:lnTo>
                  <a:pt x="252006" y="68643"/>
                </a:lnTo>
                <a:lnTo>
                  <a:pt x="253085" y="69100"/>
                </a:lnTo>
                <a:lnTo>
                  <a:pt x="254558" y="70916"/>
                </a:lnTo>
                <a:lnTo>
                  <a:pt x="254939" y="72415"/>
                </a:lnTo>
                <a:lnTo>
                  <a:pt x="254939" y="90741"/>
                </a:lnTo>
                <a:lnTo>
                  <a:pt x="259207" y="90741"/>
                </a:lnTo>
                <a:lnTo>
                  <a:pt x="259207" y="68643"/>
                </a:lnTo>
                <a:lnTo>
                  <a:pt x="259207" y="68326"/>
                </a:lnTo>
                <a:close/>
              </a:path>
              <a:path w="424815" h="144779">
                <a:moveTo>
                  <a:pt x="265290" y="19278"/>
                </a:moveTo>
                <a:lnTo>
                  <a:pt x="265163" y="18211"/>
                </a:lnTo>
                <a:lnTo>
                  <a:pt x="265036" y="17614"/>
                </a:lnTo>
                <a:lnTo>
                  <a:pt x="264426" y="15582"/>
                </a:lnTo>
                <a:lnTo>
                  <a:pt x="264337" y="15417"/>
                </a:lnTo>
                <a:lnTo>
                  <a:pt x="264261" y="15252"/>
                </a:lnTo>
                <a:lnTo>
                  <a:pt x="259054" y="11798"/>
                </a:lnTo>
                <a:lnTo>
                  <a:pt x="256946" y="11798"/>
                </a:lnTo>
                <a:lnTo>
                  <a:pt x="251256" y="15252"/>
                </a:lnTo>
                <a:lnTo>
                  <a:pt x="251155" y="12420"/>
                </a:lnTo>
                <a:lnTo>
                  <a:pt x="247256" y="12420"/>
                </a:lnTo>
                <a:lnTo>
                  <a:pt x="247256" y="37680"/>
                </a:lnTo>
                <a:lnTo>
                  <a:pt x="251510" y="37680"/>
                </a:lnTo>
                <a:lnTo>
                  <a:pt x="251510" y="18211"/>
                </a:lnTo>
                <a:lnTo>
                  <a:pt x="252006" y="17614"/>
                </a:lnTo>
                <a:lnTo>
                  <a:pt x="252666" y="16992"/>
                </a:lnTo>
                <a:lnTo>
                  <a:pt x="254355" y="15735"/>
                </a:lnTo>
                <a:lnTo>
                  <a:pt x="255409" y="15417"/>
                </a:lnTo>
                <a:lnTo>
                  <a:pt x="258140" y="15417"/>
                </a:lnTo>
                <a:lnTo>
                  <a:pt x="259245" y="15887"/>
                </a:lnTo>
                <a:lnTo>
                  <a:pt x="260680" y="17741"/>
                </a:lnTo>
                <a:lnTo>
                  <a:pt x="261035" y="19278"/>
                </a:lnTo>
                <a:lnTo>
                  <a:pt x="261035" y="37680"/>
                </a:lnTo>
                <a:lnTo>
                  <a:pt x="265290" y="37680"/>
                </a:lnTo>
                <a:lnTo>
                  <a:pt x="265290" y="19278"/>
                </a:lnTo>
                <a:close/>
              </a:path>
              <a:path w="424815" h="144779">
                <a:moveTo>
                  <a:pt x="268300" y="141439"/>
                </a:moveTo>
                <a:lnTo>
                  <a:pt x="267881" y="140652"/>
                </a:lnTo>
                <a:lnTo>
                  <a:pt x="266725" y="138442"/>
                </a:lnTo>
                <a:lnTo>
                  <a:pt x="266585" y="138582"/>
                </a:lnTo>
                <a:lnTo>
                  <a:pt x="262140" y="140652"/>
                </a:lnTo>
                <a:lnTo>
                  <a:pt x="259270" y="140652"/>
                </a:lnTo>
                <a:lnTo>
                  <a:pt x="257632" y="139941"/>
                </a:lnTo>
                <a:lnTo>
                  <a:pt x="255346" y="137134"/>
                </a:lnTo>
                <a:lnTo>
                  <a:pt x="254711" y="134950"/>
                </a:lnTo>
                <a:lnTo>
                  <a:pt x="254558" y="131965"/>
                </a:lnTo>
                <a:lnTo>
                  <a:pt x="267462" y="131965"/>
                </a:lnTo>
                <a:lnTo>
                  <a:pt x="267741" y="129095"/>
                </a:lnTo>
                <a:lnTo>
                  <a:pt x="263779" y="118452"/>
                </a:lnTo>
                <a:lnTo>
                  <a:pt x="263779" y="128765"/>
                </a:lnTo>
                <a:lnTo>
                  <a:pt x="254558" y="128765"/>
                </a:lnTo>
                <a:lnTo>
                  <a:pt x="254711" y="126377"/>
                </a:lnTo>
                <a:lnTo>
                  <a:pt x="255231" y="124548"/>
                </a:lnTo>
                <a:lnTo>
                  <a:pt x="257060" y="122021"/>
                </a:lnTo>
                <a:lnTo>
                  <a:pt x="258254" y="121386"/>
                </a:lnTo>
                <a:lnTo>
                  <a:pt x="261112" y="121386"/>
                </a:lnTo>
                <a:lnTo>
                  <a:pt x="262128" y="121869"/>
                </a:lnTo>
                <a:lnTo>
                  <a:pt x="263525" y="123799"/>
                </a:lnTo>
                <a:lnTo>
                  <a:pt x="263728" y="124548"/>
                </a:lnTo>
                <a:lnTo>
                  <a:pt x="263779" y="128765"/>
                </a:lnTo>
                <a:lnTo>
                  <a:pt x="263779" y="118452"/>
                </a:lnTo>
                <a:lnTo>
                  <a:pt x="262458" y="117919"/>
                </a:lnTo>
                <a:lnTo>
                  <a:pt x="258711" y="117919"/>
                </a:lnTo>
                <a:lnTo>
                  <a:pt x="250405" y="133261"/>
                </a:lnTo>
                <a:lnTo>
                  <a:pt x="250659" y="135293"/>
                </a:lnTo>
                <a:lnTo>
                  <a:pt x="259207" y="144437"/>
                </a:lnTo>
                <a:lnTo>
                  <a:pt x="261962" y="144437"/>
                </a:lnTo>
                <a:lnTo>
                  <a:pt x="267157" y="142544"/>
                </a:lnTo>
                <a:lnTo>
                  <a:pt x="268300" y="141439"/>
                </a:lnTo>
                <a:close/>
              </a:path>
              <a:path w="424815" h="144779">
                <a:moveTo>
                  <a:pt x="269824" y="65481"/>
                </a:moveTo>
                <a:lnTo>
                  <a:pt x="265557" y="65481"/>
                </a:lnTo>
                <a:lnTo>
                  <a:pt x="265557" y="90741"/>
                </a:lnTo>
                <a:lnTo>
                  <a:pt x="269824" y="90741"/>
                </a:lnTo>
                <a:lnTo>
                  <a:pt x="269824" y="65481"/>
                </a:lnTo>
                <a:close/>
              </a:path>
              <a:path w="424815" h="144779">
                <a:moveTo>
                  <a:pt x="270560" y="55460"/>
                </a:moveTo>
                <a:lnTo>
                  <a:pt x="270306" y="54737"/>
                </a:lnTo>
                <a:lnTo>
                  <a:pt x="269252" y="53619"/>
                </a:lnTo>
                <a:lnTo>
                  <a:pt x="268566" y="53327"/>
                </a:lnTo>
                <a:lnTo>
                  <a:pt x="266839" y="53327"/>
                </a:lnTo>
                <a:lnTo>
                  <a:pt x="266141" y="53619"/>
                </a:lnTo>
                <a:lnTo>
                  <a:pt x="265087" y="54737"/>
                </a:lnTo>
                <a:lnTo>
                  <a:pt x="264820" y="55460"/>
                </a:lnTo>
                <a:lnTo>
                  <a:pt x="264820" y="57251"/>
                </a:lnTo>
                <a:lnTo>
                  <a:pt x="265087" y="57975"/>
                </a:lnTo>
                <a:lnTo>
                  <a:pt x="266141" y="59105"/>
                </a:lnTo>
                <a:lnTo>
                  <a:pt x="266839" y="59385"/>
                </a:lnTo>
                <a:lnTo>
                  <a:pt x="268566" y="59385"/>
                </a:lnTo>
                <a:lnTo>
                  <a:pt x="269252" y="59105"/>
                </a:lnTo>
                <a:lnTo>
                  <a:pt x="270306" y="57975"/>
                </a:lnTo>
                <a:lnTo>
                  <a:pt x="270560" y="57251"/>
                </a:lnTo>
                <a:lnTo>
                  <a:pt x="270560" y="55460"/>
                </a:lnTo>
                <a:close/>
              </a:path>
              <a:path w="424815" h="144779">
                <a:moveTo>
                  <a:pt x="275932" y="12420"/>
                </a:moveTo>
                <a:lnTo>
                  <a:pt x="271678" y="12420"/>
                </a:lnTo>
                <a:lnTo>
                  <a:pt x="271678" y="37680"/>
                </a:lnTo>
                <a:lnTo>
                  <a:pt x="275932" y="37680"/>
                </a:lnTo>
                <a:lnTo>
                  <a:pt x="275932" y="12420"/>
                </a:lnTo>
                <a:close/>
              </a:path>
              <a:path w="424815" h="144779">
                <a:moveTo>
                  <a:pt x="276669" y="2387"/>
                </a:moveTo>
                <a:lnTo>
                  <a:pt x="276402" y="1663"/>
                </a:lnTo>
                <a:lnTo>
                  <a:pt x="275348" y="546"/>
                </a:lnTo>
                <a:lnTo>
                  <a:pt x="274662" y="266"/>
                </a:lnTo>
                <a:lnTo>
                  <a:pt x="272948" y="266"/>
                </a:lnTo>
                <a:lnTo>
                  <a:pt x="272249" y="546"/>
                </a:lnTo>
                <a:lnTo>
                  <a:pt x="271195" y="1663"/>
                </a:lnTo>
                <a:lnTo>
                  <a:pt x="270929" y="2387"/>
                </a:lnTo>
                <a:lnTo>
                  <a:pt x="270929" y="4178"/>
                </a:lnTo>
                <a:lnTo>
                  <a:pt x="271195" y="4914"/>
                </a:lnTo>
                <a:lnTo>
                  <a:pt x="272249" y="6032"/>
                </a:lnTo>
                <a:lnTo>
                  <a:pt x="272948" y="6311"/>
                </a:lnTo>
                <a:lnTo>
                  <a:pt x="274662" y="6311"/>
                </a:lnTo>
                <a:lnTo>
                  <a:pt x="275348" y="6032"/>
                </a:lnTo>
                <a:lnTo>
                  <a:pt x="276402" y="4914"/>
                </a:lnTo>
                <a:lnTo>
                  <a:pt x="276669" y="4178"/>
                </a:lnTo>
                <a:lnTo>
                  <a:pt x="276669" y="2387"/>
                </a:lnTo>
                <a:close/>
              </a:path>
              <a:path w="424815" h="144779">
                <a:moveTo>
                  <a:pt x="292201" y="67386"/>
                </a:moveTo>
                <a:lnTo>
                  <a:pt x="286715" y="64858"/>
                </a:lnTo>
                <a:lnTo>
                  <a:pt x="284505" y="64858"/>
                </a:lnTo>
                <a:lnTo>
                  <a:pt x="275272" y="81165"/>
                </a:lnTo>
                <a:lnTo>
                  <a:pt x="275463" y="82638"/>
                </a:lnTo>
                <a:lnTo>
                  <a:pt x="283895" y="91376"/>
                </a:lnTo>
                <a:lnTo>
                  <a:pt x="286283" y="91376"/>
                </a:lnTo>
                <a:lnTo>
                  <a:pt x="291198" y="87591"/>
                </a:lnTo>
                <a:lnTo>
                  <a:pt x="290144" y="85801"/>
                </a:lnTo>
                <a:lnTo>
                  <a:pt x="289864" y="86080"/>
                </a:lnTo>
                <a:lnTo>
                  <a:pt x="289382" y="86448"/>
                </a:lnTo>
                <a:lnTo>
                  <a:pt x="288010" y="87363"/>
                </a:lnTo>
                <a:lnTo>
                  <a:pt x="287020" y="87591"/>
                </a:lnTo>
                <a:lnTo>
                  <a:pt x="284797" y="87591"/>
                </a:lnTo>
                <a:lnTo>
                  <a:pt x="279704" y="80556"/>
                </a:lnTo>
                <a:lnTo>
                  <a:pt x="279793" y="74625"/>
                </a:lnTo>
                <a:lnTo>
                  <a:pt x="285165" y="68478"/>
                </a:lnTo>
                <a:lnTo>
                  <a:pt x="286715" y="68478"/>
                </a:lnTo>
                <a:lnTo>
                  <a:pt x="290410" y="70383"/>
                </a:lnTo>
                <a:lnTo>
                  <a:pt x="291541" y="68478"/>
                </a:lnTo>
                <a:lnTo>
                  <a:pt x="292201" y="67386"/>
                </a:lnTo>
                <a:close/>
              </a:path>
              <a:path w="424815" h="144779">
                <a:moveTo>
                  <a:pt x="295833" y="29235"/>
                </a:moveTo>
                <a:lnTo>
                  <a:pt x="295389" y="27838"/>
                </a:lnTo>
                <a:lnTo>
                  <a:pt x="293420" y="25476"/>
                </a:lnTo>
                <a:lnTo>
                  <a:pt x="292074" y="24384"/>
                </a:lnTo>
                <a:lnTo>
                  <a:pt x="288772" y="22415"/>
                </a:lnTo>
                <a:lnTo>
                  <a:pt x="287655" y="21717"/>
                </a:lnTo>
                <a:lnTo>
                  <a:pt x="286816" y="21056"/>
                </a:lnTo>
                <a:lnTo>
                  <a:pt x="285724" y="19837"/>
                </a:lnTo>
                <a:lnTo>
                  <a:pt x="285457" y="19050"/>
                </a:lnTo>
                <a:lnTo>
                  <a:pt x="285534" y="17208"/>
                </a:lnTo>
                <a:lnTo>
                  <a:pt x="285762" y="16738"/>
                </a:lnTo>
                <a:lnTo>
                  <a:pt x="286943" y="15684"/>
                </a:lnTo>
                <a:lnTo>
                  <a:pt x="287807" y="15417"/>
                </a:lnTo>
                <a:lnTo>
                  <a:pt x="290118" y="15417"/>
                </a:lnTo>
                <a:lnTo>
                  <a:pt x="291084" y="15684"/>
                </a:lnTo>
                <a:lnTo>
                  <a:pt x="292557" y="16776"/>
                </a:lnTo>
                <a:lnTo>
                  <a:pt x="293065" y="17208"/>
                </a:lnTo>
                <a:lnTo>
                  <a:pt x="293344" y="17526"/>
                </a:lnTo>
                <a:lnTo>
                  <a:pt x="294614" y="15417"/>
                </a:lnTo>
                <a:lnTo>
                  <a:pt x="289750" y="11798"/>
                </a:lnTo>
                <a:lnTo>
                  <a:pt x="287756" y="11798"/>
                </a:lnTo>
                <a:lnTo>
                  <a:pt x="281457" y="20066"/>
                </a:lnTo>
                <a:lnTo>
                  <a:pt x="281901" y="21513"/>
                </a:lnTo>
                <a:lnTo>
                  <a:pt x="283692" y="23749"/>
                </a:lnTo>
                <a:lnTo>
                  <a:pt x="284924" y="24815"/>
                </a:lnTo>
                <a:lnTo>
                  <a:pt x="288683" y="27228"/>
                </a:lnTo>
                <a:lnTo>
                  <a:pt x="290118" y="28206"/>
                </a:lnTo>
                <a:lnTo>
                  <a:pt x="291769" y="32435"/>
                </a:lnTo>
                <a:lnTo>
                  <a:pt x="291452" y="33070"/>
                </a:lnTo>
                <a:lnTo>
                  <a:pt x="291338" y="33210"/>
                </a:lnTo>
                <a:lnTo>
                  <a:pt x="290106" y="34239"/>
                </a:lnTo>
                <a:lnTo>
                  <a:pt x="289140" y="34518"/>
                </a:lnTo>
                <a:lnTo>
                  <a:pt x="287172" y="34518"/>
                </a:lnTo>
                <a:lnTo>
                  <a:pt x="282778" y="32054"/>
                </a:lnTo>
                <a:lnTo>
                  <a:pt x="280720" y="35420"/>
                </a:lnTo>
                <a:lnTo>
                  <a:pt x="286804" y="38315"/>
                </a:lnTo>
                <a:lnTo>
                  <a:pt x="290410" y="38315"/>
                </a:lnTo>
                <a:lnTo>
                  <a:pt x="292417" y="37630"/>
                </a:lnTo>
                <a:lnTo>
                  <a:pt x="295186" y="34886"/>
                </a:lnTo>
                <a:lnTo>
                  <a:pt x="295325" y="34518"/>
                </a:lnTo>
                <a:lnTo>
                  <a:pt x="295821" y="33337"/>
                </a:lnTo>
                <a:lnTo>
                  <a:pt x="295833" y="29235"/>
                </a:lnTo>
                <a:close/>
              </a:path>
              <a:path w="424815" h="144779">
                <a:moveTo>
                  <a:pt x="307873" y="143814"/>
                </a:moveTo>
                <a:lnTo>
                  <a:pt x="304076" y="132181"/>
                </a:lnTo>
                <a:lnTo>
                  <a:pt x="302945" y="128714"/>
                </a:lnTo>
                <a:lnTo>
                  <a:pt x="298564" y="115239"/>
                </a:lnTo>
                <a:lnTo>
                  <a:pt x="298564" y="128714"/>
                </a:lnTo>
                <a:lnTo>
                  <a:pt x="289610" y="128714"/>
                </a:lnTo>
                <a:lnTo>
                  <a:pt x="292620" y="118656"/>
                </a:lnTo>
                <a:lnTo>
                  <a:pt x="293331" y="116078"/>
                </a:lnTo>
                <a:lnTo>
                  <a:pt x="293928" y="113715"/>
                </a:lnTo>
                <a:lnTo>
                  <a:pt x="294106" y="112737"/>
                </a:lnTo>
                <a:lnTo>
                  <a:pt x="294132" y="111912"/>
                </a:lnTo>
                <a:lnTo>
                  <a:pt x="298564" y="128714"/>
                </a:lnTo>
                <a:lnTo>
                  <a:pt x="298564" y="115239"/>
                </a:lnTo>
                <a:lnTo>
                  <a:pt x="297484" y="111912"/>
                </a:lnTo>
                <a:lnTo>
                  <a:pt x="296037" y="107492"/>
                </a:lnTo>
                <a:lnTo>
                  <a:pt x="292455" y="107492"/>
                </a:lnTo>
                <a:lnTo>
                  <a:pt x="280619" y="143814"/>
                </a:lnTo>
                <a:lnTo>
                  <a:pt x="285242" y="143814"/>
                </a:lnTo>
                <a:lnTo>
                  <a:pt x="288556" y="132181"/>
                </a:lnTo>
                <a:lnTo>
                  <a:pt x="299554" y="132181"/>
                </a:lnTo>
                <a:lnTo>
                  <a:pt x="302818" y="143814"/>
                </a:lnTo>
                <a:lnTo>
                  <a:pt x="307873" y="143814"/>
                </a:lnTo>
                <a:close/>
              </a:path>
              <a:path w="424815" h="144779">
                <a:moveTo>
                  <a:pt x="312356" y="37211"/>
                </a:moveTo>
                <a:lnTo>
                  <a:pt x="311899" y="34518"/>
                </a:lnTo>
                <a:lnTo>
                  <a:pt x="311772" y="33782"/>
                </a:lnTo>
                <a:lnTo>
                  <a:pt x="311556" y="33921"/>
                </a:lnTo>
                <a:lnTo>
                  <a:pt x="311226" y="34086"/>
                </a:lnTo>
                <a:lnTo>
                  <a:pt x="310311" y="34429"/>
                </a:lnTo>
                <a:lnTo>
                  <a:pt x="309765" y="34518"/>
                </a:lnTo>
                <a:lnTo>
                  <a:pt x="308051" y="34518"/>
                </a:lnTo>
                <a:lnTo>
                  <a:pt x="307276" y="34201"/>
                </a:lnTo>
                <a:lnTo>
                  <a:pt x="306362" y="32905"/>
                </a:lnTo>
                <a:lnTo>
                  <a:pt x="306133" y="31673"/>
                </a:lnTo>
                <a:lnTo>
                  <a:pt x="306133" y="15900"/>
                </a:lnTo>
                <a:lnTo>
                  <a:pt x="311658" y="15900"/>
                </a:lnTo>
                <a:lnTo>
                  <a:pt x="312178" y="12420"/>
                </a:lnTo>
                <a:lnTo>
                  <a:pt x="306133" y="12420"/>
                </a:lnTo>
                <a:lnTo>
                  <a:pt x="306133" y="5372"/>
                </a:lnTo>
                <a:lnTo>
                  <a:pt x="302348" y="5372"/>
                </a:lnTo>
                <a:lnTo>
                  <a:pt x="301879" y="12420"/>
                </a:lnTo>
                <a:lnTo>
                  <a:pt x="298818" y="13042"/>
                </a:lnTo>
                <a:lnTo>
                  <a:pt x="298818" y="15900"/>
                </a:lnTo>
                <a:lnTo>
                  <a:pt x="301879" y="15900"/>
                </a:lnTo>
                <a:lnTo>
                  <a:pt x="301879" y="33274"/>
                </a:lnTo>
                <a:lnTo>
                  <a:pt x="302425" y="35293"/>
                </a:lnTo>
                <a:lnTo>
                  <a:pt x="304596" y="37706"/>
                </a:lnTo>
                <a:lnTo>
                  <a:pt x="306222" y="38315"/>
                </a:lnTo>
                <a:lnTo>
                  <a:pt x="309524" y="38315"/>
                </a:lnTo>
                <a:lnTo>
                  <a:pt x="310413" y="38163"/>
                </a:lnTo>
                <a:lnTo>
                  <a:pt x="311759" y="37566"/>
                </a:lnTo>
                <a:lnTo>
                  <a:pt x="312178" y="37338"/>
                </a:lnTo>
                <a:lnTo>
                  <a:pt x="312356" y="37211"/>
                </a:lnTo>
                <a:close/>
              </a:path>
              <a:path w="424815" h="144779">
                <a:moveTo>
                  <a:pt x="327291" y="120446"/>
                </a:moveTo>
                <a:lnTo>
                  <a:pt x="321818" y="117919"/>
                </a:lnTo>
                <a:lnTo>
                  <a:pt x="319608" y="117919"/>
                </a:lnTo>
                <a:lnTo>
                  <a:pt x="310375" y="134226"/>
                </a:lnTo>
                <a:lnTo>
                  <a:pt x="310553" y="135699"/>
                </a:lnTo>
                <a:lnTo>
                  <a:pt x="318985" y="144437"/>
                </a:lnTo>
                <a:lnTo>
                  <a:pt x="321373" y="144437"/>
                </a:lnTo>
                <a:lnTo>
                  <a:pt x="326288" y="140652"/>
                </a:lnTo>
                <a:lnTo>
                  <a:pt x="325247" y="138861"/>
                </a:lnTo>
                <a:lnTo>
                  <a:pt x="324954" y="139141"/>
                </a:lnTo>
                <a:lnTo>
                  <a:pt x="324472" y="139522"/>
                </a:lnTo>
                <a:lnTo>
                  <a:pt x="323100" y="140423"/>
                </a:lnTo>
                <a:lnTo>
                  <a:pt x="322110" y="140652"/>
                </a:lnTo>
                <a:lnTo>
                  <a:pt x="319900" y="140652"/>
                </a:lnTo>
                <a:lnTo>
                  <a:pt x="314807" y="133616"/>
                </a:lnTo>
                <a:lnTo>
                  <a:pt x="314883" y="127698"/>
                </a:lnTo>
                <a:lnTo>
                  <a:pt x="320281" y="121551"/>
                </a:lnTo>
                <a:lnTo>
                  <a:pt x="321818" y="121551"/>
                </a:lnTo>
                <a:lnTo>
                  <a:pt x="325501" y="123444"/>
                </a:lnTo>
                <a:lnTo>
                  <a:pt x="326631" y="121551"/>
                </a:lnTo>
                <a:lnTo>
                  <a:pt x="327291" y="120446"/>
                </a:lnTo>
                <a:close/>
              </a:path>
              <a:path w="424815" h="144779">
                <a:moveTo>
                  <a:pt x="328129" y="12369"/>
                </a:moveTo>
                <a:lnTo>
                  <a:pt x="326898" y="12001"/>
                </a:lnTo>
                <a:lnTo>
                  <a:pt x="326415" y="11950"/>
                </a:lnTo>
                <a:lnTo>
                  <a:pt x="325005" y="11950"/>
                </a:lnTo>
                <a:lnTo>
                  <a:pt x="320497" y="15849"/>
                </a:lnTo>
                <a:lnTo>
                  <a:pt x="320395" y="12420"/>
                </a:lnTo>
                <a:lnTo>
                  <a:pt x="316496" y="12420"/>
                </a:lnTo>
                <a:lnTo>
                  <a:pt x="316496" y="37680"/>
                </a:lnTo>
                <a:lnTo>
                  <a:pt x="320776" y="37680"/>
                </a:lnTo>
                <a:lnTo>
                  <a:pt x="320776" y="19151"/>
                </a:lnTo>
                <a:lnTo>
                  <a:pt x="321081" y="18313"/>
                </a:lnTo>
                <a:lnTo>
                  <a:pt x="321614" y="17526"/>
                </a:lnTo>
                <a:lnTo>
                  <a:pt x="323151" y="16090"/>
                </a:lnTo>
                <a:lnTo>
                  <a:pt x="323862" y="15849"/>
                </a:lnTo>
                <a:lnTo>
                  <a:pt x="324167" y="15735"/>
                </a:lnTo>
                <a:lnTo>
                  <a:pt x="326097" y="15735"/>
                </a:lnTo>
                <a:lnTo>
                  <a:pt x="326567" y="15786"/>
                </a:lnTo>
                <a:lnTo>
                  <a:pt x="327507" y="16090"/>
                </a:lnTo>
                <a:lnTo>
                  <a:pt x="327672" y="15735"/>
                </a:lnTo>
                <a:lnTo>
                  <a:pt x="328129" y="12369"/>
                </a:lnTo>
                <a:close/>
              </a:path>
              <a:path w="424815" h="144779">
                <a:moveTo>
                  <a:pt x="331089" y="90741"/>
                </a:moveTo>
                <a:lnTo>
                  <a:pt x="327291" y="79108"/>
                </a:lnTo>
                <a:lnTo>
                  <a:pt x="326161" y="75641"/>
                </a:lnTo>
                <a:lnTo>
                  <a:pt x="321767" y="62179"/>
                </a:lnTo>
                <a:lnTo>
                  <a:pt x="321767" y="75641"/>
                </a:lnTo>
                <a:lnTo>
                  <a:pt x="312826" y="75641"/>
                </a:lnTo>
                <a:lnTo>
                  <a:pt x="315823" y="65595"/>
                </a:lnTo>
                <a:lnTo>
                  <a:pt x="316547" y="63004"/>
                </a:lnTo>
                <a:lnTo>
                  <a:pt x="317144" y="60655"/>
                </a:lnTo>
                <a:lnTo>
                  <a:pt x="317309" y="59664"/>
                </a:lnTo>
                <a:lnTo>
                  <a:pt x="317347" y="58864"/>
                </a:lnTo>
                <a:lnTo>
                  <a:pt x="321767" y="75641"/>
                </a:lnTo>
                <a:lnTo>
                  <a:pt x="321767" y="62179"/>
                </a:lnTo>
                <a:lnTo>
                  <a:pt x="320687" y="58864"/>
                </a:lnTo>
                <a:lnTo>
                  <a:pt x="319239" y="54432"/>
                </a:lnTo>
                <a:lnTo>
                  <a:pt x="315658" y="54432"/>
                </a:lnTo>
                <a:lnTo>
                  <a:pt x="303822" y="90741"/>
                </a:lnTo>
                <a:lnTo>
                  <a:pt x="308444" y="90741"/>
                </a:lnTo>
                <a:lnTo>
                  <a:pt x="311772" y="79108"/>
                </a:lnTo>
                <a:lnTo>
                  <a:pt x="322770" y="79108"/>
                </a:lnTo>
                <a:lnTo>
                  <a:pt x="326021" y="90741"/>
                </a:lnTo>
                <a:lnTo>
                  <a:pt x="331089" y="90741"/>
                </a:lnTo>
                <a:close/>
              </a:path>
              <a:path w="424815" h="144779">
                <a:moveTo>
                  <a:pt x="343230" y="143332"/>
                </a:moveTo>
                <a:lnTo>
                  <a:pt x="342773" y="140652"/>
                </a:lnTo>
                <a:lnTo>
                  <a:pt x="342658" y="139915"/>
                </a:lnTo>
                <a:lnTo>
                  <a:pt x="342442" y="140055"/>
                </a:lnTo>
                <a:lnTo>
                  <a:pt x="342112" y="140220"/>
                </a:lnTo>
                <a:lnTo>
                  <a:pt x="341198" y="140563"/>
                </a:lnTo>
                <a:lnTo>
                  <a:pt x="340652" y="140652"/>
                </a:lnTo>
                <a:lnTo>
                  <a:pt x="338937" y="140652"/>
                </a:lnTo>
                <a:lnTo>
                  <a:pt x="338162" y="140322"/>
                </a:lnTo>
                <a:lnTo>
                  <a:pt x="337248" y="139026"/>
                </a:lnTo>
                <a:lnTo>
                  <a:pt x="337019" y="137807"/>
                </a:lnTo>
                <a:lnTo>
                  <a:pt x="337019" y="122021"/>
                </a:lnTo>
                <a:lnTo>
                  <a:pt x="342544" y="122021"/>
                </a:lnTo>
                <a:lnTo>
                  <a:pt x="343077" y="118554"/>
                </a:lnTo>
                <a:lnTo>
                  <a:pt x="337019" y="118554"/>
                </a:lnTo>
                <a:lnTo>
                  <a:pt x="337019" y="111493"/>
                </a:lnTo>
                <a:lnTo>
                  <a:pt x="333248" y="111493"/>
                </a:lnTo>
                <a:lnTo>
                  <a:pt x="332765" y="118554"/>
                </a:lnTo>
                <a:lnTo>
                  <a:pt x="329717" y="119176"/>
                </a:lnTo>
                <a:lnTo>
                  <a:pt x="329717" y="122021"/>
                </a:lnTo>
                <a:lnTo>
                  <a:pt x="332765" y="122021"/>
                </a:lnTo>
                <a:lnTo>
                  <a:pt x="332765" y="139407"/>
                </a:lnTo>
                <a:lnTo>
                  <a:pt x="333298" y="141414"/>
                </a:lnTo>
                <a:lnTo>
                  <a:pt x="335483" y="143840"/>
                </a:lnTo>
                <a:lnTo>
                  <a:pt x="337121" y="144437"/>
                </a:lnTo>
                <a:lnTo>
                  <a:pt x="340410" y="144437"/>
                </a:lnTo>
                <a:lnTo>
                  <a:pt x="341299" y="144297"/>
                </a:lnTo>
                <a:lnTo>
                  <a:pt x="341972" y="143992"/>
                </a:lnTo>
                <a:lnTo>
                  <a:pt x="343065" y="143471"/>
                </a:lnTo>
                <a:lnTo>
                  <a:pt x="343230" y="143332"/>
                </a:lnTo>
                <a:close/>
              </a:path>
              <a:path w="424815" h="144779">
                <a:moveTo>
                  <a:pt x="346443" y="53695"/>
                </a:moveTo>
                <a:lnTo>
                  <a:pt x="346240" y="53555"/>
                </a:lnTo>
                <a:lnTo>
                  <a:pt x="345821" y="53365"/>
                </a:lnTo>
                <a:lnTo>
                  <a:pt x="344551" y="52870"/>
                </a:lnTo>
                <a:lnTo>
                  <a:pt x="343776" y="52755"/>
                </a:lnTo>
                <a:lnTo>
                  <a:pt x="341922" y="52755"/>
                </a:lnTo>
                <a:lnTo>
                  <a:pt x="335864" y="59118"/>
                </a:lnTo>
                <a:lnTo>
                  <a:pt x="335864" y="65544"/>
                </a:lnTo>
                <a:lnTo>
                  <a:pt x="332816" y="66116"/>
                </a:lnTo>
                <a:lnTo>
                  <a:pt x="332816" y="68961"/>
                </a:lnTo>
                <a:lnTo>
                  <a:pt x="335864" y="68961"/>
                </a:lnTo>
                <a:lnTo>
                  <a:pt x="335864" y="90741"/>
                </a:lnTo>
                <a:lnTo>
                  <a:pt x="340131" y="90741"/>
                </a:lnTo>
                <a:lnTo>
                  <a:pt x="340131" y="68961"/>
                </a:lnTo>
                <a:lnTo>
                  <a:pt x="345287" y="68961"/>
                </a:lnTo>
                <a:lnTo>
                  <a:pt x="345821" y="65481"/>
                </a:lnTo>
                <a:lnTo>
                  <a:pt x="340131" y="65481"/>
                </a:lnTo>
                <a:lnTo>
                  <a:pt x="340169" y="59118"/>
                </a:lnTo>
                <a:lnTo>
                  <a:pt x="340398" y="58115"/>
                </a:lnTo>
                <a:lnTo>
                  <a:pt x="341439" y="56857"/>
                </a:lnTo>
                <a:lnTo>
                  <a:pt x="342214" y="56540"/>
                </a:lnTo>
                <a:lnTo>
                  <a:pt x="343801" y="56540"/>
                </a:lnTo>
                <a:lnTo>
                  <a:pt x="344271" y="56616"/>
                </a:lnTo>
                <a:lnTo>
                  <a:pt x="345351" y="57073"/>
                </a:lnTo>
                <a:lnTo>
                  <a:pt x="345554" y="57226"/>
                </a:lnTo>
                <a:lnTo>
                  <a:pt x="345732" y="56540"/>
                </a:lnTo>
                <a:lnTo>
                  <a:pt x="346443" y="53695"/>
                </a:lnTo>
                <a:close/>
              </a:path>
              <a:path w="424815" h="144779">
                <a:moveTo>
                  <a:pt x="348653" y="12420"/>
                </a:moveTo>
                <a:lnTo>
                  <a:pt x="344449" y="12420"/>
                </a:lnTo>
                <a:lnTo>
                  <a:pt x="340868" y="26466"/>
                </a:lnTo>
                <a:lnTo>
                  <a:pt x="340474" y="27901"/>
                </a:lnTo>
                <a:lnTo>
                  <a:pt x="340156" y="29235"/>
                </a:lnTo>
                <a:lnTo>
                  <a:pt x="339623" y="31699"/>
                </a:lnTo>
                <a:lnTo>
                  <a:pt x="339458" y="32804"/>
                </a:lnTo>
                <a:lnTo>
                  <a:pt x="339394" y="33782"/>
                </a:lnTo>
                <a:lnTo>
                  <a:pt x="339217" y="32804"/>
                </a:lnTo>
                <a:lnTo>
                  <a:pt x="339026" y="31686"/>
                </a:lnTo>
                <a:lnTo>
                  <a:pt x="337654" y="26416"/>
                </a:lnTo>
                <a:lnTo>
                  <a:pt x="333717" y="12420"/>
                </a:lnTo>
                <a:lnTo>
                  <a:pt x="329133" y="12420"/>
                </a:lnTo>
                <a:lnTo>
                  <a:pt x="337286" y="37630"/>
                </a:lnTo>
                <a:lnTo>
                  <a:pt x="336359" y="40906"/>
                </a:lnTo>
                <a:lnTo>
                  <a:pt x="335686" y="42367"/>
                </a:lnTo>
                <a:lnTo>
                  <a:pt x="334098" y="44246"/>
                </a:lnTo>
                <a:lnTo>
                  <a:pt x="332955" y="44729"/>
                </a:lnTo>
                <a:lnTo>
                  <a:pt x="330987" y="44729"/>
                </a:lnTo>
                <a:lnTo>
                  <a:pt x="330619" y="44691"/>
                </a:lnTo>
                <a:lnTo>
                  <a:pt x="329666" y="44373"/>
                </a:lnTo>
                <a:lnTo>
                  <a:pt x="329666" y="48044"/>
                </a:lnTo>
                <a:lnTo>
                  <a:pt x="329793" y="48120"/>
                </a:lnTo>
                <a:lnTo>
                  <a:pt x="330746" y="48463"/>
                </a:lnTo>
                <a:lnTo>
                  <a:pt x="331190" y="48526"/>
                </a:lnTo>
                <a:lnTo>
                  <a:pt x="334200" y="48526"/>
                </a:lnTo>
                <a:lnTo>
                  <a:pt x="342341" y="33782"/>
                </a:lnTo>
                <a:lnTo>
                  <a:pt x="348653" y="12420"/>
                </a:lnTo>
                <a:close/>
              </a:path>
              <a:path w="424815" h="144779">
                <a:moveTo>
                  <a:pt x="351663" y="118554"/>
                </a:moveTo>
                <a:lnTo>
                  <a:pt x="347395" y="118554"/>
                </a:lnTo>
                <a:lnTo>
                  <a:pt x="347395" y="143814"/>
                </a:lnTo>
                <a:lnTo>
                  <a:pt x="351663" y="143814"/>
                </a:lnTo>
                <a:lnTo>
                  <a:pt x="351663" y="118554"/>
                </a:lnTo>
                <a:close/>
              </a:path>
              <a:path w="424815" h="144779">
                <a:moveTo>
                  <a:pt x="352386" y="108508"/>
                </a:moveTo>
                <a:lnTo>
                  <a:pt x="352132" y="107797"/>
                </a:lnTo>
                <a:lnTo>
                  <a:pt x="351078" y="106680"/>
                </a:lnTo>
                <a:lnTo>
                  <a:pt x="350393" y="106400"/>
                </a:lnTo>
                <a:lnTo>
                  <a:pt x="348678" y="106400"/>
                </a:lnTo>
                <a:lnTo>
                  <a:pt x="347980" y="106680"/>
                </a:lnTo>
                <a:lnTo>
                  <a:pt x="346913" y="107797"/>
                </a:lnTo>
                <a:lnTo>
                  <a:pt x="346659" y="108508"/>
                </a:lnTo>
                <a:lnTo>
                  <a:pt x="346659" y="110299"/>
                </a:lnTo>
                <a:lnTo>
                  <a:pt x="346913" y="111048"/>
                </a:lnTo>
                <a:lnTo>
                  <a:pt x="347980" y="112166"/>
                </a:lnTo>
                <a:lnTo>
                  <a:pt x="348678" y="112445"/>
                </a:lnTo>
                <a:lnTo>
                  <a:pt x="350393" y="112445"/>
                </a:lnTo>
                <a:lnTo>
                  <a:pt x="351078" y="112166"/>
                </a:lnTo>
                <a:lnTo>
                  <a:pt x="352132" y="111048"/>
                </a:lnTo>
                <a:lnTo>
                  <a:pt x="352386" y="110299"/>
                </a:lnTo>
                <a:lnTo>
                  <a:pt x="352386" y="108508"/>
                </a:lnTo>
                <a:close/>
              </a:path>
              <a:path w="424815" h="144779">
                <a:moveTo>
                  <a:pt x="361276" y="53695"/>
                </a:moveTo>
                <a:lnTo>
                  <a:pt x="361073" y="53555"/>
                </a:lnTo>
                <a:lnTo>
                  <a:pt x="360654" y="53365"/>
                </a:lnTo>
                <a:lnTo>
                  <a:pt x="359384" y="52870"/>
                </a:lnTo>
                <a:lnTo>
                  <a:pt x="358622" y="52755"/>
                </a:lnTo>
                <a:lnTo>
                  <a:pt x="356755" y="52755"/>
                </a:lnTo>
                <a:lnTo>
                  <a:pt x="350710" y="59118"/>
                </a:lnTo>
                <a:lnTo>
                  <a:pt x="350710" y="65544"/>
                </a:lnTo>
                <a:lnTo>
                  <a:pt x="347662" y="66116"/>
                </a:lnTo>
                <a:lnTo>
                  <a:pt x="347662" y="68961"/>
                </a:lnTo>
                <a:lnTo>
                  <a:pt x="350710" y="68961"/>
                </a:lnTo>
                <a:lnTo>
                  <a:pt x="350710" y="90741"/>
                </a:lnTo>
                <a:lnTo>
                  <a:pt x="354965" y="90741"/>
                </a:lnTo>
                <a:lnTo>
                  <a:pt x="354965" y="68961"/>
                </a:lnTo>
                <a:lnTo>
                  <a:pt x="360133" y="68961"/>
                </a:lnTo>
                <a:lnTo>
                  <a:pt x="360654" y="65481"/>
                </a:lnTo>
                <a:lnTo>
                  <a:pt x="354965" y="65481"/>
                </a:lnTo>
                <a:lnTo>
                  <a:pt x="355003" y="59118"/>
                </a:lnTo>
                <a:lnTo>
                  <a:pt x="355231" y="58115"/>
                </a:lnTo>
                <a:lnTo>
                  <a:pt x="356285" y="56857"/>
                </a:lnTo>
                <a:lnTo>
                  <a:pt x="357060" y="56540"/>
                </a:lnTo>
                <a:lnTo>
                  <a:pt x="358635" y="56540"/>
                </a:lnTo>
                <a:lnTo>
                  <a:pt x="359117" y="56616"/>
                </a:lnTo>
                <a:lnTo>
                  <a:pt x="360184" y="57073"/>
                </a:lnTo>
                <a:lnTo>
                  <a:pt x="360387" y="57226"/>
                </a:lnTo>
                <a:lnTo>
                  <a:pt x="360565" y="56540"/>
                </a:lnTo>
                <a:lnTo>
                  <a:pt x="361276" y="53695"/>
                </a:lnTo>
                <a:close/>
              </a:path>
              <a:path w="424815" h="144779">
                <a:moveTo>
                  <a:pt x="376974" y="128866"/>
                </a:moveTo>
                <a:lnTo>
                  <a:pt x="376707" y="126873"/>
                </a:lnTo>
                <a:lnTo>
                  <a:pt x="375691" y="123494"/>
                </a:lnTo>
                <a:lnTo>
                  <a:pt x="375005" y="122123"/>
                </a:lnTo>
                <a:lnTo>
                  <a:pt x="374535" y="121551"/>
                </a:lnTo>
                <a:lnTo>
                  <a:pt x="373253" y="119976"/>
                </a:lnTo>
                <a:lnTo>
                  <a:pt x="372554" y="119456"/>
                </a:lnTo>
                <a:lnTo>
                  <a:pt x="372554" y="127812"/>
                </a:lnTo>
                <a:lnTo>
                  <a:pt x="372554" y="134543"/>
                </a:lnTo>
                <a:lnTo>
                  <a:pt x="372071" y="136969"/>
                </a:lnTo>
                <a:lnTo>
                  <a:pt x="370141" y="139915"/>
                </a:lnTo>
                <a:lnTo>
                  <a:pt x="368769" y="140652"/>
                </a:lnTo>
                <a:lnTo>
                  <a:pt x="365264" y="140652"/>
                </a:lnTo>
                <a:lnTo>
                  <a:pt x="363905" y="139915"/>
                </a:lnTo>
                <a:lnTo>
                  <a:pt x="361937" y="136969"/>
                </a:lnTo>
                <a:lnTo>
                  <a:pt x="361442" y="134543"/>
                </a:lnTo>
                <a:lnTo>
                  <a:pt x="361442" y="127812"/>
                </a:lnTo>
                <a:lnTo>
                  <a:pt x="361924" y="125361"/>
                </a:lnTo>
                <a:lnTo>
                  <a:pt x="363855" y="122313"/>
                </a:lnTo>
                <a:lnTo>
                  <a:pt x="365213" y="121551"/>
                </a:lnTo>
                <a:lnTo>
                  <a:pt x="368731" y="121551"/>
                </a:lnTo>
                <a:lnTo>
                  <a:pt x="370090" y="122313"/>
                </a:lnTo>
                <a:lnTo>
                  <a:pt x="372059" y="125361"/>
                </a:lnTo>
                <a:lnTo>
                  <a:pt x="372554" y="127812"/>
                </a:lnTo>
                <a:lnTo>
                  <a:pt x="372554" y="119456"/>
                </a:lnTo>
                <a:lnTo>
                  <a:pt x="372211" y="119189"/>
                </a:lnTo>
                <a:lnTo>
                  <a:pt x="369824" y="118173"/>
                </a:lnTo>
                <a:lnTo>
                  <a:pt x="368528" y="117919"/>
                </a:lnTo>
                <a:lnTo>
                  <a:pt x="365760" y="117919"/>
                </a:lnTo>
                <a:lnTo>
                  <a:pt x="357136" y="134543"/>
                </a:lnTo>
                <a:lnTo>
                  <a:pt x="357276" y="135585"/>
                </a:lnTo>
                <a:lnTo>
                  <a:pt x="365455" y="144437"/>
                </a:lnTo>
                <a:lnTo>
                  <a:pt x="368223" y="144437"/>
                </a:lnTo>
                <a:lnTo>
                  <a:pt x="369531" y="144195"/>
                </a:lnTo>
                <a:lnTo>
                  <a:pt x="371983" y="143217"/>
                </a:lnTo>
                <a:lnTo>
                  <a:pt x="373062" y="142430"/>
                </a:lnTo>
                <a:lnTo>
                  <a:pt x="374611" y="140652"/>
                </a:lnTo>
                <a:lnTo>
                  <a:pt x="374929" y="140296"/>
                </a:lnTo>
                <a:lnTo>
                  <a:pt x="375653" y="138925"/>
                </a:lnTo>
                <a:lnTo>
                  <a:pt x="376707" y="135547"/>
                </a:lnTo>
                <a:lnTo>
                  <a:pt x="376961" y="133565"/>
                </a:lnTo>
                <a:lnTo>
                  <a:pt x="376974" y="128866"/>
                </a:lnTo>
                <a:close/>
              </a:path>
              <a:path w="424815" h="144779">
                <a:moveTo>
                  <a:pt x="378968" y="90741"/>
                </a:moveTo>
                <a:lnTo>
                  <a:pt x="378853" y="90004"/>
                </a:lnTo>
                <a:lnTo>
                  <a:pt x="378701" y="87960"/>
                </a:lnTo>
                <a:lnTo>
                  <a:pt x="378688" y="87744"/>
                </a:lnTo>
                <a:lnTo>
                  <a:pt x="378650" y="79692"/>
                </a:lnTo>
                <a:lnTo>
                  <a:pt x="378574" y="70497"/>
                </a:lnTo>
                <a:lnTo>
                  <a:pt x="377990" y="68478"/>
                </a:lnTo>
                <a:lnTo>
                  <a:pt x="375310" y="65570"/>
                </a:lnTo>
                <a:lnTo>
                  <a:pt x="373354" y="64858"/>
                </a:lnTo>
                <a:lnTo>
                  <a:pt x="369747" y="64858"/>
                </a:lnTo>
                <a:lnTo>
                  <a:pt x="363181" y="67906"/>
                </a:lnTo>
                <a:lnTo>
                  <a:pt x="364972" y="70739"/>
                </a:lnTo>
                <a:lnTo>
                  <a:pt x="365455" y="70319"/>
                </a:lnTo>
                <a:lnTo>
                  <a:pt x="366115" y="69837"/>
                </a:lnTo>
                <a:lnTo>
                  <a:pt x="367804" y="68757"/>
                </a:lnTo>
                <a:lnTo>
                  <a:pt x="368858" y="68478"/>
                </a:lnTo>
                <a:lnTo>
                  <a:pt x="371487" y="68478"/>
                </a:lnTo>
                <a:lnTo>
                  <a:pt x="372554" y="68884"/>
                </a:lnTo>
                <a:lnTo>
                  <a:pt x="374053" y="70497"/>
                </a:lnTo>
                <a:lnTo>
                  <a:pt x="374446" y="71983"/>
                </a:lnTo>
                <a:lnTo>
                  <a:pt x="374446" y="76530"/>
                </a:lnTo>
                <a:lnTo>
                  <a:pt x="374446" y="79692"/>
                </a:lnTo>
                <a:lnTo>
                  <a:pt x="370827" y="87744"/>
                </a:lnTo>
                <a:lnTo>
                  <a:pt x="369176" y="87744"/>
                </a:lnTo>
                <a:lnTo>
                  <a:pt x="368350" y="87426"/>
                </a:lnTo>
                <a:lnTo>
                  <a:pt x="367157" y="86131"/>
                </a:lnTo>
                <a:lnTo>
                  <a:pt x="366915" y="85344"/>
                </a:lnTo>
                <a:lnTo>
                  <a:pt x="366864" y="82448"/>
                </a:lnTo>
                <a:lnTo>
                  <a:pt x="367385" y="81432"/>
                </a:lnTo>
                <a:lnTo>
                  <a:pt x="369493" y="80162"/>
                </a:lnTo>
                <a:lnTo>
                  <a:pt x="371043" y="79819"/>
                </a:lnTo>
                <a:lnTo>
                  <a:pt x="374446" y="79692"/>
                </a:lnTo>
                <a:lnTo>
                  <a:pt x="374446" y="76530"/>
                </a:lnTo>
                <a:lnTo>
                  <a:pt x="371690" y="76530"/>
                </a:lnTo>
                <a:lnTo>
                  <a:pt x="370332" y="76669"/>
                </a:lnTo>
                <a:lnTo>
                  <a:pt x="362597" y="85344"/>
                </a:lnTo>
                <a:lnTo>
                  <a:pt x="362775" y="86283"/>
                </a:lnTo>
                <a:lnTo>
                  <a:pt x="368388" y="91376"/>
                </a:lnTo>
                <a:lnTo>
                  <a:pt x="370141" y="91376"/>
                </a:lnTo>
                <a:lnTo>
                  <a:pt x="374650" y="87960"/>
                </a:lnTo>
                <a:lnTo>
                  <a:pt x="374916" y="90741"/>
                </a:lnTo>
                <a:lnTo>
                  <a:pt x="378968" y="90741"/>
                </a:lnTo>
                <a:close/>
              </a:path>
              <a:path w="424815" h="144779">
                <a:moveTo>
                  <a:pt x="389331" y="65481"/>
                </a:moveTo>
                <a:lnTo>
                  <a:pt x="385076" y="65481"/>
                </a:lnTo>
                <a:lnTo>
                  <a:pt x="385076" y="90741"/>
                </a:lnTo>
                <a:lnTo>
                  <a:pt x="389331" y="90741"/>
                </a:lnTo>
                <a:lnTo>
                  <a:pt x="389331" y="65481"/>
                </a:lnTo>
                <a:close/>
              </a:path>
              <a:path w="424815" h="144779">
                <a:moveTo>
                  <a:pt x="390067" y="55460"/>
                </a:moveTo>
                <a:lnTo>
                  <a:pt x="389801" y="54737"/>
                </a:lnTo>
                <a:lnTo>
                  <a:pt x="388747" y="53619"/>
                </a:lnTo>
                <a:lnTo>
                  <a:pt x="388061" y="53327"/>
                </a:lnTo>
                <a:lnTo>
                  <a:pt x="386346" y="53327"/>
                </a:lnTo>
                <a:lnTo>
                  <a:pt x="385648" y="53619"/>
                </a:lnTo>
                <a:lnTo>
                  <a:pt x="384594" y="54737"/>
                </a:lnTo>
                <a:lnTo>
                  <a:pt x="384340" y="55460"/>
                </a:lnTo>
                <a:lnTo>
                  <a:pt x="384340" y="57251"/>
                </a:lnTo>
                <a:lnTo>
                  <a:pt x="384594" y="57975"/>
                </a:lnTo>
                <a:lnTo>
                  <a:pt x="385648" y="59105"/>
                </a:lnTo>
                <a:lnTo>
                  <a:pt x="386346" y="59385"/>
                </a:lnTo>
                <a:lnTo>
                  <a:pt x="388061" y="59385"/>
                </a:lnTo>
                <a:lnTo>
                  <a:pt x="388747" y="59105"/>
                </a:lnTo>
                <a:lnTo>
                  <a:pt x="389801" y="57975"/>
                </a:lnTo>
                <a:lnTo>
                  <a:pt x="390067" y="57251"/>
                </a:lnTo>
                <a:lnTo>
                  <a:pt x="390067" y="55460"/>
                </a:lnTo>
                <a:close/>
              </a:path>
              <a:path w="424815" h="144779">
                <a:moveTo>
                  <a:pt x="400380" y="143814"/>
                </a:moveTo>
                <a:lnTo>
                  <a:pt x="399415" y="121551"/>
                </a:lnTo>
                <a:lnTo>
                  <a:pt x="399338" y="121386"/>
                </a:lnTo>
                <a:lnTo>
                  <a:pt x="394144" y="117919"/>
                </a:lnTo>
                <a:lnTo>
                  <a:pt x="392036" y="117919"/>
                </a:lnTo>
                <a:lnTo>
                  <a:pt x="386334" y="121386"/>
                </a:lnTo>
                <a:lnTo>
                  <a:pt x="386219" y="118554"/>
                </a:lnTo>
                <a:lnTo>
                  <a:pt x="382346" y="118554"/>
                </a:lnTo>
                <a:lnTo>
                  <a:pt x="382346" y="143814"/>
                </a:lnTo>
                <a:lnTo>
                  <a:pt x="386600" y="143814"/>
                </a:lnTo>
                <a:lnTo>
                  <a:pt x="386600" y="124345"/>
                </a:lnTo>
                <a:lnTo>
                  <a:pt x="387096" y="123748"/>
                </a:lnTo>
                <a:lnTo>
                  <a:pt x="387756" y="123126"/>
                </a:lnTo>
                <a:lnTo>
                  <a:pt x="389432" y="121856"/>
                </a:lnTo>
                <a:lnTo>
                  <a:pt x="390486" y="121551"/>
                </a:lnTo>
                <a:lnTo>
                  <a:pt x="393230" y="121551"/>
                </a:lnTo>
                <a:lnTo>
                  <a:pt x="394322" y="122021"/>
                </a:lnTo>
                <a:lnTo>
                  <a:pt x="395757" y="123875"/>
                </a:lnTo>
                <a:lnTo>
                  <a:pt x="396125" y="125412"/>
                </a:lnTo>
                <a:lnTo>
                  <a:pt x="396125" y="143814"/>
                </a:lnTo>
                <a:lnTo>
                  <a:pt x="400380" y="143814"/>
                </a:lnTo>
                <a:close/>
              </a:path>
              <a:path w="424815" h="144779">
                <a:moveTo>
                  <a:pt x="407492" y="65430"/>
                </a:moveTo>
                <a:lnTo>
                  <a:pt x="406260" y="65062"/>
                </a:lnTo>
                <a:lnTo>
                  <a:pt x="405777" y="65011"/>
                </a:lnTo>
                <a:lnTo>
                  <a:pt x="404368" y="65011"/>
                </a:lnTo>
                <a:lnTo>
                  <a:pt x="399859" y="68897"/>
                </a:lnTo>
                <a:lnTo>
                  <a:pt x="399757" y="65481"/>
                </a:lnTo>
                <a:lnTo>
                  <a:pt x="395859" y="65481"/>
                </a:lnTo>
                <a:lnTo>
                  <a:pt x="395859" y="90741"/>
                </a:lnTo>
                <a:lnTo>
                  <a:pt x="400113" y="90741"/>
                </a:lnTo>
                <a:lnTo>
                  <a:pt x="400113" y="72224"/>
                </a:lnTo>
                <a:lnTo>
                  <a:pt x="400431" y="71386"/>
                </a:lnTo>
                <a:lnTo>
                  <a:pt x="400964" y="70599"/>
                </a:lnTo>
                <a:lnTo>
                  <a:pt x="402501" y="69151"/>
                </a:lnTo>
                <a:lnTo>
                  <a:pt x="403225" y="68897"/>
                </a:lnTo>
                <a:lnTo>
                  <a:pt x="403517" y="68795"/>
                </a:lnTo>
                <a:lnTo>
                  <a:pt x="405460" y="68795"/>
                </a:lnTo>
                <a:lnTo>
                  <a:pt x="405930" y="68846"/>
                </a:lnTo>
                <a:lnTo>
                  <a:pt x="406857" y="69151"/>
                </a:lnTo>
                <a:lnTo>
                  <a:pt x="407022" y="68795"/>
                </a:lnTo>
                <a:lnTo>
                  <a:pt x="407492" y="65430"/>
                </a:lnTo>
                <a:close/>
              </a:path>
              <a:path w="424815" h="144779">
                <a:moveTo>
                  <a:pt x="424345" y="82308"/>
                </a:moveTo>
                <a:lnTo>
                  <a:pt x="423887" y="80899"/>
                </a:lnTo>
                <a:lnTo>
                  <a:pt x="421919" y="78549"/>
                </a:lnTo>
                <a:lnTo>
                  <a:pt x="420573" y="77444"/>
                </a:lnTo>
                <a:lnTo>
                  <a:pt x="417271" y="75488"/>
                </a:lnTo>
                <a:lnTo>
                  <a:pt x="416153" y="74790"/>
                </a:lnTo>
                <a:lnTo>
                  <a:pt x="415328" y="74129"/>
                </a:lnTo>
                <a:lnTo>
                  <a:pt x="414235" y="72898"/>
                </a:lnTo>
                <a:lnTo>
                  <a:pt x="413956" y="72110"/>
                </a:lnTo>
                <a:lnTo>
                  <a:pt x="414032" y="70269"/>
                </a:lnTo>
                <a:lnTo>
                  <a:pt x="414261" y="69799"/>
                </a:lnTo>
                <a:lnTo>
                  <a:pt x="415455" y="68745"/>
                </a:lnTo>
                <a:lnTo>
                  <a:pt x="416306" y="68478"/>
                </a:lnTo>
                <a:lnTo>
                  <a:pt x="418630" y="68478"/>
                </a:lnTo>
                <a:lnTo>
                  <a:pt x="419595" y="68757"/>
                </a:lnTo>
                <a:lnTo>
                  <a:pt x="421055" y="69837"/>
                </a:lnTo>
                <a:lnTo>
                  <a:pt x="421576" y="70269"/>
                </a:lnTo>
                <a:lnTo>
                  <a:pt x="421855" y="70586"/>
                </a:lnTo>
                <a:lnTo>
                  <a:pt x="423125" y="68478"/>
                </a:lnTo>
                <a:lnTo>
                  <a:pt x="423697" y="67538"/>
                </a:lnTo>
                <a:lnTo>
                  <a:pt x="423214" y="67068"/>
                </a:lnTo>
                <a:lnTo>
                  <a:pt x="422554" y="66471"/>
                </a:lnTo>
                <a:lnTo>
                  <a:pt x="418249" y="64858"/>
                </a:lnTo>
                <a:lnTo>
                  <a:pt x="416255" y="64858"/>
                </a:lnTo>
                <a:lnTo>
                  <a:pt x="409956" y="73126"/>
                </a:lnTo>
                <a:lnTo>
                  <a:pt x="410413" y="74574"/>
                </a:lnTo>
                <a:lnTo>
                  <a:pt x="412203" y="76822"/>
                </a:lnTo>
                <a:lnTo>
                  <a:pt x="413435" y="77889"/>
                </a:lnTo>
                <a:lnTo>
                  <a:pt x="416585" y="79908"/>
                </a:lnTo>
                <a:lnTo>
                  <a:pt x="418630" y="81280"/>
                </a:lnTo>
                <a:lnTo>
                  <a:pt x="420281" y="85496"/>
                </a:lnTo>
                <a:lnTo>
                  <a:pt x="419963" y="86131"/>
                </a:lnTo>
                <a:lnTo>
                  <a:pt x="419836" y="86271"/>
                </a:lnTo>
                <a:lnTo>
                  <a:pt x="418604" y="87312"/>
                </a:lnTo>
                <a:lnTo>
                  <a:pt x="417652" y="87591"/>
                </a:lnTo>
                <a:lnTo>
                  <a:pt x="415683" y="87591"/>
                </a:lnTo>
                <a:lnTo>
                  <a:pt x="411276" y="85115"/>
                </a:lnTo>
                <a:lnTo>
                  <a:pt x="409232" y="88480"/>
                </a:lnTo>
                <a:lnTo>
                  <a:pt x="415315" y="91376"/>
                </a:lnTo>
                <a:lnTo>
                  <a:pt x="418922" y="91376"/>
                </a:lnTo>
                <a:lnTo>
                  <a:pt x="420916" y="90690"/>
                </a:lnTo>
                <a:lnTo>
                  <a:pt x="423684" y="87960"/>
                </a:lnTo>
                <a:lnTo>
                  <a:pt x="423837" y="87591"/>
                </a:lnTo>
                <a:lnTo>
                  <a:pt x="424319" y="86410"/>
                </a:lnTo>
                <a:lnTo>
                  <a:pt x="424345" y="82308"/>
                </a:lnTo>
                <a:close/>
              </a:path>
            </a:pathLst>
          </a:custGeom>
          <a:solidFill>
            <a:srgbClr val="000000"/>
          </a:solidFill>
        </p:spPr>
        <p:txBody>
          <a:bodyPr wrap="square" lIns="0" tIns="0" rIns="0" bIns="0" rtlCol="0"/>
          <a:lstStyle/>
          <a:p>
            <a:endParaRPr/>
          </a:p>
        </p:txBody>
      </p:sp>
      <p:pic>
        <p:nvPicPr>
          <p:cNvPr id="30" name="bg object 30"/>
          <p:cNvPicPr/>
          <p:nvPr/>
        </p:nvPicPr>
        <p:blipFill>
          <a:blip r:embed="rId13" cstate="print"/>
          <a:stretch>
            <a:fillRect/>
          </a:stretch>
        </p:blipFill>
        <p:spPr>
          <a:xfrm>
            <a:off x="17259823" y="10867176"/>
            <a:ext cx="439671" cy="64025"/>
          </a:xfrm>
          <a:prstGeom prst="rect">
            <a:avLst/>
          </a:prstGeom>
        </p:spPr>
      </p:pic>
      <p:pic>
        <p:nvPicPr>
          <p:cNvPr id="31" name="bg object 31"/>
          <p:cNvPicPr/>
          <p:nvPr/>
        </p:nvPicPr>
        <p:blipFill>
          <a:blip r:embed="rId14" cstate="print"/>
          <a:stretch>
            <a:fillRect/>
          </a:stretch>
        </p:blipFill>
        <p:spPr>
          <a:xfrm>
            <a:off x="16911589" y="10876019"/>
            <a:ext cx="282621" cy="46333"/>
          </a:xfrm>
          <a:prstGeom prst="rect">
            <a:avLst/>
          </a:prstGeom>
        </p:spPr>
      </p:pic>
      <p:pic>
        <p:nvPicPr>
          <p:cNvPr id="32" name="bg object 32"/>
          <p:cNvPicPr/>
          <p:nvPr/>
        </p:nvPicPr>
        <p:blipFill>
          <a:blip r:embed="rId15" cstate="print"/>
          <a:stretch>
            <a:fillRect/>
          </a:stretch>
        </p:blipFill>
        <p:spPr>
          <a:xfrm>
            <a:off x="16784685" y="10484358"/>
            <a:ext cx="410159" cy="298241"/>
          </a:xfrm>
          <a:prstGeom prst="rect">
            <a:avLst/>
          </a:prstGeom>
        </p:spPr>
      </p:pic>
      <p:sp>
        <p:nvSpPr>
          <p:cNvPr id="33" name="bg object 33"/>
          <p:cNvSpPr/>
          <p:nvPr/>
        </p:nvSpPr>
        <p:spPr>
          <a:xfrm>
            <a:off x="17266448" y="10485356"/>
            <a:ext cx="5715" cy="281940"/>
          </a:xfrm>
          <a:custGeom>
            <a:avLst/>
            <a:gdLst/>
            <a:ahLst/>
            <a:cxnLst/>
            <a:rect l="l" t="t" r="r" b="b"/>
            <a:pathLst>
              <a:path w="5715" h="281940">
                <a:moveTo>
                  <a:pt x="5455" y="0"/>
                </a:moveTo>
                <a:lnTo>
                  <a:pt x="0" y="0"/>
                </a:lnTo>
                <a:lnTo>
                  <a:pt x="0" y="281939"/>
                </a:lnTo>
                <a:lnTo>
                  <a:pt x="5455" y="281939"/>
                </a:lnTo>
                <a:lnTo>
                  <a:pt x="5455" y="0"/>
                </a:lnTo>
                <a:close/>
              </a:path>
            </a:pathLst>
          </a:custGeom>
          <a:solidFill>
            <a:srgbClr val="009FE3"/>
          </a:solidFill>
        </p:spPr>
        <p:txBody>
          <a:bodyPr wrap="square" lIns="0" tIns="0" rIns="0" bIns="0" rtlCol="0"/>
          <a:lstStyle/>
          <a:p>
            <a:endParaRPr/>
          </a:p>
        </p:txBody>
      </p:sp>
      <p:pic>
        <p:nvPicPr>
          <p:cNvPr id="34" name="bg object 34"/>
          <p:cNvPicPr/>
          <p:nvPr/>
        </p:nvPicPr>
        <p:blipFill>
          <a:blip r:embed="rId16" cstate="print"/>
          <a:stretch>
            <a:fillRect/>
          </a:stretch>
        </p:blipFill>
        <p:spPr>
          <a:xfrm>
            <a:off x="17344993" y="10667671"/>
            <a:ext cx="361131" cy="99626"/>
          </a:xfrm>
          <a:prstGeom prst="rect">
            <a:avLst/>
          </a:prstGeom>
        </p:spPr>
      </p:pic>
      <p:sp>
        <p:nvSpPr>
          <p:cNvPr id="2" name="Holder 2"/>
          <p:cNvSpPr>
            <a:spLocks noGrp="1"/>
          </p:cNvSpPr>
          <p:nvPr>
            <p:ph type="title"/>
          </p:nvPr>
        </p:nvSpPr>
        <p:spPr>
          <a:xfrm>
            <a:off x="824970" y="238601"/>
            <a:ext cx="12115800" cy="1030605"/>
          </a:xfrm>
          <a:prstGeom prst="rect">
            <a:avLst/>
          </a:prstGeom>
        </p:spPr>
        <p:txBody>
          <a:bodyPr wrap="square" lIns="0" tIns="0" rIns="0" bIns="0">
            <a:spAutoFit/>
          </a:bodyPr>
          <a:lstStyle>
            <a:lvl1pPr>
              <a:defRPr sz="6600" b="1" i="0">
                <a:solidFill>
                  <a:srgbClr val="009FE3"/>
                </a:solidFill>
                <a:latin typeface="Barlow Condensed SemiBold"/>
                <a:cs typeface="Barlow Condensed SemiBold"/>
              </a:defRPr>
            </a:lvl1pPr>
          </a:lstStyle>
          <a:p>
            <a:endParaRPr/>
          </a:p>
        </p:txBody>
      </p:sp>
      <p:sp>
        <p:nvSpPr>
          <p:cNvPr id="3" name="Holder 3"/>
          <p:cNvSpPr>
            <a:spLocks noGrp="1"/>
          </p:cNvSpPr>
          <p:nvPr>
            <p:ph type="body" idx="1"/>
          </p:nvPr>
        </p:nvSpPr>
        <p:spPr>
          <a:xfrm>
            <a:off x="799570" y="2471129"/>
            <a:ext cx="18505170" cy="6991984"/>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2113122" y="10448602"/>
            <a:ext cx="9951720" cy="261610"/>
          </a:xfrm>
          <a:prstGeom prst="rect">
            <a:avLst/>
          </a:prstGeom>
        </p:spPr>
        <p:txBody>
          <a:bodyPr wrap="square" lIns="0" tIns="0" rIns="0" bIns="0">
            <a:spAutoFit/>
          </a:bodyPr>
          <a:lstStyle>
            <a:lvl1pPr>
              <a:defRPr sz="1700" b="1" i="0">
                <a:solidFill>
                  <a:schemeClr val="tx1"/>
                </a:solidFill>
                <a:latin typeface="Barlow Condensed SemiBold"/>
                <a:cs typeface="Barlow Condensed SemiBold"/>
              </a:defRPr>
            </a:lvl1pPr>
          </a:lstStyle>
          <a:p>
            <a:pPr marL="12700" algn="r">
              <a:spcBef>
                <a:spcPts val="130"/>
              </a:spcBef>
            </a:pPr>
            <a:r>
              <a:rPr lang="en-US" spc="55"/>
              <a:t>Facilitating implementation of climate‑resilient and low‑carbon development aligned with national and global goals</a:t>
            </a:r>
          </a:p>
        </p:txBody>
      </p:sp>
      <p:sp>
        <p:nvSpPr>
          <p:cNvPr id="5" name="Holder 5"/>
          <p:cNvSpPr>
            <a:spLocks noGrp="1"/>
          </p:cNvSpPr>
          <p:nvPr>
            <p:ph type="dt" sz="half" idx="6"/>
          </p:nvPr>
        </p:nvSpPr>
        <p:spPr>
          <a:xfrm>
            <a:off x="1005205" y="10517696"/>
            <a:ext cx="4623943" cy="56546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5/4/2025</a:t>
            </a:fld>
            <a:endParaRPr lang="en-US"/>
          </a:p>
        </p:txBody>
      </p:sp>
      <p:sp>
        <p:nvSpPr>
          <p:cNvPr id="6" name="Holder 6"/>
          <p:cNvSpPr>
            <a:spLocks noGrp="1"/>
          </p:cNvSpPr>
          <p:nvPr>
            <p:ph type="sldNum" sz="quarter" idx="7"/>
          </p:nvPr>
        </p:nvSpPr>
        <p:spPr>
          <a:xfrm>
            <a:off x="14474953" y="10517696"/>
            <a:ext cx="4623943" cy="56546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‹Nr.›</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jpg"/><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51.jpeg"/><Relationship Id="rId9" Type="http://schemas.openxmlformats.org/officeDocument/2006/relationships/image" Target="../media/image56.png"/></Relationships>
</file>

<file path=ppt/slides/_rels/slide2.xml.rels><?xml version="1.0" encoding="UTF-8" standalone="yes"?>
<Relationships xmlns="http://schemas.openxmlformats.org/package/2006/relationships"><Relationship Id="rId13" Type="http://schemas.openxmlformats.org/officeDocument/2006/relationships/image" Target="../media/image68.png"/><Relationship Id="rId18" Type="http://schemas.openxmlformats.org/officeDocument/2006/relationships/image" Target="../media/image73.png"/><Relationship Id="rId26" Type="http://schemas.openxmlformats.org/officeDocument/2006/relationships/image" Target="../media/image81.png"/><Relationship Id="rId39" Type="http://schemas.openxmlformats.org/officeDocument/2006/relationships/image" Target="../media/image94.png"/><Relationship Id="rId21" Type="http://schemas.openxmlformats.org/officeDocument/2006/relationships/image" Target="../media/image76.png"/><Relationship Id="rId34" Type="http://schemas.openxmlformats.org/officeDocument/2006/relationships/image" Target="../media/image89.png"/><Relationship Id="rId42" Type="http://schemas.openxmlformats.org/officeDocument/2006/relationships/image" Target="../media/image97.png"/><Relationship Id="rId47" Type="http://schemas.openxmlformats.org/officeDocument/2006/relationships/image" Target="../media/image102.jpeg"/><Relationship Id="rId7" Type="http://schemas.openxmlformats.org/officeDocument/2006/relationships/image" Target="../media/image62.png"/><Relationship Id="rId2" Type="http://schemas.openxmlformats.org/officeDocument/2006/relationships/image" Target="../media/image57.png"/><Relationship Id="rId16" Type="http://schemas.openxmlformats.org/officeDocument/2006/relationships/image" Target="../media/image71.png"/><Relationship Id="rId29" Type="http://schemas.openxmlformats.org/officeDocument/2006/relationships/image" Target="../media/image84.png"/><Relationship Id="rId11" Type="http://schemas.openxmlformats.org/officeDocument/2006/relationships/image" Target="../media/image66.png"/><Relationship Id="rId24" Type="http://schemas.openxmlformats.org/officeDocument/2006/relationships/image" Target="../media/image79.png"/><Relationship Id="rId32" Type="http://schemas.openxmlformats.org/officeDocument/2006/relationships/image" Target="../media/image87.png"/><Relationship Id="rId37" Type="http://schemas.openxmlformats.org/officeDocument/2006/relationships/image" Target="../media/image92.png"/><Relationship Id="rId40" Type="http://schemas.openxmlformats.org/officeDocument/2006/relationships/image" Target="../media/image95.png"/><Relationship Id="rId45" Type="http://schemas.openxmlformats.org/officeDocument/2006/relationships/image" Target="../media/image100.png"/><Relationship Id="rId5" Type="http://schemas.openxmlformats.org/officeDocument/2006/relationships/image" Target="../media/image60.png"/><Relationship Id="rId15" Type="http://schemas.openxmlformats.org/officeDocument/2006/relationships/image" Target="../media/image70.png"/><Relationship Id="rId23" Type="http://schemas.openxmlformats.org/officeDocument/2006/relationships/image" Target="../media/image78.png"/><Relationship Id="rId28" Type="http://schemas.openxmlformats.org/officeDocument/2006/relationships/image" Target="../media/image83.png"/><Relationship Id="rId36" Type="http://schemas.openxmlformats.org/officeDocument/2006/relationships/image" Target="../media/image91.png"/><Relationship Id="rId49" Type="http://schemas.openxmlformats.org/officeDocument/2006/relationships/image" Target="../media/image103.png"/><Relationship Id="rId10" Type="http://schemas.openxmlformats.org/officeDocument/2006/relationships/image" Target="../media/image65.png"/><Relationship Id="rId19" Type="http://schemas.openxmlformats.org/officeDocument/2006/relationships/image" Target="../media/image74.png"/><Relationship Id="rId31" Type="http://schemas.openxmlformats.org/officeDocument/2006/relationships/image" Target="../media/image86.png"/><Relationship Id="rId44" Type="http://schemas.openxmlformats.org/officeDocument/2006/relationships/image" Target="../media/image99.png"/><Relationship Id="rId4" Type="http://schemas.openxmlformats.org/officeDocument/2006/relationships/image" Target="../media/image59.png"/><Relationship Id="rId9" Type="http://schemas.openxmlformats.org/officeDocument/2006/relationships/image" Target="../media/image64.png"/><Relationship Id="rId14" Type="http://schemas.openxmlformats.org/officeDocument/2006/relationships/image" Target="../media/image69.png"/><Relationship Id="rId22" Type="http://schemas.openxmlformats.org/officeDocument/2006/relationships/image" Target="../media/image77.png"/><Relationship Id="rId27" Type="http://schemas.openxmlformats.org/officeDocument/2006/relationships/image" Target="../media/image82.png"/><Relationship Id="rId30" Type="http://schemas.openxmlformats.org/officeDocument/2006/relationships/image" Target="../media/image85.png"/><Relationship Id="rId35" Type="http://schemas.openxmlformats.org/officeDocument/2006/relationships/image" Target="../media/image90.png"/><Relationship Id="rId43" Type="http://schemas.openxmlformats.org/officeDocument/2006/relationships/image" Target="../media/image98.png"/><Relationship Id="rId48" Type="http://schemas.openxmlformats.org/officeDocument/2006/relationships/image" Target="../media/image49.jpg"/><Relationship Id="rId8" Type="http://schemas.openxmlformats.org/officeDocument/2006/relationships/image" Target="../media/image63.png"/><Relationship Id="rId3" Type="http://schemas.openxmlformats.org/officeDocument/2006/relationships/image" Target="../media/image58.png"/><Relationship Id="rId12" Type="http://schemas.openxmlformats.org/officeDocument/2006/relationships/image" Target="../media/image67.png"/><Relationship Id="rId17" Type="http://schemas.openxmlformats.org/officeDocument/2006/relationships/image" Target="../media/image72.png"/><Relationship Id="rId25" Type="http://schemas.openxmlformats.org/officeDocument/2006/relationships/image" Target="../media/image80.png"/><Relationship Id="rId33" Type="http://schemas.openxmlformats.org/officeDocument/2006/relationships/image" Target="../media/image88.png"/><Relationship Id="rId38" Type="http://schemas.openxmlformats.org/officeDocument/2006/relationships/image" Target="../media/image93.png"/><Relationship Id="rId46" Type="http://schemas.openxmlformats.org/officeDocument/2006/relationships/image" Target="../media/image101.png"/><Relationship Id="rId20" Type="http://schemas.openxmlformats.org/officeDocument/2006/relationships/image" Target="../media/image75.png"/><Relationship Id="rId41" Type="http://schemas.openxmlformats.org/officeDocument/2006/relationships/image" Target="../media/image96.png"/><Relationship Id="rId1" Type="http://schemas.openxmlformats.org/officeDocument/2006/relationships/slideLayout" Target="../slideLayouts/slideLayout4.xml"/><Relationship Id="rId6" Type="http://schemas.openxmlformats.org/officeDocument/2006/relationships/image" Target="../media/image61.png"/></Relationships>
</file>

<file path=ppt/slides/_rels/slide3.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50.png"/><Relationship Id="rId7" Type="http://schemas.openxmlformats.org/officeDocument/2006/relationships/image" Target="../media/image56.png"/><Relationship Id="rId2" Type="http://schemas.openxmlformats.org/officeDocument/2006/relationships/image" Target="../media/image49.jpg"/><Relationship Id="rId1" Type="http://schemas.openxmlformats.org/officeDocument/2006/relationships/slideLayout" Target="../slideLayouts/slideLayout2.xml"/><Relationship Id="rId6" Type="http://schemas.openxmlformats.org/officeDocument/2006/relationships/image" Target="../media/image105.png"/><Relationship Id="rId5" Type="http://schemas.openxmlformats.org/officeDocument/2006/relationships/image" Target="../media/image104.png"/><Relationship Id="rId10" Type="http://schemas.openxmlformats.org/officeDocument/2006/relationships/image" Target="../media/image55.png"/><Relationship Id="rId4" Type="http://schemas.openxmlformats.org/officeDocument/2006/relationships/image" Target="../media/image51.jpeg"/><Relationship Id="rId9" Type="http://schemas.openxmlformats.org/officeDocument/2006/relationships/image" Target="../media/image54.png"/></Relationships>
</file>

<file path=ppt/slides/_rels/slide4.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jpg"/><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106.jpeg"/><Relationship Id="rId4" Type="http://schemas.openxmlformats.org/officeDocument/2006/relationships/image" Target="../media/image51.jpeg"/></Relationships>
</file>

<file path=ppt/slides/_rels/slide5.xml.rels><?xml version="1.0" encoding="UTF-8" standalone="yes"?>
<Relationships xmlns="http://schemas.openxmlformats.org/package/2006/relationships"><Relationship Id="rId8" Type="http://schemas.openxmlformats.org/officeDocument/2006/relationships/hyperlink" Target="https://www.borda.org/solutions/decentralised-sanitation-systems-2/#fsm" TargetMode="External"/><Relationship Id="rId13" Type="http://schemas.openxmlformats.org/officeDocument/2006/relationships/image" Target="../media/image112.png"/><Relationship Id="rId18" Type="http://schemas.openxmlformats.org/officeDocument/2006/relationships/image" Target="../media/image104.png"/><Relationship Id="rId26" Type="http://schemas.openxmlformats.org/officeDocument/2006/relationships/image" Target="../media/image54.png"/><Relationship Id="rId3" Type="http://schemas.openxmlformats.org/officeDocument/2006/relationships/image" Target="../media/image108.svg"/><Relationship Id="rId21" Type="http://schemas.openxmlformats.org/officeDocument/2006/relationships/image" Target="../media/image119.png"/><Relationship Id="rId7" Type="http://schemas.openxmlformats.org/officeDocument/2006/relationships/image" Target="../media/image105.png"/><Relationship Id="rId12" Type="http://schemas.openxmlformats.org/officeDocument/2006/relationships/image" Target="../media/image111.png"/><Relationship Id="rId17" Type="http://schemas.openxmlformats.org/officeDocument/2006/relationships/image" Target="../media/image116.png"/><Relationship Id="rId25" Type="http://schemas.openxmlformats.org/officeDocument/2006/relationships/image" Target="../media/image53.png"/><Relationship Id="rId2" Type="http://schemas.openxmlformats.org/officeDocument/2006/relationships/image" Target="../media/image107.png"/><Relationship Id="rId16" Type="http://schemas.openxmlformats.org/officeDocument/2006/relationships/image" Target="../media/image115.svg"/><Relationship Id="rId20" Type="http://schemas.openxmlformats.org/officeDocument/2006/relationships/image" Target="../media/image118.svg"/><Relationship Id="rId1" Type="http://schemas.openxmlformats.org/officeDocument/2006/relationships/slideLayout" Target="../slideLayouts/slideLayout2.xml"/><Relationship Id="rId6" Type="http://schemas.openxmlformats.org/officeDocument/2006/relationships/image" Target="../media/image110.jpeg"/><Relationship Id="rId11" Type="http://schemas.openxmlformats.org/officeDocument/2006/relationships/hyperlink" Target="https://www.borda.org/solutions/decentralised-sanitation-systems-2/#dewats" TargetMode="External"/><Relationship Id="rId24" Type="http://schemas.openxmlformats.org/officeDocument/2006/relationships/image" Target="../media/image122.svg"/><Relationship Id="rId5" Type="http://schemas.openxmlformats.org/officeDocument/2006/relationships/image" Target="../media/image109.png"/><Relationship Id="rId15" Type="http://schemas.openxmlformats.org/officeDocument/2006/relationships/image" Target="../media/image114.png"/><Relationship Id="rId23" Type="http://schemas.openxmlformats.org/officeDocument/2006/relationships/image" Target="../media/image121.png"/><Relationship Id="rId28" Type="http://schemas.openxmlformats.org/officeDocument/2006/relationships/image" Target="../media/image51.jpeg"/><Relationship Id="rId10" Type="http://schemas.openxmlformats.org/officeDocument/2006/relationships/hyperlink" Target="https://www.borda.org/solutions/decentralised-sanitation-systems-2/#biogas" TargetMode="External"/><Relationship Id="rId19" Type="http://schemas.openxmlformats.org/officeDocument/2006/relationships/image" Target="../media/image117.png"/><Relationship Id="rId4" Type="http://schemas.openxmlformats.org/officeDocument/2006/relationships/image" Target="../media/image49.jpg"/><Relationship Id="rId9" Type="http://schemas.openxmlformats.org/officeDocument/2006/relationships/hyperlink" Target="https://www.borda.org/solutions/decentralised-sanitation-systems-2/#deswam" TargetMode="External"/><Relationship Id="rId14" Type="http://schemas.openxmlformats.org/officeDocument/2006/relationships/image" Target="../media/image113.svg"/><Relationship Id="rId22" Type="http://schemas.openxmlformats.org/officeDocument/2006/relationships/image" Target="../media/image120.svg"/><Relationship Id="rId27" Type="http://schemas.openxmlformats.org/officeDocument/2006/relationships/image" Target="../media/image55.png"/></Relationships>
</file>

<file path=ppt/slides/_rels/slide6.xml.rels><?xml version="1.0" encoding="UTF-8" standalone="yes"?>
<Relationships xmlns="http://schemas.openxmlformats.org/package/2006/relationships"><Relationship Id="rId8" Type="http://schemas.openxmlformats.org/officeDocument/2006/relationships/image" Target="../media/image126.png"/><Relationship Id="rId13" Type="http://schemas.openxmlformats.org/officeDocument/2006/relationships/image" Target="../media/image131.svg"/><Relationship Id="rId18" Type="http://schemas.openxmlformats.org/officeDocument/2006/relationships/image" Target="../media/image134.png"/><Relationship Id="rId26" Type="http://schemas.openxmlformats.org/officeDocument/2006/relationships/image" Target="../media/image140.png"/><Relationship Id="rId3" Type="http://schemas.openxmlformats.org/officeDocument/2006/relationships/image" Target="../media/image109.png"/><Relationship Id="rId21" Type="http://schemas.openxmlformats.org/officeDocument/2006/relationships/image" Target="../media/image137.svg"/><Relationship Id="rId7" Type="http://schemas.openxmlformats.org/officeDocument/2006/relationships/image" Target="../media/image125.svg"/><Relationship Id="rId12" Type="http://schemas.openxmlformats.org/officeDocument/2006/relationships/image" Target="../media/image130.png"/><Relationship Id="rId17" Type="http://schemas.openxmlformats.org/officeDocument/2006/relationships/image" Target="../media/image133.svg"/><Relationship Id="rId25" Type="http://schemas.openxmlformats.org/officeDocument/2006/relationships/image" Target="../media/image115.svg"/><Relationship Id="rId2" Type="http://schemas.openxmlformats.org/officeDocument/2006/relationships/image" Target="../media/image49.jpg"/><Relationship Id="rId16" Type="http://schemas.openxmlformats.org/officeDocument/2006/relationships/image" Target="../media/image132.png"/><Relationship Id="rId20" Type="http://schemas.openxmlformats.org/officeDocument/2006/relationships/image" Target="../media/image136.png"/><Relationship Id="rId29"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124.png"/><Relationship Id="rId11" Type="http://schemas.openxmlformats.org/officeDocument/2006/relationships/image" Target="../media/image129.svg"/><Relationship Id="rId24" Type="http://schemas.openxmlformats.org/officeDocument/2006/relationships/image" Target="../media/image114.png"/><Relationship Id="rId32" Type="http://schemas.openxmlformats.org/officeDocument/2006/relationships/image" Target="../media/image51.jpeg"/><Relationship Id="rId5" Type="http://schemas.openxmlformats.org/officeDocument/2006/relationships/image" Target="../media/image123.png"/><Relationship Id="rId15" Type="http://schemas.openxmlformats.org/officeDocument/2006/relationships/image" Target="../media/image113.svg"/><Relationship Id="rId23" Type="http://schemas.openxmlformats.org/officeDocument/2006/relationships/image" Target="../media/image139.png"/><Relationship Id="rId28" Type="http://schemas.openxmlformats.org/officeDocument/2006/relationships/image" Target="../media/image142.png"/><Relationship Id="rId10" Type="http://schemas.openxmlformats.org/officeDocument/2006/relationships/image" Target="../media/image128.png"/><Relationship Id="rId19" Type="http://schemas.openxmlformats.org/officeDocument/2006/relationships/image" Target="../media/image135.svg"/><Relationship Id="rId31" Type="http://schemas.openxmlformats.org/officeDocument/2006/relationships/image" Target="../media/image55.png"/><Relationship Id="rId4" Type="http://schemas.openxmlformats.org/officeDocument/2006/relationships/image" Target="../media/image110.jpeg"/><Relationship Id="rId9" Type="http://schemas.openxmlformats.org/officeDocument/2006/relationships/image" Target="../media/image127.svg"/><Relationship Id="rId14" Type="http://schemas.openxmlformats.org/officeDocument/2006/relationships/image" Target="../media/image112.png"/><Relationship Id="rId22" Type="http://schemas.openxmlformats.org/officeDocument/2006/relationships/image" Target="../media/image138.png"/><Relationship Id="rId27" Type="http://schemas.openxmlformats.org/officeDocument/2006/relationships/image" Target="../media/image141.svg"/><Relationship Id="rId30" Type="http://schemas.openxmlformats.org/officeDocument/2006/relationships/image" Target="../media/image54.png"/></Relationships>
</file>

<file path=ppt/slides/_rels/slide7.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50.png"/><Relationship Id="rId7" Type="http://schemas.openxmlformats.org/officeDocument/2006/relationships/image" Target="../media/image53.png"/><Relationship Id="rId2" Type="http://schemas.openxmlformats.org/officeDocument/2006/relationships/image" Target="../media/image49.jpg"/><Relationship Id="rId1" Type="http://schemas.openxmlformats.org/officeDocument/2006/relationships/slideLayout" Target="../slideLayouts/slideLayout2.xml"/><Relationship Id="rId6" Type="http://schemas.openxmlformats.org/officeDocument/2006/relationships/image" Target="../media/image144.svg"/><Relationship Id="rId5" Type="http://schemas.openxmlformats.org/officeDocument/2006/relationships/image" Target="../media/image143.png"/><Relationship Id="rId4" Type="http://schemas.openxmlformats.org/officeDocument/2006/relationships/image" Target="../media/image51.jpeg"/><Relationship Id="rId9" Type="http://schemas.openxmlformats.org/officeDocument/2006/relationships/image" Target="../media/image55.png"/></Relationships>
</file>

<file path=ppt/slides/_rels/slide8.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jpg"/><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145.png"/><Relationship Id="rId4" Type="http://schemas.openxmlformats.org/officeDocument/2006/relationships/image" Target="../media/image51.jpeg"/></Relationships>
</file>

<file path=ppt/slides/_rels/slide9.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0.png"/><Relationship Id="rId2" Type="http://schemas.openxmlformats.org/officeDocument/2006/relationships/image" Target="../media/image51.jpeg"/><Relationship Id="rId1" Type="http://schemas.openxmlformats.org/officeDocument/2006/relationships/slideLayout" Target="../slideLayouts/slideLayout2.xml"/><Relationship Id="rId6" Type="http://schemas.openxmlformats.org/officeDocument/2006/relationships/image" Target="../media/image49.jpg"/><Relationship Id="rId5" Type="http://schemas.openxmlformats.org/officeDocument/2006/relationships/image" Target="../media/image55.png"/><Relationship Id="rId4" Type="http://schemas.openxmlformats.org/officeDocument/2006/relationships/image" Target="../media/image54.png"/></Relationships>
</file>

<file path=ppt/slides/_rels/slide1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54.png"/><Relationship Id="rId7" Type="http://schemas.openxmlformats.org/officeDocument/2006/relationships/image" Target="../media/image49.jpg"/><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146.png"/><Relationship Id="rId4" Type="http://schemas.openxmlformats.org/officeDocument/2006/relationships/image" Target="../media/image55.png"/></Relationships>
</file>

<file path=ppt/slides/_rels/slide11.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147.png"/><Relationship Id="rId7" Type="http://schemas.openxmlformats.org/officeDocument/2006/relationships/image" Target="../media/image49.jp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 Id="rId9" Type="http://schemas.openxmlformats.org/officeDocument/2006/relationships/image" Target="../media/image51.jpeg"/></Relationships>
</file>

<file path=ppt/slides/_rels/slide12.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53.png"/><Relationship Id="rId7" Type="http://schemas.openxmlformats.org/officeDocument/2006/relationships/image" Target="../media/image5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9.jpg"/><Relationship Id="rId5" Type="http://schemas.openxmlformats.org/officeDocument/2006/relationships/image" Target="../media/image55.png"/><Relationship Id="rId4" Type="http://schemas.openxmlformats.org/officeDocument/2006/relationships/image" Target="../media/image54.png"/></Relationships>
</file>

<file path=ppt/slides/_rels/slide13.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5.png"/><Relationship Id="rId2" Type="http://schemas.openxmlformats.org/officeDocument/2006/relationships/image" Target="../media/image49.jpg"/><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1.jpeg"/></Relationships>
</file>

<file path=ppt/slides/_rels/slide14.xml.rels><?xml version="1.0" encoding="UTF-8" standalone="yes"?>
<Relationships xmlns="http://schemas.openxmlformats.org/package/2006/relationships"><Relationship Id="rId8" Type="http://schemas.openxmlformats.org/officeDocument/2006/relationships/image" Target="../media/image148.png"/><Relationship Id="rId3" Type="http://schemas.openxmlformats.org/officeDocument/2006/relationships/image" Target="../media/image50.png"/><Relationship Id="rId7" Type="http://schemas.openxmlformats.org/officeDocument/2006/relationships/image" Target="../media/image55.png"/><Relationship Id="rId2" Type="http://schemas.openxmlformats.org/officeDocument/2006/relationships/image" Target="../media/image49.jpg"/><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1.jpeg"/></Relationships>
</file>

<file path=ppt/slides/_rels/slide15.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5.png"/><Relationship Id="rId2" Type="http://schemas.openxmlformats.org/officeDocument/2006/relationships/image" Target="../media/image49.jpg"/><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1.jpeg"/></Relationships>
</file>

<file path=ppt/slides/_rels/slide16.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153.png"/><Relationship Id="rId18" Type="http://schemas.openxmlformats.org/officeDocument/2006/relationships/image" Target="../media/image158.svg"/><Relationship Id="rId3" Type="http://schemas.openxmlformats.org/officeDocument/2006/relationships/image" Target="../media/image49.jpg"/><Relationship Id="rId7" Type="http://schemas.openxmlformats.org/officeDocument/2006/relationships/image" Target="../media/image54.png"/><Relationship Id="rId12" Type="http://schemas.openxmlformats.org/officeDocument/2006/relationships/image" Target="../media/image152.svg"/><Relationship Id="rId17" Type="http://schemas.openxmlformats.org/officeDocument/2006/relationships/image" Target="../media/image157.png"/><Relationship Id="rId2" Type="http://schemas.openxmlformats.org/officeDocument/2006/relationships/notesSlide" Target="../notesSlides/notesSlide3.xml"/><Relationship Id="rId16" Type="http://schemas.openxmlformats.org/officeDocument/2006/relationships/image" Target="../media/image156.svg"/><Relationship Id="rId20" Type="http://schemas.openxmlformats.org/officeDocument/2006/relationships/image" Target="../media/image160.svg"/><Relationship Id="rId1" Type="http://schemas.openxmlformats.org/officeDocument/2006/relationships/slideLayout" Target="../slideLayouts/slideLayout2.xml"/><Relationship Id="rId6" Type="http://schemas.openxmlformats.org/officeDocument/2006/relationships/image" Target="../media/image53.png"/><Relationship Id="rId11" Type="http://schemas.openxmlformats.org/officeDocument/2006/relationships/image" Target="../media/image151.png"/><Relationship Id="rId5" Type="http://schemas.openxmlformats.org/officeDocument/2006/relationships/image" Target="../media/image51.jpeg"/><Relationship Id="rId15" Type="http://schemas.openxmlformats.org/officeDocument/2006/relationships/image" Target="../media/image155.png"/><Relationship Id="rId10" Type="http://schemas.openxmlformats.org/officeDocument/2006/relationships/image" Target="../media/image150.svg"/><Relationship Id="rId19" Type="http://schemas.openxmlformats.org/officeDocument/2006/relationships/image" Target="../media/image159.png"/><Relationship Id="rId4" Type="http://schemas.openxmlformats.org/officeDocument/2006/relationships/image" Target="../media/image50.png"/><Relationship Id="rId9" Type="http://schemas.openxmlformats.org/officeDocument/2006/relationships/image" Target="../media/image149.png"/><Relationship Id="rId14" Type="http://schemas.openxmlformats.org/officeDocument/2006/relationships/image" Target="../media/image154.svg"/></Relationships>
</file>

<file path=ppt/slides/_rels/slide17.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50.png"/><Relationship Id="rId7" Type="http://schemas.openxmlformats.org/officeDocument/2006/relationships/hyperlink" Target="mailto:Schellenberg@borda.org" TargetMode="External"/><Relationship Id="rId2" Type="http://schemas.openxmlformats.org/officeDocument/2006/relationships/image" Target="../media/image49.jpg"/><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jpeg"/><Relationship Id="rId10" Type="http://schemas.openxmlformats.org/officeDocument/2006/relationships/image" Target="../media/image56.png"/><Relationship Id="rId4" Type="http://schemas.openxmlformats.org/officeDocument/2006/relationships/image" Target="../media/image51.jpeg"/><Relationship Id="rId9"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0E017-E347-C964-955F-B2AFD2BA0745}"/>
            </a:ext>
          </a:extLst>
        </p:cNvPr>
        <p:cNvGrpSpPr/>
        <p:nvPr/>
      </p:nvGrpSpPr>
      <p:grpSpPr>
        <a:xfrm>
          <a:off x="0" y="0"/>
          <a:ext cx="0" cy="0"/>
          <a:chOff x="0" y="0"/>
          <a:chExt cx="0" cy="0"/>
        </a:xfrm>
      </p:grpSpPr>
      <p:sp>
        <p:nvSpPr>
          <p:cNvPr id="7" name="Rechteck: abgerundete Ecken 6">
            <a:extLst>
              <a:ext uri="{FF2B5EF4-FFF2-40B4-BE49-F238E27FC236}">
                <a16:creationId xmlns:a16="http://schemas.microsoft.com/office/drawing/2014/main" id="{761B6A41-E918-C485-2CAF-E92BFA84A600}"/>
              </a:ext>
            </a:extLst>
          </p:cNvPr>
          <p:cNvSpPr/>
          <p:nvPr/>
        </p:nvSpPr>
        <p:spPr>
          <a:xfrm>
            <a:off x="14928850" y="1387475"/>
            <a:ext cx="5537713" cy="4038600"/>
          </a:xfrm>
          <a:prstGeom prst="roundRect">
            <a:avLst/>
          </a:prstGeom>
          <a:solidFill>
            <a:schemeClr val="tx2">
              <a:lumMod val="60000"/>
              <a:lumOff val="40000"/>
              <a:alpha val="3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Barlow Condensed" panose="020F0502020204030204" pitchFamily="2" charset="0"/>
            </a:endParaRPr>
          </a:p>
        </p:txBody>
      </p:sp>
      <p:sp>
        <p:nvSpPr>
          <p:cNvPr id="32" name="Rechteck: abgerundete Ecken 31">
            <a:extLst>
              <a:ext uri="{FF2B5EF4-FFF2-40B4-BE49-F238E27FC236}">
                <a16:creationId xmlns:a16="http://schemas.microsoft.com/office/drawing/2014/main" id="{3A7101C6-31F4-C375-1334-B727C7C6E436}"/>
              </a:ext>
            </a:extLst>
          </p:cNvPr>
          <p:cNvSpPr/>
          <p:nvPr/>
        </p:nvSpPr>
        <p:spPr>
          <a:xfrm>
            <a:off x="-463550" y="1387475"/>
            <a:ext cx="15158427" cy="4038600"/>
          </a:xfrm>
          <a:prstGeom prst="roundRect">
            <a:avLst/>
          </a:prstGeom>
          <a:solidFill>
            <a:schemeClr val="accent6">
              <a:lumMod val="75000"/>
              <a:alpha val="3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Barlow Condensed" panose="020F0502020204030204" pitchFamily="2" charset="0"/>
            </a:endParaRPr>
          </a:p>
        </p:txBody>
      </p:sp>
      <p:sp>
        <p:nvSpPr>
          <p:cNvPr id="2" name="Rechteck 1">
            <a:extLst>
              <a:ext uri="{FF2B5EF4-FFF2-40B4-BE49-F238E27FC236}">
                <a16:creationId xmlns:a16="http://schemas.microsoft.com/office/drawing/2014/main" id="{B88D858A-C206-1C27-9BD6-FC4A0A52C6AC}"/>
              </a:ext>
            </a:extLst>
          </p:cNvPr>
          <p:cNvSpPr/>
          <p:nvPr/>
        </p:nvSpPr>
        <p:spPr>
          <a:xfrm>
            <a:off x="7766050" y="10683874"/>
            <a:ext cx="4419600" cy="39622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Picture 11" descr="A picture containing text, clipart&#10;&#10;Description automatically generated">
            <a:extLst>
              <a:ext uri="{FF2B5EF4-FFF2-40B4-BE49-F238E27FC236}">
                <a16:creationId xmlns:a16="http://schemas.microsoft.com/office/drawing/2014/main" id="{26CCD78D-6E65-788F-D1FC-B80A156D05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2250" y="10218455"/>
            <a:ext cx="1274910" cy="930837"/>
          </a:xfrm>
          <a:prstGeom prst="rect">
            <a:avLst/>
          </a:prstGeom>
        </p:spPr>
      </p:pic>
      <p:pic>
        <p:nvPicPr>
          <p:cNvPr id="4" name="Picture 16">
            <a:extLst>
              <a:ext uri="{FF2B5EF4-FFF2-40B4-BE49-F238E27FC236}">
                <a16:creationId xmlns:a16="http://schemas.microsoft.com/office/drawing/2014/main" id="{EB499FF4-847F-F5DA-5768-5CDB204D7F6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71050" y="10599455"/>
            <a:ext cx="1324918" cy="39623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
            <a:extLst>
              <a:ext uri="{FF2B5EF4-FFF2-40B4-BE49-F238E27FC236}">
                <a16:creationId xmlns:a16="http://schemas.microsoft.com/office/drawing/2014/main" id="{FDEB53A2-5F3C-4EDE-29FF-EE2F6B6A303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21258" y="10302875"/>
            <a:ext cx="1662424" cy="777237"/>
          </a:xfrm>
          <a:prstGeom prst="rect">
            <a:avLst/>
          </a:prstGeom>
          <a:noFill/>
          <a:extLst>
            <a:ext uri="{909E8E84-426E-40DD-AFC4-6F175D3DCCD1}">
              <a14:hiddenFill xmlns:a14="http://schemas.microsoft.com/office/drawing/2010/main">
                <a:solidFill>
                  <a:srgbClr val="FFFFFF"/>
                </a:solidFill>
              </a14:hiddenFill>
            </a:ext>
          </a:extLst>
        </p:spPr>
      </p:pic>
      <p:sp>
        <p:nvSpPr>
          <p:cNvPr id="19" name="Freeform 4">
            <a:extLst>
              <a:ext uri="{FF2B5EF4-FFF2-40B4-BE49-F238E27FC236}">
                <a16:creationId xmlns:a16="http://schemas.microsoft.com/office/drawing/2014/main" id="{24F71B0E-25B5-2EF9-5F47-BB0C09CEAE97}"/>
              </a:ext>
            </a:extLst>
          </p:cNvPr>
          <p:cNvSpPr/>
          <p:nvPr/>
        </p:nvSpPr>
        <p:spPr>
          <a:xfrm flipH="1">
            <a:off x="17095" y="8034461"/>
            <a:ext cx="20104588" cy="3274890"/>
          </a:xfrm>
          <a:custGeom>
            <a:avLst/>
            <a:gdLst/>
            <a:ahLst/>
            <a:cxnLst/>
            <a:rect l="l" t="t" r="r" b="b"/>
            <a:pathLst>
              <a:path w="19079995" h="5314193">
                <a:moveTo>
                  <a:pt x="0" y="0"/>
                </a:moveTo>
                <a:lnTo>
                  <a:pt x="19079996" y="0"/>
                </a:lnTo>
                <a:lnTo>
                  <a:pt x="19079996" y="5314194"/>
                </a:lnTo>
                <a:lnTo>
                  <a:pt x="0" y="5314194"/>
                </a:lnTo>
                <a:lnTo>
                  <a:pt x="0" y="0"/>
                </a:lnTo>
                <a:close/>
              </a:path>
            </a:pathLst>
          </a:custGeom>
          <a:blipFill>
            <a:blip r:embed="rId5"/>
            <a:stretch>
              <a:fillRect t="-19040" b="-50529"/>
            </a:stretch>
          </a:blipFill>
          <a:ln cap="sq">
            <a:noFill/>
            <a:prstDash val="solid"/>
            <a:miter/>
          </a:ln>
        </p:spPr>
        <p:txBody>
          <a:bodyPr/>
          <a:lstStyle/>
          <a:p>
            <a:endParaRPr lang="de-DE"/>
          </a:p>
        </p:txBody>
      </p:sp>
      <p:sp>
        <p:nvSpPr>
          <p:cNvPr id="20" name="TextBox 4">
            <a:extLst>
              <a:ext uri="{FF2B5EF4-FFF2-40B4-BE49-F238E27FC236}">
                <a16:creationId xmlns:a16="http://schemas.microsoft.com/office/drawing/2014/main" id="{768D9AF2-D379-959B-2B1E-A1C392195D3D}"/>
              </a:ext>
            </a:extLst>
          </p:cNvPr>
          <p:cNvSpPr txBox="1"/>
          <p:nvPr/>
        </p:nvSpPr>
        <p:spPr>
          <a:xfrm>
            <a:off x="750277" y="1953135"/>
            <a:ext cx="13944600" cy="2739211"/>
          </a:xfrm>
          <a:prstGeom prst="rect">
            <a:avLst/>
          </a:prstGeom>
          <a:noFill/>
        </p:spPr>
        <p:txBody>
          <a:bodyPr wrap="square" rtlCol="0">
            <a:spAutoFit/>
          </a:bodyPr>
          <a:lstStyle/>
          <a:p>
            <a:pPr algn="l"/>
            <a:r>
              <a:rPr lang="en-US" sz="4300" b="1" dirty="0">
                <a:solidFill>
                  <a:schemeClr val="tx2"/>
                </a:solidFill>
                <a:latin typeface="Barlow Condensed" panose="00000506000000000000" pitchFamily="2" charset="0"/>
              </a:rPr>
              <a:t>From Standards to Finance</a:t>
            </a:r>
          </a:p>
          <a:p>
            <a:pPr algn="l"/>
            <a:endParaRPr lang="en-US" sz="4300" dirty="0">
              <a:solidFill>
                <a:schemeClr val="tx2"/>
              </a:solidFill>
              <a:latin typeface="Barlow Condensed" panose="00000506000000000000" pitchFamily="2" charset="0"/>
            </a:endParaRPr>
          </a:p>
          <a:p>
            <a:pPr algn="l"/>
            <a:r>
              <a:rPr lang="en-US" sz="4300" dirty="0">
                <a:solidFill>
                  <a:schemeClr val="tx2"/>
                </a:solidFill>
                <a:latin typeface="Barlow Condensed" panose="00000506000000000000" pitchFamily="2" charset="0"/>
              </a:rPr>
              <a:t>Operational Business Models for DEWATS &amp; circular resource approaches as climate change adaptation option in Agriculture, North Jordan</a:t>
            </a:r>
          </a:p>
        </p:txBody>
      </p:sp>
      <p:pic>
        <p:nvPicPr>
          <p:cNvPr id="21" name="Picture 6">
            <a:extLst>
              <a:ext uri="{FF2B5EF4-FFF2-40B4-BE49-F238E27FC236}">
                <a16:creationId xmlns:a16="http://schemas.microsoft.com/office/drawing/2014/main" id="{00807FBF-5C72-7EF1-1D22-8748088EDCB6}"/>
              </a:ext>
            </a:extLst>
          </p:cNvPr>
          <p:cNvPicPr>
            <a:picLocks noChangeAspect="1"/>
          </p:cNvPicPr>
          <p:nvPr/>
        </p:nvPicPr>
        <p:blipFill>
          <a:blip r:embed="rId6"/>
          <a:stretch>
            <a:fillRect/>
          </a:stretch>
        </p:blipFill>
        <p:spPr>
          <a:xfrm>
            <a:off x="17344549" y="9393046"/>
            <a:ext cx="2350131" cy="1696619"/>
          </a:xfrm>
          <a:prstGeom prst="rect">
            <a:avLst/>
          </a:prstGeom>
        </p:spPr>
      </p:pic>
      <p:sp>
        <p:nvSpPr>
          <p:cNvPr id="22" name="TextBox 7">
            <a:extLst>
              <a:ext uri="{FF2B5EF4-FFF2-40B4-BE49-F238E27FC236}">
                <a16:creationId xmlns:a16="http://schemas.microsoft.com/office/drawing/2014/main" id="{258F40C7-8B7C-0DBD-7677-E9251C50C855}"/>
              </a:ext>
            </a:extLst>
          </p:cNvPr>
          <p:cNvSpPr txBox="1"/>
          <p:nvPr/>
        </p:nvSpPr>
        <p:spPr>
          <a:xfrm>
            <a:off x="831849" y="5807075"/>
            <a:ext cx="8285311" cy="1815882"/>
          </a:xfrm>
          <a:prstGeom prst="rect">
            <a:avLst/>
          </a:prstGeom>
          <a:noFill/>
        </p:spPr>
        <p:txBody>
          <a:bodyPr wrap="square" rtlCol="0">
            <a:spAutoFit/>
          </a:bodyPr>
          <a:lstStyle/>
          <a:p>
            <a:pPr algn="l"/>
            <a:r>
              <a:rPr lang="en-US" sz="3200" b="1" dirty="0">
                <a:solidFill>
                  <a:schemeClr val="tx2">
                    <a:lumMod val="75000"/>
                  </a:schemeClr>
                </a:solidFill>
                <a:latin typeface="Barlow Condensed" panose="00000506000000000000" pitchFamily="2" charset="0"/>
              </a:rPr>
              <a:t>Dr.-Ing. Tatjana Schellenberg, </a:t>
            </a:r>
          </a:p>
          <a:p>
            <a:pPr algn="l"/>
            <a:r>
              <a:rPr lang="en-US" sz="2800" i="1" dirty="0">
                <a:solidFill>
                  <a:schemeClr val="tx2">
                    <a:lumMod val="75000"/>
                  </a:schemeClr>
                </a:solidFill>
                <a:latin typeface="Barlow Condensed" panose="00000506000000000000" pitchFamily="2" charset="0"/>
              </a:rPr>
              <a:t>Regional Technical Manager at BORDA West and Central Asia</a:t>
            </a:r>
          </a:p>
          <a:p>
            <a:pPr algn="l"/>
            <a:endParaRPr lang="en-US" sz="500" b="1" dirty="0">
              <a:solidFill>
                <a:schemeClr val="tx2">
                  <a:lumMod val="75000"/>
                </a:schemeClr>
              </a:solidFill>
              <a:latin typeface="Barlow Condensed" panose="00000506000000000000" pitchFamily="2" charset="0"/>
            </a:endParaRPr>
          </a:p>
          <a:p>
            <a:pPr algn="l"/>
            <a:endParaRPr lang="en-US" sz="500" b="1" dirty="0">
              <a:solidFill>
                <a:schemeClr val="tx2">
                  <a:lumMod val="75000"/>
                </a:schemeClr>
              </a:solidFill>
              <a:latin typeface="Barlow Condensed" panose="00000506000000000000" pitchFamily="2" charset="0"/>
            </a:endParaRPr>
          </a:p>
          <a:p>
            <a:pPr algn="l"/>
            <a:endParaRPr lang="en-US" sz="500" b="1" dirty="0">
              <a:solidFill>
                <a:schemeClr val="tx2">
                  <a:lumMod val="75000"/>
                </a:schemeClr>
              </a:solidFill>
              <a:latin typeface="Barlow Condensed" panose="00000506000000000000" pitchFamily="2" charset="0"/>
            </a:endParaRPr>
          </a:p>
          <a:p>
            <a:pPr algn="l"/>
            <a:endParaRPr lang="en-US" sz="500" b="1" dirty="0">
              <a:solidFill>
                <a:schemeClr val="tx2">
                  <a:lumMod val="75000"/>
                </a:schemeClr>
              </a:solidFill>
              <a:latin typeface="Barlow Condensed" panose="00000506000000000000" pitchFamily="2" charset="0"/>
            </a:endParaRPr>
          </a:p>
          <a:p>
            <a:pPr algn="l"/>
            <a:r>
              <a:rPr lang="en-US" sz="2800" b="1" i="1" dirty="0">
                <a:solidFill>
                  <a:schemeClr val="tx2">
                    <a:lumMod val="75000"/>
                  </a:schemeClr>
                </a:solidFill>
                <a:latin typeface="Barlow Condensed" panose="00000506000000000000" pitchFamily="2" charset="0"/>
              </a:rPr>
              <a:t>7</a:t>
            </a:r>
            <a:r>
              <a:rPr lang="en-US" sz="2800" b="1" i="1" baseline="30000" dirty="0">
                <a:solidFill>
                  <a:schemeClr val="tx2">
                    <a:lumMod val="75000"/>
                  </a:schemeClr>
                </a:solidFill>
                <a:latin typeface="Barlow Condensed" panose="00000506000000000000" pitchFamily="2" charset="0"/>
              </a:rPr>
              <a:t>th</a:t>
            </a:r>
            <a:r>
              <a:rPr lang="en-US" sz="2800" b="1" i="1" dirty="0">
                <a:solidFill>
                  <a:schemeClr val="tx2">
                    <a:lumMod val="75000"/>
                  </a:schemeClr>
                </a:solidFill>
                <a:latin typeface="Barlow Condensed" panose="00000506000000000000" pitchFamily="2" charset="0"/>
              </a:rPr>
              <a:t> Arab Water Week, 4</a:t>
            </a:r>
            <a:r>
              <a:rPr lang="en-US" sz="2800" b="1" i="1" baseline="30000" dirty="0">
                <a:solidFill>
                  <a:schemeClr val="tx2">
                    <a:lumMod val="75000"/>
                  </a:schemeClr>
                </a:solidFill>
                <a:latin typeface="Barlow Condensed" panose="00000506000000000000" pitchFamily="2" charset="0"/>
              </a:rPr>
              <a:t>th</a:t>
            </a:r>
            <a:r>
              <a:rPr lang="en-US" sz="2800" b="1" i="1" dirty="0">
                <a:solidFill>
                  <a:schemeClr val="tx2">
                    <a:lumMod val="75000"/>
                  </a:schemeClr>
                </a:solidFill>
                <a:latin typeface="Barlow Condensed" panose="00000506000000000000" pitchFamily="2" charset="0"/>
              </a:rPr>
              <a:t> – 6</a:t>
            </a:r>
            <a:r>
              <a:rPr lang="en-US" sz="2800" b="1" i="1" baseline="30000" dirty="0">
                <a:solidFill>
                  <a:schemeClr val="tx2">
                    <a:lumMod val="75000"/>
                  </a:schemeClr>
                </a:solidFill>
                <a:latin typeface="Barlow Condensed" panose="00000506000000000000" pitchFamily="2" charset="0"/>
              </a:rPr>
              <a:t>th</a:t>
            </a:r>
            <a:r>
              <a:rPr lang="en-US" sz="2800" b="1" i="1" dirty="0">
                <a:solidFill>
                  <a:schemeClr val="tx2">
                    <a:lumMod val="75000"/>
                  </a:schemeClr>
                </a:solidFill>
                <a:latin typeface="Barlow Condensed" panose="00000506000000000000" pitchFamily="2" charset="0"/>
              </a:rPr>
              <a:t> May, 2025</a:t>
            </a:r>
          </a:p>
        </p:txBody>
      </p:sp>
      <p:sp>
        <p:nvSpPr>
          <p:cNvPr id="18" name="Freeform 3">
            <a:extLst>
              <a:ext uri="{FF2B5EF4-FFF2-40B4-BE49-F238E27FC236}">
                <a16:creationId xmlns:a16="http://schemas.microsoft.com/office/drawing/2014/main" id="{7BDF619B-7FB0-2E3A-6C75-EDABD0145E5D}"/>
              </a:ext>
            </a:extLst>
          </p:cNvPr>
          <p:cNvSpPr/>
          <p:nvPr/>
        </p:nvSpPr>
        <p:spPr>
          <a:xfrm>
            <a:off x="15500016" y="9578073"/>
            <a:ext cx="984584" cy="1581232"/>
          </a:xfrm>
          <a:custGeom>
            <a:avLst/>
            <a:gdLst/>
            <a:ahLst/>
            <a:cxnLst/>
            <a:rect l="l" t="t" r="r" b="b"/>
            <a:pathLst>
              <a:path w="1368161" h="2810338">
                <a:moveTo>
                  <a:pt x="0" y="0"/>
                </a:moveTo>
                <a:lnTo>
                  <a:pt x="1368161" y="0"/>
                </a:lnTo>
                <a:lnTo>
                  <a:pt x="1368161" y="2810337"/>
                </a:lnTo>
                <a:lnTo>
                  <a:pt x="0" y="2810337"/>
                </a:lnTo>
                <a:lnTo>
                  <a:pt x="0" y="0"/>
                </a:lnTo>
                <a:close/>
              </a:path>
            </a:pathLst>
          </a:custGeom>
          <a:blipFill>
            <a:blip r:embed="rId7"/>
            <a:stretch>
              <a:fillRect t="-1626" r="-8351"/>
            </a:stretch>
          </a:blipFill>
        </p:spPr>
        <p:txBody>
          <a:bodyPr/>
          <a:lstStyle/>
          <a:p>
            <a:endParaRPr lang="de-DE"/>
          </a:p>
        </p:txBody>
      </p:sp>
      <p:sp>
        <p:nvSpPr>
          <p:cNvPr id="17" name="Freeform 2">
            <a:extLst>
              <a:ext uri="{FF2B5EF4-FFF2-40B4-BE49-F238E27FC236}">
                <a16:creationId xmlns:a16="http://schemas.microsoft.com/office/drawing/2014/main" id="{E4CDD964-8F54-6563-640A-F040D70AFE75}"/>
              </a:ext>
            </a:extLst>
          </p:cNvPr>
          <p:cNvSpPr/>
          <p:nvPr/>
        </p:nvSpPr>
        <p:spPr>
          <a:xfrm>
            <a:off x="12431526" y="9568061"/>
            <a:ext cx="2048281" cy="1581231"/>
          </a:xfrm>
          <a:custGeom>
            <a:avLst/>
            <a:gdLst/>
            <a:ahLst/>
            <a:cxnLst/>
            <a:rect l="l" t="t" r="r" b="b"/>
            <a:pathLst>
              <a:path w="4608540" h="3064679">
                <a:moveTo>
                  <a:pt x="0" y="0"/>
                </a:moveTo>
                <a:lnTo>
                  <a:pt x="4608540" y="0"/>
                </a:lnTo>
                <a:lnTo>
                  <a:pt x="4608540" y="3064679"/>
                </a:lnTo>
                <a:lnTo>
                  <a:pt x="0" y="3064679"/>
                </a:lnTo>
                <a:lnTo>
                  <a:pt x="0" y="0"/>
                </a:lnTo>
                <a:close/>
              </a:path>
            </a:pathLst>
          </a:custGeom>
          <a:blipFill>
            <a:blip r:embed="rId8"/>
            <a:stretch>
              <a:fillRect l="-12952" r="-9152"/>
            </a:stretch>
          </a:blipFill>
        </p:spPr>
        <p:txBody>
          <a:bodyPr/>
          <a:lstStyle/>
          <a:p>
            <a:endParaRPr lang="de-DE"/>
          </a:p>
        </p:txBody>
      </p:sp>
      <p:pic>
        <p:nvPicPr>
          <p:cNvPr id="6" name="Bild 28">
            <a:extLst>
              <a:ext uri="{FF2B5EF4-FFF2-40B4-BE49-F238E27FC236}">
                <a16:creationId xmlns:a16="http://schemas.microsoft.com/office/drawing/2014/main" id="{0FF419AC-FDD8-5A27-501C-69D3ED5C900D}"/>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14700250" y="1981941"/>
            <a:ext cx="5537714" cy="2588945"/>
          </a:xfrm>
          <a:prstGeom prst="rect">
            <a:avLst/>
          </a:prstGeom>
        </p:spPr>
      </p:pic>
    </p:spTree>
    <p:extLst>
      <p:ext uri="{BB962C8B-B14F-4D97-AF65-F5344CB8AC3E}">
        <p14:creationId xmlns:p14="http://schemas.microsoft.com/office/powerpoint/2010/main" val="1910193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Groupe 60">
            <a:extLst>
              <a:ext uri="{FF2B5EF4-FFF2-40B4-BE49-F238E27FC236}">
                <a16:creationId xmlns:a16="http://schemas.microsoft.com/office/drawing/2014/main" id="{9626695E-5EAF-6AE4-AE28-27144C661D18}"/>
              </a:ext>
            </a:extLst>
          </p:cNvPr>
          <p:cNvGrpSpPr/>
          <p:nvPr/>
        </p:nvGrpSpPr>
        <p:grpSpPr>
          <a:xfrm>
            <a:off x="7537450" y="7407275"/>
            <a:ext cx="12149167" cy="1353115"/>
            <a:chOff x="7120203" y="8380806"/>
            <a:chExt cx="12149167" cy="1353115"/>
          </a:xfrm>
        </p:grpSpPr>
        <p:pic>
          <p:nvPicPr>
            <p:cNvPr id="62" name="object 2">
              <a:extLst>
                <a:ext uri="{FF2B5EF4-FFF2-40B4-BE49-F238E27FC236}">
                  <a16:creationId xmlns:a16="http://schemas.microsoft.com/office/drawing/2014/main" id="{876557F9-333A-33FD-1C2A-927DB25ADD33}"/>
                </a:ext>
              </a:extLst>
            </p:cNvPr>
            <p:cNvPicPr/>
            <p:nvPr/>
          </p:nvPicPr>
          <p:blipFill>
            <a:blip r:embed="rId2" cstate="print"/>
            <a:stretch>
              <a:fillRect/>
            </a:stretch>
          </p:blipFill>
          <p:spPr>
            <a:xfrm>
              <a:off x="18580679" y="8384209"/>
              <a:ext cx="688691" cy="592874"/>
            </a:xfrm>
            <a:prstGeom prst="rect">
              <a:avLst/>
            </a:prstGeom>
          </p:spPr>
        </p:pic>
        <p:sp>
          <p:nvSpPr>
            <p:cNvPr id="63" name="object 3">
              <a:extLst>
                <a:ext uri="{FF2B5EF4-FFF2-40B4-BE49-F238E27FC236}">
                  <a16:creationId xmlns:a16="http://schemas.microsoft.com/office/drawing/2014/main" id="{638CFA33-C675-ADFD-6CE1-5A2BF0D3C755}"/>
                </a:ext>
              </a:extLst>
            </p:cNvPr>
            <p:cNvSpPr/>
            <p:nvPr/>
          </p:nvSpPr>
          <p:spPr>
            <a:xfrm>
              <a:off x="17413078" y="8383353"/>
              <a:ext cx="449580" cy="594360"/>
            </a:xfrm>
            <a:custGeom>
              <a:avLst/>
              <a:gdLst/>
              <a:ahLst/>
              <a:cxnLst/>
              <a:rect l="l" t="t" r="r" b="b"/>
              <a:pathLst>
                <a:path w="449580" h="594359">
                  <a:moveTo>
                    <a:pt x="449211" y="0"/>
                  </a:moveTo>
                  <a:lnTo>
                    <a:pt x="328052" y="0"/>
                  </a:lnTo>
                  <a:lnTo>
                    <a:pt x="328052" y="386825"/>
                  </a:lnTo>
                  <a:lnTo>
                    <a:pt x="326354" y="413651"/>
                  </a:lnTo>
                  <a:lnTo>
                    <a:pt x="312768" y="455606"/>
                  </a:lnTo>
                  <a:lnTo>
                    <a:pt x="268231" y="490513"/>
                  </a:lnTo>
                  <a:lnTo>
                    <a:pt x="224610" y="497105"/>
                  </a:lnTo>
                  <a:lnTo>
                    <a:pt x="201579" y="495457"/>
                  </a:lnTo>
                  <a:lnTo>
                    <a:pt x="163440" y="482271"/>
                  </a:lnTo>
                  <a:lnTo>
                    <a:pt x="127654" y="436579"/>
                  </a:lnTo>
                  <a:lnTo>
                    <a:pt x="120760" y="386825"/>
                  </a:lnTo>
                  <a:lnTo>
                    <a:pt x="120760" y="0"/>
                  </a:lnTo>
                  <a:lnTo>
                    <a:pt x="0" y="0"/>
                  </a:lnTo>
                  <a:lnTo>
                    <a:pt x="0" y="386825"/>
                  </a:lnTo>
                  <a:lnTo>
                    <a:pt x="1044" y="411437"/>
                  </a:lnTo>
                  <a:lnTo>
                    <a:pt x="9400" y="456218"/>
                  </a:lnTo>
                  <a:lnTo>
                    <a:pt x="25878" y="495006"/>
                  </a:lnTo>
                  <a:lnTo>
                    <a:pt x="49123" y="527510"/>
                  </a:lnTo>
                  <a:lnTo>
                    <a:pt x="78810" y="553664"/>
                  </a:lnTo>
                  <a:lnTo>
                    <a:pt x="114329" y="573387"/>
                  </a:lnTo>
                  <a:lnTo>
                    <a:pt x="155362" y="586637"/>
                  </a:lnTo>
                  <a:lnTo>
                    <a:pt x="200546" y="593277"/>
                  </a:lnTo>
                  <a:lnTo>
                    <a:pt x="224610" y="594107"/>
                  </a:lnTo>
                  <a:lnTo>
                    <a:pt x="248492" y="593277"/>
                  </a:lnTo>
                  <a:lnTo>
                    <a:pt x="293470" y="586637"/>
                  </a:lnTo>
                  <a:lnTo>
                    <a:pt x="334478" y="573387"/>
                  </a:lnTo>
                  <a:lnTo>
                    <a:pt x="370003" y="553664"/>
                  </a:lnTo>
                  <a:lnTo>
                    <a:pt x="399703" y="527510"/>
                  </a:lnTo>
                  <a:lnTo>
                    <a:pt x="423053" y="495006"/>
                  </a:lnTo>
                  <a:lnTo>
                    <a:pt x="439705" y="456218"/>
                  </a:lnTo>
                  <a:lnTo>
                    <a:pt x="448155" y="411437"/>
                  </a:lnTo>
                  <a:lnTo>
                    <a:pt x="449211" y="386825"/>
                  </a:lnTo>
                  <a:lnTo>
                    <a:pt x="449211" y="0"/>
                  </a:lnTo>
                  <a:close/>
                </a:path>
              </a:pathLst>
            </a:custGeom>
            <a:solidFill>
              <a:srgbClr val="009FE3"/>
            </a:solidFill>
          </p:spPr>
          <p:txBody>
            <a:bodyPr wrap="square" lIns="0" tIns="0" rIns="0" bIns="0" rtlCol="0"/>
            <a:lstStyle/>
            <a:p>
              <a:endParaRPr/>
            </a:p>
          </p:txBody>
        </p:sp>
        <p:sp>
          <p:nvSpPr>
            <p:cNvPr id="64" name="object 4">
              <a:extLst>
                <a:ext uri="{FF2B5EF4-FFF2-40B4-BE49-F238E27FC236}">
                  <a16:creationId xmlns:a16="http://schemas.microsoft.com/office/drawing/2014/main" id="{BC37036B-B196-03ED-8E5F-EADA0C3EC1FC}"/>
                </a:ext>
              </a:extLst>
            </p:cNvPr>
            <p:cNvSpPr/>
            <p:nvPr/>
          </p:nvSpPr>
          <p:spPr>
            <a:xfrm>
              <a:off x="17961305" y="8383361"/>
              <a:ext cx="476884" cy="586105"/>
            </a:xfrm>
            <a:custGeom>
              <a:avLst/>
              <a:gdLst/>
              <a:ahLst/>
              <a:cxnLst/>
              <a:rect l="l" t="t" r="r" b="b"/>
              <a:pathLst>
                <a:path w="476884" h="586104">
                  <a:moveTo>
                    <a:pt x="476582" y="0"/>
                  </a:moveTo>
                  <a:lnTo>
                    <a:pt x="356229" y="0"/>
                  </a:lnTo>
                  <a:lnTo>
                    <a:pt x="356229" y="386396"/>
                  </a:lnTo>
                  <a:lnTo>
                    <a:pt x="120750" y="0"/>
                  </a:lnTo>
                  <a:lnTo>
                    <a:pt x="0" y="0"/>
                  </a:lnTo>
                  <a:lnTo>
                    <a:pt x="0" y="586055"/>
                  </a:lnTo>
                  <a:lnTo>
                    <a:pt x="120750" y="586055"/>
                  </a:lnTo>
                  <a:lnTo>
                    <a:pt x="120750" y="200444"/>
                  </a:lnTo>
                  <a:lnTo>
                    <a:pt x="355832" y="586055"/>
                  </a:lnTo>
                  <a:lnTo>
                    <a:pt x="476582" y="586055"/>
                  </a:lnTo>
                  <a:lnTo>
                    <a:pt x="476582" y="0"/>
                  </a:lnTo>
                  <a:close/>
                </a:path>
              </a:pathLst>
            </a:custGeom>
            <a:solidFill>
              <a:srgbClr val="009FE3"/>
            </a:solidFill>
          </p:spPr>
          <p:txBody>
            <a:bodyPr wrap="square" lIns="0" tIns="0" rIns="0" bIns="0" rtlCol="0"/>
            <a:lstStyle/>
            <a:p>
              <a:endParaRPr/>
            </a:p>
          </p:txBody>
        </p:sp>
        <p:grpSp>
          <p:nvGrpSpPr>
            <p:cNvPr id="65" name="object 5">
              <a:extLst>
                <a:ext uri="{FF2B5EF4-FFF2-40B4-BE49-F238E27FC236}">
                  <a16:creationId xmlns:a16="http://schemas.microsoft.com/office/drawing/2014/main" id="{04B81083-D7BC-2F1D-CE92-0E04A551AA85}"/>
                </a:ext>
              </a:extLst>
            </p:cNvPr>
            <p:cNvGrpSpPr/>
            <p:nvPr/>
          </p:nvGrpSpPr>
          <p:grpSpPr>
            <a:xfrm>
              <a:off x="17414408" y="9098465"/>
              <a:ext cx="1850389" cy="249554"/>
              <a:chOff x="17414408" y="9098465"/>
              <a:chExt cx="1850389" cy="249554"/>
            </a:xfrm>
          </p:grpSpPr>
          <p:pic>
            <p:nvPicPr>
              <p:cNvPr id="120" name="object 6">
                <a:extLst>
                  <a:ext uri="{FF2B5EF4-FFF2-40B4-BE49-F238E27FC236}">
                    <a16:creationId xmlns:a16="http://schemas.microsoft.com/office/drawing/2014/main" id="{06EEFBE8-0DE9-EE37-049C-628992E4F77B}"/>
                  </a:ext>
                </a:extLst>
              </p:cNvPr>
              <p:cNvPicPr/>
              <p:nvPr/>
            </p:nvPicPr>
            <p:blipFill>
              <a:blip r:embed="rId3" cstate="print"/>
              <a:stretch>
                <a:fillRect/>
              </a:stretch>
            </p:blipFill>
            <p:spPr>
              <a:xfrm>
                <a:off x="17414408" y="9165134"/>
                <a:ext cx="156916" cy="182863"/>
              </a:xfrm>
              <a:prstGeom prst="rect">
                <a:avLst/>
              </a:prstGeom>
            </p:spPr>
          </p:pic>
          <p:pic>
            <p:nvPicPr>
              <p:cNvPr id="121" name="object 7">
                <a:extLst>
                  <a:ext uri="{FF2B5EF4-FFF2-40B4-BE49-F238E27FC236}">
                    <a16:creationId xmlns:a16="http://schemas.microsoft.com/office/drawing/2014/main" id="{9053B0D9-CC9F-8389-B17D-79503F5E854A}"/>
                  </a:ext>
                </a:extLst>
              </p:cNvPr>
              <p:cNvPicPr/>
              <p:nvPr/>
            </p:nvPicPr>
            <p:blipFill>
              <a:blip r:embed="rId4" cstate="print"/>
              <a:stretch>
                <a:fillRect/>
              </a:stretch>
            </p:blipFill>
            <p:spPr>
              <a:xfrm>
                <a:off x="17598540" y="9165130"/>
                <a:ext cx="149220" cy="179607"/>
              </a:xfrm>
              <a:prstGeom prst="rect">
                <a:avLst/>
              </a:prstGeom>
            </p:spPr>
          </p:pic>
          <p:pic>
            <p:nvPicPr>
              <p:cNvPr id="122" name="object 8">
                <a:extLst>
                  <a:ext uri="{FF2B5EF4-FFF2-40B4-BE49-F238E27FC236}">
                    <a16:creationId xmlns:a16="http://schemas.microsoft.com/office/drawing/2014/main" id="{ACA2B1E6-96D6-7206-7E51-32261C0F4735}"/>
                  </a:ext>
                </a:extLst>
              </p:cNvPr>
              <p:cNvPicPr/>
              <p:nvPr/>
            </p:nvPicPr>
            <p:blipFill>
              <a:blip r:embed="rId5" cstate="print"/>
              <a:stretch>
                <a:fillRect/>
              </a:stretch>
            </p:blipFill>
            <p:spPr>
              <a:xfrm>
                <a:off x="17769073" y="9168395"/>
                <a:ext cx="160728" cy="176340"/>
              </a:xfrm>
              <a:prstGeom prst="rect">
                <a:avLst/>
              </a:prstGeom>
            </p:spPr>
          </p:pic>
          <p:sp>
            <p:nvSpPr>
              <p:cNvPr id="123" name="object 9">
                <a:extLst>
                  <a:ext uri="{FF2B5EF4-FFF2-40B4-BE49-F238E27FC236}">
                    <a16:creationId xmlns:a16="http://schemas.microsoft.com/office/drawing/2014/main" id="{4018C35D-97D3-8AE2-7C07-84CD4DBEF04E}"/>
                  </a:ext>
                </a:extLst>
              </p:cNvPr>
              <p:cNvSpPr/>
              <p:nvPr/>
            </p:nvSpPr>
            <p:spPr>
              <a:xfrm>
                <a:off x="17951754" y="9098465"/>
                <a:ext cx="52069" cy="246379"/>
              </a:xfrm>
              <a:custGeom>
                <a:avLst/>
                <a:gdLst/>
                <a:ahLst/>
                <a:cxnLst/>
                <a:rect l="l" t="t" r="r" b="b"/>
                <a:pathLst>
                  <a:path w="52069" h="246379">
                    <a:moveTo>
                      <a:pt x="33768" y="0"/>
                    </a:moveTo>
                    <a:lnTo>
                      <a:pt x="17884" y="0"/>
                    </a:lnTo>
                    <a:lnTo>
                      <a:pt x="11591" y="2293"/>
                    </a:lnTo>
                    <a:lnTo>
                      <a:pt x="2335" y="11413"/>
                    </a:lnTo>
                    <a:lnTo>
                      <a:pt x="0" y="17235"/>
                    </a:lnTo>
                    <a:lnTo>
                      <a:pt x="0" y="31465"/>
                    </a:lnTo>
                    <a:lnTo>
                      <a:pt x="2376" y="37318"/>
                    </a:lnTo>
                    <a:lnTo>
                      <a:pt x="11853" y="46459"/>
                    </a:lnTo>
                    <a:lnTo>
                      <a:pt x="18125" y="48741"/>
                    </a:lnTo>
                    <a:lnTo>
                      <a:pt x="33674" y="48741"/>
                    </a:lnTo>
                    <a:lnTo>
                      <a:pt x="39925" y="46459"/>
                    </a:lnTo>
                    <a:lnTo>
                      <a:pt x="49401" y="37318"/>
                    </a:lnTo>
                    <a:lnTo>
                      <a:pt x="51768" y="31465"/>
                    </a:lnTo>
                    <a:lnTo>
                      <a:pt x="51768" y="17235"/>
                    </a:lnTo>
                    <a:lnTo>
                      <a:pt x="49433" y="11413"/>
                    </a:lnTo>
                    <a:lnTo>
                      <a:pt x="40061" y="2293"/>
                    </a:lnTo>
                    <a:lnTo>
                      <a:pt x="33768" y="0"/>
                    </a:lnTo>
                    <a:close/>
                  </a:path>
                  <a:path w="52069" h="246379">
                    <a:moveTo>
                      <a:pt x="49056" y="69935"/>
                    </a:moveTo>
                    <a:lnTo>
                      <a:pt x="2711" y="69935"/>
                    </a:lnTo>
                    <a:lnTo>
                      <a:pt x="2711" y="246264"/>
                    </a:lnTo>
                    <a:lnTo>
                      <a:pt x="49056" y="246264"/>
                    </a:lnTo>
                    <a:lnTo>
                      <a:pt x="49056" y="69935"/>
                    </a:lnTo>
                    <a:close/>
                  </a:path>
                </a:pathLst>
              </a:custGeom>
              <a:solidFill>
                <a:srgbClr val="009FE3"/>
              </a:solidFill>
            </p:spPr>
            <p:txBody>
              <a:bodyPr wrap="square" lIns="0" tIns="0" rIns="0" bIns="0" rtlCol="0"/>
              <a:lstStyle/>
              <a:p>
                <a:endParaRPr/>
              </a:p>
            </p:txBody>
          </p:sp>
          <p:pic>
            <p:nvPicPr>
              <p:cNvPr id="124" name="object 10">
                <a:extLst>
                  <a:ext uri="{FF2B5EF4-FFF2-40B4-BE49-F238E27FC236}">
                    <a16:creationId xmlns:a16="http://schemas.microsoft.com/office/drawing/2014/main" id="{A48053A1-6255-2A44-8EE7-D87D77C8AA5D}"/>
                  </a:ext>
                </a:extLst>
              </p:cNvPr>
              <p:cNvPicPr/>
              <p:nvPr/>
            </p:nvPicPr>
            <p:blipFill>
              <a:blip r:embed="rId6" cstate="print"/>
              <a:stretch>
                <a:fillRect/>
              </a:stretch>
            </p:blipFill>
            <p:spPr>
              <a:xfrm>
                <a:off x="18040783" y="9165124"/>
                <a:ext cx="272186" cy="182878"/>
              </a:xfrm>
              <a:prstGeom prst="rect">
                <a:avLst/>
              </a:prstGeom>
            </p:spPr>
          </p:pic>
          <p:pic>
            <p:nvPicPr>
              <p:cNvPr id="125" name="object 11">
                <a:extLst>
                  <a:ext uri="{FF2B5EF4-FFF2-40B4-BE49-F238E27FC236}">
                    <a16:creationId xmlns:a16="http://schemas.microsoft.com/office/drawing/2014/main" id="{C5F889DC-19CD-5D71-0A13-71E6507F75F7}"/>
                  </a:ext>
                </a:extLst>
              </p:cNvPr>
              <p:cNvPicPr/>
              <p:nvPr/>
            </p:nvPicPr>
            <p:blipFill>
              <a:blip r:embed="rId7" cstate="print"/>
              <a:stretch>
                <a:fillRect/>
              </a:stretch>
            </p:blipFill>
            <p:spPr>
              <a:xfrm>
                <a:off x="18342402" y="9165130"/>
                <a:ext cx="149231" cy="179607"/>
              </a:xfrm>
              <a:prstGeom prst="rect">
                <a:avLst/>
              </a:prstGeom>
            </p:spPr>
          </p:pic>
          <p:pic>
            <p:nvPicPr>
              <p:cNvPr id="126" name="object 12">
                <a:extLst>
                  <a:ext uri="{FF2B5EF4-FFF2-40B4-BE49-F238E27FC236}">
                    <a16:creationId xmlns:a16="http://schemas.microsoft.com/office/drawing/2014/main" id="{20C1F3F7-15FF-EBEC-5C95-3CF6E9D81B27}"/>
                  </a:ext>
                </a:extLst>
              </p:cNvPr>
              <p:cNvPicPr/>
              <p:nvPr/>
            </p:nvPicPr>
            <p:blipFill>
              <a:blip r:embed="rId8" cstate="print"/>
              <a:stretch>
                <a:fillRect/>
              </a:stretch>
            </p:blipFill>
            <p:spPr>
              <a:xfrm>
                <a:off x="18528588" y="9165130"/>
                <a:ext cx="247835" cy="179607"/>
              </a:xfrm>
              <a:prstGeom prst="rect">
                <a:avLst/>
              </a:prstGeom>
            </p:spPr>
          </p:pic>
          <p:pic>
            <p:nvPicPr>
              <p:cNvPr id="127" name="object 13">
                <a:extLst>
                  <a:ext uri="{FF2B5EF4-FFF2-40B4-BE49-F238E27FC236}">
                    <a16:creationId xmlns:a16="http://schemas.microsoft.com/office/drawing/2014/main" id="{F4FCD35D-8F76-FE88-C828-09891D450031}"/>
                  </a:ext>
                </a:extLst>
              </p:cNvPr>
              <p:cNvPicPr/>
              <p:nvPr/>
            </p:nvPicPr>
            <p:blipFill>
              <a:blip r:embed="rId9" cstate="print"/>
              <a:stretch>
                <a:fillRect/>
              </a:stretch>
            </p:blipFill>
            <p:spPr>
              <a:xfrm>
                <a:off x="18807611" y="9165134"/>
                <a:ext cx="156937" cy="182863"/>
              </a:xfrm>
              <a:prstGeom prst="rect">
                <a:avLst/>
              </a:prstGeom>
            </p:spPr>
          </p:pic>
          <p:pic>
            <p:nvPicPr>
              <p:cNvPr id="128" name="object 14">
                <a:extLst>
                  <a:ext uri="{FF2B5EF4-FFF2-40B4-BE49-F238E27FC236}">
                    <a16:creationId xmlns:a16="http://schemas.microsoft.com/office/drawing/2014/main" id="{837DCAB2-9D17-17DA-FAC2-2FE369554FF1}"/>
                  </a:ext>
                </a:extLst>
              </p:cNvPr>
              <p:cNvPicPr/>
              <p:nvPr/>
            </p:nvPicPr>
            <p:blipFill>
              <a:blip r:embed="rId10" cstate="print"/>
              <a:stretch>
                <a:fillRect/>
              </a:stretch>
            </p:blipFill>
            <p:spPr>
              <a:xfrm>
                <a:off x="18991762" y="9165130"/>
                <a:ext cx="149231" cy="179607"/>
              </a:xfrm>
              <a:prstGeom prst="rect">
                <a:avLst/>
              </a:prstGeom>
            </p:spPr>
          </p:pic>
          <p:pic>
            <p:nvPicPr>
              <p:cNvPr id="129" name="object 15">
                <a:extLst>
                  <a:ext uri="{FF2B5EF4-FFF2-40B4-BE49-F238E27FC236}">
                    <a16:creationId xmlns:a16="http://schemas.microsoft.com/office/drawing/2014/main" id="{5426C5AF-3D26-FF04-A010-0B5F1F3641C9}"/>
                  </a:ext>
                </a:extLst>
              </p:cNvPr>
              <p:cNvPicPr/>
              <p:nvPr/>
            </p:nvPicPr>
            <p:blipFill>
              <a:blip r:embed="rId11" cstate="print"/>
              <a:stretch>
                <a:fillRect/>
              </a:stretch>
            </p:blipFill>
            <p:spPr>
              <a:xfrm>
                <a:off x="19161810" y="9125035"/>
                <a:ext cx="102740" cy="222956"/>
              </a:xfrm>
              <a:prstGeom prst="rect">
                <a:avLst/>
              </a:prstGeom>
            </p:spPr>
          </p:pic>
        </p:grpSp>
        <p:grpSp>
          <p:nvGrpSpPr>
            <p:cNvPr id="66" name="object 16">
              <a:extLst>
                <a:ext uri="{FF2B5EF4-FFF2-40B4-BE49-F238E27FC236}">
                  <a16:creationId xmlns:a16="http://schemas.microsoft.com/office/drawing/2014/main" id="{2D049665-F9B7-A3D6-C30D-497FC2304970}"/>
                </a:ext>
              </a:extLst>
            </p:cNvPr>
            <p:cNvGrpSpPr/>
            <p:nvPr/>
          </p:nvGrpSpPr>
          <p:grpSpPr>
            <a:xfrm>
              <a:off x="17420628" y="9482327"/>
              <a:ext cx="1692910" cy="249554"/>
              <a:chOff x="17420628" y="9482327"/>
              <a:chExt cx="1692910" cy="249554"/>
            </a:xfrm>
          </p:grpSpPr>
          <p:pic>
            <p:nvPicPr>
              <p:cNvPr id="113" name="object 17">
                <a:extLst>
                  <a:ext uri="{FF2B5EF4-FFF2-40B4-BE49-F238E27FC236}">
                    <a16:creationId xmlns:a16="http://schemas.microsoft.com/office/drawing/2014/main" id="{9010A823-C95E-71A6-64D7-DC00E29CA161}"/>
                  </a:ext>
                </a:extLst>
              </p:cNvPr>
              <p:cNvPicPr/>
              <p:nvPr/>
            </p:nvPicPr>
            <p:blipFill>
              <a:blip r:embed="rId12" cstate="print"/>
              <a:stretch>
                <a:fillRect/>
              </a:stretch>
            </p:blipFill>
            <p:spPr>
              <a:xfrm>
                <a:off x="17420628" y="9482334"/>
                <a:ext cx="155639" cy="247416"/>
              </a:xfrm>
              <a:prstGeom prst="rect">
                <a:avLst/>
              </a:prstGeom>
            </p:spPr>
          </p:pic>
          <p:pic>
            <p:nvPicPr>
              <p:cNvPr id="114" name="object 18">
                <a:extLst>
                  <a:ext uri="{FF2B5EF4-FFF2-40B4-BE49-F238E27FC236}">
                    <a16:creationId xmlns:a16="http://schemas.microsoft.com/office/drawing/2014/main" id="{A43C1BEA-4DE1-8AE3-E4ED-D095004A89B7}"/>
                  </a:ext>
                </a:extLst>
              </p:cNvPr>
              <p:cNvPicPr/>
              <p:nvPr/>
            </p:nvPicPr>
            <p:blipFill>
              <a:blip r:embed="rId13" cstate="print"/>
              <a:stretch>
                <a:fillRect/>
              </a:stretch>
            </p:blipFill>
            <p:spPr>
              <a:xfrm>
                <a:off x="17606828" y="9482327"/>
                <a:ext cx="272172" cy="182880"/>
              </a:xfrm>
              <a:prstGeom prst="rect">
                <a:avLst/>
              </a:prstGeom>
            </p:spPr>
          </p:pic>
          <p:pic>
            <p:nvPicPr>
              <p:cNvPr id="115" name="object 19">
                <a:extLst>
                  <a:ext uri="{FF2B5EF4-FFF2-40B4-BE49-F238E27FC236}">
                    <a16:creationId xmlns:a16="http://schemas.microsoft.com/office/drawing/2014/main" id="{F2449889-C10D-F043-B70E-473D257EEDE3}"/>
                  </a:ext>
                </a:extLst>
              </p:cNvPr>
              <p:cNvPicPr/>
              <p:nvPr/>
            </p:nvPicPr>
            <p:blipFill>
              <a:blip r:embed="rId14" cstate="print"/>
              <a:stretch>
                <a:fillRect/>
              </a:stretch>
            </p:blipFill>
            <p:spPr>
              <a:xfrm>
                <a:off x="17902702" y="9482329"/>
                <a:ext cx="158016" cy="249050"/>
              </a:xfrm>
              <a:prstGeom prst="rect">
                <a:avLst/>
              </a:prstGeom>
            </p:spPr>
          </p:pic>
          <p:pic>
            <p:nvPicPr>
              <p:cNvPr id="116" name="object 20">
                <a:extLst>
                  <a:ext uri="{FF2B5EF4-FFF2-40B4-BE49-F238E27FC236}">
                    <a16:creationId xmlns:a16="http://schemas.microsoft.com/office/drawing/2014/main" id="{917C4357-808E-EF16-6970-C9C0C848ECA9}"/>
                  </a:ext>
                </a:extLst>
              </p:cNvPr>
              <p:cNvPicPr/>
              <p:nvPr/>
            </p:nvPicPr>
            <p:blipFill>
              <a:blip r:embed="rId15" cstate="print"/>
              <a:stretch>
                <a:fillRect/>
              </a:stretch>
            </p:blipFill>
            <p:spPr>
              <a:xfrm>
                <a:off x="18098136" y="9482327"/>
                <a:ext cx="263386" cy="182865"/>
              </a:xfrm>
              <a:prstGeom prst="rect">
                <a:avLst/>
              </a:prstGeom>
            </p:spPr>
          </p:pic>
          <p:pic>
            <p:nvPicPr>
              <p:cNvPr id="117" name="object 21">
                <a:extLst>
                  <a:ext uri="{FF2B5EF4-FFF2-40B4-BE49-F238E27FC236}">
                    <a16:creationId xmlns:a16="http://schemas.microsoft.com/office/drawing/2014/main" id="{A91A2302-053A-C953-B902-C9E937DC6BA1}"/>
                  </a:ext>
                </a:extLst>
              </p:cNvPr>
              <p:cNvPicPr/>
              <p:nvPr/>
            </p:nvPicPr>
            <p:blipFill>
              <a:blip r:embed="rId16" cstate="print"/>
              <a:stretch>
                <a:fillRect/>
              </a:stretch>
            </p:blipFill>
            <p:spPr>
              <a:xfrm>
                <a:off x="18392062" y="9482335"/>
                <a:ext cx="247835" cy="179607"/>
              </a:xfrm>
              <a:prstGeom prst="rect">
                <a:avLst/>
              </a:prstGeom>
            </p:spPr>
          </p:pic>
          <p:pic>
            <p:nvPicPr>
              <p:cNvPr id="118" name="object 22">
                <a:extLst>
                  <a:ext uri="{FF2B5EF4-FFF2-40B4-BE49-F238E27FC236}">
                    <a16:creationId xmlns:a16="http://schemas.microsoft.com/office/drawing/2014/main" id="{76BE21DB-FA57-51E1-B04D-E45388BBFB32}"/>
                  </a:ext>
                </a:extLst>
              </p:cNvPr>
              <p:cNvPicPr/>
              <p:nvPr/>
            </p:nvPicPr>
            <p:blipFill>
              <a:blip r:embed="rId17" cstate="print"/>
              <a:stretch>
                <a:fillRect/>
              </a:stretch>
            </p:blipFill>
            <p:spPr>
              <a:xfrm>
                <a:off x="18677345" y="9482335"/>
                <a:ext cx="247835" cy="179607"/>
              </a:xfrm>
              <a:prstGeom prst="rect">
                <a:avLst/>
              </a:prstGeom>
            </p:spPr>
          </p:pic>
          <p:pic>
            <p:nvPicPr>
              <p:cNvPr id="119" name="object 23">
                <a:extLst>
                  <a:ext uri="{FF2B5EF4-FFF2-40B4-BE49-F238E27FC236}">
                    <a16:creationId xmlns:a16="http://schemas.microsoft.com/office/drawing/2014/main" id="{F13C1B9E-53EF-688A-3006-9E1241BF23C4}"/>
                  </a:ext>
                </a:extLst>
              </p:cNvPr>
              <p:cNvPicPr/>
              <p:nvPr/>
            </p:nvPicPr>
            <p:blipFill>
              <a:blip r:embed="rId18" cstate="print"/>
              <a:stretch>
                <a:fillRect/>
              </a:stretch>
            </p:blipFill>
            <p:spPr>
              <a:xfrm>
                <a:off x="18956365" y="9482341"/>
                <a:ext cx="156927" cy="182863"/>
              </a:xfrm>
              <a:prstGeom prst="rect">
                <a:avLst/>
              </a:prstGeom>
            </p:spPr>
          </p:pic>
        </p:grpSp>
        <p:sp>
          <p:nvSpPr>
            <p:cNvPr id="67" name="object 24">
              <a:extLst>
                <a:ext uri="{FF2B5EF4-FFF2-40B4-BE49-F238E27FC236}">
                  <a16:creationId xmlns:a16="http://schemas.microsoft.com/office/drawing/2014/main" id="{0D002918-C4A2-D2F1-F87B-65BCFE1725C4}"/>
                </a:ext>
              </a:extLst>
            </p:cNvPr>
            <p:cNvSpPr/>
            <p:nvPr/>
          </p:nvSpPr>
          <p:spPr>
            <a:xfrm>
              <a:off x="9619257" y="8842746"/>
              <a:ext cx="109855" cy="414655"/>
            </a:xfrm>
            <a:custGeom>
              <a:avLst/>
              <a:gdLst/>
              <a:ahLst/>
              <a:cxnLst/>
              <a:rect l="l" t="t" r="r" b="b"/>
              <a:pathLst>
                <a:path w="109854" h="414654">
                  <a:moveTo>
                    <a:pt x="109389" y="0"/>
                  </a:moveTo>
                  <a:lnTo>
                    <a:pt x="0" y="0"/>
                  </a:lnTo>
                  <a:lnTo>
                    <a:pt x="0" y="414270"/>
                  </a:lnTo>
                  <a:lnTo>
                    <a:pt x="109389" y="414270"/>
                  </a:lnTo>
                  <a:lnTo>
                    <a:pt x="109389" y="0"/>
                  </a:lnTo>
                  <a:close/>
                </a:path>
              </a:pathLst>
            </a:custGeom>
            <a:solidFill>
              <a:srgbClr val="09506F"/>
            </a:solidFill>
          </p:spPr>
          <p:txBody>
            <a:bodyPr wrap="square" lIns="0" tIns="0" rIns="0" bIns="0" rtlCol="0"/>
            <a:lstStyle/>
            <a:p>
              <a:endParaRPr/>
            </a:p>
          </p:txBody>
        </p:sp>
        <p:sp>
          <p:nvSpPr>
            <p:cNvPr id="68" name="object 25">
              <a:extLst>
                <a:ext uri="{FF2B5EF4-FFF2-40B4-BE49-F238E27FC236}">
                  <a16:creationId xmlns:a16="http://schemas.microsoft.com/office/drawing/2014/main" id="{1CD6BAA1-134B-F9D2-B6D9-CCF58963F3A6}"/>
                </a:ext>
              </a:extLst>
            </p:cNvPr>
            <p:cNvSpPr/>
            <p:nvPr/>
          </p:nvSpPr>
          <p:spPr>
            <a:xfrm>
              <a:off x="9822904" y="8842749"/>
              <a:ext cx="554355" cy="414655"/>
            </a:xfrm>
            <a:custGeom>
              <a:avLst/>
              <a:gdLst/>
              <a:ahLst/>
              <a:cxnLst/>
              <a:rect l="l" t="t" r="r" b="b"/>
              <a:pathLst>
                <a:path w="554354" h="414654">
                  <a:moveTo>
                    <a:pt x="404952" y="414274"/>
                  </a:moveTo>
                  <a:lnTo>
                    <a:pt x="215265" y="196634"/>
                  </a:lnTo>
                  <a:lnTo>
                    <a:pt x="398526" y="0"/>
                  </a:lnTo>
                  <a:lnTo>
                    <a:pt x="270548" y="0"/>
                  </a:lnTo>
                  <a:lnTo>
                    <a:pt x="109372" y="178028"/>
                  </a:lnTo>
                  <a:lnTo>
                    <a:pt x="109372" y="0"/>
                  </a:lnTo>
                  <a:lnTo>
                    <a:pt x="0" y="0"/>
                  </a:lnTo>
                  <a:lnTo>
                    <a:pt x="0" y="414274"/>
                  </a:lnTo>
                  <a:lnTo>
                    <a:pt x="109372" y="414274"/>
                  </a:lnTo>
                  <a:lnTo>
                    <a:pt x="109372" y="226339"/>
                  </a:lnTo>
                  <a:lnTo>
                    <a:pt x="275209" y="414274"/>
                  </a:lnTo>
                  <a:lnTo>
                    <a:pt x="404952" y="414274"/>
                  </a:lnTo>
                  <a:close/>
                </a:path>
                <a:path w="554354" h="414654">
                  <a:moveTo>
                    <a:pt x="553897" y="0"/>
                  </a:moveTo>
                  <a:lnTo>
                    <a:pt x="444512" y="0"/>
                  </a:lnTo>
                  <a:lnTo>
                    <a:pt x="444512" y="414274"/>
                  </a:lnTo>
                  <a:lnTo>
                    <a:pt x="553897" y="414274"/>
                  </a:lnTo>
                  <a:lnTo>
                    <a:pt x="553897" y="0"/>
                  </a:lnTo>
                  <a:close/>
                </a:path>
              </a:pathLst>
            </a:custGeom>
            <a:solidFill>
              <a:srgbClr val="09506F"/>
            </a:solidFill>
          </p:spPr>
          <p:txBody>
            <a:bodyPr wrap="square" lIns="0" tIns="0" rIns="0" bIns="0" rtlCol="0"/>
            <a:lstStyle/>
            <a:p>
              <a:endParaRPr/>
            </a:p>
          </p:txBody>
        </p:sp>
        <p:grpSp>
          <p:nvGrpSpPr>
            <p:cNvPr id="69" name="object 26">
              <a:extLst>
                <a:ext uri="{FF2B5EF4-FFF2-40B4-BE49-F238E27FC236}">
                  <a16:creationId xmlns:a16="http://schemas.microsoft.com/office/drawing/2014/main" id="{62D9480D-4673-58FC-71EB-1BF79AD57BBC}"/>
                </a:ext>
              </a:extLst>
            </p:cNvPr>
            <p:cNvGrpSpPr/>
            <p:nvPr/>
          </p:nvGrpSpPr>
          <p:grpSpPr>
            <a:xfrm>
              <a:off x="11236118" y="8840767"/>
              <a:ext cx="1032510" cy="98425"/>
              <a:chOff x="11236118" y="8840767"/>
              <a:chExt cx="1032510" cy="98425"/>
            </a:xfrm>
          </p:grpSpPr>
          <p:sp>
            <p:nvSpPr>
              <p:cNvPr id="107" name="object 27">
                <a:extLst>
                  <a:ext uri="{FF2B5EF4-FFF2-40B4-BE49-F238E27FC236}">
                    <a16:creationId xmlns:a16="http://schemas.microsoft.com/office/drawing/2014/main" id="{4C34C217-388D-DE1A-0754-6A5029E5C73B}"/>
                  </a:ext>
                </a:extLst>
              </p:cNvPr>
              <p:cNvSpPr/>
              <p:nvPr/>
            </p:nvSpPr>
            <p:spPr>
              <a:xfrm>
                <a:off x="11236118" y="8841552"/>
                <a:ext cx="14604" cy="96520"/>
              </a:xfrm>
              <a:custGeom>
                <a:avLst/>
                <a:gdLst/>
                <a:ahLst/>
                <a:cxnLst/>
                <a:rect l="l" t="t" r="r" b="b"/>
                <a:pathLst>
                  <a:path w="14604" h="96520">
                    <a:moveTo>
                      <a:pt x="14575" y="0"/>
                    </a:moveTo>
                    <a:lnTo>
                      <a:pt x="0" y="0"/>
                    </a:lnTo>
                    <a:lnTo>
                      <a:pt x="0" y="96227"/>
                    </a:lnTo>
                    <a:lnTo>
                      <a:pt x="14575" y="96227"/>
                    </a:lnTo>
                    <a:lnTo>
                      <a:pt x="14575" y="0"/>
                    </a:lnTo>
                    <a:close/>
                  </a:path>
                </a:pathLst>
              </a:custGeom>
              <a:solidFill>
                <a:srgbClr val="09506F"/>
              </a:solidFill>
            </p:spPr>
            <p:txBody>
              <a:bodyPr wrap="square" lIns="0" tIns="0" rIns="0" bIns="0" rtlCol="0"/>
              <a:lstStyle/>
              <a:p>
                <a:endParaRPr/>
              </a:p>
            </p:txBody>
          </p:sp>
          <p:pic>
            <p:nvPicPr>
              <p:cNvPr id="108" name="object 28">
                <a:extLst>
                  <a:ext uri="{FF2B5EF4-FFF2-40B4-BE49-F238E27FC236}">
                    <a16:creationId xmlns:a16="http://schemas.microsoft.com/office/drawing/2014/main" id="{67CBED64-CCB8-8B26-3C80-B2E1760E456F}"/>
                  </a:ext>
                </a:extLst>
              </p:cNvPr>
              <p:cNvPicPr/>
              <p:nvPr/>
            </p:nvPicPr>
            <p:blipFill>
              <a:blip r:embed="rId19" cstate="print"/>
              <a:stretch>
                <a:fillRect/>
              </a:stretch>
            </p:blipFill>
            <p:spPr>
              <a:xfrm>
                <a:off x="11276914" y="8841553"/>
                <a:ext cx="238516" cy="96821"/>
              </a:xfrm>
              <a:prstGeom prst="rect">
                <a:avLst/>
              </a:prstGeom>
            </p:spPr>
          </p:pic>
          <p:pic>
            <p:nvPicPr>
              <p:cNvPr id="109" name="object 29">
                <a:extLst>
                  <a:ext uri="{FF2B5EF4-FFF2-40B4-BE49-F238E27FC236}">
                    <a16:creationId xmlns:a16="http://schemas.microsoft.com/office/drawing/2014/main" id="{649E6814-D9EC-656D-F83F-2CECB380A5CE}"/>
                  </a:ext>
                </a:extLst>
              </p:cNvPr>
              <p:cNvPicPr/>
              <p:nvPr/>
            </p:nvPicPr>
            <p:blipFill>
              <a:blip r:embed="rId20" cstate="print"/>
              <a:stretch>
                <a:fillRect/>
              </a:stretch>
            </p:blipFill>
            <p:spPr>
              <a:xfrm>
                <a:off x="11536178" y="8841550"/>
                <a:ext cx="70416" cy="96227"/>
              </a:xfrm>
              <a:prstGeom prst="rect">
                <a:avLst/>
              </a:prstGeom>
            </p:spPr>
          </p:pic>
          <p:pic>
            <p:nvPicPr>
              <p:cNvPr id="110" name="object 30">
                <a:extLst>
                  <a:ext uri="{FF2B5EF4-FFF2-40B4-BE49-F238E27FC236}">
                    <a16:creationId xmlns:a16="http://schemas.microsoft.com/office/drawing/2014/main" id="{BB6E93F7-A48B-9FFB-4706-BEC298F2682B}"/>
                  </a:ext>
                </a:extLst>
              </p:cNvPr>
              <p:cNvPicPr/>
              <p:nvPr/>
            </p:nvPicPr>
            <p:blipFill>
              <a:blip r:embed="rId21" cstate="print"/>
              <a:stretch>
                <a:fillRect/>
              </a:stretch>
            </p:blipFill>
            <p:spPr>
              <a:xfrm>
                <a:off x="11626320" y="8841548"/>
                <a:ext cx="275442" cy="96826"/>
              </a:xfrm>
              <a:prstGeom prst="rect">
                <a:avLst/>
              </a:prstGeom>
            </p:spPr>
          </p:pic>
          <p:pic>
            <p:nvPicPr>
              <p:cNvPr id="111" name="object 31">
                <a:extLst>
                  <a:ext uri="{FF2B5EF4-FFF2-40B4-BE49-F238E27FC236}">
                    <a16:creationId xmlns:a16="http://schemas.microsoft.com/office/drawing/2014/main" id="{8B3EC118-372A-31AD-6A4A-D04D26BB746F}"/>
                  </a:ext>
                </a:extLst>
              </p:cNvPr>
              <p:cNvPicPr/>
              <p:nvPr/>
            </p:nvPicPr>
            <p:blipFill>
              <a:blip r:embed="rId22" cstate="print"/>
              <a:stretch>
                <a:fillRect/>
              </a:stretch>
            </p:blipFill>
            <p:spPr>
              <a:xfrm>
                <a:off x="11925345" y="8840767"/>
                <a:ext cx="68699" cy="97798"/>
              </a:xfrm>
              <a:prstGeom prst="rect">
                <a:avLst/>
              </a:prstGeom>
            </p:spPr>
          </p:pic>
          <p:pic>
            <p:nvPicPr>
              <p:cNvPr id="112" name="object 32">
                <a:extLst>
                  <a:ext uri="{FF2B5EF4-FFF2-40B4-BE49-F238E27FC236}">
                    <a16:creationId xmlns:a16="http://schemas.microsoft.com/office/drawing/2014/main" id="{11E6D718-3BA4-0B9B-CF5E-D52295ACFEA8}"/>
                  </a:ext>
                </a:extLst>
              </p:cNvPr>
              <p:cNvPicPr/>
              <p:nvPr/>
            </p:nvPicPr>
            <p:blipFill>
              <a:blip r:embed="rId23" cstate="print"/>
              <a:stretch>
                <a:fillRect/>
              </a:stretch>
            </p:blipFill>
            <p:spPr>
              <a:xfrm>
                <a:off x="12017565" y="8841548"/>
                <a:ext cx="250826" cy="96525"/>
              </a:xfrm>
              <a:prstGeom prst="rect">
                <a:avLst/>
              </a:prstGeom>
            </p:spPr>
          </p:pic>
        </p:grpSp>
        <p:grpSp>
          <p:nvGrpSpPr>
            <p:cNvPr id="70" name="object 33">
              <a:extLst>
                <a:ext uri="{FF2B5EF4-FFF2-40B4-BE49-F238E27FC236}">
                  <a16:creationId xmlns:a16="http://schemas.microsoft.com/office/drawing/2014/main" id="{EACCB7ED-ACA2-AD73-953D-EAADEA99B12A}"/>
                </a:ext>
              </a:extLst>
            </p:cNvPr>
            <p:cNvGrpSpPr/>
            <p:nvPr/>
          </p:nvGrpSpPr>
          <p:grpSpPr>
            <a:xfrm>
              <a:off x="11232812" y="9000590"/>
              <a:ext cx="554355" cy="97790"/>
              <a:chOff x="11232812" y="9000590"/>
              <a:chExt cx="554355" cy="97790"/>
            </a:xfrm>
          </p:grpSpPr>
          <p:pic>
            <p:nvPicPr>
              <p:cNvPr id="104" name="object 34">
                <a:extLst>
                  <a:ext uri="{FF2B5EF4-FFF2-40B4-BE49-F238E27FC236}">
                    <a16:creationId xmlns:a16="http://schemas.microsoft.com/office/drawing/2014/main" id="{0F59D747-F2D2-3726-D4FD-AF5348801DAE}"/>
                  </a:ext>
                </a:extLst>
              </p:cNvPr>
              <p:cNvPicPr/>
              <p:nvPr/>
            </p:nvPicPr>
            <p:blipFill>
              <a:blip r:embed="rId24" cstate="print"/>
              <a:stretch>
                <a:fillRect/>
              </a:stretch>
            </p:blipFill>
            <p:spPr>
              <a:xfrm>
                <a:off x="11232812" y="9000590"/>
                <a:ext cx="148586" cy="97714"/>
              </a:xfrm>
              <a:prstGeom prst="rect">
                <a:avLst/>
              </a:prstGeom>
            </p:spPr>
          </p:pic>
          <p:sp>
            <p:nvSpPr>
              <p:cNvPr id="105" name="object 35">
                <a:extLst>
                  <a:ext uri="{FF2B5EF4-FFF2-40B4-BE49-F238E27FC236}">
                    <a16:creationId xmlns:a16="http://schemas.microsoft.com/office/drawing/2014/main" id="{051031F9-C3A3-C720-2E64-86BD21B2C8E0}"/>
                  </a:ext>
                </a:extLst>
              </p:cNvPr>
              <p:cNvSpPr/>
              <p:nvPr/>
            </p:nvSpPr>
            <p:spPr>
              <a:xfrm>
                <a:off x="11403757" y="9001286"/>
                <a:ext cx="14604" cy="96520"/>
              </a:xfrm>
              <a:custGeom>
                <a:avLst/>
                <a:gdLst/>
                <a:ahLst/>
                <a:cxnLst/>
                <a:rect l="l" t="t" r="r" b="b"/>
                <a:pathLst>
                  <a:path w="14604" h="96520">
                    <a:moveTo>
                      <a:pt x="14585" y="0"/>
                    </a:moveTo>
                    <a:lnTo>
                      <a:pt x="0" y="0"/>
                    </a:lnTo>
                    <a:lnTo>
                      <a:pt x="0" y="96227"/>
                    </a:lnTo>
                    <a:lnTo>
                      <a:pt x="14585" y="96227"/>
                    </a:lnTo>
                    <a:lnTo>
                      <a:pt x="14585" y="0"/>
                    </a:lnTo>
                    <a:close/>
                  </a:path>
                </a:pathLst>
              </a:custGeom>
              <a:solidFill>
                <a:srgbClr val="09506F"/>
              </a:solidFill>
            </p:spPr>
            <p:txBody>
              <a:bodyPr wrap="square" lIns="0" tIns="0" rIns="0" bIns="0" rtlCol="0"/>
              <a:lstStyle/>
              <a:p>
                <a:endParaRPr/>
              </a:p>
            </p:txBody>
          </p:sp>
          <p:pic>
            <p:nvPicPr>
              <p:cNvPr id="106" name="object 36">
                <a:extLst>
                  <a:ext uri="{FF2B5EF4-FFF2-40B4-BE49-F238E27FC236}">
                    <a16:creationId xmlns:a16="http://schemas.microsoft.com/office/drawing/2014/main" id="{74D8D3A6-3F74-CB8A-6169-5A85C70EB619}"/>
                  </a:ext>
                </a:extLst>
              </p:cNvPr>
              <p:cNvPicPr/>
              <p:nvPr/>
            </p:nvPicPr>
            <p:blipFill>
              <a:blip r:embed="rId25" cstate="print"/>
              <a:stretch>
                <a:fillRect/>
              </a:stretch>
            </p:blipFill>
            <p:spPr>
              <a:xfrm>
                <a:off x="11447255" y="9001286"/>
                <a:ext cx="339850" cy="96825"/>
              </a:xfrm>
              <a:prstGeom prst="rect">
                <a:avLst/>
              </a:prstGeom>
            </p:spPr>
          </p:pic>
        </p:grpSp>
        <p:grpSp>
          <p:nvGrpSpPr>
            <p:cNvPr id="71" name="object 37">
              <a:extLst>
                <a:ext uri="{FF2B5EF4-FFF2-40B4-BE49-F238E27FC236}">
                  <a16:creationId xmlns:a16="http://schemas.microsoft.com/office/drawing/2014/main" id="{BDCE32AE-032E-77E1-CF1E-E083FE41EEA9}"/>
                </a:ext>
              </a:extLst>
            </p:cNvPr>
            <p:cNvGrpSpPr/>
            <p:nvPr/>
          </p:nvGrpSpPr>
          <p:grpSpPr>
            <a:xfrm>
              <a:off x="11236118" y="9161017"/>
              <a:ext cx="645795" cy="97155"/>
              <a:chOff x="11236118" y="9161017"/>
              <a:chExt cx="645795" cy="97155"/>
            </a:xfrm>
          </p:grpSpPr>
          <p:sp>
            <p:nvSpPr>
              <p:cNvPr id="101" name="object 38">
                <a:extLst>
                  <a:ext uri="{FF2B5EF4-FFF2-40B4-BE49-F238E27FC236}">
                    <a16:creationId xmlns:a16="http://schemas.microsoft.com/office/drawing/2014/main" id="{0A9F71B0-F190-045D-9641-66C9915494E5}"/>
                  </a:ext>
                </a:extLst>
              </p:cNvPr>
              <p:cNvSpPr/>
              <p:nvPr/>
            </p:nvSpPr>
            <p:spPr>
              <a:xfrm>
                <a:off x="11236118" y="9161019"/>
                <a:ext cx="14604" cy="96520"/>
              </a:xfrm>
              <a:custGeom>
                <a:avLst/>
                <a:gdLst/>
                <a:ahLst/>
                <a:cxnLst/>
                <a:rect l="l" t="t" r="r" b="b"/>
                <a:pathLst>
                  <a:path w="14604" h="96520">
                    <a:moveTo>
                      <a:pt x="14575" y="0"/>
                    </a:moveTo>
                    <a:lnTo>
                      <a:pt x="0" y="0"/>
                    </a:lnTo>
                    <a:lnTo>
                      <a:pt x="0" y="96227"/>
                    </a:lnTo>
                    <a:lnTo>
                      <a:pt x="14575" y="96227"/>
                    </a:lnTo>
                    <a:lnTo>
                      <a:pt x="14575" y="0"/>
                    </a:lnTo>
                    <a:close/>
                  </a:path>
                </a:pathLst>
              </a:custGeom>
              <a:solidFill>
                <a:srgbClr val="09506F"/>
              </a:solidFill>
            </p:spPr>
            <p:txBody>
              <a:bodyPr wrap="square" lIns="0" tIns="0" rIns="0" bIns="0" rtlCol="0"/>
              <a:lstStyle/>
              <a:p>
                <a:endParaRPr/>
              </a:p>
            </p:txBody>
          </p:sp>
          <p:pic>
            <p:nvPicPr>
              <p:cNvPr id="102" name="object 39">
                <a:extLst>
                  <a:ext uri="{FF2B5EF4-FFF2-40B4-BE49-F238E27FC236}">
                    <a16:creationId xmlns:a16="http://schemas.microsoft.com/office/drawing/2014/main" id="{69E8CDA4-B855-8A47-DC9C-D4671B69D301}"/>
                  </a:ext>
                </a:extLst>
              </p:cNvPr>
              <p:cNvPicPr/>
              <p:nvPr/>
            </p:nvPicPr>
            <p:blipFill>
              <a:blip r:embed="rId26" cstate="print"/>
              <a:stretch>
                <a:fillRect/>
              </a:stretch>
            </p:blipFill>
            <p:spPr>
              <a:xfrm>
                <a:off x="11276914" y="9161020"/>
                <a:ext cx="72123" cy="96227"/>
              </a:xfrm>
              <a:prstGeom prst="rect">
                <a:avLst/>
              </a:prstGeom>
            </p:spPr>
          </p:pic>
          <p:pic>
            <p:nvPicPr>
              <p:cNvPr id="103" name="object 40">
                <a:extLst>
                  <a:ext uri="{FF2B5EF4-FFF2-40B4-BE49-F238E27FC236}">
                    <a16:creationId xmlns:a16="http://schemas.microsoft.com/office/drawing/2014/main" id="{4C46CA9C-AF4E-AEB2-3EDB-DB59A513170D}"/>
                  </a:ext>
                </a:extLst>
              </p:cNvPr>
              <p:cNvPicPr/>
              <p:nvPr/>
            </p:nvPicPr>
            <p:blipFill>
              <a:blip r:embed="rId27" cstate="print"/>
              <a:stretch>
                <a:fillRect/>
              </a:stretch>
            </p:blipFill>
            <p:spPr>
              <a:xfrm>
                <a:off x="11375444" y="9161017"/>
                <a:ext cx="505930" cy="96818"/>
              </a:xfrm>
              <a:prstGeom prst="rect">
                <a:avLst/>
              </a:prstGeom>
            </p:spPr>
          </p:pic>
        </p:grpSp>
        <p:grpSp>
          <p:nvGrpSpPr>
            <p:cNvPr id="72" name="object 41">
              <a:extLst>
                <a:ext uri="{FF2B5EF4-FFF2-40B4-BE49-F238E27FC236}">
                  <a16:creationId xmlns:a16="http://schemas.microsoft.com/office/drawing/2014/main" id="{7114CADE-D164-287B-9A63-8F8377DD946A}"/>
                </a:ext>
              </a:extLst>
            </p:cNvPr>
            <p:cNvGrpSpPr/>
            <p:nvPr/>
          </p:nvGrpSpPr>
          <p:grpSpPr>
            <a:xfrm>
              <a:off x="10515383" y="8754249"/>
              <a:ext cx="607060" cy="606425"/>
              <a:chOff x="10515383" y="8754249"/>
              <a:chExt cx="607060" cy="606425"/>
            </a:xfrm>
          </p:grpSpPr>
          <p:pic>
            <p:nvPicPr>
              <p:cNvPr id="97" name="object 42">
                <a:extLst>
                  <a:ext uri="{FF2B5EF4-FFF2-40B4-BE49-F238E27FC236}">
                    <a16:creationId xmlns:a16="http://schemas.microsoft.com/office/drawing/2014/main" id="{0A9F615F-5BA1-17DD-CABE-729F1F812C9E}"/>
                  </a:ext>
                </a:extLst>
              </p:cNvPr>
              <p:cNvPicPr/>
              <p:nvPr/>
            </p:nvPicPr>
            <p:blipFill>
              <a:blip r:embed="rId28" cstate="print"/>
              <a:stretch>
                <a:fillRect/>
              </a:stretch>
            </p:blipFill>
            <p:spPr>
              <a:xfrm>
                <a:off x="10714188" y="8952696"/>
                <a:ext cx="208988" cy="208988"/>
              </a:xfrm>
              <a:prstGeom prst="rect">
                <a:avLst/>
              </a:prstGeom>
            </p:spPr>
          </p:pic>
          <p:sp>
            <p:nvSpPr>
              <p:cNvPr id="98" name="object 43">
                <a:extLst>
                  <a:ext uri="{FF2B5EF4-FFF2-40B4-BE49-F238E27FC236}">
                    <a16:creationId xmlns:a16="http://schemas.microsoft.com/office/drawing/2014/main" id="{560C1A0B-D130-A25B-5C63-13DF6698329E}"/>
                  </a:ext>
                </a:extLst>
              </p:cNvPr>
              <p:cNvSpPr/>
              <p:nvPr/>
            </p:nvSpPr>
            <p:spPr>
              <a:xfrm>
                <a:off x="10614737" y="8853240"/>
                <a:ext cx="408305" cy="408305"/>
              </a:xfrm>
              <a:custGeom>
                <a:avLst/>
                <a:gdLst/>
                <a:ahLst/>
                <a:cxnLst/>
                <a:rect l="l" t="t" r="r" b="b"/>
                <a:pathLst>
                  <a:path w="408304" h="408304">
                    <a:moveTo>
                      <a:pt x="30428" y="152225"/>
                    </a:moveTo>
                    <a:lnTo>
                      <a:pt x="1356" y="180492"/>
                    </a:lnTo>
                    <a:lnTo>
                      <a:pt x="0" y="203951"/>
                    </a:lnTo>
                    <a:lnTo>
                      <a:pt x="3914" y="244057"/>
                    </a:lnTo>
                    <a:lnTo>
                      <a:pt x="15417" y="282050"/>
                    </a:lnTo>
                    <a:lnTo>
                      <a:pt x="34142" y="317044"/>
                    </a:lnTo>
                    <a:lnTo>
                      <a:pt x="59725" y="348156"/>
                    </a:lnTo>
                    <a:lnTo>
                      <a:pt x="90855" y="373752"/>
                    </a:lnTo>
                    <a:lnTo>
                      <a:pt x="125857" y="392484"/>
                    </a:lnTo>
                    <a:lnTo>
                      <a:pt x="163847" y="403988"/>
                    </a:lnTo>
                    <a:lnTo>
                      <a:pt x="203941" y="407903"/>
                    </a:lnTo>
                    <a:lnTo>
                      <a:pt x="244035" y="403988"/>
                    </a:lnTo>
                    <a:lnTo>
                      <a:pt x="282024" y="392484"/>
                    </a:lnTo>
                    <a:lnTo>
                      <a:pt x="317022" y="373752"/>
                    </a:lnTo>
                    <a:lnTo>
                      <a:pt x="335261" y="358753"/>
                    </a:lnTo>
                    <a:lnTo>
                      <a:pt x="203941" y="358753"/>
                    </a:lnTo>
                    <a:lnTo>
                      <a:pt x="173508" y="355780"/>
                    </a:lnTo>
                    <a:lnTo>
                      <a:pt x="118098" y="332827"/>
                    </a:lnTo>
                    <a:lnTo>
                      <a:pt x="75056" y="289790"/>
                    </a:lnTo>
                    <a:lnTo>
                      <a:pt x="52112" y="234397"/>
                    </a:lnTo>
                    <a:lnTo>
                      <a:pt x="49139" y="203951"/>
                    </a:lnTo>
                    <a:lnTo>
                      <a:pt x="49139" y="196014"/>
                    </a:lnTo>
                    <a:lnTo>
                      <a:pt x="49757" y="188046"/>
                    </a:lnTo>
                    <a:lnTo>
                      <a:pt x="50961" y="180266"/>
                    </a:lnTo>
                    <a:lnTo>
                      <a:pt x="50515" y="170518"/>
                    </a:lnTo>
                    <a:lnTo>
                      <a:pt x="46506" y="161993"/>
                    </a:lnTo>
                    <a:lnTo>
                      <a:pt x="39591" y="155595"/>
                    </a:lnTo>
                    <a:lnTo>
                      <a:pt x="30428" y="152225"/>
                    </a:lnTo>
                    <a:close/>
                  </a:path>
                  <a:path w="408304" h="408304">
                    <a:moveTo>
                      <a:pt x="330885" y="306120"/>
                    </a:moveTo>
                    <a:lnTo>
                      <a:pt x="321564" y="307983"/>
                    </a:lnTo>
                    <a:lnTo>
                      <a:pt x="313393" y="313404"/>
                    </a:lnTo>
                    <a:lnTo>
                      <a:pt x="289773" y="332827"/>
                    </a:lnTo>
                    <a:lnTo>
                      <a:pt x="263210" y="347045"/>
                    </a:lnTo>
                    <a:lnTo>
                      <a:pt x="234376" y="355780"/>
                    </a:lnTo>
                    <a:lnTo>
                      <a:pt x="203941" y="358753"/>
                    </a:lnTo>
                    <a:lnTo>
                      <a:pt x="335261" y="358753"/>
                    </a:lnTo>
                    <a:lnTo>
                      <a:pt x="348146" y="348156"/>
                    </a:lnTo>
                    <a:lnTo>
                      <a:pt x="348523" y="347800"/>
                    </a:lnTo>
                    <a:lnTo>
                      <a:pt x="353893" y="339692"/>
                    </a:lnTo>
                    <a:lnTo>
                      <a:pt x="355627" y="330504"/>
                    </a:lnTo>
                    <a:lnTo>
                      <a:pt x="353765" y="321318"/>
                    </a:lnTo>
                    <a:lnTo>
                      <a:pt x="348345" y="313215"/>
                    </a:lnTo>
                    <a:lnTo>
                      <a:pt x="340198" y="307851"/>
                    </a:lnTo>
                    <a:lnTo>
                      <a:pt x="330885" y="306120"/>
                    </a:lnTo>
                    <a:close/>
                  </a:path>
                  <a:path w="408304" h="408304">
                    <a:moveTo>
                      <a:pt x="335268" y="49150"/>
                    </a:moveTo>
                    <a:lnTo>
                      <a:pt x="203930" y="49150"/>
                    </a:lnTo>
                    <a:lnTo>
                      <a:pt x="234372" y="52123"/>
                    </a:lnTo>
                    <a:lnTo>
                      <a:pt x="263209" y="60856"/>
                    </a:lnTo>
                    <a:lnTo>
                      <a:pt x="313393" y="94489"/>
                    </a:lnTo>
                    <a:lnTo>
                      <a:pt x="347036" y="144672"/>
                    </a:lnTo>
                    <a:lnTo>
                      <a:pt x="358753" y="203941"/>
                    </a:lnTo>
                    <a:lnTo>
                      <a:pt x="358753" y="211815"/>
                    </a:lnTo>
                    <a:lnTo>
                      <a:pt x="358135" y="219710"/>
                    </a:lnTo>
                    <a:lnTo>
                      <a:pt x="356952" y="227417"/>
                    </a:lnTo>
                    <a:lnTo>
                      <a:pt x="357416" y="237163"/>
                    </a:lnTo>
                    <a:lnTo>
                      <a:pt x="380040" y="255709"/>
                    </a:lnTo>
                    <a:lnTo>
                      <a:pt x="381286" y="255709"/>
                    </a:lnTo>
                    <a:lnTo>
                      <a:pt x="407300" y="219474"/>
                    </a:lnTo>
                    <a:lnTo>
                      <a:pt x="407903" y="203941"/>
                    </a:lnTo>
                    <a:lnTo>
                      <a:pt x="403983" y="163845"/>
                    </a:lnTo>
                    <a:lnTo>
                      <a:pt x="392471" y="125854"/>
                    </a:lnTo>
                    <a:lnTo>
                      <a:pt x="373735" y="90855"/>
                    </a:lnTo>
                    <a:lnTo>
                      <a:pt x="348146" y="59736"/>
                    </a:lnTo>
                    <a:lnTo>
                      <a:pt x="335268" y="49150"/>
                    </a:lnTo>
                    <a:close/>
                  </a:path>
                  <a:path w="408304" h="408304">
                    <a:moveTo>
                      <a:pt x="203930" y="0"/>
                    </a:moveTo>
                    <a:lnTo>
                      <a:pt x="163838" y="3916"/>
                    </a:lnTo>
                    <a:lnTo>
                      <a:pt x="125852" y="15422"/>
                    </a:lnTo>
                    <a:lnTo>
                      <a:pt x="90854" y="34150"/>
                    </a:lnTo>
                    <a:lnTo>
                      <a:pt x="59725" y="59736"/>
                    </a:lnTo>
                    <a:lnTo>
                      <a:pt x="52392" y="77248"/>
                    </a:lnTo>
                    <a:lnTo>
                      <a:pt x="54226" y="86465"/>
                    </a:lnTo>
                    <a:lnTo>
                      <a:pt x="59642" y="94583"/>
                    </a:lnTo>
                    <a:lnTo>
                      <a:pt x="67775" y="99962"/>
                    </a:lnTo>
                    <a:lnTo>
                      <a:pt x="77047" y="101733"/>
                    </a:lnTo>
                    <a:lnTo>
                      <a:pt x="86323" y="99906"/>
                    </a:lnTo>
                    <a:lnTo>
                      <a:pt x="94468" y="94489"/>
                    </a:lnTo>
                    <a:lnTo>
                      <a:pt x="118094" y="75071"/>
                    </a:lnTo>
                    <a:lnTo>
                      <a:pt x="144660" y="60856"/>
                    </a:lnTo>
                    <a:lnTo>
                      <a:pt x="173495" y="52123"/>
                    </a:lnTo>
                    <a:lnTo>
                      <a:pt x="203930" y="49150"/>
                    </a:lnTo>
                    <a:lnTo>
                      <a:pt x="335268" y="49150"/>
                    </a:lnTo>
                    <a:lnTo>
                      <a:pt x="317022" y="34150"/>
                    </a:lnTo>
                    <a:lnTo>
                      <a:pt x="282022" y="15422"/>
                    </a:lnTo>
                    <a:lnTo>
                      <a:pt x="244031" y="3916"/>
                    </a:lnTo>
                    <a:lnTo>
                      <a:pt x="203930" y="0"/>
                    </a:lnTo>
                    <a:close/>
                  </a:path>
                </a:pathLst>
              </a:custGeom>
              <a:solidFill>
                <a:srgbClr val="6FC3BA"/>
              </a:solidFill>
            </p:spPr>
            <p:txBody>
              <a:bodyPr wrap="square" lIns="0" tIns="0" rIns="0" bIns="0" rtlCol="0"/>
              <a:lstStyle/>
              <a:p>
                <a:endParaRPr/>
              </a:p>
            </p:txBody>
          </p:sp>
          <p:sp>
            <p:nvSpPr>
              <p:cNvPr id="99" name="object 44">
                <a:extLst>
                  <a:ext uri="{FF2B5EF4-FFF2-40B4-BE49-F238E27FC236}">
                    <a16:creationId xmlns:a16="http://schemas.microsoft.com/office/drawing/2014/main" id="{DEACCD5C-347B-FE1E-2A89-0F659D47106E}"/>
                  </a:ext>
                </a:extLst>
              </p:cNvPr>
              <p:cNvSpPr/>
              <p:nvPr/>
            </p:nvSpPr>
            <p:spPr>
              <a:xfrm>
                <a:off x="10515372" y="8754255"/>
                <a:ext cx="607060" cy="606425"/>
              </a:xfrm>
              <a:custGeom>
                <a:avLst/>
                <a:gdLst/>
                <a:ahLst/>
                <a:cxnLst/>
                <a:rect l="l" t="t" r="r" b="b"/>
                <a:pathLst>
                  <a:path w="607059" h="606425">
                    <a:moveTo>
                      <a:pt x="153619" y="517855"/>
                    </a:moveTo>
                    <a:lnTo>
                      <a:pt x="150812" y="508876"/>
                    </a:lnTo>
                    <a:lnTo>
                      <a:pt x="144538" y="501383"/>
                    </a:lnTo>
                    <a:lnTo>
                      <a:pt x="111696" y="469747"/>
                    </a:lnTo>
                    <a:lnTo>
                      <a:pt x="85178" y="432917"/>
                    </a:lnTo>
                    <a:lnTo>
                      <a:pt x="65544" y="392061"/>
                    </a:lnTo>
                    <a:lnTo>
                      <a:pt x="53352" y="348335"/>
                    </a:lnTo>
                    <a:lnTo>
                      <a:pt x="49161" y="302895"/>
                    </a:lnTo>
                    <a:lnTo>
                      <a:pt x="49428" y="291236"/>
                    </a:lnTo>
                    <a:lnTo>
                      <a:pt x="47929" y="281597"/>
                    </a:lnTo>
                    <a:lnTo>
                      <a:pt x="43014" y="273558"/>
                    </a:lnTo>
                    <a:lnTo>
                      <a:pt x="35445" y="267944"/>
                    </a:lnTo>
                    <a:lnTo>
                      <a:pt x="25971" y="265582"/>
                    </a:lnTo>
                    <a:lnTo>
                      <a:pt x="16598" y="267131"/>
                    </a:lnTo>
                    <a:lnTo>
                      <a:pt x="8534" y="272034"/>
                    </a:lnTo>
                    <a:lnTo>
                      <a:pt x="2768" y="279565"/>
                    </a:lnTo>
                    <a:lnTo>
                      <a:pt x="317" y="289026"/>
                    </a:lnTo>
                    <a:lnTo>
                      <a:pt x="0" y="298272"/>
                    </a:lnTo>
                    <a:lnTo>
                      <a:pt x="0" y="302895"/>
                    </a:lnTo>
                    <a:lnTo>
                      <a:pt x="3492" y="348195"/>
                    </a:lnTo>
                    <a:lnTo>
                      <a:pt x="13690" y="392226"/>
                    </a:lnTo>
                    <a:lnTo>
                      <a:pt x="30213" y="434200"/>
                    </a:lnTo>
                    <a:lnTo>
                      <a:pt x="52666" y="473316"/>
                    </a:lnTo>
                    <a:lnTo>
                      <a:pt x="80683" y="508774"/>
                    </a:lnTo>
                    <a:lnTo>
                      <a:pt x="113855" y="539762"/>
                    </a:lnTo>
                    <a:lnTo>
                      <a:pt x="123786" y="545147"/>
                    </a:lnTo>
                    <a:lnTo>
                      <a:pt x="136385" y="545147"/>
                    </a:lnTo>
                    <a:lnTo>
                      <a:pt x="143535" y="541997"/>
                    </a:lnTo>
                    <a:lnTo>
                      <a:pt x="148374" y="535914"/>
                    </a:lnTo>
                    <a:lnTo>
                      <a:pt x="152844" y="527240"/>
                    </a:lnTo>
                    <a:lnTo>
                      <a:pt x="153619" y="517855"/>
                    </a:lnTo>
                    <a:close/>
                  </a:path>
                  <a:path w="607059" h="606425">
                    <a:moveTo>
                      <a:pt x="480491" y="531418"/>
                    </a:moveTo>
                    <a:lnTo>
                      <a:pt x="476859" y="522363"/>
                    </a:lnTo>
                    <a:lnTo>
                      <a:pt x="469988" y="515416"/>
                    </a:lnTo>
                    <a:lnTo>
                      <a:pt x="461302" y="511771"/>
                    </a:lnTo>
                    <a:lnTo>
                      <a:pt x="451878" y="511657"/>
                    </a:lnTo>
                    <a:lnTo>
                      <a:pt x="442823" y="515289"/>
                    </a:lnTo>
                    <a:lnTo>
                      <a:pt x="410400" y="533361"/>
                    </a:lnTo>
                    <a:lnTo>
                      <a:pt x="376008" y="546442"/>
                    </a:lnTo>
                    <a:lnTo>
                      <a:pt x="340131" y="554393"/>
                    </a:lnTo>
                    <a:lnTo>
                      <a:pt x="303250" y="557085"/>
                    </a:lnTo>
                    <a:lnTo>
                      <a:pt x="280403" y="556044"/>
                    </a:lnTo>
                    <a:lnTo>
                      <a:pt x="257810" y="552958"/>
                    </a:lnTo>
                    <a:lnTo>
                      <a:pt x="235508" y="547814"/>
                    </a:lnTo>
                    <a:lnTo>
                      <a:pt x="213614" y="540639"/>
                    </a:lnTo>
                    <a:lnTo>
                      <a:pt x="204000" y="539076"/>
                    </a:lnTo>
                    <a:lnTo>
                      <a:pt x="194830" y="541261"/>
                    </a:lnTo>
                    <a:lnTo>
                      <a:pt x="187147" y="546709"/>
                    </a:lnTo>
                    <a:lnTo>
                      <a:pt x="181940" y="554977"/>
                    </a:lnTo>
                    <a:lnTo>
                      <a:pt x="180378" y="564603"/>
                    </a:lnTo>
                    <a:lnTo>
                      <a:pt x="182537" y="573773"/>
                    </a:lnTo>
                    <a:lnTo>
                      <a:pt x="222377" y="595185"/>
                    </a:lnTo>
                    <a:lnTo>
                      <a:pt x="275971" y="605002"/>
                    </a:lnTo>
                    <a:lnTo>
                      <a:pt x="303250" y="606234"/>
                    </a:lnTo>
                    <a:lnTo>
                      <a:pt x="347268" y="603021"/>
                    </a:lnTo>
                    <a:lnTo>
                      <a:pt x="390080" y="593534"/>
                    </a:lnTo>
                    <a:lnTo>
                      <a:pt x="431114" y="577926"/>
                    </a:lnTo>
                    <a:lnTo>
                      <a:pt x="469773" y="556399"/>
                    </a:lnTo>
                    <a:lnTo>
                      <a:pt x="480364" y="540842"/>
                    </a:lnTo>
                    <a:lnTo>
                      <a:pt x="480491" y="531418"/>
                    </a:lnTo>
                    <a:close/>
                  </a:path>
                  <a:path w="607059" h="606425">
                    <a:moveTo>
                      <a:pt x="560527" y="145719"/>
                    </a:moveTo>
                    <a:lnTo>
                      <a:pt x="527723" y="98907"/>
                    </a:lnTo>
                    <a:lnTo>
                      <a:pt x="493356" y="66522"/>
                    </a:lnTo>
                    <a:lnTo>
                      <a:pt x="454304" y="39916"/>
                    </a:lnTo>
                    <a:lnTo>
                      <a:pt x="411060" y="19519"/>
                    </a:lnTo>
                    <a:lnTo>
                      <a:pt x="365239" y="6070"/>
                    </a:lnTo>
                    <a:lnTo>
                      <a:pt x="317995" y="0"/>
                    </a:lnTo>
                    <a:lnTo>
                      <a:pt x="308419" y="1612"/>
                    </a:lnTo>
                    <a:lnTo>
                      <a:pt x="300355" y="6477"/>
                    </a:lnTo>
                    <a:lnTo>
                      <a:pt x="294665" y="13944"/>
                    </a:lnTo>
                    <a:lnTo>
                      <a:pt x="292252" y="23355"/>
                    </a:lnTo>
                    <a:lnTo>
                      <a:pt x="293725" y="32994"/>
                    </a:lnTo>
                    <a:lnTo>
                      <a:pt x="298615" y="41059"/>
                    </a:lnTo>
                    <a:lnTo>
                      <a:pt x="306158" y="46697"/>
                    </a:lnTo>
                    <a:lnTo>
                      <a:pt x="315607" y="49098"/>
                    </a:lnTo>
                    <a:lnTo>
                      <a:pt x="335495" y="50850"/>
                    </a:lnTo>
                    <a:lnTo>
                      <a:pt x="355168" y="54178"/>
                    </a:lnTo>
                    <a:lnTo>
                      <a:pt x="393585" y="65455"/>
                    </a:lnTo>
                    <a:lnTo>
                      <a:pt x="429818" y="82550"/>
                    </a:lnTo>
                    <a:lnTo>
                      <a:pt x="462546" y="104838"/>
                    </a:lnTo>
                    <a:lnTo>
                      <a:pt x="491350" y="131965"/>
                    </a:lnTo>
                    <a:lnTo>
                      <a:pt x="515772" y="163601"/>
                    </a:lnTo>
                    <a:lnTo>
                      <a:pt x="520509" y="170789"/>
                    </a:lnTo>
                    <a:lnTo>
                      <a:pt x="528345" y="174701"/>
                    </a:lnTo>
                    <a:lnTo>
                      <a:pt x="540994" y="174701"/>
                    </a:lnTo>
                    <a:lnTo>
                      <a:pt x="545655" y="173405"/>
                    </a:lnTo>
                    <a:lnTo>
                      <a:pt x="549795" y="170688"/>
                    </a:lnTo>
                    <a:lnTo>
                      <a:pt x="556742" y="163830"/>
                    </a:lnTo>
                    <a:lnTo>
                      <a:pt x="560400" y="155143"/>
                    </a:lnTo>
                    <a:lnTo>
                      <a:pt x="560527" y="145719"/>
                    </a:lnTo>
                    <a:close/>
                  </a:path>
                  <a:path w="607059" h="606425">
                    <a:moveTo>
                      <a:pt x="606602" y="302983"/>
                    </a:moveTo>
                    <a:lnTo>
                      <a:pt x="603897" y="262699"/>
                    </a:lnTo>
                    <a:lnTo>
                      <a:pt x="595845" y="223100"/>
                    </a:lnTo>
                    <a:lnTo>
                      <a:pt x="575398" y="205219"/>
                    </a:lnTo>
                    <a:lnTo>
                      <a:pt x="565658" y="205905"/>
                    </a:lnTo>
                    <a:lnTo>
                      <a:pt x="556933" y="210286"/>
                    </a:lnTo>
                    <a:lnTo>
                      <a:pt x="550786" y="217424"/>
                    </a:lnTo>
                    <a:lnTo>
                      <a:pt x="547776" y="226352"/>
                    </a:lnTo>
                    <a:lnTo>
                      <a:pt x="548436" y="236093"/>
                    </a:lnTo>
                    <a:lnTo>
                      <a:pt x="552361" y="252564"/>
                    </a:lnTo>
                    <a:lnTo>
                      <a:pt x="555180" y="269252"/>
                    </a:lnTo>
                    <a:lnTo>
                      <a:pt x="556882" y="286080"/>
                    </a:lnTo>
                    <a:lnTo>
                      <a:pt x="557453" y="302996"/>
                    </a:lnTo>
                    <a:lnTo>
                      <a:pt x="556412" y="326009"/>
                    </a:lnTo>
                    <a:lnTo>
                      <a:pt x="548068" y="371195"/>
                    </a:lnTo>
                    <a:lnTo>
                      <a:pt x="532993" y="411568"/>
                    </a:lnTo>
                    <a:lnTo>
                      <a:pt x="513372" y="445960"/>
                    </a:lnTo>
                    <a:lnTo>
                      <a:pt x="501624" y="461886"/>
                    </a:lnTo>
                    <a:lnTo>
                      <a:pt x="497141" y="470547"/>
                    </a:lnTo>
                    <a:lnTo>
                      <a:pt x="515378" y="501827"/>
                    </a:lnTo>
                    <a:lnTo>
                      <a:pt x="527977" y="501827"/>
                    </a:lnTo>
                    <a:lnTo>
                      <a:pt x="553999" y="473621"/>
                    </a:lnTo>
                    <a:lnTo>
                      <a:pt x="577430" y="432587"/>
                    </a:lnTo>
                    <a:lnTo>
                      <a:pt x="595401" y="384416"/>
                    </a:lnTo>
                    <a:lnTo>
                      <a:pt x="605358" y="330466"/>
                    </a:lnTo>
                    <a:lnTo>
                      <a:pt x="606602" y="302983"/>
                    </a:lnTo>
                    <a:close/>
                  </a:path>
                </a:pathLst>
              </a:custGeom>
              <a:solidFill>
                <a:srgbClr val="7ABF7E"/>
              </a:solidFill>
            </p:spPr>
            <p:txBody>
              <a:bodyPr wrap="square" lIns="0" tIns="0" rIns="0" bIns="0" rtlCol="0"/>
              <a:lstStyle/>
              <a:p>
                <a:endParaRPr/>
              </a:p>
            </p:txBody>
          </p:sp>
          <p:pic>
            <p:nvPicPr>
              <p:cNvPr id="100" name="object 45">
                <a:extLst>
                  <a:ext uri="{FF2B5EF4-FFF2-40B4-BE49-F238E27FC236}">
                    <a16:creationId xmlns:a16="http://schemas.microsoft.com/office/drawing/2014/main" id="{4C8E0438-9D17-4E0E-F1C1-95E95E122030}"/>
                  </a:ext>
                </a:extLst>
              </p:cNvPr>
              <p:cNvPicPr/>
              <p:nvPr/>
            </p:nvPicPr>
            <p:blipFill>
              <a:blip r:embed="rId29" cstate="print"/>
              <a:stretch>
                <a:fillRect/>
              </a:stretch>
            </p:blipFill>
            <p:spPr>
              <a:xfrm>
                <a:off x="10533341" y="8763929"/>
                <a:ext cx="236580" cy="219655"/>
              </a:xfrm>
              <a:prstGeom prst="rect">
                <a:avLst/>
              </a:prstGeom>
            </p:spPr>
          </p:pic>
        </p:grpSp>
        <p:pic>
          <p:nvPicPr>
            <p:cNvPr id="73" name="object 46">
              <a:extLst>
                <a:ext uri="{FF2B5EF4-FFF2-40B4-BE49-F238E27FC236}">
                  <a16:creationId xmlns:a16="http://schemas.microsoft.com/office/drawing/2014/main" id="{5A9807B7-C3DC-93B9-3E06-1829E913B386}"/>
                </a:ext>
              </a:extLst>
            </p:cNvPr>
            <p:cNvPicPr/>
            <p:nvPr/>
          </p:nvPicPr>
          <p:blipFill>
            <a:blip r:embed="rId30" cstate="print"/>
            <a:stretch>
              <a:fillRect/>
            </a:stretch>
          </p:blipFill>
          <p:spPr>
            <a:xfrm>
              <a:off x="7127260" y="8380806"/>
              <a:ext cx="643752" cy="99833"/>
            </a:xfrm>
            <a:prstGeom prst="rect">
              <a:avLst/>
            </a:prstGeom>
          </p:spPr>
        </p:pic>
        <p:pic>
          <p:nvPicPr>
            <p:cNvPr id="74" name="object 47">
              <a:extLst>
                <a:ext uri="{FF2B5EF4-FFF2-40B4-BE49-F238E27FC236}">
                  <a16:creationId xmlns:a16="http://schemas.microsoft.com/office/drawing/2014/main" id="{37D43224-AA22-052D-E9DF-8A91399F812A}"/>
                </a:ext>
              </a:extLst>
            </p:cNvPr>
            <p:cNvPicPr/>
            <p:nvPr/>
          </p:nvPicPr>
          <p:blipFill>
            <a:blip r:embed="rId31" cstate="print"/>
            <a:stretch>
              <a:fillRect/>
            </a:stretch>
          </p:blipFill>
          <p:spPr>
            <a:xfrm>
              <a:off x="7120203" y="9511586"/>
              <a:ext cx="1214320" cy="222335"/>
            </a:xfrm>
            <a:prstGeom prst="rect">
              <a:avLst/>
            </a:prstGeom>
          </p:spPr>
        </p:pic>
        <p:pic>
          <p:nvPicPr>
            <p:cNvPr id="75" name="object 48">
              <a:extLst>
                <a:ext uri="{FF2B5EF4-FFF2-40B4-BE49-F238E27FC236}">
                  <a16:creationId xmlns:a16="http://schemas.microsoft.com/office/drawing/2014/main" id="{9A6BD682-D258-9944-33AA-BC3D79D7B3F1}"/>
                </a:ext>
              </a:extLst>
            </p:cNvPr>
            <p:cNvPicPr/>
            <p:nvPr/>
          </p:nvPicPr>
          <p:blipFill>
            <a:blip r:embed="rId32" cstate="print"/>
            <a:stretch>
              <a:fillRect/>
            </a:stretch>
          </p:blipFill>
          <p:spPr>
            <a:xfrm>
              <a:off x="7120496" y="8678153"/>
              <a:ext cx="333142" cy="614708"/>
            </a:xfrm>
            <a:prstGeom prst="rect">
              <a:avLst/>
            </a:prstGeom>
          </p:spPr>
        </p:pic>
        <p:pic>
          <p:nvPicPr>
            <p:cNvPr id="76" name="object 49">
              <a:extLst>
                <a:ext uri="{FF2B5EF4-FFF2-40B4-BE49-F238E27FC236}">
                  <a16:creationId xmlns:a16="http://schemas.microsoft.com/office/drawing/2014/main" id="{4942DBEF-783C-3647-0D08-0EAF74699994}"/>
                </a:ext>
              </a:extLst>
            </p:cNvPr>
            <p:cNvPicPr/>
            <p:nvPr/>
          </p:nvPicPr>
          <p:blipFill>
            <a:blip r:embed="rId33" cstate="print"/>
            <a:stretch>
              <a:fillRect/>
            </a:stretch>
          </p:blipFill>
          <p:spPr>
            <a:xfrm>
              <a:off x="7522419" y="8681616"/>
              <a:ext cx="864681" cy="329759"/>
            </a:xfrm>
            <a:prstGeom prst="rect">
              <a:avLst/>
            </a:prstGeom>
          </p:spPr>
        </p:pic>
        <p:pic>
          <p:nvPicPr>
            <p:cNvPr id="77" name="object 50">
              <a:extLst>
                <a:ext uri="{FF2B5EF4-FFF2-40B4-BE49-F238E27FC236}">
                  <a16:creationId xmlns:a16="http://schemas.microsoft.com/office/drawing/2014/main" id="{A975AC80-C556-0499-5E23-0886DCA29218}"/>
                </a:ext>
              </a:extLst>
            </p:cNvPr>
            <p:cNvPicPr/>
            <p:nvPr/>
          </p:nvPicPr>
          <p:blipFill>
            <a:blip r:embed="rId34" cstate="print"/>
            <a:stretch>
              <a:fillRect/>
            </a:stretch>
          </p:blipFill>
          <p:spPr>
            <a:xfrm>
              <a:off x="14891280" y="9519615"/>
              <a:ext cx="1270434" cy="186260"/>
            </a:xfrm>
            <a:prstGeom prst="rect">
              <a:avLst/>
            </a:prstGeom>
          </p:spPr>
        </p:pic>
        <p:sp>
          <p:nvSpPr>
            <p:cNvPr id="78" name="object 51">
              <a:extLst>
                <a:ext uri="{FF2B5EF4-FFF2-40B4-BE49-F238E27FC236}">
                  <a16:creationId xmlns:a16="http://schemas.microsoft.com/office/drawing/2014/main" id="{57BE498C-CD2D-12CC-1EB2-33B20F8957A1}"/>
                </a:ext>
              </a:extLst>
            </p:cNvPr>
            <p:cNvSpPr/>
            <p:nvPr/>
          </p:nvSpPr>
          <p:spPr>
            <a:xfrm>
              <a:off x="13869644" y="9545351"/>
              <a:ext cx="631825" cy="133985"/>
            </a:xfrm>
            <a:custGeom>
              <a:avLst/>
              <a:gdLst/>
              <a:ahLst/>
              <a:cxnLst/>
              <a:rect l="l" t="t" r="r" b="b"/>
              <a:pathLst>
                <a:path w="631825" h="133984">
                  <a:moveTo>
                    <a:pt x="62979" y="74256"/>
                  </a:moveTo>
                  <a:lnTo>
                    <a:pt x="57772" y="67640"/>
                  </a:lnTo>
                  <a:lnTo>
                    <a:pt x="43967" y="62585"/>
                  </a:lnTo>
                  <a:lnTo>
                    <a:pt x="39827" y="61480"/>
                  </a:lnTo>
                  <a:lnTo>
                    <a:pt x="29997" y="59524"/>
                  </a:lnTo>
                  <a:lnTo>
                    <a:pt x="26492" y="58356"/>
                  </a:lnTo>
                  <a:lnTo>
                    <a:pt x="22352" y="55676"/>
                  </a:lnTo>
                  <a:lnTo>
                    <a:pt x="21310" y="53911"/>
                  </a:lnTo>
                  <a:lnTo>
                    <a:pt x="21310" y="49390"/>
                  </a:lnTo>
                  <a:lnTo>
                    <a:pt x="22225" y="47485"/>
                  </a:lnTo>
                  <a:lnTo>
                    <a:pt x="25869" y="44488"/>
                  </a:lnTo>
                  <a:lnTo>
                    <a:pt x="28448" y="43726"/>
                  </a:lnTo>
                  <a:lnTo>
                    <a:pt x="35636" y="43726"/>
                  </a:lnTo>
                  <a:lnTo>
                    <a:pt x="38481" y="44653"/>
                  </a:lnTo>
                  <a:lnTo>
                    <a:pt x="42125" y="48336"/>
                  </a:lnTo>
                  <a:lnTo>
                    <a:pt x="43040" y="50673"/>
                  </a:lnTo>
                  <a:lnTo>
                    <a:pt x="43040" y="53492"/>
                  </a:lnTo>
                  <a:lnTo>
                    <a:pt x="62788" y="53492"/>
                  </a:lnTo>
                  <a:lnTo>
                    <a:pt x="62788" y="46443"/>
                  </a:lnTo>
                  <a:lnTo>
                    <a:pt x="59969" y="40690"/>
                  </a:lnTo>
                  <a:lnTo>
                    <a:pt x="48729" y="31864"/>
                  </a:lnTo>
                  <a:lnTo>
                    <a:pt x="41211" y="29654"/>
                  </a:lnTo>
                  <a:lnTo>
                    <a:pt x="23050" y="29654"/>
                  </a:lnTo>
                  <a:lnTo>
                    <a:pt x="15925" y="31851"/>
                  </a:lnTo>
                  <a:lnTo>
                    <a:pt x="5041" y="40640"/>
                  </a:lnTo>
                  <a:lnTo>
                    <a:pt x="2311" y="46113"/>
                  </a:lnTo>
                  <a:lnTo>
                    <a:pt x="2311" y="52679"/>
                  </a:lnTo>
                  <a:lnTo>
                    <a:pt x="33985" y="76174"/>
                  </a:lnTo>
                  <a:lnTo>
                    <a:pt x="37807" y="77419"/>
                  </a:lnTo>
                  <a:lnTo>
                    <a:pt x="42595" y="80200"/>
                  </a:lnTo>
                  <a:lnTo>
                    <a:pt x="43789" y="82092"/>
                  </a:lnTo>
                  <a:lnTo>
                    <a:pt x="43789" y="84518"/>
                  </a:lnTo>
                  <a:lnTo>
                    <a:pt x="43789" y="86842"/>
                  </a:lnTo>
                  <a:lnTo>
                    <a:pt x="42824" y="88709"/>
                  </a:lnTo>
                  <a:lnTo>
                    <a:pt x="38950" y="91579"/>
                  </a:lnTo>
                  <a:lnTo>
                    <a:pt x="36093" y="92303"/>
                  </a:lnTo>
                  <a:lnTo>
                    <a:pt x="28270" y="92303"/>
                  </a:lnTo>
                  <a:lnTo>
                    <a:pt x="25031" y="91376"/>
                  </a:lnTo>
                  <a:lnTo>
                    <a:pt x="20205" y="87630"/>
                  </a:lnTo>
                  <a:lnTo>
                    <a:pt x="18897" y="84937"/>
                  </a:lnTo>
                  <a:lnTo>
                    <a:pt x="18719" y="81432"/>
                  </a:lnTo>
                  <a:lnTo>
                    <a:pt x="0" y="81432"/>
                  </a:lnTo>
                  <a:lnTo>
                    <a:pt x="0" y="85902"/>
                  </a:lnTo>
                  <a:lnTo>
                    <a:pt x="1358" y="90068"/>
                  </a:lnTo>
                  <a:lnTo>
                    <a:pt x="6832" y="97764"/>
                  </a:lnTo>
                  <a:lnTo>
                    <a:pt x="10604" y="100787"/>
                  </a:lnTo>
                  <a:lnTo>
                    <a:pt x="20218" y="105206"/>
                  </a:lnTo>
                  <a:lnTo>
                    <a:pt x="25704" y="106299"/>
                  </a:lnTo>
                  <a:lnTo>
                    <a:pt x="41059" y="106299"/>
                  </a:lnTo>
                  <a:lnTo>
                    <a:pt x="48526" y="104216"/>
                  </a:lnTo>
                  <a:lnTo>
                    <a:pt x="60096" y="95885"/>
                  </a:lnTo>
                  <a:lnTo>
                    <a:pt x="62979" y="90424"/>
                  </a:lnTo>
                  <a:lnTo>
                    <a:pt x="62979" y="74256"/>
                  </a:lnTo>
                  <a:close/>
                </a:path>
                <a:path w="631825" h="133984">
                  <a:moveTo>
                    <a:pt x="139103" y="31013"/>
                  </a:moveTo>
                  <a:lnTo>
                    <a:pt x="119291" y="31013"/>
                  </a:lnTo>
                  <a:lnTo>
                    <a:pt x="119291" y="83413"/>
                  </a:lnTo>
                  <a:lnTo>
                    <a:pt x="116776" y="88061"/>
                  </a:lnTo>
                  <a:lnTo>
                    <a:pt x="112179" y="90385"/>
                  </a:lnTo>
                  <a:lnTo>
                    <a:pt x="98475" y="90385"/>
                  </a:lnTo>
                  <a:lnTo>
                    <a:pt x="94957" y="86537"/>
                  </a:lnTo>
                  <a:lnTo>
                    <a:pt x="94957" y="31013"/>
                  </a:lnTo>
                  <a:lnTo>
                    <a:pt x="75209" y="31013"/>
                  </a:lnTo>
                  <a:lnTo>
                    <a:pt x="75209" y="79463"/>
                  </a:lnTo>
                  <a:lnTo>
                    <a:pt x="75311" y="88252"/>
                  </a:lnTo>
                  <a:lnTo>
                    <a:pt x="77431" y="94919"/>
                  </a:lnTo>
                  <a:lnTo>
                    <a:pt x="85775" y="104038"/>
                  </a:lnTo>
                  <a:lnTo>
                    <a:pt x="91821" y="106299"/>
                  </a:lnTo>
                  <a:lnTo>
                    <a:pt x="108356" y="106299"/>
                  </a:lnTo>
                  <a:lnTo>
                    <a:pt x="115087" y="103339"/>
                  </a:lnTo>
                  <a:lnTo>
                    <a:pt x="119964" y="97421"/>
                  </a:lnTo>
                  <a:lnTo>
                    <a:pt x="120510" y="104940"/>
                  </a:lnTo>
                  <a:lnTo>
                    <a:pt x="139103" y="104940"/>
                  </a:lnTo>
                  <a:lnTo>
                    <a:pt x="139103" y="31013"/>
                  </a:lnTo>
                  <a:close/>
                </a:path>
                <a:path w="631825" h="133984">
                  <a:moveTo>
                    <a:pt x="220535" y="68668"/>
                  </a:moveTo>
                  <a:lnTo>
                    <a:pt x="200812" y="29654"/>
                  </a:lnTo>
                  <a:lnTo>
                    <a:pt x="200787" y="60350"/>
                  </a:lnTo>
                  <a:lnTo>
                    <a:pt x="200660" y="68668"/>
                  </a:lnTo>
                  <a:lnTo>
                    <a:pt x="199898" y="77368"/>
                  </a:lnTo>
                  <a:lnTo>
                    <a:pt x="197256" y="84607"/>
                  </a:lnTo>
                  <a:lnTo>
                    <a:pt x="192836" y="88938"/>
                  </a:lnTo>
                  <a:lnTo>
                    <a:pt x="186651" y="90385"/>
                  </a:lnTo>
                  <a:lnTo>
                    <a:pt x="180454" y="90385"/>
                  </a:lnTo>
                  <a:lnTo>
                    <a:pt x="176149" y="87947"/>
                  </a:lnTo>
                  <a:lnTo>
                    <a:pt x="173736" y="83083"/>
                  </a:lnTo>
                  <a:lnTo>
                    <a:pt x="173736" y="52806"/>
                  </a:lnTo>
                  <a:lnTo>
                    <a:pt x="176060" y="48082"/>
                  </a:lnTo>
                  <a:lnTo>
                    <a:pt x="180314" y="45707"/>
                  </a:lnTo>
                  <a:lnTo>
                    <a:pt x="191147" y="45707"/>
                  </a:lnTo>
                  <a:lnTo>
                    <a:pt x="194703" y="47574"/>
                  </a:lnTo>
                  <a:lnTo>
                    <a:pt x="199567" y="55041"/>
                  </a:lnTo>
                  <a:lnTo>
                    <a:pt x="200787" y="60350"/>
                  </a:lnTo>
                  <a:lnTo>
                    <a:pt x="200787" y="29654"/>
                  </a:lnTo>
                  <a:lnTo>
                    <a:pt x="183997" y="29654"/>
                  </a:lnTo>
                  <a:lnTo>
                    <a:pt x="177774" y="32512"/>
                  </a:lnTo>
                  <a:lnTo>
                    <a:pt x="172986" y="38265"/>
                  </a:lnTo>
                  <a:lnTo>
                    <a:pt x="172300" y="31026"/>
                  </a:lnTo>
                  <a:lnTo>
                    <a:pt x="153987" y="31026"/>
                  </a:lnTo>
                  <a:lnTo>
                    <a:pt x="153987" y="133362"/>
                  </a:lnTo>
                  <a:lnTo>
                    <a:pt x="173736" y="133362"/>
                  </a:lnTo>
                  <a:lnTo>
                    <a:pt x="173736" y="98513"/>
                  </a:lnTo>
                  <a:lnTo>
                    <a:pt x="178333" y="103708"/>
                  </a:lnTo>
                  <a:lnTo>
                    <a:pt x="184365" y="106311"/>
                  </a:lnTo>
                  <a:lnTo>
                    <a:pt x="200634" y="106311"/>
                  </a:lnTo>
                  <a:lnTo>
                    <a:pt x="207619" y="102882"/>
                  </a:lnTo>
                  <a:lnTo>
                    <a:pt x="210896" y="98513"/>
                  </a:lnTo>
                  <a:lnTo>
                    <a:pt x="212775" y="96024"/>
                  </a:lnTo>
                  <a:lnTo>
                    <a:pt x="216166" y="90462"/>
                  </a:lnTo>
                  <a:lnTo>
                    <a:pt x="218592" y="84048"/>
                  </a:lnTo>
                  <a:lnTo>
                    <a:pt x="220052" y="76771"/>
                  </a:lnTo>
                  <a:lnTo>
                    <a:pt x="220535" y="68668"/>
                  </a:lnTo>
                  <a:close/>
                </a:path>
                <a:path w="631825" h="133984">
                  <a:moveTo>
                    <a:pt x="299300" y="68668"/>
                  </a:moveTo>
                  <a:lnTo>
                    <a:pt x="279590" y="29654"/>
                  </a:lnTo>
                  <a:lnTo>
                    <a:pt x="279552" y="60350"/>
                  </a:lnTo>
                  <a:lnTo>
                    <a:pt x="279438" y="68668"/>
                  </a:lnTo>
                  <a:lnTo>
                    <a:pt x="278676" y="77368"/>
                  </a:lnTo>
                  <a:lnTo>
                    <a:pt x="276021" y="84607"/>
                  </a:lnTo>
                  <a:lnTo>
                    <a:pt x="271602" y="88938"/>
                  </a:lnTo>
                  <a:lnTo>
                    <a:pt x="265417" y="90385"/>
                  </a:lnTo>
                  <a:lnTo>
                    <a:pt x="259219" y="90385"/>
                  </a:lnTo>
                  <a:lnTo>
                    <a:pt x="254914" y="87947"/>
                  </a:lnTo>
                  <a:lnTo>
                    <a:pt x="252514" y="83083"/>
                  </a:lnTo>
                  <a:lnTo>
                    <a:pt x="252514" y="52806"/>
                  </a:lnTo>
                  <a:lnTo>
                    <a:pt x="254825" y="48082"/>
                  </a:lnTo>
                  <a:lnTo>
                    <a:pt x="259092" y="45707"/>
                  </a:lnTo>
                  <a:lnTo>
                    <a:pt x="269925" y="45707"/>
                  </a:lnTo>
                  <a:lnTo>
                    <a:pt x="273469" y="47574"/>
                  </a:lnTo>
                  <a:lnTo>
                    <a:pt x="278345" y="55041"/>
                  </a:lnTo>
                  <a:lnTo>
                    <a:pt x="279552" y="60350"/>
                  </a:lnTo>
                  <a:lnTo>
                    <a:pt x="279552" y="29654"/>
                  </a:lnTo>
                  <a:lnTo>
                    <a:pt x="262775" y="29654"/>
                  </a:lnTo>
                  <a:lnTo>
                    <a:pt x="256540" y="32512"/>
                  </a:lnTo>
                  <a:lnTo>
                    <a:pt x="251752" y="38265"/>
                  </a:lnTo>
                  <a:lnTo>
                    <a:pt x="251079" y="31026"/>
                  </a:lnTo>
                  <a:lnTo>
                    <a:pt x="232765" y="31026"/>
                  </a:lnTo>
                  <a:lnTo>
                    <a:pt x="232765" y="133362"/>
                  </a:lnTo>
                  <a:lnTo>
                    <a:pt x="252514" y="133362"/>
                  </a:lnTo>
                  <a:lnTo>
                    <a:pt x="252514" y="98513"/>
                  </a:lnTo>
                  <a:lnTo>
                    <a:pt x="257111" y="103708"/>
                  </a:lnTo>
                  <a:lnTo>
                    <a:pt x="263144" y="106311"/>
                  </a:lnTo>
                  <a:lnTo>
                    <a:pt x="279400" y="106311"/>
                  </a:lnTo>
                  <a:lnTo>
                    <a:pt x="294970" y="90385"/>
                  </a:lnTo>
                  <a:lnTo>
                    <a:pt x="297370" y="84048"/>
                  </a:lnTo>
                  <a:lnTo>
                    <a:pt x="298818" y="76771"/>
                  </a:lnTo>
                  <a:lnTo>
                    <a:pt x="299300" y="68668"/>
                  </a:lnTo>
                  <a:close/>
                </a:path>
                <a:path w="631825" h="133984">
                  <a:moveTo>
                    <a:pt x="378485" y="68732"/>
                  </a:moveTo>
                  <a:lnTo>
                    <a:pt x="378358" y="63677"/>
                  </a:lnTo>
                  <a:lnTo>
                    <a:pt x="377278" y="56235"/>
                  </a:lnTo>
                  <a:lnTo>
                    <a:pt x="375170" y="49606"/>
                  </a:lnTo>
                  <a:lnTo>
                    <a:pt x="372973" y="45567"/>
                  </a:lnTo>
                  <a:lnTo>
                    <a:pt x="372008" y="43789"/>
                  </a:lnTo>
                  <a:lnTo>
                    <a:pt x="367804" y="38811"/>
                  </a:lnTo>
                  <a:lnTo>
                    <a:pt x="362724" y="34798"/>
                  </a:lnTo>
                  <a:lnTo>
                    <a:pt x="358648" y="32778"/>
                  </a:lnTo>
                  <a:lnTo>
                    <a:pt x="358648" y="75730"/>
                  </a:lnTo>
                  <a:lnTo>
                    <a:pt x="357403" y="81216"/>
                  </a:lnTo>
                  <a:lnTo>
                    <a:pt x="352031" y="88557"/>
                  </a:lnTo>
                  <a:lnTo>
                    <a:pt x="348297" y="90385"/>
                  </a:lnTo>
                  <a:lnTo>
                    <a:pt x="338582" y="90385"/>
                  </a:lnTo>
                  <a:lnTo>
                    <a:pt x="334810" y="88531"/>
                  </a:lnTo>
                  <a:lnTo>
                    <a:pt x="329526" y="81102"/>
                  </a:lnTo>
                  <a:lnTo>
                    <a:pt x="328206" y="75730"/>
                  </a:lnTo>
                  <a:lnTo>
                    <a:pt x="328307" y="60375"/>
                  </a:lnTo>
                  <a:lnTo>
                    <a:pt x="329526" y="54978"/>
                  </a:lnTo>
                  <a:lnTo>
                    <a:pt x="334810" y="47459"/>
                  </a:lnTo>
                  <a:lnTo>
                    <a:pt x="338543" y="45567"/>
                  </a:lnTo>
                  <a:lnTo>
                    <a:pt x="348246" y="45567"/>
                  </a:lnTo>
                  <a:lnTo>
                    <a:pt x="352031" y="47459"/>
                  </a:lnTo>
                  <a:lnTo>
                    <a:pt x="357403" y="55041"/>
                  </a:lnTo>
                  <a:lnTo>
                    <a:pt x="358635" y="59969"/>
                  </a:lnTo>
                  <a:lnTo>
                    <a:pt x="358648" y="75730"/>
                  </a:lnTo>
                  <a:lnTo>
                    <a:pt x="358648" y="32778"/>
                  </a:lnTo>
                  <a:lnTo>
                    <a:pt x="356958" y="31940"/>
                  </a:lnTo>
                  <a:lnTo>
                    <a:pt x="350507" y="30226"/>
                  </a:lnTo>
                  <a:lnTo>
                    <a:pt x="343369" y="29654"/>
                  </a:lnTo>
                  <a:lnTo>
                    <a:pt x="336359" y="29654"/>
                  </a:lnTo>
                  <a:lnTo>
                    <a:pt x="308457" y="59969"/>
                  </a:lnTo>
                  <a:lnTo>
                    <a:pt x="308495" y="68732"/>
                  </a:lnTo>
                  <a:lnTo>
                    <a:pt x="329133" y="103746"/>
                  </a:lnTo>
                  <a:lnTo>
                    <a:pt x="343509" y="106311"/>
                  </a:lnTo>
                  <a:lnTo>
                    <a:pt x="351091" y="105664"/>
                  </a:lnTo>
                  <a:lnTo>
                    <a:pt x="373176" y="90385"/>
                  </a:lnTo>
                  <a:lnTo>
                    <a:pt x="376110" y="84061"/>
                  </a:lnTo>
                  <a:lnTo>
                    <a:pt x="377901" y="76822"/>
                  </a:lnTo>
                  <a:lnTo>
                    <a:pt x="378485" y="68732"/>
                  </a:lnTo>
                  <a:close/>
                </a:path>
                <a:path w="631825" h="133984">
                  <a:moveTo>
                    <a:pt x="432460" y="30543"/>
                  </a:moveTo>
                  <a:lnTo>
                    <a:pt x="430555" y="29946"/>
                  </a:lnTo>
                  <a:lnTo>
                    <a:pt x="428498" y="29654"/>
                  </a:lnTo>
                  <a:lnTo>
                    <a:pt x="419303" y="29654"/>
                  </a:lnTo>
                  <a:lnTo>
                    <a:pt x="413816" y="33045"/>
                  </a:lnTo>
                  <a:lnTo>
                    <a:pt x="409841" y="39839"/>
                  </a:lnTo>
                  <a:lnTo>
                    <a:pt x="409295" y="31026"/>
                  </a:lnTo>
                  <a:lnTo>
                    <a:pt x="390652" y="31026"/>
                  </a:lnTo>
                  <a:lnTo>
                    <a:pt x="390652" y="104940"/>
                  </a:lnTo>
                  <a:lnTo>
                    <a:pt x="410400" y="104940"/>
                  </a:lnTo>
                  <a:lnTo>
                    <a:pt x="410400" y="56565"/>
                  </a:lnTo>
                  <a:lnTo>
                    <a:pt x="412724" y="51511"/>
                  </a:lnTo>
                  <a:lnTo>
                    <a:pt x="417614" y="48983"/>
                  </a:lnTo>
                  <a:lnTo>
                    <a:pt x="427126" y="48983"/>
                  </a:lnTo>
                  <a:lnTo>
                    <a:pt x="429501" y="49161"/>
                  </a:lnTo>
                  <a:lnTo>
                    <a:pt x="432193" y="49530"/>
                  </a:lnTo>
                  <a:lnTo>
                    <a:pt x="432460" y="30543"/>
                  </a:lnTo>
                  <a:close/>
                </a:path>
                <a:path w="631825" h="133984">
                  <a:moveTo>
                    <a:pt x="482130" y="89560"/>
                  </a:moveTo>
                  <a:lnTo>
                    <a:pt x="480441" y="89890"/>
                  </a:lnTo>
                  <a:lnTo>
                    <a:pt x="478510" y="90043"/>
                  </a:lnTo>
                  <a:lnTo>
                    <a:pt x="473354" y="90043"/>
                  </a:lnTo>
                  <a:lnTo>
                    <a:pt x="471360" y="89446"/>
                  </a:lnTo>
                  <a:lnTo>
                    <a:pt x="469265" y="87083"/>
                  </a:lnTo>
                  <a:lnTo>
                    <a:pt x="468744" y="85128"/>
                  </a:lnTo>
                  <a:lnTo>
                    <a:pt x="468744" y="45504"/>
                  </a:lnTo>
                  <a:lnTo>
                    <a:pt x="481380" y="45504"/>
                  </a:lnTo>
                  <a:lnTo>
                    <a:pt x="481380" y="31026"/>
                  </a:lnTo>
                  <a:lnTo>
                    <a:pt x="468744" y="31026"/>
                  </a:lnTo>
                  <a:lnTo>
                    <a:pt x="468744" y="12852"/>
                  </a:lnTo>
                  <a:lnTo>
                    <a:pt x="448995" y="12852"/>
                  </a:lnTo>
                  <a:lnTo>
                    <a:pt x="448995" y="31026"/>
                  </a:lnTo>
                  <a:lnTo>
                    <a:pt x="438200" y="31026"/>
                  </a:lnTo>
                  <a:lnTo>
                    <a:pt x="438200" y="45504"/>
                  </a:lnTo>
                  <a:lnTo>
                    <a:pt x="448995" y="45504"/>
                  </a:lnTo>
                  <a:lnTo>
                    <a:pt x="448995" y="85331"/>
                  </a:lnTo>
                  <a:lnTo>
                    <a:pt x="450469" y="94513"/>
                  </a:lnTo>
                  <a:lnTo>
                    <a:pt x="454494" y="101066"/>
                  </a:lnTo>
                  <a:lnTo>
                    <a:pt x="461060" y="105003"/>
                  </a:lnTo>
                  <a:lnTo>
                    <a:pt x="470179" y="106311"/>
                  </a:lnTo>
                  <a:lnTo>
                    <a:pt x="474281" y="106311"/>
                  </a:lnTo>
                  <a:lnTo>
                    <a:pt x="478256" y="105714"/>
                  </a:lnTo>
                  <a:lnTo>
                    <a:pt x="482130" y="104533"/>
                  </a:lnTo>
                  <a:lnTo>
                    <a:pt x="482130" y="89560"/>
                  </a:lnTo>
                  <a:close/>
                </a:path>
                <a:path w="631825" h="133984">
                  <a:moveTo>
                    <a:pt x="556806" y="66344"/>
                  </a:moveTo>
                  <a:lnTo>
                    <a:pt x="556450" y="60947"/>
                  </a:lnTo>
                  <a:lnTo>
                    <a:pt x="556260" y="58064"/>
                  </a:lnTo>
                  <a:lnTo>
                    <a:pt x="554621" y="50787"/>
                  </a:lnTo>
                  <a:lnTo>
                    <a:pt x="552361" y="45567"/>
                  </a:lnTo>
                  <a:lnTo>
                    <a:pt x="551903" y="44500"/>
                  </a:lnTo>
                  <a:lnTo>
                    <a:pt x="548093" y="39217"/>
                  </a:lnTo>
                  <a:lnTo>
                    <a:pt x="543331" y="35039"/>
                  </a:lnTo>
                  <a:lnTo>
                    <a:pt x="537768" y="32042"/>
                  </a:lnTo>
                  <a:lnTo>
                    <a:pt x="537400" y="31940"/>
                  </a:lnTo>
                  <a:lnTo>
                    <a:pt x="537400" y="60947"/>
                  </a:lnTo>
                  <a:lnTo>
                    <a:pt x="509943" y="60947"/>
                  </a:lnTo>
                  <a:lnTo>
                    <a:pt x="510616" y="56007"/>
                  </a:lnTo>
                  <a:lnTo>
                    <a:pt x="512178" y="52209"/>
                  </a:lnTo>
                  <a:lnTo>
                    <a:pt x="517055" y="46901"/>
                  </a:lnTo>
                  <a:lnTo>
                    <a:pt x="520230" y="45567"/>
                  </a:lnTo>
                  <a:lnTo>
                    <a:pt x="528332" y="45567"/>
                  </a:lnTo>
                  <a:lnTo>
                    <a:pt x="531571" y="46774"/>
                  </a:lnTo>
                  <a:lnTo>
                    <a:pt x="536130" y="51574"/>
                  </a:lnTo>
                  <a:lnTo>
                    <a:pt x="537311" y="54965"/>
                  </a:lnTo>
                  <a:lnTo>
                    <a:pt x="537400" y="60947"/>
                  </a:lnTo>
                  <a:lnTo>
                    <a:pt x="537400" y="31940"/>
                  </a:lnTo>
                  <a:lnTo>
                    <a:pt x="531393" y="30251"/>
                  </a:lnTo>
                  <a:lnTo>
                    <a:pt x="524205" y="29654"/>
                  </a:lnTo>
                  <a:lnTo>
                    <a:pt x="517474" y="29654"/>
                  </a:lnTo>
                  <a:lnTo>
                    <a:pt x="489712" y="60426"/>
                  </a:lnTo>
                  <a:lnTo>
                    <a:pt x="489712" y="69748"/>
                  </a:lnTo>
                  <a:lnTo>
                    <a:pt x="511657" y="103809"/>
                  </a:lnTo>
                  <a:lnTo>
                    <a:pt x="526402" y="106311"/>
                  </a:lnTo>
                  <a:lnTo>
                    <a:pt x="532549" y="106311"/>
                  </a:lnTo>
                  <a:lnTo>
                    <a:pt x="538149" y="105130"/>
                  </a:lnTo>
                  <a:lnTo>
                    <a:pt x="548259" y="100444"/>
                  </a:lnTo>
                  <a:lnTo>
                    <a:pt x="552272" y="97180"/>
                  </a:lnTo>
                  <a:lnTo>
                    <a:pt x="555231" y="92989"/>
                  </a:lnTo>
                  <a:lnTo>
                    <a:pt x="552919" y="90385"/>
                  </a:lnTo>
                  <a:lnTo>
                    <a:pt x="545528" y="82118"/>
                  </a:lnTo>
                  <a:lnTo>
                    <a:pt x="541248" y="87642"/>
                  </a:lnTo>
                  <a:lnTo>
                    <a:pt x="535305" y="90385"/>
                  </a:lnTo>
                  <a:lnTo>
                    <a:pt x="522782" y="90385"/>
                  </a:lnTo>
                  <a:lnTo>
                    <a:pt x="518718" y="88938"/>
                  </a:lnTo>
                  <a:lnTo>
                    <a:pt x="512292" y="83108"/>
                  </a:lnTo>
                  <a:lnTo>
                    <a:pt x="510374" y="79235"/>
                  </a:lnTo>
                  <a:lnTo>
                    <a:pt x="509727" y="74396"/>
                  </a:lnTo>
                  <a:lnTo>
                    <a:pt x="556806" y="74396"/>
                  </a:lnTo>
                  <a:lnTo>
                    <a:pt x="556806" y="66344"/>
                  </a:lnTo>
                  <a:close/>
                </a:path>
                <a:path w="631825" h="133984">
                  <a:moveTo>
                    <a:pt x="631545" y="0"/>
                  </a:moveTo>
                  <a:lnTo>
                    <a:pt x="611720" y="0"/>
                  </a:lnTo>
                  <a:lnTo>
                    <a:pt x="611720" y="37719"/>
                  </a:lnTo>
                  <a:lnTo>
                    <a:pt x="611720" y="53441"/>
                  </a:lnTo>
                  <a:lnTo>
                    <a:pt x="611720" y="82651"/>
                  </a:lnTo>
                  <a:lnTo>
                    <a:pt x="609219" y="87807"/>
                  </a:lnTo>
                  <a:lnTo>
                    <a:pt x="604926" y="90385"/>
                  </a:lnTo>
                  <a:lnTo>
                    <a:pt x="594220" y="90385"/>
                  </a:lnTo>
                  <a:lnTo>
                    <a:pt x="590715" y="88544"/>
                  </a:lnTo>
                  <a:lnTo>
                    <a:pt x="585889" y="81153"/>
                  </a:lnTo>
                  <a:lnTo>
                    <a:pt x="584733" y="76085"/>
                  </a:lnTo>
                  <a:lnTo>
                    <a:pt x="584682" y="68897"/>
                  </a:lnTo>
                  <a:lnTo>
                    <a:pt x="585571" y="58750"/>
                  </a:lnTo>
                  <a:lnTo>
                    <a:pt x="588251" y="51511"/>
                  </a:lnTo>
                  <a:lnTo>
                    <a:pt x="592709" y="47155"/>
                  </a:lnTo>
                  <a:lnTo>
                    <a:pt x="598957" y="45707"/>
                  </a:lnTo>
                  <a:lnTo>
                    <a:pt x="605015" y="45707"/>
                  </a:lnTo>
                  <a:lnTo>
                    <a:pt x="609282" y="48285"/>
                  </a:lnTo>
                  <a:lnTo>
                    <a:pt x="611720" y="53441"/>
                  </a:lnTo>
                  <a:lnTo>
                    <a:pt x="611720" y="37719"/>
                  </a:lnTo>
                  <a:lnTo>
                    <a:pt x="607034" y="32334"/>
                  </a:lnTo>
                  <a:lnTo>
                    <a:pt x="601103" y="29654"/>
                  </a:lnTo>
                  <a:lnTo>
                    <a:pt x="584936" y="29654"/>
                  </a:lnTo>
                  <a:lnTo>
                    <a:pt x="564934" y="67437"/>
                  </a:lnTo>
                  <a:lnTo>
                    <a:pt x="565429" y="76085"/>
                  </a:lnTo>
                  <a:lnTo>
                    <a:pt x="585063" y="106311"/>
                  </a:lnTo>
                  <a:lnTo>
                    <a:pt x="601510" y="106311"/>
                  </a:lnTo>
                  <a:lnTo>
                    <a:pt x="607847" y="103238"/>
                  </a:lnTo>
                  <a:lnTo>
                    <a:pt x="612749" y="97091"/>
                  </a:lnTo>
                  <a:lnTo>
                    <a:pt x="613714" y="104940"/>
                  </a:lnTo>
                  <a:lnTo>
                    <a:pt x="631545" y="104940"/>
                  </a:lnTo>
                  <a:lnTo>
                    <a:pt x="631545" y="97091"/>
                  </a:lnTo>
                  <a:lnTo>
                    <a:pt x="631545" y="90385"/>
                  </a:lnTo>
                  <a:lnTo>
                    <a:pt x="631545" y="45707"/>
                  </a:lnTo>
                  <a:lnTo>
                    <a:pt x="631545" y="37719"/>
                  </a:lnTo>
                  <a:lnTo>
                    <a:pt x="631545" y="0"/>
                  </a:lnTo>
                  <a:close/>
                </a:path>
              </a:pathLst>
            </a:custGeom>
            <a:solidFill>
              <a:srgbClr val="000000"/>
            </a:solidFill>
          </p:spPr>
          <p:txBody>
            <a:bodyPr wrap="square" lIns="0" tIns="0" rIns="0" bIns="0" rtlCol="0"/>
            <a:lstStyle/>
            <a:p>
              <a:endParaRPr/>
            </a:p>
          </p:txBody>
        </p:sp>
        <p:pic>
          <p:nvPicPr>
            <p:cNvPr id="79" name="object 52">
              <a:extLst>
                <a:ext uri="{FF2B5EF4-FFF2-40B4-BE49-F238E27FC236}">
                  <a16:creationId xmlns:a16="http://schemas.microsoft.com/office/drawing/2014/main" id="{858EC594-D3CF-0F44-4626-8176E39A5524}"/>
                </a:ext>
              </a:extLst>
            </p:cNvPr>
            <p:cNvPicPr/>
            <p:nvPr/>
          </p:nvPicPr>
          <p:blipFill>
            <a:blip r:embed="rId35" cstate="print"/>
            <a:stretch>
              <a:fillRect/>
            </a:stretch>
          </p:blipFill>
          <p:spPr>
            <a:xfrm>
              <a:off x="14551338" y="9545351"/>
              <a:ext cx="140473" cy="134791"/>
            </a:xfrm>
            <a:prstGeom prst="rect">
              <a:avLst/>
            </a:prstGeom>
          </p:spPr>
        </p:pic>
        <p:pic>
          <p:nvPicPr>
            <p:cNvPr id="80" name="object 53">
              <a:extLst>
                <a:ext uri="{FF2B5EF4-FFF2-40B4-BE49-F238E27FC236}">
                  <a16:creationId xmlns:a16="http://schemas.microsoft.com/office/drawing/2014/main" id="{FCF46FEB-9D79-1249-7937-E407B9AA17B3}"/>
                </a:ext>
              </a:extLst>
            </p:cNvPr>
            <p:cNvPicPr/>
            <p:nvPr/>
          </p:nvPicPr>
          <p:blipFill>
            <a:blip r:embed="rId36" cstate="print"/>
            <a:stretch>
              <a:fillRect/>
            </a:stretch>
          </p:blipFill>
          <p:spPr>
            <a:xfrm>
              <a:off x="14249462" y="8409402"/>
              <a:ext cx="441776" cy="380319"/>
            </a:xfrm>
            <a:prstGeom prst="rect">
              <a:avLst/>
            </a:prstGeom>
          </p:spPr>
        </p:pic>
        <p:sp>
          <p:nvSpPr>
            <p:cNvPr id="81" name="object 54">
              <a:extLst>
                <a:ext uri="{FF2B5EF4-FFF2-40B4-BE49-F238E27FC236}">
                  <a16:creationId xmlns:a16="http://schemas.microsoft.com/office/drawing/2014/main" id="{5DD7E656-6ADE-80B8-0F7E-77C57A011DC1}"/>
                </a:ext>
              </a:extLst>
            </p:cNvPr>
            <p:cNvSpPr/>
            <p:nvPr/>
          </p:nvSpPr>
          <p:spPr>
            <a:xfrm>
              <a:off x="13500462" y="8408854"/>
              <a:ext cx="288290" cy="381635"/>
            </a:xfrm>
            <a:custGeom>
              <a:avLst/>
              <a:gdLst/>
              <a:ahLst/>
              <a:cxnLst/>
              <a:rect l="l" t="t" r="r" b="b"/>
              <a:pathLst>
                <a:path w="288290" h="381634">
                  <a:moveTo>
                    <a:pt x="288158" y="0"/>
                  </a:moveTo>
                  <a:lnTo>
                    <a:pt x="210433" y="0"/>
                  </a:lnTo>
                  <a:lnTo>
                    <a:pt x="210433" y="248139"/>
                  </a:lnTo>
                  <a:lnTo>
                    <a:pt x="209345" y="265351"/>
                  </a:lnTo>
                  <a:lnTo>
                    <a:pt x="193009" y="301969"/>
                  </a:lnTo>
                  <a:lnTo>
                    <a:pt x="144079" y="318880"/>
                  </a:lnTo>
                  <a:lnTo>
                    <a:pt x="129305" y="317823"/>
                  </a:lnTo>
                  <a:lnTo>
                    <a:pt x="87411" y="292267"/>
                  </a:lnTo>
                  <a:lnTo>
                    <a:pt x="77463" y="248139"/>
                  </a:lnTo>
                  <a:lnTo>
                    <a:pt x="77463" y="0"/>
                  </a:lnTo>
                  <a:lnTo>
                    <a:pt x="0" y="0"/>
                  </a:lnTo>
                  <a:lnTo>
                    <a:pt x="0" y="248139"/>
                  </a:lnTo>
                  <a:lnTo>
                    <a:pt x="669" y="263927"/>
                  </a:lnTo>
                  <a:lnTo>
                    <a:pt x="10722" y="305592"/>
                  </a:lnTo>
                  <a:lnTo>
                    <a:pt x="31511" y="338390"/>
                  </a:lnTo>
                  <a:lnTo>
                    <a:pt x="61486" y="362005"/>
                  </a:lnTo>
                  <a:lnTo>
                    <a:pt x="99659" y="376315"/>
                  </a:lnTo>
                  <a:lnTo>
                    <a:pt x="144079" y="381108"/>
                  </a:lnTo>
                  <a:lnTo>
                    <a:pt x="159400" y="380576"/>
                  </a:lnTo>
                  <a:lnTo>
                    <a:pt x="201784" y="372585"/>
                  </a:lnTo>
                  <a:lnTo>
                    <a:pt x="237347" y="355164"/>
                  </a:lnTo>
                  <a:lnTo>
                    <a:pt x="271374" y="317541"/>
                  </a:lnTo>
                  <a:lnTo>
                    <a:pt x="285448" y="278766"/>
                  </a:lnTo>
                  <a:lnTo>
                    <a:pt x="288158" y="248139"/>
                  </a:lnTo>
                  <a:lnTo>
                    <a:pt x="288158" y="0"/>
                  </a:lnTo>
                  <a:close/>
                </a:path>
              </a:pathLst>
            </a:custGeom>
            <a:solidFill>
              <a:srgbClr val="009FE3"/>
            </a:solidFill>
          </p:spPr>
          <p:txBody>
            <a:bodyPr wrap="square" lIns="0" tIns="0" rIns="0" bIns="0" rtlCol="0"/>
            <a:lstStyle/>
            <a:p>
              <a:endParaRPr/>
            </a:p>
          </p:txBody>
        </p:sp>
        <p:sp>
          <p:nvSpPr>
            <p:cNvPr id="82" name="object 55">
              <a:extLst>
                <a:ext uri="{FF2B5EF4-FFF2-40B4-BE49-F238E27FC236}">
                  <a16:creationId xmlns:a16="http://schemas.microsoft.com/office/drawing/2014/main" id="{47B17F42-EFC6-ED5A-E4E4-A5AB9D31841A}"/>
                </a:ext>
              </a:extLst>
            </p:cNvPr>
            <p:cNvSpPr/>
            <p:nvPr/>
          </p:nvSpPr>
          <p:spPr>
            <a:xfrm>
              <a:off x="13852146" y="8408855"/>
              <a:ext cx="306070" cy="376555"/>
            </a:xfrm>
            <a:custGeom>
              <a:avLst/>
              <a:gdLst/>
              <a:ahLst/>
              <a:cxnLst/>
              <a:rect l="l" t="t" r="r" b="b"/>
              <a:pathLst>
                <a:path w="306069" h="376554">
                  <a:moveTo>
                    <a:pt x="305707" y="0"/>
                  </a:moveTo>
                  <a:lnTo>
                    <a:pt x="228506" y="0"/>
                  </a:lnTo>
                  <a:lnTo>
                    <a:pt x="228506" y="247877"/>
                  </a:lnTo>
                  <a:lnTo>
                    <a:pt x="77453" y="0"/>
                  </a:lnTo>
                  <a:lnTo>
                    <a:pt x="0" y="0"/>
                  </a:lnTo>
                  <a:lnTo>
                    <a:pt x="0" y="375946"/>
                  </a:lnTo>
                  <a:lnTo>
                    <a:pt x="77453" y="375946"/>
                  </a:lnTo>
                  <a:lnTo>
                    <a:pt x="77453" y="128582"/>
                  </a:lnTo>
                  <a:lnTo>
                    <a:pt x="228244" y="375946"/>
                  </a:lnTo>
                  <a:lnTo>
                    <a:pt x="305707" y="375946"/>
                  </a:lnTo>
                  <a:lnTo>
                    <a:pt x="305707" y="0"/>
                  </a:lnTo>
                  <a:close/>
                </a:path>
              </a:pathLst>
            </a:custGeom>
            <a:solidFill>
              <a:srgbClr val="009FE3"/>
            </a:solidFill>
          </p:spPr>
          <p:txBody>
            <a:bodyPr wrap="square" lIns="0" tIns="0" rIns="0" bIns="0" rtlCol="0"/>
            <a:lstStyle/>
            <a:p>
              <a:endParaRPr/>
            </a:p>
          </p:txBody>
        </p:sp>
        <p:grpSp>
          <p:nvGrpSpPr>
            <p:cNvPr id="83" name="object 56">
              <a:extLst>
                <a:ext uri="{FF2B5EF4-FFF2-40B4-BE49-F238E27FC236}">
                  <a16:creationId xmlns:a16="http://schemas.microsoft.com/office/drawing/2014/main" id="{F0441DB7-E8FF-578A-529E-2C215AF5E19B}"/>
                </a:ext>
              </a:extLst>
            </p:cNvPr>
            <p:cNvGrpSpPr/>
            <p:nvPr/>
          </p:nvGrpSpPr>
          <p:grpSpPr>
            <a:xfrm>
              <a:off x="13501318" y="8867593"/>
              <a:ext cx="1187450" cy="160655"/>
              <a:chOff x="13501318" y="8867593"/>
              <a:chExt cx="1187450" cy="160655"/>
            </a:xfrm>
          </p:grpSpPr>
          <p:pic>
            <p:nvPicPr>
              <p:cNvPr id="93" name="object 57">
                <a:extLst>
                  <a:ext uri="{FF2B5EF4-FFF2-40B4-BE49-F238E27FC236}">
                    <a16:creationId xmlns:a16="http://schemas.microsoft.com/office/drawing/2014/main" id="{07CDED43-6875-0D73-6816-8F4382277CE2}"/>
                  </a:ext>
                </a:extLst>
              </p:cNvPr>
              <p:cNvPicPr/>
              <p:nvPr/>
            </p:nvPicPr>
            <p:blipFill>
              <a:blip r:embed="rId37" cstate="print"/>
              <a:stretch>
                <a:fillRect/>
              </a:stretch>
            </p:blipFill>
            <p:spPr>
              <a:xfrm>
                <a:off x="13501318" y="8867593"/>
                <a:ext cx="377908" cy="160059"/>
              </a:xfrm>
              <a:prstGeom prst="rect">
                <a:avLst/>
              </a:prstGeom>
            </p:spPr>
          </p:pic>
          <p:pic>
            <p:nvPicPr>
              <p:cNvPr id="94" name="object 58">
                <a:extLst>
                  <a:ext uri="{FF2B5EF4-FFF2-40B4-BE49-F238E27FC236}">
                    <a16:creationId xmlns:a16="http://schemas.microsoft.com/office/drawing/2014/main" id="{DBEC1555-042F-9065-92DD-953353A3A87E}"/>
                  </a:ext>
                </a:extLst>
              </p:cNvPr>
              <p:cNvPicPr/>
              <p:nvPr/>
            </p:nvPicPr>
            <p:blipFill>
              <a:blip r:embed="rId38" cstate="print"/>
              <a:stretch>
                <a:fillRect/>
              </a:stretch>
            </p:blipFill>
            <p:spPr>
              <a:xfrm>
                <a:off x="13903122" y="8910342"/>
                <a:ext cx="289211" cy="117313"/>
              </a:xfrm>
              <a:prstGeom prst="rect">
                <a:avLst/>
              </a:prstGeom>
            </p:spPr>
          </p:pic>
          <p:pic>
            <p:nvPicPr>
              <p:cNvPr id="95" name="object 59">
                <a:extLst>
                  <a:ext uri="{FF2B5EF4-FFF2-40B4-BE49-F238E27FC236}">
                    <a16:creationId xmlns:a16="http://schemas.microsoft.com/office/drawing/2014/main" id="{19607223-A502-EE34-E79C-142DF0624222}"/>
                  </a:ext>
                </a:extLst>
              </p:cNvPr>
              <p:cNvPicPr/>
              <p:nvPr/>
            </p:nvPicPr>
            <p:blipFill>
              <a:blip r:embed="rId39" cstate="print"/>
              <a:stretch>
                <a:fillRect/>
              </a:stretch>
            </p:blipFill>
            <p:spPr>
              <a:xfrm>
                <a:off x="14216048" y="8910342"/>
                <a:ext cx="158979" cy="115221"/>
              </a:xfrm>
              <a:prstGeom prst="rect">
                <a:avLst/>
              </a:prstGeom>
            </p:spPr>
          </p:pic>
          <p:pic>
            <p:nvPicPr>
              <p:cNvPr id="96" name="object 60">
                <a:extLst>
                  <a:ext uri="{FF2B5EF4-FFF2-40B4-BE49-F238E27FC236}">
                    <a16:creationId xmlns:a16="http://schemas.microsoft.com/office/drawing/2014/main" id="{E0B2653D-9840-7515-5EB2-3FA1E208B28F}"/>
                  </a:ext>
                </a:extLst>
              </p:cNvPr>
              <p:cNvPicPr/>
              <p:nvPr/>
            </p:nvPicPr>
            <p:blipFill>
              <a:blip r:embed="rId40" cstate="print"/>
              <a:stretch>
                <a:fillRect/>
              </a:stretch>
            </p:blipFill>
            <p:spPr>
              <a:xfrm>
                <a:off x="14395040" y="8884629"/>
                <a:ext cx="293104" cy="143022"/>
              </a:xfrm>
              <a:prstGeom prst="rect">
                <a:avLst/>
              </a:prstGeom>
            </p:spPr>
          </p:pic>
        </p:grpSp>
        <p:grpSp>
          <p:nvGrpSpPr>
            <p:cNvPr id="84" name="object 61">
              <a:extLst>
                <a:ext uri="{FF2B5EF4-FFF2-40B4-BE49-F238E27FC236}">
                  <a16:creationId xmlns:a16="http://schemas.microsoft.com/office/drawing/2014/main" id="{C6F24D89-0C4B-82CD-74E3-E0C68C391033}"/>
                </a:ext>
              </a:extLst>
            </p:cNvPr>
            <p:cNvGrpSpPr/>
            <p:nvPr/>
          </p:nvGrpSpPr>
          <p:grpSpPr>
            <a:xfrm>
              <a:off x="13505307" y="9113825"/>
              <a:ext cx="1085850" cy="160020"/>
              <a:chOff x="13505307" y="9113825"/>
              <a:chExt cx="1085850" cy="160020"/>
            </a:xfrm>
          </p:grpSpPr>
          <p:pic>
            <p:nvPicPr>
              <p:cNvPr id="87" name="object 62">
                <a:extLst>
                  <a:ext uri="{FF2B5EF4-FFF2-40B4-BE49-F238E27FC236}">
                    <a16:creationId xmlns:a16="http://schemas.microsoft.com/office/drawing/2014/main" id="{4792DA5C-8A07-8E18-0364-355C8CEDA44A}"/>
                  </a:ext>
                </a:extLst>
              </p:cNvPr>
              <p:cNvPicPr/>
              <p:nvPr/>
            </p:nvPicPr>
            <p:blipFill>
              <a:blip r:embed="rId41" cstate="print"/>
              <a:stretch>
                <a:fillRect/>
              </a:stretch>
            </p:blipFill>
            <p:spPr>
              <a:xfrm>
                <a:off x="13505307" y="9113829"/>
                <a:ext cx="99839" cy="158717"/>
              </a:xfrm>
              <a:prstGeom prst="rect">
                <a:avLst/>
              </a:prstGeom>
            </p:spPr>
          </p:pic>
          <p:pic>
            <p:nvPicPr>
              <p:cNvPr id="88" name="object 63">
                <a:extLst>
                  <a:ext uri="{FF2B5EF4-FFF2-40B4-BE49-F238E27FC236}">
                    <a16:creationId xmlns:a16="http://schemas.microsoft.com/office/drawing/2014/main" id="{8D3B63F9-6150-C2DA-D35C-5F8EFA5D6B38}"/>
                  </a:ext>
                </a:extLst>
              </p:cNvPr>
              <p:cNvPicPr/>
              <p:nvPr/>
            </p:nvPicPr>
            <p:blipFill>
              <a:blip r:embed="rId42" cstate="print"/>
              <a:stretch>
                <a:fillRect/>
              </a:stretch>
            </p:blipFill>
            <p:spPr>
              <a:xfrm>
                <a:off x="13624748" y="9113827"/>
                <a:ext cx="291153" cy="159754"/>
              </a:xfrm>
              <a:prstGeom prst="rect">
                <a:avLst/>
              </a:prstGeom>
            </p:spPr>
          </p:pic>
          <p:pic>
            <p:nvPicPr>
              <p:cNvPr id="89" name="object 64">
                <a:extLst>
                  <a:ext uri="{FF2B5EF4-FFF2-40B4-BE49-F238E27FC236}">
                    <a16:creationId xmlns:a16="http://schemas.microsoft.com/office/drawing/2014/main" id="{A8B028B4-9E4A-807D-F987-643CD11F5019}"/>
                  </a:ext>
                </a:extLst>
              </p:cNvPr>
              <p:cNvPicPr/>
              <p:nvPr/>
            </p:nvPicPr>
            <p:blipFill>
              <a:blip r:embed="rId43" cstate="print"/>
              <a:stretch>
                <a:fillRect/>
              </a:stretch>
            </p:blipFill>
            <p:spPr>
              <a:xfrm>
                <a:off x="13939912" y="9113825"/>
                <a:ext cx="168957" cy="117305"/>
              </a:xfrm>
              <a:prstGeom prst="rect">
                <a:avLst/>
              </a:prstGeom>
            </p:spPr>
          </p:pic>
          <p:pic>
            <p:nvPicPr>
              <p:cNvPr id="90" name="object 65">
                <a:extLst>
                  <a:ext uri="{FF2B5EF4-FFF2-40B4-BE49-F238E27FC236}">
                    <a16:creationId xmlns:a16="http://schemas.microsoft.com/office/drawing/2014/main" id="{5756D443-13BB-3C41-C930-DA1FB55629CE}"/>
                  </a:ext>
                </a:extLst>
              </p:cNvPr>
              <p:cNvPicPr/>
              <p:nvPr/>
            </p:nvPicPr>
            <p:blipFill>
              <a:blip r:embed="rId44" cstate="print"/>
              <a:stretch>
                <a:fillRect/>
              </a:stretch>
            </p:blipFill>
            <p:spPr>
              <a:xfrm>
                <a:off x="14128468" y="9113825"/>
                <a:ext cx="158979" cy="115221"/>
              </a:xfrm>
              <a:prstGeom prst="rect">
                <a:avLst/>
              </a:prstGeom>
            </p:spPr>
          </p:pic>
          <p:pic>
            <p:nvPicPr>
              <p:cNvPr id="91" name="object 66">
                <a:extLst>
                  <a:ext uri="{FF2B5EF4-FFF2-40B4-BE49-F238E27FC236}">
                    <a16:creationId xmlns:a16="http://schemas.microsoft.com/office/drawing/2014/main" id="{957052F6-512B-BC35-E97F-9DCDDE6EB122}"/>
                  </a:ext>
                </a:extLst>
              </p:cNvPr>
              <p:cNvPicPr/>
              <p:nvPr/>
            </p:nvPicPr>
            <p:blipFill>
              <a:blip r:embed="rId44" cstate="print"/>
              <a:stretch>
                <a:fillRect/>
              </a:stretch>
            </p:blipFill>
            <p:spPr>
              <a:xfrm>
                <a:off x="14311468" y="9113825"/>
                <a:ext cx="158979" cy="115221"/>
              </a:xfrm>
              <a:prstGeom prst="rect">
                <a:avLst/>
              </a:prstGeom>
            </p:spPr>
          </p:pic>
          <p:pic>
            <p:nvPicPr>
              <p:cNvPr id="92" name="object 67">
                <a:extLst>
                  <a:ext uri="{FF2B5EF4-FFF2-40B4-BE49-F238E27FC236}">
                    <a16:creationId xmlns:a16="http://schemas.microsoft.com/office/drawing/2014/main" id="{8B1A76CB-E027-F1E9-88B1-A2A5638FD1B7}"/>
                  </a:ext>
                </a:extLst>
              </p:cNvPr>
              <p:cNvPicPr/>
              <p:nvPr/>
            </p:nvPicPr>
            <p:blipFill>
              <a:blip r:embed="rId45" cstate="print"/>
              <a:stretch>
                <a:fillRect/>
              </a:stretch>
            </p:blipFill>
            <p:spPr>
              <a:xfrm>
                <a:off x="14490460" y="9113831"/>
                <a:ext cx="100656" cy="117305"/>
              </a:xfrm>
              <a:prstGeom prst="rect">
                <a:avLst/>
              </a:prstGeom>
            </p:spPr>
          </p:pic>
        </p:grpSp>
        <p:sp>
          <p:nvSpPr>
            <p:cNvPr id="85" name="object 68">
              <a:extLst>
                <a:ext uri="{FF2B5EF4-FFF2-40B4-BE49-F238E27FC236}">
                  <a16:creationId xmlns:a16="http://schemas.microsoft.com/office/drawing/2014/main" id="{D61EA89E-C7B4-E175-D395-38F083E7A855}"/>
                </a:ext>
              </a:extLst>
            </p:cNvPr>
            <p:cNvSpPr/>
            <p:nvPr/>
          </p:nvSpPr>
          <p:spPr>
            <a:xfrm>
              <a:off x="14901975" y="8408854"/>
              <a:ext cx="15875" cy="820419"/>
            </a:xfrm>
            <a:custGeom>
              <a:avLst/>
              <a:gdLst/>
              <a:ahLst/>
              <a:cxnLst/>
              <a:rect l="l" t="t" r="r" b="b"/>
              <a:pathLst>
                <a:path w="15875" h="820420">
                  <a:moveTo>
                    <a:pt x="15863" y="0"/>
                  </a:moveTo>
                  <a:lnTo>
                    <a:pt x="0" y="0"/>
                  </a:lnTo>
                  <a:lnTo>
                    <a:pt x="0" y="820194"/>
                  </a:lnTo>
                  <a:lnTo>
                    <a:pt x="15863" y="820194"/>
                  </a:lnTo>
                  <a:lnTo>
                    <a:pt x="15863" y="0"/>
                  </a:lnTo>
                  <a:close/>
                </a:path>
              </a:pathLst>
            </a:custGeom>
            <a:solidFill>
              <a:srgbClr val="009FE3"/>
            </a:solidFill>
          </p:spPr>
          <p:txBody>
            <a:bodyPr wrap="square" lIns="0" tIns="0" rIns="0" bIns="0" rtlCol="0"/>
            <a:lstStyle/>
            <a:p>
              <a:endParaRPr/>
            </a:p>
          </p:txBody>
        </p:sp>
        <p:pic>
          <p:nvPicPr>
            <p:cNvPr id="86" name="object 69">
              <a:extLst>
                <a:ext uri="{FF2B5EF4-FFF2-40B4-BE49-F238E27FC236}">
                  <a16:creationId xmlns:a16="http://schemas.microsoft.com/office/drawing/2014/main" id="{AF442C9A-120F-CC3A-CCDA-C24DCF5C2D02}"/>
                </a:ext>
              </a:extLst>
            </p:cNvPr>
            <p:cNvPicPr/>
            <p:nvPr/>
          </p:nvPicPr>
          <p:blipFill>
            <a:blip r:embed="rId46" cstate="print"/>
            <a:stretch>
              <a:fillRect/>
            </a:stretch>
          </p:blipFill>
          <p:spPr>
            <a:xfrm>
              <a:off x="15130457" y="8939229"/>
              <a:ext cx="1050550" cy="289823"/>
            </a:xfrm>
            <a:prstGeom prst="rect">
              <a:avLst/>
            </a:prstGeom>
          </p:spPr>
        </p:pic>
      </p:grpSp>
      <p:pic>
        <p:nvPicPr>
          <p:cNvPr id="3" name="Picture 1">
            <a:extLst>
              <a:ext uri="{FF2B5EF4-FFF2-40B4-BE49-F238E27FC236}">
                <a16:creationId xmlns:a16="http://schemas.microsoft.com/office/drawing/2014/main" id="{2C5E92BE-8FB5-B4CC-B032-C14366D692DF}"/>
              </a:ext>
            </a:extLst>
          </p:cNvPr>
          <p:cNvPicPr>
            <a:picLocks noChangeAspect="1" noChangeArrowheads="1"/>
          </p:cNvPicPr>
          <p:nvPr/>
        </p:nvPicPr>
        <p:blipFill>
          <a:blip r:embed="rId47">
            <a:extLst>
              <a:ext uri="{28A0092B-C50C-407E-A947-70E740481C1C}">
                <a14:useLocalDpi xmlns:a14="http://schemas.microsoft.com/office/drawing/2010/main" val="0"/>
              </a:ext>
            </a:extLst>
          </a:blip>
          <a:srcRect/>
          <a:stretch>
            <a:fillRect/>
          </a:stretch>
        </p:blipFill>
        <p:spPr bwMode="auto">
          <a:xfrm>
            <a:off x="16031541" y="9270711"/>
            <a:ext cx="3522983" cy="164710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1" descr="A picture containing text, clipart&#10;&#10;Description automatically generated">
            <a:extLst>
              <a:ext uri="{FF2B5EF4-FFF2-40B4-BE49-F238E27FC236}">
                <a16:creationId xmlns:a16="http://schemas.microsoft.com/office/drawing/2014/main" id="{FBA1192B-57B0-28AD-9C73-38D549FA5748}"/>
              </a:ext>
            </a:extLst>
          </p:cNvPr>
          <p:cNvPicPr>
            <a:picLocks noChangeAspect="1"/>
          </p:cNvPicPr>
          <p:nvPr/>
        </p:nvPicPr>
        <p:blipFill>
          <a:blip r:embed="rId48">
            <a:extLst>
              <a:ext uri="{28A0092B-C50C-407E-A947-70E740481C1C}">
                <a14:useLocalDpi xmlns:a14="http://schemas.microsoft.com/office/drawing/2010/main" val="0"/>
              </a:ext>
            </a:extLst>
          </a:blip>
          <a:stretch>
            <a:fillRect/>
          </a:stretch>
        </p:blipFill>
        <p:spPr>
          <a:xfrm>
            <a:off x="7084308" y="9154090"/>
            <a:ext cx="2575396" cy="1880349"/>
          </a:xfrm>
          <a:prstGeom prst="rect">
            <a:avLst/>
          </a:prstGeom>
        </p:spPr>
      </p:pic>
      <p:pic>
        <p:nvPicPr>
          <p:cNvPr id="5" name="Picture 16">
            <a:extLst>
              <a:ext uri="{FF2B5EF4-FFF2-40B4-BE49-F238E27FC236}">
                <a16:creationId xmlns:a16="http://schemas.microsoft.com/office/drawing/2014/main" id="{93D0E8F4-5B50-78E2-E008-CE8A490E9041}"/>
              </a:ext>
            </a:extLst>
          </p:cNvPr>
          <p:cNvPicPr>
            <a:picLocks noChangeAspect="1" noChangeArrowheads="1"/>
          </p:cNvPicPr>
          <p:nvPr/>
        </p:nvPicPr>
        <p:blipFill>
          <a:blip r:embed="rId49">
            <a:extLst>
              <a:ext uri="{28A0092B-C50C-407E-A947-70E740481C1C}">
                <a14:useLocalDpi xmlns:a14="http://schemas.microsoft.com/office/drawing/2010/main" val="0"/>
              </a:ext>
            </a:extLst>
          </a:blip>
          <a:srcRect/>
          <a:stretch>
            <a:fillRect/>
          </a:stretch>
        </p:blipFill>
        <p:spPr bwMode="auto">
          <a:xfrm>
            <a:off x="11131435" y="9617075"/>
            <a:ext cx="3830056" cy="1145437"/>
          </a:xfrm>
          <a:prstGeom prst="rect">
            <a:avLst/>
          </a:prstGeom>
          <a:noFill/>
          <a:extLst>
            <a:ext uri="{909E8E84-426E-40DD-AFC4-6F175D3DCCD1}">
              <a14:hiddenFill xmlns:a14="http://schemas.microsoft.com/office/drawing/2010/main">
                <a:solidFill>
                  <a:srgbClr val="FFFFFF"/>
                </a:solidFill>
              </a14:hiddenFill>
            </a:ext>
          </a:extLst>
        </p:spPr>
      </p:pic>
      <p:sp>
        <p:nvSpPr>
          <p:cNvPr id="6" name="Rechteck: abgerundete Ecken 5">
            <a:extLst>
              <a:ext uri="{FF2B5EF4-FFF2-40B4-BE49-F238E27FC236}">
                <a16:creationId xmlns:a16="http://schemas.microsoft.com/office/drawing/2014/main" id="{7F808966-1E14-1A04-A386-A614F58A4D30}"/>
              </a:ext>
            </a:extLst>
          </p:cNvPr>
          <p:cNvSpPr/>
          <p:nvPr/>
        </p:nvSpPr>
        <p:spPr>
          <a:xfrm>
            <a:off x="8586065" y="1454481"/>
            <a:ext cx="11239868" cy="4698696"/>
          </a:xfrm>
          <a:prstGeom prst="roundRect">
            <a:avLst/>
          </a:prstGeom>
          <a:solidFill>
            <a:schemeClr val="bg1">
              <a:alpha val="88000"/>
            </a:schemeClr>
          </a:solidFill>
          <a:ln>
            <a:solidFill>
              <a:schemeClr val="accent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r>
              <a:rPr lang="de-DE" sz="5000" dirty="0" err="1">
                <a:solidFill>
                  <a:srgbClr val="0070C0"/>
                </a:solidFill>
                <a:latin typeface="Barlow Condensed" panose="00000506000000000000" pitchFamily="2" charset="0"/>
              </a:rPr>
              <a:t>Findings</a:t>
            </a:r>
            <a:r>
              <a:rPr lang="de-DE" sz="5000" dirty="0">
                <a:solidFill>
                  <a:srgbClr val="0070C0"/>
                </a:solidFill>
                <a:latin typeface="Barlow Condensed" panose="00000506000000000000" pitchFamily="2" charset="0"/>
              </a:rPr>
              <a:t> </a:t>
            </a:r>
            <a:r>
              <a:rPr lang="de-DE" sz="5000" dirty="0" err="1">
                <a:solidFill>
                  <a:srgbClr val="0070C0"/>
                </a:solidFill>
                <a:latin typeface="Barlow Condensed" panose="00000506000000000000" pitchFamily="2" charset="0"/>
              </a:rPr>
              <a:t>from</a:t>
            </a:r>
            <a:r>
              <a:rPr lang="de-DE" sz="5000" dirty="0">
                <a:solidFill>
                  <a:srgbClr val="0070C0"/>
                </a:solidFill>
                <a:latin typeface="Barlow Condensed" panose="00000506000000000000" pitchFamily="2" charset="0"/>
              </a:rPr>
              <a:t> </a:t>
            </a:r>
            <a:r>
              <a:rPr lang="de-DE" sz="5000" dirty="0" err="1">
                <a:solidFill>
                  <a:srgbClr val="0070C0"/>
                </a:solidFill>
                <a:latin typeface="Barlow Condensed" panose="00000506000000000000" pitchFamily="2" charset="0"/>
              </a:rPr>
              <a:t>project</a:t>
            </a:r>
            <a:r>
              <a:rPr lang="de-DE" sz="5000" dirty="0">
                <a:solidFill>
                  <a:srgbClr val="0070C0"/>
                </a:solidFill>
                <a:latin typeface="Barlow Condensed" panose="00000506000000000000" pitchFamily="2" charset="0"/>
              </a:rPr>
              <a:t> </a:t>
            </a:r>
            <a:r>
              <a:rPr lang="de-DE" sz="5000" dirty="0" err="1">
                <a:solidFill>
                  <a:srgbClr val="0070C0"/>
                </a:solidFill>
                <a:latin typeface="Barlow Condensed" panose="00000506000000000000" pitchFamily="2" charset="0"/>
              </a:rPr>
              <a:t>performed</a:t>
            </a:r>
            <a:r>
              <a:rPr lang="de-DE" sz="5000" dirty="0">
                <a:solidFill>
                  <a:srgbClr val="0070C0"/>
                </a:solidFill>
                <a:latin typeface="Barlow Condensed" panose="00000506000000000000" pitchFamily="2" charset="0"/>
              </a:rPr>
              <a:t> </a:t>
            </a:r>
            <a:r>
              <a:rPr lang="de-DE" sz="5000" dirty="0" err="1">
                <a:solidFill>
                  <a:srgbClr val="0070C0"/>
                </a:solidFill>
                <a:latin typeface="Barlow Condensed" panose="00000506000000000000" pitchFamily="2" charset="0"/>
              </a:rPr>
              <a:t>under</a:t>
            </a:r>
            <a:r>
              <a:rPr lang="de-DE" sz="5000" dirty="0">
                <a:solidFill>
                  <a:srgbClr val="0070C0"/>
                </a:solidFill>
                <a:latin typeface="Barlow Condensed" panose="00000506000000000000" pitchFamily="2" charset="0"/>
              </a:rPr>
              <a:t> </a:t>
            </a:r>
            <a:r>
              <a:rPr lang="de-DE" sz="5000" dirty="0" err="1">
                <a:solidFill>
                  <a:srgbClr val="0070C0"/>
                </a:solidFill>
                <a:latin typeface="Barlow Condensed" panose="00000506000000000000" pitchFamily="2" charset="0"/>
              </a:rPr>
              <a:t>the</a:t>
            </a:r>
            <a:r>
              <a:rPr lang="de-DE" sz="5000" dirty="0">
                <a:solidFill>
                  <a:srgbClr val="0070C0"/>
                </a:solidFill>
                <a:latin typeface="Barlow Condensed" panose="00000506000000000000" pitchFamily="2" charset="0"/>
              </a:rPr>
              <a:t> NDC Action </a:t>
            </a:r>
            <a:r>
              <a:rPr lang="de-DE" sz="5000" dirty="0" err="1">
                <a:solidFill>
                  <a:srgbClr val="0070C0"/>
                </a:solidFill>
                <a:latin typeface="Barlow Condensed" panose="00000506000000000000" pitchFamily="2" charset="0"/>
              </a:rPr>
              <a:t>umbrella</a:t>
            </a:r>
            <a:r>
              <a:rPr lang="de-DE" sz="5000" dirty="0">
                <a:solidFill>
                  <a:srgbClr val="0070C0"/>
                </a:solidFill>
                <a:latin typeface="Barlow Condensed" panose="00000506000000000000" pitchFamily="2" charset="0"/>
              </a:rPr>
              <a:t> </a:t>
            </a:r>
            <a:r>
              <a:rPr lang="de-DE" sz="5000" dirty="0" err="1">
                <a:solidFill>
                  <a:srgbClr val="0070C0"/>
                </a:solidFill>
                <a:latin typeface="Barlow Condensed" panose="00000506000000000000" pitchFamily="2" charset="0"/>
              </a:rPr>
              <a:t>focusing</a:t>
            </a:r>
            <a:r>
              <a:rPr lang="de-DE" sz="5000" dirty="0">
                <a:solidFill>
                  <a:srgbClr val="0070C0"/>
                </a:solidFill>
                <a:latin typeface="Barlow Condensed" panose="00000506000000000000" pitchFamily="2" charset="0"/>
              </a:rPr>
              <a:t> on:</a:t>
            </a:r>
          </a:p>
          <a:p>
            <a:endParaRPr lang="de-DE" sz="3000" dirty="0">
              <a:solidFill>
                <a:srgbClr val="0070C0"/>
              </a:solidFill>
              <a:latin typeface="Barlow Condensed" panose="00000506000000000000" pitchFamily="2" charset="0"/>
            </a:endParaRPr>
          </a:p>
          <a:p>
            <a:r>
              <a:rPr lang="de-DE" sz="5000" b="1" i="1" dirty="0">
                <a:solidFill>
                  <a:srgbClr val="0070C0"/>
                </a:solidFill>
                <a:latin typeface="Barlow Condensed" panose="00000506000000000000" pitchFamily="2" charset="0"/>
              </a:rPr>
              <a:t>„DWATS </a:t>
            </a:r>
            <a:r>
              <a:rPr lang="de-DE" sz="5000" b="1" i="1" dirty="0" err="1">
                <a:solidFill>
                  <a:srgbClr val="0070C0"/>
                </a:solidFill>
                <a:latin typeface="Barlow Condensed" panose="00000506000000000000" pitchFamily="2" charset="0"/>
              </a:rPr>
              <a:t>as</a:t>
            </a:r>
            <a:r>
              <a:rPr lang="de-DE" sz="5000" b="1" i="1" dirty="0">
                <a:solidFill>
                  <a:srgbClr val="0070C0"/>
                </a:solidFill>
                <a:latin typeface="Barlow Condensed" panose="00000506000000000000" pitchFamily="2" charset="0"/>
              </a:rPr>
              <a:t> </a:t>
            </a:r>
            <a:r>
              <a:rPr lang="de-DE" sz="5000" b="1" i="1" dirty="0" err="1">
                <a:solidFill>
                  <a:srgbClr val="0070C0"/>
                </a:solidFill>
                <a:latin typeface="Barlow Condensed" panose="00000506000000000000" pitchFamily="2" charset="0"/>
              </a:rPr>
              <a:t>climate</a:t>
            </a:r>
            <a:r>
              <a:rPr lang="de-DE" sz="5000" b="1" i="1" dirty="0">
                <a:solidFill>
                  <a:srgbClr val="0070C0"/>
                </a:solidFill>
                <a:latin typeface="Barlow Condensed" panose="00000506000000000000" pitchFamily="2" charset="0"/>
              </a:rPr>
              <a:t> </a:t>
            </a:r>
            <a:r>
              <a:rPr lang="de-DE" sz="5000" b="1" i="1" dirty="0" err="1">
                <a:solidFill>
                  <a:srgbClr val="0070C0"/>
                </a:solidFill>
                <a:latin typeface="Barlow Condensed" panose="00000506000000000000" pitchFamily="2" charset="0"/>
              </a:rPr>
              <a:t>change</a:t>
            </a:r>
            <a:r>
              <a:rPr lang="de-DE" sz="5000" b="1" i="1" dirty="0">
                <a:solidFill>
                  <a:srgbClr val="0070C0"/>
                </a:solidFill>
                <a:latin typeface="Barlow Condensed" panose="00000506000000000000" pitchFamily="2" charset="0"/>
              </a:rPr>
              <a:t> </a:t>
            </a:r>
            <a:r>
              <a:rPr lang="de-DE" sz="5000" b="1" i="1" dirty="0" err="1">
                <a:solidFill>
                  <a:srgbClr val="0070C0"/>
                </a:solidFill>
                <a:latin typeface="Barlow Condensed" panose="00000506000000000000" pitchFamily="2" charset="0"/>
              </a:rPr>
              <a:t>adapation</a:t>
            </a:r>
            <a:r>
              <a:rPr lang="de-DE" sz="5000" b="1" i="1" dirty="0">
                <a:solidFill>
                  <a:srgbClr val="0070C0"/>
                </a:solidFill>
                <a:latin typeface="Barlow Condensed" panose="00000506000000000000" pitchFamily="2" charset="0"/>
              </a:rPr>
              <a:t> </a:t>
            </a:r>
            <a:r>
              <a:rPr lang="de-DE" sz="5000" b="1" i="1" dirty="0" err="1">
                <a:solidFill>
                  <a:srgbClr val="0070C0"/>
                </a:solidFill>
                <a:latin typeface="Barlow Condensed" panose="00000506000000000000" pitchFamily="2" charset="0"/>
              </a:rPr>
              <a:t>option</a:t>
            </a:r>
            <a:r>
              <a:rPr lang="de-DE" sz="5000" b="1" i="1" dirty="0">
                <a:solidFill>
                  <a:srgbClr val="0070C0"/>
                </a:solidFill>
                <a:latin typeface="Barlow Condensed" panose="00000506000000000000" pitchFamily="2" charset="0"/>
              </a:rPr>
              <a:t> </a:t>
            </a:r>
            <a:r>
              <a:rPr lang="de-DE" sz="5000" b="1" i="1" dirty="0" err="1">
                <a:solidFill>
                  <a:srgbClr val="0070C0"/>
                </a:solidFill>
                <a:latin typeface="Barlow Condensed" panose="00000506000000000000" pitchFamily="2" charset="0"/>
              </a:rPr>
              <a:t>for</a:t>
            </a:r>
            <a:r>
              <a:rPr lang="de-DE" sz="5000" b="1" i="1" dirty="0">
                <a:solidFill>
                  <a:srgbClr val="0070C0"/>
                </a:solidFill>
                <a:latin typeface="Barlow Condensed" panose="00000506000000000000" pitchFamily="2" charset="0"/>
              </a:rPr>
              <a:t> </a:t>
            </a:r>
            <a:r>
              <a:rPr lang="de-DE" sz="5000" b="1" i="1" dirty="0" err="1">
                <a:solidFill>
                  <a:srgbClr val="0070C0"/>
                </a:solidFill>
                <a:latin typeface="Barlow Condensed" panose="00000506000000000000" pitchFamily="2" charset="0"/>
              </a:rPr>
              <a:t>smallholder</a:t>
            </a:r>
            <a:r>
              <a:rPr lang="de-DE" sz="5000" b="1" i="1" dirty="0">
                <a:solidFill>
                  <a:srgbClr val="0070C0"/>
                </a:solidFill>
                <a:latin typeface="Barlow Condensed" panose="00000506000000000000" pitchFamily="2" charset="0"/>
              </a:rPr>
              <a:t> </a:t>
            </a:r>
            <a:r>
              <a:rPr lang="de-DE" sz="5000" b="1" i="1" dirty="0" err="1">
                <a:solidFill>
                  <a:srgbClr val="0070C0"/>
                </a:solidFill>
                <a:latin typeface="Barlow Condensed" panose="00000506000000000000" pitchFamily="2" charset="0"/>
              </a:rPr>
              <a:t>farmers</a:t>
            </a:r>
            <a:r>
              <a:rPr lang="de-DE" sz="5000" b="1" i="1" dirty="0">
                <a:solidFill>
                  <a:srgbClr val="0070C0"/>
                </a:solidFill>
                <a:latin typeface="Barlow Condensed" panose="00000506000000000000" pitchFamily="2" charset="0"/>
              </a:rPr>
              <a:t> in North Jordan“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abgerundete Ecken 17">
            <a:extLst>
              <a:ext uri="{FF2B5EF4-FFF2-40B4-BE49-F238E27FC236}">
                <a16:creationId xmlns:a16="http://schemas.microsoft.com/office/drawing/2014/main" id="{2F58DCF1-8AA7-5F7A-F913-6A246DF37AF9}"/>
              </a:ext>
            </a:extLst>
          </p:cNvPr>
          <p:cNvSpPr/>
          <p:nvPr/>
        </p:nvSpPr>
        <p:spPr>
          <a:xfrm>
            <a:off x="603250" y="1798800"/>
            <a:ext cx="9859447" cy="7873080"/>
          </a:xfrm>
          <a:prstGeom prst="roundRect">
            <a:avLst/>
          </a:prstGeom>
          <a:solidFill>
            <a:schemeClr val="accent5">
              <a:alpha val="11000"/>
            </a:schemeClr>
          </a:solidFill>
          <a:ln>
            <a:solidFill>
              <a:schemeClr val="accent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26" name="object 26"/>
          <p:cNvSpPr/>
          <p:nvPr/>
        </p:nvSpPr>
        <p:spPr>
          <a:xfrm>
            <a:off x="837670" y="1471159"/>
            <a:ext cx="18428970" cy="0"/>
          </a:xfrm>
          <a:custGeom>
            <a:avLst/>
            <a:gdLst/>
            <a:ahLst/>
            <a:cxnLst/>
            <a:rect l="l" t="t" r="r" b="b"/>
            <a:pathLst>
              <a:path w="18428970">
                <a:moveTo>
                  <a:pt x="0" y="0"/>
                </a:moveTo>
                <a:lnTo>
                  <a:pt x="18428758" y="0"/>
                </a:lnTo>
              </a:path>
            </a:pathLst>
          </a:custGeom>
          <a:ln w="31412">
            <a:solidFill>
              <a:srgbClr val="009FE3"/>
            </a:solidFill>
          </a:ln>
        </p:spPr>
        <p:txBody>
          <a:bodyPr wrap="square" lIns="0" tIns="0" rIns="0" bIns="0" rtlCol="0"/>
          <a:lstStyle/>
          <a:p>
            <a:endParaRPr/>
          </a:p>
        </p:txBody>
      </p:sp>
      <p:sp>
        <p:nvSpPr>
          <p:cNvPr id="30" name="Title 29">
            <a:extLst>
              <a:ext uri="{FF2B5EF4-FFF2-40B4-BE49-F238E27FC236}">
                <a16:creationId xmlns:a16="http://schemas.microsoft.com/office/drawing/2014/main" id="{725E5E43-C2D2-B0A1-E0A3-00D5BFEB0E80}"/>
              </a:ext>
            </a:extLst>
          </p:cNvPr>
          <p:cNvSpPr>
            <a:spLocks noGrp="1"/>
          </p:cNvSpPr>
          <p:nvPr>
            <p:ph type="title"/>
          </p:nvPr>
        </p:nvSpPr>
        <p:spPr/>
        <p:txBody>
          <a:bodyPr/>
          <a:lstStyle/>
          <a:p>
            <a:r>
              <a:rPr lang="en-GB" dirty="0"/>
              <a:t>Short Introduction BORDA</a:t>
            </a:r>
          </a:p>
        </p:txBody>
      </p:sp>
      <p:sp>
        <p:nvSpPr>
          <p:cNvPr id="2" name="Rechteck 1">
            <a:extLst>
              <a:ext uri="{FF2B5EF4-FFF2-40B4-BE49-F238E27FC236}">
                <a16:creationId xmlns:a16="http://schemas.microsoft.com/office/drawing/2014/main" id="{11808DB2-3E01-1E3C-6A22-0BABB19815A7}"/>
              </a:ext>
            </a:extLst>
          </p:cNvPr>
          <p:cNvSpPr/>
          <p:nvPr/>
        </p:nvSpPr>
        <p:spPr>
          <a:xfrm>
            <a:off x="7766050" y="10683874"/>
            <a:ext cx="4419600" cy="39622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Picture 11" descr="A picture containing text, clipart&#10;&#10;Description automatically generated">
            <a:extLst>
              <a:ext uri="{FF2B5EF4-FFF2-40B4-BE49-F238E27FC236}">
                <a16:creationId xmlns:a16="http://schemas.microsoft.com/office/drawing/2014/main" id="{EC713F99-E24F-21EE-74CF-7A66840137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2250" y="10218455"/>
            <a:ext cx="1274910" cy="930837"/>
          </a:xfrm>
          <a:prstGeom prst="rect">
            <a:avLst/>
          </a:prstGeom>
        </p:spPr>
      </p:pic>
      <p:pic>
        <p:nvPicPr>
          <p:cNvPr id="4" name="Picture 16">
            <a:extLst>
              <a:ext uri="{FF2B5EF4-FFF2-40B4-BE49-F238E27FC236}">
                <a16:creationId xmlns:a16="http://schemas.microsoft.com/office/drawing/2014/main" id="{C237DA00-E3CE-5819-5E1C-1B284829645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71050" y="10599455"/>
            <a:ext cx="1324918" cy="39623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
            <a:extLst>
              <a:ext uri="{FF2B5EF4-FFF2-40B4-BE49-F238E27FC236}">
                <a16:creationId xmlns:a16="http://schemas.microsoft.com/office/drawing/2014/main" id="{ECA22D77-AB77-4AA6-F578-4F6E4F38583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21258" y="10302875"/>
            <a:ext cx="1662424" cy="77723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5">
            <a:extLst>
              <a:ext uri="{FF2B5EF4-FFF2-40B4-BE49-F238E27FC236}">
                <a16:creationId xmlns:a16="http://schemas.microsoft.com/office/drawing/2014/main" id="{76761C95-3958-F34C-9D54-D0E032312381}"/>
              </a:ext>
            </a:extLst>
          </p:cNvPr>
          <p:cNvPicPr>
            <a:picLocks noChangeAspect="1"/>
          </p:cNvPicPr>
          <p:nvPr/>
        </p:nvPicPr>
        <p:blipFill rotWithShape="1">
          <a:blip r:embed="rId5"/>
          <a:srcRect l="49291" t="15886" r="10915" b="13687"/>
          <a:stretch/>
        </p:blipFill>
        <p:spPr>
          <a:xfrm>
            <a:off x="11118850" y="1814690"/>
            <a:ext cx="8067287" cy="8053516"/>
          </a:xfrm>
          <a:prstGeom prst="ellipse">
            <a:avLst/>
          </a:prstGeom>
        </p:spPr>
      </p:pic>
      <p:sp>
        <p:nvSpPr>
          <p:cNvPr id="7" name="TextBox 33">
            <a:extLst>
              <a:ext uri="{FF2B5EF4-FFF2-40B4-BE49-F238E27FC236}">
                <a16:creationId xmlns:a16="http://schemas.microsoft.com/office/drawing/2014/main" id="{819B2178-3111-64D8-29B4-8FA8168591EF}"/>
              </a:ext>
            </a:extLst>
          </p:cNvPr>
          <p:cNvSpPr txBox="1"/>
          <p:nvPr/>
        </p:nvSpPr>
        <p:spPr>
          <a:xfrm>
            <a:off x="1565162" y="4186641"/>
            <a:ext cx="8419532" cy="830997"/>
          </a:xfrm>
          <a:prstGeom prst="rect">
            <a:avLst/>
          </a:prstGeom>
          <a:noFill/>
        </p:spPr>
        <p:txBody>
          <a:bodyPr wrap="square">
            <a:spAutoFit/>
          </a:bodyPr>
          <a:lstStyle/>
          <a:p>
            <a:r>
              <a:rPr lang="en-IN" sz="2400" dirty="0">
                <a:solidFill>
                  <a:schemeClr val="tx2">
                    <a:lumMod val="75000"/>
                  </a:schemeClr>
                </a:solidFill>
              </a:rPr>
              <a:t>Bremen Overseas Research and Development Association (BORDA), Not-for-profit German NGO founded in 1977</a:t>
            </a:r>
            <a:endParaRPr lang="en-GB" sz="2400" b="1" dirty="0">
              <a:solidFill>
                <a:schemeClr val="tx2">
                  <a:lumMod val="75000"/>
                </a:schemeClr>
              </a:solidFill>
            </a:endParaRPr>
          </a:p>
        </p:txBody>
      </p:sp>
      <p:sp>
        <p:nvSpPr>
          <p:cNvPr id="8" name="TextBox 10">
            <a:extLst>
              <a:ext uri="{FF2B5EF4-FFF2-40B4-BE49-F238E27FC236}">
                <a16:creationId xmlns:a16="http://schemas.microsoft.com/office/drawing/2014/main" id="{9525C082-EAF1-C673-F906-185C844A74E6}"/>
              </a:ext>
            </a:extLst>
          </p:cNvPr>
          <p:cNvSpPr txBox="1"/>
          <p:nvPr/>
        </p:nvSpPr>
        <p:spPr>
          <a:xfrm>
            <a:off x="1565162" y="5273675"/>
            <a:ext cx="8547753" cy="830997"/>
          </a:xfrm>
          <a:prstGeom prst="rect">
            <a:avLst/>
          </a:prstGeom>
          <a:noFill/>
        </p:spPr>
        <p:txBody>
          <a:bodyPr wrap="square">
            <a:spAutoFit/>
          </a:bodyPr>
          <a:lstStyle/>
          <a:p>
            <a:r>
              <a:rPr lang="en-IN" sz="2400" dirty="0">
                <a:solidFill>
                  <a:schemeClr val="tx2">
                    <a:lumMod val="75000"/>
                  </a:schemeClr>
                </a:solidFill>
              </a:rPr>
              <a:t>Expert organization in the field of sanitation, innovation, and integrated resources management / wastewater NEXUS</a:t>
            </a:r>
            <a:endParaRPr lang="en-GB" sz="2400" b="1" dirty="0">
              <a:solidFill>
                <a:schemeClr val="tx2">
                  <a:lumMod val="75000"/>
                </a:schemeClr>
              </a:solidFill>
            </a:endParaRPr>
          </a:p>
        </p:txBody>
      </p:sp>
      <p:sp>
        <p:nvSpPr>
          <p:cNvPr id="9" name="TextBox 11">
            <a:extLst>
              <a:ext uri="{FF2B5EF4-FFF2-40B4-BE49-F238E27FC236}">
                <a16:creationId xmlns:a16="http://schemas.microsoft.com/office/drawing/2014/main" id="{AB8BA328-98A4-6918-7363-7DB32C1BD394}"/>
              </a:ext>
            </a:extLst>
          </p:cNvPr>
          <p:cNvSpPr txBox="1"/>
          <p:nvPr/>
        </p:nvSpPr>
        <p:spPr>
          <a:xfrm>
            <a:off x="1565161" y="6365912"/>
            <a:ext cx="8243673" cy="2677656"/>
          </a:xfrm>
          <a:prstGeom prst="rect">
            <a:avLst/>
          </a:prstGeom>
          <a:noFill/>
        </p:spPr>
        <p:txBody>
          <a:bodyPr wrap="square">
            <a:spAutoFit/>
          </a:bodyPr>
          <a:lstStyle/>
          <a:p>
            <a:r>
              <a:rPr lang="en-IN" sz="2400" b="1" dirty="0">
                <a:solidFill>
                  <a:schemeClr val="tx2">
                    <a:lumMod val="75000"/>
                  </a:schemeClr>
                </a:solidFill>
              </a:rPr>
              <a:t>OUR MISSION</a:t>
            </a:r>
          </a:p>
          <a:p>
            <a:endParaRPr lang="en-IN" sz="2400" dirty="0">
              <a:solidFill>
                <a:schemeClr val="tx2">
                  <a:lumMod val="75000"/>
                </a:schemeClr>
              </a:solidFill>
            </a:endParaRPr>
          </a:p>
          <a:p>
            <a:pPr algn="just"/>
            <a:r>
              <a:rPr lang="en-IN" sz="2400" dirty="0">
                <a:solidFill>
                  <a:schemeClr val="tx2">
                    <a:lumMod val="75000"/>
                  </a:schemeClr>
                </a:solidFill>
              </a:rPr>
              <a:t>To improve the living conditions of disadvantaged communities and protect the environment through expansion of </a:t>
            </a:r>
            <a:r>
              <a:rPr lang="en-IN" sz="2400" b="1" dirty="0">
                <a:solidFill>
                  <a:schemeClr val="tx2">
                    <a:lumMod val="75000"/>
                  </a:schemeClr>
                </a:solidFill>
              </a:rPr>
              <a:t>Basic Needs Services </a:t>
            </a:r>
            <a:r>
              <a:rPr lang="en-IN" sz="2400" dirty="0">
                <a:solidFill>
                  <a:schemeClr val="tx2">
                    <a:lumMod val="75000"/>
                  </a:schemeClr>
                </a:solidFill>
              </a:rPr>
              <a:t>in areas of </a:t>
            </a:r>
            <a:r>
              <a:rPr lang="en-IN" sz="2400" b="1" dirty="0">
                <a:solidFill>
                  <a:schemeClr val="tx2">
                    <a:lumMod val="75000"/>
                  </a:schemeClr>
                </a:solidFill>
              </a:rPr>
              <a:t>decentralized sanitation, solid waste and wastewater management, water and energy supply. </a:t>
            </a:r>
          </a:p>
        </p:txBody>
      </p:sp>
      <p:pic>
        <p:nvPicPr>
          <p:cNvPr id="10" name="Bild 18" descr="Illus_aufegräumt-45.png">
            <a:extLst>
              <a:ext uri="{FF2B5EF4-FFF2-40B4-BE49-F238E27FC236}">
                <a16:creationId xmlns:a16="http://schemas.microsoft.com/office/drawing/2014/main" id="{DAB0644B-8671-4AC2-07C8-4A927DD47FA6}"/>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824835" y="6298165"/>
            <a:ext cx="554118" cy="554118"/>
          </a:xfrm>
          <a:prstGeom prst="rect">
            <a:avLst/>
          </a:prstGeom>
        </p:spPr>
      </p:pic>
      <p:pic>
        <p:nvPicPr>
          <p:cNvPr id="11" name="Bild 18" descr="Illus_aufegräumt-45.png">
            <a:extLst>
              <a:ext uri="{FF2B5EF4-FFF2-40B4-BE49-F238E27FC236}">
                <a16:creationId xmlns:a16="http://schemas.microsoft.com/office/drawing/2014/main" id="{B6868914-7A62-ED4D-B527-0560184DCA4A}"/>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824835" y="5233019"/>
            <a:ext cx="554118" cy="554118"/>
          </a:xfrm>
          <a:prstGeom prst="rect">
            <a:avLst/>
          </a:prstGeom>
        </p:spPr>
      </p:pic>
      <p:pic>
        <p:nvPicPr>
          <p:cNvPr id="12" name="Bild 18" descr="Illus_aufegräumt-45.png">
            <a:extLst>
              <a:ext uri="{FF2B5EF4-FFF2-40B4-BE49-F238E27FC236}">
                <a16:creationId xmlns:a16="http://schemas.microsoft.com/office/drawing/2014/main" id="{460B698F-D76E-45E0-D3FD-B16C8FDEA15F}"/>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824835" y="4141354"/>
            <a:ext cx="554118" cy="554118"/>
          </a:xfrm>
          <a:prstGeom prst="rect">
            <a:avLst/>
          </a:prstGeom>
        </p:spPr>
      </p:pic>
      <p:pic>
        <p:nvPicPr>
          <p:cNvPr id="13" name="Bild 28">
            <a:extLst>
              <a:ext uri="{FF2B5EF4-FFF2-40B4-BE49-F238E27FC236}">
                <a16:creationId xmlns:a16="http://schemas.microsoft.com/office/drawing/2014/main" id="{38AA6AAB-F1C4-918F-E5B8-2396C796FB96}"/>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731748" y="1864079"/>
            <a:ext cx="3654950" cy="1708732"/>
          </a:xfrm>
          <a:prstGeom prst="rect">
            <a:avLst/>
          </a:prstGeom>
        </p:spPr>
      </p:pic>
      <p:sp>
        <p:nvSpPr>
          <p:cNvPr id="14" name="TextBox 2">
            <a:extLst>
              <a:ext uri="{FF2B5EF4-FFF2-40B4-BE49-F238E27FC236}">
                <a16:creationId xmlns:a16="http://schemas.microsoft.com/office/drawing/2014/main" id="{0EEAE390-4E3B-E365-10D6-A75840C1BA09}"/>
              </a:ext>
            </a:extLst>
          </p:cNvPr>
          <p:cNvSpPr txBox="1"/>
          <p:nvPr/>
        </p:nvSpPr>
        <p:spPr>
          <a:xfrm>
            <a:off x="4291631" y="2718445"/>
            <a:ext cx="10149239" cy="507831"/>
          </a:xfrm>
          <a:prstGeom prst="rect">
            <a:avLst/>
          </a:prstGeom>
          <a:noFill/>
        </p:spPr>
        <p:txBody>
          <a:bodyPr wrap="square">
            <a:spAutoFit/>
          </a:bodyPr>
          <a:lstStyle/>
          <a:p>
            <a:r>
              <a:rPr lang="en-IN" sz="2700" dirty="0">
                <a:solidFill>
                  <a:srgbClr val="00B0F0"/>
                </a:solidFill>
              </a:rPr>
              <a:t>People. INNOVATING. Sanitation.</a:t>
            </a:r>
            <a:endParaRPr lang="en-GB" sz="2700" dirty="0">
              <a:solidFill>
                <a:srgbClr val="00B0F0"/>
              </a:solidFill>
            </a:endParaRPr>
          </a:p>
        </p:txBody>
      </p:sp>
      <p:sp>
        <p:nvSpPr>
          <p:cNvPr id="19" name="TextBox 2">
            <a:extLst>
              <a:ext uri="{FF2B5EF4-FFF2-40B4-BE49-F238E27FC236}">
                <a16:creationId xmlns:a16="http://schemas.microsoft.com/office/drawing/2014/main" id="{18E372AE-F183-8B57-8915-8FB146FBA422}"/>
              </a:ext>
            </a:extLst>
          </p:cNvPr>
          <p:cNvSpPr txBox="1"/>
          <p:nvPr/>
        </p:nvSpPr>
        <p:spPr>
          <a:xfrm>
            <a:off x="2487942" y="10307342"/>
            <a:ext cx="6293820" cy="507831"/>
          </a:xfrm>
          <a:prstGeom prst="rect">
            <a:avLst/>
          </a:prstGeom>
          <a:noFill/>
        </p:spPr>
        <p:txBody>
          <a:bodyPr wrap="square">
            <a:spAutoFit/>
          </a:bodyPr>
          <a:lstStyle/>
          <a:p>
            <a:r>
              <a:rPr lang="en-IN" sz="2700" dirty="0">
                <a:solidFill>
                  <a:srgbClr val="00B0F0"/>
                </a:solidFill>
              </a:rPr>
              <a:t>People. INNOVATING. Sanitation.</a:t>
            </a:r>
            <a:endParaRPr lang="en-GB" sz="2700" dirty="0">
              <a:solidFill>
                <a:srgbClr val="00B0F0"/>
              </a:solidFill>
            </a:endParaRPr>
          </a:p>
        </p:txBody>
      </p:sp>
      <p:pic>
        <p:nvPicPr>
          <p:cNvPr id="20" name="Picture 1">
            <a:extLst>
              <a:ext uri="{FF2B5EF4-FFF2-40B4-BE49-F238E27FC236}">
                <a16:creationId xmlns:a16="http://schemas.microsoft.com/office/drawing/2014/main" id="{8559C7B4-5545-C0EF-2515-973C56A57E68}"/>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9813"/>
          <a:stretch/>
        </p:blipFill>
        <p:spPr bwMode="auto">
          <a:xfrm>
            <a:off x="12678461" y="238601"/>
            <a:ext cx="2486587" cy="104847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a:extLst>
              <a:ext uri="{FF2B5EF4-FFF2-40B4-BE49-F238E27FC236}">
                <a16:creationId xmlns:a16="http://schemas.microsoft.com/office/drawing/2014/main" id="{73A2F078-F6A8-8EF6-0CCD-835BA2D97D4E}"/>
              </a:ext>
            </a:extLst>
          </p:cNvPr>
          <p:cNvPicPr>
            <a:picLocks noChangeAspect="1"/>
          </p:cNvPicPr>
          <p:nvPr/>
        </p:nvPicPr>
        <p:blipFill>
          <a:blip r:embed="rId8"/>
          <a:stretch>
            <a:fillRect/>
          </a:stretch>
        </p:blipFill>
        <p:spPr>
          <a:xfrm>
            <a:off x="17389328" y="168275"/>
            <a:ext cx="1761371" cy="1271578"/>
          </a:xfrm>
          <a:prstGeom prst="rect">
            <a:avLst/>
          </a:prstGeom>
        </p:spPr>
      </p:pic>
      <p:sp>
        <p:nvSpPr>
          <p:cNvPr id="22" name="Freeform 3">
            <a:extLst>
              <a:ext uri="{FF2B5EF4-FFF2-40B4-BE49-F238E27FC236}">
                <a16:creationId xmlns:a16="http://schemas.microsoft.com/office/drawing/2014/main" id="{76EAFF97-8D85-03CB-BE81-BDA644B0AC99}"/>
              </a:ext>
            </a:extLst>
          </p:cNvPr>
          <p:cNvSpPr/>
          <p:nvPr/>
        </p:nvSpPr>
        <p:spPr>
          <a:xfrm>
            <a:off x="16651404" y="425437"/>
            <a:ext cx="737924" cy="986359"/>
          </a:xfrm>
          <a:custGeom>
            <a:avLst/>
            <a:gdLst/>
            <a:ahLst/>
            <a:cxnLst/>
            <a:rect l="l" t="t" r="r" b="b"/>
            <a:pathLst>
              <a:path w="1368161" h="2810338">
                <a:moveTo>
                  <a:pt x="0" y="0"/>
                </a:moveTo>
                <a:lnTo>
                  <a:pt x="1368161" y="0"/>
                </a:lnTo>
                <a:lnTo>
                  <a:pt x="1368161" y="2810337"/>
                </a:lnTo>
                <a:lnTo>
                  <a:pt x="0" y="2810337"/>
                </a:lnTo>
                <a:lnTo>
                  <a:pt x="0" y="0"/>
                </a:lnTo>
                <a:close/>
              </a:path>
            </a:pathLst>
          </a:custGeom>
          <a:blipFill>
            <a:blip r:embed="rId9"/>
            <a:stretch>
              <a:fillRect t="-1626" r="-8351"/>
            </a:stretch>
          </a:blipFill>
        </p:spPr>
        <p:txBody>
          <a:bodyPr/>
          <a:lstStyle/>
          <a:p>
            <a:endParaRPr lang="de-DE"/>
          </a:p>
        </p:txBody>
      </p:sp>
      <p:sp>
        <p:nvSpPr>
          <p:cNvPr id="23" name="Freeform 2">
            <a:extLst>
              <a:ext uri="{FF2B5EF4-FFF2-40B4-BE49-F238E27FC236}">
                <a16:creationId xmlns:a16="http://schemas.microsoft.com/office/drawing/2014/main" id="{58C95A5B-26E0-F8AB-C419-878C4FE82613}"/>
              </a:ext>
            </a:extLst>
          </p:cNvPr>
          <p:cNvSpPr/>
          <p:nvPr/>
        </p:nvSpPr>
        <p:spPr>
          <a:xfrm>
            <a:off x="15005050" y="371257"/>
            <a:ext cx="1371600" cy="986358"/>
          </a:xfrm>
          <a:custGeom>
            <a:avLst/>
            <a:gdLst/>
            <a:ahLst/>
            <a:cxnLst/>
            <a:rect l="l" t="t" r="r" b="b"/>
            <a:pathLst>
              <a:path w="4608540" h="3064679">
                <a:moveTo>
                  <a:pt x="0" y="0"/>
                </a:moveTo>
                <a:lnTo>
                  <a:pt x="4608540" y="0"/>
                </a:lnTo>
                <a:lnTo>
                  <a:pt x="4608540" y="3064679"/>
                </a:lnTo>
                <a:lnTo>
                  <a:pt x="0" y="3064679"/>
                </a:lnTo>
                <a:lnTo>
                  <a:pt x="0" y="0"/>
                </a:lnTo>
                <a:close/>
              </a:path>
            </a:pathLst>
          </a:custGeom>
          <a:blipFill>
            <a:blip r:embed="rId10"/>
            <a:stretch>
              <a:fillRect l="-16665" r="-19997"/>
            </a:stretch>
          </a:blipFill>
        </p:spPr>
        <p:txBody>
          <a:bodyPr/>
          <a:lstStyle/>
          <a:p>
            <a:endParaRPr lang="de-DE"/>
          </a:p>
        </p:txBody>
      </p:sp>
    </p:spTree>
    <p:extLst>
      <p:ext uri="{BB962C8B-B14F-4D97-AF65-F5344CB8AC3E}">
        <p14:creationId xmlns:p14="http://schemas.microsoft.com/office/powerpoint/2010/main" val="41523390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hteck: abgerundete Ecken 11">
            <a:extLst>
              <a:ext uri="{FF2B5EF4-FFF2-40B4-BE49-F238E27FC236}">
                <a16:creationId xmlns:a16="http://schemas.microsoft.com/office/drawing/2014/main" id="{414AFA59-4623-C679-D11B-2D8BF3E5797A}"/>
              </a:ext>
            </a:extLst>
          </p:cNvPr>
          <p:cNvSpPr/>
          <p:nvPr/>
        </p:nvSpPr>
        <p:spPr>
          <a:xfrm>
            <a:off x="-311150" y="7882337"/>
            <a:ext cx="10591800" cy="1810923"/>
          </a:xfrm>
          <a:prstGeom prst="roundRect">
            <a:avLst/>
          </a:prstGeom>
          <a:solidFill>
            <a:schemeClr val="accent5">
              <a:alpha val="11000"/>
            </a:schemeClr>
          </a:solidFill>
          <a:ln>
            <a:solidFill>
              <a:schemeClr val="accent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26" name="object 26"/>
          <p:cNvSpPr/>
          <p:nvPr/>
        </p:nvSpPr>
        <p:spPr>
          <a:xfrm>
            <a:off x="837670" y="1471159"/>
            <a:ext cx="18428970" cy="0"/>
          </a:xfrm>
          <a:custGeom>
            <a:avLst/>
            <a:gdLst/>
            <a:ahLst/>
            <a:cxnLst/>
            <a:rect l="l" t="t" r="r" b="b"/>
            <a:pathLst>
              <a:path w="18428970">
                <a:moveTo>
                  <a:pt x="0" y="0"/>
                </a:moveTo>
                <a:lnTo>
                  <a:pt x="18428758" y="0"/>
                </a:lnTo>
              </a:path>
            </a:pathLst>
          </a:custGeom>
          <a:ln w="31412">
            <a:solidFill>
              <a:srgbClr val="009FE3"/>
            </a:solidFill>
          </a:ln>
        </p:spPr>
        <p:txBody>
          <a:bodyPr wrap="square" lIns="0" tIns="0" rIns="0" bIns="0" rtlCol="0"/>
          <a:lstStyle/>
          <a:p>
            <a:endParaRPr/>
          </a:p>
        </p:txBody>
      </p:sp>
      <p:sp>
        <p:nvSpPr>
          <p:cNvPr id="30" name="Title 29">
            <a:extLst>
              <a:ext uri="{FF2B5EF4-FFF2-40B4-BE49-F238E27FC236}">
                <a16:creationId xmlns:a16="http://schemas.microsoft.com/office/drawing/2014/main" id="{725E5E43-C2D2-B0A1-E0A3-00D5BFEB0E80}"/>
              </a:ext>
            </a:extLst>
          </p:cNvPr>
          <p:cNvSpPr>
            <a:spLocks noGrp="1"/>
          </p:cNvSpPr>
          <p:nvPr>
            <p:ph type="title"/>
          </p:nvPr>
        </p:nvSpPr>
        <p:spPr/>
        <p:txBody>
          <a:bodyPr/>
          <a:lstStyle/>
          <a:p>
            <a:r>
              <a:rPr lang="en-GB" dirty="0"/>
              <a:t>Project Overview &amp; Objective</a:t>
            </a:r>
          </a:p>
        </p:txBody>
      </p:sp>
      <p:sp>
        <p:nvSpPr>
          <p:cNvPr id="2" name="Rechteck 1">
            <a:extLst>
              <a:ext uri="{FF2B5EF4-FFF2-40B4-BE49-F238E27FC236}">
                <a16:creationId xmlns:a16="http://schemas.microsoft.com/office/drawing/2014/main" id="{E0213966-5A0F-D67B-6CC2-9D8B8346C03C}"/>
              </a:ext>
            </a:extLst>
          </p:cNvPr>
          <p:cNvSpPr/>
          <p:nvPr/>
        </p:nvSpPr>
        <p:spPr>
          <a:xfrm>
            <a:off x="7766050" y="10683874"/>
            <a:ext cx="4419600" cy="39622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Picture 11" descr="A picture containing text, clipart&#10;&#10;Description automatically generated">
            <a:extLst>
              <a:ext uri="{FF2B5EF4-FFF2-40B4-BE49-F238E27FC236}">
                <a16:creationId xmlns:a16="http://schemas.microsoft.com/office/drawing/2014/main" id="{D74DAA89-6766-CC05-819B-946A42BDE4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2250" y="10218455"/>
            <a:ext cx="1274910" cy="930837"/>
          </a:xfrm>
          <a:prstGeom prst="rect">
            <a:avLst/>
          </a:prstGeom>
        </p:spPr>
      </p:pic>
      <p:pic>
        <p:nvPicPr>
          <p:cNvPr id="4" name="Picture 16">
            <a:extLst>
              <a:ext uri="{FF2B5EF4-FFF2-40B4-BE49-F238E27FC236}">
                <a16:creationId xmlns:a16="http://schemas.microsoft.com/office/drawing/2014/main" id="{CD1F0DAB-72E0-0DB1-9AB8-CB4411499C8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71050" y="10599455"/>
            <a:ext cx="1324918" cy="39623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
            <a:extLst>
              <a:ext uri="{FF2B5EF4-FFF2-40B4-BE49-F238E27FC236}">
                <a16:creationId xmlns:a16="http://schemas.microsoft.com/office/drawing/2014/main" id="{09D55BBF-130D-3F44-3BA9-CFD2E428881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21258" y="10302875"/>
            <a:ext cx="1662424" cy="77723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11">
            <a:extLst>
              <a:ext uri="{FF2B5EF4-FFF2-40B4-BE49-F238E27FC236}">
                <a16:creationId xmlns:a16="http://schemas.microsoft.com/office/drawing/2014/main" id="{566C9ED1-757C-5EEC-7352-1850EBFBDB90}"/>
              </a:ext>
            </a:extLst>
          </p:cNvPr>
          <p:cNvSpPr txBox="1"/>
          <p:nvPr/>
        </p:nvSpPr>
        <p:spPr>
          <a:xfrm>
            <a:off x="1365250" y="2073275"/>
            <a:ext cx="8686800" cy="5724644"/>
          </a:xfrm>
          <a:prstGeom prst="rect">
            <a:avLst/>
          </a:prstGeom>
          <a:noFill/>
        </p:spPr>
        <p:txBody>
          <a:bodyPr wrap="square">
            <a:spAutoFit/>
          </a:bodyPr>
          <a:lstStyle/>
          <a:p>
            <a:r>
              <a:rPr lang="en-IN" sz="3200" b="1" dirty="0">
                <a:solidFill>
                  <a:schemeClr val="tx2">
                    <a:lumMod val="75000"/>
                  </a:schemeClr>
                </a:solidFill>
                <a:latin typeface="Barlow Semi Condensed" panose="00000506000000000000" pitchFamily="2" charset="0"/>
              </a:rPr>
              <a:t>Problem Structuring &amp; </a:t>
            </a:r>
          </a:p>
          <a:p>
            <a:r>
              <a:rPr lang="en-IN" sz="3200" b="1" dirty="0">
                <a:solidFill>
                  <a:schemeClr val="tx2">
                    <a:lumMod val="75000"/>
                  </a:schemeClr>
                </a:solidFill>
                <a:latin typeface="Barlow Semi Condensed" panose="00000506000000000000" pitchFamily="2" charset="0"/>
              </a:rPr>
              <a:t>Conceptual Background of NDC Project</a:t>
            </a:r>
          </a:p>
          <a:p>
            <a:endParaRPr lang="en-IN" sz="2800" dirty="0">
              <a:solidFill>
                <a:schemeClr val="tx2">
                  <a:lumMod val="75000"/>
                </a:schemeClr>
              </a:solidFill>
              <a:latin typeface="Barlow Semi Condensed" panose="00000506000000000000" pitchFamily="2" charset="0"/>
            </a:endParaRPr>
          </a:p>
          <a:p>
            <a:r>
              <a:rPr lang="en-IN" sz="4000" b="1" dirty="0">
                <a:solidFill>
                  <a:schemeClr val="accent5"/>
                </a:solidFill>
                <a:latin typeface="Barlow Semi Condensed" panose="00000506000000000000" pitchFamily="2" charset="0"/>
              </a:rPr>
              <a:t>416 </a:t>
            </a:r>
            <a:r>
              <a:rPr lang="en-IN" sz="4000" b="1" dirty="0" err="1">
                <a:solidFill>
                  <a:schemeClr val="accent5"/>
                </a:solidFill>
                <a:latin typeface="Barlow Semi Condensed" panose="00000506000000000000" pitchFamily="2" charset="0"/>
              </a:rPr>
              <a:t>mio</a:t>
            </a:r>
            <a:r>
              <a:rPr lang="en-IN" sz="4000" b="1" dirty="0">
                <a:solidFill>
                  <a:schemeClr val="accent5"/>
                </a:solidFill>
                <a:latin typeface="Barlow Semi Condensed" panose="00000506000000000000" pitchFamily="2" charset="0"/>
              </a:rPr>
              <a:t>. m³/a </a:t>
            </a:r>
          </a:p>
          <a:p>
            <a:r>
              <a:rPr lang="en-IN" sz="2800" dirty="0">
                <a:solidFill>
                  <a:schemeClr val="tx2">
                    <a:lumMod val="75000"/>
                  </a:schemeClr>
                </a:solidFill>
                <a:latin typeface="Barlow Semi Condensed" panose="00000506000000000000" pitchFamily="2" charset="0"/>
              </a:rPr>
              <a:t>of renewable water supply deficit in Jordan. </a:t>
            </a:r>
          </a:p>
          <a:p>
            <a:r>
              <a:rPr lang="en-IN" sz="1200" dirty="0">
                <a:solidFill>
                  <a:schemeClr val="tx2">
                    <a:lumMod val="75000"/>
                  </a:schemeClr>
                </a:solidFill>
                <a:latin typeface="Barlow Semi Condensed" panose="00000506000000000000" pitchFamily="2" charset="0"/>
              </a:rPr>
              <a:t>(UNEP, 2021 – NDC Action Project Report)</a:t>
            </a:r>
          </a:p>
          <a:p>
            <a:endParaRPr lang="en-IN" sz="2800" dirty="0">
              <a:solidFill>
                <a:schemeClr val="tx2">
                  <a:lumMod val="75000"/>
                </a:schemeClr>
              </a:solidFill>
              <a:latin typeface="Barlow Semi Condensed" panose="00000506000000000000" pitchFamily="2" charset="0"/>
            </a:endParaRPr>
          </a:p>
          <a:p>
            <a:r>
              <a:rPr lang="en-IN" sz="3000" dirty="0">
                <a:solidFill>
                  <a:schemeClr val="tx2">
                    <a:lumMod val="75000"/>
                  </a:schemeClr>
                </a:solidFill>
                <a:latin typeface="Barlow Semi Condensed" panose="00000506000000000000" pitchFamily="2" charset="0"/>
              </a:rPr>
              <a:t>Jordans harsh climate perpetuated by climate change is increasingly affecting</a:t>
            </a:r>
          </a:p>
          <a:p>
            <a:endParaRPr lang="en-IN" sz="1000" dirty="0">
              <a:solidFill>
                <a:schemeClr val="tx2">
                  <a:lumMod val="75000"/>
                </a:schemeClr>
              </a:solidFill>
              <a:latin typeface="Barlow Semi Condensed" panose="00000506000000000000" pitchFamily="2" charset="0"/>
            </a:endParaRPr>
          </a:p>
          <a:p>
            <a:endParaRPr lang="en-IN" sz="1000" dirty="0">
              <a:solidFill>
                <a:schemeClr val="tx2">
                  <a:lumMod val="75000"/>
                </a:schemeClr>
              </a:solidFill>
              <a:latin typeface="Barlow Semi Condensed" panose="00000506000000000000" pitchFamily="2" charset="0"/>
            </a:endParaRPr>
          </a:p>
          <a:p>
            <a:r>
              <a:rPr lang="en-IN" sz="3300" dirty="0">
                <a:solidFill>
                  <a:schemeClr val="tx2">
                    <a:lumMod val="75000"/>
                  </a:schemeClr>
                </a:solidFill>
                <a:latin typeface="Barlow Semi Condensed" panose="00000506000000000000" pitchFamily="2" charset="0"/>
                <a:sym typeface="Wingdings" panose="05000000000000000000" pitchFamily="2" charset="2"/>
              </a:rPr>
              <a:t> </a:t>
            </a:r>
            <a:r>
              <a:rPr lang="en-IN" sz="3000" dirty="0">
                <a:solidFill>
                  <a:schemeClr val="tx2">
                    <a:lumMod val="75000"/>
                  </a:schemeClr>
                </a:solidFill>
                <a:latin typeface="Barlow Semi Condensed" panose="00000506000000000000" pitchFamily="2" charset="0"/>
              </a:rPr>
              <a:t>Agricultural water supply &amp; productivity, food security</a:t>
            </a:r>
          </a:p>
          <a:p>
            <a:endParaRPr lang="en-IN" sz="1000" dirty="0">
              <a:solidFill>
                <a:schemeClr val="tx2">
                  <a:lumMod val="75000"/>
                </a:schemeClr>
              </a:solidFill>
              <a:latin typeface="Barlow Semi Condensed" panose="00000506000000000000" pitchFamily="2" charset="0"/>
            </a:endParaRPr>
          </a:p>
          <a:p>
            <a:r>
              <a:rPr lang="en-IN" sz="3300" dirty="0">
                <a:solidFill>
                  <a:schemeClr val="tx2">
                    <a:lumMod val="75000"/>
                  </a:schemeClr>
                </a:solidFill>
                <a:latin typeface="Barlow Semi Condensed" panose="00000506000000000000" pitchFamily="2" charset="0"/>
                <a:sym typeface="Wingdings" panose="05000000000000000000" pitchFamily="2" charset="2"/>
              </a:rPr>
              <a:t> </a:t>
            </a:r>
            <a:r>
              <a:rPr lang="en-IN" sz="3000" dirty="0">
                <a:solidFill>
                  <a:schemeClr val="tx2">
                    <a:lumMod val="75000"/>
                  </a:schemeClr>
                </a:solidFill>
                <a:latin typeface="Barlow Semi Condensed" panose="00000506000000000000" pitchFamily="2" charset="0"/>
              </a:rPr>
              <a:t>Heightened poverty risk for smallholder farmers</a:t>
            </a:r>
          </a:p>
        </p:txBody>
      </p:sp>
      <p:pic>
        <p:nvPicPr>
          <p:cNvPr id="10" name="Picture 14316047">
            <a:extLst>
              <a:ext uri="{FF2B5EF4-FFF2-40B4-BE49-F238E27FC236}">
                <a16:creationId xmlns:a16="http://schemas.microsoft.com/office/drawing/2014/main" id="{458B4A75-521C-DBE4-48FF-D199C527890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04900" y="2510686"/>
            <a:ext cx="9024550" cy="6380505"/>
          </a:xfrm>
          <a:prstGeom prst="rect">
            <a:avLst/>
          </a:prstGeom>
        </p:spPr>
      </p:pic>
      <p:pic>
        <p:nvPicPr>
          <p:cNvPr id="7" name="Picture 6">
            <a:extLst>
              <a:ext uri="{FF2B5EF4-FFF2-40B4-BE49-F238E27FC236}">
                <a16:creationId xmlns:a16="http://schemas.microsoft.com/office/drawing/2014/main" id="{49DCCA93-BDEF-E44A-D556-F6E482C9B59D}"/>
              </a:ext>
            </a:extLst>
          </p:cNvPr>
          <p:cNvPicPr>
            <a:picLocks noChangeAspect="1"/>
          </p:cNvPicPr>
          <p:nvPr/>
        </p:nvPicPr>
        <p:blipFill>
          <a:blip r:embed="rId6"/>
          <a:stretch>
            <a:fillRect/>
          </a:stretch>
        </p:blipFill>
        <p:spPr>
          <a:xfrm>
            <a:off x="17389328" y="168275"/>
            <a:ext cx="1761371" cy="1271578"/>
          </a:xfrm>
          <a:prstGeom prst="rect">
            <a:avLst/>
          </a:prstGeom>
        </p:spPr>
      </p:pic>
      <p:sp>
        <p:nvSpPr>
          <p:cNvPr id="8" name="Freeform 3">
            <a:extLst>
              <a:ext uri="{FF2B5EF4-FFF2-40B4-BE49-F238E27FC236}">
                <a16:creationId xmlns:a16="http://schemas.microsoft.com/office/drawing/2014/main" id="{3F4EF639-6F4E-963D-493C-8E6CC190781A}"/>
              </a:ext>
            </a:extLst>
          </p:cNvPr>
          <p:cNvSpPr/>
          <p:nvPr/>
        </p:nvSpPr>
        <p:spPr>
          <a:xfrm>
            <a:off x="16651404" y="425437"/>
            <a:ext cx="737924" cy="986359"/>
          </a:xfrm>
          <a:custGeom>
            <a:avLst/>
            <a:gdLst/>
            <a:ahLst/>
            <a:cxnLst/>
            <a:rect l="l" t="t" r="r" b="b"/>
            <a:pathLst>
              <a:path w="1368161" h="2810338">
                <a:moveTo>
                  <a:pt x="0" y="0"/>
                </a:moveTo>
                <a:lnTo>
                  <a:pt x="1368161" y="0"/>
                </a:lnTo>
                <a:lnTo>
                  <a:pt x="1368161" y="2810337"/>
                </a:lnTo>
                <a:lnTo>
                  <a:pt x="0" y="2810337"/>
                </a:lnTo>
                <a:lnTo>
                  <a:pt x="0" y="0"/>
                </a:lnTo>
                <a:close/>
              </a:path>
            </a:pathLst>
          </a:custGeom>
          <a:blipFill>
            <a:blip r:embed="rId7"/>
            <a:stretch>
              <a:fillRect t="-1626" r="-8351"/>
            </a:stretch>
          </a:blipFill>
        </p:spPr>
        <p:txBody>
          <a:bodyPr/>
          <a:lstStyle/>
          <a:p>
            <a:endParaRPr lang="de-DE"/>
          </a:p>
        </p:txBody>
      </p:sp>
      <p:sp>
        <p:nvSpPr>
          <p:cNvPr id="11" name="Freeform 2">
            <a:extLst>
              <a:ext uri="{FF2B5EF4-FFF2-40B4-BE49-F238E27FC236}">
                <a16:creationId xmlns:a16="http://schemas.microsoft.com/office/drawing/2014/main" id="{C0437495-F452-BD0D-0F47-1DB72D454AB4}"/>
              </a:ext>
            </a:extLst>
          </p:cNvPr>
          <p:cNvSpPr/>
          <p:nvPr/>
        </p:nvSpPr>
        <p:spPr>
          <a:xfrm>
            <a:off x="15005050" y="371257"/>
            <a:ext cx="1371600" cy="986358"/>
          </a:xfrm>
          <a:custGeom>
            <a:avLst/>
            <a:gdLst/>
            <a:ahLst/>
            <a:cxnLst/>
            <a:rect l="l" t="t" r="r" b="b"/>
            <a:pathLst>
              <a:path w="4608540" h="3064679">
                <a:moveTo>
                  <a:pt x="0" y="0"/>
                </a:moveTo>
                <a:lnTo>
                  <a:pt x="4608540" y="0"/>
                </a:lnTo>
                <a:lnTo>
                  <a:pt x="4608540" y="3064679"/>
                </a:lnTo>
                <a:lnTo>
                  <a:pt x="0" y="3064679"/>
                </a:lnTo>
                <a:lnTo>
                  <a:pt x="0" y="0"/>
                </a:lnTo>
                <a:close/>
              </a:path>
            </a:pathLst>
          </a:custGeom>
          <a:blipFill>
            <a:blip r:embed="rId8"/>
            <a:stretch>
              <a:fillRect l="-16665" r="-19997"/>
            </a:stretch>
          </a:blipFill>
        </p:spPr>
        <p:txBody>
          <a:bodyPr/>
          <a:lstStyle/>
          <a:p>
            <a:endParaRPr lang="de-DE"/>
          </a:p>
        </p:txBody>
      </p:sp>
      <p:sp>
        <p:nvSpPr>
          <p:cNvPr id="13" name="TextBox 11">
            <a:extLst>
              <a:ext uri="{FF2B5EF4-FFF2-40B4-BE49-F238E27FC236}">
                <a16:creationId xmlns:a16="http://schemas.microsoft.com/office/drawing/2014/main" id="{D36E8E98-8B70-9326-E02E-13E2667FEE33}"/>
              </a:ext>
            </a:extLst>
          </p:cNvPr>
          <p:cNvSpPr txBox="1"/>
          <p:nvPr/>
        </p:nvSpPr>
        <p:spPr>
          <a:xfrm>
            <a:off x="1365250" y="8001366"/>
            <a:ext cx="8686800" cy="1477328"/>
          </a:xfrm>
          <a:prstGeom prst="rect">
            <a:avLst/>
          </a:prstGeom>
          <a:noFill/>
        </p:spPr>
        <p:txBody>
          <a:bodyPr wrap="square">
            <a:spAutoFit/>
          </a:bodyPr>
          <a:lstStyle/>
          <a:p>
            <a:pPr algn="l"/>
            <a:r>
              <a:rPr lang="en-IN" sz="3000" dirty="0">
                <a:solidFill>
                  <a:schemeClr val="tx2"/>
                </a:solidFill>
                <a:latin typeface="Barlow Semi Condensed" panose="00000506000000000000" pitchFamily="2" charset="0"/>
              </a:rPr>
              <a:t>Wastewater contains valuable water, nutrient, and energy resources &amp; has immense potential to address rising environmental challenges / climate change mitigation</a:t>
            </a:r>
          </a:p>
        </p:txBody>
      </p:sp>
      <p:sp>
        <p:nvSpPr>
          <p:cNvPr id="14" name="TextBox 2">
            <a:extLst>
              <a:ext uri="{FF2B5EF4-FFF2-40B4-BE49-F238E27FC236}">
                <a16:creationId xmlns:a16="http://schemas.microsoft.com/office/drawing/2014/main" id="{DD73CBF0-761A-F029-C6B5-E5D8B4EF1F33}"/>
              </a:ext>
            </a:extLst>
          </p:cNvPr>
          <p:cNvSpPr txBox="1"/>
          <p:nvPr/>
        </p:nvSpPr>
        <p:spPr>
          <a:xfrm>
            <a:off x="2487942" y="10307342"/>
            <a:ext cx="6293820" cy="507831"/>
          </a:xfrm>
          <a:prstGeom prst="rect">
            <a:avLst/>
          </a:prstGeom>
          <a:noFill/>
        </p:spPr>
        <p:txBody>
          <a:bodyPr wrap="square">
            <a:spAutoFit/>
          </a:bodyPr>
          <a:lstStyle/>
          <a:p>
            <a:r>
              <a:rPr lang="en-IN" sz="2700" dirty="0">
                <a:solidFill>
                  <a:srgbClr val="00B0F0"/>
                </a:solidFill>
              </a:rPr>
              <a:t>People. INNOVATING. Sanitation.</a:t>
            </a:r>
            <a:endParaRPr lang="en-GB" sz="2700" dirty="0">
              <a:solidFill>
                <a:srgbClr val="00B0F0"/>
              </a:solidFill>
            </a:endParaRPr>
          </a:p>
        </p:txBody>
      </p:sp>
      <p:pic>
        <p:nvPicPr>
          <p:cNvPr id="15" name="Picture 1">
            <a:extLst>
              <a:ext uri="{FF2B5EF4-FFF2-40B4-BE49-F238E27FC236}">
                <a16:creationId xmlns:a16="http://schemas.microsoft.com/office/drawing/2014/main" id="{1B4862BF-33F7-1CC8-B14A-7BA62566872D}"/>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9813"/>
          <a:stretch/>
        </p:blipFill>
        <p:spPr bwMode="auto">
          <a:xfrm>
            <a:off x="12678461" y="238601"/>
            <a:ext cx="2486587" cy="10484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7209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Grafik 28" descr="Geld mit einfarbiger Füllung">
            <a:extLst>
              <a:ext uri="{FF2B5EF4-FFF2-40B4-BE49-F238E27FC236}">
                <a16:creationId xmlns:a16="http://schemas.microsoft.com/office/drawing/2014/main" id="{79BD6C8B-9A69-A0DF-F8D8-E8EC1ACB3DA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051619" y="8474075"/>
            <a:ext cx="754305" cy="754305"/>
          </a:xfrm>
          <a:prstGeom prst="rect">
            <a:avLst/>
          </a:prstGeom>
        </p:spPr>
      </p:pic>
      <p:sp>
        <p:nvSpPr>
          <p:cNvPr id="6" name="TextBox 13">
            <a:extLst>
              <a:ext uri="{FF2B5EF4-FFF2-40B4-BE49-F238E27FC236}">
                <a16:creationId xmlns:a16="http://schemas.microsoft.com/office/drawing/2014/main" id="{10127835-B0E3-D0D5-F86C-39921F8BF721}"/>
              </a:ext>
            </a:extLst>
          </p:cNvPr>
          <p:cNvSpPr txBox="1"/>
          <p:nvPr/>
        </p:nvSpPr>
        <p:spPr>
          <a:xfrm>
            <a:off x="5863590" y="8487026"/>
            <a:ext cx="13278070" cy="1246495"/>
          </a:xfrm>
          <a:prstGeom prst="rect">
            <a:avLst/>
          </a:prstGeom>
          <a:noFill/>
        </p:spPr>
        <p:txBody>
          <a:bodyPr wrap="square">
            <a:spAutoFit/>
          </a:bodyPr>
          <a:lstStyle/>
          <a:p>
            <a:r>
              <a:rPr lang="en-IN" sz="2500" dirty="0">
                <a:solidFill>
                  <a:schemeClr val="tx2">
                    <a:lumMod val="75000"/>
                  </a:schemeClr>
                </a:solidFill>
              </a:rPr>
              <a:t>Support broader sectoral development 4 all and address financial deficits, with robust systems that last, have a low O&amp;M requirement, are low costs, and enable additional revenue streams via circular resource approaches</a:t>
            </a:r>
            <a:endParaRPr lang="en-GB" sz="2500" b="1" dirty="0">
              <a:solidFill>
                <a:schemeClr val="tx2">
                  <a:lumMod val="75000"/>
                </a:schemeClr>
              </a:solidFill>
            </a:endParaRPr>
          </a:p>
        </p:txBody>
      </p:sp>
      <p:sp>
        <p:nvSpPr>
          <p:cNvPr id="42" name="Oval 4">
            <a:extLst>
              <a:ext uri="{FF2B5EF4-FFF2-40B4-BE49-F238E27FC236}">
                <a16:creationId xmlns:a16="http://schemas.microsoft.com/office/drawing/2014/main" id="{C7C81921-3574-C927-01E4-0102C7089A6D}"/>
              </a:ext>
            </a:extLst>
          </p:cNvPr>
          <p:cNvSpPr/>
          <p:nvPr/>
        </p:nvSpPr>
        <p:spPr>
          <a:xfrm>
            <a:off x="-803944" y="4888714"/>
            <a:ext cx="1955849" cy="1815578"/>
          </a:xfrm>
          <a:prstGeom prst="ellipse">
            <a:avLst/>
          </a:prstGeom>
          <a:solidFill>
            <a:schemeClr val="accent1">
              <a:alpha val="3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tx2"/>
              </a:solidFill>
            </a:endParaRPr>
          </a:p>
        </p:txBody>
      </p:sp>
      <p:sp>
        <p:nvSpPr>
          <p:cNvPr id="14" name="Oval 4">
            <a:extLst>
              <a:ext uri="{FF2B5EF4-FFF2-40B4-BE49-F238E27FC236}">
                <a16:creationId xmlns:a16="http://schemas.microsoft.com/office/drawing/2014/main" id="{EAD43103-FA3D-F9A3-BA7F-53B2C4050E77}"/>
              </a:ext>
            </a:extLst>
          </p:cNvPr>
          <p:cNvSpPr/>
          <p:nvPr/>
        </p:nvSpPr>
        <p:spPr>
          <a:xfrm>
            <a:off x="-3612174" y="2116022"/>
            <a:ext cx="7829579" cy="7305924"/>
          </a:xfrm>
          <a:prstGeom prst="ellipse">
            <a:avLst/>
          </a:prstGeom>
          <a:solidFill>
            <a:schemeClr val="accent5">
              <a:lumMod val="60000"/>
              <a:lumOff val="40000"/>
              <a:alpha val="3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tx2"/>
              </a:solidFill>
            </a:endParaRPr>
          </a:p>
        </p:txBody>
      </p:sp>
      <p:sp>
        <p:nvSpPr>
          <p:cNvPr id="26" name="object 26"/>
          <p:cNvSpPr/>
          <p:nvPr/>
        </p:nvSpPr>
        <p:spPr>
          <a:xfrm>
            <a:off x="837670" y="1471159"/>
            <a:ext cx="18428970" cy="0"/>
          </a:xfrm>
          <a:custGeom>
            <a:avLst/>
            <a:gdLst/>
            <a:ahLst/>
            <a:cxnLst/>
            <a:rect l="l" t="t" r="r" b="b"/>
            <a:pathLst>
              <a:path w="18428970">
                <a:moveTo>
                  <a:pt x="0" y="0"/>
                </a:moveTo>
                <a:lnTo>
                  <a:pt x="18428758" y="0"/>
                </a:lnTo>
              </a:path>
            </a:pathLst>
          </a:custGeom>
          <a:ln w="31412">
            <a:solidFill>
              <a:srgbClr val="009FE3"/>
            </a:solidFill>
          </a:ln>
        </p:spPr>
        <p:txBody>
          <a:bodyPr wrap="square" lIns="0" tIns="0" rIns="0" bIns="0" rtlCol="0"/>
          <a:lstStyle/>
          <a:p>
            <a:endParaRPr/>
          </a:p>
        </p:txBody>
      </p:sp>
      <p:sp>
        <p:nvSpPr>
          <p:cNvPr id="30" name="Title 29">
            <a:extLst>
              <a:ext uri="{FF2B5EF4-FFF2-40B4-BE49-F238E27FC236}">
                <a16:creationId xmlns:a16="http://schemas.microsoft.com/office/drawing/2014/main" id="{725E5E43-C2D2-B0A1-E0A3-00D5BFEB0E80}"/>
              </a:ext>
            </a:extLst>
          </p:cNvPr>
          <p:cNvSpPr>
            <a:spLocks noGrp="1"/>
          </p:cNvSpPr>
          <p:nvPr>
            <p:ph type="title"/>
          </p:nvPr>
        </p:nvSpPr>
        <p:spPr/>
        <p:txBody>
          <a:bodyPr/>
          <a:lstStyle/>
          <a:p>
            <a:r>
              <a:rPr lang="en-GB" dirty="0"/>
              <a:t>Short Introduction</a:t>
            </a:r>
          </a:p>
        </p:txBody>
      </p:sp>
      <p:sp>
        <p:nvSpPr>
          <p:cNvPr id="2" name="Rechteck 1">
            <a:extLst>
              <a:ext uri="{FF2B5EF4-FFF2-40B4-BE49-F238E27FC236}">
                <a16:creationId xmlns:a16="http://schemas.microsoft.com/office/drawing/2014/main" id="{7BBFDDEE-866B-5D29-37B8-0127D653949F}"/>
              </a:ext>
            </a:extLst>
          </p:cNvPr>
          <p:cNvSpPr/>
          <p:nvPr/>
        </p:nvSpPr>
        <p:spPr>
          <a:xfrm>
            <a:off x="7766050" y="10683874"/>
            <a:ext cx="4419600" cy="39622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Picture 11" descr="A picture containing text, clipart&#10;&#10;Description automatically generated">
            <a:extLst>
              <a:ext uri="{FF2B5EF4-FFF2-40B4-BE49-F238E27FC236}">
                <a16:creationId xmlns:a16="http://schemas.microsoft.com/office/drawing/2014/main" id="{CAFF8886-657E-11A1-0E57-B5364540AE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42250" y="10218455"/>
            <a:ext cx="1274910" cy="930837"/>
          </a:xfrm>
          <a:prstGeom prst="rect">
            <a:avLst/>
          </a:prstGeom>
        </p:spPr>
      </p:pic>
      <p:pic>
        <p:nvPicPr>
          <p:cNvPr id="4" name="Picture 16">
            <a:extLst>
              <a:ext uri="{FF2B5EF4-FFF2-40B4-BE49-F238E27FC236}">
                <a16:creationId xmlns:a16="http://schemas.microsoft.com/office/drawing/2014/main" id="{6679F724-69CB-166B-7453-C6988450A7E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71050" y="10599455"/>
            <a:ext cx="1324918" cy="39623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
            <a:extLst>
              <a:ext uri="{FF2B5EF4-FFF2-40B4-BE49-F238E27FC236}">
                <a16:creationId xmlns:a16="http://schemas.microsoft.com/office/drawing/2014/main" id="{91063BEE-BE83-7D09-D4E7-33899626375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321258" y="10302875"/>
            <a:ext cx="1662424" cy="77723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33">
            <a:extLst>
              <a:ext uri="{FF2B5EF4-FFF2-40B4-BE49-F238E27FC236}">
                <a16:creationId xmlns:a16="http://schemas.microsoft.com/office/drawing/2014/main" id="{3228A703-EE62-7470-6CE1-141D899A4367}"/>
              </a:ext>
            </a:extLst>
          </p:cNvPr>
          <p:cNvSpPr txBox="1"/>
          <p:nvPr/>
        </p:nvSpPr>
        <p:spPr>
          <a:xfrm>
            <a:off x="5863590" y="2420509"/>
            <a:ext cx="13278070" cy="861774"/>
          </a:xfrm>
          <a:prstGeom prst="rect">
            <a:avLst/>
          </a:prstGeom>
          <a:noFill/>
        </p:spPr>
        <p:txBody>
          <a:bodyPr wrap="square">
            <a:spAutoFit/>
          </a:bodyPr>
          <a:lstStyle/>
          <a:p>
            <a:r>
              <a:rPr lang="en-IN" sz="2500" dirty="0">
                <a:solidFill>
                  <a:schemeClr val="tx2">
                    <a:lumMod val="75000"/>
                  </a:schemeClr>
                </a:solidFill>
              </a:rPr>
              <a:t>Combat pollution &amp; WASH related diseases via increased hygiene by decentralized wastewater, faecal sludge &amp; solid waste management solutions &amp; capacity building</a:t>
            </a:r>
            <a:endParaRPr lang="en-GB" sz="2500" b="1" dirty="0">
              <a:solidFill>
                <a:schemeClr val="tx2">
                  <a:lumMod val="75000"/>
                </a:schemeClr>
              </a:solidFill>
            </a:endParaRPr>
          </a:p>
        </p:txBody>
      </p:sp>
      <p:sp>
        <p:nvSpPr>
          <p:cNvPr id="8" name="TextBox 10">
            <a:extLst>
              <a:ext uri="{FF2B5EF4-FFF2-40B4-BE49-F238E27FC236}">
                <a16:creationId xmlns:a16="http://schemas.microsoft.com/office/drawing/2014/main" id="{ABC38C82-6018-4533-332A-E74B10042051}"/>
              </a:ext>
            </a:extLst>
          </p:cNvPr>
          <p:cNvSpPr txBox="1"/>
          <p:nvPr/>
        </p:nvSpPr>
        <p:spPr>
          <a:xfrm>
            <a:off x="5863590" y="4750613"/>
            <a:ext cx="13278070" cy="861774"/>
          </a:xfrm>
          <a:prstGeom prst="rect">
            <a:avLst/>
          </a:prstGeom>
          <a:noFill/>
        </p:spPr>
        <p:txBody>
          <a:bodyPr wrap="square">
            <a:spAutoFit/>
          </a:bodyPr>
          <a:lstStyle/>
          <a:p>
            <a:r>
              <a:rPr lang="en-IN" sz="2500" dirty="0">
                <a:solidFill>
                  <a:schemeClr val="tx2">
                    <a:lumMod val="75000"/>
                  </a:schemeClr>
                </a:solidFill>
              </a:rPr>
              <a:t>Improve soil health &amp; food security through innovative integrated resource approaches and recycling of nutrients</a:t>
            </a:r>
            <a:endParaRPr lang="en-GB" sz="2500" b="1" dirty="0">
              <a:solidFill>
                <a:schemeClr val="tx2">
                  <a:lumMod val="75000"/>
                </a:schemeClr>
              </a:solidFill>
            </a:endParaRPr>
          </a:p>
        </p:txBody>
      </p:sp>
      <p:sp>
        <p:nvSpPr>
          <p:cNvPr id="9" name="TextBox 11">
            <a:extLst>
              <a:ext uri="{FF2B5EF4-FFF2-40B4-BE49-F238E27FC236}">
                <a16:creationId xmlns:a16="http://schemas.microsoft.com/office/drawing/2014/main" id="{05775C14-4C6B-23E1-3F2C-86B62943F06B}"/>
              </a:ext>
            </a:extLst>
          </p:cNvPr>
          <p:cNvSpPr txBox="1"/>
          <p:nvPr/>
        </p:nvSpPr>
        <p:spPr>
          <a:xfrm>
            <a:off x="5841780" y="3700276"/>
            <a:ext cx="13278070" cy="861774"/>
          </a:xfrm>
          <a:prstGeom prst="rect">
            <a:avLst/>
          </a:prstGeom>
          <a:noFill/>
        </p:spPr>
        <p:txBody>
          <a:bodyPr wrap="square">
            <a:spAutoFit/>
          </a:bodyPr>
          <a:lstStyle/>
          <a:p>
            <a:r>
              <a:rPr lang="en-IN" sz="2500" dirty="0">
                <a:solidFill>
                  <a:schemeClr val="tx2">
                    <a:lumMod val="75000"/>
                  </a:schemeClr>
                </a:solidFill>
              </a:rPr>
              <a:t>Increase water security through recycling of treated nutrient rich wastewater for irrigation in agriculture</a:t>
            </a:r>
            <a:endParaRPr lang="en-GB" sz="2500" b="1" dirty="0">
              <a:solidFill>
                <a:schemeClr val="tx2">
                  <a:lumMod val="75000"/>
                </a:schemeClr>
              </a:solidFill>
            </a:endParaRPr>
          </a:p>
        </p:txBody>
      </p:sp>
      <p:sp>
        <p:nvSpPr>
          <p:cNvPr id="10" name="TextBox 12">
            <a:extLst>
              <a:ext uri="{FF2B5EF4-FFF2-40B4-BE49-F238E27FC236}">
                <a16:creationId xmlns:a16="http://schemas.microsoft.com/office/drawing/2014/main" id="{1E675CAC-0DCE-322C-6293-3170E5FCA9E0}"/>
              </a:ext>
            </a:extLst>
          </p:cNvPr>
          <p:cNvSpPr txBox="1"/>
          <p:nvPr/>
        </p:nvSpPr>
        <p:spPr>
          <a:xfrm>
            <a:off x="5865112" y="5958017"/>
            <a:ext cx="13278070" cy="861774"/>
          </a:xfrm>
          <a:prstGeom prst="rect">
            <a:avLst/>
          </a:prstGeom>
          <a:noFill/>
        </p:spPr>
        <p:txBody>
          <a:bodyPr wrap="square">
            <a:spAutoFit/>
          </a:bodyPr>
          <a:lstStyle/>
          <a:p>
            <a:r>
              <a:rPr lang="en-IN" sz="2500" dirty="0">
                <a:solidFill>
                  <a:schemeClr val="tx2">
                    <a:lumMod val="75000"/>
                  </a:schemeClr>
                </a:solidFill>
              </a:rPr>
              <a:t>Address climate change through more sustainable nature-based sanitation with minimized resource inputs + enhanced resource outputs; &amp; capture GHG to produce biogas </a:t>
            </a:r>
            <a:endParaRPr lang="en-GB" sz="2500" b="1" dirty="0">
              <a:solidFill>
                <a:schemeClr val="tx2">
                  <a:lumMod val="75000"/>
                </a:schemeClr>
              </a:solidFill>
            </a:endParaRPr>
          </a:p>
        </p:txBody>
      </p:sp>
      <p:sp>
        <p:nvSpPr>
          <p:cNvPr id="11" name="TextBox 13">
            <a:extLst>
              <a:ext uri="{FF2B5EF4-FFF2-40B4-BE49-F238E27FC236}">
                <a16:creationId xmlns:a16="http://schemas.microsoft.com/office/drawing/2014/main" id="{50847415-E92C-F291-E968-A6980011EC2A}"/>
              </a:ext>
            </a:extLst>
          </p:cNvPr>
          <p:cNvSpPr txBox="1"/>
          <p:nvPr/>
        </p:nvSpPr>
        <p:spPr>
          <a:xfrm>
            <a:off x="5865112" y="7253417"/>
            <a:ext cx="13278070" cy="861774"/>
          </a:xfrm>
          <a:prstGeom prst="rect">
            <a:avLst/>
          </a:prstGeom>
          <a:noFill/>
        </p:spPr>
        <p:txBody>
          <a:bodyPr wrap="square">
            <a:spAutoFit/>
          </a:bodyPr>
          <a:lstStyle/>
          <a:p>
            <a:r>
              <a:rPr lang="en-IN" sz="2500" dirty="0">
                <a:solidFill>
                  <a:schemeClr val="tx2">
                    <a:lumMod val="75000"/>
                  </a:schemeClr>
                </a:solidFill>
              </a:rPr>
              <a:t>Enable access to fertilizer through production of compost from recycling streams of  organic waste &amp; faecal sludge</a:t>
            </a:r>
            <a:endParaRPr lang="en-GB" sz="2500" b="1" dirty="0">
              <a:solidFill>
                <a:schemeClr val="tx2">
                  <a:lumMod val="75000"/>
                </a:schemeClr>
              </a:solidFill>
            </a:endParaRPr>
          </a:p>
        </p:txBody>
      </p:sp>
      <p:pic>
        <p:nvPicPr>
          <p:cNvPr id="12" name="Bild 18" descr="Illus_aufegräumt-45.png">
            <a:extLst>
              <a:ext uri="{FF2B5EF4-FFF2-40B4-BE49-F238E27FC236}">
                <a16:creationId xmlns:a16="http://schemas.microsoft.com/office/drawing/2014/main" id="{261533E4-AE47-9A9F-027F-487E1212C8DA}"/>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4951318" y="3646662"/>
            <a:ext cx="912272" cy="912272"/>
          </a:xfrm>
          <a:prstGeom prst="rect">
            <a:avLst/>
          </a:prstGeom>
        </p:spPr>
      </p:pic>
      <p:sp>
        <p:nvSpPr>
          <p:cNvPr id="15" name="TextBox 5">
            <a:extLst>
              <a:ext uri="{FF2B5EF4-FFF2-40B4-BE49-F238E27FC236}">
                <a16:creationId xmlns:a16="http://schemas.microsoft.com/office/drawing/2014/main" id="{15D68653-0608-3E89-EB4F-F8E0E036B709}"/>
              </a:ext>
            </a:extLst>
          </p:cNvPr>
          <p:cNvSpPr txBox="1"/>
          <p:nvPr/>
        </p:nvSpPr>
        <p:spPr>
          <a:xfrm>
            <a:off x="1877677" y="4802716"/>
            <a:ext cx="2078373" cy="523220"/>
          </a:xfrm>
          <a:prstGeom prst="rect">
            <a:avLst/>
          </a:prstGeom>
          <a:noFill/>
        </p:spPr>
        <p:txBody>
          <a:bodyPr wrap="square">
            <a:spAutoFit/>
          </a:bodyPr>
          <a:lstStyle/>
          <a:p>
            <a:pPr algn="ctr"/>
            <a:r>
              <a:rPr lang="en-IN" sz="2800" b="1" dirty="0">
                <a:solidFill>
                  <a:schemeClr val="tx2">
                    <a:lumMod val="75000"/>
                  </a:schemeClr>
                </a:solidFill>
                <a:hlinkClick r:id="rId8">
                  <a:extLst>
                    <a:ext uri="{A12FA001-AC4F-418D-AE19-62706E023703}">
                      <ahyp:hlinkClr xmlns:ahyp="http://schemas.microsoft.com/office/drawing/2018/hyperlinkcolor" val="tx"/>
                    </a:ext>
                  </a:extLst>
                </a:hlinkClick>
              </a:rPr>
              <a:t>FSM/FSTP</a:t>
            </a:r>
            <a:endParaRPr lang="en-GB" sz="2800" b="1" dirty="0">
              <a:solidFill>
                <a:schemeClr val="tx2">
                  <a:lumMod val="75000"/>
                </a:schemeClr>
              </a:solidFill>
            </a:endParaRPr>
          </a:p>
        </p:txBody>
      </p:sp>
      <p:sp>
        <p:nvSpPr>
          <p:cNvPr id="16" name="TextBox 6">
            <a:extLst>
              <a:ext uri="{FF2B5EF4-FFF2-40B4-BE49-F238E27FC236}">
                <a16:creationId xmlns:a16="http://schemas.microsoft.com/office/drawing/2014/main" id="{75930670-3FC1-7227-D200-87B8CB47A435}"/>
              </a:ext>
            </a:extLst>
          </p:cNvPr>
          <p:cNvSpPr txBox="1"/>
          <p:nvPr/>
        </p:nvSpPr>
        <p:spPr>
          <a:xfrm>
            <a:off x="854454" y="7500549"/>
            <a:ext cx="2057505" cy="523220"/>
          </a:xfrm>
          <a:prstGeom prst="rect">
            <a:avLst/>
          </a:prstGeom>
          <a:noFill/>
        </p:spPr>
        <p:txBody>
          <a:bodyPr wrap="square">
            <a:spAutoFit/>
          </a:bodyPr>
          <a:lstStyle/>
          <a:p>
            <a:pPr algn="ctr"/>
            <a:r>
              <a:rPr lang="en-IN" sz="2800" b="1" dirty="0">
                <a:solidFill>
                  <a:schemeClr val="tx2">
                    <a:lumMod val="75000"/>
                  </a:schemeClr>
                </a:solidFill>
                <a:hlinkClick r:id="rId9">
                  <a:extLst>
                    <a:ext uri="{A12FA001-AC4F-418D-AE19-62706E023703}">
                      <ahyp:hlinkClr xmlns:ahyp="http://schemas.microsoft.com/office/drawing/2018/hyperlinkcolor" val="tx"/>
                    </a:ext>
                  </a:extLst>
                </a:hlinkClick>
              </a:rPr>
              <a:t>DESWAM</a:t>
            </a:r>
            <a:endParaRPr lang="en-GB" sz="2800" b="1" dirty="0">
              <a:solidFill>
                <a:schemeClr val="tx2">
                  <a:lumMod val="75000"/>
                </a:schemeClr>
              </a:solidFill>
            </a:endParaRPr>
          </a:p>
        </p:txBody>
      </p:sp>
      <p:sp>
        <p:nvSpPr>
          <p:cNvPr id="17" name="TextBox 7">
            <a:extLst>
              <a:ext uri="{FF2B5EF4-FFF2-40B4-BE49-F238E27FC236}">
                <a16:creationId xmlns:a16="http://schemas.microsoft.com/office/drawing/2014/main" id="{17AA8AD6-32A7-0731-CCE4-CA9ACE84099E}"/>
              </a:ext>
            </a:extLst>
          </p:cNvPr>
          <p:cNvSpPr txBox="1"/>
          <p:nvPr/>
        </p:nvSpPr>
        <p:spPr>
          <a:xfrm>
            <a:off x="2233247" y="6274455"/>
            <a:ext cx="1710501" cy="523220"/>
          </a:xfrm>
          <a:prstGeom prst="rect">
            <a:avLst/>
          </a:prstGeom>
          <a:noFill/>
        </p:spPr>
        <p:txBody>
          <a:bodyPr wrap="square">
            <a:spAutoFit/>
          </a:bodyPr>
          <a:lstStyle/>
          <a:p>
            <a:pPr algn="ctr"/>
            <a:r>
              <a:rPr lang="en-IN" sz="2800" b="1" dirty="0">
                <a:solidFill>
                  <a:schemeClr val="tx2">
                    <a:lumMod val="75000"/>
                  </a:schemeClr>
                </a:solidFill>
                <a:hlinkClick r:id="rId10">
                  <a:extLst>
                    <a:ext uri="{A12FA001-AC4F-418D-AE19-62706E023703}">
                      <ahyp:hlinkClr xmlns:ahyp="http://schemas.microsoft.com/office/drawing/2018/hyperlinkcolor" val="tx"/>
                    </a:ext>
                  </a:extLst>
                </a:hlinkClick>
              </a:rPr>
              <a:t>BIOGAS</a:t>
            </a:r>
            <a:endParaRPr lang="en-GB" sz="2800" b="1" dirty="0">
              <a:solidFill>
                <a:schemeClr val="tx2">
                  <a:lumMod val="75000"/>
                </a:schemeClr>
              </a:solidFill>
            </a:endParaRPr>
          </a:p>
        </p:txBody>
      </p:sp>
      <p:sp>
        <p:nvSpPr>
          <p:cNvPr id="18" name="TextBox 8">
            <a:extLst>
              <a:ext uri="{FF2B5EF4-FFF2-40B4-BE49-F238E27FC236}">
                <a16:creationId xmlns:a16="http://schemas.microsoft.com/office/drawing/2014/main" id="{7069A734-63B9-6EFB-BA62-3DCD3C2DFF49}"/>
              </a:ext>
            </a:extLst>
          </p:cNvPr>
          <p:cNvSpPr txBox="1"/>
          <p:nvPr/>
        </p:nvSpPr>
        <p:spPr>
          <a:xfrm>
            <a:off x="938356" y="3388576"/>
            <a:ext cx="1862901" cy="523220"/>
          </a:xfrm>
          <a:prstGeom prst="rect">
            <a:avLst/>
          </a:prstGeom>
          <a:noFill/>
        </p:spPr>
        <p:txBody>
          <a:bodyPr wrap="square">
            <a:spAutoFit/>
          </a:bodyPr>
          <a:lstStyle/>
          <a:p>
            <a:pPr algn="ctr"/>
            <a:r>
              <a:rPr lang="en-IN" sz="2800" b="1" dirty="0">
                <a:solidFill>
                  <a:schemeClr val="tx2">
                    <a:lumMod val="75000"/>
                  </a:schemeClr>
                </a:solidFill>
                <a:hlinkClick r:id="rId11">
                  <a:extLst>
                    <a:ext uri="{A12FA001-AC4F-418D-AE19-62706E023703}">
                      <ahyp:hlinkClr xmlns:ahyp="http://schemas.microsoft.com/office/drawing/2018/hyperlinkcolor" val="tx"/>
                    </a:ext>
                  </a:extLst>
                </a:hlinkClick>
              </a:rPr>
              <a:t>DEWATS</a:t>
            </a:r>
            <a:endParaRPr lang="en-GB" sz="2800" b="1" dirty="0">
              <a:solidFill>
                <a:schemeClr val="tx2">
                  <a:lumMod val="75000"/>
                </a:schemeClr>
              </a:solidFill>
            </a:endParaRPr>
          </a:p>
        </p:txBody>
      </p:sp>
      <p:cxnSp>
        <p:nvCxnSpPr>
          <p:cNvPr id="19" name="Straight Connector 15">
            <a:extLst>
              <a:ext uri="{FF2B5EF4-FFF2-40B4-BE49-F238E27FC236}">
                <a16:creationId xmlns:a16="http://schemas.microsoft.com/office/drawing/2014/main" id="{2409E11C-279F-332D-BB80-1B69354E6E90}"/>
              </a:ext>
            </a:extLst>
          </p:cNvPr>
          <p:cNvCxnSpPr>
            <a:cxnSpLocks/>
          </p:cNvCxnSpPr>
          <p:nvPr/>
        </p:nvCxnSpPr>
        <p:spPr>
          <a:xfrm>
            <a:off x="-195072" y="3899927"/>
            <a:ext cx="2889504" cy="0"/>
          </a:xfrm>
          <a:prstGeom prst="line">
            <a:avLst/>
          </a:prstGeom>
          <a:ln w="41275" cmpd="sng"/>
        </p:spPr>
        <p:style>
          <a:lnRef idx="1">
            <a:schemeClr val="accent1"/>
          </a:lnRef>
          <a:fillRef idx="0">
            <a:schemeClr val="accent1"/>
          </a:fillRef>
          <a:effectRef idx="0">
            <a:schemeClr val="accent1"/>
          </a:effectRef>
          <a:fontRef idx="minor">
            <a:schemeClr val="tx1"/>
          </a:fontRef>
        </p:style>
      </p:cxnSp>
      <p:cxnSp>
        <p:nvCxnSpPr>
          <p:cNvPr id="20" name="Straight Connector 30">
            <a:extLst>
              <a:ext uri="{FF2B5EF4-FFF2-40B4-BE49-F238E27FC236}">
                <a16:creationId xmlns:a16="http://schemas.microsoft.com/office/drawing/2014/main" id="{8B0EC2C8-977C-F7AD-5836-A8BCC53D0F48}"/>
              </a:ext>
            </a:extLst>
          </p:cNvPr>
          <p:cNvCxnSpPr>
            <a:cxnSpLocks/>
          </p:cNvCxnSpPr>
          <p:nvPr/>
        </p:nvCxnSpPr>
        <p:spPr>
          <a:xfrm flipV="1">
            <a:off x="1373098" y="5325936"/>
            <a:ext cx="2418250" cy="3908"/>
          </a:xfrm>
          <a:prstGeom prst="line">
            <a:avLst/>
          </a:prstGeom>
          <a:ln w="41275" cmpd="sng"/>
        </p:spPr>
        <p:style>
          <a:lnRef idx="1">
            <a:schemeClr val="accent1"/>
          </a:lnRef>
          <a:fillRef idx="0">
            <a:schemeClr val="accent1"/>
          </a:fillRef>
          <a:effectRef idx="0">
            <a:schemeClr val="accent1"/>
          </a:effectRef>
          <a:fontRef idx="minor">
            <a:schemeClr val="tx1"/>
          </a:fontRef>
        </p:style>
      </p:cxnSp>
      <p:cxnSp>
        <p:nvCxnSpPr>
          <p:cNvPr id="21" name="Straight Connector 32">
            <a:extLst>
              <a:ext uri="{FF2B5EF4-FFF2-40B4-BE49-F238E27FC236}">
                <a16:creationId xmlns:a16="http://schemas.microsoft.com/office/drawing/2014/main" id="{DF1953EE-997E-5E07-65E7-FD2EC03635C2}"/>
              </a:ext>
            </a:extLst>
          </p:cNvPr>
          <p:cNvCxnSpPr>
            <a:cxnSpLocks/>
          </p:cNvCxnSpPr>
          <p:nvPr/>
        </p:nvCxnSpPr>
        <p:spPr>
          <a:xfrm flipV="1">
            <a:off x="1353352" y="6783345"/>
            <a:ext cx="2437996" cy="14330"/>
          </a:xfrm>
          <a:prstGeom prst="line">
            <a:avLst/>
          </a:prstGeom>
          <a:ln w="41275" cmpd="sng"/>
        </p:spPr>
        <p:style>
          <a:lnRef idx="1">
            <a:schemeClr val="accent1"/>
          </a:lnRef>
          <a:fillRef idx="0">
            <a:schemeClr val="accent1"/>
          </a:fillRef>
          <a:effectRef idx="0">
            <a:schemeClr val="accent1"/>
          </a:effectRef>
          <a:fontRef idx="minor">
            <a:schemeClr val="tx1"/>
          </a:fontRef>
        </p:style>
      </p:cxnSp>
      <p:cxnSp>
        <p:nvCxnSpPr>
          <p:cNvPr id="22" name="Straight Connector 34">
            <a:extLst>
              <a:ext uri="{FF2B5EF4-FFF2-40B4-BE49-F238E27FC236}">
                <a16:creationId xmlns:a16="http://schemas.microsoft.com/office/drawing/2014/main" id="{88B115F2-3ABA-39FE-14E6-B80158079159}"/>
              </a:ext>
            </a:extLst>
          </p:cNvPr>
          <p:cNvCxnSpPr>
            <a:cxnSpLocks/>
          </p:cNvCxnSpPr>
          <p:nvPr/>
        </p:nvCxnSpPr>
        <p:spPr>
          <a:xfrm>
            <a:off x="-621064" y="8008707"/>
            <a:ext cx="3340244" cy="0"/>
          </a:xfrm>
          <a:prstGeom prst="line">
            <a:avLst/>
          </a:prstGeom>
          <a:ln w="41275" cmpd="sng"/>
        </p:spPr>
        <p:style>
          <a:lnRef idx="1">
            <a:schemeClr val="accent1"/>
          </a:lnRef>
          <a:fillRef idx="0">
            <a:schemeClr val="accent1"/>
          </a:fillRef>
          <a:effectRef idx="0">
            <a:schemeClr val="accent1"/>
          </a:effectRef>
          <a:fontRef idx="minor">
            <a:schemeClr val="tx1"/>
          </a:fontRef>
        </p:style>
      </p:cxnSp>
      <p:pic>
        <p:nvPicPr>
          <p:cNvPr id="23" name="Bild 30" descr="Illus_aufegräumt-46.png">
            <a:extLst>
              <a:ext uri="{FF2B5EF4-FFF2-40B4-BE49-F238E27FC236}">
                <a16:creationId xmlns:a16="http://schemas.microsoft.com/office/drawing/2014/main" id="{1A463037-1573-CEB1-A872-F0D4A7337DF7}"/>
              </a:ext>
            </a:extLst>
          </p:cNvPr>
          <p:cNvPicPr>
            <a:picLocks noChangeAspect="1"/>
          </p:cNvPicPr>
          <p:nvPr/>
        </p:nvPicPr>
        <p:blipFill>
          <a:blip r:embed="rId12" cstate="email">
            <a:extLst>
              <a:ext uri="{28A0092B-C50C-407E-A947-70E740481C1C}">
                <a14:useLocalDpi xmlns:a14="http://schemas.microsoft.com/office/drawing/2010/main" val="0"/>
              </a:ext>
            </a:extLst>
          </a:blip>
          <a:stretch>
            <a:fillRect/>
          </a:stretch>
        </p:blipFill>
        <p:spPr>
          <a:xfrm flipH="1">
            <a:off x="10251" y="3063875"/>
            <a:ext cx="1060250" cy="1028582"/>
          </a:xfrm>
          <a:prstGeom prst="rect">
            <a:avLst/>
          </a:prstGeom>
        </p:spPr>
      </p:pic>
      <p:pic>
        <p:nvPicPr>
          <p:cNvPr id="24" name="Graphic 38" descr="Garbage with solid fill">
            <a:extLst>
              <a:ext uri="{FF2B5EF4-FFF2-40B4-BE49-F238E27FC236}">
                <a16:creationId xmlns:a16="http://schemas.microsoft.com/office/drawing/2014/main" id="{06B0E863-D780-95AD-0FB0-518708E7E8A2}"/>
              </a:ext>
            </a:extLst>
          </p:cNvPr>
          <p:cNvPicPr>
            <a:picLocks noChangeAspect="1"/>
          </p:cNvPicPr>
          <p:nvPr/>
        </p:nvPicPr>
        <p:blipFill>
          <a:blip r:embed="rId13" cstate="email">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32951" y="7354462"/>
            <a:ext cx="586639" cy="586639"/>
          </a:xfrm>
          <a:prstGeom prst="rect">
            <a:avLst/>
          </a:prstGeom>
        </p:spPr>
      </p:pic>
      <p:pic>
        <p:nvPicPr>
          <p:cNvPr id="25" name="Graphic 39" descr="Fire with solid fill">
            <a:extLst>
              <a:ext uri="{FF2B5EF4-FFF2-40B4-BE49-F238E27FC236}">
                <a16:creationId xmlns:a16="http://schemas.microsoft.com/office/drawing/2014/main" id="{EF86D148-FEC6-0801-668C-365D31C6F4E3}"/>
              </a:ext>
            </a:extLst>
          </p:cNvPr>
          <p:cNvPicPr>
            <a:picLocks noChangeAspect="1"/>
          </p:cNvPicPr>
          <p:nvPr/>
        </p:nvPicPr>
        <p:blipFill>
          <a:blip r:embed="rId15" cstate="email">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373098" y="6052720"/>
            <a:ext cx="644430" cy="644430"/>
          </a:xfrm>
          <a:prstGeom prst="rect">
            <a:avLst/>
          </a:prstGeom>
        </p:spPr>
      </p:pic>
      <p:pic>
        <p:nvPicPr>
          <p:cNvPr id="27" name="Bild 21" descr="Illus_aufegräumt-42.png">
            <a:extLst>
              <a:ext uri="{FF2B5EF4-FFF2-40B4-BE49-F238E27FC236}">
                <a16:creationId xmlns:a16="http://schemas.microsoft.com/office/drawing/2014/main" id="{C34DAB60-63D2-63DB-7AC5-997FC3392BCF}"/>
              </a:ext>
            </a:extLst>
          </p:cNvPr>
          <p:cNvPicPr>
            <a:picLocks noChangeAspect="1"/>
          </p:cNvPicPr>
          <p:nvPr/>
        </p:nvPicPr>
        <p:blipFill>
          <a:blip r:embed="rId17" cstate="email">
            <a:extLst>
              <a:ext uri="{28A0092B-C50C-407E-A947-70E740481C1C}">
                <a14:useLocalDpi xmlns:a14="http://schemas.microsoft.com/office/drawing/2010/main" val="0"/>
              </a:ext>
            </a:extLst>
          </a:blip>
          <a:stretch>
            <a:fillRect/>
          </a:stretch>
        </p:blipFill>
        <p:spPr>
          <a:xfrm>
            <a:off x="1214724" y="4587875"/>
            <a:ext cx="906502" cy="906502"/>
          </a:xfrm>
          <a:prstGeom prst="rect">
            <a:avLst/>
          </a:prstGeom>
        </p:spPr>
      </p:pic>
      <p:pic>
        <p:nvPicPr>
          <p:cNvPr id="28" name="Picture 41">
            <a:extLst>
              <a:ext uri="{FF2B5EF4-FFF2-40B4-BE49-F238E27FC236}">
                <a16:creationId xmlns:a16="http://schemas.microsoft.com/office/drawing/2014/main" id="{15BCC197-EF57-8D8E-086E-B9599689B7AE}"/>
              </a:ext>
            </a:extLst>
          </p:cNvPr>
          <p:cNvPicPr>
            <a:picLocks noChangeAspect="1"/>
          </p:cNvPicPr>
          <p:nvPr/>
        </p:nvPicPr>
        <p:blipFill rotWithShape="1">
          <a:blip r:embed="rId18"/>
          <a:srcRect l="62800" t="19798" r="33602" b="74363"/>
          <a:stretch/>
        </p:blipFill>
        <p:spPr>
          <a:xfrm>
            <a:off x="5152609" y="4925627"/>
            <a:ext cx="756250" cy="725383"/>
          </a:xfrm>
          <a:prstGeom prst="ellipse">
            <a:avLst/>
          </a:prstGeom>
        </p:spPr>
      </p:pic>
      <p:sp>
        <p:nvSpPr>
          <p:cNvPr id="34" name="TextBox 2">
            <a:extLst>
              <a:ext uri="{FF2B5EF4-FFF2-40B4-BE49-F238E27FC236}">
                <a16:creationId xmlns:a16="http://schemas.microsoft.com/office/drawing/2014/main" id="{05BCA23A-2DF8-869B-DB45-4870619FF6B4}"/>
              </a:ext>
            </a:extLst>
          </p:cNvPr>
          <p:cNvSpPr txBox="1"/>
          <p:nvPr/>
        </p:nvSpPr>
        <p:spPr>
          <a:xfrm>
            <a:off x="2487942" y="10307342"/>
            <a:ext cx="6293820" cy="507831"/>
          </a:xfrm>
          <a:prstGeom prst="rect">
            <a:avLst/>
          </a:prstGeom>
          <a:noFill/>
        </p:spPr>
        <p:txBody>
          <a:bodyPr wrap="square">
            <a:spAutoFit/>
          </a:bodyPr>
          <a:lstStyle/>
          <a:p>
            <a:r>
              <a:rPr lang="en-IN" sz="2700" dirty="0">
                <a:solidFill>
                  <a:srgbClr val="00B0F0"/>
                </a:solidFill>
              </a:rPr>
              <a:t>People. INNOVATING. Sanitation.</a:t>
            </a:r>
            <a:endParaRPr lang="en-GB" sz="2700" dirty="0">
              <a:solidFill>
                <a:srgbClr val="00B0F0"/>
              </a:solidFill>
            </a:endParaRPr>
          </a:p>
        </p:txBody>
      </p:sp>
      <p:pic>
        <p:nvPicPr>
          <p:cNvPr id="46" name="Grafik 45" descr="Thermometer mit einfarbiger Füllung">
            <a:extLst>
              <a:ext uri="{FF2B5EF4-FFF2-40B4-BE49-F238E27FC236}">
                <a16:creationId xmlns:a16="http://schemas.microsoft.com/office/drawing/2014/main" id="{FDBE71F5-DAFD-2F41-B670-1519336CBE39}"/>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rot="10800000" flipH="1" flipV="1">
            <a:off x="5099051" y="6094558"/>
            <a:ext cx="711791" cy="711791"/>
          </a:xfrm>
          <a:prstGeom prst="rect">
            <a:avLst/>
          </a:prstGeom>
        </p:spPr>
      </p:pic>
      <p:pic>
        <p:nvPicPr>
          <p:cNvPr id="48" name="Grafik 47" descr="Offene Hand mit Pflanze mit einfarbiger Füllung">
            <a:extLst>
              <a:ext uri="{FF2B5EF4-FFF2-40B4-BE49-F238E27FC236}">
                <a16:creationId xmlns:a16="http://schemas.microsoft.com/office/drawing/2014/main" id="{50F1883A-E422-EEEE-CD08-3A848E7514BD}"/>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rot="10800000" flipH="1" flipV="1">
            <a:off x="5128815" y="7299787"/>
            <a:ext cx="737497" cy="737497"/>
          </a:xfrm>
          <a:prstGeom prst="rect">
            <a:avLst/>
          </a:prstGeom>
        </p:spPr>
      </p:pic>
      <p:pic>
        <p:nvPicPr>
          <p:cNvPr id="50" name="Grafik 49" descr="Medizin mit einfarbiger Füllung">
            <a:extLst>
              <a:ext uri="{FF2B5EF4-FFF2-40B4-BE49-F238E27FC236}">
                <a16:creationId xmlns:a16="http://schemas.microsoft.com/office/drawing/2014/main" id="{70A28C28-FA36-18CA-0551-8C233CD14843}"/>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flipH="1" flipV="1">
            <a:off x="5085530" y="2511721"/>
            <a:ext cx="687580" cy="687580"/>
          </a:xfrm>
          <a:prstGeom prst="rect">
            <a:avLst/>
          </a:prstGeom>
        </p:spPr>
      </p:pic>
      <p:pic>
        <p:nvPicPr>
          <p:cNvPr id="13" name="Picture 6">
            <a:extLst>
              <a:ext uri="{FF2B5EF4-FFF2-40B4-BE49-F238E27FC236}">
                <a16:creationId xmlns:a16="http://schemas.microsoft.com/office/drawing/2014/main" id="{D11D344B-CFC7-A154-A46B-C7F7E3FCD71E}"/>
              </a:ext>
            </a:extLst>
          </p:cNvPr>
          <p:cNvPicPr>
            <a:picLocks noChangeAspect="1"/>
          </p:cNvPicPr>
          <p:nvPr/>
        </p:nvPicPr>
        <p:blipFill>
          <a:blip r:embed="rId25"/>
          <a:stretch>
            <a:fillRect/>
          </a:stretch>
        </p:blipFill>
        <p:spPr>
          <a:xfrm>
            <a:off x="17389328" y="168275"/>
            <a:ext cx="1761371" cy="1271578"/>
          </a:xfrm>
          <a:prstGeom prst="rect">
            <a:avLst/>
          </a:prstGeom>
        </p:spPr>
      </p:pic>
      <p:sp>
        <p:nvSpPr>
          <p:cNvPr id="31" name="Freeform 3">
            <a:extLst>
              <a:ext uri="{FF2B5EF4-FFF2-40B4-BE49-F238E27FC236}">
                <a16:creationId xmlns:a16="http://schemas.microsoft.com/office/drawing/2014/main" id="{2E5EE3DA-593C-AC72-A56E-5ABDFFB8512C}"/>
              </a:ext>
            </a:extLst>
          </p:cNvPr>
          <p:cNvSpPr/>
          <p:nvPr/>
        </p:nvSpPr>
        <p:spPr>
          <a:xfrm>
            <a:off x="16651404" y="425437"/>
            <a:ext cx="737924" cy="986359"/>
          </a:xfrm>
          <a:custGeom>
            <a:avLst/>
            <a:gdLst/>
            <a:ahLst/>
            <a:cxnLst/>
            <a:rect l="l" t="t" r="r" b="b"/>
            <a:pathLst>
              <a:path w="1368161" h="2810338">
                <a:moveTo>
                  <a:pt x="0" y="0"/>
                </a:moveTo>
                <a:lnTo>
                  <a:pt x="1368161" y="0"/>
                </a:lnTo>
                <a:lnTo>
                  <a:pt x="1368161" y="2810337"/>
                </a:lnTo>
                <a:lnTo>
                  <a:pt x="0" y="2810337"/>
                </a:lnTo>
                <a:lnTo>
                  <a:pt x="0" y="0"/>
                </a:lnTo>
                <a:close/>
              </a:path>
            </a:pathLst>
          </a:custGeom>
          <a:blipFill>
            <a:blip r:embed="rId26"/>
            <a:stretch>
              <a:fillRect t="-1626" r="-8351"/>
            </a:stretch>
          </a:blipFill>
        </p:spPr>
        <p:txBody>
          <a:bodyPr/>
          <a:lstStyle/>
          <a:p>
            <a:endParaRPr lang="de-DE"/>
          </a:p>
        </p:txBody>
      </p:sp>
      <p:sp>
        <p:nvSpPr>
          <p:cNvPr id="32" name="Freeform 2">
            <a:extLst>
              <a:ext uri="{FF2B5EF4-FFF2-40B4-BE49-F238E27FC236}">
                <a16:creationId xmlns:a16="http://schemas.microsoft.com/office/drawing/2014/main" id="{3E45A98D-8486-5C50-C496-EBC89833ED63}"/>
              </a:ext>
            </a:extLst>
          </p:cNvPr>
          <p:cNvSpPr/>
          <p:nvPr/>
        </p:nvSpPr>
        <p:spPr>
          <a:xfrm>
            <a:off x="15005050" y="371257"/>
            <a:ext cx="1371600" cy="986358"/>
          </a:xfrm>
          <a:custGeom>
            <a:avLst/>
            <a:gdLst/>
            <a:ahLst/>
            <a:cxnLst/>
            <a:rect l="l" t="t" r="r" b="b"/>
            <a:pathLst>
              <a:path w="4608540" h="3064679">
                <a:moveTo>
                  <a:pt x="0" y="0"/>
                </a:moveTo>
                <a:lnTo>
                  <a:pt x="4608540" y="0"/>
                </a:lnTo>
                <a:lnTo>
                  <a:pt x="4608540" y="3064679"/>
                </a:lnTo>
                <a:lnTo>
                  <a:pt x="0" y="3064679"/>
                </a:lnTo>
                <a:lnTo>
                  <a:pt x="0" y="0"/>
                </a:lnTo>
                <a:close/>
              </a:path>
            </a:pathLst>
          </a:custGeom>
          <a:blipFill>
            <a:blip r:embed="rId27"/>
            <a:stretch>
              <a:fillRect l="-16665" r="-19997"/>
            </a:stretch>
          </a:blipFill>
        </p:spPr>
        <p:txBody>
          <a:bodyPr/>
          <a:lstStyle/>
          <a:p>
            <a:endParaRPr lang="de-DE"/>
          </a:p>
        </p:txBody>
      </p:sp>
      <p:pic>
        <p:nvPicPr>
          <p:cNvPr id="35" name="Picture 1">
            <a:extLst>
              <a:ext uri="{FF2B5EF4-FFF2-40B4-BE49-F238E27FC236}">
                <a16:creationId xmlns:a16="http://schemas.microsoft.com/office/drawing/2014/main" id="{EB662A9D-4E12-80CB-835C-9DED48FE3443}"/>
              </a:ext>
            </a:extLst>
          </p:cNvPr>
          <p:cNvPicPr>
            <a:picLocks noChangeAspect="1" noChangeArrowheads="1"/>
          </p:cNvPicPr>
          <p:nvPr/>
        </p:nvPicPr>
        <p:blipFill rotWithShape="1">
          <a:blip r:embed="rId28" cstate="print">
            <a:extLst>
              <a:ext uri="{28A0092B-C50C-407E-A947-70E740481C1C}">
                <a14:useLocalDpi xmlns:a14="http://schemas.microsoft.com/office/drawing/2010/main" val="0"/>
              </a:ext>
            </a:extLst>
          </a:blip>
          <a:srcRect b="9813"/>
          <a:stretch/>
        </p:blipFill>
        <p:spPr bwMode="auto">
          <a:xfrm>
            <a:off x="12678461" y="238601"/>
            <a:ext cx="2486587" cy="10484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7563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p:nvPr/>
        </p:nvSpPr>
        <p:spPr>
          <a:xfrm>
            <a:off x="837670" y="1471159"/>
            <a:ext cx="18428970" cy="0"/>
          </a:xfrm>
          <a:custGeom>
            <a:avLst/>
            <a:gdLst/>
            <a:ahLst/>
            <a:cxnLst/>
            <a:rect l="l" t="t" r="r" b="b"/>
            <a:pathLst>
              <a:path w="18428970">
                <a:moveTo>
                  <a:pt x="0" y="0"/>
                </a:moveTo>
                <a:lnTo>
                  <a:pt x="18428758" y="0"/>
                </a:lnTo>
              </a:path>
            </a:pathLst>
          </a:custGeom>
          <a:ln w="31412">
            <a:solidFill>
              <a:srgbClr val="009FE3"/>
            </a:solidFill>
          </a:ln>
        </p:spPr>
        <p:txBody>
          <a:bodyPr wrap="square" lIns="0" tIns="0" rIns="0" bIns="0" rtlCol="0"/>
          <a:lstStyle/>
          <a:p>
            <a:endParaRPr/>
          </a:p>
        </p:txBody>
      </p:sp>
      <p:sp>
        <p:nvSpPr>
          <p:cNvPr id="30" name="Title 29">
            <a:extLst>
              <a:ext uri="{FF2B5EF4-FFF2-40B4-BE49-F238E27FC236}">
                <a16:creationId xmlns:a16="http://schemas.microsoft.com/office/drawing/2014/main" id="{725E5E43-C2D2-B0A1-E0A3-00D5BFEB0E80}"/>
              </a:ext>
            </a:extLst>
          </p:cNvPr>
          <p:cNvSpPr>
            <a:spLocks noGrp="1"/>
          </p:cNvSpPr>
          <p:nvPr>
            <p:ph type="title"/>
          </p:nvPr>
        </p:nvSpPr>
        <p:spPr/>
        <p:txBody>
          <a:bodyPr/>
          <a:lstStyle/>
          <a:p>
            <a:r>
              <a:rPr lang="en-GB" dirty="0"/>
              <a:t>Principles: WW-WEF Nexus</a:t>
            </a:r>
          </a:p>
        </p:txBody>
      </p:sp>
      <p:sp>
        <p:nvSpPr>
          <p:cNvPr id="2" name="Rechteck 1">
            <a:extLst>
              <a:ext uri="{FF2B5EF4-FFF2-40B4-BE49-F238E27FC236}">
                <a16:creationId xmlns:a16="http://schemas.microsoft.com/office/drawing/2014/main" id="{7BBFDDEE-866B-5D29-37B8-0127D653949F}"/>
              </a:ext>
            </a:extLst>
          </p:cNvPr>
          <p:cNvSpPr/>
          <p:nvPr/>
        </p:nvSpPr>
        <p:spPr>
          <a:xfrm>
            <a:off x="7766050" y="10683874"/>
            <a:ext cx="4419600" cy="39622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Picture 11" descr="A picture containing text, clipart&#10;&#10;Description automatically generated">
            <a:extLst>
              <a:ext uri="{FF2B5EF4-FFF2-40B4-BE49-F238E27FC236}">
                <a16:creationId xmlns:a16="http://schemas.microsoft.com/office/drawing/2014/main" id="{CAFF8886-657E-11A1-0E57-B5364540AE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2250" y="10218455"/>
            <a:ext cx="1274910" cy="930837"/>
          </a:xfrm>
          <a:prstGeom prst="rect">
            <a:avLst/>
          </a:prstGeom>
        </p:spPr>
      </p:pic>
      <p:pic>
        <p:nvPicPr>
          <p:cNvPr id="4" name="Picture 16">
            <a:extLst>
              <a:ext uri="{FF2B5EF4-FFF2-40B4-BE49-F238E27FC236}">
                <a16:creationId xmlns:a16="http://schemas.microsoft.com/office/drawing/2014/main" id="{6679F724-69CB-166B-7453-C6988450A7E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71050" y="10599455"/>
            <a:ext cx="1324918" cy="39623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
            <a:extLst>
              <a:ext uri="{FF2B5EF4-FFF2-40B4-BE49-F238E27FC236}">
                <a16:creationId xmlns:a16="http://schemas.microsoft.com/office/drawing/2014/main" id="{91063BEE-BE83-7D09-D4E7-33899626375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21258" y="10302875"/>
            <a:ext cx="1662424" cy="77723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2">
            <a:extLst>
              <a:ext uri="{FF2B5EF4-FFF2-40B4-BE49-F238E27FC236}">
                <a16:creationId xmlns:a16="http://schemas.microsoft.com/office/drawing/2014/main" id="{57D9A11E-F101-3A8A-E6DC-F9C9C0B8D667}"/>
              </a:ext>
            </a:extLst>
          </p:cNvPr>
          <p:cNvSpPr txBox="1"/>
          <p:nvPr/>
        </p:nvSpPr>
        <p:spPr>
          <a:xfrm>
            <a:off x="2491242" y="10341405"/>
            <a:ext cx="6293820" cy="507831"/>
          </a:xfrm>
          <a:prstGeom prst="rect">
            <a:avLst/>
          </a:prstGeom>
          <a:noFill/>
        </p:spPr>
        <p:txBody>
          <a:bodyPr wrap="square">
            <a:spAutoFit/>
          </a:bodyPr>
          <a:lstStyle/>
          <a:p>
            <a:r>
              <a:rPr lang="en-IN" sz="2700" dirty="0">
                <a:solidFill>
                  <a:srgbClr val="00B0F0"/>
                </a:solidFill>
              </a:rPr>
              <a:t>People. INNOVATING. Sanitation.</a:t>
            </a:r>
            <a:endParaRPr lang="en-GB" sz="2700" dirty="0">
              <a:solidFill>
                <a:srgbClr val="00B0F0"/>
              </a:solidFill>
            </a:endParaRPr>
          </a:p>
        </p:txBody>
      </p:sp>
      <p:sp>
        <p:nvSpPr>
          <p:cNvPr id="6" name="Abgerundetes Rechteck 43">
            <a:extLst>
              <a:ext uri="{FF2B5EF4-FFF2-40B4-BE49-F238E27FC236}">
                <a16:creationId xmlns:a16="http://schemas.microsoft.com/office/drawing/2014/main" id="{BAD083DC-24D7-7ED3-8833-239B86CA1BB7}"/>
              </a:ext>
            </a:extLst>
          </p:cNvPr>
          <p:cNvSpPr/>
          <p:nvPr/>
        </p:nvSpPr>
        <p:spPr>
          <a:xfrm>
            <a:off x="3963847" y="2889228"/>
            <a:ext cx="12176406" cy="7065824"/>
          </a:xfrm>
          <a:prstGeom prst="roundRect">
            <a:avLst/>
          </a:prstGeom>
          <a:solidFill>
            <a:schemeClr val="accent3">
              <a:lumMod val="40000"/>
              <a:lumOff val="60000"/>
              <a:alpha val="39000"/>
            </a:schemeClr>
          </a:solidFill>
          <a:ln w="25400">
            <a:solidFill>
              <a:schemeClr val="accent3">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37" name="Arrow: Bent-Up 6">
            <a:extLst>
              <a:ext uri="{FF2B5EF4-FFF2-40B4-BE49-F238E27FC236}">
                <a16:creationId xmlns:a16="http://schemas.microsoft.com/office/drawing/2014/main" id="{3780F360-4321-8100-3881-342D61C1213E}"/>
              </a:ext>
            </a:extLst>
          </p:cNvPr>
          <p:cNvSpPr/>
          <p:nvPr/>
        </p:nvSpPr>
        <p:spPr>
          <a:xfrm rot="5400000">
            <a:off x="9793909" y="1436568"/>
            <a:ext cx="539991" cy="8136025"/>
          </a:xfrm>
          <a:prstGeom prst="bentUpArrow">
            <a:avLst>
              <a:gd name="adj1" fmla="val 18070"/>
              <a:gd name="adj2" fmla="val 28063"/>
              <a:gd name="adj3" fmla="val 41359"/>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9" name="Arrow: Bent-Up 32">
            <a:extLst>
              <a:ext uri="{FF2B5EF4-FFF2-40B4-BE49-F238E27FC236}">
                <a16:creationId xmlns:a16="http://schemas.microsoft.com/office/drawing/2014/main" id="{66B71DF4-F2F1-0C85-7113-3DA1A48A9267}"/>
              </a:ext>
            </a:extLst>
          </p:cNvPr>
          <p:cNvSpPr/>
          <p:nvPr/>
        </p:nvSpPr>
        <p:spPr>
          <a:xfrm>
            <a:off x="9524167" y="4995784"/>
            <a:ext cx="992678" cy="3967068"/>
          </a:xfrm>
          <a:prstGeom prst="bentUpArrow">
            <a:avLst>
              <a:gd name="adj1" fmla="val 13958"/>
              <a:gd name="adj2" fmla="val 28223"/>
              <a:gd name="adj3" fmla="val 26954"/>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40" name="Bild 12" descr="Illus_aufegräumt-14.png">
            <a:extLst>
              <a:ext uri="{FF2B5EF4-FFF2-40B4-BE49-F238E27FC236}">
                <a16:creationId xmlns:a16="http://schemas.microsoft.com/office/drawing/2014/main" id="{CA836B68-2E1A-D0CA-67BF-E32F4194453F}"/>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4831884" y="6213353"/>
            <a:ext cx="1055406" cy="1055406"/>
          </a:xfrm>
          <a:prstGeom prst="rect">
            <a:avLst/>
          </a:prstGeom>
        </p:spPr>
      </p:pic>
      <p:pic>
        <p:nvPicPr>
          <p:cNvPr id="41" name="Graphic 4" descr="Cow with solid fill">
            <a:extLst>
              <a:ext uri="{FF2B5EF4-FFF2-40B4-BE49-F238E27FC236}">
                <a16:creationId xmlns:a16="http://schemas.microsoft.com/office/drawing/2014/main" id="{0A4904CE-1157-E9F1-566E-C8E2DBA1F976}"/>
              </a:ext>
            </a:extLst>
          </p:cNvPr>
          <p:cNvPicPr>
            <a:picLocks noChangeAspect="1"/>
          </p:cNvPicPr>
          <p:nvPr/>
        </p:nvPicPr>
        <p:blipFill>
          <a:blip r:embed="rId6" cstate="email">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082342" y="5880974"/>
            <a:ext cx="733479" cy="733479"/>
          </a:xfrm>
          <a:prstGeom prst="rect">
            <a:avLst/>
          </a:prstGeom>
        </p:spPr>
      </p:pic>
      <p:sp>
        <p:nvSpPr>
          <p:cNvPr id="42" name="Arrow: Bent-Up 7">
            <a:extLst>
              <a:ext uri="{FF2B5EF4-FFF2-40B4-BE49-F238E27FC236}">
                <a16:creationId xmlns:a16="http://schemas.microsoft.com/office/drawing/2014/main" id="{F0617C65-22FD-3472-A95D-D6C033B051AA}"/>
              </a:ext>
            </a:extLst>
          </p:cNvPr>
          <p:cNvSpPr/>
          <p:nvPr/>
        </p:nvSpPr>
        <p:spPr>
          <a:xfrm rot="5400000">
            <a:off x="6194624" y="6904554"/>
            <a:ext cx="1055406" cy="2948950"/>
          </a:xfrm>
          <a:prstGeom prst="bentUpArrow">
            <a:avLst>
              <a:gd name="adj1" fmla="val 9981"/>
              <a:gd name="adj2" fmla="val 18939"/>
              <a:gd name="adj3" fmla="val 17284"/>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3" name="Rectangle 8">
            <a:extLst>
              <a:ext uri="{FF2B5EF4-FFF2-40B4-BE49-F238E27FC236}">
                <a16:creationId xmlns:a16="http://schemas.microsoft.com/office/drawing/2014/main" id="{9F271DF1-A79C-FFC9-4366-672D6C1E3816}"/>
              </a:ext>
            </a:extLst>
          </p:cNvPr>
          <p:cNvSpPr/>
          <p:nvPr/>
        </p:nvSpPr>
        <p:spPr>
          <a:xfrm>
            <a:off x="3963846" y="6877010"/>
            <a:ext cx="2590207" cy="117158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600" dirty="0" err="1">
                <a:solidFill>
                  <a:schemeClr val="tx2"/>
                </a:solidFill>
              </a:rPr>
              <a:t>Domestic</a:t>
            </a:r>
            <a:r>
              <a:rPr lang="de-DE" sz="1600" dirty="0">
                <a:solidFill>
                  <a:schemeClr val="tx2"/>
                </a:solidFill>
              </a:rPr>
              <a:t> / </a:t>
            </a:r>
            <a:r>
              <a:rPr lang="de-DE" sz="1600" dirty="0" err="1">
                <a:solidFill>
                  <a:schemeClr val="tx2"/>
                </a:solidFill>
              </a:rPr>
              <a:t>wastewater</a:t>
            </a:r>
            <a:r>
              <a:rPr lang="de-DE" sz="1600" dirty="0">
                <a:solidFill>
                  <a:schemeClr val="tx2"/>
                </a:solidFill>
              </a:rPr>
              <a:t>,  </a:t>
            </a:r>
            <a:r>
              <a:rPr lang="de-DE" sz="1600" dirty="0" err="1">
                <a:solidFill>
                  <a:schemeClr val="tx2"/>
                </a:solidFill>
              </a:rPr>
              <a:t>cow</a:t>
            </a:r>
            <a:r>
              <a:rPr lang="de-DE" sz="1600" dirty="0">
                <a:solidFill>
                  <a:schemeClr val="tx2"/>
                </a:solidFill>
              </a:rPr>
              <a:t> </a:t>
            </a:r>
            <a:r>
              <a:rPr lang="de-DE" sz="1600" dirty="0" err="1">
                <a:solidFill>
                  <a:schemeClr val="tx2"/>
                </a:solidFill>
              </a:rPr>
              <a:t>dung</a:t>
            </a:r>
            <a:r>
              <a:rPr lang="de-DE" sz="1600" dirty="0">
                <a:solidFill>
                  <a:schemeClr val="tx2"/>
                </a:solidFill>
              </a:rPr>
              <a:t>, etc.</a:t>
            </a:r>
            <a:endParaRPr lang="en-GB" sz="1600" dirty="0">
              <a:solidFill>
                <a:schemeClr val="tx2"/>
              </a:solidFill>
            </a:endParaRPr>
          </a:p>
        </p:txBody>
      </p:sp>
      <p:sp>
        <p:nvSpPr>
          <p:cNvPr id="44" name="Arrow: Bent-Up 9">
            <a:extLst>
              <a:ext uri="{FF2B5EF4-FFF2-40B4-BE49-F238E27FC236}">
                <a16:creationId xmlns:a16="http://schemas.microsoft.com/office/drawing/2014/main" id="{5A3A2AB9-C752-EAC6-DF91-A62E4A327F53}"/>
              </a:ext>
            </a:extLst>
          </p:cNvPr>
          <p:cNvSpPr/>
          <p:nvPr/>
        </p:nvSpPr>
        <p:spPr>
          <a:xfrm rot="16200000">
            <a:off x="6975891" y="5799258"/>
            <a:ext cx="2314965" cy="2820504"/>
          </a:xfrm>
          <a:prstGeom prst="bentUpArrow">
            <a:avLst>
              <a:gd name="adj1" fmla="val 5072"/>
              <a:gd name="adj2" fmla="val 8291"/>
              <a:gd name="adj3" fmla="val 9672"/>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5" name="Arrow: Bent-Up 12">
            <a:extLst>
              <a:ext uri="{FF2B5EF4-FFF2-40B4-BE49-F238E27FC236}">
                <a16:creationId xmlns:a16="http://schemas.microsoft.com/office/drawing/2014/main" id="{9AE3A887-ED44-12DE-D613-D495A01BA245}"/>
              </a:ext>
            </a:extLst>
          </p:cNvPr>
          <p:cNvSpPr/>
          <p:nvPr/>
        </p:nvSpPr>
        <p:spPr>
          <a:xfrm>
            <a:off x="11904973" y="7646566"/>
            <a:ext cx="3234889" cy="1185023"/>
          </a:xfrm>
          <a:prstGeom prst="bentUpArrow">
            <a:avLst>
              <a:gd name="adj1" fmla="val 10221"/>
              <a:gd name="adj2" fmla="val 15279"/>
              <a:gd name="adj3" fmla="val 16449"/>
            </a:avLst>
          </a:prstGeom>
          <a:solidFill>
            <a:srgbClr val="57260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46" name="Graphic 14" descr="Crops outline">
            <a:extLst>
              <a:ext uri="{FF2B5EF4-FFF2-40B4-BE49-F238E27FC236}">
                <a16:creationId xmlns:a16="http://schemas.microsoft.com/office/drawing/2014/main" id="{A13ABEED-92A6-B22F-BB13-3680989B9CA9}"/>
              </a:ext>
            </a:extLst>
          </p:cNvPr>
          <p:cNvPicPr>
            <a:picLocks noChangeAspect="1"/>
          </p:cNvPicPr>
          <p:nvPr/>
        </p:nvPicPr>
        <p:blipFill>
          <a:blip r:embed="rId8" cstate="email">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537728" y="2857512"/>
            <a:ext cx="1449105" cy="1449105"/>
          </a:xfrm>
          <a:prstGeom prst="rect">
            <a:avLst/>
          </a:prstGeom>
        </p:spPr>
      </p:pic>
      <p:pic>
        <p:nvPicPr>
          <p:cNvPr id="47" name="Graphic 16" descr="Compost with solid fill">
            <a:extLst>
              <a:ext uri="{FF2B5EF4-FFF2-40B4-BE49-F238E27FC236}">
                <a16:creationId xmlns:a16="http://schemas.microsoft.com/office/drawing/2014/main" id="{94F388C5-D98B-84AF-15F4-4A9B54086828}"/>
              </a:ext>
            </a:extLst>
          </p:cNvPr>
          <p:cNvPicPr>
            <a:picLocks noChangeAspect="1"/>
          </p:cNvPicPr>
          <p:nvPr/>
        </p:nvPicPr>
        <p:blipFill>
          <a:blip r:embed="rId10" cstate="emai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4204584" y="5284364"/>
            <a:ext cx="1446409" cy="1446409"/>
          </a:xfrm>
          <a:prstGeom prst="rect">
            <a:avLst/>
          </a:prstGeom>
        </p:spPr>
      </p:pic>
      <p:pic>
        <p:nvPicPr>
          <p:cNvPr id="48" name="Graphic 18" descr="Compost with solid fill">
            <a:extLst>
              <a:ext uri="{FF2B5EF4-FFF2-40B4-BE49-F238E27FC236}">
                <a16:creationId xmlns:a16="http://schemas.microsoft.com/office/drawing/2014/main" id="{320DDC9C-516C-F1FE-9E5F-31A834C6D765}"/>
              </a:ext>
            </a:extLst>
          </p:cNvPr>
          <p:cNvPicPr>
            <a:picLocks noChangeAspect="1"/>
          </p:cNvPicPr>
          <p:nvPr/>
        </p:nvPicPr>
        <p:blipFill>
          <a:blip r:embed="rId12" cstate="email">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rot="18531919">
            <a:off x="13497785" y="5789673"/>
            <a:ext cx="709126" cy="709126"/>
          </a:xfrm>
          <a:prstGeom prst="rect">
            <a:avLst/>
          </a:prstGeom>
        </p:spPr>
      </p:pic>
      <p:pic>
        <p:nvPicPr>
          <p:cNvPr id="49" name="Graphic 30" descr="Garbage with solid fill">
            <a:extLst>
              <a:ext uri="{FF2B5EF4-FFF2-40B4-BE49-F238E27FC236}">
                <a16:creationId xmlns:a16="http://schemas.microsoft.com/office/drawing/2014/main" id="{BF668D69-A9AD-82BC-7C88-7AE5B8EA78A8}"/>
              </a:ext>
            </a:extLst>
          </p:cNvPr>
          <p:cNvPicPr>
            <a:picLocks noChangeAspect="1"/>
          </p:cNvPicPr>
          <p:nvPr/>
        </p:nvPicPr>
        <p:blipFill>
          <a:blip r:embed="rId14" cstate="email">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5653069" y="4413146"/>
            <a:ext cx="717017" cy="717017"/>
          </a:xfrm>
          <a:prstGeom prst="rect">
            <a:avLst/>
          </a:prstGeom>
        </p:spPr>
      </p:pic>
      <p:sp>
        <p:nvSpPr>
          <p:cNvPr id="50" name="Arrow: Bent-Up 31">
            <a:extLst>
              <a:ext uri="{FF2B5EF4-FFF2-40B4-BE49-F238E27FC236}">
                <a16:creationId xmlns:a16="http://schemas.microsoft.com/office/drawing/2014/main" id="{78378835-0B4B-DA32-044B-050F7370B0D1}"/>
              </a:ext>
            </a:extLst>
          </p:cNvPr>
          <p:cNvSpPr/>
          <p:nvPr/>
        </p:nvSpPr>
        <p:spPr>
          <a:xfrm rot="16200000">
            <a:off x="12159425" y="2466321"/>
            <a:ext cx="2076071" cy="3603942"/>
          </a:xfrm>
          <a:prstGeom prst="bentUpArrow">
            <a:avLst>
              <a:gd name="adj1" fmla="val 5071"/>
              <a:gd name="adj2" fmla="val 12180"/>
              <a:gd name="adj3" fmla="val 11965"/>
            </a:avLst>
          </a:prstGeom>
          <a:solidFill>
            <a:srgbClr val="5463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1" name="Arrow: Bent-Up 33">
            <a:extLst>
              <a:ext uri="{FF2B5EF4-FFF2-40B4-BE49-F238E27FC236}">
                <a16:creationId xmlns:a16="http://schemas.microsoft.com/office/drawing/2014/main" id="{4E4016D2-5A3D-679F-27BC-0C0861426286}"/>
              </a:ext>
            </a:extLst>
          </p:cNvPr>
          <p:cNvSpPr/>
          <p:nvPr/>
        </p:nvSpPr>
        <p:spPr>
          <a:xfrm rot="10800000">
            <a:off x="5027652" y="3418784"/>
            <a:ext cx="4101420" cy="954279"/>
          </a:xfrm>
          <a:prstGeom prst="bentUpArrow">
            <a:avLst>
              <a:gd name="adj1" fmla="val 13025"/>
              <a:gd name="adj2" fmla="val 25000"/>
              <a:gd name="adj3" fmla="val 25000"/>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52" name="Graphic 35" descr="Apple with solid fill">
            <a:extLst>
              <a:ext uri="{FF2B5EF4-FFF2-40B4-BE49-F238E27FC236}">
                <a16:creationId xmlns:a16="http://schemas.microsoft.com/office/drawing/2014/main" id="{2EF8D3A2-D4D1-CBBF-9EC1-12984742EF9A}"/>
              </a:ext>
            </a:extLst>
          </p:cNvPr>
          <p:cNvPicPr>
            <a:picLocks noChangeAspect="1"/>
          </p:cNvPicPr>
          <p:nvPr/>
        </p:nvPicPr>
        <p:blipFill>
          <a:blip r:embed="rId16" cstate="email">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4369303" y="4373064"/>
            <a:ext cx="748026" cy="748026"/>
          </a:xfrm>
          <a:prstGeom prst="rect">
            <a:avLst/>
          </a:prstGeom>
        </p:spPr>
      </p:pic>
      <p:pic>
        <p:nvPicPr>
          <p:cNvPr id="53" name="Graphic 50" descr="Pasta with solid fill">
            <a:extLst>
              <a:ext uri="{FF2B5EF4-FFF2-40B4-BE49-F238E27FC236}">
                <a16:creationId xmlns:a16="http://schemas.microsoft.com/office/drawing/2014/main" id="{8AD2C1D5-D13F-4435-5E64-0C62646ACC48}"/>
              </a:ext>
            </a:extLst>
          </p:cNvPr>
          <p:cNvPicPr>
            <a:picLocks noChangeAspect="1"/>
          </p:cNvPicPr>
          <p:nvPr/>
        </p:nvPicPr>
        <p:blipFill>
          <a:blip r:embed="rId18" cstate="email">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5918531" y="5829219"/>
            <a:ext cx="717017" cy="717017"/>
          </a:xfrm>
          <a:prstGeom prst="rect">
            <a:avLst/>
          </a:prstGeom>
        </p:spPr>
      </p:pic>
      <p:pic>
        <p:nvPicPr>
          <p:cNvPr id="54" name="Graphic 26" descr="Seeds with solid fill">
            <a:extLst>
              <a:ext uri="{FF2B5EF4-FFF2-40B4-BE49-F238E27FC236}">
                <a16:creationId xmlns:a16="http://schemas.microsoft.com/office/drawing/2014/main" id="{A41A5E13-8A13-F747-803B-F5B13EDF49FA}"/>
              </a:ext>
            </a:extLst>
          </p:cNvPr>
          <p:cNvPicPr>
            <a:picLocks noChangeAspect="1"/>
          </p:cNvPicPr>
          <p:nvPr/>
        </p:nvPicPr>
        <p:blipFill>
          <a:blip r:embed="rId20" cstate="email">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rot="18899190">
            <a:off x="13971974" y="3578618"/>
            <a:ext cx="757864" cy="757864"/>
          </a:xfrm>
          <a:prstGeom prst="rect">
            <a:avLst/>
          </a:prstGeom>
        </p:spPr>
      </p:pic>
      <p:pic>
        <p:nvPicPr>
          <p:cNvPr id="55" name="Bild 21" descr="Illus_aufegräumt-42.png">
            <a:extLst>
              <a:ext uri="{FF2B5EF4-FFF2-40B4-BE49-F238E27FC236}">
                <a16:creationId xmlns:a16="http://schemas.microsoft.com/office/drawing/2014/main" id="{CF2E9B28-E44E-1CC2-105D-3E58BC4DED40}"/>
              </a:ext>
            </a:extLst>
          </p:cNvPr>
          <p:cNvPicPr>
            <a:picLocks noChangeAspect="1"/>
          </p:cNvPicPr>
          <p:nvPr/>
        </p:nvPicPr>
        <p:blipFill>
          <a:blip r:embed="rId22" cstate="email">
            <a:extLst>
              <a:ext uri="{28A0092B-C50C-407E-A947-70E740481C1C}">
                <a14:useLocalDpi xmlns:a14="http://schemas.microsoft.com/office/drawing/2010/main" val="0"/>
              </a:ext>
            </a:extLst>
          </a:blip>
          <a:stretch>
            <a:fillRect/>
          </a:stretch>
        </p:blipFill>
        <p:spPr>
          <a:xfrm>
            <a:off x="13843275" y="7841182"/>
            <a:ext cx="993053" cy="993053"/>
          </a:xfrm>
          <a:prstGeom prst="rect">
            <a:avLst/>
          </a:prstGeom>
        </p:spPr>
      </p:pic>
      <p:pic>
        <p:nvPicPr>
          <p:cNvPr id="56" name="Bild 18" descr="Illus_aufegräumt-45.png">
            <a:extLst>
              <a:ext uri="{FF2B5EF4-FFF2-40B4-BE49-F238E27FC236}">
                <a16:creationId xmlns:a16="http://schemas.microsoft.com/office/drawing/2014/main" id="{48327156-78EC-ADAA-E970-AD86606A9D08}"/>
              </a:ext>
            </a:extLst>
          </p:cNvPr>
          <p:cNvPicPr>
            <a:picLocks noChangeAspect="1"/>
          </p:cNvPicPr>
          <p:nvPr/>
        </p:nvPicPr>
        <p:blipFill>
          <a:blip r:embed="rId23" cstate="email">
            <a:extLst>
              <a:ext uri="{28A0092B-C50C-407E-A947-70E740481C1C}">
                <a14:useLocalDpi xmlns:a14="http://schemas.microsoft.com/office/drawing/2010/main" val="0"/>
              </a:ext>
            </a:extLst>
          </a:blip>
          <a:stretch>
            <a:fillRect/>
          </a:stretch>
        </p:blipFill>
        <p:spPr>
          <a:xfrm>
            <a:off x="10214238" y="6933037"/>
            <a:ext cx="893512" cy="893512"/>
          </a:xfrm>
          <a:prstGeom prst="rect">
            <a:avLst/>
          </a:prstGeom>
        </p:spPr>
      </p:pic>
      <p:pic>
        <p:nvPicPr>
          <p:cNvPr id="57" name="Graphic 54" descr="Fire with solid fill">
            <a:extLst>
              <a:ext uri="{FF2B5EF4-FFF2-40B4-BE49-F238E27FC236}">
                <a16:creationId xmlns:a16="http://schemas.microsoft.com/office/drawing/2014/main" id="{7A95F152-5D95-07E9-FCB9-6BD719A9AD6C}"/>
              </a:ext>
            </a:extLst>
          </p:cNvPr>
          <p:cNvPicPr>
            <a:picLocks noChangeAspect="1"/>
          </p:cNvPicPr>
          <p:nvPr/>
        </p:nvPicPr>
        <p:blipFill>
          <a:blip r:embed="rId24" cstate="email">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8709264" y="6910065"/>
            <a:ext cx="746201" cy="746201"/>
          </a:xfrm>
          <a:prstGeom prst="rect">
            <a:avLst/>
          </a:prstGeom>
        </p:spPr>
      </p:pic>
      <p:sp>
        <p:nvSpPr>
          <p:cNvPr id="58" name="Rectangle 57">
            <a:extLst>
              <a:ext uri="{FF2B5EF4-FFF2-40B4-BE49-F238E27FC236}">
                <a16:creationId xmlns:a16="http://schemas.microsoft.com/office/drawing/2014/main" id="{113E5AF3-B7A1-36E2-E9F8-1EC3DC69B7EA}"/>
              </a:ext>
            </a:extLst>
          </p:cNvPr>
          <p:cNvSpPr/>
          <p:nvPr/>
        </p:nvSpPr>
        <p:spPr>
          <a:xfrm>
            <a:off x="13691316" y="6463705"/>
            <a:ext cx="2448936" cy="117158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600" dirty="0">
                <a:solidFill>
                  <a:schemeClr val="tx2"/>
                </a:solidFill>
              </a:rPr>
              <a:t>Collection, </a:t>
            </a:r>
            <a:r>
              <a:rPr lang="de-DE" sz="1600" dirty="0" err="1">
                <a:solidFill>
                  <a:schemeClr val="tx2"/>
                </a:solidFill>
              </a:rPr>
              <a:t>treatment</a:t>
            </a:r>
            <a:r>
              <a:rPr lang="de-DE" sz="1600" dirty="0">
                <a:solidFill>
                  <a:schemeClr val="tx2"/>
                </a:solidFill>
              </a:rPr>
              <a:t> &amp; </a:t>
            </a:r>
            <a:r>
              <a:rPr lang="de-DE" sz="1600" dirty="0" err="1">
                <a:solidFill>
                  <a:schemeClr val="tx2"/>
                </a:solidFill>
              </a:rPr>
              <a:t>co-composting</a:t>
            </a:r>
            <a:r>
              <a:rPr lang="de-DE" sz="1600" dirty="0">
                <a:solidFill>
                  <a:schemeClr val="tx2"/>
                </a:solidFill>
              </a:rPr>
              <a:t> </a:t>
            </a:r>
            <a:r>
              <a:rPr lang="de-DE" sz="1600" dirty="0" err="1">
                <a:solidFill>
                  <a:schemeClr val="tx2"/>
                </a:solidFill>
              </a:rPr>
              <a:t>of</a:t>
            </a:r>
            <a:r>
              <a:rPr lang="de-DE" sz="1600" dirty="0">
                <a:solidFill>
                  <a:schemeClr val="tx2"/>
                </a:solidFill>
              </a:rPr>
              <a:t> </a:t>
            </a:r>
            <a:r>
              <a:rPr lang="de-DE" sz="1600" dirty="0" err="1">
                <a:solidFill>
                  <a:schemeClr val="tx2"/>
                </a:solidFill>
              </a:rPr>
              <a:t>organic</a:t>
            </a:r>
            <a:r>
              <a:rPr lang="de-DE" sz="1600" dirty="0">
                <a:solidFill>
                  <a:schemeClr val="tx2"/>
                </a:solidFill>
              </a:rPr>
              <a:t> </a:t>
            </a:r>
            <a:r>
              <a:rPr lang="de-DE" sz="1600" dirty="0" err="1">
                <a:solidFill>
                  <a:schemeClr val="tx2"/>
                </a:solidFill>
              </a:rPr>
              <a:t>waste</a:t>
            </a:r>
            <a:r>
              <a:rPr lang="de-DE" sz="1600" dirty="0">
                <a:solidFill>
                  <a:schemeClr val="tx2"/>
                </a:solidFill>
              </a:rPr>
              <a:t> &amp; </a:t>
            </a:r>
            <a:r>
              <a:rPr lang="de-DE" sz="1600" dirty="0" err="1">
                <a:solidFill>
                  <a:schemeClr val="tx2"/>
                </a:solidFill>
              </a:rPr>
              <a:t>faecal</a:t>
            </a:r>
            <a:r>
              <a:rPr lang="de-DE" sz="1600" dirty="0">
                <a:solidFill>
                  <a:schemeClr val="tx2"/>
                </a:solidFill>
              </a:rPr>
              <a:t> </a:t>
            </a:r>
            <a:r>
              <a:rPr lang="de-DE" sz="1600" dirty="0" err="1">
                <a:solidFill>
                  <a:schemeClr val="tx2"/>
                </a:solidFill>
              </a:rPr>
              <a:t>sludge</a:t>
            </a:r>
            <a:endParaRPr lang="en-GB" sz="1600" dirty="0">
              <a:solidFill>
                <a:schemeClr val="tx2"/>
              </a:solidFill>
            </a:endParaRPr>
          </a:p>
        </p:txBody>
      </p:sp>
      <p:sp>
        <p:nvSpPr>
          <p:cNvPr id="59" name="Rectangle 58">
            <a:extLst>
              <a:ext uri="{FF2B5EF4-FFF2-40B4-BE49-F238E27FC236}">
                <a16:creationId xmlns:a16="http://schemas.microsoft.com/office/drawing/2014/main" id="{2A0EAACF-3BDC-269D-03E9-F5D61724D81C}"/>
              </a:ext>
            </a:extLst>
          </p:cNvPr>
          <p:cNvSpPr/>
          <p:nvPr/>
        </p:nvSpPr>
        <p:spPr>
          <a:xfrm>
            <a:off x="8196802" y="3936523"/>
            <a:ext cx="4078980" cy="117158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600" dirty="0">
                <a:solidFill>
                  <a:schemeClr val="tx2"/>
                </a:solidFill>
              </a:rPr>
              <a:t>Irrigation </a:t>
            </a:r>
            <a:r>
              <a:rPr lang="de-DE" sz="1600" dirty="0" err="1">
                <a:solidFill>
                  <a:schemeClr val="tx2"/>
                </a:solidFill>
              </a:rPr>
              <a:t>with</a:t>
            </a:r>
            <a:r>
              <a:rPr lang="de-DE" sz="1600" dirty="0">
                <a:solidFill>
                  <a:schemeClr val="tx2"/>
                </a:solidFill>
              </a:rPr>
              <a:t> </a:t>
            </a:r>
            <a:r>
              <a:rPr lang="de-DE" sz="1600" dirty="0" err="1">
                <a:solidFill>
                  <a:schemeClr val="tx2"/>
                </a:solidFill>
              </a:rPr>
              <a:t>treated</a:t>
            </a:r>
            <a:r>
              <a:rPr lang="de-DE" sz="1600" dirty="0">
                <a:solidFill>
                  <a:schemeClr val="tx2"/>
                </a:solidFill>
              </a:rPr>
              <a:t> </a:t>
            </a:r>
            <a:r>
              <a:rPr lang="de-DE" sz="1600" dirty="0" err="1">
                <a:solidFill>
                  <a:schemeClr val="tx2"/>
                </a:solidFill>
              </a:rPr>
              <a:t>nutrient</a:t>
            </a:r>
            <a:r>
              <a:rPr lang="de-DE" sz="1600" dirty="0">
                <a:solidFill>
                  <a:schemeClr val="tx2"/>
                </a:solidFill>
              </a:rPr>
              <a:t> </a:t>
            </a:r>
            <a:r>
              <a:rPr lang="de-DE" sz="1600" dirty="0" err="1">
                <a:solidFill>
                  <a:schemeClr val="tx2"/>
                </a:solidFill>
              </a:rPr>
              <a:t>rich</a:t>
            </a:r>
            <a:r>
              <a:rPr lang="de-DE" sz="1600" dirty="0">
                <a:solidFill>
                  <a:schemeClr val="tx2"/>
                </a:solidFill>
              </a:rPr>
              <a:t> </a:t>
            </a:r>
            <a:r>
              <a:rPr lang="de-DE" sz="1600" dirty="0" err="1">
                <a:solidFill>
                  <a:schemeClr val="tx2"/>
                </a:solidFill>
              </a:rPr>
              <a:t>wastewater</a:t>
            </a:r>
            <a:r>
              <a:rPr lang="de-DE" sz="1600" dirty="0">
                <a:solidFill>
                  <a:schemeClr val="tx2"/>
                </a:solidFill>
              </a:rPr>
              <a:t>; </a:t>
            </a:r>
            <a:r>
              <a:rPr lang="de-DE" sz="1600" dirty="0" err="1">
                <a:solidFill>
                  <a:schemeClr val="tx2"/>
                </a:solidFill>
              </a:rPr>
              <a:t>application</a:t>
            </a:r>
            <a:r>
              <a:rPr lang="de-DE" sz="1600" dirty="0">
                <a:solidFill>
                  <a:schemeClr val="tx2"/>
                </a:solidFill>
              </a:rPr>
              <a:t> </a:t>
            </a:r>
            <a:r>
              <a:rPr lang="de-DE" sz="1600" dirty="0" err="1">
                <a:solidFill>
                  <a:schemeClr val="tx2"/>
                </a:solidFill>
              </a:rPr>
              <a:t>of</a:t>
            </a:r>
            <a:r>
              <a:rPr lang="de-DE" sz="1600" dirty="0">
                <a:solidFill>
                  <a:schemeClr val="tx2"/>
                </a:solidFill>
              </a:rPr>
              <a:t> </a:t>
            </a:r>
            <a:r>
              <a:rPr lang="de-DE" sz="1600" dirty="0" err="1">
                <a:solidFill>
                  <a:schemeClr val="tx2"/>
                </a:solidFill>
              </a:rPr>
              <a:t>soil</a:t>
            </a:r>
            <a:r>
              <a:rPr lang="de-DE" sz="1600" dirty="0">
                <a:solidFill>
                  <a:schemeClr val="tx2"/>
                </a:solidFill>
              </a:rPr>
              <a:t> </a:t>
            </a:r>
            <a:r>
              <a:rPr lang="de-DE" sz="1600" dirty="0" err="1">
                <a:solidFill>
                  <a:schemeClr val="tx2"/>
                </a:solidFill>
              </a:rPr>
              <a:t>conditioning</a:t>
            </a:r>
            <a:r>
              <a:rPr lang="de-DE" sz="1600" dirty="0">
                <a:solidFill>
                  <a:schemeClr val="tx2"/>
                </a:solidFill>
              </a:rPr>
              <a:t> and </a:t>
            </a:r>
            <a:r>
              <a:rPr lang="de-DE" sz="1600" dirty="0" err="1">
                <a:solidFill>
                  <a:schemeClr val="tx2"/>
                </a:solidFill>
              </a:rPr>
              <a:t>fertilizing</a:t>
            </a:r>
            <a:r>
              <a:rPr lang="de-DE" sz="1600" dirty="0">
                <a:solidFill>
                  <a:schemeClr val="tx2"/>
                </a:solidFill>
              </a:rPr>
              <a:t> </a:t>
            </a:r>
            <a:r>
              <a:rPr lang="de-DE" sz="1600" dirty="0" err="1">
                <a:solidFill>
                  <a:schemeClr val="tx2"/>
                </a:solidFill>
              </a:rPr>
              <a:t>compost</a:t>
            </a:r>
            <a:r>
              <a:rPr lang="de-DE" sz="1600" dirty="0">
                <a:solidFill>
                  <a:schemeClr val="tx2"/>
                </a:solidFill>
              </a:rPr>
              <a:t> in </a:t>
            </a:r>
            <a:r>
              <a:rPr lang="de-DE" sz="1600" dirty="0" err="1">
                <a:solidFill>
                  <a:schemeClr val="tx2"/>
                </a:solidFill>
              </a:rPr>
              <a:t>agriculture</a:t>
            </a:r>
            <a:endParaRPr lang="en-GB" sz="1600" dirty="0">
              <a:solidFill>
                <a:schemeClr val="tx2"/>
              </a:solidFill>
            </a:endParaRPr>
          </a:p>
        </p:txBody>
      </p:sp>
      <p:pic>
        <p:nvPicPr>
          <p:cNvPr id="60" name="Graphic 3" descr="Home1 with solid fill">
            <a:extLst>
              <a:ext uri="{FF2B5EF4-FFF2-40B4-BE49-F238E27FC236}">
                <a16:creationId xmlns:a16="http://schemas.microsoft.com/office/drawing/2014/main" id="{4B1FDAD3-2BA8-63D3-8077-14E60E6D9439}"/>
              </a:ext>
            </a:extLst>
          </p:cNvPr>
          <p:cNvPicPr>
            <a:picLocks noChangeAspect="1"/>
          </p:cNvPicPr>
          <p:nvPr/>
        </p:nvPicPr>
        <p:blipFill>
          <a:blip r:embed="rId26" cstate="email">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a:off x="4676887" y="4995784"/>
            <a:ext cx="1319005" cy="1319005"/>
          </a:xfrm>
          <a:prstGeom prst="rect">
            <a:avLst/>
          </a:prstGeom>
        </p:spPr>
      </p:pic>
      <p:sp>
        <p:nvSpPr>
          <p:cNvPr id="61" name="Rectangle 13">
            <a:extLst>
              <a:ext uri="{FF2B5EF4-FFF2-40B4-BE49-F238E27FC236}">
                <a16:creationId xmlns:a16="http://schemas.microsoft.com/office/drawing/2014/main" id="{B501E049-FF1E-F44E-FFC9-17F9945C67FC}"/>
              </a:ext>
            </a:extLst>
          </p:cNvPr>
          <p:cNvSpPr/>
          <p:nvPr/>
        </p:nvSpPr>
        <p:spPr>
          <a:xfrm>
            <a:off x="9175520" y="7724376"/>
            <a:ext cx="1474018" cy="948800"/>
          </a:xfrm>
          <a:prstGeom prst="rect">
            <a:avLst/>
          </a:prstGeom>
          <a:solidFill>
            <a:schemeClr val="accent3">
              <a:lumMod val="20000"/>
              <a:lumOff val="80000"/>
              <a:alpha val="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2" name="Rectangle 11">
            <a:extLst>
              <a:ext uri="{FF2B5EF4-FFF2-40B4-BE49-F238E27FC236}">
                <a16:creationId xmlns:a16="http://schemas.microsoft.com/office/drawing/2014/main" id="{F76215FC-2C79-61C9-AA87-FD620DC08D54}"/>
              </a:ext>
            </a:extLst>
          </p:cNvPr>
          <p:cNvSpPr/>
          <p:nvPr/>
        </p:nvSpPr>
        <p:spPr>
          <a:xfrm>
            <a:off x="6370086" y="8902687"/>
            <a:ext cx="7834497" cy="117158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500" dirty="0">
                <a:solidFill>
                  <a:schemeClr val="tx2"/>
                </a:solidFill>
              </a:rPr>
              <a:t>WWTP / DEWATS / FSTP / Biogas </a:t>
            </a:r>
            <a:r>
              <a:rPr lang="de-DE" sz="1500" dirty="0" err="1">
                <a:solidFill>
                  <a:schemeClr val="tx2"/>
                </a:solidFill>
              </a:rPr>
              <a:t>digestion</a:t>
            </a:r>
            <a:r>
              <a:rPr lang="de-DE" sz="1500" dirty="0">
                <a:solidFill>
                  <a:schemeClr val="tx2"/>
                </a:solidFill>
              </a:rPr>
              <a:t>, etc.</a:t>
            </a:r>
          </a:p>
          <a:p>
            <a:pPr algn="ctr"/>
            <a:r>
              <a:rPr lang="de-DE" sz="1500" dirty="0">
                <a:solidFill>
                  <a:schemeClr val="tx2"/>
                </a:solidFill>
                <a:sym typeface="Wingdings" panose="05000000000000000000" pitchFamily="2" charset="2"/>
              </a:rPr>
              <a:t> </a:t>
            </a:r>
            <a:r>
              <a:rPr lang="de-DE" sz="1500" dirty="0">
                <a:solidFill>
                  <a:schemeClr val="tx2"/>
                </a:solidFill>
              </a:rPr>
              <a:t>Treatment </a:t>
            </a:r>
            <a:r>
              <a:rPr lang="de-DE" sz="1500" dirty="0" err="1">
                <a:solidFill>
                  <a:schemeClr val="tx2"/>
                </a:solidFill>
              </a:rPr>
              <a:t>for</a:t>
            </a:r>
            <a:r>
              <a:rPr lang="de-DE" sz="1500" dirty="0">
                <a:solidFill>
                  <a:schemeClr val="tx2"/>
                </a:solidFill>
              </a:rPr>
              <a:t> </a:t>
            </a:r>
            <a:r>
              <a:rPr lang="de-DE" sz="1500" dirty="0" err="1">
                <a:solidFill>
                  <a:schemeClr val="tx2"/>
                </a:solidFill>
              </a:rPr>
              <a:t>safe</a:t>
            </a:r>
            <a:r>
              <a:rPr lang="de-DE" sz="1500" dirty="0">
                <a:solidFill>
                  <a:schemeClr val="tx2"/>
                </a:solidFill>
              </a:rPr>
              <a:t> </a:t>
            </a:r>
            <a:r>
              <a:rPr lang="de-DE" sz="1500" dirty="0" err="1">
                <a:solidFill>
                  <a:schemeClr val="tx2"/>
                </a:solidFill>
              </a:rPr>
              <a:t>reuse</a:t>
            </a:r>
            <a:r>
              <a:rPr lang="de-DE" sz="1500" dirty="0">
                <a:solidFill>
                  <a:schemeClr val="tx2"/>
                </a:solidFill>
              </a:rPr>
              <a:t> </a:t>
            </a:r>
            <a:r>
              <a:rPr lang="de-DE" sz="1500" dirty="0" err="1">
                <a:solidFill>
                  <a:schemeClr val="tx2"/>
                </a:solidFill>
              </a:rPr>
              <a:t>of</a:t>
            </a:r>
            <a:r>
              <a:rPr lang="de-DE" sz="1500" dirty="0">
                <a:solidFill>
                  <a:schemeClr val="tx2"/>
                </a:solidFill>
              </a:rPr>
              <a:t> </a:t>
            </a:r>
            <a:r>
              <a:rPr lang="de-DE" sz="1500" dirty="0" err="1">
                <a:solidFill>
                  <a:schemeClr val="tx2"/>
                </a:solidFill>
              </a:rPr>
              <a:t>water</a:t>
            </a:r>
            <a:r>
              <a:rPr lang="de-DE" sz="1500" dirty="0">
                <a:solidFill>
                  <a:schemeClr val="tx2"/>
                </a:solidFill>
              </a:rPr>
              <a:t>, </a:t>
            </a:r>
            <a:r>
              <a:rPr lang="de-DE" sz="1500" dirty="0" err="1">
                <a:solidFill>
                  <a:schemeClr val="tx2"/>
                </a:solidFill>
              </a:rPr>
              <a:t>nutrients</a:t>
            </a:r>
            <a:r>
              <a:rPr lang="de-DE" sz="1500" dirty="0">
                <a:solidFill>
                  <a:schemeClr val="tx2"/>
                </a:solidFill>
              </a:rPr>
              <a:t> &amp; </a:t>
            </a:r>
            <a:r>
              <a:rPr lang="de-DE" sz="1500" dirty="0" err="1">
                <a:solidFill>
                  <a:schemeClr val="tx2"/>
                </a:solidFill>
              </a:rPr>
              <a:t>energy</a:t>
            </a:r>
            <a:endParaRPr lang="de-DE" sz="1500" dirty="0">
              <a:solidFill>
                <a:schemeClr val="tx2"/>
              </a:solidFill>
            </a:endParaRPr>
          </a:p>
          <a:p>
            <a:pPr algn="ctr"/>
            <a:r>
              <a:rPr lang="de-DE" sz="1500" dirty="0">
                <a:solidFill>
                  <a:schemeClr val="tx2"/>
                </a:solidFill>
                <a:sym typeface="Wingdings" panose="05000000000000000000" pitchFamily="2" charset="2"/>
              </a:rPr>
              <a:t> </a:t>
            </a:r>
            <a:r>
              <a:rPr lang="de-DE" sz="1500" dirty="0" err="1">
                <a:solidFill>
                  <a:schemeClr val="tx2"/>
                </a:solidFill>
              </a:rPr>
              <a:t>Reduced</a:t>
            </a:r>
            <a:r>
              <a:rPr lang="de-DE" sz="1500" dirty="0">
                <a:solidFill>
                  <a:schemeClr val="tx2"/>
                </a:solidFill>
              </a:rPr>
              <a:t> material </a:t>
            </a:r>
            <a:r>
              <a:rPr lang="de-DE" sz="1500" dirty="0" err="1">
                <a:solidFill>
                  <a:schemeClr val="tx2"/>
                </a:solidFill>
              </a:rPr>
              <a:t>footprint</a:t>
            </a:r>
            <a:r>
              <a:rPr lang="de-DE" sz="1500" dirty="0">
                <a:solidFill>
                  <a:schemeClr val="tx2"/>
                </a:solidFill>
              </a:rPr>
              <a:t> &amp; </a:t>
            </a:r>
            <a:r>
              <a:rPr lang="de-DE" sz="1500" dirty="0" err="1">
                <a:solidFill>
                  <a:schemeClr val="tx2"/>
                </a:solidFill>
              </a:rPr>
              <a:t>costs</a:t>
            </a:r>
            <a:r>
              <a:rPr lang="de-DE" sz="1500" dirty="0">
                <a:solidFill>
                  <a:schemeClr val="tx2"/>
                </a:solidFill>
              </a:rPr>
              <a:t>, </a:t>
            </a:r>
            <a:r>
              <a:rPr lang="de-DE" sz="1500" dirty="0" err="1">
                <a:solidFill>
                  <a:schemeClr val="tx2"/>
                </a:solidFill>
              </a:rPr>
              <a:t>while</a:t>
            </a:r>
            <a:r>
              <a:rPr lang="de-DE" sz="1500" dirty="0">
                <a:solidFill>
                  <a:schemeClr val="tx2"/>
                </a:solidFill>
              </a:rPr>
              <a:t> </a:t>
            </a:r>
            <a:r>
              <a:rPr lang="de-DE" sz="1500" dirty="0" err="1">
                <a:solidFill>
                  <a:schemeClr val="tx2"/>
                </a:solidFill>
              </a:rPr>
              <a:t>enhancing</a:t>
            </a:r>
            <a:r>
              <a:rPr lang="de-DE" sz="1500" dirty="0">
                <a:solidFill>
                  <a:schemeClr val="tx2"/>
                </a:solidFill>
              </a:rPr>
              <a:t> </a:t>
            </a:r>
            <a:r>
              <a:rPr lang="de-DE" sz="1500" dirty="0" err="1">
                <a:solidFill>
                  <a:schemeClr val="tx2"/>
                </a:solidFill>
              </a:rPr>
              <a:t>resource</a:t>
            </a:r>
            <a:r>
              <a:rPr lang="de-DE" sz="1500" dirty="0">
                <a:solidFill>
                  <a:schemeClr val="tx2"/>
                </a:solidFill>
              </a:rPr>
              <a:t> </a:t>
            </a:r>
            <a:r>
              <a:rPr lang="de-DE" sz="1500" dirty="0" err="1">
                <a:solidFill>
                  <a:schemeClr val="tx2"/>
                </a:solidFill>
              </a:rPr>
              <a:t>output</a:t>
            </a:r>
            <a:r>
              <a:rPr lang="de-DE" sz="1500" dirty="0">
                <a:solidFill>
                  <a:schemeClr val="tx2"/>
                </a:solidFill>
              </a:rPr>
              <a:t> + </a:t>
            </a:r>
            <a:r>
              <a:rPr lang="de-DE" sz="1500" dirty="0" err="1">
                <a:solidFill>
                  <a:schemeClr val="tx2"/>
                </a:solidFill>
              </a:rPr>
              <a:t>finances</a:t>
            </a:r>
            <a:endParaRPr lang="en-GB" sz="1500" dirty="0">
              <a:solidFill>
                <a:schemeClr val="tx2"/>
              </a:solidFill>
            </a:endParaRPr>
          </a:p>
        </p:txBody>
      </p:sp>
      <p:pic>
        <p:nvPicPr>
          <p:cNvPr id="64" name="Picture 2">
            <a:extLst>
              <a:ext uri="{FF2B5EF4-FFF2-40B4-BE49-F238E27FC236}">
                <a16:creationId xmlns:a16="http://schemas.microsoft.com/office/drawing/2014/main" id="{44C2C5C0-A285-F665-BACE-062924D513AF}"/>
              </a:ext>
            </a:extLst>
          </p:cNvPr>
          <p:cNvPicPr>
            <a:picLocks noChangeAspect="1" noChangeArrowheads="1"/>
          </p:cNvPicPr>
          <p:nvPr/>
        </p:nvPicPr>
        <p:blipFill>
          <a:blip r:embed="rId28" cstate="email">
            <a:extLst>
              <a:ext uri="{28A0092B-C50C-407E-A947-70E740481C1C}">
                <a14:useLocalDpi xmlns:a14="http://schemas.microsoft.com/office/drawing/2010/main" val="0"/>
              </a:ext>
            </a:extLst>
          </a:blip>
          <a:srcRect/>
          <a:stretch>
            <a:fillRect/>
          </a:stretch>
        </p:blipFill>
        <p:spPr bwMode="auto">
          <a:xfrm>
            <a:off x="8319499" y="8198776"/>
            <a:ext cx="3402013" cy="84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6" name="TextBox 11">
            <a:extLst>
              <a:ext uri="{FF2B5EF4-FFF2-40B4-BE49-F238E27FC236}">
                <a16:creationId xmlns:a16="http://schemas.microsoft.com/office/drawing/2014/main" id="{1C0983C0-31AB-5BBD-80D5-2CDB024885D4}"/>
              </a:ext>
            </a:extLst>
          </p:cNvPr>
          <p:cNvSpPr txBox="1"/>
          <p:nvPr/>
        </p:nvSpPr>
        <p:spPr>
          <a:xfrm>
            <a:off x="2433635" y="1668701"/>
            <a:ext cx="15707398" cy="861774"/>
          </a:xfrm>
          <a:prstGeom prst="rect">
            <a:avLst/>
          </a:prstGeom>
          <a:noFill/>
        </p:spPr>
        <p:txBody>
          <a:bodyPr wrap="square">
            <a:spAutoFit/>
          </a:bodyPr>
          <a:lstStyle/>
          <a:p>
            <a:pPr algn="ctr"/>
            <a:r>
              <a:rPr lang="en-IN" sz="2500" b="1" dirty="0">
                <a:solidFill>
                  <a:schemeClr val="tx2">
                    <a:lumMod val="75000"/>
                  </a:schemeClr>
                </a:solidFill>
                <a:latin typeface="Barlow Semi Condensed" panose="00000506000000000000" pitchFamily="2" charset="0"/>
              </a:rPr>
              <a:t>Addressing rising water insecurity, land degradation &amp; food insecurity, and climate change </a:t>
            </a:r>
          </a:p>
          <a:p>
            <a:pPr algn="ctr"/>
            <a:r>
              <a:rPr lang="en-IN" sz="2500" b="1" dirty="0">
                <a:solidFill>
                  <a:schemeClr val="tx2">
                    <a:lumMod val="75000"/>
                  </a:schemeClr>
                </a:solidFill>
                <a:latin typeface="Barlow Semi Condensed" panose="00000506000000000000" pitchFamily="2" charset="0"/>
              </a:rPr>
              <a:t>through circular resource approaches, resource sensitive systems, and climate change adaptation/mitigation measures</a:t>
            </a:r>
            <a:endParaRPr lang="en-IN" sz="2500" dirty="0">
              <a:solidFill>
                <a:schemeClr val="tx2"/>
              </a:solidFill>
              <a:latin typeface="Barlow Semi Condensed" panose="00000506000000000000" pitchFamily="2" charset="0"/>
            </a:endParaRPr>
          </a:p>
        </p:txBody>
      </p:sp>
      <p:pic>
        <p:nvPicPr>
          <p:cNvPr id="9" name="Picture 6">
            <a:extLst>
              <a:ext uri="{FF2B5EF4-FFF2-40B4-BE49-F238E27FC236}">
                <a16:creationId xmlns:a16="http://schemas.microsoft.com/office/drawing/2014/main" id="{7BC57D83-134D-B051-6B9F-2D264638C8D4}"/>
              </a:ext>
            </a:extLst>
          </p:cNvPr>
          <p:cNvPicPr>
            <a:picLocks noChangeAspect="1"/>
          </p:cNvPicPr>
          <p:nvPr/>
        </p:nvPicPr>
        <p:blipFill>
          <a:blip r:embed="rId29"/>
          <a:stretch>
            <a:fillRect/>
          </a:stretch>
        </p:blipFill>
        <p:spPr>
          <a:xfrm>
            <a:off x="17389328" y="168275"/>
            <a:ext cx="1761371" cy="1271578"/>
          </a:xfrm>
          <a:prstGeom prst="rect">
            <a:avLst/>
          </a:prstGeom>
        </p:spPr>
      </p:pic>
      <p:sp>
        <p:nvSpPr>
          <p:cNvPr id="10" name="Freeform 3">
            <a:extLst>
              <a:ext uri="{FF2B5EF4-FFF2-40B4-BE49-F238E27FC236}">
                <a16:creationId xmlns:a16="http://schemas.microsoft.com/office/drawing/2014/main" id="{11CE7C59-5A0B-3B32-716D-724AE6B03FFB}"/>
              </a:ext>
            </a:extLst>
          </p:cNvPr>
          <p:cNvSpPr/>
          <p:nvPr/>
        </p:nvSpPr>
        <p:spPr>
          <a:xfrm>
            <a:off x="16651404" y="425437"/>
            <a:ext cx="737924" cy="986359"/>
          </a:xfrm>
          <a:custGeom>
            <a:avLst/>
            <a:gdLst/>
            <a:ahLst/>
            <a:cxnLst/>
            <a:rect l="l" t="t" r="r" b="b"/>
            <a:pathLst>
              <a:path w="1368161" h="2810338">
                <a:moveTo>
                  <a:pt x="0" y="0"/>
                </a:moveTo>
                <a:lnTo>
                  <a:pt x="1368161" y="0"/>
                </a:lnTo>
                <a:lnTo>
                  <a:pt x="1368161" y="2810337"/>
                </a:lnTo>
                <a:lnTo>
                  <a:pt x="0" y="2810337"/>
                </a:lnTo>
                <a:lnTo>
                  <a:pt x="0" y="0"/>
                </a:lnTo>
                <a:close/>
              </a:path>
            </a:pathLst>
          </a:custGeom>
          <a:blipFill>
            <a:blip r:embed="rId30"/>
            <a:stretch>
              <a:fillRect t="-1626" r="-8351"/>
            </a:stretch>
          </a:blipFill>
        </p:spPr>
        <p:txBody>
          <a:bodyPr/>
          <a:lstStyle/>
          <a:p>
            <a:endParaRPr lang="de-DE"/>
          </a:p>
        </p:txBody>
      </p:sp>
      <p:sp>
        <p:nvSpPr>
          <p:cNvPr id="11" name="Freeform 2">
            <a:extLst>
              <a:ext uri="{FF2B5EF4-FFF2-40B4-BE49-F238E27FC236}">
                <a16:creationId xmlns:a16="http://schemas.microsoft.com/office/drawing/2014/main" id="{52F33FD7-27F7-08EB-57AE-8754B6031D60}"/>
              </a:ext>
            </a:extLst>
          </p:cNvPr>
          <p:cNvSpPr/>
          <p:nvPr/>
        </p:nvSpPr>
        <p:spPr>
          <a:xfrm>
            <a:off x="15005050" y="371257"/>
            <a:ext cx="1371600" cy="986358"/>
          </a:xfrm>
          <a:custGeom>
            <a:avLst/>
            <a:gdLst/>
            <a:ahLst/>
            <a:cxnLst/>
            <a:rect l="l" t="t" r="r" b="b"/>
            <a:pathLst>
              <a:path w="4608540" h="3064679">
                <a:moveTo>
                  <a:pt x="0" y="0"/>
                </a:moveTo>
                <a:lnTo>
                  <a:pt x="4608540" y="0"/>
                </a:lnTo>
                <a:lnTo>
                  <a:pt x="4608540" y="3064679"/>
                </a:lnTo>
                <a:lnTo>
                  <a:pt x="0" y="3064679"/>
                </a:lnTo>
                <a:lnTo>
                  <a:pt x="0" y="0"/>
                </a:lnTo>
                <a:close/>
              </a:path>
            </a:pathLst>
          </a:custGeom>
          <a:blipFill>
            <a:blip r:embed="rId31"/>
            <a:stretch>
              <a:fillRect l="-16665" r="-19997"/>
            </a:stretch>
          </a:blipFill>
        </p:spPr>
        <p:txBody>
          <a:bodyPr/>
          <a:lstStyle/>
          <a:p>
            <a:endParaRPr lang="de-DE"/>
          </a:p>
        </p:txBody>
      </p:sp>
      <p:pic>
        <p:nvPicPr>
          <p:cNvPr id="12" name="Picture 1">
            <a:extLst>
              <a:ext uri="{FF2B5EF4-FFF2-40B4-BE49-F238E27FC236}">
                <a16:creationId xmlns:a16="http://schemas.microsoft.com/office/drawing/2014/main" id="{21357604-FB8E-FB8F-753A-90AD78279C2E}"/>
              </a:ext>
            </a:extLst>
          </p:cNvPr>
          <p:cNvPicPr>
            <a:picLocks noChangeAspect="1" noChangeArrowheads="1"/>
          </p:cNvPicPr>
          <p:nvPr/>
        </p:nvPicPr>
        <p:blipFill rotWithShape="1">
          <a:blip r:embed="rId32" cstate="print">
            <a:extLst>
              <a:ext uri="{28A0092B-C50C-407E-A947-70E740481C1C}">
                <a14:useLocalDpi xmlns:a14="http://schemas.microsoft.com/office/drawing/2010/main" val="0"/>
              </a:ext>
            </a:extLst>
          </a:blip>
          <a:srcRect b="9813"/>
          <a:stretch/>
        </p:blipFill>
        <p:spPr bwMode="auto">
          <a:xfrm>
            <a:off x="12678461" y="238601"/>
            <a:ext cx="2486587" cy="10484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5047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strips(downLeft)">
                                      <p:cBhvr>
                                        <p:cTn id="7" dur="500"/>
                                        <p:tgtEl>
                                          <p:spTgt spid="51"/>
                                        </p:tgtEl>
                                      </p:cBhvr>
                                    </p:animEffect>
                                  </p:childTnLst>
                                </p:cTn>
                              </p:par>
                              <p:par>
                                <p:cTn id="8" presetID="1" presetClass="entr" presetSubtype="0" fill="hold" nodeType="withEffect">
                                  <p:stCondLst>
                                    <p:cond delay="0"/>
                                  </p:stCondLst>
                                  <p:childTnLst>
                                    <p:set>
                                      <p:cBhvr>
                                        <p:cTn id="9" dur="1" fill="hold">
                                          <p:stCondLst>
                                            <p:cond delay="0"/>
                                          </p:stCondLst>
                                        </p:cTn>
                                        <p:tgtEl>
                                          <p:spTgt spid="52"/>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42"/>
                                        </p:tgtEl>
                                        <p:attrNameLst>
                                          <p:attrName>style.visibility</p:attrName>
                                        </p:attrNameLst>
                                      </p:cBhvr>
                                      <p:to>
                                        <p:strVal val="visible"/>
                                      </p:to>
                                    </p:set>
                                    <p:animEffect transition="in" filter="wheel(1)">
                                      <p:cBhvr>
                                        <p:cTn id="14" dur="2000"/>
                                        <p:tgtEl>
                                          <p:spTgt spid="42"/>
                                        </p:tgtEl>
                                      </p:cBhvr>
                                    </p:animEffect>
                                  </p:childTnLst>
                                </p:cTn>
                              </p:par>
                              <p:par>
                                <p:cTn id="15" presetID="1" presetClass="entr" presetSubtype="0" fill="hold" nodeType="withEffect">
                                  <p:stCondLst>
                                    <p:cond delay="0"/>
                                  </p:stCondLst>
                                  <p:childTnLst>
                                    <p:set>
                                      <p:cBhvr>
                                        <p:cTn id="16" dur="1" fill="hold">
                                          <p:stCondLst>
                                            <p:cond delay="0"/>
                                          </p:stCondLst>
                                        </p:cTn>
                                        <p:tgtEl>
                                          <p:spTgt spid="6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down)">
                                      <p:cBhvr>
                                        <p:cTn id="23" dur="500"/>
                                        <p:tgtEl>
                                          <p:spTgt spid="44"/>
                                        </p:tgtEl>
                                      </p:cBhvr>
                                    </p:animEffect>
                                  </p:childTnLst>
                                </p:cTn>
                              </p:par>
                              <p:par>
                                <p:cTn id="24" presetID="22" presetClass="entr" presetSubtype="4" fill="hold" nodeType="withEffect">
                                  <p:stCondLst>
                                    <p:cond delay="0"/>
                                  </p:stCondLst>
                                  <p:childTnLst>
                                    <p:set>
                                      <p:cBhvr>
                                        <p:cTn id="25" dur="1" fill="hold">
                                          <p:stCondLst>
                                            <p:cond delay="0"/>
                                          </p:stCondLst>
                                        </p:cTn>
                                        <p:tgtEl>
                                          <p:spTgt spid="57"/>
                                        </p:tgtEl>
                                        <p:attrNameLst>
                                          <p:attrName>style.visibility</p:attrName>
                                        </p:attrNameLst>
                                      </p:cBhvr>
                                      <p:to>
                                        <p:strVal val="visible"/>
                                      </p:to>
                                    </p:set>
                                    <p:animEffect transition="in" filter="wipe(down)">
                                      <p:cBhvr>
                                        <p:cTn id="26" dur="500"/>
                                        <p:tgtEl>
                                          <p:spTgt spid="5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down)">
                                      <p:cBhvr>
                                        <p:cTn id="31" dur="500"/>
                                        <p:tgtEl>
                                          <p:spTgt spid="39"/>
                                        </p:tgtEl>
                                      </p:cBhvr>
                                    </p:animEffect>
                                  </p:childTnLst>
                                </p:cTn>
                              </p:par>
                              <p:par>
                                <p:cTn id="32" presetID="22" presetClass="entr" presetSubtype="4" fill="hold" nodeType="withEffect">
                                  <p:stCondLst>
                                    <p:cond delay="0"/>
                                  </p:stCondLst>
                                  <p:childTnLst>
                                    <p:set>
                                      <p:cBhvr>
                                        <p:cTn id="33" dur="1" fill="hold">
                                          <p:stCondLst>
                                            <p:cond delay="0"/>
                                          </p:stCondLst>
                                        </p:cTn>
                                        <p:tgtEl>
                                          <p:spTgt spid="56"/>
                                        </p:tgtEl>
                                        <p:attrNameLst>
                                          <p:attrName>style.visibility</p:attrName>
                                        </p:attrNameLst>
                                      </p:cBhvr>
                                      <p:to>
                                        <p:strVal val="visible"/>
                                      </p:to>
                                    </p:set>
                                    <p:animEffect transition="in" filter="wipe(down)">
                                      <p:cBhvr>
                                        <p:cTn id="34" dur="500"/>
                                        <p:tgtEl>
                                          <p:spTgt spid="56"/>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wipe(down)">
                                      <p:cBhvr>
                                        <p:cTn id="37" dur="500"/>
                                        <p:tgtEl>
                                          <p:spTgt spid="5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55"/>
                                        </p:tgtEl>
                                        <p:attrNameLst>
                                          <p:attrName>style.visibility</p:attrName>
                                        </p:attrNameLst>
                                      </p:cBhvr>
                                      <p:to>
                                        <p:strVal val="visible"/>
                                      </p:to>
                                    </p:set>
                                    <p:animEffect transition="in" filter="wipe(down)">
                                      <p:cBhvr>
                                        <p:cTn id="42" dur="500"/>
                                        <p:tgtEl>
                                          <p:spTgt spid="55"/>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wipe(down)">
                                      <p:cBhvr>
                                        <p:cTn id="45" dur="500"/>
                                        <p:tgtEl>
                                          <p:spTgt spid="45"/>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58"/>
                                        </p:tgtEl>
                                        <p:attrNameLst>
                                          <p:attrName>style.visibility</p:attrName>
                                        </p:attrNameLst>
                                      </p:cBhvr>
                                      <p:to>
                                        <p:strVal val="visible"/>
                                      </p:to>
                                    </p:set>
                                    <p:animEffect transition="in" filter="wipe(down)">
                                      <p:cBhvr>
                                        <p:cTn id="48" dur="500"/>
                                        <p:tgtEl>
                                          <p:spTgt spid="58"/>
                                        </p:tgtEl>
                                      </p:cBhvr>
                                    </p:animEffect>
                                  </p:childTnLst>
                                </p:cTn>
                              </p:par>
                              <p:par>
                                <p:cTn id="49" presetID="22" presetClass="entr" presetSubtype="4" fill="hold" nodeType="withEffect">
                                  <p:stCondLst>
                                    <p:cond delay="0"/>
                                  </p:stCondLst>
                                  <p:childTnLst>
                                    <p:set>
                                      <p:cBhvr>
                                        <p:cTn id="50" dur="1" fill="hold">
                                          <p:stCondLst>
                                            <p:cond delay="0"/>
                                          </p:stCondLst>
                                        </p:cTn>
                                        <p:tgtEl>
                                          <p:spTgt spid="48"/>
                                        </p:tgtEl>
                                        <p:attrNameLst>
                                          <p:attrName>style.visibility</p:attrName>
                                        </p:attrNameLst>
                                      </p:cBhvr>
                                      <p:to>
                                        <p:strVal val="visible"/>
                                      </p:to>
                                    </p:set>
                                    <p:animEffect transition="in" filter="wipe(down)">
                                      <p:cBhvr>
                                        <p:cTn id="51" dur="500"/>
                                        <p:tgtEl>
                                          <p:spTgt spid="48"/>
                                        </p:tgtEl>
                                      </p:cBhvr>
                                    </p:animEffect>
                                  </p:childTnLst>
                                </p:cTn>
                              </p:par>
                              <p:par>
                                <p:cTn id="52" presetID="22" presetClass="entr" presetSubtype="4" fill="hold" nodeType="with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wipe(down)">
                                      <p:cBhvr>
                                        <p:cTn id="54" dur="500"/>
                                        <p:tgtEl>
                                          <p:spTgt spid="47"/>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wipe(down)">
                                      <p:cBhvr>
                                        <p:cTn id="57" dur="500"/>
                                        <p:tgtEl>
                                          <p:spTgt spid="37"/>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50"/>
                                        </p:tgtEl>
                                        <p:attrNameLst>
                                          <p:attrName>style.visibility</p:attrName>
                                        </p:attrNameLst>
                                      </p:cBhvr>
                                      <p:to>
                                        <p:strVal val="visible"/>
                                      </p:to>
                                    </p:set>
                                    <p:animEffect transition="in" filter="wipe(down)">
                                      <p:cBhvr>
                                        <p:cTn id="62" dur="500"/>
                                        <p:tgtEl>
                                          <p:spTgt spid="50"/>
                                        </p:tgtEl>
                                      </p:cBhvr>
                                    </p:animEffect>
                                  </p:childTnLst>
                                </p:cTn>
                              </p:par>
                              <p:par>
                                <p:cTn id="63" presetID="22" presetClass="entr" presetSubtype="4" fill="hold" nodeType="withEffect">
                                  <p:stCondLst>
                                    <p:cond delay="0"/>
                                  </p:stCondLst>
                                  <p:childTnLst>
                                    <p:set>
                                      <p:cBhvr>
                                        <p:cTn id="64" dur="1" fill="hold">
                                          <p:stCondLst>
                                            <p:cond delay="0"/>
                                          </p:stCondLst>
                                        </p:cTn>
                                        <p:tgtEl>
                                          <p:spTgt spid="54"/>
                                        </p:tgtEl>
                                        <p:attrNameLst>
                                          <p:attrName>style.visibility</p:attrName>
                                        </p:attrNameLst>
                                      </p:cBhvr>
                                      <p:to>
                                        <p:strVal val="visible"/>
                                      </p:to>
                                    </p:set>
                                    <p:animEffect transition="in" filter="wipe(down)">
                                      <p:cBhvr>
                                        <p:cTn id="6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9" grpId="0" animBg="1"/>
      <p:bldP spid="42" grpId="0" animBg="1"/>
      <p:bldP spid="44" grpId="0" animBg="1"/>
      <p:bldP spid="45" grpId="0" animBg="1"/>
      <p:bldP spid="50" grpId="0" animBg="1"/>
      <p:bldP spid="51" grpId="0" animBg="1"/>
      <p:bldP spid="58" grpId="0"/>
      <p:bldP spid="59" grpId="0"/>
      <p:bldP spid="6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hteck: abgerundete Ecken 14">
            <a:extLst>
              <a:ext uri="{FF2B5EF4-FFF2-40B4-BE49-F238E27FC236}">
                <a16:creationId xmlns:a16="http://schemas.microsoft.com/office/drawing/2014/main" id="{629A2F51-AE4B-BBEE-643B-31A3074D91BC}"/>
              </a:ext>
            </a:extLst>
          </p:cNvPr>
          <p:cNvSpPr/>
          <p:nvPr/>
        </p:nvSpPr>
        <p:spPr>
          <a:xfrm>
            <a:off x="5815517" y="2066711"/>
            <a:ext cx="12453106" cy="3697147"/>
          </a:xfrm>
          <a:prstGeom prst="roundRect">
            <a:avLst/>
          </a:prstGeom>
          <a:solidFill>
            <a:schemeClr val="tx2">
              <a:alpha val="11000"/>
            </a:schemeClr>
          </a:solidFill>
          <a:ln>
            <a:solidFill>
              <a:schemeClr val="accent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26" name="object 26"/>
          <p:cNvSpPr/>
          <p:nvPr/>
        </p:nvSpPr>
        <p:spPr>
          <a:xfrm>
            <a:off x="837670" y="1471159"/>
            <a:ext cx="18428970" cy="0"/>
          </a:xfrm>
          <a:custGeom>
            <a:avLst/>
            <a:gdLst/>
            <a:ahLst/>
            <a:cxnLst/>
            <a:rect l="l" t="t" r="r" b="b"/>
            <a:pathLst>
              <a:path w="18428970">
                <a:moveTo>
                  <a:pt x="0" y="0"/>
                </a:moveTo>
                <a:lnTo>
                  <a:pt x="18428758" y="0"/>
                </a:lnTo>
              </a:path>
            </a:pathLst>
          </a:custGeom>
          <a:ln w="31412">
            <a:solidFill>
              <a:srgbClr val="009FE3"/>
            </a:solidFill>
          </a:ln>
        </p:spPr>
        <p:txBody>
          <a:bodyPr wrap="square" lIns="0" tIns="0" rIns="0" bIns="0" rtlCol="0"/>
          <a:lstStyle/>
          <a:p>
            <a:endParaRPr/>
          </a:p>
        </p:txBody>
      </p:sp>
      <p:sp>
        <p:nvSpPr>
          <p:cNvPr id="30" name="Title 29">
            <a:extLst>
              <a:ext uri="{FF2B5EF4-FFF2-40B4-BE49-F238E27FC236}">
                <a16:creationId xmlns:a16="http://schemas.microsoft.com/office/drawing/2014/main" id="{725E5E43-C2D2-B0A1-E0A3-00D5BFEB0E80}"/>
              </a:ext>
            </a:extLst>
          </p:cNvPr>
          <p:cNvSpPr>
            <a:spLocks noGrp="1"/>
          </p:cNvSpPr>
          <p:nvPr>
            <p:ph type="title"/>
          </p:nvPr>
        </p:nvSpPr>
        <p:spPr/>
        <p:txBody>
          <a:bodyPr/>
          <a:lstStyle/>
          <a:p>
            <a:r>
              <a:rPr lang="en-GB" dirty="0"/>
              <a:t>Project Overview &amp; Objective</a:t>
            </a:r>
          </a:p>
        </p:txBody>
      </p:sp>
      <p:sp>
        <p:nvSpPr>
          <p:cNvPr id="2" name="Rechteck 1">
            <a:extLst>
              <a:ext uri="{FF2B5EF4-FFF2-40B4-BE49-F238E27FC236}">
                <a16:creationId xmlns:a16="http://schemas.microsoft.com/office/drawing/2014/main" id="{E0213966-5A0F-D67B-6CC2-9D8B8346C03C}"/>
              </a:ext>
            </a:extLst>
          </p:cNvPr>
          <p:cNvSpPr/>
          <p:nvPr/>
        </p:nvSpPr>
        <p:spPr>
          <a:xfrm>
            <a:off x="7766050" y="10683874"/>
            <a:ext cx="4419600" cy="39622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Picture 11" descr="A picture containing text, clipart&#10;&#10;Description automatically generated">
            <a:extLst>
              <a:ext uri="{FF2B5EF4-FFF2-40B4-BE49-F238E27FC236}">
                <a16:creationId xmlns:a16="http://schemas.microsoft.com/office/drawing/2014/main" id="{D74DAA89-6766-CC05-819B-946A42BDE4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2250" y="10218455"/>
            <a:ext cx="1274910" cy="930837"/>
          </a:xfrm>
          <a:prstGeom prst="rect">
            <a:avLst/>
          </a:prstGeom>
        </p:spPr>
      </p:pic>
      <p:pic>
        <p:nvPicPr>
          <p:cNvPr id="4" name="Picture 16">
            <a:extLst>
              <a:ext uri="{FF2B5EF4-FFF2-40B4-BE49-F238E27FC236}">
                <a16:creationId xmlns:a16="http://schemas.microsoft.com/office/drawing/2014/main" id="{CD1F0DAB-72E0-0DB1-9AB8-CB4411499C8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71050" y="10599455"/>
            <a:ext cx="1324918" cy="39623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
            <a:extLst>
              <a:ext uri="{FF2B5EF4-FFF2-40B4-BE49-F238E27FC236}">
                <a16:creationId xmlns:a16="http://schemas.microsoft.com/office/drawing/2014/main" id="{09D55BBF-130D-3F44-3BA9-CFD2E428881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21258" y="10302875"/>
            <a:ext cx="1662424" cy="777237"/>
          </a:xfrm>
          <a:prstGeom prst="rect">
            <a:avLst/>
          </a:prstGeom>
          <a:noFill/>
          <a:extLst>
            <a:ext uri="{909E8E84-426E-40DD-AFC4-6F175D3DCCD1}">
              <a14:hiddenFill xmlns:a14="http://schemas.microsoft.com/office/drawing/2010/main">
                <a:solidFill>
                  <a:srgbClr val="FFFFFF"/>
                </a:solidFill>
              </a14:hiddenFill>
            </a:ext>
          </a:extLst>
        </p:spPr>
      </p:pic>
      <p:sp>
        <p:nvSpPr>
          <p:cNvPr id="8" name="Rechteck: abgerundete Ecken 7">
            <a:extLst>
              <a:ext uri="{FF2B5EF4-FFF2-40B4-BE49-F238E27FC236}">
                <a16:creationId xmlns:a16="http://schemas.microsoft.com/office/drawing/2014/main" id="{1ADD04D2-837B-E90D-00FD-A9E055B8B17F}"/>
              </a:ext>
            </a:extLst>
          </p:cNvPr>
          <p:cNvSpPr/>
          <p:nvPr/>
        </p:nvSpPr>
        <p:spPr>
          <a:xfrm>
            <a:off x="5815517" y="6264275"/>
            <a:ext cx="12618533" cy="3281717"/>
          </a:xfrm>
          <a:prstGeom prst="roundRect">
            <a:avLst/>
          </a:prstGeom>
          <a:solidFill>
            <a:schemeClr val="accent5">
              <a:alpha val="11000"/>
            </a:schemeClr>
          </a:solidFill>
          <a:ln>
            <a:solidFill>
              <a:schemeClr val="accent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6" name="TextBox 11">
            <a:extLst>
              <a:ext uri="{FF2B5EF4-FFF2-40B4-BE49-F238E27FC236}">
                <a16:creationId xmlns:a16="http://schemas.microsoft.com/office/drawing/2014/main" id="{B452FDB4-56C1-6BF8-09B5-52963D521A25}"/>
              </a:ext>
            </a:extLst>
          </p:cNvPr>
          <p:cNvSpPr txBox="1"/>
          <p:nvPr/>
        </p:nvSpPr>
        <p:spPr>
          <a:xfrm>
            <a:off x="5937250" y="2378075"/>
            <a:ext cx="12115800" cy="3323987"/>
          </a:xfrm>
          <a:prstGeom prst="rect">
            <a:avLst/>
          </a:prstGeom>
          <a:noFill/>
        </p:spPr>
        <p:txBody>
          <a:bodyPr wrap="square">
            <a:spAutoFit/>
          </a:bodyPr>
          <a:lstStyle/>
          <a:p>
            <a:pPr algn="ctr"/>
            <a:r>
              <a:rPr lang="en-IN" sz="3000" b="1" dirty="0">
                <a:solidFill>
                  <a:schemeClr val="tx2">
                    <a:lumMod val="75000"/>
                  </a:schemeClr>
                </a:solidFill>
                <a:latin typeface="Barlow Semi Condensed" panose="00000506000000000000" pitchFamily="2" charset="0"/>
              </a:rPr>
              <a:t>Overarching Goal &amp; Intervention</a:t>
            </a:r>
          </a:p>
          <a:p>
            <a:pPr algn="ctr"/>
            <a:endParaRPr lang="en-IN" sz="3000" b="1" dirty="0">
              <a:solidFill>
                <a:schemeClr val="tx2">
                  <a:lumMod val="75000"/>
                </a:schemeClr>
              </a:solidFill>
              <a:latin typeface="Barlow Semi Condensed" panose="00000506000000000000" pitchFamily="2" charset="0"/>
            </a:endParaRPr>
          </a:p>
          <a:p>
            <a:pPr algn="ctr"/>
            <a:r>
              <a:rPr lang="en-IN" sz="3000" dirty="0">
                <a:solidFill>
                  <a:schemeClr val="tx2">
                    <a:lumMod val="75000"/>
                  </a:schemeClr>
                </a:solidFill>
                <a:latin typeface="Barlow Semi Condensed" panose="00000506000000000000" pitchFamily="2" charset="0"/>
              </a:rPr>
              <a:t>Enhance resilience of vulnerable smallholder farmers to climate risks &amp; food insecurity</a:t>
            </a:r>
          </a:p>
          <a:p>
            <a:pPr algn="ctr"/>
            <a:endParaRPr lang="en-IN" sz="3000" dirty="0">
              <a:solidFill>
                <a:schemeClr val="tx2">
                  <a:lumMod val="75000"/>
                </a:schemeClr>
              </a:solidFill>
              <a:latin typeface="Barlow Semi Condensed" panose="00000506000000000000" pitchFamily="2" charset="0"/>
            </a:endParaRPr>
          </a:p>
          <a:p>
            <a:pPr algn="ctr"/>
            <a:r>
              <a:rPr lang="en-IN" sz="3000" dirty="0">
                <a:solidFill>
                  <a:schemeClr val="tx2"/>
                </a:solidFill>
                <a:latin typeface="Barlow Semi Condensed" panose="00000506000000000000" pitchFamily="2" charset="0"/>
              </a:rPr>
              <a:t>Adaptive measure: establishing decentralized wastewater treatment &amp; use of non-conventional water source</a:t>
            </a:r>
          </a:p>
        </p:txBody>
      </p:sp>
      <p:sp>
        <p:nvSpPr>
          <p:cNvPr id="9" name="TextBox 11">
            <a:extLst>
              <a:ext uri="{FF2B5EF4-FFF2-40B4-BE49-F238E27FC236}">
                <a16:creationId xmlns:a16="http://schemas.microsoft.com/office/drawing/2014/main" id="{19FE0F31-36E7-A123-014F-45F601CA3F48}"/>
              </a:ext>
            </a:extLst>
          </p:cNvPr>
          <p:cNvSpPr txBox="1"/>
          <p:nvPr/>
        </p:nvSpPr>
        <p:spPr>
          <a:xfrm>
            <a:off x="6089650" y="6537224"/>
            <a:ext cx="11963400" cy="2400657"/>
          </a:xfrm>
          <a:prstGeom prst="rect">
            <a:avLst/>
          </a:prstGeom>
          <a:noFill/>
        </p:spPr>
        <p:txBody>
          <a:bodyPr wrap="square">
            <a:spAutoFit/>
          </a:bodyPr>
          <a:lstStyle/>
          <a:p>
            <a:pPr algn="ctr"/>
            <a:r>
              <a:rPr lang="en-US" sz="3000" b="1" dirty="0">
                <a:solidFill>
                  <a:schemeClr val="tx2">
                    <a:lumMod val="75000"/>
                  </a:schemeClr>
                </a:solidFill>
                <a:latin typeface="Barlow Semi Condensed" panose="00000506000000000000" pitchFamily="2" charset="0"/>
              </a:rPr>
              <a:t>Objective of this Project</a:t>
            </a:r>
          </a:p>
          <a:p>
            <a:pPr algn="ctr"/>
            <a:endParaRPr lang="en-US" sz="3000" b="1" i="1" dirty="0">
              <a:solidFill>
                <a:schemeClr val="tx2">
                  <a:lumMod val="75000"/>
                </a:schemeClr>
              </a:solidFill>
              <a:latin typeface="Barlow Semi Condensed" panose="00000506000000000000" pitchFamily="2" charset="0"/>
            </a:endParaRPr>
          </a:p>
          <a:p>
            <a:pPr algn="ctr"/>
            <a:r>
              <a:rPr lang="en-US" sz="3000" i="1" dirty="0">
                <a:solidFill>
                  <a:schemeClr val="tx2">
                    <a:lumMod val="75000"/>
                  </a:schemeClr>
                </a:solidFill>
                <a:latin typeface="Barlow Semi Condensed" panose="00000506000000000000" pitchFamily="2" charset="0"/>
              </a:rPr>
              <a:t>This project aimed to address the gaps in assessment of market, technology, &amp; potential business models to accelerate the adoption of decentralized wastewater treatment systems (DWATS) as non-conventional water source in Jordan. </a:t>
            </a:r>
          </a:p>
        </p:txBody>
      </p:sp>
      <p:pic>
        <p:nvPicPr>
          <p:cNvPr id="13" name="Grafik 12" descr="Puzzleteile mit einfarbiger Füllung">
            <a:extLst>
              <a:ext uri="{FF2B5EF4-FFF2-40B4-BE49-F238E27FC236}">
                <a16:creationId xmlns:a16="http://schemas.microsoft.com/office/drawing/2014/main" id="{039F2B19-BE4E-1F96-D2A9-D2FCCA18C04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0800000">
            <a:off x="997277" y="1638840"/>
            <a:ext cx="4602667" cy="4602667"/>
          </a:xfrm>
          <a:prstGeom prst="rect">
            <a:avLst/>
          </a:prstGeom>
        </p:spPr>
      </p:pic>
      <p:sp>
        <p:nvSpPr>
          <p:cNvPr id="16" name="Gewitterblitz 15">
            <a:extLst>
              <a:ext uri="{FF2B5EF4-FFF2-40B4-BE49-F238E27FC236}">
                <a16:creationId xmlns:a16="http://schemas.microsoft.com/office/drawing/2014/main" id="{9D7BFF33-CDA4-8F07-B9D5-E22845C2B3E9}"/>
              </a:ext>
            </a:extLst>
          </p:cNvPr>
          <p:cNvSpPr/>
          <p:nvPr/>
        </p:nvSpPr>
        <p:spPr>
          <a:xfrm flipH="1">
            <a:off x="18585821" y="4362749"/>
            <a:ext cx="640192" cy="1116838"/>
          </a:xfrm>
          <a:prstGeom prst="lightningBol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7" name="Grafik 16" descr="Puzzleteile mit einfarbiger Füllung">
            <a:extLst>
              <a:ext uri="{FF2B5EF4-FFF2-40B4-BE49-F238E27FC236}">
                <a16:creationId xmlns:a16="http://schemas.microsoft.com/office/drawing/2014/main" id="{FC2F3216-3765-EA91-02C2-8959F00660DA}"/>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42932" t="11973" r="10712" b="51384"/>
          <a:stretch/>
        </p:blipFill>
        <p:spPr>
          <a:xfrm rot="9474142">
            <a:off x="3471860" y="6642677"/>
            <a:ext cx="2133600" cy="1686577"/>
          </a:xfrm>
          <a:prstGeom prst="rect">
            <a:avLst/>
          </a:prstGeom>
        </p:spPr>
      </p:pic>
      <p:sp>
        <p:nvSpPr>
          <p:cNvPr id="18" name="Rechteck 17">
            <a:extLst>
              <a:ext uri="{FF2B5EF4-FFF2-40B4-BE49-F238E27FC236}">
                <a16:creationId xmlns:a16="http://schemas.microsoft.com/office/drawing/2014/main" id="{DFBD4CFC-EFF1-2C47-FBF8-0DED6CB6433F}"/>
              </a:ext>
            </a:extLst>
          </p:cNvPr>
          <p:cNvSpPr/>
          <p:nvPr/>
        </p:nvSpPr>
        <p:spPr>
          <a:xfrm>
            <a:off x="1198183" y="4121068"/>
            <a:ext cx="2253920" cy="16002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Rechteck 18">
            <a:extLst>
              <a:ext uri="{FF2B5EF4-FFF2-40B4-BE49-F238E27FC236}">
                <a16:creationId xmlns:a16="http://schemas.microsoft.com/office/drawing/2014/main" id="{E3850D14-4D5F-6DD7-1B06-100EF1D7F8E3}"/>
              </a:ext>
            </a:extLst>
          </p:cNvPr>
          <p:cNvSpPr/>
          <p:nvPr/>
        </p:nvSpPr>
        <p:spPr>
          <a:xfrm>
            <a:off x="608888" y="3940174"/>
            <a:ext cx="2187772" cy="3052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Pfeil: nach links und oben 13">
            <a:extLst>
              <a:ext uri="{FF2B5EF4-FFF2-40B4-BE49-F238E27FC236}">
                <a16:creationId xmlns:a16="http://schemas.microsoft.com/office/drawing/2014/main" id="{AA9BFB16-B3CF-FC5B-B9E4-5B52F373C554}"/>
              </a:ext>
            </a:extLst>
          </p:cNvPr>
          <p:cNvSpPr/>
          <p:nvPr/>
        </p:nvSpPr>
        <p:spPr>
          <a:xfrm rot="5400000">
            <a:off x="1668674" y="5900963"/>
            <a:ext cx="2895600" cy="671258"/>
          </a:xfrm>
          <a:prstGeom prst="leftUpArrow">
            <a:avLst>
              <a:gd name="adj1" fmla="val 14239"/>
              <a:gd name="adj2" fmla="val 16929"/>
              <a:gd name="adj3" fmla="val 25000"/>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Picture 6">
            <a:extLst>
              <a:ext uri="{FF2B5EF4-FFF2-40B4-BE49-F238E27FC236}">
                <a16:creationId xmlns:a16="http://schemas.microsoft.com/office/drawing/2014/main" id="{63434BB2-A38C-103C-8F9F-9B4E2FBD99FE}"/>
              </a:ext>
            </a:extLst>
          </p:cNvPr>
          <p:cNvPicPr>
            <a:picLocks noChangeAspect="1"/>
          </p:cNvPicPr>
          <p:nvPr/>
        </p:nvPicPr>
        <p:blipFill>
          <a:blip r:embed="rId7"/>
          <a:stretch>
            <a:fillRect/>
          </a:stretch>
        </p:blipFill>
        <p:spPr>
          <a:xfrm>
            <a:off x="17389328" y="168275"/>
            <a:ext cx="1761371" cy="1271578"/>
          </a:xfrm>
          <a:prstGeom prst="rect">
            <a:avLst/>
          </a:prstGeom>
        </p:spPr>
      </p:pic>
      <p:sp>
        <p:nvSpPr>
          <p:cNvPr id="11" name="Freeform 3">
            <a:extLst>
              <a:ext uri="{FF2B5EF4-FFF2-40B4-BE49-F238E27FC236}">
                <a16:creationId xmlns:a16="http://schemas.microsoft.com/office/drawing/2014/main" id="{07A49293-2E63-3DC1-756A-B3E53498F5A4}"/>
              </a:ext>
            </a:extLst>
          </p:cNvPr>
          <p:cNvSpPr/>
          <p:nvPr/>
        </p:nvSpPr>
        <p:spPr>
          <a:xfrm>
            <a:off x="16651404" y="425437"/>
            <a:ext cx="737924" cy="986359"/>
          </a:xfrm>
          <a:custGeom>
            <a:avLst/>
            <a:gdLst/>
            <a:ahLst/>
            <a:cxnLst/>
            <a:rect l="l" t="t" r="r" b="b"/>
            <a:pathLst>
              <a:path w="1368161" h="2810338">
                <a:moveTo>
                  <a:pt x="0" y="0"/>
                </a:moveTo>
                <a:lnTo>
                  <a:pt x="1368161" y="0"/>
                </a:lnTo>
                <a:lnTo>
                  <a:pt x="1368161" y="2810337"/>
                </a:lnTo>
                <a:lnTo>
                  <a:pt x="0" y="2810337"/>
                </a:lnTo>
                <a:lnTo>
                  <a:pt x="0" y="0"/>
                </a:lnTo>
                <a:close/>
              </a:path>
            </a:pathLst>
          </a:custGeom>
          <a:blipFill>
            <a:blip r:embed="rId8"/>
            <a:stretch>
              <a:fillRect t="-1626" r="-8351"/>
            </a:stretch>
          </a:blipFill>
        </p:spPr>
        <p:txBody>
          <a:bodyPr/>
          <a:lstStyle/>
          <a:p>
            <a:endParaRPr lang="de-DE"/>
          </a:p>
        </p:txBody>
      </p:sp>
      <p:sp>
        <p:nvSpPr>
          <p:cNvPr id="12" name="Freeform 2">
            <a:extLst>
              <a:ext uri="{FF2B5EF4-FFF2-40B4-BE49-F238E27FC236}">
                <a16:creationId xmlns:a16="http://schemas.microsoft.com/office/drawing/2014/main" id="{B1757C18-76EB-60A5-6676-1ACC574A9B8C}"/>
              </a:ext>
            </a:extLst>
          </p:cNvPr>
          <p:cNvSpPr/>
          <p:nvPr/>
        </p:nvSpPr>
        <p:spPr>
          <a:xfrm>
            <a:off x="15005050" y="371257"/>
            <a:ext cx="1371600" cy="986358"/>
          </a:xfrm>
          <a:custGeom>
            <a:avLst/>
            <a:gdLst/>
            <a:ahLst/>
            <a:cxnLst/>
            <a:rect l="l" t="t" r="r" b="b"/>
            <a:pathLst>
              <a:path w="4608540" h="3064679">
                <a:moveTo>
                  <a:pt x="0" y="0"/>
                </a:moveTo>
                <a:lnTo>
                  <a:pt x="4608540" y="0"/>
                </a:lnTo>
                <a:lnTo>
                  <a:pt x="4608540" y="3064679"/>
                </a:lnTo>
                <a:lnTo>
                  <a:pt x="0" y="3064679"/>
                </a:lnTo>
                <a:lnTo>
                  <a:pt x="0" y="0"/>
                </a:lnTo>
                <a:close/>
              </a:path>
            </a:pathLst>
          </a:custGeom>
          <a:blipFill>
            <a:blip r:embed="rId9"/>
            <a:stretch>
              <a:fillRect l="-16665" r="-19997"/>
            </a:stretch>
          </a:blipFill>
        </p:spPr>
        <p:txBody>
          <a:bodyPr/>
          <a:lstStyle/>
          <a:p>
            <a:endParaRPr lang="de-DE"/>
          </a:p>
        </p:txBody>
      </p:sp>
      <p:sp>
        <p:nvSpPr>
          <p:cNvPr id="20" name="TextBox 2">
            <a:extLst>
              <a:ext uri="{FF2B5EF4-FFF2-40B4-BE49-F238E27FC236}">
                <a16:creationId xmlns:a16="http://schemas.microsoft.com/office/drawing/2014/main" id="{8F4FF3B6-C71E-449E-3F7A-7314CF4E6016}"/>
              </a:ext>
            </a:extLst>
          </p:cNvPr>
          <p:cNvSpPr txBox="1"/>
          <p:nvPr/>
        </p:nvSpPr>
        <p:spPr>
          <a:xfrm>
            <a:off x="2487942" y="10307342"/>
            <a:ext cx="6293820" cy="507831"/>
          </a:xfrm>
          <a:prstGeom prst="rect">
            <a:avLst/>
          </a:prstGeom>
          <a:noFill/>
        </p:spPr>
        <p:txBody>
          <a:bodyPr wrap="square">
            <a:spAutoFit/>
          </a:bodyPr>
          <a:lstStyle/>
          <a:p>
            <a:r>
              <a:rPr lang="en-IN" sz="2700" dirty="0">
                <a:solidFill>
                  <a:srgbClr val="00B0F0"/>
                </a:solidFill>
              </a:rPr>
              <a:t>People. INNOVATING. Sanitation.</a:t>
            </a:r>
            <a:endParaRPr lang="en-GB" sz="2700" dirty="0">
              <a:solidFill>
                <a:srgbClr val="00B0F0"/>
              </a:solidFill>
            </a:endParaRPr>
          </a:p>
        </p:txBody>
      </p:sp>
      <p:pic>
        <p:nvPicPr>
          <p:cNvPr id="21" name="Picture 1">
            <a:extLst>
              <a:ext uri="{FF2B5EF4-FFF2-40B4-BE49-F238E27FC236}">
                <a16:creationId xmlns:a16="http://schemas.microsoft.com/office/drawing/2014/main" id="{57144CA8-6CDB-1F94-578C-1DF265A7A898}"/>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9813"/>
          <a:stretch/>
        </p:blipFill>
        <p:spPr bwMode="auto">
          <a:xfrm>
            <a:off x="12678461" y="238601"/>
            <a:ext cx="2486587" cy="10484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251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6"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p:nvPr/>
        </p:nvSpPr>
        <p:spPr>
          <a:xfrm>
            <a:off x="837670" y="1471159"/>
            <a:ext cx="18428970" cy="0"/>
          </a:xfrm>
          <a:custGeom>
            <a:avLst/>
            <a:gdLst/>
            <a:ahLst/>
            <a:cxnLst/>
            <a:rect l="l" t="t" r="r" b="b"/>
            <a:pathLst>
              <a:path w="18428970">
                <a:moveTo>
                  <a:pt x="0" y="0"/>
                </a:moveTo>
                <a:lnTo>
                  <a:pt x="18428758" y="0"/>
                </a:lnTo>
              </a:path>
            </a:pathLst>
          </a:custGeom>
          <a:ln w="31412">
            <a:solidFill>
              <a:srgbClr val="009FE3"/>
            </a:solidFill>
          </a:ln>
        </p:spPr>
        <p:txBody>
          <a:bodyPr wrap="square" lIns="0" tIns="0" rIns="0" bIns="0" rtlCol="0"/>
          <a:lstStyle/>
          <a:p>
            <a:endParaRPr/>
          </a:p>
        </p:txBody>
      </p:sp>
      <p:sp>
        <p:nvSpPr>
          <p:cNvPr id="30" name="Title 29">
            <a:extLst>
              <a:ext uri="{FF2B5EF4-FFF2-40B4-BE49-F238E27FC236}">
                <a16:creationId xmlns:a16="http://schemas.microsoft.com/office/drawing/2014/main" id="{725E5E43-C2D2-B0A1-E0A3-00D5BFEB0E80}"/>
              </a:ext>
            </a:extLst>
          </p:cNvPr>
          <p:cNvSpPr>
            <a:spLocks noGrp="1"/>
          </p:cNvSpPr>
          <p:nvPr>
            <p:ph type="title"/>
          </p:nvPr>
        </p:nvSpPr>
        <p:spPr/>
        <p:txBody>
          <a:bodyPr/>
          <a:lstStyle/>
          <a:p>
            <a:r>
              <a:rPr lang="en-GB" dirty="0"/>
              <a:t>Breakdown of Intervention Components</a:t>
            </a:r>
          </a:p>
        </p:txBody>
      </p:sp>
      <p:sp>
        <p:nvSpPr>
          <p:cNvPr id="2" name="Rechteck 1">
            <a:extLst>
              <a:ext uri="{FF2B5EF4-FFF2-40B4-BE49-F238E27FC236}">
                <a16:creationId xmlns:a16="http://schemas.microsoft.com/office/drawing/2014/main" id="{E0213966-5A0F-D67B-6CC2-9D8B8346C03C}"/>
              </a:ext>
            </a:extLst>
          </p:cNvPr>
          <p:cNvSpPr/>
          <p:nvPr/>
        </p:nvSpPr>
        <p:spPr>
          <a:xfrm>
            <a:off x="7766050" y="10683874"/>
            <a:ext cx="4419600" cy="39622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Picture 11" descr="A picture containing text, clipart&#10;&#10;Description automatically generated">
            <a:extLst>
              <a:ext uri="{FF2B5EF4-FFF2-40B4-BE49-F238E27FC236}">
                <a16:creationId xmlns:a16="http://schemas.microsoft.com/office/drawing/2014/main" id="{D74DAA89-6766-CC05-819B-946A42BDE4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2250" y="10218455"/>
            <a:ext cx="1274910" cy="930837"/>
          </a:xfrm>
          <a:prstGeom prst="rect">
            <a:avLst/>
          </a:prstGeom>
        </p:spPr>
      </p:pic>
      <p:pic>
        <p:nvPicPr>
          <p:cNvPr id="4" name="Picture 16">
            <a:extLst>
              <a:ext uri="{FF2B5EF4-FFF2-40B4-BE49-F238E27FC236}">
                <a16:creationId xmlns:a16="http://schemas.microsoft.com/office/drawing/2014/main" id="{CD1F0DAB-72E0-0DB1-9AB8-CB4411499C8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71050" y="10599455"/>
            <a:ext cx="1324918" cy="39623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
            <a:extLst>
              <a:ext uri="{FF2B5EF4-FFF2-40B4-BE49-F238E27FC236}">
                <a16:creationId xmlns:a16="http://schemas.microsoft.com/office/drawing/2014/main" id="{09D55BBF-130D-3F44-3BA9-CFD2E428881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21258" y="10302875"/>
            <a:ext cx="1662424" cy="777237"/>
          </a:xfrm>
          <a:prstGeom prst="rect">
            <a:avLst/>
          </a:prstGeom>
          <a:noFill/>
          <a:extLst>
            <a:ext uri="{909E8E84-426E-40DD-AFC4-6F175D3DCCD1}">
              <a14:hiddenFill xmlns:a14="http://schemas.microsoft.com/office/drawing/2010/main">
                <a:solidFill>
                  <a:srgbClr val="FFFFFF"/>
                </a:solidFill>
              </a14:hiddenFill>
            </a:ext>
          </a:extLst>
        </p:spPr>
      </p:pic>
      <p:pic>
        <p:nvPicPr>
          <p:cNvPr id="6" name="Grafik 5">
            <a:extLst>
              <a:ext uri="{FF2B5EF4-FFF2-40B4-BE49-F238E27FC236}">
                <a16:creationId xmlns:a16="http://schemas.microsoft.com/office/drawing/2014/main" id="{2BDB69B7-333A-D868-C5F3-9DB62525D74D}"/>
              </a:ext>
            </a:extLst>
          </p:cNvPr>
          <p:cNvPicPr>
            <a:picLocks noChangeAspect="1"/>
          </p:cNvPicPr>
          <p:nvPr/>
        </p:nvPicPr>
        <p:blipFill rotWithShape="1">
          <a:blip r:embed="rId5"/>
          <a:srcRect l="5851"/>
          <a:stretch/>
        </p:blipFill>
        <p:spPr>
          <a:xfrm>
            <a:off x="3346450" y="1852159"/>
            <a:ext cx="13487400" cy="8080167"/>
          </a:xfrm>
          <a:prstGeom prst="rect">
            <a:avLst/>
          </a:prstGeom>
        </p:spPr>
      </p:pic>
      <p:pic>
        <p:nvPicPr>
          <p:cNvPr id="7" name="Grafik 6">
            <a:extLst>
              <a:ext uri="{FF2B5EF4-FFF2-40B4-BE49-F238E27FC236}">
                <a16:creationId xmlns:a16="http://schemas.microsoft.com/office/drawing/2014/main" id="{C14EF07B-FDB1-6D11-183D-04BEDFF8F246}"/>
              </a:ext>
            </a:extLst>
          </p:cNvPr>
          <p:cNvPicPr>
            <a:picLocks noChangeAspect="1"/>
          </p:cNvPicPr>
          <p:nvPr/>
        </p:nvPicPr>
        <p:blipFill rotWithShape="1">
          <a:blip r:embed="rId5"/>
          <a:srcRect r="94006"/>
          <a:stretch/>
        </p:blipFill>
        <p:spPr>
          <a:xfrm>
            <a:off x="750151" y="2034723"/>
            <a:ext cx="858690" cy="7935249"/>
          </a:xfrm>
          <a:prstGeom prst="rect">
            <a:avLst/>
          </a:prstGeom>
        </p:spPr>
      </p:pic>
      <p:pic>
        <p:nvPicPr>
          <p:cNvPr id="8" name="Grafik 7">
            <a:extLst>
              <a:ext uri="{FF2B5EF4-FFF2-40B4-BE49-F238E27FC236}">
                <a16:creationId xmlns:a16="http://schemas.microsoft.com/office/drawing/2014/main" id="{5197282E-5991-BC4D-256A-129262FE69A5}"/>
              </a:ext>
            </a:extLst>
          </p:cNvPr>
          <p:cNvPicPr>
            <a:picLocks noChangeAspect="1"/>
          </p:cNvPicPr>
          <p:nvPr/>
        </p:nvPicPr>
        <p:blipFill rotWithShape="1">
          <a:blip r:embed="rId5"/>
          <a:srcRect l="1064" t="47879" r="94681" b="42518"/>
          <a:stretch/>
        </p:blipFill>
        <p:spPr>
          <a:xfrm>
            <a:off x="7385050" y="9357460"/>
            <a:ext cx="457200" cy="571501"/>
          </a:xfrm>
          <a:prstGeom prst="rect">
            <a:avLst/>
          </a:prstGeom>
        </p:spPr>
      </p:pic>
      <p:pic>
        <p:nvPicPr>
          <p:cNvPr id="10" name="Picture 6">
            <a:extLst>
              <a:ext uri="{FF2B5EF4-FFF2-40B4-BE49-F238E27FC236}">
                <a16:creationId xmlns:a16="http://schemas.microsoft.com/office/drawing/2014/main" id="{C162326D-0CBD-EF50-A85E-60EE17E3FE58}"/>
              </a:ext>
            </a:extLst>
          </p:cNvPr>
          <p:cNvPicPr>
            <a:picLocks noChangeAspect="1"/>
          </p:cNvPicPr>
          <p:nvPr/>
        </p:nvPicPr>
        <p:blipFill>
          <a:blip r:embed="rId6"/>
          <a:stretch>
            <a:fillRect/>
          </a:stretch>
        </p:blipFill>
        <p:spPr>
          <a:xfrm>
            <a:off x="17663279" y="168275"/>
            <a:ext cx="1761371" cy="1271578"/>
          </a:xfrm>
          <a:prstGeom prst="rect">
            <a:avLst/>
          </a:prstGeom>
        </p:spPr>
      </p:pic>
      <p:sp>
        <p:nvSpPr>
          <p:cNvPr id="11" name="Freeform 3">
            <a:extLst>
              <a:ext uri="{FF2B5EF4-FFF2-40B4-BE49-F238E27FC236}">
                <a16:creationId xmlns:a16="http://schemas.microsoft.com/office/drawing/2014/main" id="{93B42CC0-9917-9F5F-42DC-68CD9C21F4FE}"/>
              </a:ext>
            </a:extLst>
          </p:cNvPr>
          <p:cNvSpPr/>
          <p:nvPr/>
        </p:nvSpPr>
        <p:spPr>
          <a:xfrm>
            <a:off x="16925355" y="425437"/>
            <a:ext cx="737924" cy="986359"/>
          </a:xfrm>
          <a:custGeom>
            <a:avLst/>
            <a:gdLst/>
            <a:ahLst/>
            <a:cxnLst/>
            <a:rect l="l" t="t" r="r" b="b"/>
            <a:pathLst>
              <a:path w="1368161" h="2810338">
                <a:moveTo>
                  <a:pt x="0" y="0"/>
                </a:moveTo>
                <a:lnTo>
                  <a:pt x="1368161" y="0"/>
                </a:lnTo>
                <a:lnTo>
                  <a:pt x="1368161" y="2810337"/>
                </a:lnTo>
                <a:lnTo>
                  <a:pt x="0" y="2810337"/>
                </a:lnTo>
                <a:lnTo>
                  <a:pt x="0" y="0"/>
                </a:lnTo>
                <a:close/>
              </a:path>
            </a:pathLst>
          </a:custGeom>
          <a:blipFill>
            <a:blip r:embed="rId7"/>
            <a:stretch>
              <a:fillRect t="-1626" r="-8351"/>
            </a:stretch>
          </a:blipFill>
        </p:spPr>
        <p:txBody>
          <a:bodyPr/>
          <a:lstStyle/>
          <a:p>
            <a:endParaRPr lang="de-DE"/>
          </a:p>
        </p:txBody>
      </p:sp>
      <p:sp>
        <p:nvSpPr>
          <p:cNvPr id="12" name="Freeform 2">
            <a:extLst>
              <a:ext uri="{FF2B5EF4-FFF2-40B4-BE49-F238E27FC236}">
                <a16:creationId xmlns:a16="http://schemas.microsoft.com/office/drawing/2014/main" id="{8E7F7789-DA99-2A07-75F8-B820D0985FA6}"/>
              </a:ext>
            </a:extLst>
          </p:cNvPr>
          <p:cNvSpPr/>
          <p:nvPr/>
        </p:nvSpPr>
        <p:spPr>
          <a:xfrm>
            <a:off x="15279001" y="371257"/>
            <a:ext cx="1371600" cy="986358"/>
          </a:xfrm>
          <a:custGeom>
            <a:avLst/>
            <a:gdLst/>
            <a:ahLst/>
            <a:cxnLst/>
            <a:rect l="l" t="t" r="r" b="b"/>
            <a:pathLst>
              <a:path w="4608540" h="3064679">
                <a:moveTo>
                  <a:pt x="0" y="0"/>
                </a:moveTo>
                <a:lnTo>
                  <a:pt x="4608540" y="0"/>
                </a:lnTo>
                <a:lnTo>
                  <a:pt x="4608540" y="3064679"/>
                </a:lnTo>
                <a:lnTo>
                  <a:pt x="0" y="3064679"/>
                </a:lnTo>
                <a:lnTo>
                  <a:pt x="0" y="0"/>
                </a:lnTo>
                <a:close/>
              </a:path>
            </a:pathLst>
          </a:custGeom>
          <a:blipFill>
            <a:blip r:embed="rId8"/>
            <a:stretch>
              <a:fillRect l="-16665" r="-19997"/>
            </a:stretch>
          </a:blipFill>
        </p:spPr>
        <p:txBody>
          <a:bodyPr/>
          <a:lstStyle/>
          <a:p>
            <a:endParaRPr lang="de-DE"/>
          </a:p>
        </p:txBody>
      </p:sp>
      <p:sp>
        <p:nvSpPr>
          <p:cNvPr id="13" name="Pfeil: nach rechts 12">
            <a:extLst>
              <a:ext uri="{FF2B5EF4-FFF2-40B4-BE49-F238E27FC236}">
                <a16:creationId xmlns:a16="http://schemas.microsoft.com/office/drawing/2014/main" id="{065C456D-C206-01BD-15D3-CFBA6064D8B6}"/>
              </a:ext>
            </a:extLst>
          </p:cNvPr>
          <p:cNvSpPr/>
          <p:nvPr/>
        </p:nvSpPr>
        <p:spPr>
          <a:xfrm>
            <a:off x="2820546" y="3140075"/>
            <a:ext cx="3352799" cy="838199"/>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Pfeil: nach rechts 13">
            <a:extLst>
              <a:ext uri="{FF2B5EF4-FFF2-40B4-BE49-F238E27FC236}">
                <a16:creationId xmlns:a16="http://schemas.microsoft.com/office/drawing/2014/main" id="{7C301305-7EB2-0D09-9944-CAE1240E55FC}"/>
              </a:ext>
            </a:extLst>
          </p:cNvPr>
          <p:cNvSpPr/>
          <p:nvPr/>
        </p:nvSpPr>
        <p:spPr>
          <a:xfrm>
            <a:off x="2820546" y="7026275"/>
            <a:ext cx="3352799" cy="838199"/>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TextBox 2">
            <a:extLst>
              <a:ext uri="{FF2B5EF4-FFF2-40B4-BE49-F238E27FC236}">
                <a16:creationId xmlns:a16="http://schemas.microsoft.com/office/drawing/2014/main" id="{D7FE3E02-4AE5-76D4-0F6F-2F283E0746E0}"/>
              </a:ext>
            </a:extLst>
          </p:cNvPr>
          <p:cNvSpPr txBox="1"/>
          <p:nvPr/>
        </p:nvSpPr>
        <p:spPr>
          <a:xfrm>
            <a:off x="2487942" y="10307342"/>
            <a:ext cx="6293820" cy="507831"/>
          </a:xfrm>
          <a:prstGeom prst="rect">
            <a:avLst/>
          </a:prstGeom>
          <a:noFill/>
        </p:spPr>
        <p:txBody>
          <a:bodyPr wrap="square">
            <a:spAutoFit/>
          </a:bodyPr>
          <a:lstStyle/>
          <a:p>
            <a:r>
              <a:rPr lang="en-IN" sz="2700" dirty="0">
                <a:solidFill>
                  <a:srgbClr val="00B0F0"/>
                </a:solidFill>
              </a:rPr>
              <a:t>People. INNOVATING. Sanitation.</a:t>
            </a:r>
            <a:endParaRPr lang="en-GB" sz="2700" dirty="0">
              <a:solidFill>
                <a:srgbClr val="00B0F0"/>
              </a:solidFill>
            </a:endParaRPr>
          </a:p>
        </p:txBody>
      </p:sp>
      <p:pic>
        <p:nvPicPr>
          <p:cNvPr id="16" name="Picture 1">
            <a:extLst>
              <a:ext uri="{FF2B5EF4-FFF2-40B4-BE49-F238E27FC236}">
                <a16:creationId xmlns:a16="http://schemas.microsoft.com/office/drawing/2014/main" id="{D31A3EF3-7121-29D7-31EF-FC4CA63985FC}"/>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9813"/>
          <a:stretch/>
        </p:blipFill>
        <p:spPr bwMode="auto">
          <a:xfrm>
            <a:off x="12975663" y="238601"/>
            <a:ext cx="2486587" cy="10484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8288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
            <a:extLst>
              <a:ext uri="{FF2B5EF4-FFF2-40B4-BE49-F238E27FC236}">
                <a16:creationId xmlns:a16="http://schemas.microsoft.com/office/drawing/2014/main" id="{AAA5F63D-67A5-9451-483E-F4185E3F10A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9813"/>
          <a:stretch/>
        </p:blipFill>
        <p:spPr bwMode="auto">
          <a:xfrm>
            <a:off x="12642850" y="238601"/>
            <a:ext cx="2486587" cy="1048478"/>
          </a:xfrm>
          <a:prstGeom prst="rect">
            <a:avLst/>
          </a:prstGeom>
          <a:noFill/>
          <a:extLst>
            <a:ext uri="{909E8E84-426E-40DD-AFC4-6F175D3DCCD1}">
              <a14:hiddenFill xmlns:a14="http://schemas.microsoft.com/office/drawing/2010/main">
                <a:solidFill>
                  <a:srgbClr val="FFFFFF"/>
                </a:solidFill>
              </a14:hiddenFill>
            </a:ext>
          </a:extLst>
        </p:spPr>
      </p:pic>
      <p:sp>
        <p:nvSpPr>
          <p:cNvPr id="3" name="Rechteck: abgerundete Ecken 2">
            <a:extLst>
              <a:ext uri="{FF2B5EF4-FFF2-40B4-BE49-F238E27FC236}">
                <a16:creationId xmlns:a16="http://schemas.microsoft.com/office/drawing/2014/main" id="{5A8C1606-4C79-C49B-A8AA-2062C13C8166}"/>
              </a:ext>
            </a:extLst>
          </p:cNvPr>
          <p:cNvSpPr/>
          <p:nvPr/>
        </p:nvSpPr>
        <p:spPr>
          <a:xfrm>
            <a:off x="507794" y="9038199"/>
            <a:ext cx="18993055" cy="766571"/>
          </a:xfrm>
          <a:prstGeom prst="roundRect">
            <a:avLst/>
          </a:prstGeom>
          <a:solidFill>
            <a:schemeClr val="accent2">
              <a:alpha val="11000"/>
            </a:schemeClr>
          </a:solidFill>
          <a:ln>
            <a:solidFill>
              <a:srgbClr val="C0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r>
              <a:rPr lang="en-IN" sz="3000" b="1" dirty="0">
                <a:solidFill>
                  <a:schemeClr val="tx1">
                    <a:lumMod val="85000"/>
                    <a:lumOff val="15000"/>
                  </a:schemeClr>
                </a:solidFill>
                <a:latin typeface="Barlow Semi Condensed" panose="00000506000000000000" pitchFamily="2" charset="0"/>
                <a:sym typeface="Wingdings" panose="05000000000000000000" pitchFamily="2" charset="2"/>
              </a:rPr>
              <a:t> </a:t>
            </a:r>
            <a:r>
              <a:rPr lang="en-IN" sz="3000" b="1" dirty="0">
                <a:solidFill>
                  <a:schemeClr val="tx1">
                    <a:lumMod val="85000"/>
                    <a:lumOff val="15000"/>
                  </a:schemeClr>
                </a:solidFill>
                <a:latin typeface="Barlow Semi Condensed" panose="00000506000000000000" pitchFamily="2" charset="0"/>
              </a:rPr>
              <a:t>Lack standards for small scale systems. W</a:t>
            </a:r>
            <a:r>
              <a:rPr lang="en-IN" sz="3000" b="1" dirty="0">
                <a:solidFill>
                  <a:schemeClr val="tx1">
                    <a:lumMod val="85000"/>
                    <a:lumOff val="15000"/>
                  </a:schemeClr>
                </a:solidFill>
                <a:latin typeface="Barlow Semi Condensed" panose="00000506000000000000" pitchFamily="2" charset="0"/>
                <a:sym typeface="Wingdings" panose="05000000000000000000" pitchFamily="2" charset="2"/>
              </a:rPr>
              <a:t>hile recommended in DWAM Policy (2016), 1 single set of standards remains.</a:t>
            </a:r>
            <a:endParaRPr lang="en-GB" sz="3000" b="1" dirty="0">
              <a:solidFill>
                <a:schemeClr val="tx1">
                  <a:lumMod val="85000"/>
                  <a:lumOff val="15000"/>
                </a:schemeClr>
              </a:solidFill>
              <a:latin typeface="Barlow Semi Condensed" panose="00000506000000000000" pitchFamily="2" charset="0"/>
            </a:endParaRPr>
          </a:p>
        </p:txBody>
      </p:sp>
      <p:sp>
        <p:nvSpPr>
          <p:cNvPr id="2" name="Title 1"/>
          <p:cNvSpPr>
            <a:spLocks noGrp="1"/>
          </p:cNvSpPr>
          <p:nvPr>
            <p:ph type="title"/>
          </p:nvPr>
        </p:nvSpPr>
        <p:spPr>
          <a:xfrm>
            <a:off x="824970" y="238601"/>
            <a:ext cx="18828280" cy="1015663"/>
          </a:xfrm>
        </p:spPr>
        <p:txBody>
          <a:bodyPr/>
          <a:lstStyle/>
          <a:p>
            <a:r>
              <a:rPr lang="en-US" dirty="0"/>
              <a:t>OC 1: Results of Regulatory Overview</a:t>
            </a:r>
          </a:p>
        </p:txBody>
      </p:sp>
      <p:graphicFrame>
        <p:nvGraphicFramePr>
          <p:cNvPr id="4" name="Table 3"/>
          <p:cNvGraphicFramePr>
            <a:graphicFrameLocks noGrp="1"/>
          </p:cNvGraphicFramePr>
          <p:nvPr>
            <p:extLst>
              <p:ext uri="{D42A27DB-BD31-4B8C-83A1-F6EECF244321}">
                <p14:modId xmlns:p14="http://schemas.microsoft.com/office/powerpoint/2010/main" val="2697600292"/>
              </p:ext>
            </p:extLst>
          </p:nvPr>
        </p:nvGraphicFramePr>
        <p:xfrm>
          <a:off x="1623047" y="1617522"/>
          <a:ext cx="16762547" cy="7253527"/>
        </p:xfrm>
        <a:graphic>
          <a:graphicData uri="http://schemas.openxmlformats.org/drawingml/2006/table">
            <a:tbl>
              <a:tblPr firstRow="1" firstCol="1" bandRow="1">
                <a:tableStyleId>{5C22544A-7EE6-4342-B048-85BDC9FD1C3A}</a:tableStyleId>
              </a:tblPr>
              <a:tblGrid>
                <a:gridCol w="2090231">
                  <a:extLst>
                    <a:ext uri="{9D8B030D-6E8A-4147-A177-3AD203B41FA5}">
                      <a16:colId xmlns:a16="http://schemas.microsoft.com/office/drawing/2014/main" val="2926444063"/>
                    </a:ext>
                  </a:extLst>
                </a:gridCol>
                <a:gridCol w="2142024">
                  <a:extLst>
                    <a:ext uri="{9D8B030D-6E8A-4147-A177-3AD203B41FA5}">
                      <a16:colId xmlns:a16="http://schemas.microsoft.com/office/drawing/2014/main" val="2762410572"/>
                    </a:ext>
                  </a:extLst>
                </a:gridCol>
                <a:gridCol w="1503857">
                  <a:extLst>
                    <a:ext uri="{9D8B030D-6E8A-4147-A177-3AD203B41FA5}">
                      <a16:colId xmlns:a16="http://schemas.microsoft.com/office/drawing/2014/main" val="2501346324"/>
                    </a:ext>
                  </a:extLst>
                </a:gridCol>
                <a:gridCol w="1511256">
                  <a:extLst>
                    <a:ext uri="{9D8B030D-6E8A-4147-A177-3AD203B41FA5}">
                      <a16:colId xmlns:a16="http://schemas.microsoft.com/office/drawing/2014/main" val="719918711"/>
                    </a:ext>
                  </a:extLst>
                </a:gridCol>
                <a:gridCol w="1509407">
                  <a:extLst>
                    <a:ext uri="{9D8B030D-6E8A-4147-A177-3AD203B41FA5}">
                      <a16:colId xmlns:a16="http://schemas.microsoft.com/office/drawing/2014/main" val="2189804491"/>
                    </a:ext>
                  </a:extLst>
                </a:gridCol>
                <a:gridCol w="1509407">
                  <a:extLst>
                    <a:ext uri="{9D8B030D-6E8A-4147-A177-3AD203B41FA5}">
                      <a16:colId xmlns:a16="http://schemas.microsoft.com/office/drawing/2014/main" val="4173038562"/>
                    </a:ext>
                  </a:extLst>
                </a:gridCol>
                <a:gridCol w="1507557">
                  <a:extLst>
                    <a:ext uri="{9D8B030D-6E8A-4147-A177-3AD203B41FA5}">
                      <a16:colId xmlns:a16="http://schemas.microsoft.com/office/drawing/2014/main" val="2248665216"/>
                    </a:ext>
                  </a:extLst>
                </a:gridCol>
                <a:gridCol w="1511256">
                  <a:extLst>
                    <a:ext uri="{9D8B030D-6E8A-4147-A177-3AD203B41FA5}">
                      <a16:colId xmlns:a16="http://schemas.microsoft.com/office/drawing/2014/main" val="2987428135"/>
                    </a:ext>
                  </a:extLst>
                </a:gridCol>
                <a:gridCol w="1120956">
                  <a:extLst>
                    <a:ext uri="{9D8B030D-6E8A-4147-A177-3AD203B41FA5}">
                      <a16:colId xmlns:a16="http://schemas.microsoft.com/office/drawing/2014/main" val="3425243562"/>
                    </a:ext>
                  </a:extLst>
                </a:gridCol>
                <a:gridCol w="1311481">
                  <a:extLst>
                    <a:ext uri="{9D8B030D-6E8A-4147-A177-3AD203B41FA5}">
                      <a16:colId xmlns:a16="http://schemas.microsoft.com/office/drawing/2014/main" val="793544251"/>
                    </a:ext>
                  </a:extLst>
                </a:gridCol>
                <a:gridCol w="1045115">
                  <a:extLst>
                    <a:ext uri="{9D8B030D-6E8A-4147-A177-3AD203B41FA5}">
                      <a16:colId xmlns:a16="http://schemas.microsoft.com/office/drawing/2014/main" val="1356288693"/>
                    </a:ext>
                  </a:extLst>
                </a:gridCol>
              </a:tblGrid>
              <a:tr h="696121">
                <a:tc>
                  <a:txBody>
                    <a:bodyPr/>
                    <a:lstStyle/>
                    <a:p>
                      <a:pPr algn="ctr">
                        <a:lnSpc>
                          <a:spcPct val="107000"/>
                        </a:lnSpc>
                        <a:spcAft>
                          <a:spcPts val="0"/>
                        </a:spcAft>
                      </a:pPr>
                      <a:r>
                        <a:rPr lang="en-GB" sz="2200" kern="100" dirty="0">
                          <a:effectLst/>
                          <a:latin typeface="Aptos Display" panose="020B0004020202020204" pitchFamily="34" charset="0"/>
                        </a:rPr>
                        <a:t> </a:t>
                      </a:r>
                      <a:endParaRPr lang="en-US" sz="2200" kern="100" dirty="0">
                        <a:effectLst/>
                        <a:latin typeface="Aptos Display" panose="020B0004020202020204" pitchFamily="34" charset="0"/>
                        <a:ea typeface="Aptos"/>
                        <a:cs typeface="Arial" panose="020B0604020202020204" pitchFamily="34"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algn="ctr">
                        <a:lnSpc>
                          <a:spcPct val="107000"/>
                        </a:lnSpc>
                        <a:spcAft>
                          <a:spcPts val="0"/>
                        </a:spcAft>
                      </a:pPr>
                      <a:r>
                        <a:rPr lang="en-GB" sz="2200" kern="100" dirty="0">
                          <a:effectLst/>
                          <a:latin typeface="Aptos Display" panose="020B0004020202020204" pitchFamily="34" charset="0"/>
                        </a:rPr>
                        <a:t> </a:t>
                      </a:r>
                      <a:endParaRPr lang="en-US" sz="2200" kern="100" dirty="0">
                        <a:effectLst/>
                        <a:latin typeface="Aptos Display" panose="020B0004020202020204" pitchFamily="34" charset="0"/>
                        <a:ea typeface="Aptos"/>
                        <a:cs typeface="Arial" panose="020B0604020202020204" pitchFamily="34"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tc gridSpan="3">
                  <a:txBody>
                    <a:bodyPr/>
                    <a:lstStyle/>
                    <a:p>
                      <a:pPr algn="ctr">
                        <a:lnSpc>
                          <a:spcPct val="107000"/>
                        </a:lnSpc>
                        <a:spcAft>
                          <a:spcPts val="0"/>
                        </a:spcAft>
                      </a:pPr>
                      <a:r>
                        <a:rPr lang="en-GB" sz="2200" kern="100" dirty="0">
                          <a:effectLst/>
                          <a:latin typeface="Aptos Display" panose="020B0004020202020204" pitchFamily="34" charset="0"/>
                        </a:rPr>
                        <a:t>JS</a:t>
                      </a:r>
                    </a:p>
                    <a:p>
                      <a:pPr algn="ctr">
                        <a:lnSpc>
                          <a:spcPct val="107000"/>
                        </a:lnSpc>
                        <a:spcAft>
                          <a:spcPts val="0"/>
                        </a:spcAft>
                      </a:pPr>
                      <a:r>
                        <a:rPr lang="en-GB" sz="2200" kern="100" dirty="0">
                          <a:effectLst/>
                          <a:latin typeface="Aptos Display" panose="020B0004020202020204" pitchFamily="34" charset="0"/>
                        </a:rPr>
                        <a:t> 893/2021</a:t>
                      </a:r>
                      <a:endParaRPr lang="en-US" sz="2200" kern="100" dirty="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endParaRPr lang="en-US"/>
                    </a:p>
                  </a:txBody>
                  <a:tcPr/>
                </a:tc>
                <a:tc hMerge="1">
                  <a:txBody>
                    <a:bodyPr/>
                    <a:lstStyle/>
                    <a:p>
                      <a:endParaRPr lang="en-US"/>
                    </a:p>
                  </a:txBody>
                  <a:tcPr/>
                </a:tc>
                <a:tc gridSpan="3">
                  <a:txBody>
                    <a:bodyPr/>
                    <a:lstStyle/>
                    <a:p>
                      <a:pPr algn="ctr">
                        <a:lnSpc>
                          <a:spcPct val="107000"/>
                        </a:lnSpc>
                        <a:spcAft>
                          <a:spcPts val="0"/>
                        </a:spcAft>
                      </a:pPr>
                      <a:r>
                        <a:rPr lang="en-GB" sz="2200" kern="100" dirty="0">
                          <a:solidFill>
                            <a:schemeClr val="bg1"/>
                          </a:solidFill>
                          <a:effectLst/>
                          <a:latin typeface="Aptos Display" panose="020B0004020202020204" pitchFamily="34" charset="0"/>
                        </a:rPr>
                        <a:t>JS </a:t>
                      </a:r>
                    </a:p>
                    <a:p>
                      <a:pPr algn="ctr">
                        <a:lnSpc>
                          <a:spcPct val="107000"/>
                        </a:lnSpc>
                        <a:spcAft>
                          <a:spcPts val="0"/>
                        </a:spcAft>
                      </a:pPr>
                      <a:r>
                        <a:rPr lang="en-GB" sz="2200" kern="100" dirty="0">
                          <a:solidFill>
                            <a:schemeClr val="bg1"/>
                          </a:solidFill>
                          <a:effectLst/>
                          <a:latin typeface="Aptos Display" panose="020B0004020202020204" pitchFamily="34" charset="0"/>
                        </a:rPr>
                        <a:t>893/2006</a:t>
                      </a:r>
                      <a:endParaRPr lang="en-US" sz="2200" kern="100" dirty="0">
                        <a:solidFill>
                          <a:schemeClr val="bg1"/>
                        </a:solidFill>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endParaRPr lang="en-US"/>
                    </a:p>
                  </a:txBody>
                  <a:tcPr/>
                </a:tc>
                <a:tc hMerge="1">
                  <a:txBody>
                    <a:bodyPr/>
                    <a:lstStyle/>
                    <a:p>
                      <a:endParaRPr lang="en-US"/>
                    </a:p>
                  </a:txBody>
                  <a:tcPr/>
                </a:tc>
                <a:tc gridSpan="3">
                  <a:txBody>
                    <a:bodyPr/>
                    <a:lstStyle/>
                    <a:p>
                      <a:pPr algn="ctr">
                        <a:lnSpc>
                          <a:spcPct val="107000"/>
                        </a:lnSpc>
                        <a:spcAft>
                          <a:spcPts val="0"/>
                        </a:spcAft>
                      </a:pPr>
                      <a:r>
                        <a:rPr lang="en-GB" sz="2200" kern="100" dirty="0">
                          <a:effectLst/>
                          <a:latin typeface="Aptos Display" panose="020B0004020202020204" pitchFamily="34" charset="0"/>
                        </a:rPr>
                        <a:t>MWI, 2016</a:t>
                      </a:r>
                    </a:p>
                    <a:p>
                      <a:pPr algn="ctr">
                        <a:lnSpc>
                          <a:spcPct val="107000"/>
                        </a:lnSpc>
                        <a:spcAft>
                          <a:spcPts val="0"/>
                        </a:spcAft>
                      </a:pPr>
                      <a:r>
                        <a:rPr lang="en-GB" sz="2200" kern="100" dirty="0">
                          <a:effectLst/>
                          <a:latin typeface="Aptos Display" panose="020B0004020202020204" pitchFamily="34" charset="0"/>
                          <a:ea typeface="Aptos"/>
                          <a:cs typeface="Arial" panose="020B0604020202020204" pitchFamily="34" charset="0"/>
                        </a:rPr>
                        <a:t>Systems &lt;500 / &lt;5000*</a:t>
                      </a:r>
                      <a:endParaRPr lang="en-US" sz="2200" kern="100" dirty="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25926012"/>
                  </a:ext>
                </a:extLst>
              </a:tr>
              <a:tr h="3087540">
                <a:tc>
                  <a:txBody>
                    <a:bodyPr/>
                    <a:lstStyle/>
                    <a:p>
                      <a:pPr algn="ctr">
                        <a:lnSpc>
                          <a:spcPct val="107000"/>
                        </a:lnSpc>
                        <a:spcAft>
                          <a:spcPts val="0"/>
                        </a:spcAft>
                      </a:pPr>
                      <a:r>
                        <a:rPr lang="en-GB" sz="2200" kern="100" dirty="0">
                          <a:effectLst/>
                          <a:latin typeface="Aptos Display" panose="020B0004020202020204" pitchFamily="34" charset="0"/>
                        </a:rPr>
                        <a:t>Parameter</a:t>
                      </a:r>
                      <a:endParaRPr lang="en-US" sz="2200" kern="100" dirty="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algn="ctr">
                        <a:lnSpc>
                          <a:spcPct val="107000"/>
                        </a:lnSpc>
                        <a:spcAft>
                          <a:spcPts val="0"/>
                        </a:spcAft>
                      </a:pPr>
                      <a:r>
                        <a:rPr lang="en-GB" sz="2200" kern="100" dirty="0">
                          <a:effectLst/>
                          <a:latin typeface="Aptos Display" panose="020B0004020202020204" pitchFamily="34" charset="0"/>
                        </a:rPr>
                        <a:t>Unit</a:t>
                      </a:r>
                      <a:endParaRPr lang="en-US" sz="2200" kern="100" dirty="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1755" marR="71755" algn="ctr">
                        <a:lnSpc>
                          <a:spcPct val="107000"/>
                        </a:lnSpc>
                        <a:spcAft>
                          <a:spcPts val="0"/>
                        </a:spcAft>
                      </a:pPr>
                      <a:r>
                        <a:rPr lang="en-GB" sz="2200" kern="100" dirty="0">
                          <a:effectLst/>
                          <a:latin typeface="Aptos Display" panose="020B0004020202020204" pitchFamily="34" charset="0"/>
                        </a:rPr>
                        <a:t>Class A (parks, playgrounds and side roads inside cities)</a:t>
                      </a:r>
                      <a:endParaRPr lang="en-US" sz="2200" kern="100" dirty="0">
                        <a:effectLst/>
                        <a:latin typeface="Aptos Display" panose="020B0004020202020204" pitchFamily="34" charset="0"/>
                        <a:ea typeface="Aptos"/>
                        <a:cs typeface="Arial" panose="020B0604020202020204" pitchFamily="34" charset="0"/>
                      </a:endParaRPr>
                    </a:p>
                  </a:txBody>
                  <a:tcPr marL="68580" marR="68580" marT="0"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71755" marR="71755" algn="ctr">
                        <a:lnSpc>
                          <a:spcPct val="107000"/>
                        </a:lnSpc>
                        <a:spcAft>
                          <a:spcPts val="0"/>
                        </a:spcAft>
                      </a:pPr>
                      <a:r>
                        <a:rPr lang="en-GB" sz="2200" kern="100" dirty="0">
                          <a:effectLst/>
                          <a:latin typeface="Aptos Display" panose="020B0004020202020204" pitchFamily="34" charset="0"/>
                        </a:rPr>
                        <a:t>Class B (Fruit trees, sides of roads outside the cities, and green areas)</a:t>
                      </a:r>
                      <a:endParaRPr lang="en-US" sz="2200" kern="100" dirty="0">
                        <a:effectLst/>
                        <a:latin typeface="Aptos Display" panose="020B0004020202020204" pitchFamily="34" charset="0"/>
                        <a:ea typeface="Aptos"/>
                        <a:cs typeface="Arial" panose="020B0604020202020204" pitchFamily="34" charset="0"/>
                      </a:endParaRPr>
                    </a:p>
                  </a:txBody>
                  <a:tcPr marL="68580" marR="68580" marT="0"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71755" marR="71755" algn="ctr">
                        <a:lnSpc>
                          <a:spcPct val="107000"/>
                        </a:lnSpc>
                        <a:spcAft>
                          <a:spcPts val="0"/>
                        </a:spcAft>
                      </a:pPr>
                      <a:r>
                        <a:rPr lang="en-GB" sz="2200" kern="100" dirty="0">
                          <a:effectLst/>
                          <a:latin typeface="Aptos Display" panose="020B0004020202020204" pitchFamily="34" charset="0"/>
                        </a:rPr>
                        <a:t>Class C (Industrial crops, field crops, and forest crops)</a:t>
                      </a:r>
                      <a:endParaRPr lang="en-US" sz="2200" kern="100" dirty="0">
                        <a:effectLst/>
                        <a:latin typeface="Aptos Display" panose="020B0004020202020204" pitchFamily="34" charset="0"/>
                        <a:ea typeface="Aptos"/>
                        <a:cs typeface="Arial" panose="020B0604020202020204" pitchFamily="34" charset="0"/>
                      </a:endParaRPr>
                    </a:p>
                  </a:txBody>
                  <a:tcPr marL="68580" marR="68580" marT="0"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71755" marR="71755" algn="ctr">
                        <a:lnSpc>
                          <a:spcPct val="107000"/>
                        </a:lnSpc>
                        <a:spcAft>
                          <a:spcPts val="0"/>
                        </a:spcAft>
                      </a:pPr>
                      <a:r>
                        <a:rPr lang="en-GB" sz="2200" kern="100">
                          <a:effectLst/>
                          <a:latin typeface="Aptos Display" panose="020B0004020202020204" pitchFamily="34" charset="0"/>
                        </a:rPr>
                        <a:t>Class A (Cooked vegetables, parks, playgrounds and side roads inside cities)</a:t>
                      </a:r>
                      <a:endParaRPr lang="en-US" sz="2200" kern="100">
                        <a:effectLst/>
                        <a:latin typeface="Aptos Display" panose="020B0004020202020204" pitchFamily="34" charset="0"/>
                        <a:ea typeface="Aptos"/>
                        <a:cs typeface="Arial" panose="020B0604020202020204" pitchFamily="34" charset="0"/>
                      </a:endParaRPr>
                    </a:p>
                  </a:txBody>
                  <a:tcPr marL="68580" marR="68580" marT="0"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71755" marR="71755" algn="ctr">
                        <a:lnSpc>
                          <a:spcPct val="107000"/>
                        </a:lnSpc>
                        <a:spcAft>
                          <a:spcPts val="0"/>
                        </a:spcAft>
                      </a:pPr>
                      <a:r>
                        <a:rPr lang="en-GB" sz="2200" kern="100" dirty="0">
                          <a:effectLst/>
                          <a:latin typeface="Aptos Display" panose="020B0004020202020204" pitchFamily="34" charset="0"/>
                        </a:rPr>
                        <a:t>Class B (Fruit trees, sides of roads outside the cities, and green areas)</a:t>
                      </a:r>
                      <a:endParaRPr lang="en-US" sz="2200" kern="100" dirty="0">
                        <a:effectLst/>
                        <a:latin typeface="Aptos Display" panose="020B0004020202020204" pitchFamily="34" charset="0"/>
                        <a:ea typeface="Aptos"/>
                        <a:cs typeface="Arial" panose="020B0604020202020204" pitchFamily="34" charset="0"/>
                      </a:endParaRPr>
                    </a:p>
                  </a:txBody>
                  <a:tcPr marL="68580" marR="68580" marT="0"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71755" marR="71755" algn="ctr">
                        <a:lnSpc>
                          <a:spcPct val="107000"/>
                        </a:lnSpc>
                        <a:spcAft>
                          <a:spcPts val="0"/>
                        </a:spcAft>
                      </a:pPr>
                      <a:r>
                        <a:rPr lang="en-GB" sz="2200" kern="100" dirty="0">
                          <a:effectLst/>
                          <a:latin typeface="Aptos Display" panose="020B0004020202020204" pitchFamily="34" charset="0"/>
                        </a:rPr>
                        <a:t>Class C (Industrial crops, field crops, and forest crops)</a:t>
                      </a:r>
                      <a:endParaRPr lang="en-US" sz="2200" kern="100" dirty="0">
                        <a:effectLst/>
                        <a:latin typeface="Aptos Display" panose="020B0004020202020204" pitchFamily="34" charset="0"/>
                        <a:ea typeface="Aptos"/>
                        <a:cs typeface="Arial" panose="020B0604020202020204" pitchFamily="34" charset="0"/>
                      </a:endParaRPr>
                    </a:p>
                  </a:txBody>
                  <a:tcPr marL="68580" marR="68580" marT="0"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71755" marR="71755" algn="ctr">
                        <a:lnSpc>
                          <a:spcPct val="107000"/>
                        </a:lnSpc>
                        <a:spcAft>
                          <a:spcPts val="0"/>
                        </a:spcAft>
                      </a:pPr>
                      <a:r>
                        <a:rPr lang="en-GB" sz="2200" kern="100">
                          <a:effectLst/>
                          <a:latin typeface="Aptos Display" panose="020B0004020202020204" pitchFamily="34" charset="0"/>
                        </a:rPr>
                        <a:t>Infiltration trench for trees</a:t>
                      </a:r>
                      <a:endParaRPr lang="en-US" sz="2200" kern="100">
                        <a:effectLst/>
                        <a:latin typeface="Aptos Display" panose="020B0004020202020204" pitchFamily="34" charset="0"/>
                        <a:ea typeface="Aptos"/>
                        <a:cs typeface="Arial" panose="020B0604020202020204" pitchFamily="34" charset="0"/>
                      </a:endParaRPr>
                    </a:p>
                  </a:txBody>
                  <a:tcPr marL="68580" marR="68580" marT="0"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71755" marR="71755" algn="ctr">
                        <a:lnSpc>
                          <a:spcPct val="107000"/>
                        </a:lnSpc>
                        <a:spcAft>
                          <a:spcPts val="0"/>
                        </a:spcAft>
                      </a:pPr>
                      <a:r>
                        <a:rPr lang="en-GB" sz="2200" kern="100">
                          <a:effectLst/>
                          <a:latin typeface="Aptos Display" panose="020B0004020202020204" pitchFamily="34" charset="0"/>
                        </a:rPr>
                        <a:t>Drip irrigation</a:t>
                      </a:r>
                      <a:endParaRPr lang="en-US" sz="2200" kern="100">
                        <a:effectLst/>
                        <a:latin typeface="Aptos Display" panose="020B0004020202020204" pitchFamily="34" charset="0"/>
                        <a:ea typeface="Aptos"/>
                        <a:cs typeface="Arial" panose="020B0604020202020204" pitchFamily="34" charset="0"/>
                      </a:endParaRPr>
                    </a:p>
                  </a:txBody>
                  <a:tcPr marL="68580" marR="68580" marT="0"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71755" marR="71755" algn="ctr">
                        <a:lnSpc>
                          <a:spcPct val="107000"/>
                        </a:lnSpc>
                        <a:spcAft>
                          <a:spcPts val="0"/>
                        </a:spcAft>
                      </a:pPr>
                      <a:r>
                        <a:rPr lang="en-GB" sz="2200" kern="100">
                          <a:effectLst/>
                          <a:latin typeface="Aptos Display" panose="020B0004020202020204" pitchFamily="34" charset="0"/>
                        </a:rPr>
                        <a:t>Open irrigation</a:t>
                      </a:r>
                      <a:endParaRPr lang="en-US" sz="2200" kern="100">
                        <a:effectLst/>
                        <a:latin typeface="Aptos Display" panose="020B0004020202020204" pitchFamily="34" charset="0"/>
                        <a:ea typeface="Aptos"/>
                        <a:cs typeface="Arial" panose="020B0604020202020204" pitchFamily="34" charset="0"/>
                      </a:endParaRPr>
                    </a:p>
                  </a:txBody>
                  <a:tcPr marL="68580" marR="68580" marT="0" marB="0"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86327102"/>
                  </a:ext>
                </a:extLst>
              </a:tr>
              <a:tr h="342012">
                <a:tc>
                  <a:txBody>
                    <a:bodyPr/>
                    <a:lstStyle/>
                    <a:p>
                      <a:pPr algn="ctr">
                        <a:lnSpc>
                          <a:spcPct val="107000"/>
                        </a:lnSpc>
                        <a:spcAft>
                          <a:spcPts val="0"/>
                        </a:spcAft>
                      </a:pPr>
                      <a:r>
                        <a:rPr lang="en-GB" sz="2200" kern="100" dirty="0">
                          <a:effectLst/>
                          <a:latin typeface="Aptos Display" panose="020B0004020202020204" pitchFamily="34" charset="0"/>
                        </a:rPr>
                        <a:t>pH</a:t>
                      </a:r>
                      <a:endParaRPr lang="en-US" sz="2200" kern="100" dirty="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algn="ctr">
                        <a:lnSpc>
                          <a:spcPct val="107000"/>
                        </a:lnSpc>
                        <a:spcAft>
                          <a:spcPts val="0"/>
                        </a:spcAft>
                      </a:pPr>
                      <a:r>
                        <a:rPr lang="en-GB" sz="2200" kern="100">
                          <a:effectLst/>
                          <a:latin typeface="Aptos Display" panose="020B0004020202020204" pitchFamily="34" charset="0"/>
                        </a:rPr>
                        <a:t> </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GB" sz="2200" kern="100">
                          <a:effectLst/>
                          <a:latin typeface="Aptos Display" panose="020B0004020202020204" pitchFamily="34" charset="0"/>
                        </a:rPr>
                        <a:t>  6-9</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lnSpc>
                          <a:spcPct val="107000"/>
                        </a:lnSpc>
                        <a:spcAft>
                          <a:spcPts val="0"/>
                        </a:spcAft>
                      </a:pPr>
                      <a:r>
                        <a:rPr lang="en-GB" sz="2200" kern="100">
                          <a:effectLst/>
                          <a:latin typeface="Aptos Display" panose="020B0004020202020204" pitchFamily="34" charset="0"/>
                        </a:rPr>
                        <a:t>  6-9</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lnSpc>
                          <a:spcPct val="107000"/>
                        </a:lnSpc>
                        <a:spcAft>
                          <a:spcPts val="0"/>
                        </a:spcAft>
                      </a:pPr>
                      <a:r>
                        <a:rPr lang="en-GB" sz="2200" kern="100">
                          <a:effectLst/>
                          <a:latin typeface="Aptos Display" panose="020B0004020202020204" pitchFamily="34" charset="0"/>
                        </a:rPr>
                        <a:t>  6-9</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lnSpc>
                          <a:spcPct val="107000"/>
                        </a:lnSpc>
                        <a:spcAft>
                          <a:spcPts val="0"/>
                        </a:spcAft>
                      </a:pPr>
                      <a:r>
                        <a:rPr lang="en-GB" sz="2200" kern="100">
                          <a:effectLst/>
                          <a:latin typeface="Aptos Display" panose="020B0004020202020204" pitchFamily="34" charset="0"/>
                        </a:rPr>
                        <a:t>  6-9</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lnSpc>
                          <a:spcPct val="107000"/>
                        </a:lnSpc>
                        <a:spcAft>
                          <a:spcPts val="0"/>
                        </a:spcAft>
                      </a:pPr>
                      <a:r>
                        <a:rPr lang="en-GB" sz="2200" kern="100">
                          <a:effectLst/>
                          <a:latin typeface="Aptos Display" panose="020B0004020202020204" pitchFamily="34" charset="0"/>
                        </a:rPr>
                        <a:t>  6-9</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lnSpc>
                          <a:spcPct val="107000"/>
                        </a:lnSpc>
                        <a:spcAft>
                          <a:spcPts val="0"/>
                        </a:spcAft>
                      </a:pPr>
                      <a:r>
                        <a:rPr lang="en-GB" sz="2200" kern="100" dirty="0">
                          <a:effectLst/>
                          <a:latin typeface="Aptos Display" panose="020B0004020202020204" pitchFamily="34" charset="0"/>
                        </a:rPr>
                        <a:t>  6-9</a:t>
                      </a:r>
                      <a:endParaRPr lang="en-US" sz="2200" kern="100" dirty="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lnSpc>
                          <a:spcPct val="107000"/>
                        </a:lnSpc>
                        <a:spcAft>
                          <a:spcPts val="0"/>
                        </a:spcAft>
                      </a:pPr>
                      <a:r>
                        <a:rPr lang="en-GB" sz="2200" kern="100" dirty="0">
                          <a:effectLst/>
                          <a:latin typeface="Aptos Display" panose="020B0004020202020204" pitchFamily="34" charset="0"/>
                        </a:rPr>
                        <a:t>6-9</a:t>
                      </a:r>
                      <a:endParaRPr lang="en-US" sz="2200" kern="100" dirty="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lnSpc>
                          <a:spcPct val="107000"/>
                        </a:lnSpc>
                        <a:spcAft>
                          <a:spcPts val="0"/>
                        </a:spcAft>
                      </a:pPr>
                      <a:r>
                        <a:rPr lang="en-GB" sz="2200" kern="100" dirty="0">
                          <a:effectLst/>
                          <a:latin typeface="Aptos Display" panose="020B0004020202020204" pitchFamily="34" charset="0"/>
                        </a:rPr>
                        <a:t>6-9</a:t>
                      </a:r>
                      <a:endParaRPr lang="en-US" sz="2200" kern="100" dirty="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lnSpc>
                          <a:spcPct val="107000"/>
                        </a:lnSpc>
                        <a:spcAft>
                          <a:spcPts val="0"/>
                        </a:spcAft>
                      </a:pPr>
                      <a:r>
                        <a:rPr lang="en-GB" sz="2200" kern="100" dirty="0">
                          <a:effectLst/>
                          <a:latin typeface="Aptos Display" panose="020B0004020202020204" pitchFamily="34" charset="0"/>
                        </a:rPr>
                        <a:t>6-9</a:t>
                      </a:r>
                      <a:endParaRPr lang="en-US" sz="2200" kern="100" dirty="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2955765008"/>
                  </a:ext>
                </a:extLst>
              </a:tr>
              <a:tr h="342012">
                <a:tc>
                  <a:txBody>
                    <a:bodyPr/>
                    <a:lstStyle/>
                    <a:p>
                      <a:pPr algn="ctr">
                        <a:lnSpc>
                          <a:spcPct val="107000"/>
                        </a:lnSpc>
                        <a:spcAft>
                          <a:spcPts val="0"/>
                        </a:spcAft>
                      </a:pPr>
                      <a:r>
                        <a:rPr lang="en-GB" sz="2200" kern="100" dirty="0">
                          <a:effectLst/>
                          <a:latin typeface="Aptos Display" panose="020B0004020202020204" pitchFamily="34" charset="0"/>
                        </a:rPr>
                        <a:t>BOD5</a:t>
                      </a:r>
                      <a:endParaRPr lang="en-US" sz="2200" kern="100" dirty="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algn="ctr">
                        <a:lnSpc>
                          <a:spcPct val="107000"/>
                        </a:lnSpc>
                        <a:spcAft>
                          <a:spcPts val="0"/>
                        </a:spcAft>
                      </a:pPr>
                      <a:r>
                        <a:rPr lang="en-GB" sz="2200" kern="100">
                          <a:effectLst/>
                          <a:latin typeface="Aptos Display" panose="020B0004020202020204" pitchFamily="34" charset="0"/>
                        </a:rPr>
                        <a:t>mg/l</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GB" sz="2200" kern="100">
                          <a:effectLst/>
                          <a:latin typeface="Aptos Display" panose="020B0004020202020204" pitchFamily="34" charset="0"/>
                        </a:rPr>
                        <a:t>30</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lnSpc>
                          <a:spcPct val="107000"/>
                        </a:lnSpc>
                        <a:spcAft>
                          <a:spcPts val="0"/>
                        </a:spcAft>
                      </a:pPr>
                      <a:r>
                        <a:rPr lang="en-GB" sz="2200" kern="100">
                          <a:effectLst/>
                          <a:latin typeface="Aptos Display" panose="020B0004020202020204" pitchFamily="34" charset="0"/>
                        </a:rPr>
                        <a:t>100</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lnSpc>
                          <a:spcPct val="107000"/>
                        </a:lnSpc>
                        <a:spcAft>
                          <a:spcPts val="0"/>
                        </a:spcAft>
                      </a:pPr>
                      <a:r>
                        <a:rPr lang="en-GB" sz="2200" kern="100">
                          <a:effectLst/>
                          <a:latin typeface="Aptos Display" panose="020B0004020202020204" pitchFamily="34" charset="0"/>
                        </a:rPr>
                        <a:t>200</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lnSpc>
                          <a:spcPct val="107000"/>
                        </a:lnSpc>
                        <a:spcAft>
                          <a:spcPts val="0"/>
                        </a:spcAft>
                      </a:pPr>
                      <a:r>
                        <a:rPr lang="en-GB" sz="2200" kern="100">
                          <a:effectLst/>
                          <a:latin typeface="Aptos Display" panose="020B0004020202020204" pitchFamily="34" charset="0"/>
                        </a:rPr>
                        <a:t>30</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lnSpc>
                          <a:spcPct val="107000"/>
                        </a:lnSpc>
                        <a:spcAft>
                          <a:spcPts val="0"/>
                        </a:spcAft>
                      </a:pPr>
                      <a:r>
                        <a:rPr lang="en-GB" sz="2200" kern="100">
                          <a:effectLst/>
                          <a:latin typeface="Aptos Display" panose="020B0004020202020204" pitchFamily="34" charset="0"/>
                        </a:rPr>
                        <a:t>200</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lnSpc>
                          <a:spcPct val="107000"/>
                        </a:lnSpc>
                        <a:spcAft>
                          <a:spcPts val="0"/>
                        </a:spcAft>
                      </a:pPr>
                      <a:r>
                        <a:rPr lang="en-GB" sz="2200" kern="100" dirty="0">
                          <a:effectLst/>
                          <a:latin typeface="Aptos Display" panose="020B0004020202020204" pitchFamily="34" charset="0"/>
                        </a:rPr>
                        <a:t>300</a:t>
                      </a:r>
                      <a:endParaRPr lang="en-US" sz="2200" kern="100" dirty="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lnSpc>
                          <a:spcPct val="107000"/>
                        </a:lnSpc>
                        <a:spcAft>
                          <a:spcPts val="0"/>
                        </a:spcAft>
                      </a:pPr>
                      <a:r>
                        <a:rPr lang="en-GB" sz="2200" kern="100">
                          <a:effectLst/>
                          <a:latin typeface="Aptos Display" panose="020B0004020202020204" pitchFamily="34" charset="0"/>
                        </a:rPr>
                        <a:t>-</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lnSpc>
                          <a:spcPct val="107000"/>
                        </a:lnSpc>
                        <a:spcAft>
                          <a:spcPts val="0"/>
                        </a:spcAft>
                      </a:pPr>
                      <a:r>
                        <a:rPr lang="en-GB" sz="2200" kern="100">
                          <a:effectLst/>
                          <a:latin typeface="Aptos Display" panose="020B0004020202020204" pitchFamily="34" charset="0"/>
                        </a:rPr>
                        <a:t>-</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lnSpc>
                          <a:spcPct val="107000"/>
                        </a:lnSpc>
                        <a:spcAft>
                          <a:spcPts val="0"/>
                        </a:spcAft>
                      </a:pPr>
                      <a:r>
                        <a:rPr lang="en-GB" sz="2200" kern="100" dirty="0">
                          <a:effectLst/>
                          <a:latin typeface="Aptos Display" panose="020B0004020202020204" pitchFamily="34" charset="0"/>
                        </a:rPr>
                        <a:t>-</a:t>
                      </a:r>
                      <a:endParaRPr lang="en-US" sz="2200" kern="100" dirty="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583472084"/>
                  </a:ext>
                </a:extLst>
              </a:tr>
              <a:tr h="342012">
                <a:tc>
                  <a:txBody>
                    <a:bodyPr/>
                    <a:lstStyle/>
                    <a:p>
                      <a:pPr algn="ctr">
                        <a:lnSpc>
                          <a:spcPct val="107000"/>
                        </a:lnSpc>
                        <a:spcAft>
                          <a:spcPts val="0"/>
                        </a:spcAft>
                      </a:pPr>
                      <a:r>
                        <a:rPr lang="en-GB" sz="2200" kern="100" dirty="0">
                          <a:effectLst/>
                          <a:latin typeface="Aptos Display" panose="020B0004020202020204" pitchFamily="34" charset="0"/>
                        </a:rPr>
                        <a:t>COD</a:t>
                      </a:r>
                      <a:endParaRPr lang="en-US" sz="2200" kern="100" dirty="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algn="ctr">
                        <a:lnSpc>
                          <a:spcPct val="107000"/>
                        </a:lnSpc>
                        <a:spcAft>
                          <a:spcPts val="0"/>
                        </a:spcAft>
                      </a:pPr>
                      <a:r>
                        <a:rPr lang="en-GB" sz="2200" kern="100">
                          <a:effectLst/>
                          <a:latin typeface="Aptos Display" panose="020B0004020202020204" pitchFamily="34" charset="0"/>
                        </a:rPr>
                        <a:t>mg/l</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GB" sz="2200" kern="100">
                          <a:effectLst/>
                          <a:latin typeface="Aptos Display" panose="020B0004020202020204" pitchFamily="34" charset="0"/>
                        </a:rPr>
                        <a:t>100</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lnSpc>
                          <a:spcPct val="107000"/>
                        </a:lnSpc>
                        <a:spcAft>
                          <a:spcPts val="0"/>
                        </a:spcAft>
                      </a:pPr>
                      <a:r>
                        <a:rPr lang="en-GB" sz="2200" kern="100">
                          <a:effectLst/>
                          <a:latin typeface="Aptos Display" panose="020B0004020202020204" pitchFamily="34" charset="0"/>
                        </a:rPr>
                        <a:t>200</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lnSpc>
                          <a:spcPct val="107000"/>
                        </a:lnSpc>
                        <a:spcAft>
                          <a:spcPts val="0"/>
                        </a:spcAft>
                      </a:pPr>
                      <a:r>
                        <a:rPr lang="en-GB" sz="2200" kern="100">
                          <a:effectLst/>
                          <a:latin typeface="Aptos Display" panose="020B0004020202020204" pitchFamily="34" charset="0"/>
                        </a:rPr>
                        <a:t>300</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lnSpc>
                          <a:spcPct val="107000"/>
                        </a:lnSpc>
                        <a:spcAft>
                          <a:spcPts val="0"/>
                        </a:spcAft>
                      </a:pPr>
                      <a:r>
                        <a:rPr lang="en-GB" sz="2200" kern="100">
                          <a:effectLst/>
                          <a:latin typeface="Aptos Display" panose="020B0004020202020204" pitchFamily="34" charset="0"/>
                        </a:rPr>
                        <a:t>100</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lnSpc>
                          <a:spcPct val="107000"/>
                        </a:lnSpc>
                        <a:spcAft>
                          <a:spcPts val="0"/>
                        </a:spcAft>
                      </a:pPr>
                      <a:r>
                        <a:rPr lang="en-GB" sz="2200" kern="100">
                          <a:effectLst/>
                          <a:latin typeface="Aptos Display" panose="020B0004020202020204" pitchFamily="34" charset="0"/>
                        </a:rPr>
                        <a:t>500</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lnSpc>
                          <a:spcPct val="107000"/>
                        </a:lnSpc>
                        <a:spcAft>
                          <a:spcPts val="0"/>
                        </a:spcAft>
                      </a:pPr>
                      <a:r>
                        <a:rPr lang="en-GB" sz="2200" kern="100" dirty="0">
                          <a:effectLst/>
                          <a:latin typeface="Aptos Display" panose="020B0004020202020204" pitchFamily="34" charset="0"/>
                        </a:rPr>
                        <a:t>500</a:t>
                      </a:r>
                      <a:endParaRPr lang="en-US" sz="2200" kern="100" dirty="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lnSpc>
                          <a:spcPct val="107000"/>
                        </a:lnSpc>
                        <a:spcAft>
                          <a:spcPts val="0"/>
                        </a:spcAft>
                      </a:pPr>
                      <a:r>
                        <a:rPr lang="en-GB" sz="2200" kern="100">
                          <a:effectLst/>
                          <a:latin typeface="Aptos Display" panose="020B0004020202020204" pitchFamily="34" charset="0"/>
                        </a:rPr>
                        <a:t>150</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lnSpc>
                          <a:spcPct val="107000"/>
                        </a:lnSpc>
                        <a:spcAft>
                          <a:spcPts val="0"/>
                        </a:spcAft>
                      </a:pPr>
                      <a:r>
                        <a:rPr lang="en-GB" sz="2200" kern="100">
                          <a:effectLst/>
                          <a:latin typeface="Aptos Display" panose="020B0004020202020204" pitchFamily="34" charset="0"/>
                        </a:rPr>
                        <a:t>150</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lnSpc>
                          <a:spcPct val="107000"/>
                        </a:lnSpc>
                        <a:spcAft>
                          <a:spcPts val="0"/>
                        </a:spcAft>
                      </a:pPr>
                      <a:r>
                        <a:rPr lang="en-GB" sz="2200" kern="100" dirty="0">
                          <a:effectLst/>
                          <a:latin typeface="Aptos Display" panose="020B0004020202020204" pitchFamily="34" charset="0"/>
                        </a:rPr>
                        <a:t>150</a:t>
                      </a:r>
                      <a:endParaRPr lang="en-US" sz="2200" kern="100" dirty="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2536038981"/>
                  </a:ext>
                </a:extLst>
              </a:tr>
              <a:tr h="342012">
                <a:tc>
                  <a:txBody>
                    <a:bodyPr/>
                    <a:lstStyle/>
                    <a:p>
                      <a:pPr algn="ctr">
                        <a:lnSpc>
                          <a:spcPct val="107000"/>
                        </a:lnSpc>
                        <a:spcAft>
                          <a:spcPts val="0"/>
                        </a:spcAft>
                      </a:pPr>
                      <a:r>
                        <a:rPr lang="en-GB" sz="2200" kern="100">
                          <a:effectLst/>
                          <a:latin typeface="Aptos Display" panose="020B0004020202020204" pitchFamily="34" charset="0"/>
                        </a:rPr>
                        <a:t>TSS</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algn="ctr">
                        <a:lnSpc>
                          <a:spcPct val="107000"/>
                        </a:lnSpc>
                        <a:spcAft>
                          <a:spcPts val="0"/>
                        </a:spcAft>
                      </a:pPr>
                      <a:r>
                        <a:rPr lang="en-GB" sz="2200" kern="100">
                          <a:effectLst/>
                          <a:latin typeface="Aptos Display" panose="020B0004020202020204" pitchFamily="34" charset="0"/>
                        </a:rPr>
                        <a:t>mg/l</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GB" sz="2200" kern="100">
                          <a:effectLst/>
                          <a:latin typeface="Aptos Display" panose="020B0004020202020204" pitchFamily="34" charset="0"/>
                        </a:rPr>
                        <a:t>50</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lnSpc>
                          <a:spcPct val="107000"/>
                        </a:lnSpc>
                        <a:spcAft>
                          <a:spcPts val="0"/>
                        </a:spcAft>
                      </a:pPr>
                      <a:r>
                        <a:rPr lang="en-GB" sz="2200" kern="100">
                          <a:effectLst/>
                          <a:latin typeface="Aptos Display" panose="020B0004020202020204" pitchFamily="34" charset="0"/>
                        </a:rPr>
                        <a:t>100</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lnSpc>
                          <a:spcPct val="107000"/>
                        </a:lnSpc>
                        <a:spcAft>
                          <a:spcPts val="0"/>
                        </a:spcAft>
                      </a:pPr>
                      <a:r>
                        <a:rPr lang="en-GB" sz="2200" kern="100">
                          <a:effectLst/>
                          <a:latin typeface="Aptos Display" panose="020B0004020202020204" pitchFamily="34" charset="0"/>
                        </a:rPr>
                        <a:t>100</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lnSpc>
                          <a:spcPct val="107000"/>
                        </a:lnSpc>
                        <a:spcAft>
                          <a:spcPts val="0"/>
                        </a:spcAft>
                      </a:pPr>
                      <a:r>
                        <a:rPr lang="en-GB" sz="2200" kern="100">
                          <a:effectLst/>
                          <a:latin typeface="Aptos Display" panose="020B0004020202020204" pitchFamily="34" charset="0"/>
                        </a:rPr>
                        <a:t>50</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lnSpc>
                          <a:spcPct val="107000"/>
                        </a:lnSpc>
                        <a:spcAft>
                          <a:spcPts val="0"/>
                        </a:spcAft>
                      </a:pPr>
                      <a:r>
                        <a:rPr lang="en-GB" sz="2200" kern="100">
                          <a:effectLst/>
                          <a:latin typeface="Aptos Display" panose="020B0004020202020204" pitchFamily="34" charset="0"/>
                        </a:rPr>
                        <a:t>200</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lnSpc>
                          <a:spcPct val="107000"/>
                        </a:lnSpc>
                        <a:spcAft>
                          <a:spcPts val="0"/>
                        </a:spcAft>
                      </a:pPr>
                      <a:r>
                        <a:rPr lang="en-GB" sz="2200" kern="100" dirty="0">
                          <a:effectLst/>
                          <a:latin typeface="Aptos Display" panose="020B0004020202020204" pitchFamily="34" charset="0"/>
                        </a:rPr>
                        <a:t>300</a:t>
                      </a:r>
                      <a:endParaRPr lang="en-US" sz="2200" kern="100" dirty="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lnSpc>
                          <a:spcPct val="107000"/>
                        </a:lnSpc>
                        <a:spcAft>
                          <a:spcPts val="0"/>
                        </a:spcAft>
                      </a:pPr>
                      <a:r>
                        <a:rPr lang="en-GB" sz="2200" kern="100">
                          <a:effectLst/>
                          <a:latin typeface="Aptos Display" panose="020B0004020202020204" pitchFamily="34" charset="0"/>
                        </a:rPr>
                        <a:t>50</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lnSpc>
                          <a:spcPct val="107000"/>
                        </a:lnSpc>
                        <a:spcAft>
                          <a:spcPts val="0"/>
                        </a:spcAft>
                      </a:pPr>
                      <a:r>
                        <a:rPr lang="en-GB" sz="2200" kern="100">
                          <a:effectLst/>
                          <a:latin typeface="Aptos Display" panose="020B0004020202020204" pitchFamily="34" charset="0"/>
                        </a:rPr>
                        <a:t>50</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lnSpc>
                          <a:spcPct val="107000"/>
                        </a:lnSpc>
                        <a:spcAft>
                          <a:spcPts val="0"/>
                        </a:spcAft>
                      </a:pPr>
                      <a:r>
                        <a:rPr lang="en-GB" sz="2200" kern="100" dirty="0">
                          <a:effectLst/>
                          <a:latin typeface="Aptos Display" panose="020B0004020202020204" pitchFamily="34" charset="0"/>
                        </a:rPr>
                        <a:t>50</a:t>
                      </a:r>
                      <a:endParaRPr lang="en-US" sz="2200" kern="100" dirty="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4150859931"/>
                  </a:ext>
                </a:extLst>
              </a:tr>
              <a:tr h="342012">
                <a:tc>
                  <a:txBody>
                    <a:bodyPr/>
                    <a:lstStyle/>
                    <a:p>
                      <a:pPr algn="ctr">
                        <a:lnSpc>
                          <a:spcPct val="107000"/>
                        </a:lnSpc>
                        <a:spcAft>
                          <a:spcPts val="0"/>
                        </a:spcAft>
                      </a:pPr>
                      <a:r>
                        <a:rPr lang="en-GB" sz="2200" kern="100" dirty="0">
                          <a:effectLst/>
                          <a:latin typeface="Aptos Display" panose="020B0004020202020204" pitchFamily="34" charset="0"/>
                        </a:rPr>
                        <a:t>TN</a:t>
                      </a:r>
                      <a:endParaRPr lang="en-US" sz="2200" kern="100" dirty="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algn="ctr">
                        <a:lnSpc>
                          <a:spcPct val="107000"/>
                        </a:lnSpc>
                        <a:spcAft>
                          <a:spcPts val="0"/>
                        </a:spcAft>
                      </a:pPr>
                      <a:r>
                        <a:rPr lang="en-GB" sz="2200" kern="100">
                          <a:effectLst/>
                          <a:latin typeface="Aptos Display" panose="020B0004020202020204" pitchFamily="34" charset="0"/>
                        </a:rPr>
                        <a:t>mg/l</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GB" sz="2200" kern="100">
                          <a:effectLst/>
                          <a:latin typeface="Aptos Display" panose="020B0004020202020204" pitchFamily="34" charset="0"/>
                        </a:rPr>
                        <a:t>70</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lnSpc>
                          <a:spcPct val="107000"/>
                        </a:lnSpc>
                        <a:spcAft>
                          <a:spcPts val="0"/>
                        </a:spcAft>
                      </a:pPr>
                      <a:r>
                        <a:rPr lang="en-GB" sz="2200" kern="100">
                          <a:effectLst/>
                          <a:latin typeface="Aptos Display" panose="020B0004020202020204" pitchFamily="34" charset="0"/>
                        </a:rPr>
                        <a:t>70</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lnSpc>
                          <a:spcPct val="107000"/>
                        </a:lnSpc>
                        <a:spcAft>
                          <a:spcPts val="0"/>
                        </a:spcAft>
                      </a:pPr>
                      <a:r>
                        <a:rPr lang="en-GB" sz="2200" kern="100">
                          <a:effectLst/>
                          <a:latin typeface="Aptos Display" panose="020B0004020202020204" pitchFamily="34" charset="0"/>
                        </a:rPr>
                        <a:t>70</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lnSpc>
                          <a:spcPct val="107000"/>
                        </a:lnSpc>
                        <a:spcAft>
                          <a:spcPts val="0"/>
                        </a:spcAft>
                      </a:pPr>
                      <a:r>
                        <a:rPr lang="en-GB" sz="2200" kern="100">
                          <a:effectLst/>
                          <a:latin typeface="Aptos Display" panose="020B0004020202020204" pitchFamily="34" charset="0"/>
                        </a:rPr>
                        <a:t>45</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lnSpc>
                          <a:spcPct val="107000"/>
                        </a:lnSpc>
                        <a:spcAft>
                          <a:spcPts val="0"/>
                        </a:spcAft>
                      </a:pPr>
                      <a:r>
                        <a:rPr lang="en-GB" sz="2200" kern="100">
                          <a:effectLst/>
                          <a:latin typeface="Aptos Display" panose="020B0004020202020204" pitchFamily="34" charset="0"/>
                        </a:rPr>
                        <a:t>70</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lnSpc>
                          <a:spcPct val="107000"/>
                        </a:lnSpc>
                        <a:spcAft>
                          <a:spcPts val="0"/>
                        </a:spcAft>
                      </a:pPr>
                      <a:r>
                        <a:rPr lang="en-GB" sz="2200" kern="100" dirty="0">
                          <a:effectLst/>
                          <a:latin typeface="Aptos Display" panose="020B0004020202020204" pitchFamily="34" charset="0"/>
                        </a:rPr>
                        <a:t>100</a:t>
                      </a:r>
                      <a:endParaRPr lang="en-US" sz="2200" kern="100" dirty="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lnSpc>
                          <a:spcPct val="107000"/>
                        </a:lnSpc>
                        <a:spcAft>
                          <a:spcPts val="0"/>
                        </a:spcAft>
                      </a:pPr>
                      <a:r>
                        <a:rPr lang="en-GB" sz="2200" kern="100" dirty="0">
                          <a:effectLst/>
                          <a:latin typeface="Aptos Display" panose="020B0004020202020204" pitchFamily="34" charset="0"/>
                        </a:rPr>
                        <a:t>-/70*</a:t>
                      </a:r>
                      <a:endParaRPr lang="en-US" sz="2200" kern="100" dirty="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lnSpc>
                          <a:spcPct val="107000"/>
                        </a:lnSpc>
                        <a:spcAft>
                          <a:spcPts val="0"/>
                        </a:spcAft>
                      </a:pPr>
                      <a:r>
                        <a:rPr lang="en-GB" sz="2200" kern="100" dirty="0">
                          <a:effectLst/>
                          <a:latin typeface="Aptos Display" panose="020B0004020202020204" pitchFamily="34" charset="0"/>
                        </a:rPr>
                        <a:t>-/70*</a:t>
                      </a:r>
                      <a:endParaRPr lang="en-US" sz="2200" kern="100" dirty="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lnSpc>
                          <a:spcPct val="107000"/>
                        </a:lnSpc>
                        <a:spcAft>
                          <a:spcPts val="0"/>
                        </a:spcAft>
                      </a:pPr>
                      <a:r>
                        <a:rPr lang="en-GB" sz="2200" kern="100" dirty="0">
                          <a:effectLst/>
                          <a:latin typeface="Aptos Display" panose="020B0004020202020204" pitchFamily="34" charset="0"/>
                        </a:rPr>
                        <a:t>-/70*</a:t>
                      </a:r>
                      <a:endParaRPr lang="en-US" sz="2200" kern="100" dirty="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649041855"/>
                  </a:ext>
                </a:extLst>
              </a:tr>
              <a:tr h="342012">
                <a:tc>
                  <a:txBody>
                    <a:bodyPr/>
                    <a:lstStyle/>
                    <a:p>
                      <a:pPr algn="ctr">
                        <a:lnSpc>
                          <a:spcPct val="107000"/>
                        </a:lnSpc>
                        <a:spcAft>
                          <a:spcPts val="0"/>
                        </a:spcAft>
                      </a:pPr>
                      <a:r>
                        <a:rPr lang="en-GB" sz="2200" b="1" kern="100" dirty="0">
                          <a:solidFill>
                            <a:schemeClr val="bg1"/>
                          </a:solidFill>
                          <a:effectLst/>
                          <a:latin typeface="Aptos Display" panose="020B0004020202020204" pitchFamily="34" charset="0"/>
                        </a:rPr>
                        <a:t>NO</a:t>
                      </a:r>
                      <a:r>
                        <a:rPr lang="en-GB" sz="1800" b="1" kern="100" dirty="0">
                          <a:solidFill>
                            <a:schemeClr val="bg1"/>
                          </a:solidFill>
                          <a:effectLst/>
                          <a:latin typeface="Aptos Display" panose="020B0004020202020204" pitchFamily="34" charset="0"/>
                        </a:rPr>
                        <a:t>3</a:t>
                      </a:r>
                      <a:r>
                        <a:rPr lang="en-GB" sz="2200" b="1" kern="100" dirty="0">
                          <a:solidFill>
                            <a:schemeClr val="bg1"/>
                          </a:solidFill>
                          <a:effectLst/>
                          <a:latin typeface="Aptos Display" panose="020B0004020202020204" pitchFamily="34" charset="0"/>
                        </a:rPr>
                        <a:t>-N/NO</a:t>
                      </a:r>
                      <a:r>
                        <a:rPr lang="en-GB" sz="1600" b="1" kern="100" dirty="0">
                          <a:solidFill>
                            <a:schemeClr val="bg1"/>
                          </a:solidFill>
                          <a:effectLst/>
                          <a:latin typeface="Aptos Display" panose="020B0004020202020204" pitchFamily="34" charset="0"/>
                        </a:rPr>
                        <a:t>3</a:t>
                      </a:r>
                      <a:r>
                        <a:rPr lang="en-GB" sz="1600" b="1" kern="100" baseline="30000" dirty="0">
                          <a:solidFill>
                            <a:schemeClr val="bg1"/>
                          </a:solidFill>
                          <a:effectLst/>
                          <a:latin typeface="Aptos Display" panose="020B0004020202020204" pitchFamily="34" charset="0"/>
                        </a:rPr>
                        <a:t> </a:t>
                      </a:r>
                      <a:r>
                        <a:rPr lang="en-GB" sz="2200" b="1" kern="100" baseline="30000" dirty="0">
                          <a:solidFill>
                            <a:schemeClr val="bg1"/>
                          </a:solidFill>
                          <a:effectLst/>
                          <a:latin typeface="Aptos Display" panose="020B0004020202020204" pitchFamily="34" charset="0"/>
                        </a:rPr>
                        <a:t> </a:t>
                      </a:r>
                      <a:endParaRPr lang="en-US" sz="2200" b="1" kern="100" dirty="0">
                        <a:solidFill>
                          <a:schemeClr val="bg1"/>
                        </a:solidFill>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algn="ctr">
                        <a:lnSpc>
                          <a:spcPct val="107000"/>
                        </a:lnSpc>
                        <a:spcAft>
                          <a:spcPts val="0"/>
                        </a:spcAft>
                      </a:pPr>
                      <a:r>
                        <a:rPr lang="en-GB" sz="2200" b="0" kern="100" dirty="0">
                          <a:solidFill>
                            <a:schemeClr val="tx1"/>
                          </a:solidFill>
                          <a:effectLst/>
                          <a:latin typeface="Aptos Display" panose="020B0004020202020204" pitchFamily="34" charset="0"/>
                        </a:rPr>
                        <a:t>mg/l</a:t>
                      </a:r>
                      <a:endParaRPr lang="en-US" sz="2200" b="0" kern="100" dirty="0">
                        <a:solidFill>
                          <a:schemeClr val="tx1"/>
                        </a:solidFill>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GB" sz="2200" b="1" kern="100" dirty="0">
                          <a:solidFill>
                            <a:schemeClr val="tx1"/>
                          </a:solidFill>
                          <a:effectLst/>
                          <a:latin typeface="Aptos Display" panose="020B0004020202020204" pitchFamily="34" charset="0"/>
                        </a:rPr>
                        <a:t>16</a:t>
                      </a:r>
                      <a:endParaRPr lang="en-US" sz="2200" b="1" kern="100" dirty="0">
                        <a:solidFill>
                          <a:schemeClr val="tx1"/>
                        </a:solidFill>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lnSpc>
                          <a:spcPct val="107000"/>
                        </a:lnSpc>
                        <a:spcAft>
                          <a:spcPts val="0"/>
                        </a:spcAft>
                      </a:pPr>
                      <a:r>
                        <a:rPr lang="en-GB" sz="2200" b="1" kern="100" dirty="0">
                          <a:solidFill>
                            <a:schemeClr val="tx1"/>
                          </a:solidFill>
                          <a:effectLst/>
                          <a:latin typeface="Aptos Display" panose="020B0004020202020204" pitchFamily="34" charset="0"/>
                        </a:rPr>
                        <a:t>16</a:t>
                      </a:r>
                      <a:endParaRPr lang="en-US" sz="2200" b="1" kern="100" dirty="0">
                        <a:solidFill>
                          <a:schemeClr val="tx1"/>
                        </a:solidFill>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lnSpc>
                          <a:spcPct val="107000"/>
                        </a:lnSpc>
                        <a:spcAft>
                          <a:spcPts val="0"/>
                        </a:spcAft>
                      </a:pPr>
                      <a:r>
                        <a:rPr lang="en-GB" sz="2200" b="1" kern="100" dirty="0">
                          <a:solidFill>
                            <a:schemeClr val="tx1"/>
                          </a:solidFill>
                          <a:effectLst/>
                          <a:latin typeface="Aptos Display" panose="020B0004020202020204" pitchFamily="34" charset="0"/>
                        </a:rPr>
                        <a:t>16</a:t>
                      </a:r>
                      <a:endParaRPr lang="en-US" sz="2200" b="1" kern="100" dirty="0">
                        <a:solidFill>
                          <a:schemeClr val="tx1"/>
                        </a:solidFill>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lnSpc>
                          <a:spcPct val="107000"/>
                        </a:lnSpc>
                        <a:spcAft>
                          <a:spcPts val="0"/>
                        </a:spcAft>
                      </a:pPr>
                      <a:r>
                        <a:rPr lang="en-GB" sz="2200" b="1" kern="100" dirty="0">
                          <a:solidFill>
                            <a:schemeClr val="tx1"/>
                          </a:solidFill>
                          <a:effectLst/>
                          <a:latin typeface="Aptos Display" panose="020B0004020202020204" pitchFamily="34" charset="0"/>
                        </a:rPr>
                        <a:t>30</a:t>
                      </a:r>
                      <a:endParaRPr lang="en-US" sz="2200" b="1" kern="100" dirty="0">
                        <a:solidFill>
                          <a:schemeClr val="tx1"/>
                        </a:solidFill>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lnSpc>
                          <a:spcPct val="107000"/>
                        </a:lnSpc>
                        <a:spcAft>
                          <a:spcPts val="0"/>
                        </a:spcAft>
                      </a:pPr>
                      <a:r>
                        <a:rPr lang="en-GB" sz="2200" b="1" kern="100" dirty="0">
                          <a:solidFill>
                            <a:schemeClr val="tx1"/>
                          </a:solidFill>
                          <a:effectLst/>
                          <a:latin typeface="Aptos Display" panose="020B0004020202020204" pitchFamily="34" charset="0"/>
                        </a:rPr>
                        <a:t>45</a:t>
                      </a:r>
                      <a:endParaRPr lang="en-US" sz="2200" b="1" kern="100" dirty="0">
                        <a:solidFill>
                          <a:schemeClr val="tx1"/>
                        </a:solidFill>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lnSpc>
                          <a:spcPct val="107000"/>
                        </a:lnSpc>
                        <a:spcAft>
                          <a:spcPts val="0"/>
                        </a:spcAft>
                      </a:pPr>
                      <a:r>
                        <a:rPr lang="en-GB" sz="2200" b="1" kern="100" dirty="0">
                          <a:solidFill>
                            <a:schemeClr val="tx1"/>
                          </a:solidFill>
                          <a:effectLst/>
                          <a:latin typeface="Aptos Display" panose="020B0004020202020204" pitchFamily="34" charset="0"/>
                        </a:rPr>
                        <a:t>70</a:t>
                      </a:r>
                      <a:endParaRPr lang="en-US" sz="2200" b="1" kern="100" dirty="0">
                        <a:solidFill>
                          <a:schemeClr val="tx1"/>
                        </a:solidFill>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lnSpc>
                          <a:spcPct val="107000"/>
                        </a:lnSpc>
                        <a:spcAft>
                          <a:spcPts val="0"/>
                        </a:spcAft>
                      </a:pPr>
                      <a:r>
                        <a:rPr lang="en-GB" sz="2200" b="1" kern="100" dirty="0">
                          <a:solidFill>
                            <a:schemeClr val="tx1"/>
                          </a:solidFill>
                          <a:effectLst/>
                          <a:latin typeface="Aptos Display" panose="020B0004020202020204" pitchFamily="34" charset="0"/>
                        </a:rPr>
                        <a:t>-</a:t>
                      </a:r>
                      <a:endParaRPr lang="en-US" sz="2200" b="1" kern="100" dirty="0">
                        <a:solidFill>
                          <a:schemeClr val="tx1"/>
                        </a:solidFill>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lnSpc>
                          <a:spcPct val="107000"/>
                        </a:lnSpc>
                        <a:spcAft>
                          <a:spcPts val="0"/>
                        </a:spcAft>
                      </a:pPr>
                      <a:r>
                        <a:rPr lang="en-GB" sz="2200" b="1" kern="100" dirty="0">
                          <a:solidFill>
                            <a:schemeClr val="tx1"/>
                          </a:solidFill>
                          <a:effectLst/>
                          <a:latin typeface="Aptos Display" panose="020B0004020202020204" pitchFamily="34" charset="0"/>
                        </a:rPr>
                        <a:t>-</a:t>
                      </a:r>
                      <a:endParaRPr lang="en-US" sz="2200" b="1" kern="100" dirty="0">
                        <a:solidFill>
                          <a:schemeClr val="tx1"/>
                        </a:solidFill>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lnSpc>
                          <a:spcPct val="107000"/>
                        </a:lnSpc>
                        <a:spcAft>
                          <a:spcPts val="0"/>
                        </a:spcAft>
                      </a:pPr>
                      <a:r>
                        <a:rPr lang="en-GB" sz="2200" b="1" kern="100" dirty="0">
                          <a:solidFill>
                            <a:schemeClr val="tx1"/>
                          </a:solidFill>
                          <a:effectLst/>
                          <a:latin typeface="Aptos Display" panose="020B0004020202020204" pitchFamily="34" charset="0"/>
                        </a:rPr>
                        <a:t>-</a:t>
                      </a:r>
                      <a:endParaRPr lang="en-US" sz="2200" b="1" kern="100" dirty="0">
                        <a:solidFill>
                          <a:schemeClr val="tx1"/>
                        </a:solidFill>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885707759"/>
                  </a:ext>
                </a:extLst>
              </a:tr>
              <a:tr h="342012">
                <a:tc>
                  <a:txBody>
                    <a:bodyPr/>
                    <a:lstStyle/>
                    <a:p>
                      <a:pPr algn="ctr">
                        <a:lnSpc>
                          <a:spcPct val="107000"/>
                        </a:lnSpc>
                        <a:spcAft>
                          <a:spcPts val="0"/>
                        </a:spcAft>
                      </a:pPr>
                      <a:r>
                        <a:rPr lang="en-GB" sz="2200" kern="100" dirty="0">
                          <a:solidFill>
                            <a:schemeClr val="bg1"/>
                          </a:solidFill>
                          <a:effectLst/>
                          <a:latin typeface="Aptos Display" panose="020B0004020202020204" pitchFamily="34" charset="0"/>
                        </a:rPr>
                        <a:t>NH</a:t>
                      </a:r>
                      <a:r>
                        <a:rPr lang="en-GB" sz="2200" kern="100" baseline="-25000" dirty="0">
                          <a:solidFill>
                            <a:schemeClr val="bg1"/>
                          </a:solidFill>
                          <a:effectLst/>
                          <a:latin typeface="Aptos Display" panose="020B0004020202020204" pitchFamily="34" charset="0"/>
                        </a:rPr>
                        <a:t>4</a:t>
                      </a:r>
                      <a:endParaRPr lang="en-US" sz="2200" kern="100" dirty="0">
                        <a:solidFill>
                          <a:schemeClr val="bg1"/>
                        </a:solidFill>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algn="ctr">
                        <a:lnSpc>
                          <a:spcPct val="107000"/>
                        </a:lnSpc>
                        <a:spcAft>
                          <a:spcPts val="0"/>
                        </a:spcAft>
                      </a:pPr>
                      <a:r>
                        <a:rPr lang="en-GB" sz="2200" b="0" kern="100" dirty="0">
                          <a:solidFill>
                            <a:schemeClr val="tx1"/>
                          </a:solidFill>
                          <a:effectLst/>
                          <a:latin typeface="Aptos Display" panose="020B0004020202020204" pitchFamily="34" charset="0"/>
                        </a:rPr>
                        <a:t>mg/l</a:t>
                      </a:r>
                      <a:endParaRPr lang="en-US" sz="2200" b="0" kern="100" dirty="0">
                        <a:solidFill>
                          <a:schemeClr val="tx1"/>
                        </a:solidFill>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GB" sz="2200" kern="100" dirty="0">
                          <a:solidFill>
                            <a:schemeClr val="tx1"/>
                          </a:solidFill>
                          <a:effectLst/>
                          <a:latin typeface="Aptos Display" panose="020B0004020202020204" pitchFamily="34" charset="0"/>
                        </a:rPr>
                        <a:t>-</a:t>
                      </a:r>
                      <a:endParaRPr lang="en-US" sz="2200" kern="100" dirty="0">
                        <a:solidFill>
                          <a:schemeClr val="tx1"/>
                        </a:solidFill>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lnSpc>
                          <a:spcPct val="107000"/>
                        </a:lnSpc>
                        <a:spcAft>
                          <a:spcPts val="0"/>
                        </a:spcAft>
                      </a:pPr>
                      <a:r>
                        <a:rPr lang="en-GB" sz="2200" kern="100" dirty="0">
                          <a:solidFill>
                            <a:schemeClr val="tx1"/>
                          </a:solidFill>
                          <a:effectLst/>
                          <a:latin typeface="Aptos Display" panose="020B0004020202020204" pitchFamily="34" charset="0"/>
                        </a:rPr>
                        <a:t>-</a:t>
                      </a:r>
                      <a:endParaRPr lang="en-US" sz="2200" kern="100" dirty="0">
                        <a:solidFill>
                          <a:schemeClr val="tx1"/>
                        </a:solidFill>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lnSpc>
                          <a:spcPct val="107000"/>
                        </a:lnSpc>
                        <a:spcAft>
                          <a:spcPts val="0"/>
                        </a:spcAft>
                      </a:pPr>
                      <a:r>
                        <a:rPr lang="en-GB" sz="2200" kern="100">
                          <a:solidFill>
                            <a:schemeClr val="tx1"/>
                          </a:solidFill>
                          <a:effectLst/>
                          <a:latin typeface="Aptos Display" panose="020B0004020202020204" pitchFamily="34" charset="0"/>
                        </a:rPr>
                        <a:t>-</a:t>
                      </a:r>
                      <a:endParaRPr lang="en-US" sz="2200" kern="100">
                        <a:solidFill>
                          <a:schemeClr val="tx1"/>
                        </a:solidFill>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lnSpc>
                          <a:spcPct val="107000"/>
                        </a:lnSpc>
                        <a:spcAft>
                          <a:spcPts val="0"/>
                        </a:spcAft>
                      </a:pPr>
                      <a:r>
                        <a:rPr lang="en-GB" sz="2200" kern="100">
                          <a:solidFill>
                            <a:schemeClr val="tx1"/>
                          </a:solidFill>
                          <a:effectLst/>
                          <a:latin typeface="Aptos Display" panose="020B0004020202020204" pitchFamily="34" charset="0"/>
                        </a:rPr>
                        <a:t>-</a:t>
                      </a:r>
                      <a:endParaRPr lang="en-US" sz="2200" kern="100">
                        <a:solidFill>
                          <a:schemeClr val="tx1"/>
                        </a:solidFill>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lnSpc>
                          <a:spcPct val="107000"/>
                        </a:lnSpc>
                        <a:spcAft>
                          <a:spcPts val="0"/>
                        </a:spcAft>
                      </a:pPr>
                      <a:r>
                        <a:rPr lang="en-GB" sz="2200" kern="100" dirty="0">
                          <a:solidFill>
                            <a:schemeClr val="tx1"/>
                          </a:solidFill>
                          <a:effectLst/>
                          <a:latin typeface="Aptos Display" panose="020B0004020202020204" pitchFamily="34" charset="0"/>
                        </a:rPr>
                        <a:t>-</a:t>
                      </a:r>
                      <a:endParaRPr lang="en-US" sz="2200" kern="100" dirty="0">
                        <a:solidFill>
                          <a:schemeClr val="tx1"/>
                        </a:solidFill>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lnSpc>
                          <a:spcPct val="107000"/>
                        </a:lnSpc>
                        <a:spcAft>
                          <a:spcPts val="0"/>
                        </a:spcAft>
                      </a:pPr>
                      <a:r>
                        <a:rPr lang="en-GB" sz="2200" kern="100" dirty="0">
                          <a:solidFill>
                            <a:schemeClr val="tx1"/>
                          </a:solidFill>
                          <a:effectLst/>
                          <a:latin typeface="Aptos Display" panose="020B0004020202020204" pitchFamily="34" charset="0"/>
                        </a:rPr>
                        <a:t>-</a:t>
                      </a:r>
                      <a:endParaRPr lang="en-US" sz="2200" kern="100" dirty="0">
                        <a:solidFill>
                          <a:schemeClr val="tx1"/>
                        </a:solidFill>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lnSpc>
                          <a:spcPct val="107000"/>
                        </a:lnSpc>
                        <a:spcAft>
                          <a:spcPts val="0"/>
                        </a:spcAft>
                      </a:pPr>
                      <a:r>
                        <a:rPr lang="en-GB" sz="2200" kern="100" dirty="0">
                          <a:solidFill>
                            <a:schemeClr val="tx1"/>
                          </a:solidFill>
                          <a:effectLst/>
                          <a:latin typeface="Aptos Display" panose="020B0004020202020204" pitchFamily="34" charset="0"/>
                        </a:rPr>
                        <a:t>-</a:t>
                      </a:r>
                      <a:endParaRPr lang="en-US" sz="2200" kern="100" dirty="0">
                        <a:solidFill>
                          <a:schemeClr val="tx1"/>
                        </a:solidFill>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lnSpc>
                          <a:spcPct val="107000"/>
                        </a:lnSpc>
                        <a:spcAft>
                          <a:spcPts val="0"/>
                        </a:spcAft>
                      </a:pPr>
                      <a:r>
                        <a:rPr lang="en-GB" sz="2200" kern="100" dirty="0">
                          <a:solidFill>
                            <a:schemeClr val="tx1"/>
                          </a:solidFill>
                          <a:effectLst/>
                          <a:latin typeface="Aptos Display" panose="020B0004020202020204" pitchFamily="34" charset="0"/>
                        </a:rPr>
                        <a:t>-</a:t>
                      </a:r>
                      <a:endParaRPr lang="en-US" sz="2200" kern="100" dirty="0">
                        <a:solidFill>
                          <a:schemeClr val="tx1"/>
                        </a:solidFill>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lnSpc>
                          <a:spcPct val="107000"/>
                        </a:lnSpc>
                        <a:spcAft>
                          <a:spcPts val="0"/>
                        </a:spcAft>
                      </a:pPr>
                      <a:r>
                        <a:rPr lang="en-GB" sz="2200" kern="100" dirty="0">
                          <a:solidFill>
                            <a:schemeClr val="tx1"/>
                          </a:solidFill>
                          <a:effectLst/>
                          <a:latin typeface="Aptos Display" panose="020B0004020202020204" pitchFamily="34" charset="0"/>
                        </a:rPr>
                        <a:t>-</a:t>
                      </a:r>
                      <a:endParaRPr lang="en-US" sz="2200" kern="100" dirty="0">
                        <a:solidFill>
                          <a:schemeClr val="tx1"/>
                        </a:solidFill>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231301111"/>
                  </a:ext>
                </a:extLst>
              </a:tr>
              <a:tr h="342012">
                <a:tc>
                  <a:txBody>
                    <a:bodyPr/>
                    <a:lstStyle/>
                    <a:p>
                      <a:pPr algn="ctr">
                        <a:lnSpc>
                          <a:spcPct val="107000"/>
                        </a:lnSpc>
                        <a:spcAft>
                          <a:spcPts val="0"/>
                        </a:spcAft>
                      </a:pPr>
                      <a:r>
                        <a:rPr lang="en-GB" sz="2200" b="1" kern="100" dirty="0">
                          <a:solidFill>
                            <a:schemeClr val="bg1"/>
                          </a:solidFill>
                          <a:effectLst/>
                          <a:latin typeface="Aptos Display" panose="020B0004020202020204" pitchFamily="34" charset="0"/>
                        </a:rPr>
                        <a:t>PO</a:t>
                      </a:r>
                      <a:r>
                        <a:rPr lang="en-GB" sz="1800" b="1" kern="100" dirty="0">
                          <a:solidFill>
                            <a:schemeClr val="bg1"/>
                          </a:solidFill>
                          <a:effectLst/>
                          <a:latin typeface="Aptos Display" panose="020B0004020202020204" pitchFamily="34" charset="0"/>
                        </a:rPr>
                        <a:t>4</a:t>
                      </a:r>
                      <a:r>
                        <a:rPr lang="en-GB" sz="2200" b="1" kern="100" dirty="0">
                          <a:solidFill>
                            <a:schemeClr val="bg1"/>
                          </a:solidFill>
                          <a:effectLst/>
                          <a:latin typeface="Aptos Display" panose="020B0004020202020204" pitchFamily="34" charset="0"/>
                        </a:rPr>
                        <a:t>-P/ PO</a:t>
                      </a:r>
                      <a:r>
                        <a:rPr lang="en-GB" sz="1800" b="1" kern="100" dirty="0">
                          <a:solidFill>
                            <a:schemeClr val="bg1"/>
                          </a:solidFill>
                          <a:effectLst/>
                          <a:latin typeface="Aptos Display" panose="020B0004020202020204" pitchFamily="34" charset="0"/>
                        </a:rPr>
                        <a:t>4</a:t>
                      </a:r>
                      <a:endParaRPr lang="en-US" sz="2200" b="1" kern="100" dirty="0">
                        <a:solidFill>
                          <a:schemeClr val="bg1"/>
                        </a:solidFill>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algn="ctr">
                        <a:lnSpc>
                          <a:spcPct val="107000"/>
                        </a:lnSpc>
                        <a:spcAft>
                          <a:spcPts val="0"/>
                        </a:spcAft>
                      </a:pPr>
                      <a:r>
                        <a:rPr lang="en-GB" sz="2200" b="0" kern="100" dirty="0">
                          <a:solidFill>
                            <a:schemeClr val="tx1"/>
                          </a:solidFill>
                          <a:effectLst/>
                          <a:latin typeface="Aptos Display" panose="020B0004020202020204" pitchFamily="34" charset="0"/>
                        </a:rPr>
                        <a:t>mg/l</a:t>
                      </a:r>
                      <a:endParaRPr lang="en-US" sz="2200" b="0" kern="100" dirty="0">
                        <a:solidFill>
                          <a:schemeClr val="tx1"/>
                        </a:solidFill>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GB" sz="2200" b="1" kern="100">
                          <a:solidFill>
                            <a:schemeClr val="tx1"/>
                          </a:solidFill>
                          <a:effectLst/>
                          <a:latin typeface="Aptos Display" panose="020B0004020202020204" pitchFamily="34" charset="0"/>
                        </a:rPr>
                        <a:t>10</a:t>
                      </a:r>
                      <a:endParaRPr lang="en-US" sz="2200" b="1" kern="100">
                        <a:solidFill>
                          <a:schemeClr val="tx1"/>
                        </a:solidFill>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lnSpc>
                          <a:spcPct val="107000"/>
                        </a:lnSpc>
                        <a:spcAft>
                          <a:spcPts val="0"/>
                        </a:spcAft>
                      </a:pPr>
                      <a:r>
                        <a:rPr lang="en-GB" sz="2200" b="1" kern="100" dirty="0">
                          <a:solidFill>
                            <a:schemeClr val="tx1"/>
                          </a:solidFill>
                          <a:effectLst/>
                          <a:latin typeface="Aptos Display" panose="020B0004020202020204" pitchFamily="34" charset="0"/>
                        </a:rPr>
                        <a:t>10</a:t>
                      </a:r>
                      <a:endParaRPr lang="en-US" sz="2200" b="1" kern="100" dirty="0">
                        <a:solidFill>
                          <a:schemeClr val="tx1"/>
                        </a:solidFill>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lnSpc>
                          <a:spcPct val="107000"/>
                        </a:lnSpc>
                        <a:spcAft>
                          <a:spcPts val="0"/>
                        </a:spcAft>
                      </a:pPr>
                      <a:r>
                        <a:rPr lang="en-GB" sz="2200" b="1" kern="100">
                          <a:solidFill>
                            <a:schemeClr val="tx1"/>
                          </a:solidFill>
                          <a:effectLst/>
                          <a:latin typeface="Aptos Display" panose="020B0004020202020204" pitchFamily="34" charset="0"/>
                        </a:rPr>
                        <a:t>10</a:t>
                      </a:r>
                      <a:endParaRPr lang="en-US" sz="2200" b="1" kern="100">
                        <a:solidFill>
                          <a:schemeClr val="tx1"/>
                        </a:solidFill>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lnSpc>
                          <a:spcPct val="107000"/>
                        </a:lnSpc>
                        <a:spcAft>
                          <a:spcPts val="0"/>
                        </a:spcAft>
                      </a:pPr>
                      <a:r>
                        <a:rPr lang="en-GB" sz="2200" b="1" kern="100">
                          <a:solidFill>
                            <a:schemeClr val="tx1"/>
                          </a:solidFill>
                          <a:effectLst/>
                          <a:latin typeface="Aptos Display" panose="020B0004020202020204" pitchFamily="34" charset="0"/>
                        </a:rPr>
                        <a:t>30</a:t>
                      </a:r>
                      <a:endParaRPr lang="en-US" sz="2200" b="1" kern="100">
                        <a:solidFill>
                          <a:schemeClr val="tx1"/>
                        </a:solidFill>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lnSpc>
                          <a:spcPct val="107000"/>
                        </a:lnSpc>
                        <a:spcAft>
                          <a:spcPts val="0"/>
                        </a:spcAft>
                      </a:pPr>
                      <a:r>
                        <a:rPr lang="en-GB" sz="2200" b="1" kern="100">
                          <a:solidFill>
                            <a:schemeClr val="tx1"/>
                          </a:solidFill>
                          <a:effectLst/>
                          <a:latin typeface="Aptos Display" panose="020B0004020202020204" pitchFamily="34" charset="0"/>
                        </a:rPr>
                        <a:t>30</a:t>
                      </a:r>
                      <a:endParaRPr lang="en-US" sz="2200" b="1" kern="100">
                        <a:solidFill>
                          <a:schemeClr val="tx1"/>
                        </a:solidFill>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lnSpc>
                          <a:spcPct val="107000"/>
                        </a:lnSpc>
                        <a:spcAft>
                          <a:spcPts val="0"/>
                        </a:spcAft>
                      </a:pPr>
                      <a:r>
                        <a:rPr lang="en-GB" sz="2200" b="1" kern="100" dirty="0">
                          <a:solidFill>
                            <a:schemeClr val="tx1"/>
                          </a:solidFill>
                          <a:effectLst/>
                          <a:latin typeface="Aptos Display" panose="020B0004020202020204" pitchFamily="34" charset="0"/>
                        </a:rPr>
                        <a:t>30</a:t>
                      </a:r>
                      <a:endParaRPr lang="en-US" sz="2200" b="1" kern="100" dirty="0">
                        <a:solidFill>
                          <a:schemeClr val="tx1"/>
                        </a:solidFill>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lnSpc>
                          <a:spcPct val="107000"/>
                        </a:lnSpc>
                        <a:spcAft>
                          <a:spcPts val="0"/>
                        </a:spcAft>
                      </a:pPr>
                      <a:r>
                        <a:rPr lang="en-GB" sz="2200" b="1" kern="100">
                          <a:solidFill>
                            <a:schemeClr val="tx1"/>
                          </a:solidFill>
                          <a:effectLst/>
                          <a:latin typeface="Aptos Display" panose="020B0004020202020204" pitchFamily="34" charset="0"/>
                        </a:rPr>
                        <a:t>-</a:t>
                      </a:r>
                      <a:endParaRPr lang="en-US" sz="2200" b="1" kern="100">
                        <a:solidFill>
                          <a:schemeClr val="tx1"/>
                        </a:solidFill>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lnSpc>
                          <a:spcPct val="107000"/>
                        </a:lnSpc>
                        <a:spcAft>
                          <a:spcPts val="0"/>
                        </a:spcAft>
                      </a:pPr>
                      <a:r>
                        <a:rPr lang="en-GB" sz="2200" b="1" kern="100">
                          <a:solidFill>
                            <a:schemeClr val="tx1"/>
                          </a:solidFill>
                          <a:effectLst/>
                          <a:latin typeface="Aptos Display" panose="020B0004020202020204" pitchFamily="34" charset="0"/>
                        </a:rPr>
                        <a:t>-</a:t>
                      </a:r>
                      <a:endParaRPr lang="en-US" sz="2200" b="1" kern="100">
                        <a:solidFill>
                          <a:schemeClr val="tx1"/>
                        </a:solidFill>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lnSpc>
                          <a:spcPct val="107000"/>
                        </a:lnSpc>
                        <a:spcAft>
                          <a:spcPts val="0"/>
                        </a:spcAft>
                      </a:pPr>
                      <a:r>
                        <a:rPr lang="en-GB" sz="2200" b="1" kern="100" dirty="0">
                          <a:solidFill>
                            <a:schemeClr val="tx1"/>
                          </a:solidFill>
                          <a:effectLst/>
                          <a:latin typeface="Aptos Display" panose="020B0004020202020204" pitchFamily="34" charset="0"/>
                        </a:rPr>
                        <a:t>-</a:t>
                      </a:r>
                      <a:endParaRPr lang="en-US" sz="2200" b="1" kern="100" dirty="0">
                        <a:solidFill>
                          <a:schemeClr val="tx1"/>
                        </a:solidFill>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084638150"/>
                  </a:ext>
                </a:extLst>
              </a:tr>
              <a:tr h="342012">
                <a:tc>
                  <a:txBody>
                    <a:bodyPr/>
                    <a:lstStyle/>
                    <a:p>
                      <a:pPr algn="ctr">
                        <a:lnSpc>
                          <a:spcPct val="107000"/>
                        </a:lnSpc>
                        <a:spcAft>
                          <a:spcPts val="0"/>
                        </a:spcAft>
                      </a:pPr>
                      <a:r>
                        <a:rPr lang="en-GB" sz="2200" kern="100" dirty="0">
                          <a:effectLst/>
                          <a:latin typeface="Aptos Display" panose="020B0004020202020204" pitchFamily="34" charset="0"/>
                        </a:rPr>
                        <a:t>E. Coli</a:t>
                      </a:r>
                      <a:endParaRPr lang="en-US" sz="2200" kern="100" dirty="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algn="ctr">
                        <a:lnSpc>
                          <a:spcPct val="107000"/>
                        </a:lnSpc>
                        <a:spcAft>
                          <a:spcPts val="0"/>
                        </a:spcAft>
                      </a:pPr>
                      <a:r>
                        <a:rPr lang="en-GB" sz="2200" kern="100">
                          <a:effectLst/>
                          <a:latin typeface="Aptos Display" panose="020B0004020202020204" pitchFamily="34" charset="0"/>
                        </a:rPr>
                        <a:t>MPN/100ml</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GB" sz="2200" kern="100">
                          <a:effectLst/>
                          <a:latin typeface="Aptos Display" panose="020B0004020202020204" pitchFamily="34" charset="0"/>
                        </a:rPr>
                        <a:t>100</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lnSpc>
                          <a:spcPct val="107000"/>
                        </a:lnSpc>
                        <a:spcAft>
                          <a:spcPts val="0"/>
                        </a:spcAft>
                      </a:pPr>
                      <a:r>
                        <a:rPr lang="en-GB" sz="2200" kern="100">
                          <a:effectLst/>
                          <a:latin typeface="Aptos Display" panose="020B0004020202020204" pitchFamily="34" charset="0"/>
                        </a:rPr>
                        <a:t>1000</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lnSpc>
                          <a:spcPct val="107000"/>
                        </a:lnSpc>
                        <a:spcAft>
                          <a:spcPts val="0"/>
                        </a:spcAft>
                      </a:pPr>
                      <a:r>
                        <a:rPr lang="en-GB" sz="2200" kern="100">
                          <a:effectLst/>
                          <a:latin typeface="Aptos Display" panose="020B0004020202020204" pitchFamily="34" charset="0"/>
                        </a:rPr>
                        <a:t>-</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lnSpc>
                          <a:spcPct val="107000"/>
                        </a:lnSpc>
                        <a:spcAft>
                          <a:spcPts val="0"/>
                        </a:spcAft>
                      </a:pPr>
                      <a:r>
                        <a:rPr lang="en-GB" sz="2200" kern="100">
                          <a:effectLst/>
                          <a:latin typeface="Aptos Display" panose="020B0004020202020204" pitchFamily="34" charset="0"/>
                        </a:rPr>
                        <a:t>100</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lnSpc>
                          <a:spcPct val="107000"/>
                        </a:lnSpc>
                        <a:spcAft>
                          <a:spcPts val="0"/>
                        </a:spcAft>
                      </a:pPr>
                      <a:r>
                        <a:rPr lang="en-GB" sz="2200" kern="100">
                          <a:effectLst/>
                          <a:latin typeface="Aptos Display" panose="020B0004020202020204" pitchFamily="34" charset="0"/>
                        </a:rPr>
                        <a:t>1000</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lnSpc>
                          <a:spcPct val="107000"/>
                        </a:lnSpc>
                        <a:spcAft>
                          <a:spcPts val="0"/>
                        </a:spcAft>
                      </a:pPr>
                      <a:r>
                        <a:rPr lang="en-GB" sz="2200" kern="100" dirty="0">
                          <a:effectLst/>
                          <a:latin typeface="Aptos Display" panose="020B0004020202020204" pitchFamily="34" charset="0"/>
                        </a:rPr>
                        <a:t>-</a:t>
                      </a:r>
                      <a:endParaRPr lang="en-US" sz="2200" kern="100" dirty="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lnSpc>
                          <a:spcPct val="107000"/>
                        </a:lnSpc>
                        <a:spcAft>
                          <a:spcPts val="0"/>
                        </a:spcAft>
                      </a:pPr>
                      <a:r>
                        <a:rPr lang="en-GB" sz="2200" kern="100">
                          <a:effectLst/>
                          <a:latin typeface="Aptos Display" panose="020B0004020202020204" pitchFamily="34" charset="0"/>
                        </a:rPr>
                        <a:t>-</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lnSpc>
                          <a:spcPct val="107000"/>
                        </a:lnSpc>
                        <a:spcAft>
                          <a:spcPts val="0"/>
                        </a:spcAft>
                      </a:pPr>
                      <a:r>
                        <a:rPr lang="en-GB" sz="2200" kern="100">
                          <a:effectLst/>
                          <a:latin typeface="Aptos Display" panose="020B0004020202020204" pitchFamily="34" charset="0"/>
                        </a:rPr>
                        <a:t>1000</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lnSpc>
                          <a:spcPct val="107000"/>
                        </a:lnSpc>
                        <a:spcAft>
                          <a:spcPts val="0"/>
                        </a:spcAft>
                      </a:pPr>
                      <a:r>
                        <a:rPr lang="en-GB" sz="2200" kern="100">
                          <a:effectLst/>
                          <a:latin typeface="Aptos Display" panose="020B0004020202020204" pitchFamily="34" charset="0"/>
                        </a:rPr>
                        <a:t>100</a:t>
                      </a:r>
                      <a:endParaRPr lang="en-US" sz="2200" kern="100">
                        <a:effectLst/>
                        <a:latin typeface="Aptos Display" panose="020B0004020202020204" pitchFamily="34" charset="0"/>
                        <a:ea typeface="Apto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421759344"/>
                  </a:ext>
                </a:extLst>
              </a:tr>
              <a:tr h="342012">
                <a:tc gridSpan="11">
                  <a:txBody>
                    <a:bodyPr/>
                    <a:lstStyle/>
                    <a:p>
                      <a:pPr algn="just">
                        <a:lnSpc>
                          <a:spcPct val="107000"/>
                        </a:lnSpc>
                        <a:spcAft>
                          <a:spcPts val="0"/>
                        </a:spcAft>
                      </a:pPr>
                      <a:endParaRPr lang="en-US" sz="100" kern="100" dirty="0">
                        <a:effectLst/>
                        <a:latin typeface="Aptos Display" panose="020B0004020202020204" pitchFamily="34" charset="0"/>
                        <a:ea typeface="Aptos"/>
                        <a:cs typeface="Arial" panose="020B0604020202020204" pitchFamily="34" charset="0"/>
                      </a:endParaRPr>
                    </a:p>
                  </a:txBody>
                  <a:tcPr marL="68580" marR="68580" marT="0" marB="0" anchor="b">
                    <a:lnT w="12700" cap="flat" cmpd="sng" algn="ctr">
                      <a:solidFill>
                        <a:schemeClr val="tx1"/>
                      </a:solidFill>
                      <a:prstDash val="solid"/>
                      <a:round/>
                      <a:headEnd type="none" w="med" len="med"/>
                      <a:tailEnd type="none" w="med" len="med"/>
                    </a:lnT>
                    <a:solidFill>
                      <a:schemeClr val="tx1">
                        <a:lumMod val="65000"/>
                        <a:lumOff val="3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27660087"/>
                  </a:ext>
                </a:extLst>
              </a:tr>
            </a:tbl>
          </a:graphicData>
        </a:graphic>
      </p:graphicFrame>
      <p:sp>
        <p:nvSpPr>
          <p:cNvPr id="5" name="object 26">
            <a:extLst>
              <a:ext uri="{FF2B5EF4-FFF2-40B4-BE49-F238E27FC236}">
                <a16:creationId xmlns:a16="http://schemas.microsoft.com/office/drawing/2014/main" id="{591E66FB-A121-814A-730A-8CE072EB7FAB}"/>
              </a:ext>
            </a:extLst>
          </p:cNvPr>
          <p:cNvSpPr/>
          <p:nvPr/>
        </p:nvSpPr>
        <p:spPr>
          <a:xfrm>
            <a:off x="837670" y="1471159"/>
            <a:ext cx="18428970" cy="0"/>
          </a:xfrm>
          <a:custGeom>
            <a:avLst/>
            <a:gdLst/>
            <a:ahLst/>
            <a:cxnLst/>
            <a:rect l="l" t="t" r="r" b="b"/>
            <a:pathLst>
              <a:path w="18428970">
                <a:moveTo>
                  <a:pt x="0" y="0"/>
                </a:moveTo>
                <a:lnTo>
                  <a:pt x="18428758" y="0"/>
                </a:lnTo>
              </a:path>
            </a:pathLst>
          </a:custGeom>
          <a:ln w="31412">
            <a:solidFill>
              <a:srgbClr val="009FE3"/>
            </a:solidFill>
          </a:ln>
        </p:spPr>
        <p:txBody>
          <a:bodyPr wrap="square" lIns="0" tIns="0" rIns="0" bIns="0" rtlCol="0"/>
          <a:lstStyle/>
          <a:p>
            <a:endParaRPr/>
          </a:p>
        </p:txBody>
      </p:sp>
      <p:pic>
        <p:nvPicPr>
          <p:cNvPr id="7" name="Picture 6">
            <a:extLst>
              <a:ext uri="{FF2B5EF4-FFF2-40B4-BE49-F238E27FC236}">
                <a16:creationId xmlns:a16="http://schemas.microsoft.com/office/drawing/2014/main" id="{1B5D1519-A84E-7F18-FF53-9F55C6B3784D}"/>
              </a:ext>
            </a:extLst>
          </p:cNvPr>
          <p:cNvPicPr>
            <a:picLocks noChangeAspect="1"/>
          </p:cNvPicPr>
          <p:nvPr/>
        </p:nvPicPr>
        <p:blipFill>
          <a:blip r:embed="rId3"/>
          <a:stretch>
            <a:fillRect/>
          </a:stretch>
        </p:blipFill>
        <p:spPr>
          <a:xfrm>
            <a:off x="17389328" y="168275"/>
            <a:ext cx="1761371" cy="1271578"/>
          </a:xfrm>
          <a:prstGeom prst="rect">
            <a:avLst/>
          </a:prstGeom>
        </p:spPr>
      </p:pic>
      <p:sp>
        <p:nvSpPr>
          <p:cNvPr id="8" name="Freeform 3">
            <a:extLst>
              <a:ext uri="{FF2B5EF4-FFF2-40B4-BE49-F238E27FC236}">
                <a16:creationId xmlns:a16="http://schemas.microsoft.com/office/drawing/2014/main" id="{09EB4B71-2BB9-F9A0-3FB5-5ADECF40A2CC}"/>
              </a:ext>
            </a:extLst>
          </p:cNvPr>
          <p:cNvSpPr/>
          <p:nvPr/>
        </p:nvSpPr>
        <p:spPr>
          <a:xfrm>
            <a:off x="16651404" y="425437"/>
            <a:ext cx="737924" cy="986359"/>
          </a:xfrm>
          <a:custGeom>
            <a:avLst/>
            <a:gdLst/>
            <a:ahLst/>
            <a:cxnLst/>
            <a:rect l="l" t="t" r="r" b="b"/>
            <a:pathLst>
              <a:path w="1368161" h="2810338">
                <a:moveTo>
                  <a:pt x="0" y="0"/>
                </a:moveTo>
                <a:lnTo>
                  <a:pt x="1368161" y="0"/>
                </a:lnTo>
                <a:lnTo>
                  <a:pt x="1368161" y="2810337"/>
                </a:lnTo>
                <a:lnTo>
                  <a:pt x="0" y="2810337"/>
                </a:lnTo>
                <a:lnTo>
                  <a:pt x="0" y="0"/>
                </a:lnTo>
                <a:close/>
              </a:path>
            </a:pathLst>
          </a:custGeom>
          <a:blipFill>
            <a:blip r:embed="rId4"/>
            <a:stretch>
              <a:fillRect t="-1626" r="-8351"/>
            </a:stretch>
          </a:blipFill>
        </p:spPr>
        <p:txBody>
          <a:bodyPr/>
          <a:lstStyle/>
          <a:p>
            <a:endParaRPr lang="de-DE"/>
          </a:p>
        </p:txBody>
      </p:sp>
      <p:sp>
        <p:nvSpPr>
          <p:cNvPr id="9" name="Freeform 2">
            <a:extLst>
              <a:ext uri="{FF2B5EF4-FFF2-40B4-BE49-F238E27FC236}">
                <a16:creationId xmlns:a16="http://schemas.microsoft.com/office/drawing/2014/main" id="{62D2874C-452B-0C2B-939F-A193E3A6BC1D}"/>
              </a:ext>
            </a:extLst>
          </p:cNvPr>
          <p:cNvSpPr/>
          <p:nvPr/>
        </p:nvSpPr>
        <p:spPr>
          <a:xfrm>
            <a:off x="15005050" y="371257"/>
            <a:ext cx="1371600" cy="986358"/>
          </a:xfrm>
          <a:custGeom>
            <a:avLst/>
            <a:gdLst/>
            <a:ahLst/>
            <a:cxnLst/>
            <a:rect l="l" t="t" r="r" b="b"/>
            <a:pathLst>
              <a:path w="4608540" h="3064679">
                <a:moveTo>
                  <a:pt x="0" y="0"/>
                </a:moveTo>
                <a:lnTo>
                  <a:pt x="4608540" y="0"/>
                </a:lnTo>
                <a:lnTo>
                  <a:pt x="4608540" y="3064679"/>
                </a:lnTo>
                <a:lnTo>
                  <a:pt x="0" y="3064679"/>
                </a:lnTo>
                <a:lnTo>
                  <a:pt x="0" y="0"/>
                </a:lnTo>
                <a:close/>
              </a:path>
            </a:pathLst>
          </a:custGeom>
          <a:blipFill>
            <a:blip r:embed="rId5"/>
            <a:stretch>
              <a:fillRect l="-16665" r="-19997"/>
            </a:stretch>
          </a:blipFill>
        </p:spPr>
        <p:txBody>
          <a:bodyPr/>
          <a:lstStyle/>
          <a:p>
            <a:endParaRPr lang="de-DE"/>
          </a:p>
        </p:txBody>
      </p:sp>
      <p:sp>
        <p:nvSpPr>
          <p:cNvPr id="10" name="TextBox 2">
            <a:extLst>
              <a:ext uri="{FF2B5EF4-FFF2-40B4-BE49-F238E27FC236}">
                <a16:creationId xmlns:a16="http://schemas.microsoft.com/office/drawing/2014/main" id="{73B65BBB-FAE1-2E16-14B9-A1137F4E3CFC}"/>
              </a:ext>
            </a:extLst>
          </p:cNvPr>
          <p:cNvSpPr txBox="1"/>
          <p:nvPr/>
        </p:nvSpPr>
        <p:spPr>
          <a:xfrm>
            <a:off x="2487942" y="10307342"/>
            <a:ext cx="6293820" cy="507831"/>
          </a:xfrm>
          <a:prstGeom prst="rect">
            <a:avLst/>
          </a:prstGeom>
          <a:noFill/>
        </p:spPr>
        <p:txBody>
          <a:bodyPr wrap="square">
            <a:spAutoFit/>
          </a:bodyPr>
          <a:lstStyle/>
          <a:p>
            <a:r>
              <a:rPr lang="en-IN" sz="2700" dirty="0">
                <a:solidFill>
                  <a:srgbClr val="00B0F0"/>
                </a:solidFill>
              </a:rPr>
              <a:t>People. INNOVATING. Sanitation.</a:t>
            </a:r>
            <a:endParaRPr lang="en-GB" sz="2700" dirty="0">
              <a:solidFill>
                <a:srgbClr val="00B0F0"/>
              </a:solidFill>
            </a:endParaRPr>
          </a:p>
        </p:txBody>
      </p:sp>
      <p:sp>
        <p:nvSpPr>
          <p:cNvPr id="11" name="Rechteck 5">
            <a:extLst>
              <a:ext uri="{FF2B5EF4-FFF2-40B4-BE49-F238E27FC236}">
                <a16:creationId xmlns:a16="http://schemas.microsoft.com/office/drawing/2014/main" id="{8B0B53DC-4364-F8E4-6931-0728D0F89934}"/>
              </a:ext>
            </a:extLst>
          </p:cNvPr>
          <p:cNvSpPr/>
          <p:nvPr/>
        </p:nvSpPr>
        <p:spPr>
          <a:xfrm>
            <a:off x="7918320" y="10531475"/>
            <a:ext cx="4418280" cy="394920"/>
          </a:xfrm>
          <a:prstGeom prst="rect">
            <a:avLst/>
          </a:prstGeom>
          <a:solidFill>
            <a:schemeClr val="bg1"/>
          </a:solidFill>
          <a:ln>
            <a:solidFill>
              <a:srgbClr val="FFFFFF"/>
            </a:solidFill>
            <a:round/>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nSpc>
                <a:spcPct val="100000"/>
              </a:lnSpc>
            </a:pPr>
            <a:endParaRPr lang="en-GB" sz="1800" b="0" strike="noStrike" spc="-1">
              <a:solidFill>
                <a:schemeClr val="lt1"/>
              </a:solidFill>
              <a:latin typeface="Calibri"/>
            </a:endParaRPr>
          </a:p>
        </p:txBody>
      </p:sp>
      <p:pic>
        <p:nvPicPr>
          <p:cNvPr id="12" name="Picture 12" descr="A picture containing text, clipart&#10;&#10;Description automatically generated">
            <a:extLst>
              <a:ext uri="{FF2B5EF4-FFF2-40B4-BE49-F238E27FC236}">
                <a16:creationId xmlns:a16="http://schemas.microsoft.com/office/drawing/2014/main" id="{220DA421-FBA4-2976-6281-7FD70501862E}"/>
              </a:ext>
            </a:extLst>
          </p:cNvPr>
          <p:cNvPicPr/>
          <p:nvPr/>
        </p:nvPicPr>
        <p:blipFill>
          <a:blip r:embed="rId6"/>
          <a:stretch/>
        </p:blipFill>
        <p:spPr>
          <a:xfrm>
            <a:off x="7842240" y="10218600"/>
            <a:ext cx="1273320" cy="929520"/>
          </a:xfrm>
          <a:prstGeom prst="rect">
            <a:avLst/>
          </a:prstGeom>
          <a:ln w="0">
            <a:noFill/>
          </a:ln>
        </p:spPr>
      </p:pic>
      <p:pic>
        <p:nvPicPr>
          <p:cNvPr id="13" name="Picture 13">
            <a:extLst>
              <a:ext uri="{FF2B5EF4-FFF2-40B4-BE49-F238E27FC236}">
                <a16:creationId xmlns:a16="http://schemas.microsoft.com/office/drawing/2014/main" id="{34F5938A-8C26-37D7-AAA1-B3EE30946E60}"/>
              </a:ext>
            </a:extLst>
          </p:cNvPr>
          <p:cNvPicPr/>
          <p:nvPr/>
        </p:nvPicPr>
        <p:blipFill>
          <a:blip r:embed="rId7"/>
          <a:stretch/>
        </p:blipFill>
        <p:spPr>
          <a:xfrm>
            <a:off x="9671040" y="10599480"/>
            <a:ext cx="1323360" cy="394920"/>
          </a:xfrm>
          <a:prstGeom prst="rect">
            <a:avLst/>
          </a:prstGeom>
          <a:ln w="0">
            <a:noFill/>
          </a:ln>
        </p:spPr>
      </p:pic>
      <p:pic>
        <p:nvPicPr>
          <p:cNvPr id="14" name="Picture 14">
            <a:extLst>
              <a:ext uri="{FF2B5EF4-FFF2-40B4-BE49-F238E27FC236}">
                <a16:creationId xmlns:a16="http://schemas.microsoft.com/office/drawing/2014/main" id="{5194F06C-5B1C-F367-6923-33704A63729F}"/>
              </a:ext>
            </a:extLst>
          </p:cNvPr>
          <p:cNvPicPr/>
          <p:nvPr/>
        </p:nvPicPr>
        <p:blipFill>
          <a:blip r:embed="rId2"/>
          <a:stretch/>
        </p:blipFill>
        <p:spPr>
          <a:xfrm>
            <a:off x="11220208" y="10339046"/>
            <a:ext cx="1661040" cy="775800"/>
          </a:xfrm>
          <a:prstGeom prst="rect">
            <a:avLst/>
          </a:prstGeom>
          <a:ln w="0">
            <a:noFill/>
          </a:ln>
        </p:spPr>
      </p:pic>
    </p:spTree>
    <p:extLst>
      <p:ext uri="{BB962C8B-B14F-4D97-AF65-F5344CB8AC3E}">
        <p14:creationId xmlns:p14="http://schemas.microsoft.com/office/powerpoint/2010/main" val="1769185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8D5FE-9022-D08A-723B-6BAEFD483CDD}"/>
            </a:ext>
          </a:extLst>
        </p:cNvPr>
        <p:cNvGrpSpPr/>
        <p:nvPr/>
      </p:nvGrpSpPr>
      <p:grpSpPr>
        <a:xfrm>
          <a:off x="0" y="0"/>
          <a:ext cx="0" cy="0"/>
          <a:chOff x="0" y="0"/>
          <a:chExt cx="0" cy="0"/>
        </a:xfrm>
      </p:grpSpPr>
      <p:sp>
        <p:nvSpPr>
          <p:cNvPr id="20" name="Rechteck: abgerundete Ecken 19">
            <a:extLst>
              <a:ext uri="{FF2B5EF4-FFF2-40B4-BE49-F238E27FC236}">
                <a16:creationId xmlns:a16="http://schemas.microsoft.com/office/drawing/2014/main" id="{7F1B83F5-4A3B-D187-A6A1-1E9C1F5C6F6D}"/>
              </a:ext>
            </a:extLst>
          </p:cNvPr>
          <p:cNvSpPr/>
          <p:nvPr/>
        </p:nvSpPr>
        <p:spPr>
          <a:xfrm>
            <a:off x="13176250" y="2944381"/>
            <a:ext cx="6553269" cy="6977494"/>
          </a:xfrm>
          <a:prstGeom prst="roundRect">
            <a:avLst/>
          </a:prstGeom>
          <a:solidFill>
            <a:schemeClr val="accent5">
              <a:alpha val="11000"/>
            </a:schemeClr>
          </a:solidFill>
          <a:ln>
            <a:solidFill>
              <a:schemeClr val="accent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9" name="Rechteck: abgerundete Ecken 18">
            <a:extLst>
              <a:ext uri="{FF2B5EF4-FFF2-40B4-BE49-F238E27FC236}">
                <a16:creationId xmlns:a16="http://schemas.microsoft.com/office/drawing/2014/main" id="{D421AFD5-05DC-BCA5-61D7-27A08D1C344F}"/>
              </a:ext>
            </a:extLst>
          </p:cNvPr>
          <p:cNvSpPr/>
          <p:nvPr/>
        </p:nvSpPr>
        <p:spPr>
          <a:xfrm>
            <a:off x="361845" y="2932549"/>
            <a:ext cx="12618533" cy="6977494"/>
          </a:xfrm>
          <a:prstGeom prst="roundRect">
            <a:avLst/>
          </a:prstGeom>
          <a:solidFill>
            <a:schemeClr val="accent5">
              <a:alpha val="11000"/>
            </a:schemeClr>
          </a:solidFill>
          <a:ln>
            <a:solidFill>
              <a:schemeClr val="accent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2" name="Title 1">
            <a:extLst>
              <a:ext uri="{FF2B5EF4-FFF2-40B4-BE49-F238E27FC236}">
                <a16:creationId xmlns:a16="http://schemas.microsoft.com/office/drawing/2014/main" id="{316A40AD-8BC6-1E22-B017-B8F657020B48}"/>
              </a:ext>
            </a:extLst>
          </p:cNvPr>
          <p:cNvSpPr>
            <a:spLocks noGrp="1"/>
          </p:cNvSpPr>
          <p:nvPr>
            <p:ph type="title"/>
          </p:nvPr>
        </p:nvSpPr>
        <p:spPr>
          <a:xfrm>
            <a:off x="824970" y="238601"/>
            <a:ext cx="18828280" cy="1015663"/>
          </a:xfrm>
        </p:spPr>
        <p:txBody>
          <a:bodyPr/>
          <a:lstStyle/>
          <a:p>
            <a:r>
              <a:rPr lang="en-US" dirty="0"/>
              <a:t>OC 2: Results Technology Options</a:t>
            </a:r>
          </a:p>
        </p:txBody>
      </p:sp>
      <p:sp>
        <p:nvSpPr>
          <p:cNvPr id="5" name="object 26">
            <a:extLst>
              <a:ext uri="{FF2B5EF4-FFF2-40B4-BE49-F238E27FC236}">
                <a16:creationId xmlns:a16="http://schemas.microsoft.com/office/drawing/2014/main" id="{8A189452-E496-5210-1C74-E459E550FDEB}"/>
              </a:ext>
            </a:extLst>
          </p:cNvPr>
          <p:cNvSpPr/>
          <p:nvPr/>
        </p:nvSpPr>
        <p:spPr>
          <a:xfrm>
            <a:off x="837670" y="1471159"/>
            <a:ext cx="18428970" cy="0"/>
          </a:xfrm>
          <a:custGeom>
            <a:avLst/>
            <a:gdLst/>
            <a:ahLst/>
            <a:cxnLst/>
            <a:rect l="l" t="t" r="r" b="b"/>
            <a:pathLst>
              <a:path w="18428970">
                <a:moveTo>
                  <a:pt x="0" y="0"/>
                </a:moveTo>
                <a:lnTo>
                  <a:pt x="18428758" y="0"/>
                </a:lnTo>
              </a:path>
            </a:pathLst>
          </a:custGeom>
          <a:ln w="31412">
            <a:solidFill>
              <a:srgbClr val="009FE3"/>
            </a:solidFill>
          </a:ln>
        </p:spPr>
        <p:txBody>
          <a:bodyPr wrap="square" lIns="0" tIns="0" rIns="0" bIns="0" rtlCol="0"/>
          <a:lstStyle/>
          <a:p>
            <a:endParaRPr/>
          </a:p>
        </p:txBody>
      </p:sp>
      <p:pic>
        <p:nvPicPr>
          <p:cNvPr id="7" name="Picture 6">
            <a:extLst>
              <a:ext uri="{FF2B5EF4-FFF2-40B4-BE49-F238E27FC236}">
                <a16:creationId xmlns:a16="http://schemas.microsoft.com/office/drawing/2014/main" id="{C10A561C-6612-676F-738D-4599136D5241}"/>
              </a:ext>
            </a:extLst>
          </p:cNvPr>
          <p:cNvPicPr>
            <a:picLocks noChangeAspect="1"/>
          </p:cNvPicPr>
          <p:nvPr/>
        </p:nvPicPr>
        <p:blipFill>
          <a:blip r:embed="rId2"/>
          <a:stretch>
            <a:fillRect/>
          </a:stretch>
        </p:blipFill>
        <p:spPr>
          <a:xfrm>
            <a:off x="17389328" y="168275"/>
            <a:ext cx="1761371" cy="1271578"/>
          </a:xfrm>
          <a:prstGeom prst="rect">
            <a:avLst/>
          </a:prstGeom>
        </p:spPr>
      </p:pic>
      <p:sp>
        <p:nvSpPr>
          <p:cNvPr id="8" name="Freeform 3">
            <a:extLst>
              <a:ext uri="{FF2B5EF4-FFF2-40B4-BE49-F238E27FC236}">
                <a16:creationId xmlns:a16="http://schemas.microsoft.com/office/drawing/2014/main" id="{02DB59FD-90F3-9A47-01B3-631E7A5EABB5}"/>
              </a:ext>
            </a:extLst>
          </p:cNvPr>
          <p:cNvSpPr/>
          <p:nvPr/>
        </p:nvSpPr>
        <p:spPr>
          <a:xfrm>
            <a:off x="16651404" y="425437"/>
            <a:ext cx="737924" cy="986359"/>
          </a:xfrm>
          <a:custGeom>
            <a:avLst/>
            <a:gdLst/>
            <a:ahLst/>
            <a:cxnLst/>
            <a:rect l="l" t="t" r="r" b="b"/>
            <a:pathLst>
              <a:path w="1368161" h="2810338">
                <a:moveTo>
                  <a:pt x="0" y="0"/>
                </a:moveTo>
                <a:lnTo>
                  <a:pt x="1368161" y="0"/>
                </a:lnTo>
                <a:lnTo>
                  <a:pt x="1368161" y="2810337"/>
                </a:lnTo>
                <a:lnTo>
                  <a:pt x="0" y="2810337"/>
                </a:lnTo>
                <a:lnTo>
                  <a:pt x="0" y="0"/>
                </a:lnTo>
                <a:close/>
              </a:path>
            </a:pathLst>
          </a:custGeom>
          <a:blipFill>
            <a:blip r:embed="rId3"/>
            <a:stretch>
              <a:fillRect t="-1626" r="-8351"/>
            </a:stretch>
          </a:blipFill>
        </p:spPr>
        <p:txBody>
          <a:bodyPr/>
          <a:lstStyle/>
          <a:p>
            <a:endParaRPr lang="de-DE"/>
          </a:p>
        </p:txBody>
      </p:sp>
      <p:sp>
        <p:nvSpPr>
          <p:cNvPr id="9" name="Freeform 2">
            <a:extLst>
              <a:ext uri="{FF2B5EF4-FFF2-40B4-BE49-F238E27FC236}">
                <a16:creationId xmlns:a16="http://schemas.microsoft.com/office/drawing/2014/main" id="{F8AD580D-9B6D-AEBA-FEC7-78FDAC178C9E}"/>
              </a:ext>
            </a:extLst>
          </p:cNvPr>
          <p:cNvSpPr/>
          <p:nvPr/>
        </p:nvSpPr>
        <p:spPr>
          <a:xfrm>
            <a:off x="15005050" y="371257"/>
            <a:ext cx="1371600" cy="986358"/>
          </a:xfrm>
          <a:custGeom>
            <a:avLst/>
            <a:gdLst/>
            <a:ahLst/>
            <a:cxnLst/>
            <a:rect l="l" t="t" r="r" b="b"/>
            <a:pathLst>
              <a:path w="4608540" h="3064679">
                <a:moveTo>
                  <a:pt x="0" y="0"/>
                </a:moveTo>
                <a:lnTo>
                  <a:pt x="4608540" y="0"/>
                </a:lnTo>
                <a:lnTo>
                  <a:pt x="4608540" y="3064679"/>
                </a:lnTo>
                <a:lnTo>
                  <a:pt x="0" y="3064679"/>
                </a:lnTo>
                <a:lnTo>
                  <a:pt x="0" y="0"/>
                </a:lnTo>
                <a:close/>
              </a:path>
            </a:pathLst>
          </a:custGeom>
          <a:blipFill>
            <a:blip r:embed="rId4"/>
            <a:stretch>
              <a:fillRect l="-16665" r="-19997"/>
            </a:stretch>
          </a:blipFill>
        </p:spPr>
        <p:txBody>
          <a:bodyPr/>
          <a:lstStyle/>
          <a:p>
            <a:endParaRPr lang="de-DE"/>
          </a:p>
        </p:txBody>
      </p:sp>
      <p:sp>
        <p:nvSpPr>
          <p:cNvPr id="3" name="TextBox 11">
            <a:extLst>
              <a:ext uri="{FF2B5EF4-FFF2-40B4-BE49-F238E27FC236}">
                <a16:creationId xmlns:a16="http://schemas.microsoft.com/office/drawing/2014/main" id="{1832FF49-9ED9-16BF-285D-D85D15848236}"/>
              </a:ext>
            </a:extLst>
          </p:cNvPr>
          <p:cNvSpPr txBox="1"/>
          <p:nvPr/>
        </p:nvSpPr>
        <p:spPr>
          <a:xfrm>
            <a:off x="848905" y="1844675"/>
            <a:ext cx="18092309" cy="954107"/>
          </a:xfrm>
          <a:prstGeom prst="rect">
            <a:avLst/>
          </a:prstGeom>
          <a:noFill/>
        </p:spPr>
        <p:txBody>
          <a:bodyPr wrap="square">
            <a:spAutoFit/>
          </a:bodyPr>
          <a:lstStyle/>
          <a:p>
            <a:pPr algn="ctr"/>
            <a:r>
              <a:rPr lang="en-IN" sz="2800" b="1" dirty="0">
                <a:solidFill>
                  <a:schemeClr val="tx2">
                    <a:lumMod val="75000"/>
                  </a:schemeClr>
                </a:solidFill>
                <a:latin typeface="Barlow Semi Condensed" panose="00000506000000000000" pitchFamily="2" charset="0"/>
              </a:rPr>
              <a:t>Technology Evaluation performed for following pre-selected options under 2 regulatory scenarios : </a:t>
            </a:r>
          </a:p>
          <a:p>
            <a:pPr algn="ctr"/>
            <a:endParaRPr lang="en-IN" sz="2800" b="1" dirty="0">
              <a:solidFill>
                <a:schemeClr val="tx2">
                  <a:lumMod val="75000"/>
                </a:schemeClr>
              </a:solidFill>
              <a:latin typeface="Barlow Semi Condensed" panose="00000506000000000000" pitchFamily="2" charset="0"/>
            </a:endParaRPr>
          </a:p>
        </p:txBody>
      </p:sp>
      <p:sp>
        <p:nvSpPr>
          <p:cNvPr id="11" name="TextBox 11">
            <a:extLst>
              <a:ext uri="{FF2B5EF4-FFF2-40B4-BE49-F238E27FC236}">
                <a16:creationId xmlns:a16="http://schemas.microsoft.com/office/drawing/2014/main" id="{7891CD5A-F745-D42F-41EA-17D009B87B08}"/>
              </a:ext>
            </a:extLst>
          </p:cNvPr>
          <p:cNvSpPr txBox="1"/>
          <p:nvPr/>
        </p:nvSpPr>
        <p:spPr>
          <a:xfrm>
            <a:off x="14172902" y="3140075"/>
            <a:ext cx="5313102" cy="984244"/>
          </a:xfrm>
          <a:prstGeom prst="rect">
            <a:avLst/>
          </a:prstGeom>
          <a:noFill/>
        </p:spPr>
        <p:txBody>
          <a:bodyPr wrap="square">
            <a:spAutoFit/>
          </a:bodyPr>
          <a:lstStyle/>
          <a:p>
            <a:pPr algn="ctr"/>
            <a:r>
              <a:rPr lang="en-IN" sz="2800" b="1" dirty="0">
                <a:solidFill>
                  <a:schemeClr val="tx2">
                    <a:lumMod val="75000"/>
                  </a:schemeClr>
                </a:solidFill>
                <a:latin typeface="Barlow Semi Condensed" panose="00000506000000000000" pitchFamily="2" charset="0"/>
              </a:rPr>
              <a:t>Scenario A: </a:t>
            </a:r>
            <a:r>
              <a:rPr lang="en-GB" sz="2800" kern="100" dirty="0">
                <a:effectLst/>
                <a:latin typeface="Barlow Semi Condensed" panose="00000506000000000000" pitchFamily="2" charset="0"/>
              </a:rPr>
              <a:t>JS 893/2021</a:t>
            </a:r>
            <a:endParaRPr lang="en-US" sz="2800" kern="100" dirty="0">
              <a:effectLst/>
              <a:latin typeface="Barlow Semi Condensed" panose="00000506000000000000" pitchFamily="2" charset="0"/>
              <a:ea typeface="Aptos"/>
              <a:cs typeface="Arial" panose="020B0604020202020204" pitchFamily="34" charset="0"/>
            </a:endParaRPr>
          </a:p>
          <a:p>
            <a:pPr algn="ctr"/>
            <a:endParaRPr lang="en-IN" sz="2800" dirty="0">
              <a:solidFill>
                <a:schemeClr val="tx2">
                  <a:lumMod val="75000"/>
                </a:schemeClr>
              </a:solidFill>
              <a:latin typeface="Barlow Semi Condensed" panose="00000506000000000000" pitchFamily="2" charset="0"/>
            </a:endParaRPr>
          </a:p>
        </p:txBody>
      </p:sp>
      <p:sp>
        <p:nvSpPr>
          <p:cNvPr id="12" name="TextBox 11">
            <a:extLst>
              <a:ext uri="{FF2B5EF4-FFF2-40B4-BE49-F238E27FC236}">
                <a16:creationId xmlns:a16="http://schemas.microsoft.com/office/drawing/2014/main" id="{0168BD2F-0D38-274A-1834-3E7ABDEDD891}"/>
              </a:ext>
            </a:extLst>
          </p:cNvPr>
          <p:cNvSpPr txBox="1"/>
          <p:nvPr/>
        </p:nvSpPr>
        <p:spPr>
          <a:xfrm>
            <a:off x="755649" y="3063875"/>
            <a:ext cx="5313102" cy="1384995"/>
          </a:xfrm>
          <a:prstGeom prst="rect">
            <a:avLst/>
          </a:prstGeom>
          <a:noFill/>
        </p:spPr>
        <p:txBody>
          <a:bodyPr wrap="square">
            <a:spAutoFit/>
          </a:bodyPr>
          <a:lstStyle/>
          <a:p>
            <a:pPr algn="ctr"/>
            <a:r>
              <a:rPr lang="en-IN" sz="2800" b="1" dirty="0">
                <a:solidFill>
                  <a:schemeClr val="tx2">
                    <a:lumMod val="75000"/>
                  </a:schemeClr>
                </a:solidFill>
                <a:latin typeface="Barlow Semi Condensed" panose="00000506000000000000" pitchFamily="2" charset="0"/>
              </a:rPr>
              <a:t>Scenario B: </a:t>
            </a:r>
            <a:r>
              <a:rPr lang="en-GB" sz="2800" kern="100" dirty="0">
                <a:solidFill>
                  <a:schemeClr val="tx2">
                    <a:lumMod val="75000"/>
                  </a:schemeClr>
                </a:solidFill>
                <a:latin typeface="Barlow Semi Condensed" panose="00000506000000000000" pitchFamily="2" charset="0"/>
              </a:rPr>
              <a:t>MWI, 2016</a:t>
            </a:r>
          </a:p>
          <a:p>
            <a:pPr algn="ctr"/>
            <a:endParaRPr lang="en-US" sz="2800" kern="100" dirty="0">
              <a:effectLst/>
              <a:latin typeface="Barlow Semi Condensed" panose="00000506000000000000" pitchFamily="2" charset="0"/>
              <a:ea typeface="Aptos"/>
              <a:cs typeface="Arial" panose="020B0604020202020204" pitchFamily="34" charset="0"/>
            </a:endParaRPr>
          </a:p>
          <a:p>
            <a:pPr algn="ctr"/>
            <a:endParaRPr lang="en-IN" sz="2800" dirty="0">
              <a:solidFill>
                <a:schemeClr val="tx2">
                  <a:lumMod val="75000"/>
                </a:schemeClr>
              </a:solidFill>
              <a:latin typeface="Barlow Semi Condensed" panose="00000506000000000000" pitchFamily="2" charset="0"/>
            </a:endParaRPr>
          </a:p>
        </p:txBody>
      </p:sp>
      <p:pic>
        <p:nvPicPr>
          <p:cNvPr id="13" name="Picture 9">
            <a:extLst>
              <a:ext uri="{FF2B5EF4-FFF2-40B4-BE49-F238E27FC236}">
                <a16:creationId xmlns:a16="http://schemas.microsoft.com/office/drawing/2014/main" id="{3CBB86A1-ACFC-7AB6-4301-9340EDE0FEA9}"/>
              </a:ext>
            </a:extLst>
          </p:cNvPr>
          <p:cNvPicPr>
            <a:picLocks noChangeAspect="1"/>
          </p:cNvPicPr>
          <p:nvPr/>
        </p:nvPicPr>
        <p:blipFill>
          <a:blip r:embed="rId5"/>
          <a:srcRect l="6766" t="32404" r="39067" b="19163"/>
          <a:stretch/>
        </p:blipFill>
        <p:spPr>
          <a:xfrm>
            <a:off x="689411" y="3749452"/>
            <a:ext cx="11963400" cy="5715223"/>
          </a:xfrm>
          <a:prstGeom prst="rect">
            <a:avLst/>
          </a:prstGeom>
        </p:spPr>
      </p:pic>
      <p:sp>
        <p:nvSpPr>
          <p:cNvPr id="14" name="Pfeil: nach rechts 13">
            <a:extLst>
              <a:ext uri="{FF2B5EF4-FFF2-40B4-BE49-F238E27FC236}">
                <a16:creationId xmlns:a16="http://schemas.microsoft.com/office/drawing/2014/main" id="{3AC1AAAF-455E-979D-8D0C-A357DC803E3D}"/>
              </a:ext>
            </a:extLst>
          </p:cNvPr>
          <p:cNvSpPr/>
          <p:nvPr/>
        </p:nvSpPr>
        <p:spPr>
          <a:xfrm rot="8177975">
            <a:off x="5369534" y="2717071"/>
            <a:ext cx="940741" cy="560401"/>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TextBox 11">
            <a:extLst>
              <a:ext uri="{FF2B5EF4-FFF2-40B4-BE49-F238E27FC236}">
                <a16:creationId xmlns:a16="http://schemas.microsoft.com/office/drawing/2014/main" id="{DD1431A6-A396-B3B5-CDE7-DE482C2D5943}"/>
              </a:ext>
            </a:extLst>
          </p:cNvPr>
          <p:cNvSpPr txBox="1"/>
          <p:nvPr/>
        </p:nvSpPr>
        <p:spPr>
          <a:xfrm>
            <a:off x="13862050" y="3894157"/>
            <a:ext cx="5623954" cy="3970318"/>
          </a:xfrm>
          <a:prstGeom prst="rect">
            <a:avLst/>
          </a:prstGeom>
          <a:noFill/>
        </p:spPr>
        <p:txBody>
          <a:bodyPr wrap="square">
            <a:spAutoFit/>
          </a:bodyPr>
          <a:lstStyle/>
          <a:p>
            <a:pPr marL="457200" indent="-457200" algn="l">
              <a:buFont typeface="Wingdings" panose="05000000000000000000" pitchFamily="2" charset="2"/>
              <a:buChar char="§"/>
            </a:pPr>
            <a:r>
              <a:rPr lang="de-DE" sz="2800" dirty="0" err="1">
                <a:solidFill>
                  <a:schemeClr val="tx2">
                    <a:lumMod val="75000"/>
                  </a:schemeClr>
                </a:solidFill>
                <a:latin typeface="Barlow Semi Condensed" panose="00000506000000000000" pitchFamily="2" charset="0"/>
                <a:sym typeface="Wingdings" panose="05000000000000000000" pitchFamily="2" charset="2"/>
              </a:rPr>
              <a:t>Requires</a:t>
            </a:r>
            <a:r>
              <a:rPr lang="de-DE" sz="2800" dirty="0">
                <a:solidFill>
                  <a:schemeClr val="tx2">
                    <a:lumMod val="75000"/>
                  </a:schemeClr>
                </a:solidFill>
                <a:latin typeface="Barlow Semi Condensed" panose="00000506000000000000" pitchFamily="2" charset="0"/>
                <a:sym typeface="Wingdings" panose="05000000000000000000" pitchFamily="2" charset="2"/>
              </a:rPr>
              <a:t> </a:t>
            </a:r>
            <a:r>
              <a:rPr lang="de-DE" sz="2800" dirty="0" err="1">
                <a:solidFill>
                  <a:schemeClr val="tx2">
                    <a:lumMod val="75000"/>
                  </a:schemeClr>
                </a:solidFill>
                <a:latin typeface="Barlow Semi Condensed" panose="00000506000000000000" pitchFamily="2" charset="0"/>
                <a:sym typeface="Wingdings" panose="05000000000000000000" pitchFamily="2" charset="2"/>
              </a:rPr>
              <a:t>advanced</a:t>
            </a:r>
            <a:r>
              <a:rPr lang="de-DE" sz="2800" dirty="0">
                <a:solidFill>
                  <a:schemeClr val="tx2">
                    <a:lumMod val="75000"/>
                  </a:schemeClr>
                </a:solidFill>
                <a:latin typeface="Barlow Semi Condensed" panose="00000506000000000000" pitchFamily="2" charset="0"/>
                <a:sym typeface="Wingdings" panose="05000000000000000000" pitchFamily="2" charset="2"/>
              </a:rPr>
              <a:t> </a:t>
            </a:r>
            <a:r>
              <a:rPr lang="de-DE" sz="2800" dirty="0" err="1">
                <a:solidFill>
                  <a:schemeClr val="tx2">
                    <a:lumMod val="75000"/>
                  </a:schemeClr>
                </a:solidFill>
                <a:latin typeface="Barlow Semi Condensed" panose="00000506000000000000" pitchFamily="2" charset="0"/>
                <a:sym typeface="Wingdings" panose="05000000000000000000" pitchFamily="2" charset="2"/>
              </a:rPr>
              <a:t>denitrification</a:t>
            </a:r>
            <a:endParaRPr lang="de-DE" sz="2800" dirty="0">
              <a:solidFill>
                <a:schemeClr val="tx2">
                  <a:lumMod val="75000"/>
                </a:schemeClr>
              </a:solidFill>
              <a:latin typeface="Barlow Semi Condensed" panose="00000506000000000000" pitchFamily="2" charset="0"/>
              <a:sym typeface="Wingdings" panose="05000000000000000000" pitchFamily="2" charset="2"/>
            </a:endParaRPr>
          </a:p>
          <a:p>
            <a:pPr marL="457200" indent="-457200" algn="l">
              <a:buFont typeface="Symbol" panose="05050102010706020507" pitchFamily="18" charset="2"/>
              <a:buChar char="-"/>
            </a:pPr>
            <a:r>
              <a:rPr lang="de-DE" sz="2800" kern="100" dirty="0">
                <a:solidFill>
                  <a:schemeClr val="tx2">
                    <a:lumMod val="75000"/>
                  </a:schemeClr>
                </a:solidFill>
                <a:effectLst/>
                <a:latin typeface="Barlow Semi Condensed" panose="00000506000000000000" pitchFamily="2" charset="0"/>
                <a:ea typeface="Aptos"/>
                <a:cs typeface="Arial" panose="020B0604020202020204" pitchFamily="34" charset="0"/>
                <a:sym typeface="Wingdings" panose="05000000000000000000" pitchFamily="2" charset="2"/>
              </a:rPr>
              <a:t>Large </a:t>
            </a:r>
            <a:r>
              <a:rPr lang="de-DE" sz="2800" kern="100" dirty="0" err="1">
                <a:solidFill>
                  <a:schemeClr val="tx2">
                    <a:lumMod val="75000"/>
                  </a:schemeClr>
                </a:solidFill>
                <a:effectLst/>
                <a:latin typeface="Barlow Semi Condensed" panose="00000506000000000000" pitchFamily="2" charset="0"/>
                <a:ea typeface="Aptos"/>
                <a:cs typeface="Arial" panose="020B0604020202020204" pitchFamily="34" charset="0"/>
                <a:sym typeface="Wingdings" panose="05000000000000000000" pitchFamily="2" charset="2"/>
              </a:rPr>
              <a:t>reactor</a:t>
            </a:r>
            <a:r>
              <a:rPr lang="de-DE" sz="2800" kern="100" dirty="0">
                <a:solidFill>
                  <a:schemeClr val="tx2">
                    <a:lumMod val="75000"/>
                  </a:schemeClr>
                </a:solidFill>
                <a:effectLst/>
                <a:latin typeface="Barlow Semi Condensed" panose="00000506000000000000" pitchFamily="2" charset="0"/>
                <a:ea typeface="Aptos"/>
                <a:cs typeface="Arial" panose="020B0604020202020204" pitchFamily="34" charset="0"/>
                <a:sym typeface="Wingdings" panose="05000000000000000000" pitchFamily="2" charset="2"/>
              </a:rPr>
              <a:t> </a:t>
            </a:r>
            <a:r>
              <a:rPr lang="de-DE" sz="2800" kern="100" dirty="0" err="1">
                <a:solidFill>
                  <a:schemeClr val="tx2">
                    <a:lumMod val="75000"/>
                  </a:schemeClr>
                </a:solidFill>
                <a:effectLst/>
                <a:latin typeface="Barlow Semi Condensed" panose="00000506000000000000" pitchFamily="2" charset="0"/>
                <a:ea typeface="Aptos"/>
                <a:cs typeface="Arial" panose="020B0604020202020204" pitchFamily="34" charset="0"/>
                <a:sym typeface="Wingdings" panose="05000000000000000000" pitchFamily="2" charset="2"/>
              </a:rPr>
              <a:t>volumes</a:t>
            </a:r>
            <a:endParaRPr lang="de-DE" sz="2800" kern="100" dirty="0">
              <a:solidFill>
                <a:schemeClr val="tx2">
                  <a:lumMod val="75000"/>
                </a:schemeClr>
              </a:solidFill>
              <a:effectLst/>
              <a:latin typeface="Barlow Semi Condensed" panose="00000506000000000000" pitchFamily="2" charset="0"/>
              <a:ea typeface="Aptos"/>
              <a:cs typeface="Arial" panose="020B0604020202020204" pitchFamily="34" charset="0"/>
              <a:sym typeface="Wingdings" panose="05000000000000000000" pitchFamily="2" charset="2"/>
            </a:endParaRPr>
          </a:p>
          <a:p>
            <a:pPr marL="457200" indent="-457200" algn="l">
              <a:buFont typeface="Symbol" panose="05050102010706020507" pitchFamily="18" charset="2"/>
              <a:buChar char="-"/>
            </a:pPr>
            <a:r>
              <a:rPr lang="de-DE" sz="2800" kern="100" dirty="0" err="1">
                <a:solidFill>
                  <a:schemeClr val="tx2">
                    <a:lumMod val="75000"/>
                  </a:schemeClr>
                </a:solidFill>
                <a:latin typeface="Barlow Semi Condensed" panose="00000506000000000000" pitchFamily="2" charset="0"/>
                <a:ea typeface="Aptos"/>
                <a:cs typeface="Arial" panose="020B0604020202020204" pitchFamily="34" charset="0"/>
                <a:sym typeface="Wingdings" panose="05000000000000000000" pitchFamily="2" charset="2"/>
              </a:rPr>
              <a:t>Recirculation</a:t>
            </a:r>
            <a:r>
              <a:rPr lang="de-DE" sz="2800" kern="100" dirty="0">
                <a:solidFill>
                  <a:schemeClr val="tx2">
                    <a:lumMod val="75000"/>
                  </a:schemeClr>
                </a:solidFill>
                <a:latin typeface="Barlow Semi Condensed" panose="00000506000000000000" pitchFamily="2" charset="0"/>
                <a:ea typeface="Aptos"/>
                <a:cs typeface="Arial" panose="020B0604020202020204" pitchFamily="34" charset="0"/>
                <a:sym typeface="Wingdings" panose="05000000000000000000" pitchFamily="2" charset="2"/>
              </a:rPr>
              <a:t> </a:t>
            </a:r>
            <a:r>
              <a:rPr lang="de-DE" sz="2800" kern="100" dirty="0" err="1">
                <a:solidFill>
                  <a:schemeClr val="tx2">
                    <a:lumMod val="75000"/>
                  </a:schemeClr>
                </a:solidFill>
                <a:latin typeface="Barlow Semi Condensed" panose="00000506000000000000" pitchFamily="2" charset="0"/>
                <a:ea typeface="Aptos"/>
                <a:cs typeface="Arial" panose="020B0604020202020204" pitchFamily="34" charset="0"/>
                <a:sym typeface="Wingdings" panose="05000000000000000000" pitchFamily="2" charset="2"/>
              </a:rPr>
              <a:t>of</a:t>
            </a:r>
            <a:r>
              <a:rPr lang="de-DE" sz="2800" kern="100" dirty="0">
                <a:solidFill>
                  <a:schemeClr val="tx2">
                    <a:lumMod val="75000"/>
                  </a:schemeClr>
                </a:solidFill>
                <a:latin typeface="Barlow Semi Condensed" panose="00000506000000000000" pitchFamily="2" charset="0"/>
                <a:ea typeface="Aptos"/>
                <a:cs typeface="Arial" panose="020B0604020202020204" pitchFamily="34" charset="0"/>
                <a:sym typeface="Wingdings" panose="05000000000000000000" pitchFamily="2" charset="2"/>
              </a:rPr>
              <a:t> </a:t>
            </a:r>
            <a:r>
              <a:rPr lang="de-DE" sz="2800" kern="100" dirty="0" err="1">
                <a:solidFill>
                  <a:schemeClr val="tx2">
                    <a:lumMod val="75000"/>
                  </a:schemeClr>
                </a:solidFill>
                <a:latin typeface="Barlow Semi Condensed" panose="00000506000000000000" pitchFamily="2" charset="0"/>
                <a:ea typeface="Aptos"/>
                <a:cs typeface="Arial" panose="020B0604020202020204" pitchFamily="34" charset="0"/>
                <a:sym typeface="Wingdings" panose="05000000000000000000" pitchFamily="2" charset="2"/>
              </a:rPr>
              <a:t>ww</a:t>
            </a:r>
            <a:endParaRPr lang="de-DE" sz="2800" kern="100" dirty="0">
              <a:solidFill>
                <a:schemeClr val="tx2">
                  <a:lumMod val="75000"/>
                </a:schemeClr>
              </a:solidFill>
              <a:latin typeface="Barlow Semi Condensed" panose="00000506000000000000" pitchFamily="2" charset="0"/>
              <a:ea typeface="Aptos"/>
              <a:cs typeface="Arial" panose="020B0604020202020204" pitchFamily="34" charset="0"/>
              <a:sym typeface="Wingdings" panose="05000000000000000000" pitchFamily="2" charset="2"/>
            </a:endParaRPr>
          </a:p>
          <a:p>
            <a:pPr marL="457200" indent="-457200" algn="l">
              <a:buFont typeface="Symbol" panose="05050102010706020507" pitchFamily="18" charset="2"/>
              <a:buChar char="-"/>
            </a:pPr>
            <a:r>
              <a:rPr lang="de-DE" sz="2800" kern="100" dirty="0">
                <a:solidFill>
                  <a:schemeClr val="tx2">
                    <a:lumMod val="75000"/>
                  </a:schemeClr>
                </a:solidFill>
                <a:effectLst/>
                <a:latin typeface="Barlow Semi Condensed" panose="00000506000000000000" pitchFamily="2" charset="0"/>
                <a:ea typeface="Aptos"/>
                <a:cs typeface="Arial" panose="020B0604020202020204" pitchFamily="34" charset="0"/>
                <a:sym typeface="Wingdings" panose="05000000000000000000" pitchFamily="2" charset="2"/>
              </a:rPr>
              <a:t>Additional </a:t>
            </a:r>
            <a:r>
              <a:rPr lang="de-DE" sz="2800" kern="100" dirty="0" err="1">
                <a:solidFill>
                  <a:schemeClr val="tx2">
                    <a:lumMod val="75000"/>
                  </a:schemeClr>
                </a:solidFill>
                <a:effectLst/>
                <a:latin typeface="Barlow Semi Condensed" panose="00000506000000000000" pitchFamily="2" charset="0"/>
                <a:ea typeface="Aptos"/>
                <a:cs typeface="Arial" panose="020B0604020202020204" pitchFamily="34" charset="0"/>
                <a:sym typeface="Wingdings" panose="05000000000000000000" pitchFamily="2" charset="2"/>
              </a:rPr>
              <a:t>aerators</a:t>
            </a:r>
            <a:r>
              <a:rPr lang="de-DE" sz="2800" kern="100" dirty="0">
                <a:solidFill>
                  <a:schemeClr val="tx2">
                    <a:lumMod val="75000"/>
                  </a:schemeClr>
                </a:solidFill>
                <a:latin typeface="Barlow Semi Condensed" panose="00000506000000000000" pitchFamily="2" charset="0"/>
                <a:ea typeface="Aptos"/>
                <a:cs typeface="Arial" panose="020B0604020202020204" pitchFamily="34" charset="0"/>
                <a:sym typeface="Wingdings" panose="05000000000000000000" pitchFamily="2" charset="2"/>
              </a:rPr>
              <a:t>/</a:t>
            </a:r>
            <a:r>
              <a:rPr lang="de-DE" sz="2800" kern="100" dirty="0" err="1">
                <a:solidFill>
                  <a:schemeClr val="tx2">
                    <a:lumMod val="75000"/>
                  </a:schemeClr>
                </a:solidFill>
                <a:latin typeface="Barlow Semi Condensed" panose="00000506000000000000" pitchFamily="2" charset="0"/>
                <a:ea typeface="Aptos"/>
                <a:cs typeface="Arial" panose="020B0604020202020204" pitchFamily="34" charset="0"/>
                <a:sym typeface="Wingdings" panose="05000000000000000000" pitchFamily="2" charset="2"/>
              </a:rPr>
              <a:t>pumps</a:t>
            </a:r>
            <a:endParaRPr lang="de-DE" sz="2800" kern="100" dirty="0">
              <a:solidFill>
                <a:schemeClr val="tx2">
                  <a:lumMod val="75000"/>
                </a:schemeClr>
              </a:solidFill>
              <a:latin typeface="Barlow Semi Condensed" panose="00000506000000000000" pitchFamily="2" charset="0"/>
              <a:ea typeface="Aptos"/>
              <a:cs typeface="Arial" panose="020B0604020202020204" pitchFamily="34" charset="0"/>
              <a:sym typeface="Wingdings" panose="05000000000000000000" pitchFamily="2" charset="2"/>
            </a:endParaRPr>
          </a:p>
          <a:p>
            <a:pPr marL="457200" indent="-457200" algn="l">
              <a:buFont typeface="Symbol" panose="05050102010706020507" pitchFamily="18" charset="2"/>
              <a:buChar char="-"/>
            </a:pPr>
            <a:r>
              <a:rPr lang="de-DE" sz="2800" kern="100" dirty="0" err="1">
                <a:solidFill>
                  <a:schemeClr val="tx2">
                    <a:lumMod val="75000"/>
                  </a:schemeClr>
                </a:solidFill>
                <a:effectLst/>
                <a:latin typeface="Barlow Semi Condensed" panose="00000506000000000000" pitchFamily="2" charset="0"/>
                <a:ea typeface="Aptos"/>
                <a:cs typeface="Arial" panose="020B0604020202020204" pitchFamily="34" charset="0"/>
                <a:sym typeface="Wingdings" panose="05000000000000000000" pitchFamily="2" charset="2"/>
              </a:rPr>
              <a:t>Complex</a:t>
            </a:r>
            <a:r>
              <a:rPr lang="de-DE" sz="2800" kern="100" dirty="0">
                <a:solidFill>
                  <a:schemeClr val="tx2">
                    <a:lumMod val="75000"/>
                  </a:schemeClr>
                </a:solidFill>
                <a:effectLst/>
                <a:latin typeface="Barlow Semi Condensed" panose="00000506000000000000" pitchFamily="2" charset="0"/>
                <a:ea typeface="Aptos"/>
                <a:cs typeface="Arial" panose="020B0604020202020204" pitchFamily="34" charset="0"/>
                <a:sym typeface="Wingdings" panose="05000000000000000000" pitchFamily="2" charset="2"/>
              </a:rPr>
              <a:t> </a:t>
            </a:r>
            <a:r>
              <a:rPr lang="de-DE" sz="2800" kern="100" dirty="0" err="1">
                <a:solidFill>
                  <a:schemeClr val="tx2">
                    <a:lumMod val="75000"/>
                  </a:schemeClr>
                </a:solidFill>
                <a:effectLst/>
                <a:latin typeface="Barlow Semi Condensed" panose="00000506000000000000" pitchFamily="2" charset="0"/>
                <a:ea typeface="Aptos"/>
                <a:cs typeface="Arial" panose="020B0604020202020204" pitchFamily="34" charset="0"/>
                <a:sym typeface="Wingdings" panose="05000000000000000000" pitchFamily="2" charset="2"/>
              </a:rPr>
              <a:t>process</a:t>
            </a:r>
            <a:r>
              <a:rPr lang="de-DE" sz="2800" kern="100" dirty="0">
                <a:solidFill>
                  <a:schemeClr val="tx2">
                    <a:lumMod val="75000"/>
                  </a:schemeClr>
                </a:solidFill>
                <a:effectLst/>
                <a:latin typeface="Barlow Semi Condensed" panose="00000506000000000000" pitchFamily="2" charset="0"/>
                <a:ea typeface="Aptos"/>
                <a:cs typeface="Arial" panose="020B0604020202020204" pitchFamily="34" charset="0"/>
                <a:sym typeface="Wingdings" panose="05000000000000000000" pitchFamily="2" charset="2"/>
              </a:rPr>
              <a:t> </a:t>
            </a:r>
            <a:r>
              <a:rPr lang="de-DE" sz="2800" kern="100" dirty="0" err="1">
                <a:solidFill>
                  <a:schemeClr val="tx2">
                    <a:lumMod val="75000"/>
                  </a:schemeClr>
                </a:solidFill>
                <a:effectLst/>
                <a:latin typeface="Barlow Semi Condensed" panose="00000506000000000000" pitchFamily="2" charset="0"/>
                <a:ea typeface="Aptos"/>
                <a:cs typeface="Arial" panose="020B0604020202020204" pitchFamily="34" charset="0"/>
                <a:sym typeface="Wingdings" panose="05000000000000000000" pitchFamily="2" charset="2"/>
              </a:rPr>
              <a:t>control</a:t>
            </a:r>
            <a:endParaRPr lang="de-DE" sz="2800" kern="100" dirty="0">
              <a:solidFill>
                <a:schemeClr val="tx2">
                  <a:lumMod val="75000"/>
                </a:schemeClr>
              </a:solidFill>
              <a:effectLst/>
              <a:latin typeface="Barlow Semi Condensed" panose="00000506000000000000" pitchFamily="2" charset="0"/>
              <a:ea typeface="Aptos"/>
              <a:cs typeface="Arial" panose="020B0604020202020204" pitchFamily="34" charset="0"/>
              <a:sym typeface="Wingdings" panose="05000000000000000000" pitchFamily="2" charset="2"/>
            </a:endParaRPr>
          </a:p>
          <a:p>
            <a:pPr marL="457200" indent="-457200" algn="l">
              <a:buFont typeface="Wingdings" panose="05000000000000000000" pitchFamily="2" charset="2"/>
              <a:buChar char="§"/>
            </a:pPr>
            <a:r>
              <a:rPr lang="de-DE" sz="2800" kern="100" dirty="0" err="1">
                <a:solidFill>
                  <a:schemeClr val="tx2">
                    <a:lumMod val="75000"/>
                  </a:schemeClr>
                </a:solidFill>
                <a:latin typeface="Barlow Semi Condensed" panose="00000506000000000000" pitchFamily="2" charset="0"/>
                <a:ea typeface="Aptos"/>
                <a:cs typeface="Arial" panose="020B0604020202020204" pitchFamily="34" charset="0"/>
                <a:sym typeface="Wingdings" panose="05000000000000000000" pitchFamily="2" charset="2"/>
              </a:rPr>
              <a:t>Requires</a:t>
            </a:r>
            <a:r>
              <a:rPr lang="de-DE" sz="2800" kern="100" dirty="0">
                <a:solidFill>
                  <a:schemeClr val="tx2">
                    <a:lumMod val="75000"/>
                  </a:schemeClr>
                </a:solidFill>
                <a:latin typeface="Barlow Semi Condensed" panose="00000506000000000000" pitchFamily="2" charset="0"/>
                <a:ea typeface="Aptos"/>
                <a:cs typeface="Arial" panose="020B0604020202020204" pitchFamily="34" charset="0"/>
                <a:sym typeface="Wingdings" panose="05000000000000000000" pitchFamily="2" charset="2"/>
              </a:rPr>
              <a:t> </a:t>
            </a:r>
            <a:r>
              <a:rPr lang="de-DE" sz="2800" kern="100" dirty="0" err="1">
                <a:solidFill>
                  <a:schemeClr val="tx2">
                    <a:lumMod val="75000"/>
                  </a:schemeClr>
                </a:solidFill>
                <a:latin typeface="Barlow Semi Condensed" panose="00000506000000000000" pitchFamily="2" charset="0"/>
                <a:ea typeface="Aptos"/>
                <a:cs typeface="Arial" panose="020B0604020202020204" pitchFamily="34" charset="0"/>
                <a:sym typeface="Wingdings" panose="05000000000000000000" pitchFamily="2" charset="2"/>
              </a:rPr>
              <a:t>advanced</a:t>
            </a:r>
            <a:r>
              <a:rPr lang="de-DE" sz="2800" kern="100" dirty="0">
                <a:solidFill>
                  <a:schemeClr val="tx2">
                    <a:lumMod val="75000"/>
                  </a:schemeClr>
                </a:solidFill>
                <a:latin typeface="Barlow Semi Condensed" panose="00000506000000000000" pitchFamily="2" charset="0"/>
                <a:ea typeface="Aptos"/>
                <a:cs typeface="Arial" panose="020B0604020202020204" pitchFamily="34" charset="0"/>
                <a:sym typeface="Wingdings" panose="05000000000000000000" pitchFamily="2" charset="2"/>
              </a:rPr>
              <a:t> P </a:t>
            </a:r>
            <a:r>
              <a:rPr lang="de-DE" sz="2800" kern="100" dirty="0" err="1">
                <a:solidFill>
                  <a:schemeClr val="tx2">
                    <a:lumMod val="75000"/>
                  </a:schemeClr>
                </a:solidFill>
                <a:latin typeface="Barlow Semi Condensed" panose="00000506000000000000" pitchFamily="2" charset="0"/>
                <a:ea typeface="Aptos"/>
                <a:cs typeface="Arial" panose="020B0604020202020204" pitchFamily="34" charset="0"/>
                <a:sym typeface="Wingdings" panose="05000000000000000000" pitchFamily="2" charset="2"/>
              </a:rPr>
              <a:t>removal</a:t>
            </a:r>
            <a:r>
              <a:rPr lang="de-DE" sz="2800" kern="100" dirty="0">
                <a:solidFill>
                  <a:schemeClr val="tx2">
                    <a:lumMod val="75000"/>
                  </a:schemeClr>
                </a:solidFill>
                <a:latin typeface="Barlow Semi Condensed" panose="00000506000000000000" pitchFamily="2" charset="0"/>
                <a:ea typeface="Aptos"/>
                <a:cs typeface="Arial" panose="020B0604020202020204" pitchFamily="34" charset="0"/>
                <a:sym typeface="Wingdings" panose="05000000000000000000" pitchFamily="2" charset="2"/>
              </a:rPr>
              <a:t>, </a:t>
            </a:r>
            <a:r>
              <a:rPr lang="de-DE" sz="2800" kern="100" dirty="0" err="1">
                <a:solidFill>
                  <a:schemeClr val="tx2">
                    <a:lumMod val="75000"/>
                  </a:schemeClr>
                </a:solidFill>
                <a:latin typeface="Barlow Semi Condensed" panose="00000506000000000000" pitchFamily="2" charset="0"/>
                <a:ea typeface="Aptos"/>
                <a:cs typeface="Arial" panose="020B0604020202020204" pitchFamily="34" charset="0"/>
                <a:sym typeface="Wingdings" panose="05000000000000000000" pitchFamily="2" charset="2"/>
              </a:rPr>
              <a:t>dosing</a:t>
            </a:r>
            <a:r>
              <a:rPr lang="de-DE" sz="2800" kern="100" dirty="0">
                <a:solidFill>
                  <a:schemeClr val="tx2">
                    <a:lumMod val="75000"/>
                  </a:schemeClr>
                </a:solidFill>
                <a:latin typeface="Barlow Semi Condensed" panose="00000506000000000000" pitchFamily="2" charset="0"/>
                <a:ea typeface="Aptos"/>
                <a:cs typeface="Arial" panose="020B0604020202020204" pitchFamily="34" charset="0"/>
                <a:sym typeface="Wingdings" panose="05000000000000000000" pitchFamily="2" charset="2"/>
              </a:rPr>
              <a:t> </a:t>
            </a:r>
            <a:r>
              <a:rPr lang="de-DE" sz="2800" kern="100" dirty="0" err="1">
                <a:solidFill>
                  <a:schemeClr val="tx2">
                    <a:lumMod val="75000"/>
                  </a:schemeClr>
                </a:solidFill>
                <a:latin typeface="Barlow Semi Condensed" panose="00000506000000000000" pitchFamily="2" charset="0"/>
                <a:ea typeface="Aptos"/>
                <a:cs typeface="Arial" panose="020B0604020202020204" pitchFamily="34" charset="0"/>
                <a:sym typeface="Wingdings" panose="05000000000000000000" pitchFamily="2" charset="2"/>
              </a:rPr>
              <a:t>of</a:t>
            </a:r>
            <a:r>
              <a:rPr lang="de-DE" sz="2800" kern="100" dirty="0">
                <a:solidFill>
                  <a:schemeClr val="tx2">
                    <a:lumMod val="75000"/>
                  </a:schemeClr>
                </a:solidFill>
                <a:latin typeface="Barlow Semi Condensed" panose="00000506000000000000" pitchFamily="2" charset="0"/>
                <a:ea typeface="Aptos"/>
                <a:cs typeface="Arial" panose="020B0604020202020204" pitchFamily="34" charset="0"/>
                <a:sym typeface="Wingdings" panose="05000000000000000000" pitchFamily="2" charset="2"/>
              </a:rPr>
              <a:t> </a:t>
            </a:r>
            <a:r>
              <a:rPr lang="de-DE" sz="2800" kern="100" dirty="0" err="1">
                <a:solidFill>
                  <a:schemeClr val="tx2">
                    <a:lumMod val="75000"/>
                  </a:schemeClr>
                </a:solidFill>
                <a:latin typeface="Barlow Semi Condensed" panose="00000506000000000000" pitchFamily="2" charset="0"/>
                <a:ea typeface="Aptos"/>
                <a:cs typeface="Arial" panose="020B0604020202020204" pitchFamily="34" charset="0"/>
                <a:sym typeface="Wingdings" panose="05000000000000000000" pitchFamily="2" charset="2"/>
              </a:rPr>
              <a:t>precipitants</a:t>
            </a:r>
            <a:r>
              <a:rPr lang="de-DE" sz="2800" kern="100" dirty="0">
                <a:solidFill>
                  <a:schemeClr val="tx2">
                    <a:lumMod val="75000"/>
                  </a:schemeClr>
                </a:solidFill>
                <a:latin typeface="Barlow Semi Condensed" panose="00000506000000000000" pitchFamily="2" charset="0"/>
                <a:ea typeface="Aptos"/>
                <a:cs typeface="Arial" panose="020B0604020202020204" pitchFamily="34" charset="0"/>
                <a:sym typeface="Wingdings" panose="05000000000000000000" pitchFamily="2" charset="2"/>
              </a:rPr>
              <a:t> &amp; </a:t>
            </a:r>
            <a:r>
              <a:rPr lang="de-DE" sz="2800" kern="100" dirty="0" err="1">
                <a:solidFill>
                  <a:schemeClr val="tx2">
                    <a:lumMod val="75000"/>
                  </a:schemeClr>
                </a:solidFill>
                <a:latin typeface="Barlow Semi Condensed" panose="00000506000000000000" pitchFamily="2" charset="0"/>
                <a:ea typeface="Aptos"/>
                <a:cs typeface="Arial" panose="020B0604020202020204" pitchFamily="34" charset="0"/>
                <a:sym typeface="Wingdings" panose="05000000000000000000" pitchFamily="2" charset="2"/>
              </a:rPr>
              <a:t>complex</a:t>
            </a:r>
            <a:r>
              <a:rPr lang="de-DE" sz="2800" kern="100" dirty="0">
                <a:solidFill>
                  <a:schemeClr val="tx2">
                    <a:lumMod val="75000"/>
                  </a:schemeClr>
                </a:solidFill>
                <a:latin typeface="Barlow Semi Condensed" panose="00000506000000000000" pitchFamily="2" charset="0"/>
                <a:ea typeface="Aptos"/>
                <a:cs typeface="Arial" panose="020B0604020202020204" pitchFamily="34" charset="0"/>
                <a:sym typeface="Wingdings" panose="05000000000000000000" pitchFamily="2" charset="2"/>
              </a:rPr>
              <a:t> </a:t>
            </a:r>
            <a:r>
              <a:rPr lang="de-DE" sz="2800" kern="100" dirty="0" err="1">
                <a:solidFill>
                  <a:schemeClr val="tx2">
                    <a:lumMod val="75000"/>
                  </a:schemeClr>
                </a:solidFill>
                <a:latin typeface="Barlow Semi Condensed" panose="00000506000000000000" pitchFamily="2" charset="0"/>
                <a:ea typeface="Aptos"/>
                <a:cs typeface="Arial" panose="020B0604020202020204" pitchFamily="34" charset="0"/>
                <a:sym typeface="Wingdings" panose="05000000000000000000" pitchFamily="2" charset="2"/>
              </a:rPr>
              <a:t>process</a:t>
            </a:r>
            <a:r>
              <a:rPr lang="de-DE" sz="2800" kern="100" dirty="0">
                <a:solidFill>
                  <a:schemeClr val="tx2">
                    <a:lumMod val="75000"/>
                  </a:schemeClr>
                </a:solidFill>
                <a:latin typeface="Barlow Semi Condensed" panose="00000506000000000000" pitchFamily="2" charset="0"/>
                <a:ea typeface="Aptos"/>
                <a:cs typeface="Arial" panose="020B0604020202020204" pitchFamily="34" charset="0"/>
                <a:sym typeface="Wingdings" panose="05000000000000000000" pitchFamily="2" charset="2"/>
              </a:rPr>
              <a:t> </a:t>
            </a:r>
            <a:r>
              <a:rPr lang="de-DE" sz="2800" kern="100" dirty="0" err="1">
                <a:solidFill>
                  <a:schemeClr val="tx2">
                    <a:lumMod val="75000"/>
                  </a:schemeClr>
                </a:solidFill>
                <a:latin typeface="Barlow Semi Condensed" panose="00000506000000000000" pitchFamily="2" charset="0"/>
                <a:ea typeface="Aptos"/>
                <a:cs typeface="Arial" panose="020B0604020202020204" pitchFamily="34" charset="0"/>
                <a:sym typeface="Wingdings" panose="05000000000000000000" pitchFamily="2" charset="2"/>
              </a:rPr>
              <a:t>control</a:t>
            </a:r>
            <a:r>
              <a:rPr lang="de-DE" sz="2800" kern="100" dirty="0">
                <a:solidFill>
                  <a:schemeClr val="tx2">
                    <a:lumMod val="75000"/>
                  </a:schemeClr>
                </a:solidFill>
                <a:latin typeface="Barlow Semi Condensed" panose="00000506000000000000" pitchFamily="2" charset="0"/>
                <a:ea typeface="Aptos"/>
                <a:cs typeface="Arial" panose="020B0604020202020204" pitchFamily="34" charset="0"/>
                <a:sym typeface="Wingdings" panose="05000000000000000000" pitchFamily="2" charset="2"/>
              </a:rPr>
              <a:t>.</a:t>
            </a:r>
            <a:endParaRPr lang="en-US" sz="2800" kern="100" dirty="0">
              <a:effectLst/>
              <a:latin typeface="Barlow Semi Condensed" panose="00000506000000000000" pitchFamily="2" charset="0"/>
              <a:ea typeface="Aptos"/>
              <a:cs typeface="Arial" panose="020B0604020202020204" pitchFamily="34" charset="0"/>
            </a:endParaRPr>
          </a:p>
          <a:p>
            <a:pPr algn="ctr"/>
            <a:endParaRPr lang="en-IN" sz="2800" dirty="0">
              <a:solidFill>
                <a:schemeClr val="tx2">
                  <a:lumMod val="75000"/>
                </a:schemeClr>
              </a:solidFill>
            </a:endParaRPr>
          </a:p>
        </p:txBody>
      </p:sp>
      <p:sp>
        <p:nvSpPr>
          <p:cNvPr id="17" name="TextBox 11">
            <a:extLst>
              <a:ext uri="{FF2B5EF4-FFF2-40B4-BE49-F238E27FC236}">
                <a16:creationId xmlns:a16="http://schemas.microsoft.com/office/drawing/2014/main" id="{CF644170-F203-4366-BC12-961A8856AA8A}"/>
              </a:ext>
            </a:extLst>
          </p:cNvPr>
          <p:cNvSpPr txBox="1"/>
          <p:nvPr/>
        </p:nvSpPr>
        <p:spPr>
          <a:xfrm>
            <a:off x="13374769" y="8093075"/>
            <a:ext cx="6111235" cy="1384995"/>
          </a:xfrm>
          <a:prstGeom prst="rect">
            <a:avLst/>
          </a:prstGeom>
          <a:noFill/>
        </p:spPr>
        <p:txBody>
          <a:bodyPr wrap="square">
            <a:spAutoFit/>
          </a:bodyPr>
          <a:lstStyle/>
          <a:p>
            <a:pPr marL="457200" indent="-457200" algn="ctr">
              <a:buFont typeface="Wingdings" panose="05000000000000000000" pitchFamily="2" charset="2"/>
              <a:buChar char="à"/>
            </a:pPr>
            <a:r>
              <a:rPr lang="en-IN" sz="2800" b="1" dirty="0">
                <a:solidFill>
                  <a:srgbClr val="C00000"/>
                </a:solidFill>
                <a:latin typeface="Barlow Semi Condensed" panose="00000506000000000000" pitchFamily="2" charset="0"/>
                <a:sym typeface="Wingdings" panose="05000000000000000000" pitchFamily="2" charset="2"/>
              </a:rPr>
              <a:t>None stated on left, only advanced SBR process with additional processes for nutrient removal</a:t>
            </a:r>
            <a:endParaRPr lang="en-IN" sz="2800" b="1" dirty="0">
              <a:solidFill>
                <a:srgbClr val="C00000"/>
              </a:solidFill>
              <a:latin typeface="Barlow Semi Condensed" panose="00000506000000000000" pitchFamily="2" charset="0"/>
            </a:endParaRPr>
          </a:p>
        </p:txBody>
      </p:sp>
      <p:sp>
        <p:nvSpPr>
          <p:cNvPr id="18" name="Pfeil: nach rechts 17">
            <a:extLst>
              <a:ext uri="{FF2B5EF4-FFF2-40B4-BE49-F238E27FC236}">
                <a16:creationId xmlns:a16="http://schemas.microsoft.com/office/drawing/2014/main" id="{816447B4-CE12-2DFD-8EB6-54F197CC2487}"/>
              </a:ext>
            </a:extLst>
          </p:cNvPr>
          <p:cNvSpPr/>
          <p:nvPr/>
        </p:nvSpPr>
        <p:spPr>
          <a:xfrm rot="2432239">
            <a:off x="13385491" y="2689227"/>
            <a:ext cx="940741" cy="560401"/>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5" name="Picture 14">
            <a:extLst>
              <a:ext uri="{FF2B5EF4-FFF2-40B4-BE49-F238E27FC236}">
                <a16:creationId xmlns:a16="http://schemas.microsoft.com/office/drawing/2014/main" id="{C80F4447-467A-B3DB-CFFF-568A89FD9427}"/>
              </a:ext>
            </a:extLst>
          </p:cNvPr>
          <p:cNvPicPr/>
          <p:nvPr/>
        </p:nvPicPr>
        <p:blipFill>
          <a:blip r:embed="rId6"/>
          <a:stretch/>
        </p:blipFill>
        <p:spPr>
          <a:xfrm>
            <a:off x="11321280" y="10302840"/>
            <a:ext cx="1661040" cy="775800"/>
          </a:xfrm>
          <a:prstGeom prst="rect">
            <a:avLst/>
          </a:prstGeom>
          <a:ln w="0">
            <a:noFill/>
          </a:ln>
        </p:spPr>
      </p:pic>
      <p:sp>
        <p:nvSpPr>
          <p:cNvPr id="21" name="Rechteck 5">
            <a:extLst>
              <a:ext uri="{FF2B5EF4-FFF2-40B4-BE49-F238E27FC236}">
                <a16:creationId xmlns:a16="http://schemas.microsoft.com/office/drawing/2014/main" id="{7988B2EF-066D-6A2C-A1A2-29032C5F45C7}"/>
              </a:ext>
            </a:extLst>
          </p:cNvPr>
          <p:cNvSpPr/>
          <p:nvPr/>
        </p:nvSpPr>
        <p:spPr>
          <a:xfrm>
            <a:off x="7918320" y="10531475"/>
            <a:ext cx="4418280" cy="394920"/>
          </a:xfrm>
          <a:prstGeom prst="rect">
            <a:avLst/>
          </a:prstGeom>
          <a:solidFill>
            <a:schemeClr val="bg1"/>
          </a:solidFill>
          <a:ln>
            <a:solidFill>
              <a:srgbClr val="FFFFFF"/>
            </a:solidFill>
            <a:round/>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nSpc>
                <a:spcPct val="100000"/>
              </a:lnSpc>
            </a:pPr>
            <a:endParaRPr lang="en-GB" sz="1800" b="0" strike="noStrike" spc="-1">
              <a:solidFill>
                <a:schemeClr val="lt1"/>
              </a:solidFill>
              <a:latin typeface="Calibri"/>
            </a:endParaRPr>
          </a:p>
        </p:txBody>
      </p:sp>
      <p:pic>
        <p:nvPicPr>
          <p:cNvPr id="4" name="Picture 12" descr="A picture containing text, clipart&#10;&#10;Description automatically generated">
            <a:extLst>
              <a:ext uri="{FF2B5EF4-FFF2-40B4-BE49-F238E27FC236}">
                <a16:creationId xmlns:a16="http://schemas.microsoft.com/office/drawing/2014/main" id="{CCA2A10A-EDE1-389C-C773-2FEC4C9A73B5}"/>
              </a:ext>
            </a:extLst>
          </p:cNvPr>
          <p:cNvPicPr/>
          <p:nvPr/>
        </p:nvPicPr>
        <p:blipFill>
          <a:blip r:embed="rId7"/>
          <a:stretch/>
        </p:blipFill>
        <p:spPr>
          <a:xfrm>
            <a:off x="7842240" y="10218600"/>
            <a:ext cx="1273320" cy="929520"/>
          </a:xfrm>
          <a:prstGeom prst="rect">
            <a:avLst/>
          </a:prstGeom>
          <a:ln w="0">
            <a:noFill/>
          </a:ln>
        </p:spPr>
      </p:pic>
      <p:pic>
        <p:nvPicPr>
          <p:cNvPr id="10" name="Picture 13">
            <a:extLst>
              <a:ext uri="{FF2B5EF4-FFF2-40B4-BE49-F238E27FC236}">
                <a16:creationId xmlns:a16="http://schemas.microsoft.com/office/drawing/2014/main" id="{E2F21B50-F71A-B097-5F97-0D8C8B5F6A7E}"/>
              </a:ext>
            </a:extLst>
          </p:cNvPr>
          <p:cNvPicPr/>
          <p:nvPr/>
        </p:nvPicPr>
        <p:blipFill>
          <a:blip r:embed="rId8"/>
          <a:stretch/>
        </p:blipFill>
        <p:spPr>
          <a:xfrm>
            <a:off x="9671040" y="10599480"/>
            <a:ext cx="1323360" cy="394920"/>
          </a:xfrm>
          <a:prstGeom prst="rect">
            <a:avLst/>
          </a:prstGeom>
          <a:ln w="0">
            <a:noFill/>
          </a:ln>
        </p:spPr>
      </p:pic>
      <p:pic>
        <p:nvPicPr>
          <p:cNvPr id="24" name="Picture 14">
            <a:extLst>
              <a:ext uri="{FF2B5EF4-FFF2-40B4-BE49-F238E27FC236}">
                <a16:creationId xmlns:a16="http://schemas.microsoft.com/office/drawing/2014/main" id="{55A42AB5-4EAA-D0A5-6A41-7F27E54489C1}"/>
              </a:ext>
            </a:extLst>
          </p:cNvPr>
          <p:cNvPicPr/>
          <p:nvPr/>
        </p:nvPicPr>
        <p:blipFill>
          <a:blip r:embed="rId6"/>
          <a:stretch/>
        </p:blipFill>
        <p:spPr>
          <a:xfrm>
            <a:off x="11220208" y="10339046"/>
            <a:ext cx="1661040" cy="775800"/>
          </a:xfrm>
          <a:prstGeom prst="rect">
            <a:avLst/>
          </a:prstGeom>
          <a:ln w="0">
            <a:noFill/>
          </a:ln>
        </p:spPr>
      </p:pic>
      <p:sp>
        <p:nvSpPr>
          <p:cNvPr id="25" name="TextBox 2">
            <a:extLst>
              <a:ext uri="{FF2B5EF4-FFF2-40B4-BE49-F238E27FC236}">
                <a16:creationId xmlns:a16="http://schemas.microsoft.com/office/drawing/2014/main" id="{E1AB3AB6-894C-3B0D-45FE-8FC6FA8023D3}"/>
              </a:ext>
            </a:extLst>
          </p:cNvPr>
          <p:cNvSpPr txBox="1"/>
          <p:nvPr/>
        </p:nvSpPr>
        <p:spPr>
          <a:xfrm>
            <a:off x="2487942" y="10307342"/>
            <a:ext cx="6293820" cy="507831"/>
          </a:xfrm>
          <a:prstGeom prst="rect">
            <a:avLst/>
          </a:prstGeom>
          <a:noFill/>
        </p:spPr>
        <p:txBody>
          <a:bodyPr wrap="square">
            <a:spAutoFit/>
          </a:bodyPr>
          <a:lstStyle/>
          <a:p>
            <a:r>
              <a:rPr lang="en-IN" sz="2700" dirty="0">
                <a:solidFill>
                  <a:srgbClr val="00B0F0"/>
                </a:solidFill>
              </a:rPr>
              <a:t>People. INNOVATING. Sanitation.</a:t>
            </a:r>
            <a:endParaRPr lang="en-GB" sz="2700" dirty="0">
              <a:solidFill>
                <a:srgbClr val="00B0F0"/>
              </a:solidFill>
            </a:endParaRPr>
          </a:p>
        </p:txBody>
      </p:sp>
      <p:pic>
        <p:nvPicPr>
          <p:cNvPr id="26" name="Picture 1">
            <a:extLst>
              <a:ext uri="{FF2B5EF4-FFF2-40B4-BE49-F238E27FC236}">
                <a16:creationId xmlns:a16="http://schemas.microsoft.com/office/drawing/2014/main" id="{B078E338-FAF5-BE40-66EF-A875E3E91796}"/>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9813"/>
          <a:stretch/>
        </p:blipFill>
        <p:spPr bwMode="auto">
          <a:xfrm>
            <a:off x="12642850" y="238601"/>
            <a:ext cx="2486587" cy="10484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6108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9" grpId="0" animBg="1"/>
      <p:bldP spid="11" grpId="0"/>
      <p:bldP spid="12" grpId="0"/>
      <p:bldP spid="14" grpId="0" animBg="1"/>
      <p:bldP spid="16" grpId="0"/>
      <p:bldP spid="17" grpId="0"/>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eck: abgerundete Ecken 10">
            <a:extLst>
              <a:ext uri="{FF2B5EF4-FFF2-40B4-BE49-F238E27FC236}">
                <a16:creationId xmlns:a16="http://schemas.microsoft.com/office/drawing/2014/main" id="{D0169404-78B0-BE00-4BE8-36E73101A638}"/>
              </a:ext>
            </a:extLst>
          </p:cNvPr>
          <p:cNvSpPr/>
          <p:nvPr/>
        </p:nvSpPr>
        <p:spPr>
          <a:xfrm>
            <a:off x="222250" y="1848832"/>
            <a:ext cx="19659600" cy="6977494"/>
          </a:xfrm>
          <a:prstGeom prst="roundRect">
            <a:avLst/>
          </a:prstGeom>
          <a:solidFill>
            <a:schemeClr val="accent5">
              <a:alpha val="11000"/>
            </a:schemeClr>
          </a:solidFill>
          <a:ln>
            <a:solidFill>
              <a:schemeClr val="accent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386" name="object 72"/>
          <p:cNvSpPr/>
          <p:nvPr/>
        </p:nvSpPr>
        <p:spPr>
          <a:xfrm>
            <a:off x="837720" y="1471320"/>
            <a:ext cx="18427680" cy="360"/>
          </a:xfrm>
          <a:custGeom>
            <a:avLst/>
            <a:gdLst>
              <a:gd name="textAreaLeft" fmla="*/ 0 w 18427680"/>
              <a:gd name="textAreaRight" fmla="*/ 18429120 w 18427680"/>
              <a:gd name="textAreaTop" fmla="*/ 0 h 360"/>
              <a:gd name="textAreaBottom" fmla="*/ 5760 h 360"/>
            </a:gdLst>
            <a:ahLst/>
            <a:cxnLst/>
            <a:rect l="textAreaLeft" t="textAreaTop" r="textAreaRight" b="textAreaBottom"/>
            <a:pathLst>
              <a:path w="18428970">
                <a:moveTo>
                  <a:pt x="0" y="0"/>
                </a:moveTo>
                <a:lnTo>
                  <a:pt x="18428758" y="0"/>
                </a:lnTo>
              </a:path>
            </a:pathLst>
          </a:custGeom>
          <a:noFill/>
          <a:ln w="31412">
            <a:solidFill>
              <a:srgbClr val="009FE3"/>
            </a:solidFill>
            <a:round/>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GB" sz="1800" b="0" strike="noStrike" spc="-1">
              <a:solidFill>
                <a:srgbClr val="000000"/>
              </a:solidFill>
              <a:latin typeface="Arial"/>
            </a:endParaRPr>
          </a:p>
        </p:txBody>
      </p:sp>
      <p:sp>
        <p:nvSpPr>
          <p:cNvPr id="387" name="PlaceHolder 1"/>
          <p:cNvSpPr>
            <a:spLocks noGrp="1"/>
          </p:cNvSpPr>
          <p:nvPr>
            <p:ph type="title"/>
          </p:nvPr>
        </p:nvSpPr>
        <p:spPr>
          <a:xfrm>
            <a:off x="825120" y="238680"/>
            <a:ext cx="18614160" cy="1029240"/>
          </a:xfrm>
          <a:prstGeom prst="rect">
            <a:avLst/>
          </a:prstGeom>
          <a:noFill/>
          <a:ln w="0">
            <a:noFill/>
          </a:ln>
        </p:spPr>
        <p:txBody>
          <a:bodyPr lIns="0" tIns="0" rIns="0" bIns="0" anchor="t">
            <a:noAutofit/>
          </a:bodyPr>
          <a:lstStyle/>
          <a:p>
            <a:pPr indent="0">
              <a:lnSpc>
                <a:spcPct val="100000"/>
              </a:lnSpc>
              <a:buNone/>
              <a:tabLst>
                <a:tab pos="0" algn="l"/>
              </a:tabLst>
            </a:pPr>
            <a:r>
              <a:rPr lang="en-US" dirty="0"/>
              <a:t>OC 2: Results Technology Options</a:t>
            </a:r>
            <a:endParaRPr lang="en-GB" sz="6600" b="0" strike="noStrike" spc="-1" dirty="0">
              <a:solidFill>
                <a:srgbClr val="000000"/>
              </a:solidFill>
              <a:latin typeface="Arial"/>
            </a:endParaRPr>
          </a:p>
        </p:txBody>
      </p:sp>
      <p:sp>
        <p:nvSpPr>
          <p:cNvPr id="388" name="Rechteck 5"/>
          <p:cNvSpPr/>
          <p:nvPr/>
        </p:nvSpPr>
        <p:spPr>
          <a:xfrm>
            <a:off x="7765920" y="10683720"/>
            <a:ext cx="4418280" cy="394920"/>
          </a:xfrm>
          <a:prstGeom prst="rect">
            <a:avLst/>
          </a:prstGeom>
          <a:solidFill>
            <a:schemeClr val="bg1"/>
          </a:solidFill>
          <a:ln>
            <a:solidFill>
              <a:srgbClr val="FFFFFF"/>
            </a:solidFill>
            <a:round/>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nSpc>
                <a:spcPct val="100000"/>
              </a:lnSpc>
            </a:pPr>
            <a:endParaRPr lang="en-GB" sz="1800" b="0" strike="noStrike" spc="-1">
              <a:solidFill>
                <a:schemeClr val="lt1"/>
              </a:solidFill>
              <a:latin typeface="Calibri"/>
            </a:endParaRPr>
          </a:p>
        </p:txBody>
      </p:sp>
      <p:sp>
        <p:nvSpPr>
          <p:cNvPr id="5" name="TextBox 15">
            <a:extLst>
              <a:ext uri="{FF2B5EF4-FFF2-40B4-BE49-F238E27FC236}">
                <a16:creationId xmlns:a16="http://schemas.microsoft.com/office/drawing/2014/main" id="{3F8B0D1A-5A3E-1EB6-F844-CD6288B08E80}"/>
              </a:ext>
            </a:extLst>
          </p:cNvPr>
          <p:cNvSpPr/>
          <p:nvPr/>
        </p:nvSpPr>
        <p:spPr>
          <a:xfrm>
            <a:off x="825120" y="2170220"/>
            <a:ext cx="17485182" cy="7015852"/>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a:lnSpc>
                <a:spcPct val="100000"/>
              </a:lnSpc>
            </a:pPr>
            <a:r>
              <a:rPr lang="en-GB" sz="3000" b="1" strike="noStrike" spc="-1" dirty="0">
                <a:solidFill>
                  <a:schemeClr val="dk2">
                    <a:lumMod val="75000"/>
                  </a:schemeClr>
                </a:solidFill>
                <a:latin typeface="Barlow Semi Condensed" panose="00000506000000000000" pitchFamily="2" charset="0"/>
              </a:rPr>
              <a:t>Calculating performance scores/ Compare/ Evaluate (following the WSM as proposed by CLUES of </a:t>
            </a:r>
            <a:r>
              <a:rPr lang="en-GB" sz="3000" b="1" strike="noStrike" spc="-1" dirty="0" err="1">
                <a:solidFill>
                  <a:schemeClr val="dk2">
                    <a:lumMod val="75000"/>
                  </a:schemeClr>
                </a:solidFill>
                <a:latin typeface="Barlow Semi Condensed" panose="00000506000000000000" pitchFamily="2" charset="0"/>
              </a:rPr>
              <a:t>Eawag</a:t>
            </a:r>
            <a:r>
              <a:rPr lang="en-GB" sz="3000" b="1" strike="noStrike" spc="-1" dirty="0">
                <a:solidFill>
                  <a:schemeClr val="dk2">
                    <a:lumMod val="75000"/>
                  </a:schemeClr>
                </a:solidFill>
                <a:latin typeface="Barlow Semi Condensed" panose="00000506000000000000" pitchFamily="2" charset="0"/>
              </a:rPr>
              <a:t>)</a:t>
            </a:r>
            <a:endParaRPr lang="en-GB" sz="3000" b="0" strike="noStrike" spc="-1" dirty="0">
              <a:solidFill>
                <a:srgbClr val="FF0000"/>
              </a:solidFill>
              <a:latin typeface="Barlow Semi Condensed" panose="00000506000000000000" pitchFamily="2" charset="0"/>
            </a:endParaRPr>
          </a:p>
          <a:p>
            <a:pPr>
              <a:lnSpc>
                <a:spcPct val="100000"/>
              </a:lnSpc>
            </a:pPr>
            <a:endParaRPr lang="en-GB" sz="3000" b="0" strike="noStrike" spc="-1" dirty="0">
              <a:solidFill>
                <a:srgbClr val="000000"/>
              </a:solidFill>
              <a:latin typeface="Barlow Semi Condensed" panose="00000506000000000000" pitchFamily="2" charset="0"/>
            </a:endParaRPr>
          </a:p>
          <a:p>
            <a:pPr>
              <a:lnSpc>
                <a:spcPct val="100000"/>
              </a:lnSpc>
            </a:pPr>
            <a:endParaRPr lang="en-GB" sz="3000" b="0" strike="noStrike" spc="-1" dirty="0">
              <a:solidFill>
                <a:srgbClr val="000000"/>
              </a:solidFill>
              <a:latin typeface="Barlow Semi Condensed" panose="00000506000000000000" pitchFamily="2" charset="0"/>
            </a:endParaRPr>
          </a:p>
          <a:p>
            <a:pPr>
              <a:lnSpc>
                <a:spcPct val="100000"/>
              </a:lnSpc>
            </a:pPr>
            <a:endParaRPr lang="en-GB" sz="3000" b="0" strike="noStrike" spc="-1" dirty="0">
              <a:solidFill>
                <a:srgbClr val="000000"/>
              </a:solidFill>
              <a:latin typeface="Barlow Semi Condensed" panose="00000506000000000000" pitchFamily="2" charset="0"/>
            </a:endParaRPr>
          </a:p>
          <a:p>
            <a:pPr>
              <a:lnSpc>
                <a:spcPct val="100000"/>
              </a:lnSpc>
            </a:pPr>
            <a:endParaRPr lang="en-GB" sz="3000" b="0" strike="noStrike" spc="-1" dirty="0">
              <a:solidFill>
                <a:srgbClr val="000000"/>
              </a:solidFill>
              <a:latin typeface="Barlow Semi Condensed" panose="00000506000000000000" pitchFamily="2" charset="0"/>
            </a:endParaRPr>
          </a:p>
          <a:p>
            <a:pPr>
              <a:lnSpc>
                <a:spcPct val="100000"/>
              </a:lnSpc>
            </a:pPr>
            <a:endParaRPr lang="en-GB" sz="3000" b="0" strike="noStrike" spc="-1" dirty="0">
              <a:solidFill>
                <a:srgbClr val="000000"/>
              </a:solidFill>
              <a:latin typeface="Barlow Semi Condensed" panose="00000506000000000000" pitchFamily="2" charset="0"/>
            </a:endParaRPr>
          </a:p>
          <a:p>
            <a:pPr>
              <a:lnSpc>
                <a:spcPct val="100000"/>
              </a:lnSpc>
            </a:pPr>
            <a:endParaRPr lang="en-GB" sz="3000" b="0" strike="noStrike" spc="-1" dirty="0">
              <a:solidFill>
                <a:srgbClr val="000000"/>
              </a:solidFill>
              <a:latin typeface="Barlow Semi Condensed" panose="00000506000000000000" pitchFamily="2" charset="0"/>
            </a:endParaRPr>
          </a:p>
          <a:p>
            <a:pPr>
              <a:lnSpc>
                <a:spcPct val="100000"/>
              </a:lnSpc>
            </a:pPr>
            <a:endParaRPr lang="en-GB" sz="3000" b="0" strike="noStrike" spc="-1" dirty="0">
              <a:solidFill>
                <a:srgbClr val="000000"/>
              </a:solidFill>
              <a:latin typeface="Barlow Semi Condensed" panose="00000506000000000000" pitchFamily="2" charset="0"/>
            </a:endParaRPr>
          </a:p>
          <a:p>
            <a:pPr>
              <a:lnSpc>
                <a:spcPct val="100000"/>
              </a:lnSpc>
            </a:pPr>
            <a:endParaRPr lang="en-GB" sz="3000" b="0" strike="noStrike" spc="-1" dirty="0">
              <a:solidFill>
                <a:srgbClr val="000000"/>
              </a:solidFill>
              <a:latin typeface="Barlow Semi Condensed" panose="00000506000000000000" pitchFamily="2" charset="0"/>
            </a:endParaRPr>
          </a:p>
          <a:p>
            <a:pPr>
              <a:lnSpc>
                <a:spcPct val="100000"/>
              </a:lnSpc>
            </a:pPr>
            <a:endParaRPr lang="en-GB" sz="3000" b="0" strike="noStrike" spc="-1" dirty="0">
              <a:solidFill>
                <a:srgbClr val="000000"/>
              </a:solidFill>
              <a:latin typeface="Barlow Semi Condensed" panose="00000506000000000000" pitchFamily="2" charset="0"/>
            </a:endParaRPr>
          </a:p>
          <a:p>
            <a:pPr>
              <a:lnSpc>
                <a:spcPct val="100000"/>
              </a:lnSpc>
            </a:pPr>
            <a:endParaRPr lang="en-GB" sz="3000" b="0" strike="noStrike" spc="-1" dirty="0">
              <a:solidFill>
                <a:srgbClr val="000000"/>
              </a:solidFill>
              <a:latin typeface="Barlow Semi Condensed" panose="00000506000000000000" pitchFamily="2" charset="0"/>
            </a:endParaRPr>
          </a:p>
          <a:p>
            <a:pPr>
              <a:lnSpc>
                <a:spcPct val="100000"/>
              </a:lnSpc>
            </a:pPr>
            <a:endParaRPr lang="en-GB" sz="3000" b="0" strike="noStrike" spc="-1" dirty="0">
              <a:solidFill>
                <a:srgbClr val="000000"/>
              </a:solidFill>
              <a:latin typeface="Barlow Semi Condensed" panose="00000506000000000000" pitchFamily="2" charset="0"/>
            </a:endParaRPr>
          </a:p>
          <a:p>
            <a:pPr>
              <a:lnSpc>
                <a:spcPct val="100000"/>
              </a:lnSpc>
            </a:pPr>
            <a:endParaRPr lang="en-GB" sz="3000" b="0" strike="noStrike" spc="-1" dirty="0">
              <a:solidFill>
                <a:srgbClr val="000000"/>
              </a:solidFill>
              <a:latin typeface="Barlow Semi Condensed" panose="00000506000000000000" pitchFamily="2" charset="0"/>
            </a:endParaRPr>
          </a:p>
          <a:p>
            <a:pPr>
              <a:lnSpc>
                <a:spcPct val="100000"/>
              </a:lnSpc>
            </a:pPr>
            <a:endParaRPr lang="en-GB" sz="3000" b="0" strike="noStrike" spc="-1" dirty="0">
              <a:solidFill>
                <a:srgbClr val="000000"/>
              </a:solidFill>
              <a:latin typeface="Barlow Semi Condensed" panose="00000506000000000000" pitchFamily="2" charset="0"/>
            </a:endParaRPr>
          </a:p>
          <a:p>
            <a:pPr>
              <a:lnSpc>
                <a:spcPct val="100000"/>
              </a:lnSpc>
            </a:pPr>
            <a:endParaRPr lang="en-GB" sz="3000" b="0" strike="noStrike" spc="-1" dirty="0">
              <a:solidFill>
                <a:srgbClr val="000000"/>
              </a:solidFill>
              <a:latin typeface="Barlow Semi Condensed" panose="00000506000000000000" pitchFamily="2" charset="0"/>
            </a:endParaRPr>
          </a:p>
        </p:txBody>
      </p:sp>
      <p:sp>
        <p:nvSpPr>
          <p:cNvPr id="7" name="TextBox 6">
            <a:extLst>
              <a:ext uri="{FF2B5EF4-FFF2-40B4-BE49-F238E27FC236}">
                <a16:creationId xmlns:a16="http://schemas.microsoft.com/office/drawing/2014/main" id="{61EA4705-46A8-B632-7D72-6379171814FB}"/>
              </a:ext>
            </a:extLst>
          </p:cNvPr>
          <p:cNvSpPr txBox="1"/>
          <p:nvPr/>
        </p:nvSpPr>
        <p:spPr>
          <a:xfrm>
            <a:off x="14402793" y="2835275"/>
            <a:ext cx="4887422" cy="6001643"/>
          </a:xfrm>
          <a:prstGeom prst="rect">
            <a:avLst/>
          </a:prstGeom>
          <a:noFill/>
        </p:spPr>
        <p:txBody>
          <a:bodyPr wrap="square">
            <a:spAutoFit/>
          </a:bodyPr>
          <a:lstStyle/>
          <a:p>
            <a:pPr>
              <a:lnSpc>
                <a:spcPct val="100000"/>
              </a:lnSpc>
            </a:pPr>
            <a:endParaRPr lang="en-GB" sz="2400" spc="-1" dirty="0">
              <a:solidFill>
                <a:schemeClr val="dk2">
                  <a:lumMod val="75000"/>
                </a:schemeClr>
              </a:solidFill>
              <a:latin typeface="Arial"/>
              <a:sym typeface="Wingdings" panose="05000000000000000000" pitchFamily="2" charset="2"/>
            </a:endParaRPr>
          </a:p>
          <a:p>
            <a:pPr marL="342900" indent="-342900">
              <a:lnSpc>
                <a:spcPct val="100000"/>
              </a:lnSpc>
              <a:buFont typeface="Wingdings" panose="05000000000000000000" pitchFamily="2" charset="2"/>
              <a:buChar char="à"/>
            </a:pPr>
            <a:r>
              <a:rPr lang="en-GB" sz="2400" strike="noStrike" spc="-1" dirty="0">
                <a:solidFill>
                  <a:schemeClr val="dk2">
                    <a:lumMod val="75000"/>
                  </a:schemeClr>
                </a:solidFill>
                <a:latin typeface="Arial"/>
                <a:sym typeface="Wingdings" panose="05000000000000000000" pitchFamily="2" charset="2"/>
              </a:rPr>
              <a:t>Either technology could be the</a:t>
            </a:r>
            <a:r>
              <a:rPr lang="en-GB" sz="2400" spc="-1" dirty="0">
                <a:solidFill>
                  <a:schemeClr val="dk2">
                    <a:lumMod val="75000"/>
                  </a:schemeClr>
                </a:solidFill>
                <a:latin typeface="Arial"/>
                <a:sym typeface="Wingdings" panose="05000000000000000000" pitchFamily="2" charset="2"/>
              </a:rPr>
              <a:t> </a:t>
            </a:r>
            <a:r>
              <a:rPr lang="en-GB" sz="2400" strike="noStrike" spc="-1" dirty="0">
                <a:solidFill>
                  <a:schemeClr val="dk2">
                    <a:lumMod val="75000"/>
                  </a:schemeClr>
                </a:solidFill>
                <a:latin typeface="Arial"/>
                <a:sym typeface="Wingdings" panose="05000000000000000000" pitchFamily="2" charset="2"/>
              </a:rPr>
              <a:t>best applicable solution for a specific location</a:t>
            </a:r>
          </a:p>
          <a:p>
            <a:pPr>
              <a:lnSpc>
                <a:spcPct val="100000"/>
              </a:lnSpc>
            </a:pPr>
            <a:endParaRPr lang="en-GB" sz="2400" spc="-1" dirty="0">
              <a:solidFill>
                <a:schemeClr val="dk2">
                  <a:lumMod val="75000"/>
                </a:schemeClr>
              </a:solidFill>
              <a:latin typeface="Arial"/>
              <a:sym typeface="Wingdings" panose="05000000000000000000" pitchFamily="2" charset="2"/>
            </a:endParaRPr>
          </a:p>
          <a:p>
            <a:pPr marL="342900" indent="-342900">
              <a:lnSpc>
                <a:spcPct val="100000"/>
              </a:lnSpc>
              <a:buFont typeface="Wingdings" panose="05000000000000000000" pitchFamily="2" charset="2"/>
              <a:buChar char="à"/>
            </a:pPr>
            <a:r>
              <a:rPr lang="en-GB" sz="2400" spc="-1" dirty="0">
                <a:solidFill>
                  <a:schemeClr val="dk2">
                    <a:lumMod val="75000"/>
                  </a:schemeClr>
                </a:solidFill>
                <a:latin typeface="Arial"/>
                <a:sym typeface="Wingdings" panose="05000000000000000000" pitchFamily="2" charset="2"/>
              </a:rPr>
              <a:t>In general </a:t>
            </a:r>
            <a:r>
              <a:rPr lang="en-GB" sz="2400" spc="-1" dirty="0">
                <a:solidFill>
                  <a:schemeClr val="dk2">
                    <a:lumMod val="75000"/>
                  </a:schemeClr>
                </a:solidFill>
                <a:latin typeface="Arial"/>
              </a:rPr>
              <a:t>passive and nature-based solutions were found to score by far best with the selected criteria, which strongly emphasise O&amp;M requirements</a:t>
            </a:r>
          </a:p>
          <a:p>
            <a:pPr marL="342900" indent="-342900">
              <a:lnSpc>
                <a:spcPct val="100000"/>
              </a:lnSpc>
              <a:buFont typeface="Wingdings" panose="05000000000000000000" pitchFamily="2" charset="2"/>
              <a:buChar char="à"/>
            </a:pPr>
            <a:endParaRPr lang="en-GB" sz="2400" spc="-1" dirty="0">
              <a:solidFill>
                <a:schemeClr val="dk2">
                  <a:lumMod val="75000"/>
                </a:schemeClr>
              </a:solidFill>
              <a:latin typeface="Arial"/>
            </a:endParaRPr>
          </a:p>
          <a:p>
            <a:pPr marL="342900" indent="-342900">
              <a:lnSpc>
                <a:spcPct val="100000"/>
              </a:lnSpc>
              <a:buFont typeface="Wingdings" panose="05000000000000000000" pitchFamily="2" charset="2"/>
              <a:buChar char="à"/>
            </a:pPr>
            <a:r>
              <a:rPr lang="en-GB" sz="2400" spc="-1" dirty="0">
                <a:solidFill>
                  <a:schemeClr val="dk2">
                    <a:lumMod val="75000"/>
                  </a:schemeClr>
                </a:solidFill>
                <a:latin typeface="Arial"/>
              </a:rPr>
              <a:t>Varying indicator weights show that results are robust (performance scores stay in same order)</a:t>
            </a:r>
          </a:p>
          <a:p>
            <a:pPr marL="342900" indent="-342900">
              <a:lnSpc>
                <a:spcPct val="100000"/>
              </a:lnSpc>
              <a:buFont typeface="Wingdings" panose="05000000000000000000" pitchFamily="2" charset="2"/>
              <a:buChar char="à"/>
            </a:pPr>
            <a:endParaRPr lang="en-GB" sz="2400" spc="-1" dirty="0">
              <a:solidFill>
                <a:schemeClr val="dk2">
                  <a:lumMod val="75000"/>
                </a:schemeClr>
              </a:solidFill>
              <a:latin typeface="Arial"/>
            </a:endParaRPr>
          </a:p>
        </p:txBody>
      </p:sp>
      <p:pic>
        <p:nvPicPr>
          <p:cNvPr id="4" name="Picture 3">
            <a:extLst>
              <a:ext uri="{FF2B5EF4-FFF2-40B4-BE49-F238E27FC236}">
                <a16:creationId xmlns:a16="http://schemas.microsoft.com/office/drawing/2014/main" id="{322E41CB-6002-3178-0DA6-E98F72CA05F1}"/>
              </a:ext>
            </a:extLst>
          </p:cNvPr>
          <p:cNvPicPr>
            <a:picLocks noChangeAspect="1"/>
          </p:cNvPicPr>
          <p:nvPr/>
        </p:nvPicPr>
        <p:blipFill>
          <a:blip r:embed="rId3"/>
          <a:srcRect l="5832" t="33637" r="26379" b="24609"/>
          <a:stretch/>
        </p:blipFill>
        <p:spPr>
          <a:xfrm>
            <a:off x="507051" y="3141140"/>
            <a:ext cx="13713914" cy="4749155"/>
          </a:xfrm>
          <a:prstGeom prst="rect">
            <a:avLst/>
          </a:prstGeom>
        </p:spPr>
      </p:pic>
      <p:pic>
        <p:nvPicPr>
          <p:cNvPr id="3" name="Picture 6">
            <a:extLst>
              <a:ext uri="{FF2B5EF4-FFF2-40B4-BE49-F238E27FC236}">
                <a16:creationId xmlns:a16="http://schemas.microsoft.com/office/drawing/2014/main" id="{059CD516-9D1A-0ECC-EDB1-1BE40F69AC6B}"/>
              </a:ext>
            </a:extLst>
          </p:cNvPr>
          <p:cNvPicPr>
            <a:picLocks noChangeAspect="1"/>
          </p:cNvPicPr>
          <p:nvPr/>
        </p:nvPicPr>
        <p:blipFill>
          <a:blip r:embed="rId4"/>
          <a:stretch>
            <a:fillRect/>
          </a:stretch>
        </p:blipFill>
        <p:spPr>
          <a:xfrm>
            <a:off x="17389328" y="168275"/>
            <a:ext cx="1761371" cy="1271578"/>
          </a:xfrm>
          <a:prstGeom prst="rect">
            <a:avLst/>
          </a:prstGeom>
        </p:spPr>
      </p:pic>
      <p:sp>
        <p:nvSpPr>
          <p:cNvPr id="8" name="Freeform 3">
            <a:extLst>
              <a:ext uri="{FF2B5EF4-FFF2-40B4-BE49-F238E27FC236}">
                <a16:creationId xmlns:a16="http://schemas.microsoft.com/office/drawing/2014/main" id="{25A377CC-639F-49A5-5820-F85EC1F14C88}"/>
              </a:ext>
            </a:extLst>
          </p:cNvPr>
          <p:cNvSpPr/>
          <p:nvPr/>
        </p:nvSpPr>
        <p:spPr>
          <a:xfrm>
            <a:off x="16651404" y="425437"/>
            <a:ext cx="737924" cy="986359"/>
          </a:xfrm>
          <a:custGeom>
            <a:avLst/>
            <a:gdLst/>
            <a:ahLst/>
            <a:cxnLst/>
            <a:rect l="l" t="t" r="r" b="b"/>
            <a:pathLst>
              <a:path w="1368161" h="2810338">
                <a:moveTo>
                  <a:pt x="0" y="0"/>
                </a:moveTo>
                <a:lnTo>
                  <a:pt x="1368161" y="0"/>
                </a:lnTo>
                <a:lnTo>
                  <a:pt x="1368161" y="2810337"/>
                </a:lnTo>
                <a:lnTo>
                  <a:pt x="0" y="2810337"/>
                </a:lnTo>
                <a:lnTo>
                  <a:pt x="0" y="0"/>
                </a:lnTo>
                <a:close/>
              </a:path>
            </a:pathLst>
          </a:custGeom>
          <a:blipFill>
            <a:blip r:embed="rId5"/>
            <a:stretch>
              <a:fillRect t="-1626" r="-8351"/>
            </a:stretch>
          </a:blipFill>
        </p:spPr>
        <p:txBody>
          <a:bodyPr/>
          <a:lstStyle/>
          <a:p>
            <a:endParaRPr lang="de-DE"/>
          </a:p>
        </p:txBody>
      </p:sp>
      <p:sp>
        <p:nvSpPr>
          <p:cNvPr id="9" name="Freeform 2">
            <a:extLst>
              <a:ext uri="{FF2B5EF4-FFF2-40B4-BE49-F238E27FC236}">
                <a16:creationId xmlns:a16="http://schemas.microsoft.com/office/drawing/2014/main" id="{5BA9C59D-2F33-5027-9A91-DB51D8ECAF00}"/>
              </a:ext>
            </a:extLst>
          </p:cNvPr>
          <p:cNvSpPr/>
          <p:nvPr/>
        </p:nvSpPr>
        <p:spPr>
          <a:xfrm>
            <a:off x="15005050" y="371257"/>
            <a:ext cx="1371600" cy="986358"/>
          </a:xfrm>
          <a:custGeom>
            <a:avLst/>
            <a:gdLst/>
            <a:ahLst/>
            <a:cxnLst/>
            <a:rect l="l" t="t" r="r" b="b"/>
            <a:pathLst>
              <a:path w="4608540" h="3064679">
                <a:moveTo>
                  <a:pt x="0" y="0"/>
                </a:moveTo>
                <a:lnTo>
                  <a:pt x="4608540" y="0"/>
                </a:lnTo>
                <a:lnTo>
                  <a:pt x="4608540" y="3064679"/>
                </a:lnTo>
                <a:lnTo>
                  <a:pt x="0" y="3064679"/>
                </a:lnTo>
                <a:lnTo>
                  <a:pt x="0" y="0"/>
                </a:lnTo>
                <a:close/>
              </a:path>
            </a:pathLst>
          </a:custGeom>
          <a:blipFill>
            <a:blip r:embed="rId6"/>
            <a:stretch>
              <a:fillRect l="-16665" r="-19997"/>
            </a:stretch>
          </a:blipFill>
        </p:spPr>
        <p:txBody>
          <a:bodyPr/>
          <a:lstStyle/>
          <a:p>
            <a:endParaRPr lang="de-DE"/>
          </a:p>
        </p:txBody>
      </p:sp>
      <p:sp>
        <p:nvSpPr>
          <p:cNvPr id="10" name="Textfeld 9">
            <a:extLst>
              <a:ext uri="{FF2B5EF4-FFF2-40B4-BE49-F238E27FC236}">
                <a16:creationId xmlns:a16="http://schemas.microsoft.com/office/drawing/2014/main" id="{365BAB10-BE0B-07F3-2840-44694ED35691}"/>
              </a:ext>
            </a:extLst>
          </p:cNvPr>
          <p:cNvSpPr txBox="1"/>
          <p:nvPr/>
        </p:nvSpPr>
        <p:spPr>
          <a:xfrm>
            <a:off x="2014645" y="8933441"/>
            <a:ext cx="15920830" cy="1138773"/>
          </a:xfrm>
          <a:prstGeom prst="rect">
            <a:avLst/>
          </a:prstGeom>
          <a:noFill/>
        </p:spPr>
        <p:txBody>
          <a:bodyPr wrap="square">
            <a:spAutoFit/>
          </a:bodyPr>
          <a:lstStyle/>
          <a:p>
            <a:pPr algn="ctr">
              <a:spcAft>
                <a:spcPts val="0"/>
              </a:spcAft>
            </a:pPr>
            <a:r>
              <a:rPr lang="en-US" sz="3400" b="1" kern="0" dirty="0">
                <a:solidFill>
                  <a:srgbClr val="009FE3"/>
                </a:solidFill>
                <a:effectLst/>
                <a:latin typeface="Aptos Display" panose="020B0004020202020204" pitchFamily="34" charset="0"/>
                <a:ea typeface="Times New Roman" panose="02020603050405020304" pitchFamily="18" charset="0"/>
                <a:cs typeface="Times New Roman" panose="02020603050405020304" pitchFamily="18" charset="0"/>
              </a:rPr>
              <a:t>Conclusion</a:t>
            </a:r>
            <a:r>
              <a:rPr lang="en-US" sz="3400" kern="0" dirty="0">
                <a:solidFill>
                  <a:srgbClr val="009FE3"/>
                </a:solidFill>
                <a:effectLst/>
                <a:latin typeface="Aptos Display" panose="020B0004020202020204" pitchFamily="34" charset="0"/>
                <a:ea typeface="Times New Roman" panose="02020603050405020304" pitchFamily="18" charset="0"/>
                <a:cs typeface="Times New Roman" panose="02020603050405020304" pitchFamily="18" charset="0"/>
              </a:rPr>
              <a:t>: The best technology depends on </a:t>
            </a:r>
            <a:r>
              <a:rPr lang="en-US" sz="3400" b="1" kern="0" dirty="0">
                <a:solidFill>
                  <a:srgbClr val="009FE3"/>
                </a:solidFill>
                <a:effectLst/>
                <a:latin typeface="Aptos Display" panose="020B0004020202020204" pitchFamily="34" charset="0"/>
                <a:ea typeface="Times New Roman" panose="02020603050405020304" pitchFamily="18" charset="0"/>
                <a:cs typeface="Times New Roman" panose="02020603050405020304" pitchFamily="18" charset="0"/>
              </a:rPr>
              <a:t>context-specific needs</a:t>
            </a:r>
            <a:r>
              <a:rPr lang="en-US" sz="3400" kern="0" dirty="0">
                <a:solidFill>
                  <a:srgbClr val="009FE3"/>
                </a:solidFill>
                <a:effectLst/>
                <a:latin typeface="Aptos Display" panose="020B0004020202020204" pitchFamily="34" charset="0"/>
                <a:ea typeface="Times New Roman" panose="02020603050405020304" pitchFamily="18" charset="0"/>
                <a:cs typeface="Times New Roman" panose="02020603050405020304" pitchFamily="18" charset="0"/>
              </a:rPr>
              <a:t>, balancing </a:t>
            </a:r>
            <a:r>
              <a:rPr lang="en-US" sz="3400" b="1" kern="0" dirty="0">
                <a:solidFill>
                  <a:srgbClr val="009FE3"/>
                </a:solidFill>
                <a:effectLst/>
                <a:latin typeface="Aptos Display" panose="020B0004020202020204" pitchFamily="34" charset="0"/>
                <a:ea typeface="Times New Roman" panose="02020603050405020304" pitchFamily="18" charset="0"/>
                <a:cs typeface="Times New Roman" panose="02020603050405020304" pitchFamily="18" charset="0"/>
              </a:rPr>
              <a:t>cost, simplicity, and efficiency</a:t>
            </a:r>
            <a:endParaRPr lang="en-US" sz="3400" kern="100" dirty="0">
              <a:solidFill>
                <a:srgbClr val="009FE3"/>
              </a:solidFill>
              <a:effectLst/>
              <a:latin typeface="Aptos Display" panose="020B0004020202020204" pitchFamily="34" charset="0"/>
              <a:ea typeface="Calibri" panose="020F0502020204030204" pitchFamily="34" charset="0"/>
              <a:cs typeface="Arial" panose="020B0604020202020204" pitchFamily="34" charset="0"/>
            </a:endParaRPr>
          </a:p>
        </p:txBody>
      </p:sp>
      <p:sp>
        <p:nvSpPr>
          <p:cNvPr id="6" name="Rechteck 5">
            <a:extLst>
              <a:ext uri="{FF2B5EF4-FFF2-40B4-BE49-F238E27FC236}">
                <a16:creationId xmlns:a16="http://schemas.microsoft.com/office/drawing/2014/main" id="{A9EC8AD4-18B2-FA68-016E-A546ED3F5FE2}"/>
              </a:ext>
            </a:extLst>
          </p:cNvPr>
          <p:cNvSpPr/>
          <p:nvPr/>
        </p:nvSpPr>
        <p:spPr>
          <a:xfrm>
            <a:off x="7918320" y="10746155"/>
            <a:ext cx="4418280" cy="394920"/>
          </a:xfrm>
          <a:prstGeom prst="rect">
            <a:avLst/>
          </a:prstGeom>
          <a:solidFill>
            <a:schemeClr val="bg1"/>
          </a:solidFill>
          <a:ln>
            <a:solidFill>
              <a:srgbClr val="FFFFFF"/>
            </a:solidFill>
            <a:round/>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nSpc>
                <a:spcPct val="100000"/>
              </a:lnSpc>
            </a:pPr>
            <a:endParaRPr lang="en-GB" sz="1800" b="0" strike="noStrike" spc="-1">
              <a:solidFill>
                <a:schemeClr val="lt1"/>
              </a:solidFill>
              <a:latin typeface="Calibri"/>
            </a:endParaRPr>
          </a:p>
        </p:txBody>
      </p:sp>
      <p:pic>
        <p:nvPicPr>
          <p:cNvPr id="389" name="Picture 12" descr="A picture containing text, clipart&#10;&#10;Description automatically generated"/>
          <p:cNvPicPr/>
          <p:nvPr/>
        </p:nvPicPr>
        <p:blipFill>
          <a:blip r:embed="rId7"/>
          <a:stretch/>
        </p:blipFill>
        <p:spPr>
          <a:xfrm>
            <a:off x="7842240" y="10218600"/>
            <a:ext cx="1273320" cy="929520"/>
          </a:xfrm>
          <a:prstGeom prst="rect">
            <a:avLst/>
          </a:prstGeom>
          <a:ln w="0">
            <a:noFill/>
          </a:ln>
        </p:spPr>
      </p:pic>
      <p:pic>
        <p:nvPicPr>
          <p:cNvPr id="390" name="Picture 13"/>
          <p:cNvPicPr/>
          <p:nvPr/>
        </p:nvPicPr>
        <p:blipFill>
          <a:blip r:embed="rId8"/>
          <a:stretch/>
        </p:blipFill>
        <p:spPr>
          <a:xfrm>
            <a:off x="9671040" y="10599480"/>
            <a:ext cx="1323360" cy="394920"/>
          </a:xfrm>
          <a:prstGeom prst="rect">
            <a:avLst/>
          </a:prstGeom>
          <a:ln w="0">
            <a:noFill/>
          </a:ln>
        </p:spPr>
      </p:pic>
      <p:pic>
        <p:nvPicPr>
          <p:cNvPr id="391" name="Picture 14"/>
          <p:cNvPicPr/>
          <p:nvPr/>
        </p:nvPicPr>
        <p:blipFill>
          <a:blip r:embed="rId9"/>
          <a:stretch/>
        </p:blipFill>
        <p:spPr>
          <a:xfrm>
            <a:off x="11321280" y="10302840"/>
            <a:ext cx="1661040" cy="775800"/>
          </a:xfrm>
          <a:prstGeom prst="rect">
            <a:avLst/>
          </a:prstGeom>
          <a:ln w="0">
            <a:noFill/>
          </a:ln>
        </p:spPr>
      </p:pic>
      <p:sp>
        <p:nvSpPr>
          <p:cNvPr id="12" name="TextBox 2">
            <a:extLst>
              <a:ext uri="{FF2B5EF4-FFF2-40B4-BE49-F238E27FC236}">
                <a16:creationId xmlns:a16="http://schemas.microsoft.com/office/drawing/2014/main" id="{1D694FC3-8B46-2CF4-06DB-AA5F851F4B9B}"/>
              </a:ext>
            </a:extLst>
          </p:cNvPr>
          <p:cNvSpPr txBox="1"/>
          <p:nvPr/>
        </p:nvSpPr>
        <p:spPr>
          <a:xfrm>
            <a:off x="2487942" y="10307342"/>
            <a:ext cx="6293820" cy="507831"/>
          </a:xfrm>
          <a:prstGeom prst="rect">
            <a:avLst/>
          </a:prstGeom>
          <a:noFill/>
        </p:spPr>
        <p:txBody>
          <a:bodyPr wrap="square">
            <a:spAutoFit/>
          </a:bodyPr>
          <a:lstStyle/>
          <a:p>
            <a:r>
              <a:rPr lang="en-IN" sz="2700" dirty="0">
                <a:solidFill>
                  <a:srgbClr val="00B0F0"/>
                </a:solidFill>
              </a:rPr>
              <a:t>People. INNOVATING. Sanitation.</a:t>
            </a:r>
            <a:endParaRPr lang="en-GB" sz="2700" dirty="0">
              <a:solidFill>
                <a:srgbClr val="00B0F0"/>
              </a:solidFill>
            </a:endParaRPr>
          </a:p>
        </p:txBody>
      </p:sp>
      <p:pic>
        <p:nvPicPr>
          <p:cNvPr id="13" name="Picture 1">
            <a:extLst>
              <a:ext uri="{FF2B5EF4-FFF2-40B4-BE49-F238E27FC236}">
                <a16:creationId xmlns:a16="http://schemas.microsoft.com/office/drawing/2014/main" id="{ADF0AE62-F204-E08E-7E40-8075748BEDCA}"/>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b="9813"/>
          <a:stretch/>
        </p:blipFill>
        <p:spPr bwMode="auto">
          <a:xfrm>
            <a:off x="12642850" y="238601"/>
            <a:ext cx="2486587" cy="10484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5848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CEEBE-B24C-014C-2500-4D020FEE9F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DECF12-8688-E988-C480-3E27889330D6}"/>
              </a:ext>
            </a:extLst>
          </p:cNvPr>
          <p:cNvSpPr>
            <a:spLocks noGrp="1"/>
          </p:cNvSpPr>
          <p:nvPr>
            <p:ph type="title"/>
          </p:nvPr>
        </p:nvSpPr>
        <p:spPr>
          <a:xfrm>
            <a:off x="824970" y="238601"/>
            <a:ext cx="18828280" cy="1015663"/>
          </a:xfrm>
        </p:spPr>
        <p:txBody>
          <a:bodyPr/>
          <a:lstStyle/>
          <a:p>
            <a:r>
              <a:rPr lang="en-US" dirty="0"/>
              <a:t>OC3: DWATS Business Models </a:t>
            </a:r>
          </a:p>
        </p:txBody>
      </p:sp>
      <p:sp>
        <p:nvSpPr>
          <p:cNvPr id="5" name="object 26">
            <a:extLst>
              <a:ext uri="{FF2B5EF4-FFF2-40B4-BE49-F238E27FC236}">
                <a16:creationId xmlns:a16="http://schemas.microsoft.com/office/drawing/2014/main" id="{0A98C825-ACF5-D583-12DC-4FE03977BE39}"/>
              </a:ext>
            </a:extLst>
          </p:cNvPr>
          <p:cNvSpPr/>
          <p:nvPr/>
        </p:nvSpPr>
        <p:spPr>
          <a:xfrm>
            <a:off x="837670" y="1471159"/>
            <a:ext cx="18428970" cy="0"/>
          </a:xfrm>
          <a:custGeom>
            <a:avLst/>
            <a:gdLst/>
            <a:ahLst/>
            <a:cxnLst/>
            <a:rect l="l" t="t" r="r" b="b"/>
            <a:pathLst>
              <a:path w="18428970">
                <a:moveTo>
                  <a:pt x="0" y="0"/>
                </a:moveTo>
                <a:lnTo>
                  <a:pt x="18428758" y="0"/>
                </a:lnTo>
              </a:path>
            </a:pathLst>
          </a:custGeom>
          <a:ln w="31412">
            <a:solidFill>
              <a:srgbClr val="009FE3"/>
            </a:solidFill>
          </a:ln>
        </p:spPr>
        <p:txBody>
          <a:bodyPr wrap="square" lIns="0" tIns="0" rIns="0" bIns="0" rtlCol="0"/>
          <a:lstStyle/>
          <a:p>
            <a:endParaRPr/>
          </a:p>
        </p:txBody>
      </p:sp>
      <p:sp>
        <p:nvSpPr>
          <p:cNvPr id="3" name="TextBox 11">
            <a:extLst>
              <a:ext uri="{FF2B5EF4-FFF2-40B4-BE49-F238E27FC236}">
                <a16:creationId xmlns:a16="http://schemas.microsoft.com/office/drawing/2014/main" id="{594D978A-8B43-5947-50D1-7F2C5829A971}"/>
              </a:ext>
            </a:extLst>
          </p:cNvPr>
          <p:cNvSpPr txBox="1"/>
          <p:nvPr/>
        </p:nvSpPr>
        <p:spPr>
          <a:xfrm>
            <a:off x="0" y="1844675"/>
            <a:ext cx="20104100" cy="784830"/>
          </a:xfrm>
          <a:prstGeom prst="rect">
            <a:avLst/>
          </a:prstGeom>
          <a:noFill/>
        </p:spPr>
        <p:txBody>
          <a:bodyPr wrap="square">
            <a:spAutoFit/>
          </a:bodyPr>
          <a:lstStyle/>
          <a:p>
            <a:pPr algn="ctr"/>
            <a:r>
              <a:rPr lang="en-US" sz="4500" b="1" dirty="0">
                <a:latin typeface="Barlow Semi Condensed" panose="00000506000000000000" pitchFamily="2" charset="0"/>
              </a:rPr>
              <a:t>Two Analysis Foci</a:t>
            </a:r>
          </a:p>
        </p:txBody>
      </p:sp>
      <p:pic>
        <p:nvPicPr>
          <p:cNvPr id="6" name="Picture 6">
            <a:extLst>
              <a:ext uri="{FF2B5EF4-FFF2-40B4-BE49-F238E27FC236}">
                <a16:creationId xmlns:a16="http://schemas.microsoft.com/office/drawing/2014/main" id="{132D30F6-A182-9B52-DDC6-D3883FF55FB1}"/>
              </a:ext>
            </a:extLst>
          </p:cNvPr>
          <p:cNvPicPr>
            <a:picLocks noChangeAspect="1"/>
          </p:cNvPicPr>
          <p:nvPr/>
        </p:nvPicPr>
        <p:blipFill>
          <a:blip r:embed="rId3"/>
          <a:stretch>
            <a:fillRect/>
          </a:stretch>
        </p:blipFill>
        <p:spPr>
          <a:xfrm>
            <a:off x="17389328" y="168275"/>
            <a:ext cx="1761371" cy="1271578"/>
          </a:xfrm>
          <a:prstGeom prst="rect">
            <a:avLst/>
          </a:prstGeom>
        </p:spPr>
      </p:pic>
      <p:sp>
        <p:nvSpPr>
          <p:cNvPr id="7" name="Freeform 3">
            <a:extLst>
              <a:ext uri="{FF2B5EF4-FFF2-40B4-BE49-F238E27FC236}">
                <a16:creationId xmlns:a16="http://schemas.microsoft.com/office/drawing/2014/main" id="{DC6C0AE5-4829-210A-3C1C-26187C2A4FCF}"/>
              </a:ext>
            </a:extLst>
          </p:cNvPr>
          <p:cNvSpPr/>
          <p:nvPr/>
        </p:nvSpPr>
        <p:spPr>
          <a:xfrm>
            <a:off x="16651404" y="425437"/>
            <a:ext cx="737924" cy="986359"/>
          </a:xfrm>
          <a:custGeom>
            <a:avLst/>
            <a:gdLst/>
            <a:ahLst/>
            <a:cxnLst/>
            <a:rect l="l" t="t" r="r" b="b"/>
            <a:pathLst>
              <a:path w="1368161" h="2810338">
                <a:moveTo>
                  <a:pt x="0" y="0"/>
                </a:moveTo>
                <a:lnTo>
                  <a:pt x="1368161" y="0"/>
                </a:lnTo>
                <a:lnTo>
                  <a:pt x="1368161" y="2810337"/>
                </a:lnTo>
                <a:lnTo>
                  <a:pt x="0" y="2810337"/>
                </a:lnTo>
                <a:lnTo>
                  <a:pt x="0" y="0"/>
                </a:lnTo>
                <a:close/>
              </a:path>
            </a:pathLst>
          </a:custGeom>
          <a:blipFill>
            <a:blip r:embed="rId4"/>
            <a:stretch>
              <a:fillRect t="-1626" r="-8351"/>
            </a:stretch>
          </a:blipFill>
        </p:spPr>
        <p:txBody>
          <a:bodyPr/>
          <a:lstStyle/>
          <a:p>
            <a:endParaRPr lang="de-DE"/>
          </a:p>
        </p:txBody>
      </p:sp>
      <p:sp>
        <p:nvSpPr>
          <p:cNvPr id="8" name="Freeform 2">
            <a:extLst>
              <a:ext uri="{FF2B5EF4-FFF2-40B4-BE49-F238E27FC236}">
                <a16:creationId xmlns:a16="http://schemas.microsoft.com/office/drawing/2014/main" id="{B25E1056-F406-736F-CF1C-4FD832AE3EAD}"/>
              </a:ext>
            </a:extLst>
          </p:cNvPr>
          <p:cNvSpPr/>
          <p:nvPr/>
        </p:nvSpPr>
        <p:spPr>
          <a:xfrm>
            <a:off x="15005050" y="371257"/>
            <a:ext cx="1371600" cy="986358"/>
          </a:xfrm>
          <a:custGeom>
            <a:avLst/>
            <a:gdLst/>
            <a:ahLst/>
            <a:cxnLst/>
            <a:rect l="l" t="t" r="r" b="b"/>
            <a:pathLst>
              <a:path w="4608540" h="3064679">
                <a:moveTo>
                  <a:pt x="0" y="0"/>
                </a:moveTo>
                <a:lnTo>
                  <a:pt x="4608540" y="0"/>
                </a:lnTo>
                <a:lnTo>
                  <a:pt x="4608540" y="3064679"/>
                </a:lnTo>
                <a:lnTo>
                  <a:pt x="0" y="3064679"/>
                </a:lnTo>
                <a:lnTo>
                  <a:pt x="0" y="0"/>
                </a:lnTo>
                <a:close/>
              </a:path>
            </a:pathLst>
          </a:custGeom>
          <a:blipFill>
            <a:blip r:embed="rId5"/>
            <a:stretch>
              <a:fillRect l="-16665" r="-19997"/>
            </a:stretch>
          </a:blipFill>
        </p:spPr>
        <p:txBody>
          <a:bodyPr/>
          <a:lstStyle/>
          <a:p>
            <a:endParaRPr lang="de-DE"/>
          </a:p>
        </p:txBody>
      </p:sp>
      <p:sp>
        <p:nvSpPr>
          <p:cNvPr id="11" name="Rechteck: abgerundete Ecken 10">
            <a:extLst>
              <a:ext uri="{FF2B5EF4-FFF2-40B4-BE49-F238E27FC236}">
                <a16:creationId xmlns:a16="http://schemas.microsoft.com/office/drawing/2014/main" id="{908D360D-D26F-A299-73AD-3CE07DCC09B7}"/>
              </a:ext>
            </a:extLst>
          </p:cNvPr>
          <p:cNvSpPr/>
          <p:nvPr/>
        </p:nvSpPr>
        <p:spPr>
          <a:xfrm>
            <a:off x="10192596" y="3063875"/>
            <a:ext cx="9536922" cy="3333455"/>
          </a:xfrm>
          <a:prstGeom prst="roundRect">
            <a:avLst/>
          </a:prstGeom>
          <a:solidFill>
            <a:schemeClr val="accent5">
              <a:alpha val="11000"/>
            </a:schemeClr>
          </a:solidFill>
          <a:ln>
            <a:solidFill>
              <a:schemeClr val="accent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2" name="Rechteck: abgerundete Ecken 11">
            <a:extLst>
              <a:ext uri="{FF2B5EF4-FFF2-40B4-BE49-F238E27FC236}">
                <a16:creationId xmlns:a16="http://schemas.microsoft.com/office/drawing/2014/main" id="{FB10D19B-7280-50A4-9877-8CE1374B52C3}"/>
              </a:ext>
            </a:extLst>
          </p:cNvPr>
          <p:cNvSpPr/>
          <p:nvPr/>
        </p:nvSpPr>
        <p:spPr>
          <a:xfrm>
            <a:off x="285335" y="3063875"/>
            <a:ext cx="9626169" cy="3333455"/>
          </a:xfrm>
          <a:prstGeom prst="roundRect">
            <a:avLst/>
          </a:prstGeom>
          <a:solidFill>
            <a:schemeClr val="accent5">
              <a:alpha val="11000"/>
            </a:schemeClr>
          </a:solidFill>
          <a:ln>
            <a:solidFill>
              <a:schemeClr val="accent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dirty="0"/>
          </a:p>
        </p:txBody>
      </p:sp>
      <p:sp>
        <p:nvSpPr>
          <p:cNvPr id="15" name="TextBox 11">
            <a:extLst>
              <a:ext uri="{FF2B5EF4-FFF2-40B4-BE49-F238E27FC236}">
                <a16:creationId xmlns:a16="http://schemas.microsoft.com/office/drawing/2014/main" id="{6B512A13-6DFB-2CB1-69E8-2EF094D98BF7}"/>
              </a:ext>
            </a:extLst>
          </p:cNvPr>
          <p:cNvSpPr txBox="1"/>
          <p:nvPr/>
        </p:nvSpPr>
        <p:spPr>
          <a:xfrm>
            <a:off x="736764" y="3131910"/>
            <a:ext cx="8559058" cy="3154710"/>
          </a:xfrm>
          <a:prstGeom prst="rect">
            <a:avLst/>
          </a:prstGeom>
          <a:noFill/>
        </p:spPr>
        <p:txBody>
          <a:bodyPr wrap="square">
            <a:spAutoFit/>
          </a:bodyPr>
          <a:lstStyle/>
          <a:p>
            <a:r>
              <a:rPr lang="en-US" sz="3400" b="1" dirty="0">
                <a:latin typeface="Barlow Semi Condensed" panose="00000506000000000000" pitchFamily="2" charset="0"/>
              </a:rPr>
              <a:t>Financial Feasibility Analysis</a:t>
            </a:r>
          </a:p>
          <a:p>
            <a:endParaRPr lang="en-US" sz="500" dirty="0">
              <a:latin typeface="Barlow Semi Condensed" panose="00000506000000000000" pitchFamily="2" charset="0"/>
            </a:endParaRPr>
          </a:p>
          <a:p>
            <a:endParaRPr lang="en-US" sz="500" dirty="0">
              <a:latin typeface="Barlow Semi Condensed" panose="00000506000000000000" pitchFamily="2" charset="0"/>
            </a:endParaRPr>
          </a:p>
          <a:p>
            <a:endParaRPr lang="en-US" sz="500" dirty="0">
              <a:latin typeface="Barlow Semi Condensed" panose="00000506000000000000" pitchFamily="2" charset="0"/>
            </a:endParaRPr>
          </a:p>
          <a:p>
            <a:r>
              <a:rPr lang="en-US" sz="3000" dirty="0">
                <a:latin typeface="Barlow Semi Condensed" panose="00000506000000000000" pitchFamily="2" charset="0"/>
              </a:rPr>
              <a:t>Focusing on DWATS options profitability and cash flows (CAPEX &amp; OPEX in relation to revenue streams via treatment fees, service costs savings through avoided costs such as cesspit emptying, and selling of treated effluent for irrigation)</a:t>
            </a:r>
          </a:p>
        </p:txBody>
      </p:sp>
      <p:sp>
        <p:nvSpPr>
          <p:cNvPr id="16" name="TextBox 11">
            <a:extLst>
              <a:ext uri="{FF2B5EF4-FFF2-40B4-BE49-F238E27FC236}">
                <a16:creationId xmlns:a16="http://schemas.microsoft.com/office/drawing/2014/main" id="{1A249879-FE85-A0C7-3994-4EA83A13B4DF}"/>
              </a:ext>
            </a:extLst>
          </p:cNvPr>
          <p:cNvSpPr txBox="1"/>
          <p:nvPr/>
        </p:nvSpPr>
        <p:spPr>
          <a:xfrm>
            <a:off x="10356850" y="3094633"/>
            <a:ext cx="8793848" cy="3154710"/>
          </a:xfrm>
          <a:prstGeom prst="rect">
            <a:avLst/>
          </a:prstGeom>
          <a:noFill/>
        </p:spPr>
        <p:txBody>
          <a:bodyPr wrap="square">
            <a:spAutoFit/>
          </a:bodyPr>
          <a:lstStyle/>
          <a:p>
            <a:pPr algn="r"/>
            <a:r>
              <a:rPr lang="en-US" sz="3400" b="1" dirty="0">
                <a:latin typeface="Barlow Semi Condensed" panose="00000506000000000000" pitchFamily="2" charset="0"/>
              </a:rPr>
              <a:t>Economic Feasibility Analysis</a:t>
            </a:r>
          </a:p>
          <a:p>
            <a:pPr algn="r"/>
            <a:endParaRPr lang="en-US" sz="500" dirty="0">
              <a:latin typeface="Barlow Semi Condensed" panose="00000506000000000000" pitchFamily="2" charset="0"/>
            </a:endParaRPr>
          </a:p>
          <a:p>
            <a:pPr algn="r"/>
            <a:endParaRPr lang="en-US" sz="500" dirty="0">
              <a:latin typeface="Barlow Semi Condensed" panose="00000506000000000000" pitchFamily="2" charset="0"/>
            </a:endParaRPr>
          </a:p>
          <a:p>
            <a:pPr algn="r"/>
            <a:endParaRPr lang="en-US" sz="500" dirty="0">
              <a:latin typeface="Barlow Semi Condensed" panose="00000506000000000000" pitchFamily="2" charset="0"/>
            </a:endParaRPr>
          </a:p>
          <a:p>
            <a:pPr algn="r"/>
            <a:r>
              <a:rPr lang="en-US" sz="3000" dirty="0">
                <a:latin typeface="Barlow Semi Condensed" panose="00000506000000000000" pitchFamily="2" charset="0"/>
              </a:rPr>
              <a:t>Extends to environmental and social benefits, e.g. improved water quality, water value added through available water resources for irrigation and improved harvest, circular resources approaches (nutrients in TWW), public health, and job creation</a:t>
            </a:r>
          </a:p>
        </p:txBody>
      </p:sp>
      <p:sp>
        <p:nvSpPr>
          <p:cNvPr id="17" name="Rechteck: abgerundete Ecken 16">
            <a:extLst>
              <a:ext uri="{FF2B5EF4-FFF2-40B4-BE49-F238E27FC236}">
                <a16:creationId xmlns:a16="http://schemas.microsoft.com/office/drawing/2014/main" id="{CD995095-9B53-7D84-2864-895CEA655B3B}"/>
              </a:ext>
            </a:extLst>
          </p:cNvPr>
          <p:cNvSpPr/>
          <p:nvPr/>
        </p:nvSpPr>
        <p:spPr>
          <a:xfrm>
            <a:off x="249678" y="6930819"/>
            <a:ext cx="19526085" cy="2971800"/>
          </a:xfrm>
          <a:prstGeom prst="roundRect">
            <a:avLst/>
          </a:prstGeom>
          <a:solidFill>
            <a:schemeClr val="accent6">
              <a:lumMod val="75000"/>
              <a:alpha val="11000"/>
            </a:schemeClr>
          </a:solidFill>
          <a:ln>
            <a:solidFill>
              <a:schemeClr val="accent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de-DE" sz="3000" b="1" dirty="0" err="1">
                <a:solidFill>
                  <a:schemeClr val="tx1">
                    <a:lumMod val="85000"/>
                    <a:lumOff val="15000"/>
                  </a:schemeClr>
                </a:solidFill>
                <a:latin typeface="Barlow Condensed" panose="00000506000000000000" pitchFamily="2" charset="0"/>
              </a:rPr>
              <a:t>Methodology</a:t>
            </a:r>
            <a:r>
              <a:rPr lang="de-DE" sz="3000" b="1" dirty="0">
                <a:solidFill>
                  <a:schemeClr val="tx1">
                    <a:lumMod val="85000"/>
                    <a:lumOff val="15000"/>
                  </a:schemeClr>
                </a:solidFill>
                <a:latin typeface="Barlow Condensed" panose="00000506000000000000" pitchFamily="2" charset="0"/>
              </a:rPr>
              <a:t>: </a:t>
            </a:r>
            <a:r>
              <a:rPr lang="de-DE" sz="3000" dirty="0">
                <a:solidFill>
                  <a:schemeClr val="tx1">
                    <a:lumMod val="85000"/>
                    <a:lumOff val="15000"/>
                  </a:schemeClr>
                </a:solidFill>
                <a:latin typeface="Barlow Condensed" panose="00000506000000000000" pitchFamily="2" charset="0"/>
              </a:rPr>
              <a:t>Monte Carlo Simulation; Benefit-</a:t>
            </a:r>
            <a:r>
              <a:rPr lang="de-DE" sz="3000" dirty="0" err="1">
                <a:solidFill>
                  <a:schemeClr val="tx1">
                    <a:lumMod val="85000"/>
                    <a:lumOff val="15000"/>
                  </a:schemeClr>
                </a:solidFill>
                <a:latin typeface="Barlow Condensed" panose="00000506000000000000" pitchFamily="2" charset="0"/>
              </a:rPr>
              <a:t>Cost</a:t>
            </a:r>
            <a:r>
              <a:rPr lang="de-DE" sz="3000" dirty="0">
                <a:solidFill>
                  <a:schemeClr val="tx1">
                    <a:lumMod val="85000"/>
                    <a:lumOff val="15000"/>
                  </a:schemeClr>
                </a:solidFill>
                <a:latin typeface="Barlow Condensed" panose="00000506000000000000" pitchFamily="2" charset="0"/>
              </a:rPr>
              <a:t> Analysis &amp; </a:t>
            </a:r>
            <a:r>
              <a:rPr lang="de-DE" sz="3000" dirty="0" err="1">
                <a:solidFill>
                  <a:schemeClr val="tx1">
                    <a:lumMod val="85000"/>
                    <a:lumOff val="15000"/>
                  </a:schemeClr>
                </a:solidFill>
                <a:latin typeface="Barlow Condensed" panose="00000506000000000000" pitchFamily="2" charset="0"/>
              </a:rPr>
              <a:t>Cost</a:t>
            </a:r>
            <a:r>
              <a:rPr lang="de-DE" sz="3000" dirty="0">
                <a:solidFill>
                  <a:schemeClr val="tx1">
                    <a:lumMod val="85000"/>
                    <a:lumOff val="15000"/>
                  </a:schemeClr>
                </a:solidFill>
                <a:latin typeface="Barlow Condensed" panose="00000506000000000000" pitchFamily="2" charset="0"/>
              </a:rPr>
              <a:t> </a:t>
            </a:r>
            <a:r>
              <a:rPr lang="de-DE" sz="3000" dirty="0" err="1">
                <a:solidFill>
                  <a:schemeClr val="tx1">
                    <a:lumMod val="85000"/>
                    <a:lumOff val="15000"/>
                  </a:schemeClr>
                </a:solidFill>
                <a:latin typeface="Barlow Condensed" panose="00000506000000000000" pitchFamily="2" charset="0"/>
              </a:rPr>
              <a:t>Effectiveness</a:t>
            </a:r>
            <a:r>
              <a:rPr lang="de-DE" sz="3000" dirty="0">
                <a:solidFill>
                  <a:schemeClr val="tx1">
                    <a:lumMod val="85000"/>
                    <a:lumOff val="15000"/>
                  </a:schemeClr>
                </a:solidFill>
                <a:latin typeface="Barlow Condensed" panose="00000506000000000000" pitchFamily="2" charset="0"/>
              </a:rPr>
              <a:t> Analysis</a:t>
            </a:r>
          </a:p>
          <a:p>
            <a:pPr algn="ctr"/>
            <a:endParaRPr lang="de-DE" sz="3000" dirty="0">
              <a:solidFill>
                <a:schemeClr val="tx1">
                  <a:lumMod val="85000"/>
                  <a:lumOff val="15000"/>
                </a:schemeClr>
              </a:solidFill>
              <a:latin typeface="Barlow Condensed" panose="00000506000000000000" pitchFamily="2" charset="0"/>
            </a:endParaRPr>
          </a:p>
          <a:p>
            <a:pPr algn="ctr"/>
            <a:r>
              <a:rPr lang="de-DE" sz="3000" b="1" dirty="0">
                <a:solidFill>
                  <a:schemeClr val="tx1">
                    <a:lumMod val="85000"/>
                    <a:lumOff val="15000"/>
                  </a:schemeClr>
                </a:solidFill>
                <a:latin typeface="Barlow Condensed" panose="00000506000000000000" pitchFamily="2" charset="0"/>
              </a:rPr>
              <a:t>Key </a:t>
            </a:r>
            <a:r>
              <a:rPr lang="de-DE" sz="3000" b="1" dirty="0" err="1">
                <a:solidFill>
                  <a:schemeClr val="tx1">
                    <a:lumMod val="85000"/>
                    <a:lumOff val="15000"/>
                  </a:schemeClr>
                </a:solidFill>
                <a:latin typeface="Barlow Condensed" panose="00000506000000000000" pitchFamily="2" charset="0"/>
              </a:rPr>
              <a:t>Metrics</a:t>
            </a:r>
            <a:r>
              <a:rPr lang="de-DE" sz="3000" b="1" dirty="0">
                <a:solidFill>
                  <a:schemeClr val="tx1">
                    <a:lumMod val="85000"/>
                    <a:lumOff val="15000"/>
                  </a:schemeClr>
                </a:solidFill>
                <a:latin typeface="Barlow Condensed" panose="00000506000000000000" pitchFamily="2" charset="0"/>
              </a:rPr>
              <a:t>: </a:t>
            </a:r>
            <a:r>
              <a:rPr lang="de-DE" sz="3000" dirty="0">
                <a:solidFill>
                  <a:schemeClr val="tx1">
                    <a:lumMod val="85000"/>
                    <a:lumOff val="15000"/>
                  </a:schemeClr>
                </a:solidFill>
                <a:latin typeface="Barlow Condensed" panose="00000506000000000000" pitchFamily="2" charset="0"/>
              </a:rPr>
              <a:t>CAPEX &amp; OPEX, NPV, IRR, </a:t>
            </a:r>
            <a:r>
              <a:rPr lang="de-DE" sz="3000" dirty="0" err="1">
                <a:solidFill>
                  <a:schemeClr val="tx1">
                    <a:lumMod val="85000"/>
                    <a:lumOff val="15000"/>
                  </a:schemeClr>
                </a:solidFill>
                <a:latin typeface="Barlow Condensed" panose="00000506000000000000" pitchFamily="2" charset="0"/>
              </a:rPr>
              <a:t>benefit</a:t>
            </a:r>
            <a:r>
              <a:rPr lang="de-DE" sz="3000" dirty="0">
                <a:solidFill>
                  <a:schemeClr val="tx1">
                    <a:lumMod val="85000"/>
                    <a:lumOff val="15000"/>
                  </a:schemeClr>
                </a:solidFill>
                <a:latin typeface="Barlow Condensed" panose="00000506000000000000" pitchFamily="2" charset="0"/>
              </a:rPr>
              <a:t>/</a:t>
            </a:r>
            <a:r>
              <a:rPr lang="de-DE" sz="3000" dirty="0" err="1">
                <a:solidFill>
                  <a:schemeClr val="tx1">
                    <a:lumMod val="85000"/>
                    <a:lumOff val="15000"/>
                  </a:schemeClr>
                </a:solidFill>
                <a:latin typeface="Barlow Condensed" panose="00000506000000000000" pitchFamily="2" charset="0"/>
              </a:rPr>
              <a:t>cost</a:t>
            </a:r>
            <a:r>
              <a:rPr lang="de-DE" sz="3000" dirty="0">
                <a:solidFill>
                  <a:schemeClr val="tx1">
                    <a:lumMod val="85000"/>
                    <a:lumOff val="15000"/>
                  </a:schemeClr>
                </a:solidFill>
                <a:latin typeface="Barlow Condensed" panose="00000506000000000000" pitchFamily="2" charset="0"/>
              </a:rPr>
              <a:t> </a:t>
            </a:r>
            <a:r>
              <a:rPr lang="de-DE" sz="3000" dirty="0" err="1">
                <a:solidFill>
                  <a:schemeClr val="tx1">
                    <a:lumMod val="85000"/>
                    <a:lumOff val="15000"/>
                  </a:schemeClr>
                </a:solidFill>
                <a:latin typeface="Barlow Condensed" panose="00000506000000000000" pitchFamily="2" charset="0"/>
              </a:rPr>
              <a:t>ratios</a:t>
            </a:r>
            <a:r>
              <a:rPr lang="de-DE" sz="3000" dirty="0">
                <a:solidFill>
                  <a:schemeClr val="tx1">
                    <a:lumMod val="85000"/>
                    <a:lumOff val="15000"/>
                  </a:schemeClr>
                </a:solidFill>
                <a:latin typeface="Barlow Condensed" panose="00000506000000000000" pitchFamily="2" charset="0"/>
              </a:rPr>
              <a:t>, AIC/AIB – CAPEX/OPEX, Total AIC/AIB, Payback </a:t>
            </a:r>
            <a:r>
              <a:rPr lang="de-DE" sz="3000" dirty="0" err="1">
                <a:solidFill>
                  <a:schemeClr val="tx1">
                    <a:lumMod val="85000"/>
                    <a:lumOff val="15000"/>
                  </a:schemeClr>
                </a:solidFill>
                <a:latin typeface="Barlow Condensed" panose="00000506000000000000" pitchFamily="2" charset="0"/>
              </a:rPr>
              <a:t>period</a:t>
            </a:r>
            <a:endParaRPr lang="de-DE" sz="3000" dirty="0">
              <a:solidFill>
                <a:schemeClr val="tx1">
                  <a:lumMod val="85000"/>
                  <a:lumOff val="15000"/>
                </a:schemeClr>
              </a:solidFill>
              <a:latin typeface="Barlow Condensed" panose="00000506000000000000" pitchFamily="2" charset="0"/>
            </a:endParaRPr>
          </a:p>
          <a:p>
            <a:pPr algn="ctr"/>
            <a:endParaRPr lang="de-DE" sz="3000" dirty="0">
              <a:solidFill>
                <a:schemeClr val="tx1">
                  <a:lumMod val="85000"/>
                  <a:lumOff val="15000"/>
                </a:schemeClr>
              </a:solidFill>
              <a:latin typeface="Barlow Condensed" panose="00000506000000000000" pitchFamily="2" charset="0"/>
            </a:endParaRPr>
          </a:p>
          <a:p>
            <a:pPr algn="ctr"/>
            <a:r>
              <a:rPr lang="de-DE" sz="3000" b="1" dirty="0">
                <a:solidFill>
                  <a:schemeClr val="tx1">
                    <a:lumMod val="85000"/>
                    <a:lumOff val="15000"/>
                  </a:schemeClr>
                </a:solidFill>
                <a:latin typeface="Barlow Condensed" panose="00000506000000000000" pitchFamily="2" charset="0"/>
              </a:rPr>
              <a:t>Baseline: </a:t>
            </a:r>
            <a:r>
              <a:rPr lang="en-US" sz="3000" dirty="0">
                <a:solidFill>
                  <a:schemeClr val="tx1">
                    <a:lumMod val="85000"/>
                    <a:lumOff val="15000"/>
                  </a:schemeClr>
                </a:solidFill>
                <a:latin typeface="Barlow Semi Condensed" panose="00000506000000000000" pitchFamily="2" charset="0"/>
              </a:rPr>
              <a:t>North Jordan, 5000 PE system size (only </a:t>
            </a:r>
            <a:r>
              <a:rPr lang="en-US" sz="3000" dirty="0" err="1">
                <a:solidFill>
                  <a:schemeClr val="tx1">
                    <a:lumMod val="85000"/>
                    <a:lumOff val="15000"/>
                  </a:schemeClr>
                </a:solidFill>
                <a:latin typeface="Barlow Semi Condensed" panose="00000506000000000000" pitchFamily="2" charset="0"/>
              </a:rPr>
              <a:t>wwtp</a:t>
            </a:r>
            <a:r>
              <a:rPr lang="en-US" sz="3000" dirty="0">
                <a:solidFill>
                  <a:schemeClr val="tx1">
                    <a:lumMod val="85000"/>
                    <a:lumOff val="15000"/>
                  </a:schemeClr>
                </a:solidFill>
                <a:latin typeface="Barlow Semi Condensed" panose="00000506000000000000" pitchFamily="2" charset="0"/>
              </a:rPr>
              <a:t> given regional focus), 30 years system lifetime, analysis for 2 scenarios: A (standards 2021) and scenario B (DWAM 2016), </a:t>
            </a:r>
            <a:endParaRPr lang="de-DE" sz="3000" dirty="0">
              <a:solidFill>
                <a:schemeClr val="tx1">
                  <a:lumMod val="85000"/>
                  <a:lumOff val="15000"/>
                </a:schemeClr>
              </a:solidFill>
              <a:latin typeface="Barlow Condensed" panose="00000506000000000000" pitchFamily="2" charset="0"/>
            </a:endParaRPr>
          </a:p>
        </p:txBody>
      </p:sp>
      <p:sp>
        <p:nvSpPr>
          <p:cNvPr id="9" name="Pfeil: gebogen 8">
            <a:extLst>
              <a:ext uri="{FF2B5EF4-FFF2-40B4-BE49-F238E27FC236}">
                <a16:creationId xmlns:a16="http://schemas.microsoft.com/office/drawing/2014/main" id="{A161024E-459F-E24A-97C7-09F6CE51F3D0}"/>
              </a:ext>
            </a:extLst>
          </p:cNvPr>
          <p:cNvSpPr/>
          <p:nvPr/>
        </p:nvSpPr>
        <p:spPr>
          <a:xfrm rot="5400000">
            <a:off x="13336035" y="1217913"/>
            <a:ext cx="918055" cy="2761625"/>
          </a:xfrm>
          <a:prstGeom prst="bentArrow">
            <a:avLst>
              <a:gd name="adj1" fmla="val 25000"/>
              <a:gd name="adj2" fmla="val 31349"/>
              <a:gd name="adj3" fmla="val 25000"/>
              <a:gd name="adj4" fmla="val 43750"/>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0" name="Pfeil: gebogen 9">
            <a:extLst>
              <a:ext uri="{FF2B5EF4-FFF2-40B4-BE49-F238E27FC236}">
                <a16:creationId xmlns:a16="http://schemas.microsoft.com/office/drawing/2014/main" id="{4F6494C6-E498-A475-ABEA-70922397BD8E}"/>
              </a:ext>
            </a:extLst>
          </p:cNvPr>
          <p:cNvSpPr/>
          <p:nvPr/>
        </p:nvSpPr>
        <p:spPr>
          <a:xfrm rot="5400000" flipV="1">
            <a:off x="5721996" y="1203305"/>
            <a:ext cx="1021684" cy="2761624"/>
          </a:xfrm>
          <a:prstGeom prst="bentArrow">
            <a:avLst>
              <a:gd name="adj1" fmla="val 25000"/>
              <a:gd name="adj2" fmla="val 31349"/>
              <a:gd name="adj3" fmla="val 25000"/>
              <a:gd name="adj4" fmla="val 43750"/>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9" name="Pfeil: nach rechts 18">
            <a:extLst>
              <a:ext uri="{FF2B5EF4-FFF2-40B4-BE49-F238E27FC236}">
                <a16:creationId xmlns:a16="http://schemas.microsoft.com/office/drawing/2014/main" id="{AB23F1C1-7D73-D015-14CB-4AECD28E7506}"/>
              </a:ext>
            </a:extLst>
          </p:cNvPr>
          <p:cNvSpPr/>
          <p:nvPr/>
        </p:nvSpPr>
        <p:spPr>
          <a:xfrm rot="5400000">
            <a:off x="9659634" y="5691812"/>
            <a:ext cx="784830" cy="1929757"/>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hteck 5">
            <a:extLst>
              <a:ext uri="{FF2B5EF4-FFF2-40B4-BE49-F238E27FC236}">
                <a16:creationId xmlns:a16="http://schemas.microsoft.com/office/drawing/2014/main" id="{211C7B98-7135-3326-BBC1-085684991D19}"/>
              </a:ext>
            </a:extLst>
          </p:cNvPr>
          <p:cNvSpPr/>
          <p:nvPr/>
        </p:nvSpPr>
        <p:spPr>
          <a:xfrm>
            <a:off x="7765920" y="10683720"/>
            <a:ext cx="4418280" cy="394920"/>
          </a:xfrm>
          <a:prstGeom prst="rect">
            <a:avLst/>
          </a:prstGeom>
          <a:solidFill>
            <a:schemeClr val="bg1"/>
          </a:solidFill>
          <a:ln>
            <a:solidFill>
              <a:srgbClr val="FFFFFF"/>
            </a:solidFill>
            <a:round/>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nSpc>
                <a:spcPct val="100000"/>
              </a:lnSpc>
            </a:pPr>
            <a:endParaRPr lang="en-GB" sz="1800" b="0" strike="noStrike" spc="-1">
              <a:solidFill>
                <a:schemeClr val="lt1"/>
              </a:solidFill>
              <a:latin typeface="Calibri"/>
            </a:endParaRPr>
          </a:p>
        </p:txBody>
      </p:sp>
      <p:pic>
        <p:nvPicPr>
          <p:cNvPr id="14" name="Picture 12" descr="A picture containing text, clipart&#10;&#10;Description automatically generated">
            <a:extLst>
              <a:ext uri="{FF2B5EF4-FFF2-40B4-BE49-F238E27FC236}">
                <a16:creationId xmlns:a16="http://schemas.microsoft.com/office/drawing/2014/main" id="{DB17E632-C6B1-2278-5063-C487B56A0BAB}"/>
              </a:ext>
            </a:extLst>
          </p:cNvPr>
          <p:cNvPicPr/>
          <p:nvPr/>
        </p:nvPicPr>
        <p:blipFill>
          <a:blip r:embed="rId6"/>
          <a:stretch/>
        </p:blipFill>
        <p:spPr>
          <a:xfrm>
            <a:off x="7842240" y="10218600"/>
            <a:ext cx="1273320" cy="929520"/>
          </a:xfrm>
          <a:prstGeom prst="rect">
            <a:avLst/>
          </a:prstGeom>
          <a:ln w="0">
            <a:noFill/>
          </a:ln>
        </p:spPr>
      </p:pic>
      <p:pic>
        <p:nvPicPr>
          <p:cNvPr id="18" name="Picture 13">
            <a:extLst>
              <a:ext uri="{FF2B5EF4-FFF2-40B4-BE49-F238E27FC236}">
                <a16:creationId xmlns:a16="http://schemas.microsoft.com/office/drawing/2014/main" id="{37B94D15-2978-01B9-F01D-96AF253D01D8}"/>
              </a:ext>
            </a:extLst>
          </p:cNvPr>
          <p:cNvPicPr/>
          <p:nvPr/>
        </p:nvPicPr>
        <p:blipFill>
          <a:blip r:embed="rId7"/>
          <a:stretch/>
        </p:blipFill>
        <p:spPr>
          <a:xfrm>
            <a:off x="9671040" y="10599480"/>
            <a:ext cx="1323360" cy="394920"/>
          </a:xfrm>
          <a:prstGeom prst="rect">
            <a:avLst/>
          </a:prstGeom>
          <a:ln w="0">
            <a:noFill/>
          </a:ln>
        </p:spPr>
      </p:pic>
      <p:pic>
        <p:nvPicPr>
          <p:cNvPr id="20" name="Picture 14">
            <a:extLst>
              <a:ext uri="{FF2B5EF4-FFF2-40B4-BE49-F238E27FC236}">
                <a16:creationId xmlns:a16="http://schemas.microsoft.com/office/drawing/2014/main" id="{9B781516-7411-3A54-ED59-C8B164D2BD57}"/>
              </a:ext>
            </a:extLst>
          </p:cNvPr>
          <p:cNvPicPr/>
          <p:nvPr/>
        </p:nvPicPr>
        <p:blipFill>
          <a:blip r:embed="rId8"/>
          <a:stretch/>
        </p:blipFill>
        <p:spPr>
          <a:xfrm>
            <a:off x="11321280" y="10302840"/>
            <a:ext cx="1661040" cy="775800"/>
          </a:xfrm>
          <a:prstGeom prst="rect">
            <a:avLst/>
          </a:prstGeom>
          <a:ln w="0">
            <a:noFill/>
          </a:ln>
        </p:spPr>
      </p:pic>
      <p:sp>
        <p:nvSpPr>
          <p:cNvPr id="21" name="TextBox 2">
            <a:extLst>
              <a:ext uri="{FF2B5EF4-FFF2-40B4-BE49-F238E27FC236}">
                <a16:creationId xmlns:a16="http://schemas.microsoft.com/office/drawing/2014/main" id="{B0FB6108-CBDC-A72A-A641-F91EB66E58E2}"/>
              </a:ext>
            </a:extLst>
          </p:cNvPr>
          <p:cNvSpPr txBox="1"/>
          <p:nvPr/>
        </p:nvSpPr>
        <p:spPr>
          <a:xfrm>
            <a:off x="2487942" y="10307342"/>
            <a:ext cx="6293820" cy="507831"/>
          </a:xfrm>
          <a:prstGeom prst="rect">
            <a:avLst/>
          </a:prstGeom>
          <a:noFill/>
        </p:spPr>
        <p:txBody>
          <a:bodyPr wrap="square">
            <a:spAutoFit/>
          </a:bodyPr>
          <a:lstStyle/>
          <a:p>
            <a:r>
              <a:rPr lang="en-IN" sz="2700" dirty="0">
                <a:solidFill>
                  <a:srgbClr val="00B0F0"/>
                </a:solidFill>
              </a:rPr>
              <a:t>People. INNOVATING. Sanitation.</a:t>
            </a:r>
            <a:endParaRPr lang="en-GB" sz="2700" dirty="0">
              <a:solidFill>
                <a:srgbClr val="00B0F0"/>
              </a:solidFill>
            </a:endParaRPr>
          </a:p>
        </p:txBody>
      </p:sp>
      <p:pic>
        <p:nvPicPr>
          <p:cNvPr id="22" name="Picture 1">
            <a:extLst>
              <a:ext uri="{FF2B5EF4-FFF2-40B4-BE49-F238E27FC236}">
                <a16:creationId xmlns:a16="http://schemas.microsoft.com/office/drawing/2014/main" id="{B322FD1E-352C-22F9-C09A-D20FB9A6D756}"/>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b="9813"/>
          <a:stretch/>
        </p:blipFill>
        <p:spPr bwMode="auto">
          <a:xfrm>
            <a:off x="12642850" y="238601"/>
            <a:ext cx="2486587" cy="10484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6076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p:bldP spid="16" grpId="0"/>
      <p:bldP spid="17" grpId="0" animBg="1"/>
      <p:bldP spid="9" grpId="0" animBg="1"/>
      <p:bldP spid="10" grpId="0" animBg="1"/>
      <p:bldP spid="1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p:nvPr/>
        </p:nvSpPr>
        <p:spPr>
          <a:xfrm>
            <a:off x="837670" y="1471159"/>
            <a:ext cx="18428970" cy="0"/>
          </a:xfrm>
          <a:custGeom>
            <a:avLst/>
            <a:gdLst/>
            <a:ahLst/>
            <a:cxnLst/>
            <a:rect l="l" t="t" r="r" b="b"/>
            <a:pathLst>
              <a:path w="18428970">
                <a:moveTo>
                  <a:pt x="0" y="0"/>
                </a:moveTo>
                <a:lnTo>
                  <a:pt x="18428758" y="0"/>
                </a:lnTo>
              </a:path>
            </a:pathLst>
          </a:custGeom>
          <a:ln w="31412">
            <a:solidFill>
              <a:srgbClr val="009FE3"/>
            </a:solidFill>
          </a:ln>
        </p:spPr>
        <p:txBody>
          <a:bodyPr wrap="square" lIns="0" tIns="0" rIns="0" bIns="0" rtlCol="0"/>
          <a:lstStyle/>
          <a:p>
            <a:endParaRPr/>
          </a:p>
        </p:txBody>
      </p:sp>
      <p:sp>
        <p:nvSpPr>
          <p:cNvPr id="30" name="Title 29">
            <a:extLst>
              <a:ext uri="{FF2B5EF4-FFF2-40B4-BE49-F238E27FC236}">
                <a16:creationId xmlns:a16="http://schemas.microsoft.com/office/drawing/2014/main" id="{725E5E43-C2D2-B0A1-E0A3-00D5BFEB0E80}"/>
              </a:ext>
            </a:extLst>
          </p:cNvPr>
          <p:cNvSpPr>
            <a:spLocks noGrp="1"/>
          </p:cNvSpPr>
          <p:nvPr>
            <p:ph type="title"/>
          </p:nvPr>
        </p:nvSpPr>
        <p:spPr>
          <a:xfrm>
            <a:off x="824970" y="238602"/>
            <a:ext cx="18599680" cy="1015663"/>
          </a:xfrm>
        </p:spPr>
        <p:txBody>
          <a:bodyPr/>
          <a:lstStyle/>
          <a:p>
            <a:r>
              <a:rPr lang="en-GB" dirty="0"/>
              <a:t>OC 3: </a:t>
            </a:r>
            <a:r>
              <a:rPr lang="en-US" dirty="0"/>
              <a:t>Results DWATS Business Model </a:t>
            </a:r>
            <a:endParaRPr lang="en-GB" dirty="0"/>
          </a:p>
        </p:txBody>
      </p:sp>
      <p:sp>
        <p:nvSpPr>
          <p:cNvPr id="2" name="Rechteck 1">
            <a:extLst>
              <a:ext uri="{FF2B5EF4-FFF2-40B4-BE49-F238E27FC236}">
                <a16:creationId xmlns:a16="http://schemas.microsoft.com/office/drawing/2014/main" id="{11808DB2-3E01-1E3C-6A22-0BABB19815A7}"/>
              </a:ext>
            </a:extLst>
          </p:cNvPr>
          <p:cNvSpPr/>
          <p:nvPr/>
        </p:nvSpPr>
        <p:spPr>
          <a:xfrm>
            <a:off x="7766050" y="10683874"/>
            <a:ext cx="4419600" cy="39622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Picture 11" descr="A picture containing text, clipart&#10;&#10;Description automatically generated">
            <a:extLst>
              <a:ext uri="{FF2B5EF4-FFF2-40B4-BE49-F238E27FC236}">
                <a16:creationId xmlns:a16="http://schemas.microsoft.com/office/drawing/2014/main" id="{EC713F99-E24F-21EE-74CF-7A66840137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2250" y="10218455"/>
            <a:ext cx="1274910" cy="930837"/>
          </a:xfrm>
          <a:prstGeom prst="rect">
            <a:avLst/>
          </a:prstGeom>
        </p:spPr>
      </p:pic>
      <p:pic>
        <p:nvPicPr>
          <p:cNvPr id="4" name="Picture 16">
            <a:extLst>
              <a:ext uri="{FF2B5EF4-FFF2-40B4-BE49-F238E27FC236}">
                <a16:creationId xmlns:a16="http://schemas.microsoft.com/office/drawing/2014/main" id="{C237DA00-E3CE-5819-5E1C-1B284829645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71050" y="10599455"/>
            <a:ext cx="1324918" cy="39623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
            <a:extLst>
              <a:ext uri="{FF2B5EF4-FFF2-40B4-BE49-F238E27FC236}">
                <a16:creationId xmlns:a16="http://schemas.microsoft.com/office/drawing/2014/main" id="{ECA22D77-AB77-4AA6-F578-4F6E4F38583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21258" y="10302875"/>
            <a:ext cx="1662424" cy="77723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 5"/>
          <p:cNvGraphicFramePr>
            <a:graphicFrameLocks noGrp="1"/>
          </p:cNvGraphicFramePr>
          <p:nvPr>
            <p:extLst>
              <p:ext uri="{D42A27DB-BD31-4B8C-83A1-F6EECF244321}">
                <p14:modId xmlns:p14="http://schemas.microsoft.com/office/powerpoint/2010/main" val="2132865511"/>
              </p:ext>
            </p:extLst>
          </p:nvPr>
        </p:nvGraphicFramePr>
        <p:xfrm>
          <a:off x="1081423" y="2800687"/>
          <a:ext cx="18135603" cy="6470577"/>
        </p:xfrm>
        <a:graphic>
          <a:graphicData uri="http://schemas.openxmlformats.org/drawingml/2006/table">
            <a:tbl>
              <a:tblPr>
                <a:tableStyleId>{5C22544A-7EE6-4342-B048-85BDC9FD1C3A}</a:tableStyleId>
              </a:tblPr>
              <a:tblGrid>
                <a:gridCol w="4093827">
                  <a:extLst>
                    <a:ext uri="{9D8B030D-6E8A-4147-A177-3AD203B41FA5}">
                      <a16:colId xmlns:a16="http://schemas.microsoft.com/office/drawing/2014/main" val="3352398101"/>
                    </a:ext>
                  </a:extLst>
                </a:gridCol>
                <a:gridCol w="2340296">
                  <a:extLst>
                    <a:ext uri="{9D8B030D-6E8A-4147-A177-3AD203B41FA5}">
                      <a16:colId xmlns:a16="http://schemas.microsoft.com/office/drawing/2014/main" val="1259618764"/>
                    </a:ext>
                  </a:extLst>
                </a:gridCol>
                <a:gridCol w="2340296">
                  <a:extLst>
                    <a:ext uri="{9D8B030D-6E8A-4147-A177-3AD203B41FA5}">
                      <a16:colId xmlns:a16="http://schemas.microsoft.com/office/drawing/2014/main" val="2431546652"/>
                    </a:ext>
                  </a:extLst>
                </a:gridCol>
                <a:gridCol w="2340296">
                  <a:extLst>
                    <a:ext uri="{9D8B030D-6E8A-4147-A177-3AD203B41FA5}">
                      <a16:colId xmlns:a16="http://schemas.microsoft.com/office/drawing/2014/main" val="3542631682"/>
                    </a:ext>
                  </a:extLst>
                </a:gridCol>
                <a:gridCol w="2340296">
                  <a:extLst>
                    <a:ext uri="{9D8B030D-6E8A-4147-A177-3AD203B41FA5}">
                      <a16:colId xmlns:a16="http://schemas.microsoft.com/office/drawing/2014/main" val="184539353"/>
                    </a:ext>
                  </a:extLst>
                </a:gridCol>
                <a:gridCol w="2340296">
                  <a:extLst>
                    <a:ext uri="{9D8B030D-6E8A-4147-A177-3AD203B41FA5}">
                      <a16:colId xmlns:a16="http://schemas.microsoft.com/office/drawing/2014/main" val="4200946143"/>
                    </a:ext>
                  </a:extLst>
                </a:gridCol>
                <a:gridCol w="2340296">
                  <a:extLst>
                    <a:ext uri="{9D8B030D-6E8A-4147-A177-3AD203B41FA5}">
                      <a16:colId xmlns:a16="http://schemas.microsoft.com/office/drawing/2014/main" val="4004645719"/>
                    </a:ext>
                  </a:extLst>
                </a:gridCol>
              </a:tblGrid>
              <a:tr h="262890">
                <a:tc rowSpan="3">
                  <a:txBody>
                    <a:bodyPr/>
                    <a:lstStyle/>
                    <a:p>
                      <a:pPr algn="ctr" fontAlgn="ctr"/>
                      <a:r>
                        <a:rPr lang="en-US" sz="3400" b="0" i="0" u="none" strike="noStrike" dirty="0">
                          <a:solidFill>
                            <a:schemeClr val="bg1"/>
                          </a:solidFill>
                          <a:effectLst/>
                          <a:latin typeface="Barlow Semi Condensed" panose="00000506000000000000" pitchFamily="2" charset="0"/>
                        </a:rPr>
                        <a:t>Metric</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2800" b="0" i="0" u="none" strike="noStrike" dirty="0">
                          <a:solidFill>
                            <a:schemeClr val="bg1"/>
                          </a:solidFill>
                          <a:effectLst/>
                          <a:latin typeface="Barlow Semi Condensed" panose="00000506000000000000" pitchFamily="2" charset="0"/>
                        </a:rPr>
                        <a:t>Standards 2021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gridSpan="5">
                  <a:txBody>
                    <a:bodyPr/>
                    <a:lstStyle/>
                    <a:p>
                      <a:pPr algn="ctr" fontAlgn="ctr"/>
                      <a:r>
                        <a:rPr lang="en-US" sz="2800" b="0" i="0" u="none" strike="noStrike" dirty="0">
                          <a:solidFill>
                            <a:schemeClr val="bg1"/>
                          </a:solidFill>
                          <a:effectLst/>
                          <a:latin typeface="Barlow Semi Condensed" panose="00000506000000000000" pitchFamily="2" charset="0"/>
                        </a:rPr>
                        <a:t>Recommended standards DWAM 2016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algn="ctr" fontAlgn="ctr"/>
                      <a:endParaRPr lang="en-US" sz="3400" b="1" i="0" u="none" strike="noStrike" dirty="0">
                        <a:solidFill>
                          <a:schemeClr val="bg1"/>
                        </a:solidFill>
                        <a:effectLst/>
                        <a:latin typeface="Barlow Semi Condensed" panose="00000506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algn="ctr" fontAlgn="ctr"/>
                      <a:endParaRPr lang="en-US" sz="3400" b="1" i="0" u="none" strike="noStrike" dirty="0">
                        <a:solidFill>
                          <a:schemeClr val="bg1"/>
                        </a:solidFill>
                        <a:effectLst/>
                        <a:latin typeface="Barlow Semi Condensed" panose="00000506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algn="ctr" fontAlgn="ctr"/>
                      <a:endParaRPr lang="en-US" sz="3400" b="1" i="0" u="none" strike="noStrike" dirty="0">
                        <a:solidFill>
                          <a:schemeClr val="bg1"/>
                        </a:solidFill>
                        <a:effectLst/>
                        <a:latin typeface="Barlow Semi Condensed" panose="00000506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algn="ctr" fontAlgn="ctr"/>
                      <a:endParaRPr lang="en-US" sz="3400" b="1" i="0" u="none" strike="noStrike" dirty="0">
                        <a:solidFill>
                          <a:schemeClr val="bg1"/>
                        </a:solidFill>
                        <a:effectLst/>
                        <a:latin typeface="Barlow Semi Condensed" panose="00000506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131052904"/>
                  </a:ext>
                </a:extLst>
              </a:tr>
              <a:tr h="262890">
                <a:tc vMerge="1">
                  <a:txBody>
                    <a:bodyPr/>
                    <a:lstStyle/>
                    <a:p>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3400" b="0" u="none" strike="noStrike" dirty="0">
                          <a:solidFill>
                            <a:schemeClr val="bg1"/>
                          </a:solidFill>
                          <a:effectLst/>
                          <a:latin typeface="Barlow Semi Condensed" panose="00000506000000000000" pitchFamily="2" charset="0"/>
                        </a:rPr>
                        <a:t>Option A.1</a:t>
                      </a:r>
                      <a:endParaRPr lang="en-US" sz="3400" b="0" i="0" u="none" strike="noStrike" dirty="0">
                        <a:solidFill>
                          <a:schemeClr val="bg1"/>
                        </a:solidFill>
                        <a:effectLst/>
                        <a:latin typeface="Barlow Semi Condensed" panose="00000506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3400" b="0" u="none" strike="noStrike" dirty="0">
                          <a:solidFill>
                            <a:schemeClr val="bg1"/>
                          </a:solidFill>
                          <a:effectLst/>
                          <a:latin typeface="Barlow Semi Condensed" panose="00000506000000000000" pitchFamily="2" charset="0"/>
                        </a:rPr>
                        <a:t>Option B1</a:t>
                      </a:r>
                      <a:endParaRPr lang="en-US" sz="3400" b="0" i="0" u="none" strike="noStrike" dirty="0">
                        <a:solidFill>
                          <a:schemeClr val="bg1"/>
                        </a:solidFill>
                        <a:effectLst/>
                        <a:latin typeface="Barlow Semi Condensed" panose="00000506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3400" b="0" u="none" strike="noStrike" dirty="0">
                          <a:solidFill>
                            <a:schemeClr val="bg1"/>
                          </a:solidFill>
                          <a:effectLst/>
                          <a:latin typeface="Barlow Semi Condensed" panose="00000506000000000000" pitchFamily="2" charset="0"/>
                        </a:rPr>
                        <a:t>Option B2</a:t>
                      </a:r>
                      <a:endParaRPr lang="en-US" sz="3400" b="0" i="0" u="none" strike="noStrike" dirty="0">
                        <a:solidFill>
                          <a:schemeClr val="bg1"/>
                        </a:solidFill>
                        <a:effectLst/>
                        <a:latin typeface="Barlow Semi Condensed" panose="00000506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3400" b="0" u="none" strike="noStrike" dirty="0">
                          <a:solidFill>
                            <a:schemeClr val="bg1"/>
                          </a:solidFill>
                          <a:effectLst/>
                          <a:latin typeface="Barlow Semi Condensed" panose="00000506000000000000" pitchFamily="2" charset="0"/>
                        </a:rPr>
                        <a:t>Option B3</a:t>
                      </a:r>
                      <a:endParaRPr lang="en-US" sz="3400" b="0" i="0" u="none" strike="noStrike" dirty="0">
                        <a:solidFill>
                          <a:schemeClr val="bg1"/>
                        </a:solidFill>
                        <a:effectLst/>
                        <a:latin typeface="Barlow Semi Condensed" panose="00000506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3400" b="0" u="none" strike="noStrike" dirty="0">
                          <a:solidFill>
                            <a:schemeClr val="bg1"/>
                          </a:solidFill>
                          <a:effectLst/>
                          <a:latin typeface="Barlow Semi Condensed" panose="00000506000000000000" pitchFamily="2" charset="0"/>
                        </a:rPr>
                        <a:t>Option B4</a:t>
                      </a:r>
                      <a:endParaRPr lang="en-US" sz="3400" b="0" i="0" u="none" strike="noStrike" dirty="0">
                        <a:solidFill>
                          <a:schemeClr val="bg1"/>
                        </a:solidFill>
                        <a:effectLst/>
                        <a:latin typeface="Barlow Semi Condensed" panose="00000506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3400" b="0" u="none" strike="noStrike" dirty="0">
                          <a:solidFill>
                            <a:schemeClr val="bg1"/>
                          </a:solidFill>
                          <a:effectLst/>
                          <a:latin typeface="Barlow Semi Condensed" panose="00000506000000000000" pitchFamily="2" charset="0"/>
                        </a:rPr>
                        <a:t>Option B5</a:t>
                      </a:r>
                      <a:endParaRPr lang="en-US" sz="3400" b="0" i="0" u="none" strike="noStrike" dirty="0">
                        <a:solidFill>
                          <a:schemeClr val="bg1"/>
                        </a:solidFill>
                        <a:effectLst/>
                        <a:latin typeface="Barlow Semi Condensed" panose="00000506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922564234"/>
                  </a:ext>
                </a:extLst>
              </a:tr>
              <a:tr h="292772">
                <a:tc vMerge="1">
                  <a:txBody>
                    <a:bodyPr/>
                    <a:lstStyle/>
                    <a:p>
                      <a:pPr algn="ctr" fontAlgn="ctr"/>
                      <a:endParaRPr lang="en-US" sz="3400" b="1" i="0" u="none" strike="noStrike" dirty="0">
                        <a:solidFill>
                          <a:schemeClr val="bg1"/>
                        </a:solidFill>
                        <a:effectLst/>
                        <a:latin typeface="Barlow Semi Condensed" panose="00000506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2200" b="0" i="0" u="none" strike="noStrike" dirty="0">
                          <a:solidFill>
                            <a:schemeClr val="bg1"/>
                          </a:solidFill>
                          <a:effectLst/>
                          <a:latin typeface="Barlow Semi Condensed" panose="00000506000000000000" pitchFamily="2" charset="0"/>
                        </a:rPr>
                        <a:t>Activated sludge + advanced nutrient removal</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2000" b="0" i="0" u="none" strike="noStrike" dirty="0">
                          <a:solidFill>
                            <a:schemeClr val="bg1"/>
                          </a:solidFill>
                          <a:effectLst/>
                          <a:latin typeface="Barlow Semi Condensed" panose="00000506000000000000" pitchFamily="2" charset="0"/>
                        </a:rPr>
                        <a:t>Passive anaerobic &amp; aerobic</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2000" b="0" i="0" u="none" strike="noStrike" dirty="0">
                          <a:solidFill>
                            <a:schemeClr val="bg1"/>
                          </a:solidFill>
                          <a:effectLst/>
                          <a:latin typeface="Barlow Semi Condensed" panose="00000506000000000000" pitchFamily="2" charset="0"/>
                        </a:rPr>
                        <a:t>Passive anaerobic &amp; intensified aerobic</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2000" b="0" i="0" u="none" strike="noStrike" dirty="0">
                          <a:solidFill>
                            <a:schemeClr val="bg1"/>
                          </a:solidFill>
                          <a:effectLst/>
                          <a:latin typeface="Barlow Semi Condensed" panose="00000506000000000000" pitchFamily="2" charset="0"/>
                        </a:rPr>
                        <a:t>Passive aerobic</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2000" b="0" i="0" u="none" strike="noStrike" dirty="0">
                          <a:solidFill>
                            <a:schemeClr val="bg1"/>
                          </a:solidFill>
                          <a:effectLst/>
                          <a:latin typeface="Barlow Semi Condensed" panose="00000506000000000000" pitchFamily="2" charset="0"/>
                        </a:rPr>
                        <a:t>Pond system</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2000" b="0" i="0" u="none" strike="noStrike" dirty="0">
                          <a:solidFill>
                            <a:schemeClr val="bg1"/>
                          </a:solidFill>
                          <a:effectLst/>
                          <a:latin typeface="Barlow Semi Condensed" panose="00000506000000000000" pitchFamily="2" charset="0"/>
                        </a:rPr>
                        <a:t>Activated sludge process</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776214321"/>
                  </a:ext>
                </a:extLst>
              </a:tr>
              <a:tr h="417903">
                <a:tc>
                  <a:txBody>
                    <a:bodyPr/>
                    <a:lstStyle/>
                    <a:p>
                      <a:pPr algn="l" fontAlgn="b"/>
                      <a:r>
                        <a:rPr lang="en-US" sz="3400" b="0" u="none" strike="noStrike" dirty="0">
                          <a:solidFill>
                            <a:schemeClr val="bg1"/>
                          </a:solidFill>
                          <a:effectLst/>
                          <a:latin typeface="Barlow Semi Condensed" panose="00000506000000000000" pitchFamily="2" charset="0"/>
                        </a:rPr>
                        <a:t>CAPEX (USD/PE)</a:t>
                      </a:r>
                      <a:endParaRPr lang="en-US" sz="3400" b="0" i="0" u="none" strike="noStrike" dirty="0">
                        <a:solidFill>
                          <a:schemeClr val="bg1"/>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3400" b="0" u="none" strike="noStrike" dirty="0">
                          <a:effectLst/>
                          <a:latin typeface="Barlow Semi Condensed" panose="00000506000000000000" pitchFamily="2" charset="0"/>
                        </a:rPr>
                        <a:t>240 to 630</a:t>
                      </a:r>
                      <a:endParaRPr lang="en-US" sz="3400" b="0" i="0" u="none" strike="noStrike" dirty="0">
                        <a:solidFill>
                          <a:srgbClr val="000000"/>
                        </a:solidFill>
                        <a:effectLst/>
                        <a:latin typeface="Barlow Semi Condensed" panose="00000506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3400" b="0" u="none" strike="noStrike" dirty="0">
                          <a:effectLst/>
                          <a:latin typeface="Barlow Semi Condensed" panose="00000506000000000000" pitchFamily="2" charset="0"/>
                        </a:rPr>
                        <a:t>200 to 440</a:t>
                      </a:r>
                      <a:endParaRPr lang="en-US" sz="3400" b="0" i="0" u="none" strike="noStrike" dirty="0">
                        <a:solidFill>
                          <a:srgbClr val="000000"/>
                        </a:solidFill>
                        <a:effectLst/>
                        <a:latin typeface="Barlow Semi Condensed" panose="00000506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3400" b="0" u="none" strike="noStrike" dirty="0">
                          <a:effectLst/>
                          <a:latin typeface="Barlow Semi Condensed" panose="00000506000000000000" pitchFamily="2" charset="0"/>
                        </a:rPr>
                        <a:t>200 to 440</a:t>
                      </a:r>
                      <a:endParaRPr lang="en-US" sz="3400" b="0" i="0" u="none" strike="noStrike" dirty="0">
                        <a:solidFill>
                          <a:srgbClr val="000000"/>
                        </a:solidFill>
                        <a:effectLst/>
                        <a:latin typeface="Barlow Semi Condensed" panose="00000506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3400" b="0" u="none" strike="noStrike" dirty="0">
                          <a:effectLst/>
                          <a:latin typeface="Barlow Semi Condensed" panose="00000506000000000000" pitchFamily="2" charset="0"/>
                        </a:rPr>
                        <a:t>100 to 340</a:t>
                      </a:r>
                      <a:endParaRPr lang="en-US" sz="3400" b="0" i="0" u="none" strike="noStrike" dirty="0">
                        <a:solidFill>
                          <a:srgbClr val="000000"/>
                        </a:solidFill>
                        <a:effectLst/>
                        <a:latin typeface="Barlow Semi Condensed" panose="00000506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3400" b="0" u="none" strike="noStrike" dirty="0">
                          <a:effectLst/>
                          <a:latin typeface="Barlow Semi Condensed" panose="00000506000000000000" pitchFamily="2" charset="0"/>
                        </a:rPr>
                        <a:t>110 to 240</a:t>
                      </a:r>
                      <a:endParaRPr lang="en-US" sz="3400" b="0" i="0" u="none" strike="noStrike" dirty="0">
                        <a:solidFill>
                          <a:srgbClr val="000000"/>
                        </a:solidFill>
                        <a:effectLst/>
                        <a:latin typeface="Barlow Semi Condensed" panose="00000506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3400" b="0" u="none" strike="noStrike" dirty="0">
                          <a:effectLst/>
                          <a:latin typeface="Barlow Semi Condensed" panose="00000506000000000000" pitchFamily="2" charset="0"/>
                        </a:rPr>
                        <a:t>160 to 420</a:t>
                      </a:r>
                      <a:endParaRPr lang="en-US" sz="3400" b="0" i="0" u="none" strike="noStrike" dirty="0">
                        <a:solidFill>
                          <a:srgbClr val="000000"/>
                        </a:solidFill>
                        <a:effectLst/>
                        <a:latin typeface="Barlow Semi Condensed" panose="00000506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53592130"/>
                  </a:ext>
                </a:extLst>
              </a:tr>
              <a:tr h="401187">
                <a:tc>
                  <a:txBody>
                    <a:bodyPr/>
                    <a:lstStyle/>
                    <a:p>
                      <a:pPr algn="l" fontAlgn="b"/>
                      <a:r>
                        <a:rPr lang="en-US" sz="3400" b="0" u="none" strike="noStrike" dirty="0">
                          <a:solidFill>
                            <a:schemeClr val="bg1"/>
                          </a:solidFill>
                          <a:effectLst/>
                          <a:latin typeface="Barlow Semi Condensed" panose="00000506000000000000" pitchFamily="2" charset="0"/>
                        </a:rPr>
                        <a:t>Max</a:t>
                      </a:r>
                      <a:endParaRPr lang="en-US" sz="3400" b="0" i="0" u="none" strike="noStrike" dirty="0">
                        <a:solidFill>
                          <a:schemeClr val="bg1"/>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r>
                        <a:rPr lang="en-US" sz="3400" b="0" u="none" strike="noStrike" dirty="0">
                          <a:effectLst/>
                          <a:latin typeface="Barlow Semi Condensed" panose="00000506000000000000" pitchFamily="2" charset="0"/>
                        </a:rPr>
                        <a:t>630</a:t>
                      </a:r>
                      <a:endParaRPr lang="en-US" sz="3400" b="0" i="0" u="none" strike="noStrike" dirty="0">
                        <a:solidFill>
                          <a:srgbClr val="000000"/>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3400" b="0" u="none" strike="noStrike" dirty="0">
                          <a:effectLst/>
                          <a:latin typeface="Barlow Semi Condensed" panose="00000506000000000000" pitchFamily="2" charset="0"/>
                        </a:rPr>
                        <a:t>440</a:t>
                      </a:r>
                      <a:endParaRPr lang="en-US" sz="3400" b="0" i="0" u="none" strike="noStrike" dirty="0">
                        <a:solidFill>
                          <a:srgbClr val="000000"/>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3400" b="0" u="none" strike="noStrike" dirty="0">
                          <a:effectLst/>
                          <a:latin typeface="Barlow Semi Condensed" panose="00000506000000000000" pitchFamily="2" charset="0"/>
                        </a:rPr>
                        <a:t>440</a:t>
                      </a:r>
                      <a:endParaRPr lang="en-US" sz="3400" b="0" i="0" u="none" strike="noStrike" dirty="0">
                        <a:solidFill>
                          <a:srgbClr val="000000"/>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3400" b="0" u="none" strike="noStrike">
                          <a:effectLst/>
                          <a:latin typeface="Barlow Semi Condensed" panose="00000506000000000000" pitchFamily="2" charset="0"/>
                        </a:rPr>
                        <a:t>340</a:t>
                      </a:r>
                      <a:endParaRPr lang="en-US" sz="3400" b="0" i="0" u="none" strike="noStrike">
                        <a:solidFill>
                          <a:srgbClr val="000000"/>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3400" b="0" u="none" strike="noStrike" dirty="0">
                          <a:effectLst/>
                          <a:latin typeface="Barlow Semi Condensed" panose="00000506000000000000" pitchFamily="2" charset="0"/>
                        </a:rPr>
                        <a:t>240</a:t>
                      </a:r>
                      <a:endParaRPr lang="en-US" sz="3400" b="0" i="0" u="none" strike="noStrike" dirty="0">
                        <a:solidFill>
                          <a:srgbClr val="000000"/>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3400" b="0" u="none" strike="noStrike" dirty="0">
                          <a:effectLst/>
                          <a:latin typeface="Barlow Semi Condensed" panose="00000506000000000000" pitchFamily="2" charset="0"/>
                        </a:rPr>
                        <a:t>420</a:t>
                      </a:r>
                      <a:endParaRPr lang="en-US" sz="3400" b="0" i="0" u="none" strike="noStrike" dirty="0">
                        <a:solidFill>
                          <a:srgbClr val="000000"/>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93867024"/>
                  </a:ext>
                </a:extLst>
              </a:tr>
              <a:tr h="401187">
                <a:tc>
                  <a:txBody>
                    <a:bodyPr/>
                    <a:lstStyle/>
                    <a:p>
                      <a:pPr algn="l" fontAlgn="b"/>
                      <a:r>
                        <a:rPr lang="en-US" sz="3400" b="0" u="none" strike="noStrike" dirty="0">
                          <a:solidFill>
                            <a:schemeClr val="bg1"/>
                          </a:solidFill>
                          <a:effectLst/>
                          <a:latin typeface="Barlow Semi Condensed" panose="00000506000000000000" pitchFamily="2" charset="0"/>
                        </a:rPr>
                        <a:t>Min</a:t>
                      </a:r>
                      <a:endParaRPr lang="en-US" sz="3400" b="0" i="0" u="none" strike="noStrike" dirty="0">
                        <a:solidFill>
                          <a:schemeClr val="bg1"/>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r>
                        <a:rPr lang="en-US" sz="3400" b="0" u="none" strike="noStrike" dirty="0">
                          <a:effectLst/>
                          <a:latin typeface="Barlow Semi Condensed" panose="00000506000000000000" pitchFamily="2" charset="0"/>
                        </a:rPr>
                        <a:t>240</a:t>
                      </a:r>
                      <a:endParaRPr lang="en-US" sz="3400" b="0" i="0" u="none" strike="noStrike" dirty="0">
                        <a:solidFill>
                          <a:srgbClr val="000000"/>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3400" b="0" u="none" strike="noStrike" dirty="0">
                          <a:effectLst/>
                          <a:latin typeface="Barlow Semi Condensed" panose="00000506000000000000" pitchFamily="2" charset="0"/>
                        </a:rPr>
                        <a:t>220</a:t>
                      </a:r>
                      <a:endParaRPr lang="en-US" sz="3400" b="0" i="0" u="none" strike="noStrike" dirty="0">
                        <a:solidFill>
                          <a:srgbClr val="000000"/>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3400" b="0" u="none" strike="noStrike" dirty="0">
                          <a:effectLst/>
                          <a:latin typeface="Barlow Semi Condensed" panose="00000506000000000000" pitchFamily="2" charset="0"/>
                        </a:rPr>
                        <a:t>200</a:t>
                      </a:r>
                      <a:endParaRPr lang="en-US" sz="3400" b="0" i="0" u="none" strike="noStrike" dirty="0">
                        <a:solidFill>
                          <a:srgbClr val="000000"/>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3400" b="0" u="none" strike="noStrike">
                          <a:effectLst/>
                          <a:latin typeface="Barlow Semi Condensed" panose="00000506000000000000" pitchFamily="2" charset="0"/>
                        </a:rPr>
                        <a:t>100</a:t>
                      </a:r>
                      <a:endParaRPr lang="en-US" sz="3400" b="0" i="0" u="none" strike="noStrike">
                        <a:solidFill>
                          <a:srgbClr val="000000"/>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3400" b="0" u="none" strike="noStrike" dirty="0">
                          <a:effectLst/>
                          <a:latin typeface="Barlow Semi Condensed" panose="00000506000000000000" pitchFamily="2" charset="0"/>
                        </a:rPr>
                        <a:t>110</a:t>
                      </a:r>
                      <a:endParaRPr lang="en-US" sz="3400" b="0" i="0" u="none" strike="noStrike" dirty="0">
                        <a:solidFill>
                          <a:srgbClr val="000000"/>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3400" b="0" u="none" strike="noStrike">
                          <a:effectLst/>
                          <a:latin typeface="Barlow Semi Condensed" panose="00000506000000000000" pitchFamily="2" charset="0"/>
                        </a:rPr>
                        <a:t>160</a:t>
                      </a:r>
                      <a:endParaRPr lang="en-US" sz="3400" b="0" i="0" u="none" strike="noStrike">
                        <a:solidFill>
                          <a:srgbClr val="000000"/>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13415512"/>
                  </a:ext>
                </a:extLst>
              </a:tr>
              <a:tr h="434619">
                <a:tc>
                  <a:txBody>
                    <a:bodyPr/>
                    <a:lstStyle/>
                    <a:p>
                      <a:pPr algn="l" fontAlgn="b"/>
                      <a:r>
                        <a:rPr lang="en-US" sz="3400" b="0" u="none" strike="noStrike" dirty="0">
                          <a:solidFill>
                            <a:schemeClr val="bg1"/>
                          </a:solidFill>
                          <a:effectLst/>
                          <a:latin typeface="Barlow Semi Condensed" panose="00000506000000000000" pitchFamily="2" charset="0"/>
                        </a:rPr>
                        <a:t>Avg</a:t>
                      </a:r>
                      <a:endParaRPr lang="en-US" sz="3400" b="0" i="0" u="none" strike="noStrike" dirty="0">
                        <a:solidFill>
                          <a:schemeClr val="bg1"/>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r>
                        <a:rPr lang="en-US" sz="3400" b="0" u="none" strike="noStrike" dirty="0">
                          <a:solidFill>
                            <a:srgbClr val="00B0F0"/>
                          </a:solidFill>
                          <a:effectLst/>
                          <a:latin typeface="Barlow Semi Condensed" panose="00000506000000000000" pitchFamily="2" charset="0"/>
                        </a:rPr>
                        <a:t>435</a:t>
                      </a:r>
                      <a:endParaRPr lang="en-US" sz="3400" b="0" i="0" u="none" strike="noStrike" dirty="0">
                        <a:solidFill>
                          <a:srgbClr val="00B0F0"/>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3400" b="0" u="none" strike="noStrike" dirty="0">
                          <a:solidFill>
                            <a:srgbClr val="00B0F0"/>
                          </a:solidFill>
                          <a:effectLst/>
                          <a:latin typeface="Barlow Semi Condensed" panose="00000506000000000000" pitchFamily="2" charset="0"/>
                        </a:rPr>
                        <a:t>330</a:t>
                      </a:r>
                      <a:endParaRPr lang="en-US" sz="3400" b="0" i="0" u="none" strike="noStrike" dirty="0">
                        <a:solidFill>
                          <a:srgbClr val="00B0F0"/>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3400" b="0" u="none" strike="noStrike" dirty="0">
                          <a:solidFill>
                            <a:srgbClr val="00B0F0"/>
                          </a:solidFill>
                          <a:effectLst/>
                          <a:latin typeface="Barlow Semi Condensed" panose="00000506000000000000" pitchFamily="2" charset="0"/>
                        </a:rPr>
                        <a:t>320</a:t>
                      </a:r>
                      <a:endParaRPr lang="en-US" sz="3400" b="0" i="0" u="none" strike="noStrike" dirty="0">
                        <a:solidFill>
                          <a:srgbClr val="00B0F0"/>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3400" b="0" u="none" strike="noStrike" dirty="0">
                          <a:solidFill>
                            <a:srgbClr val="00B0F0"/>
                          </a:solidFill>
                          <a:effectLst/>
                          <a:latin typeface="Barlow Semi Condensed" panose="00000506000000000000" pitchFamily="2" charset="0"/>
                        </a:rPr>
                        <a:t>220</a:t>
                      </a:r>
                      <a:endParaRPr lang="en-US" sz="3400" b="0" i="0" u="none" strike="noStrike" dirty="0">
                        <a:solidFill>
                          <a:srgbClr val="00B0F0"/>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3400" b="0" u="none" strike="noStrike" dirty="0">
                          <a:solidFill>
                            <a:srgbClr val="00B0F0"/>
                          </a:solidFill>
                          <a:effectLst/>
                          <a:latin typeface="Barlow Semi Condensed" panose="00000506000000000000" pitchFamily="2" charset="0"/>
                        </a:rPr>
                        <a:t>175</a:t>
                      </a:r>
                      <a:endParaRPr lang="en-US" sz="3400" b="0" i="0" u="none" strike="noStrike" dirty="0">
                        <a:solidFill>
                          <a:srgbClr val="00B0F0"/>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3400" b="0" u="none" strike="noStrike" dirty="0">
                          <a:solidFill>
                            <a:srgbClr val="00B0F0"/>
                          </a:solidFill>
                          <a:effectLst/>
                          <a:latin typeface="Barlow Semi Condensed" panose="00000506000000000000" pitchFamily="2" charset="0"/>
                        </a:rPr>
                        <a:t>290</a:t>
                      </a:r>
                      <a:endParaRPr lang="en-US" sz="3400" b="0" i="0" u="none" strike="noStrike" dirty="0">
                        <a:solidFill>
                          <a:srgbClr val="00B0F0"/>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17527270"/>
                  </a:ext>
                </a:extLst>
              </a:tr>
              <a:tr h="290757">
                <a:tc gridSpan="7">
                  <a:txBody>
                    <a:bodyPr/>
                    <a:lstStyle/>
                    <a:p>
                      <a:pPr algn="l" fontAlgn="b"/>
                      <a:endParaRPr lang="en-US" sz="500" b="0" i="0" u="none" strike="noStrike" dirty="0">
                        <a:solidFill>
                          <a:schemeClr val="bg1"/>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algn="ctr" fontAlgn="ctr"/>
                      <a:endParaRPr lang="en-US" sz="3400" b="1" i="0" u="none" strike="noStrike" dirty="0">
                        <a:solidFill>
                          <a:srgbClr val="000000"/>
                        </a:solidFill>
                        <a:effectLst/>
                        <a:latin typeface="Barlow Semi Condensed" panose="00000506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hMerge="1">
                  <a:txBody>
                    <a:bodyPr/>
                    <a:lstStyle/>
                    <a:p>
                      <a:pPr algn="ctr" fontAlgn="ctr"/>
                      <a:endParaRPr lang="en-US" sz="3400" b="1" i="0" u="none" strike="noStrike" dirty="0">
                        <a:solidFill>
                          <a:srgbClr val="000000"/>
                        </a:solidFill>
                        <a:effectLst/>
                        <a:latin typeface="Barlow Semi Condensed" panose="00000506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hMerge="1">
                  <a:txBody>
                    <a:bodyPr/>
                    <a:lstStyle/>
                    <a:p>
                      <a:pPr algn="ctr" fontAlgn="ctr"/>
                      <a:endParaRPr lang="en-US" sz="3400" b="1" i="0" u="none" strike="noStrike" dirty="0">
                        <a:solidFill>
                          <a:srgbClr val="000000"/>
                        </a:solidFill>
                        <a:effectLst/>
                        <a:latin typeface="Barlow Semi Condensed" panose="00000506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hMerge="1">
                  <a:txBody>
                    <a:bodyPr/>
                    <a:lstStyle/>
                    <a:p>
                      <a:pPr algn="ctr" fontAlgn="ctr"/>
                      <a:endParaRPr lang="en-US" sz="3400" b="1" i="0" u="none" strike="noStrike" dirty="0">
                        <a:solidFill>
                          <a:srgbClr val="000000"/>
                        </a:solidFill>
                        <a:effectLst/>
                        <a:latin typeface="Barlow Semi Condensed" panose="00000506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hMerge="1">
                  <a:txBody>
                    <a:bodyPr/>
                    <a:lstStyle/>
                    <a:p>
                      <a:pPr algn="ctr" fontAlgn="ctr"/>
                      <a:endParaRPr lang="en-US" sz="3400" b="1" i="0" u="none" strike="noStrike" dirty="0">
                        <a:solidFill>
                          <a:srgbClr val="000000"/>
                        </a:solidFill>
                        <a:effectLst/>
                        <a:latin typeface="Barlow Semi Condensed" panose="00000506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hMerge="1">
                  <a:txBody>
                    <a:bodyPr/>
                    <a:lstStyle/>
                    <a:p>
                      <a:pPr algn="ctr" fontAlgn="ctr"/>
                      <a:endParaRPr lang="en-US" sz="3400" b="1" i="0" u="none" strike="noStrike" dirty="0">
                        <a:solidFill>
                          <a:srgbClr val="000000"/>
                        </a:solidFill>
                        <a:effectLst/>
                        <a:latin typeface="Barlow Semi Condensed" panose="00000506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536927177"/>
                  </a:ext>
                </a:extLst>
              </a:tr>
              <a:tr h="262890">
                <a:tc>
                  <a:txBody>
                    <a:bodyPr/>
                    <a:lstStyle/>
                    <a:p>
                      <a:pPr algn="l" fontAlgn="b"/>
                      <a:r>
                        <a:rPr lang="en-US" sz="3400" b="0" u="none" strike="noStrike" dirty="0">
                          <a:solidFill>
                            <a:schemeClr val="bg1"/>
                          </a:solidFill>
                          <a:effectLst/>
                          <a:latin typeface="Barlow Semi Condensed" panose="00000506000000000000" pitchFamily="2" charset="0"/>
                        </a:rPr>
                        <a:t>OPEX (USD/PE*y)</a:t>
                      </a:r>
                      <a:endParaRPr lang="en-US" sz="3400" b="0" i="0" u="none" strike="noStrike" dirty="0">
                        <a:solidFill>
                          <a:schemeClr val="bg1"/>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3400" b="0" u="none" strike="noStrike" dirty="0">
                          <a:effectLst/>
                          <a:latin typeface="Barlow Semi Condensed" panose="00000506000000000000" pitchFamily="2" charset="0"/>
                        </a:rPr>
                        <a:t>16 to 56</a:t>
                      </a:r>
                      <a:endParaRPr lang="en-US" sz="3400" b="0" i="0" u="none" strike="noStrike" dirty="0">
                        <a:solidFill>
                          <a:srgbClr val="000000"/>
                        </a:solidFill>
                        <a:effectLst/>
                        <a:latin typeface="Barlow Semi Condensed" panose="00000506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fontAlgn="ctr"/>
                      <a:r>
                        <a:rPr lang="en-US" sz="3400" b="0" u="none" strike="noStrike" dirty="0">
                          <a:effectLst/>
                          <a:latin typeface="Barlow Semi Condensed" panose="00000506000000000000" pitchFamily="2" charset="0"/>
                        </a:rPr>
                        <a:t>1.1 to 4</a:t>
                      </a:r>
                      <a:endParaRPr lang="en-US" sz="3400" b="0" i="0" u="none" strike="noStrike" dirty="0">
                        <a:solidFill>
                          <a:srgbClr val="000000"/>
                        </a:solidFill>
                        <a:effectLst/>
                        <a:latin typeface="Barlow Semi Condensed" panose="00000506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fontAlgn="ctr"/>
                      <a:r>
                        <a:rPr lang="en-US" sz="3400" b="0" u="none" strike="noStrike" dirty="0">
                          <a:effectLst/>
                          <a:latin typeface="Barlow Semi Condensed" panose="00000506000000000000" pitchFamily="2" charset="0"/>
                        </a:rPr>
                        <a:t>4 to 22</a:t>
                      </a:r>
                      <a:endParaRPr lang="en-US" sz="3400" b="0" i="0" u="none" strike="noStrike" dirty="0">
                        <a:solidFill>
                          <a:srgbClr val="000000"/>
                        </a:solidFill>
                        <a:effectLst/>
                        <a:latin typeface="Barlow Semi Condensed" panose="00000506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fontAlgn="ctr"/>
                      <a:r>
                        <a:rPr lang="en-US" sz="3400" b="0" u="none" strike="noStrike" dirty="0">
                          <a:effectLst/>
                          <a:latin typeface="Barlow Semi Condensed" panose="00000506000000000000" pitchFamily="2" charset="0"/>
                        </a:rPr>
                        <a:t>1.1 to 4</a:t>
                      </a:r>
                      <a:endParaRPr lang="en-US" sz="3400" b="0" i="0" u="none" strike="noStrike" dirty="0">
                        <a:solidFill>
                          <a:srgbClr val="000000"/>
                        </a:solidFill>
                        <a:effectLst/>
                        <a:latin typeface="Barlow Semi Condensed" panose="00000506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fontAlgn="ctr"/>
                      <a:r>
                        <a:rPr lang="en-US" sz="3400" b="0" u="none" strike="noStrike" dirty="0">
                          <a:effectLst/>
                          <a:latin typeface="Barlow Semi Condensed" panose="00000506000000000000" pitchFamily="2" charset="0"/>
                        </a:rPr>
                        <a:t>&lt;1.1 to 4</a:t>
                      </a:r>
                      <a:endParaRPr lang="en-US" sz="3400" b="0" i="0" u="none" strike="noStrike" dirty="0">
                        <a:solidFill>
                          <a:srgbClr val="000000"/>
                        </a:solidFill>
                        <a:effectLst/>
                        <a:latin typeface="Barlow Semi Condensed" panose="00000506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fontAlgn="ctr"/>
                      <a:r>
                        <a:rPr lang="en-US" sz="3400" b="0" u="none" strike="noStrike" dirty="0">
                          <a:effectLst/>
                          <a:latin typeface="Barlow Semi Condensed" panose="00000506000000000000" pitchFamily="2" charset="0"/>
                        </a:rPr>
                        <a:t>8 to 28</a:t>
                      </a:r>
                      <a:endParaRPr lang="en-US" sz="3400" b="0" i="0" u="none" strike="noStrike" dirty="0">
                        <a:solidFill>
                          <a:srgbClr val="000000"/>
                        </a:solidFill>
                        <a:effectLst/>
                        <a:latin typeface="Barlow Semi Condensed" panose="00000506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114823411"/>
                  </a:ext>
                </a:extLst>
              </a:tr>
              <a:tr h="401187">
                <a:tc>
                  <a:txBody>
                    <a:bodyPr/>
                    <a:lstStyle/>
                    <a:p>
                      <a:pPr algn="l" fontAlgn="b"/>
                      <a:r>
                        <a:rPr lang="en-US" sz="3400" b="0" u="none" strike="noStrike" dirty="0">
                          <a:solidFill>
                            <a:schemeClr val="bg1"/>
                          </a:solidFill>
                          <a:effectLst/>
                          <a:latin typeface="Barlow Semi Condensed" panose="00000506000000000000" pitchFamily="2" charset="0"/>
                        </a:rPr>
                        <a:t>Max</a:t>
                      </a:r>
                      <a:endParaRPr lang="en-US" sz="3400" b="0" i="0" u="none" strike="noStrike" dirty="0">
                        <a:solidFill>
                          <a:schemeClr val="bg1"/>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r>
                        <a:rPr lang="en-US" sz="3400" b="0" u="none" strike="noStrike" dirty="0">
                          <a:effectLst/>
                          <a:latin typeface="Barlow Semi Condensed" panose="00000506000000000000" pitchFamily="2" charset="0"/>
                        </a:rPr>
                        <a:t>56</a:t>
                      </a:r>
                      <a:endParaRPr lang="en-US" sz="3400" b="0" i="0" u="none" strike="noStrike" dirty="0">
                        <a:solidFill>
                          <a:srgbClr val="000000"/>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fontAlgn="b"/>
                      <a:r>
                        <a:rPr lang="en-US" sz="3400" b="0" u="none" strike="noStrike" dirty="0">
                          <a:effectLst/>
                          <a:latin typeface="Barlow Semi Condensed" panose="00000506000000000000" pitchFamily="2" charset="0"/>
                        </a:rPr>
                        <a:t>4</a:t>
                      </a:r>
                      <a:endParaRPr lang="en-US" sz="3400" b="0" i="0" u="none" strike="noStrike" dirty="0">
                        <a:solidFill>
                          <a:srgbClr val="000000"/>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fontAlgn="b"/>
                      <a:r>
                        <a:rPr lang="en-US" sz="3400" b="0" u="none" strike="noStrike" dirty="0">
                          <a:effectLst/>
                          <a:latin typeface="Barlow Semi Condensed" panose="00000506000000000000" pitchFamily="2" charset="0"/>
                        </a:rPr>
                        <a:t>22</a:t>
                      </a:r>
                      <a:endParaRPr lang="en-US" sz="3400" b="0" i="0" u="none" strike="noStrike" dirty="0">
                        <a:solidFill>
                          <a:srgbClr val="000000"/>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fontAlgn="b"/>
                      <a:r>
                        <a:rPr lang="en-US" sz="3400" b="0" u="none" strike="noStrike" dirty="0">
                          <a:effectLst/>
                          <a:latin typeface="Barlow Semi Condensed" panose="00000506000000000000" pitchFamily="2" charset="0"/>
                        </a:rPr>
                        <a:t>4</a:t>
                      </a:r>
                      <a:endParaRPr lang="en-US" sz="3400" b="0" i="0" u="none" strike="noStrike" dirty="0">
                        <a:solidFill>
                          <a:srgbClr val="000000"/>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fontAlgn="b"/>
                      <a:r>
                        <a:rPr lang="en-US" sz="3400" b="0" u="none" strike="noStrike" dirty="0">
                          <a:effectLst/>
                          <a:latin typeface="Barlow Semi Condensed" panose="00000506000000000000" pitchFamily="2" charset="0"/>
                        </a:rPr>
                        <a:t>4</a:t>
                      </a:r>
                      <a:endParaRPr lang="en-US" sz="3400" b="0" i="0" u="none" strike="noStrike" dirty="0">
                        <a:solidFill>
                          <a:srgbClr val="000000"/>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fontAlgn="b"/>
                      <a:r>
                        <a:rPr lang="en-US" sz="3400" b="0" u="none" strike="noStrike">
                          <a:effectLst/>
                          <a:latin typeface="Barlow Semi Condensed" panose="00000506000000000000" pitchFamily="2" charset="0"/>
                        </a:rPr>
                        <a:t>28</a:t>
                      </a:r>
                      <a:endParaRPr lang="en-US" sz="3400" b="0" i="0" u="none" strike="noStrike">
                        <a:solidFill>
                          <a:srgbClr val="000000"/>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676497985"/>
                  </a:ext>
                </a:extLst>
              </a:tr>
              <a:tr h="401187">
                <a:tc>
                  <a:txBody>
                    <a:bodyPr/>
                    <a:lstStyle/>
                    <a:p>
                      <a:pPr algn="l" fontAlgn="b"/>
                      <a:r>
                        <a:rPr lang="en-US" sz="3400" b="0" u="none" strike="noStrike" dirty="0">
                          <a:solidFill>
                            <a:schemeClr val="bg1"/>
                          </a:solidFill>
                          <a:effectLst/>
                          <a:latin typeface="Barlow Semi Condensed" panose="00000506000000000000" pitchFamily="2" charset="0"/>
                        </a:rPr>
                        <a:t>Min</a:t>
                      </a:r>
                      <a:endParaRPr lang="en-US" sz="3400" b="0" i="0" u="none" strike="noStrike" dirty="0">
                        <a:solidFill>
                          <a:schemeClr val="bg1"/>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r>
                        <a:rPr lang="en-US" sz="3400" b="0" u="none" strike="noStrike" dirty="0">
                          <a:effectLst/>
                          <a:latin typeface="Barlow Semi Condensed" panose="00000506000000000000" pitchFamily="2" charset="0"/>
                        </a:rPr>
                        <a:t>16</a:t>
                      </a:r>
                      <a:endParaRPr lang="en-US" sz="3400" b="0" i="0" u="none" strike="noStrike" dirty="0">
                        <a:solidFill>
                          <a:srgbClr val="000000"/>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fontAlgn="b"/>
                      <a:r>
                        <a:rPr lang="en-US" sz="3400" b="0" u="none" strike="noStrike">
                          <a:effectLst/>
                          <a:latin typeface="Barlow Semi Condensed" panose="00000506000000000000" pitchFamily="2" charset="0"/>
                        </a:rPr>
                        <a:t>1.1</a:t>
                      </a:r>
                      <a:endParaRPr lang="en-US" sz="3400" b="0" i="0" u="none" strike="noStrike">
                        <a:solidFill>
                          <a:srgbClr val="000000"/>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fontAlgn="b"/>
                      <a:r>
                        <a:rPr lang="en-US" sz="3400" b="0" u="none" strike="noStrike">
                          <a:effectLst/>
                          <a:latin typeface="Barlow Semi Condensed" panose="00000506000000000000" pitchFamily="2" charset="0"/>
                        </a:rPr>
                        <a:t>4</a:t>
                      </a:r>
                      <a:endParaRPr lang="en-US" sz="3400" b="0" i="0" u="none" strike="noStrike">
                        <a:solidFill>
                          <a:srgbClr val="000000"/>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fontAlgn="b"/>
                      <a:r>
                        <a:rPr lang="en-US" sz="3400" b="0" u="none" strike="noStrike" dirty="0">
                          <a:effectLst/>
                          <a:latin typeface="Barlow Semi Condensed" panose="00000506000000000000" pitchFamily="2" charset="0"/>
                        </a:rPr>
                        <a:t>1.1</a:t>
                      </a:r>
                      <a:endParaRPr lang="en-US" sz="3400" b="0" i="0" u="none" strike="noStrike" dirty="0">
                        <a:solidFill>
                          <a:srgbClr val="000000"/>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fontAlgn="b"/>
                      <a:r>
                        <a:rPr lang="en-US" sz="3400" b="0" u="none" strike="noStrike" dirty="0">
                          <a:effectLst/>
                          <a:latin typeface="Barlow Semi Condensed" panose="00000506000000000000" pitchFamily="2" charset="0"/>
                        </a:rPr>
                        <a:t>1</a:t>
                      </a:r>
                      <a:endParaRPr lang="en-US" sz="3400" b="0" i="0" u="none" strike="noStrike" dirty="0">
                        <a:solidFill>
                          <a:srgbClr val="000000"/>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fontAlgn="b"/>
                      <a:r>
                        <a:rPr lang="en-US" sz="3400" b="0" u="none" strike="noStrike">
                          <a:effectLst/>
                          <a:latin typeface="Barlow Semi Condensed" panose="00000506000000000000" pitchFamily="2" charset="0"/>
                        </a:rPr>
                        <a:t>8</a:t>
                      </a:r>
                      <a:endParaRPr lang="en-US" sz="3400" b="0" i="0" u="none" strike="noStrike">
                        <a:solidFill>
                          <a:srgbClr val="000000"/>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840422411"/>
                  </a:ext>
                </a:extLst>
              </a:tr>
              <a:tr h="434619">
                <a:tc>
                  <a:txBody>
                    <a:bodyPr/>
                    <a:lstStyle/>
                    <a:p>
                      <a:pPr algn="l" fontAlgn="b"/>
                      <a:r>
                        <a:rPr lang="en-US" sz="3400" b="0" u="none" strike="noStrike" dirty="0">
                          <a:solidFill>
                            <a:schemeClr val="bg1"/>
                          </a:solidFill>
                          <a:effectLst/>
                          <a:latin typeface="Barlow Semi Condensed" panose="00000506000000000000" pitchFamily="2" charset="0"/>
                        </a:rPr>
                        <a:t>Avg</a:t>
                      </a:r>
                      <a:endParaRPr lang="en-US" sz="3400" b="0" i="0" u="none" strike="noStrike" dirty="0">
                        <a:solidFill>
                          <a:schemeClr val="bg1"/>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r>
                        <a:rPr lang="en-US" sz="3400" b="0" u="none" strike="noStrike" dirty="0">
                          <a:solidFill>
                            <a:srgbClr val="00B0F0"/>
                          </a:solidFill>
                          <a:effectLst/>
                          <a:latin typeface="Barlow Semi Condensed" panose="00000506000000000000" pitchFamily="2" charset="0"/>
                        </a:rPr>
                        <a:t>36</a:t>
                      </a:r>
                      <a:endParaRPr lang="en-US" sz="3400" b="0" i="0" u="none" strike="noStrike" dirty="0">
                        <a:solidFill>
                          <a:srgbClr val="00B0F0"/>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fontAlgn="b"/>
                      <a:r>
                        <a:rPr lang="en-US" sz="3400" b="0" u="none" strike="noStrike" dirty="0">
                          <a:solidFill>
                            <a:srgbClr val="00B0F0"/>
                          </a:solidFill>
                          <a:effectLst/>
                          <a:latin typeface="Barlow Semi Condensed" panose="00000506000000000000" pitchFamily="2" charset="0"/>
                        </a:rPr>
                        <a:t>2.55</a:t>
                      </a:r>
                      <a:endParaRPr lang="en-US" sz="3400" b="0" i="0" u="none" strike="noStrike" dirty="0">
                        <a:solidFill>
                          <a:srgbClr val="00B0F0"/>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fontAlgn="b"/>
                      <a:r>
                        <a:rPr lang="en-US" sz="3400" b="0" u="none" strike="noStrike" dirty="0">
                          <a:solidFill>
                            <a:srgbClr val="00B0F0"/>
                          </a:solidFill>
                          <a:effectLst/>
                          <a:latin typeface="Barlow Semi Condensed" panose="00000506000000000000" pitchFamily="2" charset="0"/>
                        </a:rPr>
                        <a:t>13</a:t>
                      </a:r>
                      <a:endParaRPr lang="en-US" sz="3400" b="0" i="0" u="none" strike="noStrike" dirty="0">
                        <a:solidFill>
                          <a:srgbClr val="00B0F0"/>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fontAlgn="b"/>
                      <a:r>
                        <a:rPr lang="en-US" sz="3400" b="0" u="none" strike="noStrike" dirty="0">
                          <a:solidFill>
                            <a:srgbClr val="00B0F0"/>
                          </a:solidFill>
                          <a:effectLst/>
                          <a:latin typeface="Barlow Semi Condensed" panose="00000506000000000000" pitchFamily="2" charset="0"/>
                        </a:rPr>
                        <a:t>2.55</a:t>
                      </a:r>
                      <a:endParaRPr lang="en-US" sz="3400" b="0" i="0" u="none" strike="noStrike" dirty="0">
                        <a:solidFill>
                          <a:srgbClr val="00B0F0"/>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fontAlgn="b"/>
                      <a:r>
                        <a:rPr lang="en-US" sz="3400" b="0" u="none" strike="noStrike" dirty="0">
                          <a:solidFill>
                            <a:srgbClr val="00B0F0"/>
                          </a:solidFill>
                          <a:effectLst/>
                          <a:latin typeface="Barlow Semi Condensed" panose="00000506000000000000" pitchFamily="2" charset="0"/>
                        </a:rPr>
                        <a:t>2.5</a:t>
                      </a:r>
                      <a:endParaRPr lang="en-US" sz="3400" b="0" i="0" u="none" strike="noStrike" dirty="0">
                        <a:solidFill>
                          <a:srgbClr val="00B0F0"/>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fontAlgn="b"/>
                      <a:r>
                        <a:rPr lang="en-US" sz="3400" b="0" u="none" strike="noStrike" dirty="0">
                          <a:solidFill>
                            <a:srgbClr val="00B0F0"/>
                          </a:solidFill>
                          <a:effectLst/>
                          <a:latin typeface="Barlow Semi Condensed" panose="00000506000000000000" pitchFamily="2" charset="0"/>
                        </a:rPr>
                        <a:t>18</a:t>
                      </a:r>
                      <a:endParaRPr lang="en-US" sz="3400" b="0" i="0" u="none" strike="noStrike" dirty="0">
                        <a:solidFill>
                          <a:srgbClr val="00B0F0"/>
                        </a:solidFill>
                        <a:effectLst/>
                        <a:latin typeface="Barlow Semi Condensed" panose="00000506000000000000" pitchFamily="2"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111395794"/>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850284604"/>
              </p:ext>
            </p:extLst>
          </p:nvPr>
        </p:nvGraphicFramePr>
        <p:xfrm>
          <a:off x="1081423" y="1997075"/>
          <a:ext cx="17941251" cy="617220"/>
        </p:xfrm>
        <a:graphic>
          <a:graphicData uri="http://schemas.openxmlformats.org/drawingml/2006/table">
            <a:tbl>
              <a:tblPr>
                <a:tableStyleId>{5C22544A-7EE6-4342-B048-85BDC9FD1C3A}</a:tableStyleId>
              </a:tblPr>
              <a:tblGrid>
                <a:gridCol w="17941251">
                  <a:extLst>
                    <a:ext uri="{9D8B030D-6E8A-4147-A177-3AD203B41FA5}">
                      <a16:colId xmlns:a16="http://schemas.microsoft.com/office/drawing/2014/main" val="591996983"/>
                    </a:ext>
                  </a:extLst>
                </a:gridCol>
              </a:tblGrid>
              <a:tr h="417903">
                <a:tc>
                  <a:txBody>
                    <a:bodyPr/>
                    <a:lstStyle/>
                    <a:p>
                      <a:pPr algn="l" fontAlgn="ctr"/>
                      <a:r>
                        <a:rPr lang="en-US" sz="4000" b="1" u="none" strike="noStrike" dirty="0">
                          <a:solidFill>
                            <a:schemeClr val="tx1">
                              <a:lumMod val="75000"/>
                              <a:lumOff val="25000"/>
                            </a:schemeClr>
                          </a:solidFill>
                          <a:effectLst/>
                          <a:latin typeface="Barlow Semi Condensed" panose="00000506000000000000" pitchFamily="2" charset="0"/>
                        </a:rPr>
                        <a:t>CAPEX &amp; OPEX ranges estimate from OC2</a:t>
                      </a:r>
                      <a:endParaRPr lang="en-US" sz="4000" b="1" i="0" u="none" strike="noStrike" dirty="0">
                        <a:solidFill>
                          <a:schemeClr val="tx1">
                            <a:lumMod val="75000"/>
                            <a:lumOff val="25000"/>
                          </a:schemeClr>
                        </a:solidFill>
                        <a:effectLst/>
                        <a:latin typeface="Barlow Semi Condensed" panose="00000506000000000000" pitchFamily="2" charset="0"/>
                      </a:endParaRPr>
                    </a:p>
                  </a:txBody>
                  <a:tcPr marL="7620" marR="7620" marT="7620" marB="0" anchor="ctr">
                    <a:noFill/>
                  </a:tcPr>
                </a:tc>
                <a:extLst>
                  <a:ext uri="{0D108BD9-81ED-4DB2-BD59-A6C34878D82A}">
                    <a16:rowId xmlns:a16="http://schemas.microsoft.com/office/drawing/2014/main" val="3531427616"/>
                  </a:ext>
                </a:extLst>
              </a:tr>
            </a:tbl>
          </a:graphicData>
        </a:graphic>
      </p:graphicFrame>
      <p:pic>
        <p:nvPicPr>
          <p:cNvPr id="9" name="Picture 6">
            <a:extLst>
              <a:ext uri="{FF2B5EF4-FFF2-40B4-BE49-F238E27FC236}">
                <a16:creationId xmlns:a16="http://schemas.microsoft.com/office/drawing/2014/main" id="{9E0B5EB9-7E25-6240-62D4-4F11AAC9312A}"/>
              </a:ext>
            </a:extLst>
          </p:cNvPr>
          <p:cNvPicPr>
            <a:picLocks noChangeAspect="1"/>
          </p:cNvPicPr>
          <p:nvPr/>
        </p:nvPicPr>
        <p:blipFill>
          <a:blip r:embed="rId5"/>
          <a:stretch>
            <a:fillRect/>
          </a:stretch>
        </p:blipFill>
        <p:spPr>
          <a:xfrm>
            <a:off x="17389328" y="168275"/>
            <a:ext cx="1761371" cy="1271578"/>
          </a:xfrm>
          <a:prstGeom prst="rect">
            <a:avLst/>
          </a:prstGeom>
        </p:spPr>
      </p:pic>
      <p:sp>
        <p:nvSpPr>
          <p:cNvPr id="10" name="Freeform 3">
            <a:extLst>
              <a:ext uri="{FF2B5EF4-FFF2-40B4-BE49-F238E27FC236}">
                <a16:creationId xmlns:a16="http://schemas.microsoft.com/office/drawing/2014/main" id="{E6EFFF6F-160C-B69C-8602-3B96C01B9D6C}"/>
              </a:ext>
            </a:extLst>
          </p:cNvPr>
          <p:cNvSpPr/>
          <p:nvPr/>
        </p:nvSpPr>
        <p:spPr>
          <a:xfrm>
            <a:off x="16651404" y="425437"/>
            <a:ext cx="737924" cy="986359"/>
          </a:xfrm>
          <a:custGeom>
            <a:avLst/>
            <a:gdLst/>
            <a:ahLst/>
            <a:cxnLst/>
            <a:rect l="l" t="t" r="r" b="b"/>
            <a:pathLst>
              <a:path w="1368161" h="2810338">
                <a:moveTo>
                  <a:pt x="0" y="0"/>
                </a:moveTo>
                <a:lnTo>
                  <a:pt x="1368161" y="0"/>
                </a:lnTo>
                <a:lnTo>
                  <a:pt x="1368161" y="2810337"/>
                </a:lnTo>
                <a:lnTo>
                  <a:pt x="0" y="2810337"/>
                </a:lnTo>
                <a:lnTo>
                  <a:pt x="0" y="0"/>
                </a:lnTo>
                <a:close/>
              </a:path>
            </a:pathLst>
          </a:custGeom>
          <a:blipFill>
            <a:blip r:embed="rId6"/>
            <a:stretch>
              <a:fillRect t="-1626" r="-8351"/>
            </a:stretch>
          </a:blipFill>
        </p:spPr>
        <p:txBody>
          <a:bodyPr/>
          <a:lstStyle/>
          <a:p>
            <a:endParaRPr lang="de-DE"/>
          </a:p>
        </p:txBody>
      </p:sp>
      <p:sp>
        <p:nvSpPr>
          <p:cNvPr id="11" name="Freeform 2">
            <a:extLst>
              <a:ext uri="{FF2B5EF4-FFF2-40B4-BE49-F238E27FC236}">
                <a16:creationId xmlns:a16="http://schemas.microsoft.com/office/drawing/2014/main" id="{952DAF36-E7B9-1686-ACEF-D523E3B735CB}"/>
              </a:ext>
            </a:extLst>
          </p:cNvPr>
          <p:cNvSpPr/>
          <p:nvPr/>
        </p:nvSpPr>
        <p:spPr>
          <a:xfrm>
            <a:off x="15005050" y="371257"/>
            <a:ext cx="1371600" cy="986358"/>
          </a:xfrm>
          <a:custGeom>
            <a:avLst/>
            <a:gdLst/>
            <a:ahLst/>
            <a:cxnLst/>
            <a:rect l="l" t="t" r="r" b="b"/>
            <a:pathLst>
              <a:path w="4608540" h="3064679">
                <a:moveTo>
                  <a:pt x="0" y="0"/>
                </a:moveTo>
                <a:lnTo>
                  <a:pt x="4608540" y="0"/>
                </a:lnTo>
                <a:lnTo>
                  <a:pt x="4608540" y="3064679"/>
                </a:lnTo>
                <a:lnTo>
                  <a:pt x="0" y="3064679"/>
                </a:lnTo>
                <a:lnTo>
                  <a:pt x="0" y="0"/>
                </a:lnTo>
                <a:close/>
              </a:path>
            </a:pathLst>
          </a:custGeom>
          <a:blipFill>
            <a:blip r:embed="rId7"/>
            <a:stretch>
              <a:fillRect l="-16665" r="-19997"/>
            </a:stretch>
          </a:blipFill>
        </p:spPr>
        <p:txBody>
          <a:bodyPr/>
          <a:lstStyle/>
          <a:p>
            <a:endParaRPr lang="de-DE"/>
          </a:p>
        </p:txBody>
      </p:sp>
      <p:sp>
        <p:nvSpPr>
          <p:cNvPr id="12" name="TextBox 2">
            <a:extLst>
              <a:ext uri="{FF2B5EF4-FFF2-40B4-BE49-F238E27FC236}">
                <a16:creationId xmlns:a16="http://schemas.microsoft.com/office/drawing/2014/main" id="{A65BF434-6026-8C4F-3CBF-693B7F834FE5}"/>
              </a:ext>
            </a:extLst>
          </p:cNvPr>
          <p:cNvSpPr txBox="1"/>
          <p:nvPr/>
        </p:nvSpPr>
        <p:spPr>
          <a:xfrm>
            <a:off x="2487942" y="10307342"/>
            <a:ext cx="6293820" cy="507831"/>
          </a:xfrm>
          <a:prstGeom prst="rect">
            <a:avLst/>
          </a:prstGeom>
          <a:noFill/>
        </p:spPr>
        <p:txBody>
          <a:bodyPr wrap="square">
            <a:spAutoFit/>
          </a:bodyPr>
          <a:lstStyle/>
          <a:p>
            <a:r>
              <a:rPr lang="en-IN" sz="2700" dirty="0">
                <a:solidFill>
                  <a:srgbClr val="00B0F0"/>
                </a:solidFill>
              </a:rPr>
              <a:t>People. INNOVATING. Sanitation.</a:t>
            </a:r>
            <a:endParaRPr lang="en-GB" sz="2700" dirty="0">
              <a:solidFill>
                <a:srgbClr val="00B0F0"/>
              </a:solidFill>
            </a:endParaRPr>
          </a:p>
        </p:txBody>
      </p:sp>
      <p:pic>
        <p:nvPicPr>
          <p:cNvPr id="13" name="Picture 1">
            <a:extLst>
              <a:ext uri="{FF2B5EF4-FFF2-40B4-BE49-F238E27FC236}">
                <a16:creationId xmlns:a16="http://schemas.microsoft.com/office/drawing/2014/main" id="{3BFA65F2-6CB0-E56C-A77D-C1A2EC47A67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9813"/>
          <a:stretch/>
        </p:blipFill>
        <p:spPr bwMode="auto">
          <a:xfrm>
            <a:off x="12642850" y="238601"/>
            <a:ext cx="2486587" cy="10484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67939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D78AC-ACD7-9209-05BC-2EBB0AD3CC2C}"/>
            </a:ext>
          </a:extLst>
        </p:cNvPr>
        <p:cNvGrpSpPr/>
        <p:nvPr/>
      </p:nvGrpSpPr>
      <p:grpSpPr>
        <a:xfrm>
          <a:off x="0" y="0"/>
          <a:ext cx="0" cy="0"/>
          <a:chOff x="0" y="0"/>
          <a:chExt cx="0" cy="0"/>
        </a:xfrm>
      </p:grpSpPr>
      <p:sp>
        <p:nvSpPr>
          <p:cNvPr id="26" name="object 26">
            <a:extLst>
              <a:ext uri="{FF2B5EF4-FFF2-40B4-BE49-F238E27FC236}">
                <a16:creationId xmlns:a16="http://schemas.microsoft.com/office/drawing/2014/main" id="{BB822100-B0E1-5651-BB81-4C59593F4296}"/>
              </a:ext>
            </a:extLst>
          </p:cNvPr>
          <p:cNvSpPr/>
          <p:nvPr/>
        </p:nvSpPr>
        <p:spPr>
          <a:xfrm>
            <a:off x="837670" y="1471159"/>
            <a:ext cx="18428970" cy="0"/>
          </a:xfrm>
          <a:custGeom>
            <a:avLst/>
            <a:gdLst/>
            <a:ahLst/>
            <a:cxnLst/>
            <a:rect l="l" t="t" r="r" b="b"/>
            <a:pathLst>
              <a:path w="18428970">
                <a:moveTo>
                  <a:pt x="0" y="0"/>
                </a:moveTo>
                <a:lnTo>
                  <a:pt x="18428758" y="0"/>
                </a:lnTo>
              </a:path>
            </a:pathLst>
          </a:custGeom>
          <a:ln w="31412">
            <a:solidFill>
              <a:srgbClr val="009FE3"/>
            </a:solidFill>
          </a:ln>
        </p:spPr>
        <p:txBody>
          <a:bodyPr wrap="square" lIns="0" tIns="0" rIns="0" bIns="0" rtlCol="0"/>
          <a:lstStyle/>
          <a:p>
            <a:endParaRPr/>
          </a:p>
        </p:txBody>
      </p:sp>
      <p:sp>
        <p:nvSpPr>
          <p:cNvPr id="30" name="Title 29">
            <a:extLst>
              <a:ext uri="{FF2B5EF4-FFF2-40B4-BE49-F238E27FC236}">
                <a16:creationId xmlns:a16="http://schemas.microsoft.com/office/drawing/2014/main" id="{08096D73-FAE1-B693-6B1D-10DA16E1C83C}"/>
              </a:ext>
            </a:extLst>
          </p:cNvPr>
          <p:cNvSpPr>
            <a:spLocks noGrp="1"/>
          </p:cNvSpPr>
          <p:nvPr>
            <p:ph type="title"/>
          </p:nvPr>
        </p:nvSpPr>
        <p:spPr>
          <a:xfrm>
            <a:off x="824970" y="238601"/>
            <a:ext cx="16313680" cy="1015663"/>
          </a:xfrm>
        </p:spPr>
        <p:txBody>
          <a:bodyPr/>
          <a:lstStyle/>
          <a:p>
            <a:r>
              <a:rPr lang="en-US" dirty="0"/>
              <a:t>OC 3: Results DWATS Business Models</a:t>
            </a:r>
            <a:endParaRPr lang="en-GB" dirty="0"/>
          </a:p>
        </p:txBody>
      </p:sp>
      <p:sp>
        <p:nvSpPr>
          <p:cNvPr id="2" name="Rechteck 1">
            <a:extLst>
              <a:ext uri="{FF2B5EF4-FFF2-40B4-BE49-F238E27FC236}">
                <a16:creationId xmlns:a16="http://schemas.microsoft.com/office/drawing/2014/main" id="{75CE353E-B4C5-903F-06A3-509BBF645BCB}"/>
              </a:ext>
            </a:extLst>
          </p:cNvPr>
          <p:cNvSpPr/>
          <p:nvPr/>
        </p:nvSpPr>
        <p:spPr>
          <a:xfrm>
            <a:off x="7766050" y="10683874"/>
            <a:ext cx="4419600" cy="39622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Picture 11" descr="A picture containing text, clipart&#10;&#10;Description automatically generated">
            <a:extLst>
              <a:ext uri="{FF2B5EF4-FFF2-40B4-BE49-F238E27FC236}">
                <a16:creationId xmlns:a16="http://schemas.microsoft.com/office/drawing/2014/main" id="{0CD3BAB6-B80D-77BE-2C34-7160F8E59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2250" y="10218455"/>
            <a:ext cx="1274910" cy="930837"/>
          </a:xfrm>
          <a:prstGeom prst="rect">
            <a:avLst/>
          </a:prstGeom>
        </p:spPr>
      </p:pic>
      <p:pic>
        <p:nvPicPr>
          <p:cNvPr id="4" name="Picture 16">
            <a:extLst>
              <a:ext uri="{FF2B5EF4-FFF2-40B4-BE49-F238E27FC236}">
                <a16:creationId xmlns:a16="http://schemas.microsoft.com/office/drawing/2014/main" id="{1F3AC976-50FC-A220-9D5B-83993FAEB1C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71050" y="10599455"/>
            <a:ext cx="1324918" cy="39623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
            <a:extLst>
              <a:ext uri="{FF2B5EF4-FFF2-40B4-BE49-F238E27FC236}">
                <a16:creationId xmlns:a16="http://schemas.microsoft.com/office/drawing/2014/main" id="{219C3275-E048-AD97-ED93-E69EAF27DD4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21258" y="10302875"/>
            <a:ext cx="1662424" cy="77723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a:extLst>
              <a:ext uri="{FF2B5EF4-FFF2-40B4-BE49-F238E27FC236}">
                <a16:creationId xmlns:a16="http://schemas.microsoft.com/office/drawing/2014/main" id="{A79955AA-1EAE-8527-9DE8-7DE05C83C170}"/>
              </a:ext>
            </a:extLst>
          </p:cNvPr>
          <p:cNvPicPr>
            <a:picLocks noChangeAspect="1"/>
          </p:cNvPicPr>
          <p:nvPr/>
        </p:nvPicPr>
        <p:blipFill>
          <a:blip r:embed="rId5"/>
          <a:stretch>
            <a:fillRect/>
          </a:stretch>
        </p:blipFill>
        <p:spPr>
          <a:xfrm>
            <a:off x="17389328" y="168275"/>
            <a:ext cx="1761371" cy="1271578"/>
          </a:xfrm>
          <a:prstGeom prst="rect">
            <a:avLst/>
          </a:prstGeom>
        </p:spPr>
      </p:pic>
      <p:sp>
        <p:nvSpPr>
          <p:cNvPr id="10" name="Freeform 3">
            <a:extLst>
              <a:ext uri="{FF2B5EF4-FFF2-40B4-BE49-F238E27FC236}">
                <a16:creationId xmlns:a16="http://schemas.microsoft.com/office/drawing/2014/main" id="{924F6D12-A071-DA2C-FBCB-E89CFE8E4A62}"/>
              </a:ext>
            </a:extLst>
          </p:cNvPr>
          <p:cNvSpPr/>
          <p:nvPr/>
        </p:nvSpPr>
        <p:spPr>
          <a:xfrm>
            <a:off x="16651404" y="425437"/>
            <a:ext cx="737924" cy="986359"/>
          </a:xfrm>
          <a:custGeom>
            <a:avLst/>
            <a:gdLst/>
            <a:ahLst/>
            <a:cxnLst/>
            <a:rect l="l" t="t" r="r" b="b"/>
            <a:pathLst>
              <a:path w="1368161" h="2810338">
                <a:moveTo>
                  <a:pt x="0" y="0"/>
                </a:moveTo>
                <a:lnTo>
                  <a:pt x="1368161" y="0"/>
                </a:lnTo>
                <a:lnTo>
                  <a:pt x="1368161" y="2810337"/>
                </a:lnTo>
                <a:lnTo>
                  <a:pt x="0" y="2810337"/>
                </a:lnTo>
                <a:lnTo>
                  <a:pt x="0" y="0"/>
                </a:lnTo>
                <a:close/>
              </a:path>
            </a:pathLst>
          </a:custGeom>
          <a:blipFill>
            <a:blip r:embed="rId6"/>
            <a:stretch>
              <a:fillRect t="-1626" r="-8351"/>
            </a:stretch>
          </a:blipFill>
        </p:spPr>
        <p:txBody>
          <a:bodyPr/>
          <a:lstStyle/>
          <a:p>
            <a:endParaRPr lang="de-DE"/>
          </a:p>
        </p:txBody>
      </p:sp>
      <p:sp>
        <p:nvSpPr>
          <p:cNvPr id="11" name="Freeform 2">
            <a:extLst>
              <a:ext uri="{FF2B5EF4-FFF2-40B4-BE49-F238E27FC236}">
                <a16:creationId xmlns:a16="http://schemas.microsoft.com/office/drawing/2014/main" id="{AFDCDBE9-1DAF-0888-520A-4E2C0CBE23B6}"/>
              </a:ext>
            </a:extLst>
          </p:cNvPr>
          <p:cNvSpPr/>
          <p:nvPr/>
        </p:nvSpPr>
        <p:spPr>
          <a:xfrm>
            <a:off x="15005050" y="371257"/>
            <a:ext cx="1371600" cy="986358"/>
          </a:xfrm>
          <a:custGeom>
            <a:avLst/>
            <a:gdLst/>
            <a:ahLst/>
            <a:cxnLst/>
            <a:rect l="l" t="t" r="r" b="b"/>
            <a:pathLst>
              <a:path w="4608540" h="3064679">
                <a:moveTo>
                  <a:pt x="0" y="0"/>
                </a:moveTo>
                <a:lnTo>
                  <a:pt x="4608540" y="0"/>
                </a:lnTo>
                <a:lnTo>
                  <a:pt x="4608540" y="3064679"/>
                </a:lnTo>
                <a:lnTo>
                  <a:pt x="0" y="3064679"/>
                </a:lnTo>
                <a:lnTo>
                  <a:pt x="0" y="0"/>
                </a:lnTo>
                <a:close/>
              </a:path>
            </a:pathLst>
          </a:custGeom>
          <a:blipFill>
            <a:blip r:embed="rId7"/>
            <a:stretch>
              <a:fillRect l="-16665" r="-19997"/>
            </a:stretch>
          </a:blipFill>
        </p:spPr>
        <p:txBody>
          <a:bodyPr/>
          <a:lstStyle/>
          <a:p>
            <a:endParaRPr lang="de-DE"/>
          </a:p>
        </p:txBody>
      </p:sp>
      <p:pic>
        <p:nvPicPr>
          <p:cNvPr id="14" name="Grafik 13">
            <a:extLst>
              <a:ext uri="{FF2B5EF4-FFF2-40B4-BE49-F238E27FC236}">
                <a16:creationId xmlns:a16="http://schemas.microsoft.com/office/drawing/2014/main" id="{417BF2E5-9C7D-E262-7B6A-CF738E7CCE11}"/>
              </a:ext>
            </a:extLst>
          </p:cNvPr>
          <p:cNvPicPr>
            <a:picLocks noChangeAspect="1"/>
          </p:cNvPicPr>
          <p:nvPr/>
        </p:nvPicPr>
        <p:blipFill>
          <a:blip r:embed="rId8"/>
          <a:stretch>
            <a:fillRect/>
          </a:stretch>
        </p:blipFill>
        <p:spPr>
          <a:xfrm>
            <a:off x="2472152" y="1568078"/>
            <a:ext cx="14397795" cy="6485494"/>
          </a:xfrm>
          <a:prstGeom prst="rect">
            <a:avLst/>
          </a:prstGeom>
        </p:spPr>
      </p:pic>
      <p:sp>
        <p:nvSpPr>
          <p:cNvPr id="17" name="Rechteck: abgerundete Ecken 16">
            <a:extLst>
              <a:ext uri="{FF2B5EF4-FFF2-40B4-BE49-F238E27FC236}">
                <a16:creationId xmlns:a16="http://schemas.microsoft.com/office/drawing/2014/main" id="{770A38D0-0715-202A-4012-DED5993C62FC}"/>
              </a:ext>
            </a:extLst>
          </p:cNvPr>
          <p:cNvSpPr/>
          <p:nvPr/>
        </p:nvSpPr>
        <p:spPr>
          <a:xfrm>
            <a:off x="2355255" y="1568078"/>
            <a:ext cx="5410796" cy="6611701"/>
          </a:xfrm>
          <a:prstGeom prst="roundRect">
            <a:avLst/>
          </a:prstGeom>
          <a:solidFill>
            <a:schemeClr val="accent2">
              <a:alpha val="10000"/>
            </a:schemeClr>
          </a:solidFill>
          <a:ln>
            <a:solidFill>
              <a:srgbClr val="C0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l"/>
            <a:endParaRPr lang="de-DE" sz="3000" dirty="0">
              <a:solidFill>
                <a:schemeClr val="tx1">
                  <a:lumMod val="85000"/>
                  <a:lumOff val="15000"/>
                </a:schemeClr>
              </a:solidFill>
              <a:latin typeface="Barlow Condensed" panose="00000506000000000000" pitchFamily="2" charset="0"/>
            </a:endParaRPr>
          </a:p>
        </p:txBody>
      </p:sp>
      <p:sp>
        <p:nvSpPr>
          <p:cNvPr id="18" name="Rechteck: abgerundete Ecken 17">
            <a:extLst>
              <a:ext uri="{FF2B5EF4-FFF2-40B4-BE49-F238E27FC236}">
                <a16:creationId xmlns:a16="http://schemas.microsoft.com/office/drawing/2014/main" id="{7763D3CF-3B76-345C-7014-D46334247690}"/>
              </a:ext>
            </a:extLst>
          </p:cNvPr>
          <p:cNvSpPr/>
          <p:nvPr/>
        </p:nvSpPr>
        <p:spPr>
          <a:xfrm>
            <a:off x="739774" y="8340024"/>
            <a:ext cx="18776951" cy="1600200"/>
          </a:xfrm>
          <a:prstGeom prst="roundRect">
            <a:avLst/>
          </a:prstGeom>
          <a:solidFill>
            <a:schemeClr val="accent6">
              <a:lumMod val="75000"/>
              <a:alpha val="11000"/>
            </a:schemeClr>
          </a:solidFill>
          <a:ln>
            <a:solidFill>
              <a:schemeClr val="accent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457200" indent="-457200" algn="l">
              <a:buFont typeface="Wingdings" panose="05000000000000000000" pitchFamily="2" charset="2"/>
              <a:buChar char="à"/>
            </a:pPr>
            <a:r>
              <a:rPr lang="de-DE" sz="3000" dirty="0">
                <a:solidFill>
                  <a:schemeClr val="tx1">
                    <a:lumMod val="85000"/>
                    <a:lumOff val="15000"/>
                  </a:schemeClr>
                </a:solidFill>
                <a:latin typeface="Barlow Condensed" panose="00000506000000000000" pitchFamily="2" charset="0"/>
                <a:sym typeface="Wingdings" panose="05000000000000000000" pitchFamily="2" charset="2"/>
              </a:rPr>
              <a:t>In</a:t>
            </a:r>
            <a:r>
              <a:rPr lang="de-DE" sz="3000" dirty="0">
                <a:solidFill>
                  <a:schemeClr val="tx1">
                    <a:lumMod val="85000"/>
                    <a:lumOff val="15000"/>
                  </a:schemeClr>
                </a:solidFill>
                <a:latin typeface="Barlow Condensed" panose="00000506000000000000" pitchFamily="2" charset="0"/>
              </a:rPr>
              <a:t> Financial Analysis, </a:t>
            </a:r>
            <a:r>
              <a:rPr lang="de-DE" sz="3000" dirty="0" err="1">
                <a:solidFill>
                  <a:schemeClr val="tx1">
                    <a:lumMod val="85000"/>
                    <a:lumOff val="15000"/>
                  </a:schemeClr>
                </a:solidFill>
                <a:latin typeface="Barlow Condensed" panose="00000506000000000000" pitchFamily="2" charset="0"/>
              </a:rPr>
              <a:t>none</a:t>
            </a:r>
            <a:r>
              <a:rPr lang="de-DE" sz="3000" dirty="0">
                <a:solidFill>
                  <a:schemeClr val="tx1">
                    <a:lumMod val="85000"/>
                    <a:lumOff val="15000"/>
                  </a:schemeClr>
                </a:solidFill>
                <a:latin typeface="Barlow Condensed" panose="00000506000000000000" pitchFamily="2" charset="0"/>
              </a:rPr>
              <a:t> </a:t>
            </a:r>
            <a:r>
              <a:rPr lang="de-DE" sz="3000" dirty="0" err="1">
                <a:solidFill>
                  <a:schemeClr val="tx1">
                    <a:lumMod val="85000"/>
                    <a:lumOff val="15000"/>
                  </a:schemeClr>
                </a:solidFill>
                <a:latin typeface="Barlow Condensed" panose="00000506000000000000" pitchFamily="2" charset="0"/>
              </a:rPr>
              <a:t>of</a:t>
            </a:r>
            <a:r>
              <a:rPr lang="de-DE" sz="3000" dirty="0">
                <a:solidFill>
                  <a:schemeClr val="tx1">
                    <a:lumMod val="85000"/>
                    <a:lumOff val="15000"/>
                  </a:schemeClr>
                </a:solidFill>
                <a:latin typeface="Barlow Condensed" panose="00000506000000000000" pitchFamily="2" charset="0"/>
              </a:rPr>
              <a:t> </a:t>
            </a:r>
            <a:r>
              <a:rPr lang="de-DE" sz="3000" dirty="0" err="1">
                <a:solidFill>
                  <a:schemeClr val="tx1">
                    <a:lumMod val="85000"/>
                    <a:lumOff val="15000"/>
                  </a:schemeClr>
                </a:solidFill>
                <a:latin typeface="Barlow Condensed" panose="00000506000000000000" pitchFamily="2" charset="0"/>
              </a:rPr>
              <a:t>options</a:t>
            </a:r>
            <a:r>
              <a:rPr lang="de-DE" sz="3000" dirty="0">
                <a:solidFill>
                  <a:schemeClr val="tx1">
                    <a:lumMod val="85000"/>
                    <a:lumOff val="15000"/>
                  </a:schemeClr>
                </a:solidFill>
                <a:latin typeface="Barlow Condensed" panose="00000506000000000000" pitchFamily="2" charset="0"/>
              </a:rPr>
              <a:t> </a:t>
            </a:r>
            <a:r>
              <a:rPr lang="de-DE" sz="3000" dirty="0" err="1">
                <a:solidFill>
                  <a:schemeClr val="tx1">
                    <a:lumMod val="85000"/>
                    <a:lumOff val="15000"/>
                  </a:schemeClr>
                </a:solidFill>
                <a:latin typeface="Barlow Condensed" panose="00000506000000000000" pitchFamily="2" charset="0"/>
              </a:rPr>
              <a:t>demonstrated</a:t>
            </a:r>
            <a:r>
              <a:rPr lang="de-DE" sz="3000" dirty="0">
                <a:solidFill>
                  <a:schemeClr val="tx1">
                    <a:lumMod val="85000"/>
                    <a:lumOff val="15000"/>
                  </a:schemeClr>
                </a:solidFill>
                <a:latin typeface="Barlow Condensed" panose="00000506000000000000" pitchFamily="2" charset="0"/>
              </a:rPr>
              <a:t> </a:t>
            </a:r>
            <a:r>
              <a:rPr lang="de-DE" sz="3000" dirty="0" err="1">
                <a:solidFill>
                  <a:schemeClr val="tx1">
                    <a:lumMod val="85000"/>
                    <a:lumOff val="15000"/>
                  </a:schemeClr>
                </a:solidFill>
                <a:latin typeface="Barlow Condensed" panose="00000506000000000000" pitchFamily="2" charset="0"/>
              </a:rPr>
              <a:t>financial</a:t>
            </a:r>
            <a:r>
              <a:rPr lang="de-DE" sz="3000" dirty="0">
                <a:solidFill>
                  <a:schemeClr val="tx1">
                    <a:lumMod val="85000"/>
                    <a:lumOff val="15000"/>
                  </a:schemeClr>
                </a:solidFill>
                <a:latin typeface="Barlow Condensed" panose="00000506000000000000" pitchFamily="2" charset="0"/>
              </a:rPr>
              <a:t> </a:t>
            </a:r>
            <a:r>
              <a:rPr lang="de-DE" sz="3000" dirty="0" err="1">
                <a:solidFill>
                  <a:schemeClr val="tx1">
                    <a:lumMod val="85000"/>
                    <a:lumOff val="15000"/>
                  </a:schemeClr>
                </a:solidFill>
                <a:latin typeface="Barlow Condensed" panose="00000506000000000000" pitchFamily="2" charset="0"/>
              </a:rPr>
              <a:t>viability</a:t>
            </a:r>
            <a:r>
              <a:rPr lang="de-DE" sz="3000" dirty="0">
                <a:solidFill>
                  <a:schemeClr val="tx1">
                    <a:lumMod val="85000"/>
                    <a:lumOff val="15000"/>
                  </a:schemeClr>
                </a:solidFill>
                <a:latin typeface="Barlow Condensed" panose="00000506000000000000" pitchFamily="2" charset="0"/>
              </a:rPr>
              <a:t> </a:t>
            </a:r>
            <a:r>
              <a:rPr lang="de-DE" sz="3000" dirty="0" err="1">
                <a:solidFill>
                  <a:schemeClr val="tx1">
                    <a:lumMod val="85000"/>
                    <a:lumOff val="15000"/>
                  </a:schemeClr>
                </a:solidFill>
                <a:latin typeface="Barlow Condensed" panose="00000506000000000000" pitchFamily="2" charset="0"/>
              </a:rPr>
              <a:t>under</a:t>
            </a:r>
            <a:r>
              <a:rPr lang="de-DE" sz="3000" dirty="0">
                <a:solidFill>
                  <a:schemeClr val="tx1">
                    <a:lumMod val="85000"/>
                    <a:lumOff val="15000"/>
                  </a:schemeClr>
                </a:solidFill>
                <a:latin typeface="Barlow Condensed" panose="00000506000000000000" pitchFamily="2" charset="0"/>
              </a:rPr>
              <a:t> </a:t>
            </a:r>
            <a:r>
              <a:rPr lang="de-DE" sz="3000" dirty="0" err="1">
                <a:solidFill>
                  <a:schemeClr val="tx1">
                    <a:lumMod val="85000"/>
                    <a:lumOff val="15000"/>
                  </a:schemeClr>
                </a:solidFill>
                <a:latin typeface="Barlow Condensed" panose="00000506000000000000" pitchFamily="2" charset="0"/>
              </a:rPr>
              <a:t>current</a:t>
            </a:r>
            <a:r>
              <a:rPr lang="de-DE" sz="3000" dirty="0">
                <a:solidFill>
                  <a:schemeClr val="tx1">
                    <a:lumMod val="85000"/>
                    <a:lumOff val="15000"/>
                  </a:schemeClr>
                </a:solidFill>
                <a:latin typeface="Barlow Condensed" panose="00000506000000000000" pitchFamily="2" charset="0"/>
              </a:rPr>
              <a:t> </a:t>
            </a:r>
            <a:r>
              <a:rPr lang="de-DE" sz="3000" dirty="0" err="1">
                <a:solidFill>
                  <a:schemeClr val="tx1">
                    <a:lumMod val="85000"/>
                    <a:lumOff val="15000"/>
                  </a:schemeClr>
                </a:solidFill>
                <a:latin typeface="Barlow Condensed" panose="00000506000000000000" pitchFamily="2" charset="0"/>
              </a:rPr>
              <a:t>fees</a:t>
            </a:r>
            <a:r>
              <a:rPr lang="de-DE" sz="3000" dirty="0">
                <a:solidFill>
                  <a:schemeClr val="tx1">
                    <a:lumMod val="85000"/>
                    <a:lumOff val="15000"/>
                  </a:schemeClr>
                </a:solidFill>
                <a:latin typeface="Barlow Condensed" panose="00000506000000000000" pitchFamily="2" charset="0"/>
              </a:rPr>
              <a:t>, </a:t>
            </a:r>
            <a:r>
              <a:rPr lang="de-DE" sz="3000" dirty="0" err="1">
                <a:solidFill>
                  <a:schemeClr val="tx1">
                    <a:lumMod val="85000"/>
                    <a:lumOff val="15000"/>
                  </a:schemeClr>
                </a:solidFill>
                <a:latin typeface="Barlow Condensed" panose="00000506000000000000" pitchFamily="2" charset="0"/>
              </a:rPr>
              <a:t>service</a:t>
            </a:r>
            <a:r>
              <a:rPr lang="de-DE" sz="3000" dirty="0">
                <a:solidFill>
                  <a:schemeClr val="tx1">
                    <a:lumMod val="85000"/>
                    <a:lumOff val="15000"/>
                  </a:schemeClr>
                </a:solidFill>
                <a:latin typeface="Barlow Condensed" panose="00000506000000000000" pitchFamily="2" charset="0"/>
              </a:rPr>
              <a:t> </a:t>
            </a:r>
            <a:r>
              <a:rPr lang="de-DE" sz="3000" dirty="0" err="1">
                <a:solidFill>
                  <a:schemeClr val="tx1">
                    <a:lumMod val="85000"/>
                    <a:lumOff val="15000"/>
                  </a:schemeClr>
                </a:solidFill>
                <a:latin typeface="Barlow Condensed" panose="00000506000000000000" pitchFamily="2" charset="0"/>
              </a:rPr>
              <a:t>cost</a:t>
            </a:r>
            <a:r>
              <a:rPr lang="de-DE" sz="3000" dirty="0">
                <a:solidFill>
                  <a:schemeClr val="tx1">
                    <a:lumMod val="85000"/>
                    <a:lumOff val="15000"/>
                  </a:schemeClr>
                </a:solidFill>
                <a:latin typeface="Barlow Condensed" panose="00000506000000000000" pitchFamily="2" charset="0"/>
              </a:rPr>
              <a:t> </a:t>
            </a:r>
            <a:r>
              <a:rPr lang="de-DE" sz="3000" dirty="0" err="1">
                <a:solidFill>
                  <a:schemeClr val="tx1">
                    <a:lumMod val="85000"/>
                    <a:lumOff val="15000"/>
                  </a:schemeClr>
                </a:solidFill>
                <a:latin typeface="Barlow Condensed" panose="00000506000000000000" pitchFamily="2" charset="0"/>
              </a:rPr>
              <a:t>avoidance</a:t>
            </a:r>
            <a:r>
              <a:rPr lang="de-DE" sz="3000" dirty="0">
                <a:solidFill>
                  <a:schemeClr val="tx1">
                    <a:lumMod val="85000"/>
                    <a:lumOff val="15000"/>
                  </a:schemeClr>
                </a:solidFill>
                <a:latin typeface="Barlow Condensed" panose="00000506000000000000" pitchFamily="2" charset="0"/>
              </a:rPr>
              <a:t> and </a:t>
            </a:r>
            <a:r>
              <a:rPr lang="de-DE" sz="3000" dirty="0" err="1">
                <a:solidFill>
                  <a:schemeClr val="tx1">
                    <a:lumMod val="85000"/>
                    <a:lumOff val="15000"/>
                  </a:schemeClr>
                </a:solidFill>
                <a:latin typeface="Barlow Condensed" panose="00000506000000000000" pitchFamily="2" charset="0"/>
              </a:rPr>
              <a:t>selling</a:t>
            </a:r>
            <a:r>
              <a:rPr lang="de-DE" sz="3000" dirty="0">
                <a:solidFill>
                  <a:schemeClr val="tx1">
                    <a:lumMod val="85000"/>
                    <a:lumOff val="15000"/>
                  </a:schemeClr>
                </a:solidFill>
                <a:latin typeface="Barlow Condensed" panose="00000506000000000000" pitchFamily="2" charset="0"/>
              </a:rPr>
              <a:t> </a:t>
            </a:r>
            <a:r>
              <a:rPr lang="de-DE" sz="3000" dirty="0" err="1">
                <a:solidFill>
                  <a:schemeClr val="tx1">
                    <a:lumMod val="85000"/>
                    <a:lumOff val="15000"/>
                  </a:schemeClr>
                </a:solidFill>
                <a:latin typeface="Barlow Condensed" panose="00000506000000000000" pitchFamily="2" charset="0"/>
              </a:rPr>
              <a:t>price</a:t>
            </a:r>
            <a:r>
              <a:rPr lang="de-DE" sz="3000" dirty="0">
                <a:solidFill>
                  <a:schemeClr val="tx1">
                    <a:lumMod val="85000"/>
                    <a:lumOff val="15000"/>
                  </a:schemeClr>
                </a:solidFill>
                <a:latin typeface="Barlow Condensed" panose="00000506000000000000" pitchFamily="2" charset="0"/>
              </a:rPr>
              <a:t> </a:t>
            </a:r>
            <a:r>
              <a:rPr lang="de-DE" sz="3000" dirty="0" err="1">
                <a:solidFill>
                  <a:schemeClr val="tx1">
                    <a:lumMod val="85000"/>
                    <a:lumOff val="15000"/>
                  </a:schemeClr>
                </a:solidFill>
                <a:latin typeface="Barlow Condensed" panose="00000506000000000000" pitchFamily="2" charset="0"/>
              </a:rPr>
              <a:t>of</a:t>
            </a:r>
            <a:r>
              <a:rPr lang="de-DE" sz="3000" dirty="0">
                <a:solidFill>
                  <a:schemeClr val="tx1">
                    <a:lumMod val="85000"/>
                    <a:lumOff val="15000"/>
                  </a:schemeClr>
                </a:solidFill>
                <a:latin typeface="Barlow Condensed" panose="00000506000000000000" pitchFamily="2" charset="0"/>
              </a:rPr>
              <a:t> TWW</a:t>
            </a:r>
          </a:p>
          <a:p>
            <a:pPr marL="457200" indent="-457200" algn="l">
              <a:buFont typeface="Wingdings" panose="05000000000000000000" pitchFamily="2" charset="2"/>
              <a:buChar char="à"/>
            </a:pPr>
            <a:r>
              <a:rPr lang="de-DE" sz="3000" dirty="0">
                <a:solidFill>
                  <a:schemeClr val="tx1">
                    <a:lumMod val="85000"/>
                    <a:lumOff val="15000"/>
                  </a:schemeClr>
                </a:solidFill>
                <a:latin typeface="Barlow Condensed" panose="00000506000000000000" pitchFamily="2" charset="0"/>
              </a:rPr>
              <a:t>Low </a:t>
            </a:r>
            <a:r>
              <a:rPr lang="de-DE" sz="3000" dirty="0" err="1">
                <a:solidFill>
                  <a:schemeClr val="tx1">
                    <a:lumMod val="85000"/>
                    <a:lumOff val="15000"/>
                  </a:schemeClr>
                </a:solidFill>
                <a:latin typeface="Barlow Condensed" panose="00000506000000000000" pitchFamily="2" charset="0"/>
              </a:rPr>
              <a:t>to</a:t>
            </a:r>
            <a:r>
              <a:rPr lang="de-DE" sz="3000" dirty="0">
                <a:solidFill>
                  <a:schemeClr val="tx1">
                    <a:lumMod val="85000"/>
                    <a:lumOff val="15000"/>
                  </a:schemeClr>
                </a:solidFill>
                <a:latin typeface="Barlow Condensed" panose="00000506000000000000" pitchFamily="2" charset="0"/>
              </a:rPr>
              <a:t> high </a:t>
            </a:r>
            <a:r>
              <a:rPr lang="de-DE" sz="3000" dirty="0" err="1">
                <a:solidFill>
                  <a:schemeClr val="tx1">
                    <a:lumMod val="85000"/>
                    <a:lumOff val="15000"/>
                  </a:schemeClr>
                </a:solidFill>
                <a:latin typeface="Barlow Condensed" panose="00000506000000000000" pitchFamily="2" charset="0"/>
              </a:rPr>
              <a:t>economic</a:t>
            </a:r>
            <a:r>
              <a:rPr lang="de-DE" sz="3000" dirty="0">
                <a:solidFill>
                  <a:schemeClr val="tx1">
                    <a:lumMod val="85000"/>
                    <a:lumOff val="15000"/>
                  </a:schemeClr>
                </a:solidFill>
                <a:latin typeface="Barlow Condensed" panose="00000506000000000000" pitchFamily="2" charset="0"/>
              </a:rPr>
              <a:t> </a:t>
            </a:r>
            <a:r>
              <a:rPr lang="de-DE" sz="3000" dirty="0" err="1">
                <a:solidFill>
                  <a:schemeClr val="tx1">
                    <a:lumMod val="85000"/>
                    <a:lumOff val="15000"/>
                  </a:schemeClr>
                </a:solidFill>
                <a:latin typeface="Barlow Condensed" panose="00000506000000000000" pitchFamily="2" charset="0"/>
              </a:rPr>
              <a:t>viability</a:t>
            </a:r>
            <a:r>
              <a:rPr lang="de-DE" sz="3000" dirty="0">
                <a:solidFill>
                  <a:schemeClr val="tx1">
                    <a:lumMod val="85000"/>
                    <a:lumOff val="15000"/>
                  </a:schemeClr>
                </a:solidFill>
                <a:latin typeface="Barlow Condensed" panose="00000506000000000000" pitchFamily="2" charset="0"/>
              </a:rPr>
              <a:t> </a:t>
            </a:r>
          </a:p>
          <a:p>
            <a:pPr marL="457200" indent="-457200" algn="l">
              <a:buFont typeface="Wingdings" panose="05000000000000000000" pitchFamily="2" charset="2"/>
              <a:buChar char="à"/>
            </a:pPr>
            <a:r>
              <a:rPr lang="de-DE" sz="3000" dirty="0">
                <a:solidFill>
                  <a:schemeClr val="tx1">
                    <a:lumMod val="85000"/>
                    <a:lumOff val="15000"/>
                  </a:schemeClr>
                </a:solidFill>
                <a:latin typeface="Barlow Condensed" panose="00000506000000000000" pitchFamily="2" charset="0"/>
              </a:rPr>
              <a:t>High </a:t>
            </a:r>
            <a:r>
              <a:rPr lang="de-DE" sz="3000" dirty="0" err="1">
                <a:solidFill>
                  <a:schemeClr val="tx1">
                    <a:lumMod val="85000"/>
                    <a:lumOff val="15000"/>
                  </a:schemeClr>
                </a:solidFill>
                <a:latin typeface="Barlow Condensed" panose="00000506000000000000" pitchFamily="2" charset="0"/>
              </a:rPr>
              <a:t>variance</a:t>
            </a:r>
            <a:r>
              <a:rPr lang="de-DE" sz="3000" dirty="0">
                <a:solidFill>
                  <a:schemeClr val="tx1">
                    <a:lumMod val="85000"/>
                    <a:lumOff val="15000"/>
                  </a:schemeClr>
                </a:solidFill>
                <a:latin typeface="Barlow Condensed" panose="00000506000000000000" pitchFamily="2" charset="0"/>
              </a:rPr>
              <a:t> </a:t>
            </a:r>
            <a:r>
              <a:rPr lang="de-DE" sz="3000" dirty="0" err="1">
                <a:solidFill>
                  <a:schemeClr val="tx1">
                    <a:lumMod val="85000"/>
                    <a:lumOff val="15000"/>
                  </a:schemeClr>
                </a:solidFill>
                <a:latin typeface="Barlow Condensed" panose="00000506000000000000" pitchFamily="2" charset="0"/>
              </a:rPr>
              <a:t>between</a:t>
            </a:r>
            <a:r>
              <a:rPr lang="de-DE" sz="3000" dirty="0">
                <a:solidFill>
                  <a:schemeClr val="tx1">
                    <a:lumMod val="85000"/>
                    <a:lumOff val="15000"/>
                  </a:schemeClr>
                </a:solidFill>
                <a:latin typeface="Barlow Condensed" panose="00000506000000000000" pitchFamily="2" charset="0"/>
              </a:rPr>
              <a:t> </a:t>
            </a:r>
            <a:r>
              <a:rPr lang="de-DE" sz="3000" dirty="0" err="1">
                <a:solidFill>
                  <a:schemeClr val="tx1">
                    <a:lumMod val="85000"/>
                    <a:lumOff val="15000"/>
                  </a:schemeClr>
                </a:solidFill>
                <a:latin typeface="Barlow Condensed" panose="00000506000000000000" pitchFamily="2" charset="0"/>
              </a:rPr>
              <a:t>standards</a:t>
            </a:r>
            <a:r>
              <a:rPr lang="de-DE" sz="3000" dirty="0">
                <a:solidFill>
                  <a:schemeClr val="tx1">
                    <a:lumMod val="85000"/>
                    <a:lumOff val="15000"/>
                  </a:schemeClr>
                </a:solidFill>
                <a:latin typeface="Barlow Condensed" panose="00000506000000000000" pitchFamily="2" charset="0"/>
              </a:rPr>
              <a:t> </a:t>
            </a:r>
            <a:r>
              <a:rPr lang="de-DE" sz="3000" dirty="0" err="1">
                <a:solidFill>
                  <a:schemeClr val="tx1">
                    <a:lumMod val="85000"/>
                    <a:lumOff val="15000"/>
                  </a:schemeClr>
                </a:solidFill>
                <a:latin typeface="Barlow Condensed" panose="00000506000000000000" pitchFamily="2" charset="0"/>
              </a:rPr>
              <a:t>scenario</a:t>
            </a:r>
            <a:r>
              <a:rPr lang="de-DE" sz="3000" dirty="0">
                <a:solidFill>
                  <a:schemeClr val="tx1">
                    <a:lumMod val="85000"/>
                    <a:lumOff val="15000"/>
                  </a:schemeClr>
                </a:solidFill>
                <a:latin typeface="Barlow Condensed" panose="00000506000000000000" pitchFamily="2" charset="0"/>
              </a:rPr>
              <a:t> and </a:t>
            </a:r>
            <a:r>
              <a:rPr lang="de-DE" sz="3000" dirty="0" err="1">
                <a:solidFill>
                  <a:schemeClr val="tx1">
                    <a:lumMod val="85000"/>
                    <a:lumOff val="15000"/>
                  </a:schemeClr>
                </a:solidFill>
                <a:latin typeface="Barlow Condensed" panose="00000506000000000000" pitchFamily="2" charset="0"/>
              </a:rPr>
              <a:t>respective</a:t>
            </a:r>
            <a:r>
              <a:rPr lang="de-DE" sz="3000" dirty="0">
                <a:solidFill>
                  <a:schemeClr val="tx1">
                    <a:lumMod val="85000"/>
                    <a:lumOff val="15000"/>
                  </a:schemeClr>
                </a:solidFill>
                <a:latin typeface="Barlow Condensed" panose="00000506000000000000" pitchFamily="2" charset="0"/>
              </a:rPr>
              <a:t> </a:t>
            </a:r>
            <a:r>
              <a:rPr lang="de-DE" sz="3000" dirty="0" err="1">
                <a:solidFill>
                  <a:schemeClr val="tx1">
                    <a:lumMod val="85000"/>
                    <a:lumOff val="15000"/>
                  </a:schemeClr>
                </a:solidFill>
                <a:latin typeface="Barlow Condensed" panose="00000506000000000000" pitchFamily="2" charset="0"/>
              </a:rPr>
              <a:t>technology</a:t>
            </a:r>
            <a:r>
              <a:rPr lang="de-DE" sz="3000" dirty="0">
                <a:solidFill>
                  <a:schemeClr val="tx1">
                    <a:lumMod val="85000"/>
                    <a:lumOff val="15000"/>
                  </a:schemeClr>
                </a:solidFill>
                <a:latin typeface="Barlow Condensed" panose="00000506000000000000" pitchFamily="2" charset="0"/>
              </a:rPr>
              <a:t> </a:t>
            </a:r>
            <a:r>
              <a:rPr lang="de-DE" sz="3000" dirty="0" err="1">
                <a:solidFill>
                  <a:schemeClr val="tx1">
                    <a:lumMod val="85000"/>
                    <a:lumOff val="15000"/>
                  </a:schemeClr>
                </a:solidFill>
                <a:latin typeface="Barlow Condensed" panose="00000506000000000000" pitchFamily="2" charset="0"/>
              </a:rPr>
              <a:t>options</a:t>
            </a:r>
            <a:r>
              <a:rPr lang="de-DE" sz="3000" dirty="0">
                <a:solidFill>
                  <a:schemeClr val="tx1">
                    <a:lumMod val="85000"/>
                    <a:lumOff val="15000"/>
                  </a:schemeClr>
                </a:solidFill>
                <a:latin typeface="Barlow Condensed" panose="00000506000000000000" pitchFamily="2" charset="0"/>
              </a:rPr>
              <a:t>, </a:t>
            </a:r>
            <a:r>
              <a:rPr lang="de-DE" sz="3000" dirty="0" err="1">
                <a:solidFill>
                  <a:schemeClr val="tx1">
                    <a:lumMod val="85000"/>
                    <a:lumOff val="15000"/>
                  </a:schemeClr>
                </a:solidFill>
                <a:latin typeface="Barlow Condensed" panose="00000506000000000000" pitchFamily="2" charset="0"/>
              </a:rPr>
              <a:t>while</a:t>
            </a:r>
            <a:r>
              <a:rPr lang="de-DE" sz="3000" dirty="0">
                <a:solidFill>
                  <a:schemeClr val="tx1">
                    <a:lumMod val="85000"/>
                    <a:lumOff val="15000"/>
                  </a:schemeClr>
                </a:solidFill>
                <a:latin typeface="Barlow Condensed" panose="00000506000000000000" pitchFamily="2" charset="0"/>
              </a:rPr>
              <a:t> </a:t>
            </a:r>
            <a:r>
              <a:rPr lang="de-DE" sz="3000" dirty="0" err="1">
                <a:solidFill>
                  <a:schemeClr val="tx1">
                    <a:lumMod val="85000"/>
                    <a:lumOff val="15000"/>
                  </a:schemeClr>
                </a:solidFill>
                <a:latin typeface="Barlow Condensed" panose="00000506000000000000" pitchFamily="2" charset="0"/>
              </a:rPr>
              <a:t>most</a:t>
            </a:r>
            <a:r>
              <a:rPr lang="de-DE" sz="3000" dirty="0">
                <a:solidFill>
                  <a:schemeClr val="tx1">
                    <a:lumMod val="85000"/>
                    <a:lumOff val="15000"/>
                  </a:schemeClr>
                </a:solidFill>
                <a:latin typeface="Barlow Condensed" panose="00000506000000000000" pitchFamily="2" charset="0"/>
              </a:rPr>
              <a:t> viable </a:t>
            </a:r>
            <a:r>
              <a:rPr lang="de-DE" sz="3000" dirty="0" err="1">
                <a:solidFill>
                  <a:schemeClr val="tx1">
                    <a:lumMod val="85000"/>
                    <a:lumOff val="15000"/>
                  </a:schemeClr>
                </a:solidFill>
                <a:latin typeface="Barlow Condensed" panose="00000506000000000000" pitchFamily="2" charset="0"/>
              </a:rPr>
              <a:t>option</a:t>
            </a:r>
            <a:r>
              <a:rPr lang="de-DE" sz="3000" dirty="0">
                <a:solidFill>
                  <a:schemeClr val="tx1">
                    <a:lumMod val="85000"/>
                    <a:lumOff val="15000"/>
                  </a:schemeClr>
                </a:solidFill>
                <a:latin typeface="Barlow Condensed" panose="00000506000000000000" pitchFamily="2" charset="0"/>
              </a:rPr>
              <a:t> </a:t>
            </a:r>
            <a:r>
              <a:rPr lang="de-DE" sz="3000" dirty="0" err="1">
                <a:solidFill>
                  <a:schemeClr val="tx1">
                    <a:lumMod val="85000"/>
                    <a:lumOff val="15000"/>
                  </a:schemeClr>
                </a:solidFill>
                <a:latin typeface="Barlow Condensed" panose="00000506000000000000" pitchFamily="2" charset="0"/>
              </a:rPr>
              <a:t>under</a:t>
            </a:r>
            <a:r>
              <a:rPr lang="de-DE" sz="3000" dirty="0">
                <a:solidFill>
                  <a:schemeClr val="tx1">
                    <a:lumMod val="85000"/>
                    <a:lumOff val="15000"/>
                  </a:schemeClr>
                </a:solidFill>
                <a:latin typeface="Barlow Condensed" panose="00000506000000000000" pitchFamily="2" charset="0"/>
              </a:rPr>
              <a:t> </a:t>
            </a:r>
            <a:r>
              <a:rPr lang="de-DE" sz="3000" dirty="0" err="1">
                <a:solidFill>
                  <a:schemeClr val="tx1">
                    <a:lumMod val="85000"/>
                    <a:lumOff val="15000"/>
                  </a:schemeClr>
                </a:solidFill>
                <a:latin typeface="Barlow Condensed" panose="00000506000000000000" pitchFamily="2" charset="0"/>
              </a:rPr>
              <a:t>scenario</a:t>
            </a:r>
            <a:r>
              <a:rPr lang="de-DE" sz="3000" dirty="0">
                <a:solidFill>
                  <a:schemeClr val="tx1">
                    <a:lumMod val="85000"/>
                    <a:lumOff val="15000"/>
                  </a:schemeClr>
                </a:solidFill>
                <a:latin typeface="Barlow Condensed" panose="00000506000000000000" pitchFamily="2" charset="0"/>
              </a:rPr>
              <a:t> B - B4</a:t>
            </a:r>
          </a:p>
        </p:txBody>
      </p:sp>
      <p:sp>
        <p:nvSpPr>
          <p:cNvPr id="7" name="Rechteck: abgerundete Ecken 6">
            <a:extLst>
              <a:ext uri="{FF2B5EF4-FFF2-40B4-BE49-F238E27FC236}">
                <a16:creationId xmlns:a16="http://schemas.microsoft.com/office/drawing/2014/main" id="{F916D846-84BF-EC23-F406-74872FC3B1E3}"/>
              </a:ext>
            </a:extLst>
          </p:cNvPr>
          <p:cNvSpPr/>
          <p:nvPr/>
        </p:nvSpPr>
        <p:spPr>
          <a:xfrm>
            <a:off x="11153483" y="1565237"/>
            <a:ext cx="5925575" cy="6611701"/>
          </a:xfrm>
          <a:prstGeom prst="roundRect">
            <a:avLst/>
          </a:prstGeom>
          <a:solidFill>
            <a:schemeClr val="accent2">
              <a:alpha val="10000"/>
            </a:schemeClr>
          </a:solidFill>
          <a:ln>
            <a:solidFill>
              <a:srgbClr val="C0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l"/>
            <a:endParaRPr lang="de-DE" sz="3000" dirty="0">
              <a:solidFill>
                <a:schemeClr val="tx1">
                  <a:lumMod val="85000"/>
                  <a:lumOff val="15000"/>
                </a:schemeClr>
              </a:solidFill>
              <a:latin typeface="Barlow Condensed" panose="00000506000000000000" pitchFamily="2" charset="0"/>
            </a:endParaRPr>
          </a:p>
        </p:txBody>
      </p:sp>
      <p:sp>
        <p:nvSpPr>
          <p:cNvPr id="9" name="Rechteck: abgerundete Ecken 8">
            <a:extLst>
              <a:ext uri="{FF2B5EF4-FFF2-40B4-BE49-F238E27FC236}">
                <a16:creationId xmlns:a16="http://schemas.microsoft.com/office/drawing/2014/main" id="{087B56F9-6298-7AE8-F644-8D58EF6CC5F8}"/>
              </a:ext>
            </a:extLst>
          </p:cNvPr>
          <p:cNvSpPr/>
          <p:nvPr/>
        </p:nvSpPr>
        <p:spPr>
          <a:xfrm>
            <a:off x="7308850" y="1563564"/>
            <a:ext cx="4572000" cy="6611701"/>
          </a:xfrm>
          <a:prstGeom prst="roundRect">
            <a:avLst/>
          </a:prstGeom>
          <a:solidFill>
            <a:schemeClr val="accent2">
              <a:alpha val="10000"/>
            </a:schemeClr>
          </a:solidFill>
          <a:ln>
            <a:solidFill>
              <a:srgbClr val="C0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l"/>
            <a:endParaRPr lang="de-DE" sz="3000" dirty="0">
              <a:solidFill>
                <a:schemeClr val="tx1">
                  <a:lumMod val="85000"/>
                  <a:lumOff val="15000"/>
                </a:schemeClr>
              </a:solidFill>
              <a:latin typeface="Barlow Condensed" panose="00000506000000000000" pitchFamily="2" charset="0"/>
            </a:endParaRPr>
          </a:p>
        </p:txBody>
      </p:sp>
      <p:sp>
        <p:nvSpPr>
          <p:cNvPr id="12" name="TextBox 2">
            <a:extLst>
              <a:ext uri="{FF2B5EF4-FFF2-40B4-BE49-F238E27FC236}">
                <a16:creationId xmlns:a16="http://schemas.microsoft.com/office/drawing/2014/main" id="{9DAC9323-1812-700D-6366-F89D6BAB0921}"/>
              </a:ext>
            </a:extLst>
          </p:cNvPr>
          <p:cNvSpPr txBox="1"/>
          <p:nvPr/>
        </p:nvSpPr>
        <p:spPr>
          <a:xfrm>
            <a:off x="2487942" y="10307342"/>
            <a:ext cx="6293820" cy="507831"/>
          </a:xfrm>
          <a:prstGeom prst="rect">
            <a:avLst/>
          </a:prstGeom>
          <a:noFill/>
        </p:spPr>
        <p:txBody>
          <a:bodyPr wrap="square">
            <a:spAutoFit/>
          </a:bodyPr>
          <a:lstStyle/>
          <a:p>
            <a:r>
              <a:rPr lang="en-IN" sz="2700" dirty="0">
                <a:solidFill>
                  <a:srgbClr val="00B0F0"/>
                </a:solidFill>
              </a:rPr>
              <a:t>People. INNOVATING. Sanitation.</a:t>
            </a:r>
            <a:endParaRPr lang="en-GB" sz="2700" dirty="0">
              <a:solidFill>
                <a:srgbClr val="00B0F0"/>
              </a:solidFill>
            </a:endParaRPr>
          </a:p>
        </p:txBody>
      </p:sp>
      <p:pic>
        <p:nvPicPr>
          <p:cNvPr id="13" name="Picture 1">
            <a:extLst>
              <a:ext uri="{FF2B5EF4-FFF2-40B4-BE49-F238E27FC236}">
                <a16:creationId xmlns:a16="http://schemas.microsoft.com/office/drawing/2014/main" id="{D711F163-2302-5AAC-83AC-69FC43F75438}"/>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9813"/>
          <a:stretch/>
        </p:blipFill>
        <p:spPr bwMode="auto">
          <a:xfrm>
            <a:off x="12642850" y="238601"/>
            <a:ext cx="2486587" cy="10484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3043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P spid="18" grpId="0" animBg="1"/>
      <p:bldP spid="7" grpId="0" animBg="1"/>
      <p:bldP spid="9" grpId="0" animBg="1"/>
      <p:bldP spid="9"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hteck: abgerundete Ecken 13">
            <a:extLst>
              <a:ext uri="{FF2B5EF4-FFF2-40B4-BE49-F238E27FC236}">
                <a16:creationId xmlns:a16="http://schemas.microsoft.com/office/drawing/2014/main" id="{0B27D065-E266-1177-E40E-B0C71125454A}"/>
              </a:ext>
            </a:extLst>
          </p:cNvPr>
          <p:cNvSpPr/>
          <p:nvPr/>
        </p:nvSpPr>
        <p:spPr>
          <a:xfrm>
            <a:off x="-135792" y="7788275"/>
            <a:ext cx="6394450" cy="717506"/>
          </a:xfrm>
          <a:prstGeom prst="roundRect">
            <a:avLst/>
          </a:prstGeom>
          <a:solidFill>
            <a:schemeClr val="accent6">
              <a:lumMod val="60000"/>
              <a:lumOff val="40000"/>
              <a:alpha val="54000"/>
            </a:schemeClr>
          </a:solidFill>
          <a:ln>
            <a:solidFill>
              <a:schemeClr val="accent6">
                <a:lumMod val="7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Rechteck: abgerundete Ecken 14">
            <a:extLst>
              <a:ext uri="{FF2B5EF4-FFF2-40B4-BE49-F238E27FC236}">
                <a16:creationId xmlns:a16="http://schemas.microsoft.com/office/drawing/2014/main" id="{2A111515-0546-76A6-D615-A193E63B445E}"/>
              </a:ext>
            </a:extLst>
          </p:cNvPr>
          <p:cNvSpPr/>
          <p:nvPr/>
        </p:nvSpPr>
        <p:spPr>
          <a:xfrm>
            <a:off x="-153418" y="5165769"/>
            <a:ext cx="6394450" cy="717506"/>
          </a:xfrm>
          <a:prstGeom prst="roundRect">
            <a:avLst/>
          </a:prstGeom>
          <a:solidFill>
            <a:schemeClr val="accent6">
              <a:lumMod val="60000"/>
              <a:lumOff val="40000"/>
              <a:alpha val="54000"/>
            </a:schemeClr>
          </a:solidFill>
          <a:ln>
            <a:solidFill>
              <a:schemeClr val="accent6">
                <a:lumMod val="7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abgerundete Ecken 10">
            <a:extLst>
              <a:ext uri="{FF2B5EF4-FFF2-40B4-BE49-F238E27FC236}">
                <a16:creationId xmlns:a16="http://schemas.microsoft.com/office/drawing/2014/main" id="{FD452FE8-9B5B-600C-3A82-61F51EF35117}"/>
              </a:ext>
            </a:extLst>
          </p:cNvPr>
          <p:cNvSpPr/>
          <p:nvPr/>
        </p:nvSpPr>
        <p:spPr>
          <a:xfrm>
            <a:off x="-135792" y="2007134"/>
            <a:ext cx="6394450" cy="717506"/>
          </a:xfrm>
          <a:prstGeom prst="roundRect">
            <a:avLst/>
          </a:prstGeom>
          <a:solidFill>
            <a:schemeClr val="accent6">
              <a:lumMod val="60000"/>
              <a:lumOff val="40000"/>
              <a:alpha val="54000"/>
            </a:schemeClr>
          </a:solidFill>
          <a:ln>
            <a:solidFill>
              <a:schemeClr val="accent6">
                <a:lumMod val="7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6" name="object 26"/>
          <p:cNvSpPr/>
          <p:nvPr/>
        </p:nvSpPr>
        <p:spPr>
          <a:xfrm>
            <a:off x="837670" y="1471159"/>
            <a:ext cx="18428970" cy="0"/>
          </a:xfrm>
          <a:custGeom>
            <a:avLst/>
            <a:gdLst/>
            <a:ahLst/>
            <a:cxnLst/>
            <a:rect l="l" t="t" r="r" b="b"/>
            <a:pathLst>
              <a:path w="18428970">
                <a:moveTo>
                  <a:pt x="0" y="0"/>
                </a:moveTo>
                <a:lnTo>
                  <a:pt x="18428758" y="0"/>
                </a:lnTo>
              </a:path>
            </a:pathLst>
          </a:custGeom>
          <a:ln w="31412">
            <a:solidFill>
              <a:srgbClr val="009FE3"/>
            </a:solidFill>
          </a:ln>
        </p:spPr>
        <p:txBody>
          <a:bodyPr wrap="square" lIns="0" tIns="0" rIns="0" bIns="0" rtlCol="0"/>
          <a:lstStyle/>
          <a:p>
            <a:endParaRPr/>
          </a:p>
        </p:txBody>
      </p:sp>
      <p:sp>
        <p:nvSpPr>
          <p:cNvPr id="30" name="Title 29">
            <a:extLst>
              <a:ext uri="{FF2B5EF4-FFF2-40B4-BE49-F238E27FC236}">
                <a16:creationId xmlns:a16="http://schemas.microsoft.com/office/drawing/2014/main" id="{725E5E43-C2D2-B0A1-E0A3-00D5BFEB0E80}"/>
              </a:ext>
            </a:extLst>
          </p:cNvPr>
          <p:cNvSpPr>
            <a:spLocks noGrp="1"/>
          </p:cNvSpPr>
          <p:nvPr>
            <p:ph type="title"/>
          </p:nvPr>
        </p:nvSpPr>
        <p:spPr/>
        <p:txBody>
          <a:bodyPr/>
          <a:lstStyle/>
          <a:p>
            <a:r>
              <a:rPr lang="en-GB" dirty="0"/>
              <a:t>Results: Summary</a:t>
            </a:r>
          </a:p>
        </p:txBody>
      </p:sp>
      <p:sp>
        <p:nvSpPr>
          <p:cNvPr id="2" name="Rechteck 1">
            <a:extLst>
              <a:ext uri="{FF2B5EF4-FFF2-40B4-BE49-F238E27FC236}">
                <a16:creationId xmlns:a16="http://schemas.microsoft.com/office/drawing/2014/main" id="{11808DB2-3E01-1E3C-6A22-0BABB19815A7}"/>
              </a:ext>
            </a:extLst>
          </p:cNvPr>
          <p:cNvSpPr/>
          <p:nvPr/>
        </p:nvSpPr>
        <p:spPr>
          <a:xfrm>
            <a:off x="7766050" y="10683874"/>
            <a:ext cx="4419600" cy="39622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Picture 11" descr="A picture containing text, clipart&#10;&#10;Description automatically generated">
            <a:extLst>
              <a:ext uri="{FF2B5EF4-FFF2-40B4-BE49-F238E27FC236}">
                <a16:creationId xmlns:a16="http://schemas.microsoft.com/office/drawing/2014/main" id="{EC713F99-E24F-21EE-74CF-7A66840137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2250" y="10218455"/>
            <a:ext cx="1274910" cy="930837"/>
          </a:xfrm>
          <a:prstGeom prst="rect">
            <a:avLst/>
          </a:prstGeom>
        </p:spPr>
      </p:pic>
      <p:pic>
        <p:nvPicPr>
          <p:cNvPr id="4" name="Picture 16">
            <a:extLst>
              <a:ext uri="{FF2B5EF4-FFF2-40B4-BE49-F238E27FC236}">
                <a16:creationId xmlns:a16="http://schemas.microsoft.com/office/drawing/2014/main" id="{C237DA00-E3CE-5819-5E1C-1B284829645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71050" y="10599455"/>
            <a:ext cx="1324918" cy="39623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
            <a:extLst>
              <a:ext uri="{FF2B5EF4-FFF2-40B4-BE49-F238E27FC236}">
                <a16:creationId xmlns:a16="http://schemas.microsoft.com/office/drawing/2014/main" id="{ECA22D77-AB77-4AA6-F578-4F6E4F38583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21258" y="10302875"/>
            <a:ext cx="1662424" cy="77723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11">
            <a:extLst>
              <a:ext uri="{FF2B5EF4-FFF2-40B4-BE49-F238E27FC236}">
                <a16:creationId xmlns:a16="http://schemas.microsoft.com/office/drawing/2014/main" id="{AB8BA328-98A4-6918-7363-7DB32C1BD394}"/>
              </a:ext>
            </a:extLst>
          </p:cNvPr>
          <p:cNvSpPr txBox="1"/>
          <p:nvPr/>
        </p:nvSpPr>
        <p:spPr>
          <a:xfrm>
            <a:off x="883702" y="2048510"/>
            <a:ext cx="18382938" cy="8863965"/>
          </a:xfrm>
          <a:prstGeom prst="rect">
            <a:avLst/>
          </a:prstGeom>
          <a:noFill/>
        </p:spPr>
        <p:txBody>
          <a:bodyPr wrap="square">
            <a:spAutoFit/>
          </a:bodyPr>
          <a:lstStyle/>
          <a:p>
            <a:r>
              <a:rPr lang="en-US" sz="3000" b="1" dirty="0">
                <a:latin typeface="Barlow Semi Condensed" panose="00000506000000000000" pitchFamily="2" charset="0"/>
              </a:rPr>
              <a:t>Financial and Economic Viability:</a:t>
            </a:r>
          </a:p>
          <a:p>
            <a:endParaRPr lang="en-US" sz="2000" dirty="0">
              <a:latin typeface="Barlow Semi Condensed" panose="00000506000000000000" pitchFamily="2" charset="0"/>
            </a:endParaRPr>
          </a:p>
          <a:p>
            <a:r>
              <a:rPr lang="en-US" sz="3000" dirty="0">
                <a:latin typeface="Barlow Semi Condensed" panose="00000506000000000000" pitchFamily="2" charset="0"/>
              </a:rPr>
              <a:t>From a socio-economic perspective, </a:t>
            </a:r>
            <a:r>
              <a:rPr lang="en-US" sz="3000" b="1" dirty="0">
                <a:latin typeface="Barlow Semi Condensed" panose="00000506000000000000" pitchFamily="2" charset="0"/>
              </a:rPr>
              <a:t>investment in sanitation brings enormous return </a:t>
            </a:r>
            <a:r>
              <a:rPr lang="en-US" sz="3000" dirty="0">
                <a:latin typeface="Barlow Semi Condensed" panose="00000506000000000000" pitchFamily="2" charset="0"/>
              </a:rPr>
              <a:t>to population. 6 DWATS options analyzed using </a:t>
            </a:r>
            <a:r>
              <a:rPr lang="en-US" sz="3000" b="1" dirty="0">
                <a:latin typeface="Barlow Semi Condensed" panose="00000506000000000000" pitchFamily="2" charset="0"/>
              </a:rPr>
              <a:t>Benefit-Cost (B/C) Analysis</a:t>
            </a:r>
            <a:r>
              <a:rPr lang="en-US" sz="3000" dirty="0">
                <a:latin typeface="Barlow Semi Condensed" panose="00000506000000000000" pitchFamily="2" charset="0"/>
              </a:rPr>
              <a:t> &amp; </a:t>
            </a:r>
            <a:r>
              <a:rPr lang="en-US" sz="3000" b="1" dirty="0">
                <a:latin typeface="Barlow Semi Condensed" panose="00000506000000000000" pitchFamily="2" charset="0"/>
              </a:rPr>
              <a:t>Cost-Effectiveness</a:t>
            </a:r>
            <a:r>
              <a:rPr lang="en-US" sz="3000" dirty="0">
                <a:latin typeface="Barlow Semi Condensed" panose="00000506000000000000" pitchFamily="2" charset="0"/>
              </a:rPr>
              <a:t> showed potential for long-term economic sustainability.</a:t>
            </a:r>
          </a:p>
          <a:p>
            <a:pPr marL="457200" lvl="7" indent="-457200">
              <a:buFont typeface="Wingdings" panose="05000000000000000000" pitchFamily="2" charset="2"/>
              <a:buChar char="à"/>
            </a:pPr>
            <a:r>
              <a:rPr lang="en-US" sz="3000" dirty="0">
                <a:latin typeface="Barlow Semi Condensed" panose="00000506000000000000" pitchFamily="2" charset="0"/>
                <a:sym typeface="Wingdings" panose="05000000000000000000" pitchFamily="2" charset="2"/>
              </a:rPr>
              <a:t>While high economic potential, very high differences depending on standards and technology options.</a:t>
            </a:r>
          </a:p>
          <a:p>
            <a:pPr marL="457200" lvl="7" indent="-457200">
              <a:buFont typeface="Wingdings" panose="05000000000000000000" pitchFamily="2" charset="2"/>
              <a:buChar char="à"/>
            </a:pPr>
            <a:r>
              <a:rPr lang="en-US" sz="3000" dirty="0">
                <a:latin typeface="Barlow Semi Condensed" panose="00000506000000000000" pitchFamily="2" charset="0"/>
                <a:sym typeface="Wingdings" panose="05000000000000000000" pitchFamily="2" charset="2"/>
              </a:rPr>
              <a:t>Overall socio-economic gains likely considerably higher, but persisting difficulty in overall assessment.</a:t>
            </a:r>
          </a:p>
          <a:p>
            <a:endParaRPr lang="en-US" sz="2000" dirty="0">
              <a:latin typeface="Barlow Semi Condensed" panose="00000506000000000000" pitchFamily="2" charset="0"/>
            </a:endParaRPr>
          </a:p>
          <a:p>
            <a:endParaRPr lang="en-US" sz="2000" dirty="0">
              <a:latin typeface="Barlow Semi Condensed" panose="00000506000000000000" pitchFamily="2" charset="0"/>
            </a:endParaRPr>
          </a:p>
          <a:p>
            <a:r>
              <a:rPr lang="en-US" sz="3000" b="1" dirty="0">
                <a:latin typeface="Barlow Semi Condensed" panose="00000506000000000000" pitchFamily="2" charset="0"/>
              </a:rPr>
              <a:t>Sustainability &amp; Cost Recovery:</a:t>
            </a:r>
            <a:r>
              <a:rPr lang="en-US" sz="3000" dirty="0">
                <a:latin typeface="Barlow Semi Condensed" panose="00000506000000000000" pitchFamily="2" charset="0"/>
              </a:rPr>
              <a:t> </a:t>
            </a:r>
          </a:p>
          <a:p>
            <a:endParaRPr lang="en-US" sz="2000" dirty="0">
              <a:latin typeface="Barlow Semi Condensed" panose="00000506000000000000" pitchFamily="2" charset="0"/>
            </a:endParaRPr>
          </a:p>
          <a:p>
            <a:r>
              <a:rPr lang="en-US" sz="3000" dirty="0">
                <a:latin typeface="Barlow Semi Condensed" panose="00000506000000000000" pitchFamily="2" charset="0"/>
              </a:rPr>
              <a:t>operational Business models emphasize </a:t>
            </a:r>
            <a:r>
              <a:rPr lang="en-US" sz="3000" b="1" dirty="0">
                <a:latin typeface="Barlow Semi Condensed" panose="00000506000000000000" pitchFamily="2" charset="0"/>
              </a:rPr>
              <a:t>tariffs</a:t>
            </a:r>
            <a:r>
              <a:rPr lang="en-US" sz="3000" dirty="0">
                <a:latin typeface="Barlow Semi Condensed" panose="00000506000000000000" pitchFamily="2" charset="0"/>
              </a:rPr>
              <a:t>, </a:t>
            </a:r>
            <a:r>
              <a:rPr lang="en-US" sz="3000" b="1" dirty="0">
                <a:latin typeface="Barlow Semi Condensed" panose="00000506000000000000" pitchFamily="2" charset="0"/>
              </a:rPr>
              <a:t>user fees</a:t>
            </a:r>
            <a:r>
              <a:rPr lang="en-US" sz="3000" dirty="0">
                <a:latin typeface="Barlow Semi Condensed" panose="00000506000000000000" pitchFamily="2" charset="0"/>
              </a:rPr>
              <a:t>, and </a:t>
            </a:r>
            <a:r>
              <a:rPr lang="en-US" sz="3000" b="1" dirty="0">
                <a:latin typeface="Barlow Semi Condensed" panose="00000506000000000000" pitchFamily="2" charset="0"/>
              </a:rPr>
              <a:t>public-private partnerships (PPP) under circular approaches</a:t>
            </a:r>
            <a:r>
              <a:rPr lang="en-US" sz="3000" dirty="0">
                <a:latin typeface="Barlow Semi Condensed" panose="00000506000000000000" pitchFamily="2" charset="0"/>
              </a:rPr>
              <a:t> to ensure cost recovery. However, current restrictions in biosolids management and circularity.</a:t>
            </a:r>
          </a:p>
          <a:p>
            <a:pPr marL="571500" indent="-571500">
              <a:buFont typeface="Arial" panose="020B0604020202020204" pitchFamily="34" charset="0"/>
              <a:buChar char="•"/>
            </a:pPr>
            <a:endParaRPr lang="en-US" sz="3000" b="1" dirty="0">
              <a:latin typeface="Barlow Semi Condensed" panose="00000506000000000000" pitchFamily="2" charset="0"/>
            </a:endParaRPr>
          </a:p>
          <a:p>
            <a:pPr marL="571500" indent="-571500">
              <a:buFont typeface="Arial" panose="020B0604020202020204" pitchFamily="34" charset="0"/>
              <a:buChar char="•"/>
            </a:pPr>
            <a:endParaRPr lang="en-US" sz="3000" b="1" dirty="0">
              <a:latin typeface="Barlow Semi Condensed" panose="00000506000000000000" pitchFamily="2" charset="0"/>
            </a:endParaRPr>
          </a:p>
          <a:p>
            <a:r>
              <a:rPr lang="en-US" sz="3000" b="1" dirty="0">
                <a:latin typeface="Barlow Semi Condensed" panose="00000506000000000000" pitchFamily="2" charset="0"/>
              </a:rPr>
              <a:t>Adaptation to Climate Change:</a:t>
            </a:r>
            <a:r>
              <a:rPr lang="en-US" sz="3000" dirty="0">
                <a:latin typeface="Barlow Semi Condensed" panose="00000506000000000000" pitchFamily="2" charset="0"/>
              </a:rPr>
              <a:t> </a:t>
            </a:r>
          </a:p>
          <a:p>
            <a:endParaRPr lang="en-US" sz="2000" dirty="0">
              <a:latin typeface="Barlow Semi Condensed" panose="00000506000000000000" pitchFamily="2" charset="0"/>
            </a:endParaRPr>
          </a:p>
          <a:p>
            <a:r>
              <a:rPr lang="en-US" sz="3000" b="1" dirty="0">
                <a:latin typeface="Barlow Semi Condensed" panose="00000506000000000000" pitchFamily="2" charset="0"/>
              </a:rPr>
              <a:t>DWATS</a:t>
            </a:r>
            <a:r>
              <a:rPr lang="en-US" sz="3000" dirty="0">
                <a:latin typeface="Barlow Semi Condensed" panose="00000506000000000000" pitchFamily="2" charset="0"/>
              </a:rPr>
              <a:t> can </a:t>
            </a:r>
            <a:r>
              <a:rPr lang="en-US" sz="3000" b="1" dirty="0">
                <a:latin typeface="Barlow Semi Condensed" panose="00000506000000000000" pitchFamily="2" charset="0"/>
              </a:rPr>
              <a:t>support climate adaptation </a:t>
            </a:r>
            <a:r>
              <a:rPr lang="en-US" sz="3000" dirty="0">
                <a:latin typeface="Barlow Semi Condensed" panose="00000506000000000000" pitchFamily="2" charset="0"/>
              </a:rPr>
              <a:t>&amp; agricultural resilience by providing reuse options for treated wastewater resources, aiding smallholder farmers in water-scarce regions. Further high potential for climate mitigation measures.</a:t>
            </a:r>
          </a:p>
          <a:p>
            <a:pPr marL="571500" indent="-571500">
              <a:buFont typeface="Arial" panose="020B0604020202020204" pitchFamily="34" charset="0"/>
              <a:buChar char="•"/>
            </a:pPr>
            <a:endParaRPr lang="en-US" sz="3000" dirty="0">
              <a:latin typeface="Barlow Semi Condensed" panose="00000506000000000000" pitchFamily="2" charset="0"/>
            </a:endParaRPr>
          </a:p>
          <a:p>
            <a:endParaRPr lang="en-US" sz="3000" dirty="0">
              <a:latin typeface="Barlow Semi Condensed" panose="00000506000000000000" pitchFamily="2" charset="0"/>
            </a:endParaRPr>
          </a:p>
        </p:txBody>
      </p:sp>
      <p:pic>
        <p:nvPicPr>
          <p:cNvPr id="7" name="Picture 6">
            <a:extLst>
              <a:ext uri="{FF2B5EF4-FFF2-40B4-BE49-F238E27FC236}">
                <a16:creationId xmlns:a16="http://schemas.microsoft.com/office/drawing/2014/main" id="{FCC8CE8F-9A3D-AF91-824E-4B8D73775332}"/>
              </a:ext>
            </a:extLst>
          </p:cNvPr>
          <p:cNvPicPr>
            <a:picLocks noChangeAspect="1"/>
          </p:cNvPicPr>
          <p:nvPr/>
        </p:nvPicPr>
        <p:blipFill>
          <a:blip r:embed="rId5"/>
          <a:stretch>
            <a:fillRect/>
          </a:stretch>
        </p:blipFill>
        <p:spPr>
          <a:xfrm>
            <a:off x="17389328" y="168275"/>
            <a:ext cx="1761371" cy="1271578"/>
          </a:xfrm>
          <a:prstGeom prst="rect">
            <a:avLst/>
          </a:prstGeom>
        </p:spPr>
      </p:pic>
      <p:sp>
        <p:nvSpPr>
          <p:cNvPr id="8" name="Freeform 3">
            <a:extLst>
              <a:ext uri="{FF2B5EF4-FFF2-40B4-BE49-F238E27FC236}">
                <a16:creationId xmlns:a16="http://schemas.microsoft.com/office/drawing/2014/main" id="{DC2FE691-EE6C-6C1C-2C2D-5A2024D1E6F8}"/>
              </a:ext>
            </a:extLst>
          </p:cNvPr>
          <p:cNvSpPr/>
          <p:nvPr/>
        </p:nvSpPr>
        <p:spPr>
          <a:xfrm>
            <a:off x="16651404" y="425437"/>
            <a:ext cx="737924" cy="986359"/>
          </a:xfrm>
          <a:custGeom>
            <a:avLst/>
            <a:gdLst/>
            <a:ahLst/>
            <a:cxnLst/>
            <a:rect l="l" t="t" r="r" b="b"/>
            <a:pathLst>
              <a:path w="1368161" h="2810338">
                <a:moveTo>
                  <a:pt x="0" y="0"/>
                </a:moveTo>
                <a:lnTo>
                  <a:pt x="1368161" y="0"/>
                </a:lnTo>
                <a:lnTo>
                  <a:pt x="1368161" y="2810337"/>
                </a:lnTo>
                <a:lnTo>
                  <a:pt x="0" y="2810337"/>
                </a:lnTo>
                <a:lnTo>
                  <a:pt x="0" y="0"/>
                </a:lnTo>
                <a:close/>
              </a:path>
            </a:pathLst>
          </a:custGeom>
          <a:blipFill>
            <a:blip r:embed="rId6"/>
            <a:stretch>
              <a:fillRect t="-1626" r="-8351"/>
            </a:stretch>
          </a:blipFill>
        </p:spPr>
        <p:txBody>
          <a:bodyPr/>
          <a:lstStyle/>
          <a:p>
            <a:endParaRPr lang="de-DE"/>
          </a:p>
        </p:txBody>
      </p:sp>
      <p:sp>
        <p:nvSpPr>
          <p:cNvPr id="10" name="Freeform 2">
            <a:extLst>
              <a:ext uri="{FF2B5EF4-FFF2-40B4-BE49-F238E27FC236}">
                <a16:creationId xmlns:a16="http://schemas.microsoft.com/office/drawing/2014/main" id="{D77DEB98-DB0B-61B6-E946-39BA1C68CD1D}"/>
              </a:ext>
            </a:extLst>
          </p:cNvPr>
          <p:cNvSpPr/>
          <p:nvPr/>
        </p:nvSpPr>
        <p:spPr>
          <a:xfrm>
            <a:off x="15005050" y="371257"/>
            <a:ext cx="1371600" cy="986358"/>
          </a:xfrm>
          <a:custGeom>
            <a:avLst/>
            <a:gdLst/>
            <a:ahLst/>
            <a:cxnLst/>
            <a:rect l="l" t="t" r="r" b="b"/>
            <a:pathLst>
              <a:path w="4608540" h="3064679">
                <a:moveTo>
                  <a:pt x="0" y="0"/>
                </a:moveTo>
                <a:lnTo>
                  <a:pt x="4608540" y="0"/>
                </a:lnTo>
                <a:lnTo>
                  <a:pt x="4608540" y="3064679"/>
                </a:lnTo>
                <a:lnTo>
                  <a:pt x="0" y="3064679"/>
                </a:lnTo>
                <a:lnTo>
                  <a:pt x="0" y="0"/>
                </a:lnTo>
                <a:close/>
              </a:path>
            </a:pathLst>
          </a:custGeom>
          <a:blipFill>
            <a:blip r:embed="rId7"/>
            <a:stretch>
              <a:fillRect l="-16665" r="-19997"/>
            </a:stretch>
          </a:blipFill>
        </p:spPr>
        <p:txBody>
          <a:bodyPr/>
          <a:lstStyle/>
          <a:p>
            <a:endParaRPr lang="de-DE"/>
          </a:p>
        </p:txBody>
      </p:sp>
      <p:sp>
        <p:nvSpPr>
          <p:cNvPr id="12" name="TextBox 2">
            <a:extLst>
              <a:ext uri="{FF2B5EF4-FFF2-40B4-BE49-F238E27FC236}">
                <a16:creationId xmlns:a16="http://schemas.microsoft.com/office/drawing/2014/main" id="{A0733921-FB13-AE69-7BA3-04A4DAE0A178}"/>
              </a:ext>
            </a:extLst>
          </p:cNvPr>
          <p:cNvSpPr txBox="1"/>
          <p:nvPr/>
        </p:nvSpPr>
        <p:spPr>
          <a:xfrm>
            <a:off x="2487942" y="10307342"/>
            <a:ext cx="6293820" cy="507831"/>
          </a:xfrm>
          <a:prstGeom prst="rect">
            <a:avLst/>
          </a:prstGeom>
          <a:noFill/>
        </p:spPr>
        <p:txBody>
          <a:bodyPr wrap="square">
            <a:spAutoFit/>
          </a:bodyPr>
          <a:lstStyle/>
          <a:p>
            <a:r>
              <a:rPr lang="en-IN" sz="2700" dirty="0">
                <a:solidFill>
                  <a:srgbClr val="00B0F0"/>
                </a:solidFill>
              </a:rPr>
              <a:t>People. INNOVATING. Sanitation.</a:t>
            </a:r>
            <a:endParaRPr lang="en-GB" sz="2700" dirty="0">
              <a:solidFill>
                <a:srgbClr val="00B0F0"/>
              </a:solidFill>
            </a:endParaRPr>
          </a:p>
        </p:txBody>
      </p:sp>
      <p:pic>
        <p:nvPicPr>
          <p:cNvPr id="13" name="Picture 1">
            <a:extLst>
              <a:ext uri="{FF2B5EF4-FFF2-40B4-BE49-F238E27FC236}">
                <a16:creationId xmlns:a16="http://schemas.microsoft.com/office/drawing/2014/main" id="{92AA111C-B5D3-4A0A-575E-2999AA5139C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9813"/>
          <a:stretch/>
        </p:blipFill>
        <p:spPr bwMode="auto">
          <a:xfrm>
            <a:off x="12642850" y="238601"/>
            <a:ext cx="2486587" cy="10484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8775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xEl>
                                              <p:pRg st="12" end="1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
                                            <p:txEl>
                                              <p:pRg st="14" end="14"/>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D077E-CA66-E767-59C5-E0C6D2E0169E}"/>
            </a:ext>
          </a:extLst>
        </p:cNvPr>
        <p:cNvGrpSpPr/>
        <p:nvPr/>
      </p:nvGrpSpPr>
      <p:grpSpPr>
        <a:xfrm>
          <a:off x="0" y="0"/>
          <a:ext cx="0" cy="0"/>
          <a:chOff x="0" y="0"/>
          <a:chExt cx="0" cy="0"/>
        </a:xfrm>
      </p:grpSpPr>
      <p:sp>
        <p:nvSpPr>
          <p:cNvPr id="22" name="Pfeil: Fünfeck 21">
            <a:extLst>
              <a:ext uri="{FF2B5EF4-FFF2-40B4-BE49-F238E27FC236}">
                <a16:creationId xmlns:a16="http://schemas.microsoft.com/office/drawing/2014/main" id="{47213DD1-C1DF-9AA0-AB7B-05D813FF3C8B}"/>
              </a:ext>
            </a:extLst>
          </p:cNvPr>
          <p:cNvSpPr/>
          <p:nvPr/>
        </p:nvSpPr>
        <p:spPr>
          <a:xfrm rot="10800000" flipV="1">
            <a:off x="2035889" y="6007821"/>
            <a:ext cx="17036274" cy="1109132"/>
          </a:xfrm>
          <a:prstGeom prst="homePlate">
            <a:avLst/>
          </a:prstGeom>
          <a:solidFill>
            <a:schemeClr val="accent6">
              <a:lumMod val="60000"/>
              <a:lumOff val="40000"/>
              <a:alpha val="5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rtlCol="0" anchor="ctr"/>
          <a:lstStyle/>
          <a:p>
            <a:pPr lvl="0"/>
            <a:endParaRPr lang="de-DE" dirty="0"/>
          </a:p>
        </p:txBody>
      </p:sp>
      <p:sp>
        <p:nvSpPr>
          <p:cNvPr id="33" name="Pfeil: Fünfeck 32">
            <a:extLst>
              <a:ext uri="{FF2B5EF4-FFF2-40B4-BE49-F238E27FC236}">
                <a16:creationId xmlns:a16="http://schemas.microsoft.com/office/drawing/2014/main" id="{836D7DEF-007B-5DBC-664B-E49118CBA480}"/>
              </a:ext>
            </a:extLst>
          </p:cNvPr>
          <p:cNvSpPr/>
          <p:nvPr/>
        </p:nvSpPr>
        <p:spPr>
          <a:xfrm rot="10800000" flipV="1">
            <a:off x="2047827" y="7318125"/>
            <a:ext cx="17036274" cy="1109132"/>
          </a:xfrm>
          <a:prstGeom prst="homePlate">
            <a:avLst/>
          </a:prstGeom>
          <a:solidFill>
            <a:schemeClr val="accent6">
              <a:lumMod val="60000"/>
              <a:lumOff val="4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rtlCol="0" anchor="ctr"/>
          <a:lstStyle/>
          <a:p>
            <a:pPr lvl="0"/>
            <a:endParaRPr lang="de-DE" dirty="0"/>
          </a:p>
        </p:txBody>
      </p:sp>
      <p:sp>
        <p:nvSpPr>
          <p:cNvPr id="34" name="Pfeil: Fünfeck 33">
            <a:extLst>
              <a:ext uri="{FF2B5EF4-FFF2-40B4-BE49-F238E27FC236}">
                <a16:creationId xmlns:a16="http://schemas.microsoft.com/office/drawing/2014/main" id="{47D5798B-55BE-7B5F-12C7-EE2F0236BEB7}"/>
              </a:ext>
            </a:extLst>
          </p:cNvPr>
          <p:cNvSpPr/>
          <p:nvPr/>
        </p:nvSpPr>
        <p:spPr>
          <a:xfrm rot="10800000" flipV="1">
            <a:off x="2047827" y="8644380"/>
            <a:ext cx="17036274" cy="1109132"/>
          </a:xfrm>
          <a:prstGeom prst="homePlate">
            <a:avLst/>
          </a:prstGeom>
          <a:solidFill>
            <a:schemeClr val="accent6">
              <a:lumMod val="60000"/>
              <a:lumOff val="40000"/>
              <a:alpha val="5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rtlCol="0" anchor="ctr"/>
          <a:lstStyle/>
          <a:p>
            <a:pPr lvl="0"/>
            <a:endParaRPr lang="de-DE" dirty="0"/>
          </a:p>
        </p:txBody>
      </p:sp>
      <p:sp>
        <p:nvSpPr>
          <p:cNvPr id="19" name="Pfeil: Fünfeck 18">
            <a:extLst>
              <a:ext uri="{FF2B5EF4-FFF2-40B4-BE49-F238E27FC236}">
                <a16:creationId xmlns:a16="http://schemas.microsoft.com/office/drawing/2014/main" id="{733E0772-AFD1-A86B-CE2C-8B6ABFDBDB45}"/>
              </a:ext>
            </a:extLst>
          </p:cNvPr>
          <p:cNvSpPr/>
          <p:nvPr/>
        </p:nvSpPr>
        <p:spPr>
          <a:xfrm rot="10800000" flipV="1">
            <a:off x="2035889" y="4681566"/>
            <a:ext cx="17036274" cy="1109132"/>
          </a:xfrm>
          <a:prstGeom prst="homePlate">
            <a:avLst/>
          </a:prstGeom>
          <a:solidFill>
            <a:schemeClr val="accent5">
              <a:lumMod val="75000"/>
              <a:alpha val="2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rtlCol="0" anchor="ctr"/>
          <a:lstStyle/>
          <a:p>
            <a:pPr lvl="0"/>
            <a:endParaRPr lang="de-DE" dirty="0"/>
          </a:p>
        </p:txBody>
      </p:sp>
      <p:sp>
        <p:nvSpPr>
          <p:cNvPr id="17" name="Pfeil: Fünfeck 16">
            <a:extLst>
              <a:ext uri="{FF2B5EF4-FFF2-40B4-BE49-F238E27FC236}">
                <a16:creationId xmlns:a16="http://schemas.microsoft.com/office/drawing/2014/main" id="{B0E3A232-0315-BE12-B020-5FD7F519F3B6}"/>
              </a:ext>
            </a:extLst>
          </p:cNvPr>
          <p:cNvSpPr/>
          <p:nvPr/>
        </p:nvSpPr>
        <p:spPr>
          <a:xfrm rot="10800000" flipV="1">
            <a:off x="2035889" y="2073276"/>
            <a:ext cx="17036274" cy="1109132"/>
          </a:xfrm>
          <a:prstGeom prst="homePlate">
            <a:avLst/>
          </a:prstGeom>
          <a:solidFill>
            <a:schemeClr val="accent5">
              <a:lumMod val="75000"/>
              <a:alpha val="2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rtlCol="0" anchor="ctr"/>
          <a:lstStyle/>
          <a:p>
            <a:pPr lvl="0"/>
            <a:endParaRPr lang="de-DE" dirty="0"/>
          </a:p>
        </p:txBody>
      </p:sp>
      <p:sp>
        <p:nvSpPr>
          <p:cNvPr id="21" name="Pfeil: Fünfeck 20">
            <a:extLst>
              <a:ext uri="{FF2B5EF4-FFF2-40B4-BE49-F238E27FC236}">
                <a16:creationId xmlns:a16="http://schemas.microsoft.com/office/drawing/2014/main" id="{DEA42AB5-08EE-10E8-1E8D-C0F46F8AC818}"/>
              </a:ext>
            </a:extLst>
          </p:cNvPr>
          <p:cNvSpPr/>
          <p:nvPr/>
        </p:nvSpPr>
        <p:spPr>
          <a:xfrm rot="10800000" flipV="1">
            <a:off x="2002804" y="3398217"/>
            <a:ext cx="17036274" cy="1109132"/>
          </a:xfrm>
          <a:prstGeom prst="homePlate">
            <a:avLst/>
          </a:prstGeom>
          <a:solidFill>
            <a:schemeClr val="accent5">
              <a:lumMod val="75000"/>
              <a:alpha val="2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rtlCol="0" anchor="ctr"/>
          <a:lstStyle/>
          <a:p>
            <a:pPr lvl="0"/>
            <a:endParaRPr lang="de-DE" dirty="0"/>
          </a:p>
        </p:txBody>
      </p:sp>
      <p:sp>
        <p:nvSpPr>
          <p:cNvPr id="26" name="object 26">
            <a:extLst>
              <a:ext uri="{FF2B5EF4-FFF2-40B4-BE49-F238E27FC236}">
                <a16:creationId xmlns:a16="http://schemas.microsoft.com/office/drawing/2014/main" id="{79348E66-ADA8-324E-3AB3-D874B113009F}"/>
              </a:ext>
            </a:extLst>
          </p:cNvPr>
          <p:cNvSpPr/>
          <p:nvPr/>
        </p:nvSpPr>
        <p:spPr>
          <a:xfrm>
            <a:off x="837670" y="1471159"/>
            <a:ext cx="18428970" cy="0"/>
          </a:xfrm>
          <a:custGeom>
            <a:avLst/>
            <a:gdLst/>
            <a:ahLst/>
            <a:cxnLst/>
            <a:rect l="l" t="t" r="r" b="b"/>
            <a:pathLst>
              <a:path w="18428970">
                <a:moveTo>
                  <a:pt x="0" y="0"/>
                </a:moveTo>
                <a:lnTo>
                  <a:pt x="18428758" y="0"/>
                </a:lnTo>
              </a:path>
            </a:pathLst>
          </a:custGeom>
          <a:ln w="31412">
            <a:solidFill>
              <a:srgbClr val="009FE3"/>
            </a:solidFill>
          </a:ln>
        </p:spPr>
        <p:txBody>
          <a:bodyPr wrap="square" lIns="0" tIns="0" rIns="0" bIns="0" rtlCol="0"/>
          <a:lstStyle/>
          <a:p>
            <a:endParaRPr/>
          </a:p>
        </p:txBody>
      </p:sp>
      <p:sp>
        <p:nvSpPr>
          <p:cNvPr id="30" name="Title 29">
            <a:extLst>
              <a:ext uri="{FF2B5EF4-FFF2-40B4-BE49-F238E27FC236}">
                <a16:creationId xmlns:a16="http://schemas.microsoft.com/office/drawing/2014/main" id="{056C06CD-C969-B439-3000-F811DE760318}"/>
              </a:ext>
            </a:extLst>
          </p:cNvPr>
          <p:cNvSpPr>
            <a:spLocks noGrp="1"/>
          </p:cNvSpPr>
          <p:nvPr>
            <p:ph type="title"/>
          </p:nvPr>
        </p:nvSpPr>
        <p:spPr/>
        <p:txBody>
          <a:bodyPr/>
          <a:lstStyle/>
          <a:p>
            <a:r>
              <a:rPr lang="en-GB" dirty="0"/>
              <a:t>Results: Recommendations Forward</a:t>
            </a:r>
          </a:p>
        </p:txBody>
      </p:sp>
      <p:sp>
        <p:nvSpPr>
          <p:cNvPr id="2" name="Rechteck 1">
            <a:extLst>
              <a:ext uri="{FF2B5EF4-FFF2-40B4-BE49-F238E27FC236}">
                <a16:creationId xmlns:a16="http://schemas.microsoft.com/office/drawing/2014/main" id="{61CB6DD1-EB03-A173-06D9-1FD9BD49B9C1}"/>
              </a:ext>
            </a:extLst>
          </p:cNvPr>
          <p:cNvSpPr/>
          <p:nvPr/>
        </p:nvSpPr>
        <p:spPr>
          <a:xfrm>
            <a:off x="7766050" y="10683874"/>
            <a:ext cx="4419600" cy="39622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Picture 11" descr="A picture containing text, clipart&#10;&#10;Description automatically generated">
            <a:extLst>
              <a:ext uri="{FF2B5EF4-FFF2-40B4-BE49-F238E27FC236}">
                <a16:creationId xmlns:a16="http://schemas.microsoft.com/office/drawing/2014/main" id="{4DFD57C7-52F8-FAA6-96E0-497749288E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2250" y="10218455"/>
            <a:ext cx="1274910" cy="930837"/>
          </a:xfrm>
          <a:prstGeom prst="rect">
            <a:avLst/>
          </a:prstGeom>
        </p:spPr>
      </p:pic>
      <p:pic>
        <p:nvPicPr>
          <p:cNvPr id="4" name="Picture 16">
            <a:extLst>
              <a:ext uri="{FF2B5EF4-FFF2-40B4-BE49-F238E27FC236}">
                <a16:creationId xmlns:a16="http://schemas.microsoft.com/office/drawing/2014/main" id="{C059E45D-702B-2589-0B97-1156CBCA424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71050" y="10599455"/>
            <a:ext cx="1324918" cy="39623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
            <a:extLst>
              <a:ext uri="{FF2B5EF4-FFF2-40B4-BE49-F238E27FC236}">
                <a16:creationId xmlns:a16="http://schemas.microsoft.com/office/drawing/2014/main" id="{9F27DF94-C463-55CD-1771-63AFD2E136A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321258" y="10302875"/>
            <a:ext cx="1662424" cy="77723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F3090F5-5417-D070-8C99-61ACBAE83C3E}"/>
              </a:ext>
            </a:extLst>
          </p:cNvPr>
          <p:cNvPicPr>
            <a:picLocks noChangeAspect="1"/>
          </p:cNvPicPr>
          <p:nvPr/>
        </p:nvPicPr>
        <p:blipFill>
          <a:blip r:embed="rId6"/>
          <a:stretch>
            <a:fillRect/>
          </a:stretch>
        </p:blipFill>
        <p:spPr>
          <a:xfrm>
            <a:off x="17389328" y="168275"/>
            <a:ext cx="1761371" cy="1271578"/>
          </a:xfrm>
          <a:prstGeom prst="rect">
            <a:avLst/>
          </a:prstGeom>
        </p:spPr>
      </p:pic>
      <p:sp>
        <p:nvSpPr>
          <p:cNvPr id="8" name="Freeform 3">
            <a:extLst>
              <a:ext uri="{FF2B5EF4-FFF2-40B4-BE49-F238E27FC236}">
                <a16:creationId xmlns:a16="http://schemas.microsoft.com/office/drawing/2014/main" id="{E51643F7-0D1D-11DC-1822-9559126E7B05}"/>
              </a:ext>
            </a:extLst>
          </p:cNvPr>
          <p:cNvSpPr/>
          <p:nvPr/>
        </p:nvSpPr>
        <p:spPr>
          <a:xfrm>
            <a:off x="16651404" y="425437"/>
            <a:ext cx="737924" cy="986359"/>
          </a:xfrm>
          <a:custGeom>
            <a:avLst/>
            <a:gdLst/>
            <a:ahLst/>
            <a:cxnLst/>
            <a:rect l="l" t="t" r="r" b="b"/>
            <a:pathLst>
              <a:path w="1368161" h="2810338">
                <a:moveTo>
                  <a:pt x="0" y="0"/>
                </a:moveTo>
                <a:lnTo>
                  <a:pt x="1368161" y="0"/>
                </a:lnTo>
                <a:lnTo>
                  <a:pt x="1368161" y="2810337"/>
                </a:lnTo>
                <a:lnTo>
                  <a:pt x="0" y="2810337"/>
                </a:lnTo>
                <a:lnTo>
                  <a:pt x="0" y="0"/>
                </a:lnTo>
                <a:close/>
              </a:path>
            </a:pathLst>
          </a:custGeom>
          <a:blipFill>
            <a:blip r:embed="rId7"/>
            <a:stretch>
              <a:fillRect t="-1626" r="-8351"/>
            </a:stretch>
          </a:blipFill>
        </p:spPr>
        <p:txBody>
          <a:bodyPr/>
          <a:lstStyle/>
          <a:p>
            <a:endParaRPr lang="de-DE"/>
          </a:p>
        </p:txBody>
      </p:sp>
      <p:sp>
        <p:nvSpPr>
          <p:cNvPr id="10" name="Freeform 2">
            <a:extLst>
              <a:ext uri="{FF2B5EF4-FFF2-40B4-BE49-F238E27FC236}">
                <a16:creationId xmlns:a16="http://schemas.microsoft.com/office/drawing/2014/main" id="{E54DE22F-0024-2BF2-14FF-6D347CE940FB}"/>
              </a:ext>
            </a:extLst>
          </p:cNvPr>
          <p:cNvSpPr/>
          <p:nvPr/>
        </p:nvSpPr>
        <p:spPr>
          <a:xfrm>
            <a:off x="15005050" y="371257"/>
            <a:ext cx="1371600" cy="986358"/>
          </a:xfrm>
          <a:custGeom>
            <a:avLst/>
            <a:gdLst/>
            <a:ahLst/>
            <a:cxnLst/>
            <a:rect l="l" t="t" r="r" b="b"/>
            <a:pathLst>
              <a:path w="4608540" h="3064679">
                <a:moveTo>
                  <a:pt x="0" y="0"/>
                </a:moveTo>
                <a:lnTo>
                  <a:pt x="4608540" y="0"/>
                </a:lnTo>
                <a:lnTo>
                  <a:pt x="4608540" y="3064679"/>
                </a:lnTo>
                <a:lnTo>
                  <a:pt x="0" y="3064679"/>
                </a:lnTo>
                <a:lnTo>
                  <a:pt x="0" y="0"/>
                </a:lnTo>
                <a:close/>
              </a:path>
            </a:pathLst>
          </a:custGeom>
          <a:blipFill>
            <a:blip r:embed="rId8"/>
            <a:stretch>
              <a:fillRect l="-16665" r="-19997"/>
            </a:stretch>
          </a:blipFill>
        </p:spPr>
        <p:txBody>
          <a:bodyPr/>
          <a:lstStyle/>
          <a:p>
            <a:endParaRPr lang="de-DE"/>
          </a:p>
        </p:txBody>
      </p:sp>
      <p:sp>
        <p:nvSpPr>
          <p:cNvPr id="23" name="Ellipse 22">
            <a:extLst>
              <a:ext uri="{FF2B5EF4-FFF2-40B4-BE49-F238E27FC236}">
                <a16:creationId xmlns:a16="http://schemas.microsoft.com/office/drawing/2014/main" id="{C1D56266-0853-8C77-1AEA-F84DC63ACE96}"/>
              </a:ext>
            </a:extLst>
          </p:cNvPr>
          <p:cNvSpPr/>
          <p:nvPr/>
        </p:nvSpPr>
        <p:spPr>
          <a:xfrm>
            <a:off x="1309652" y="2073275"/>
            <a:ext cx="1219200" cy="1189657"/>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4" name="Grafik 13" descr="Benutzer mit einfarbiger Füllung">
            <a:extLst>
              <a:ext uri="{FF2B5EF4-FFF2-40B4-BE49-F238E27FC236}">
                <a16:creationId xmlns:a16="http://schemas.microsoft.com/office/drawing/2014/main" id="{A64AA81F-7BC2-364C-12CC-32CA4E067CE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462052" y="2188844"/>
            <a:ext cx="914400" cy="914400"/>
          </a:xfrm>
          <a:prstGeom prst="rect">
            <a:avLst/>
          </a:prstGeom>
        </p:spPr>
      </p:pic>
      <p:sp>
        <p:nvSpPr>
          <p:cNvPr id="25" name="Ellipse 24">
            <a:extLst>
              <a:ext uri="{FF2B5EF4-FFF2-40B4-BE49-F238E27FC236}">
                <a16:creationId xmlns:a16="http://schemas.microsoft.com/office/drawing/2014/main" id="{23582127-5ED1-168D-926D-E26A55E9B229}"/>
              </a:ext>
            </a:extLst>
          </p:cNvPr>
          <p:cNvSpPr/>
          <p:nvPr/>
        </p:nvSpPr>
        <p:spPr>
          <a:xfrm>
            <a:off x="1309652" y="3395836"/>
            <a:ext cx="1219200" cy="1189657"/>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Ellipse 27">
            <a:extLst>
              <a:ext uri="{FF2B5EF4-FFF2-40B4-BE49-F238E27FC236}">
                <a16:creationId xmlns:a16="http://schemas.microsoft.com/office/drawing/2014/main" id="{3C02403C-7023-1B61-859C-18D3E9DC728C}"/>
              </a:ext>
            </a:extLst>
          </p:cNvPr>
          <p:cNvSpPr/>
          <p:nvPr/>
        </p:nvSpPr>
        <p:spPr>
          <a:xfrm>
            <a:off x="1309652" y="4704593"/>
            <a:ext cx="1219200" cy="1189657"/>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1" name="Ellipse 30">
            <a:extLst>
              <a:ext uri="{FF2B5EF4-FFF2-40B4-BE49-F238E27FC236}">
                <a16:creationId xmlns:a16="http://schemas.microsoft.com/office/drawing/2014/main" id="{9F7F1263-B1D6-1F9C-F89F-8D9E57271D5A}"/>
              </a:ext>
            </a:extLst>
          </p:cNvPr>
          <p:cNvSpPr/>
          <p:nvPr/>
        </p:nvSpPr>
        <p:spPr>
          <a:xfrm>
            <a:off x="1309652" y="6011359"/>
            <a:ext cx="1219200" cy="1189657"/>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6" name="Grafik 15" descr="Recycling mit einfarbiger Füllung">
            <a:extLst>
              <a:ext uri="{FF2B5EF4-FFF2-40B4-BE49-F238E27FC236}">
                <a16:creationId xmlns:a16="http://schemas.microsoft.com/office/drawing/2014/main" id="{43B54D86-9809-2A41-841E-592F92BC60D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517650" y="3539602"/>
            <a:ext cx="838200" cy="838200"/>
          </a:xfrm>
          <a:prstGeom prst="rect">
            <a:avLst/>
          </a:prstGeom>
        </p:spPr>
      </p:pic>
      <p:pic>
        <p:nvPicPr>
          <p:cNvPr id="20" name="Grafik 19" descr="Liniendiagramm mit einfarbiger Füllung">
            <a:extLst>
              <a:ext uri="{FF2B5EF4-FFF2-40B4-BE49-F238E27FC236}">
                <a16:creationId xmlns:a16="http://schemas.microsoft.com/office/drawing/2014/main" id="{08D9DD92-11BF-C6D0-B421-2B70B1067307}"/>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flipH="1">
            <a:off x="1523492" y="4905767"/>
            <a:ext cx="838200" cy="792297"/>
          </a:xfrm>
          <a:prstGeom prst="rect">
            <a:avLst/>
          </a:prstGeom>
        </p:spPr>
      </p:pic>
      <p:pic>
        <p:nvPicPr>
          <p:cNvPr id="18" name="Grafik 17" descr="Dokument mit einfarbiger Füllung">
            <a:extLst>
              <a:ext uri="{FF2B5EF4-FFF2-40B4-BE49-F238E27FC236}">
                <a16:creationId xmlns:a16="http://schemas.microsoft.com/office/drawing/2014/main" id="{9B455F92-D76B-24FD-B8E7-B2CB1F87A527}"/>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512090" y="6174129"/>
            <a:ext cx="838200" cy="838200"/>
          </a:xfrm>
          <a:prstGeom prst="rect">
            <a:avLst/>
          </a:prstGeom>
        </p:spPr>
      </p:pic>
      <p:sp>
        <p:nvSpPr>
          <p:cNvPr id="35" name="Ellipse 34">
            <a:extLst>
              <a:ext uri="{FF2B5EF4-FFF2-40B4-BE49-F238E27FC236}">
                <a16:creationId xmlns:a16="http://schemas.microsoft.com/office/drawing/2014/main" id="{26D4C174-E38A-A349-7AB7-944DC37CF353}"/>
              </a:ext>
            </a:extLst>
          </p:cNvPr>
          <p:cNvSpPr/>
          <p:nvPr/>
        </p:nvSpPr>
        <p:spPr>
          <a:xfrm>
            <a:off x="1321590" y="7341152"/>
            <a:ext cx="1219200" cy="1189657"/>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6" name="Ellipse 35">
            <a:extLst>
              <a:ext uri="{FF2B5EF4-FFF2-40B4-BE49-F238E27FC236}">
                <a16:creationId xmlns:a16="http://schemas.microsoft.com/office/drawing/2014/main" id="{1F3DC0D5-4A88-75C8-F1F6-CEBFE4B593C8}"/>
              </a:ext>
            </a:extLst>
          </p:cNvPr>
          <p:cNvSpPr/>
          <p:nvPr/>
        </p:nvSpPr>
        <p:spPr>
          <a:xfrm>
            <a:off x="1321590" y="8647918"/>
            <a:ext cx="1219200" cy="1189657"/>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4" name="Grafik 23" descr="Golfflagge im Loch mit einfarbiger Füllung">
            <a:extLst>
              <a:ext uri="{FF2B5EF4-FFF2-40B4-BE49-F238E27FC236}">
                <a16:creationId xmlns:a16="http://schemas.microsoft.com/office/drawing/2014/main" id="{7DD7A770-0C01-76E8-14A7-E850CC0BC6E0}"/>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631710" y="7576690"/>
            <a:ext cx="718580" cy="718580"/>
          </a:xfrm>
          <a:prstGeom prst="rect">
            <a:avLst/>
          </a:prstGeom>
        </p:spPr>
      </p:pic>
      <p:pic>
        <p:nvPicPr>
          <p:cNvPr id="27" name="Grafik 26" descr="Lupe mit einfarbiger Füllung">
            <a:extLst>
              <a:ext uri="{FF2B5EF4-FFF2-40B4-BE49-F238E27FC236}">
                <a16:creationId xmlns:a16="http://schemas.microsoft.com/office/drawing/2014/main" id="{B7F3D1BA-481D-534A-E80F-F5F73FB01A35}"/>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1538252" y="8816975"/>
            <a:ext cx="838200" cy="838200"/>
          </a:xfrm>
          <a:prstGeom prst="rect">
            <a:avLst/>
          </a:prstGeom>
        </p:spPr>
      </p:pic>
      <p:sp>
        <p:nvSpPr>
          <p:cNvPr id="37" name="Textfeld 36">
            <a:extLst>
              <a:ext uri="{FF2B5EF4-FFF2-40B4-BE49-F238E27FC236}">
                <a16:creationId xmlns:a16="http://schemas.microsoft.com/office/drawing/2014/main" id="{8D2252AA-D954-CDDF-00F9-D1B0147EAC18}"/>
              </a:ext>
            </a:extLst>
          </p:cNvPr>
          <p:cNvSpPr txBox="1"/>
          <p:nvPr/>
        </p:nvSpPr>
        <p:spPr>
          <a:xfrm>
            <a:off x="2680998" y="2189467"/>
            <a:ext cx="16358080" cy="769441"/>
          </a:xfrm>
          <a:prstGeom prst="rect">
            <a:avLst/>
          </a:prstGeom>
          <a:noFill/>
        </p:spPr>
        <p:txBody>
          <a:bodyPr wrap="square" rtlCol="0">
            <a:spAutoFit/>
          </a:bodyPr>
          <a:lstStyle/>
          <a:p>
            <a:pPr lvl="0"/>
            <a:r>
              <a:rPr lang="de-DE" sz="2200" dirty="0" err="1">
                <a:solidFill>
                  <a:schemeClr val="tx2">
                    <a:lumMod val="75000"/>
                  </a:schemeClr>
                </a:solidFill>
                <a:latin typeface="Barlow Semi Condensed" panose="00000506000000000000" pitchFamily="2" charset="0"/>
              </a:rPr>
              <a:t>Adopt</a:t>
            </a:r>
            <a:r>
              <a:rPr lang="de-DE" sz="2200" dirty="0">
                <a:solidFill>
                  <a:schemeClr val="tx2">
                    <a:lumMod val="75000"/>
                  </a:schemeClr>
                </a:solidFill>
                <a:latin typeface="Barlow Semi Condensed" panose="00000506000000000000" pitchFamily="2" charset="0"/>
              </a:rPr>
              <a:t> </a:t>
            </a:r>
            <a:r>
              <a:rPr lang="de-DE" sz="2200" b="1" dirty="0">
                <a:solidFill>
                  <a:schemeClr val="tx2">
                    <a:lumMod val="75000"/>
                  </a:schemeClr>
                </a:solidFill>
                <a:latin typeface="Barlow Semi Condensed" panose="00000506000000000000" pitchFamily="2" charset="0"/>
              </a:rPr>
              <a:t>hybrid </a:t>
            </a:r>
            <a:r>
              <a:rPr lang="de-DE" sz="2200" b="1" dirty="0" err="1">
                <a:solidFill>
                  <a:schemeClr val="tx2">
                    <a:lumMod val="75000"/>
                  </a:schemeClr>
                </a:solidFill>
                <a:latin typeface="Barlow Semi Condensed" panose="00000506000000000000" pitchFamily="2" charset="0"/>
              </a:rPr>
              <a:t>governance</a:t>
            </a:r>
            <a:r>
              <a:rPr lang="de-DE" sz="2200" b="1" dirty="0">
                <a:solidFill>
                  <a:schemeClr val="tx2">
                    <a:lumMod val="75000"/>
                  </a:schemeClr>
                </a:solidFill>
                <a:latin typeface="Barlow Semi Condensed" panose="00000506000000000000" pitchFamily="2" charset="0"/>
              </a:rPr>
              <a:t> </a:t>
            </a:r>
            <a:r>
              <a:rPr lang="de-DE" sz="2200" b="1" dirty="0" err="1">
                <a:solidFill>
                  <a:schemeClr val="tx2">
                    <a:lumMod val="75000"/>
                  </a:schemeClr>
                </a:solidFill>
                <a:latin typeface="Barlow Semi Condensed" panose="00000506000000000000" pitchFamily="2" charset="0"/>
              </a:rPr>
              <a:t>models</a:t>
            </a:r>
            <a:r>
              <a:rPr lang="de-DE" sz="2200" dirty="0">
                <a:solidFill>
                  <a:schemeClr val="tx2">
                    <a:lumMod val="75000"/>
                  </a:schemeClr>
                </a:solidFill>
                <a:latin typeface="Barlow Semi Condensed" panose="00000506000000000000" pitchFamily="2" charset="0"/>
              </a:rPr>
              <a:t>, </a:t>
            </a:r>
            <a:r>
              <a:rPr lang="de-DE" sz="2200" dirty="0" err="1">
                <a:solidFill>
                  <a:schemeClr val="tx2">
                    <a:lumMod val="75000"/>
                  </a:schemeClr>
                </a:solidFill>
                <a:latin typeface="Barlow Semi Condensed" panose="00000506000000000000" pitchFamily="2" charset="0"/>
              </a:rPr>
              <a:t>incorporating</a:t>
            </a:r>
            <a:r>
              <a:rPr lang="de-DE" sz="2200" dirty="0">
                <a:solidFill>
                  <a:schemeClr val="tx2">
                    <a:lumMod val="75000"/>
                  </a:schemeClr>
                </a:solidFill>
                <a:latin typeface="Barlow Semi Condensed" panose="00000506000000000000" pitchFamily="2" charset="0"/>
              </a:rPr>
              <a:t> PPP, </a:t>
            </a:r>
            <a:r>
              <a:rPr lang="de-DE" sz="2200" dirty="0" err="1">
                <a:solidFill>
                  <a:schemeClr val="tx2">
                    <a:lumMod val="75000"/>
                  </a:schemeClr>
                </a:solidFill>
                <a:latin typeface="Barlow Semi Condensed" panose="00000506000000000000" pitchFamily="2" charset="0"/>
              </a:rPr>
              <a:t>encourage</a:t>
            </a:r>
            <a:r>
              <a:rPr lang="de-DE" sz="2200" dirty="0">
                <a:solidFill>
                  <a:schemeClr val="tx2">
                    <a:lumMod val="75000"/>
                  </a:schemeClr>
                </a:solidFill>
                <a:latin typeface="Barlow Semi Condensed" panose="00000506000000000000" pitchFamily="2" charset="0"/>
              </a:rPr>
              <a:t> private </a:t>
            </a:r>
            <a:r>
              <a:rPr lang="de-DE" sz="2200" dirty="0" err="1">
                <a:solidFill>
                  <a:schemeClr val="tx2">
                    <a:lumMod val="75000"/>
                  </a:schemeClr>
                </a:solidFill>
                <a:latin typeface="Barlow Semi Condensed" panose="00000506000000000000" pitchFamily="2" charset="0"/>
              </a:rPr>
              <a:t>sector</a:t>
            </a:r>
            <a:r>
              <a:rPr lang="de-DE" sz="2200" dirty="0">
                <a:solidFill>
                  <a:schemeClr val="tx2">
                    <a:lumMod val="75000"/>
                  </a:schemeClr>
                </a:solidFill>
                <a:latin typeface="Barlow Semi Condensed" panose="00000506000000000000" pitchFamily="2" charset="0"/>
              </a:rPr>
              <a:t> </a:t>
            </a:r>
            <a:r>
              <a:rPr lang="de-DE" sz="2200" dirty="0" err="1">
                <a:solidFill>
                  <a:schemeClr val="tx2">
                    <a:lumMod val="75000"/>
                  </a:schemeClr>
                </a:solidFill>
                <a:latin typeface="Barlow Semi Condensed" panose="00000506000000000000" pitchFamily="2" charset="0"/>
              </a:rPr>
              <a:t>participation</a:t>
            </a:r>
            <a:r>
              <a:rPr lang="de-DE" sz="2200" dirty="0">
                <a:solidFill>
                  <a:schemeClr val="tx2">
                    <a:lumMod val="75000"/>
                  </a:schemeClr>
                </a:solidFill>
                <a:latin typeface="Barlow Semi Condensed" panose="00000506000000000000" pitchFamily="2" charset="0"/>
              </a:rPr>
              <a:t> </a:t>
            </a:r>
            <a:r>
              <a:rPr lang="de-DE" sz="2200" dirty="0" err="1">
                <a:solidFill>
                  <a:schemeClr val="tx2">
                    <a:lumMod val="75000"/>
                  </a:schemeClr>
                </a:solidFill>
                <a:latin typeface="Barlow Semi Condensed" panose="00000506000000000000" pitchFamily="2" charset="0"/>
              </a:rPr>
              <a:t>through</a:t>
            </a:r>
            <a:r>
              <a:rPr lang="de-DE" sz="2200" dirty="0">
                <a:solidFill>
                  <a:schemeClr val="tx2">
                    <a:lumMod val="75000"/>
                  </a:schemeClr>
                </a:solidFill>
                <a:latin typeface="Barlow Semi Condensed" panose="00000506000000000000" pitchFamily="2" charset="0"/>
              </a:rPr>
              <a:t> </a:t>
            </a:r>
            <a:r>
              <a:rPr lang="de-DE" sz="2200" dirty="0" err="1">
                <a:solidFill>
                  <a:schemeClr val="tx2">
                    <a:lumMod val="75000"/>
                  </a:schemeClr>
                </a:solidFill>
                <a:latin typeface="Barlow Semi Condensed" panose="00000506000000000000" pitchFamily="2" charset="0"/>
              </a:rPr>
              <a:t>financial</a:t>
            </a:r>
            <a:r>
              <a:rPr lang="de-DE" sz="2200" dirty="0">
                <a:solidFill>
                  <a:schemeClr val="tx2">
                    <a:lumMod val="75000"/>
                  </a:schemeClr>
                </a:solidFill>
                <a:latin typeface="Barlow Semi Condensed" panose="00000506000000000000" pitchFamily="2" charset="0"/>
              </a:rPr>
              <a:t> </a:t>
            </a:r>
            <a:r>
              <a:rPr lang="de-DE" sz="2200" dirty="0" err="1">
                <a:solidFill>
                  <a:schemeClr val="tx2">
                    <a:lumMod val="75000"/>
                  </a:schemeClr>
                </a:solidFill>
                <a:latin typeface="Barlow Semi Condensed" panose="00000506000000000000" pitchFamily="2" charset="0"/>
              </a:rPr>
              <a:t>incentives</a:t>
            </a:r>
            <a:r>
              <a:rPr lang="de-DE" sz="2200" dirty="0">
                <a:solidFill>
                  <a:schemeClr val="tx2">
                    <a:lumMod val="75000"/>
                  </a:schemeClr>
                </a:solidFill>
                <a:latin typeface="Barlow Semi Condensed" panose="00000506000000000000" pitchFamily="2" charset="0"/>
              </a:rPr>
              <a:t> such </a:t>
            </a:r>
            <a:r>
              <a:rPr lang="de-DE" sz="2200" dirty="0" err="1">
                <a:solidFill>
                  <a:schemeClr val="tx2">
                    <a:lumMod val="75000"/>
                  </a:schemeClr>
                </a:solidFill>
                <a:latin typeface="Barlow Semi Condensed" panose="00000506000000000000" pitchFamily="2" charset="0"/>
              </a:rPr>
              <a:t>as</a:t>
            </a:r>
            <a:r>
              <a:rPr lang="de-DE" sz="2200" dirty="0">
                <a:solidFill>
                  <a:schemeClr val="tx2">
                    <a:lumMod val="75000"/>
                  </a:schemeClr>
                </a:solidFill>
                <a:latin typeface="Barlow Semi Condensed" panose="00000506000000000000" pitchFamily="2" charset="0"/>
              </a:rPr>
              <a:t> </a:t>
            </a:r>
            <a:r>
              <a:rPr lang="de-DE" sz="2200" dirty="0" err="1">
                <a:solidFill>
                  <a:schemeClr val="tx2">
                    <a:lumMod val="75000"/>
                  </a:schemeClr>
                </a:solidFill>
                <a:latin typeface="Barlow Semi Condensed" panose="00000506000000000000" pitchFamily="2" charset="0"/>
              </a:rPr>
              <a:t>subsidies</a:t>
            </a:r>
            <a:r>
              <a:rPr lang="de-DE" sz="2200" dirty="0">
                <a:solidFill>
                  <a:schemeClr val="tx2">
                    <a:lumMod val="75000"/>
                  </a:schemeClr>
                </a:solidFill>
                <a:latin typeface="Barlow Semi Condensed" panose="00000506000000000000" pitchFamily="2" charset="0"/>
              </a:rPr>
              <a:t>, </a:t>
            </a:r>
            <a:r>
              <a:rPr lang="de-DE" sz="2200" dirty="0" err="1">
                <a:solidFill>
                  <a:schemeClr val="tx2">
                    <a:lumMod val="75000"/>
                  </a:schemeClr>
                </a:solidFill>
                <a:latin typeface="Barlow Semi Condensed" panose="00000506000000000000" pitchFamily="2" charset="0"/>
              </a:rPr>
              <a:t>tax</a:t>
            </a:r>
            <a:r>
              <a:rPr lang="de-DE" sz="2200" dirty="0">
                <a:solidFill>
                  <a:schemeClr val="tx2">
                    <a:lumMod val="75000"/>
                  </a:schemeClr>
                </a:solidFill>
                <a:latin typeface="Barlow Semi Condensed" panose="00000506000000000000" pitchFamily="2" charset="0"/>
              </a:rPr>
              <a:t> </a:t>
            </a:r>
            <a:r>
              <a:rPr lang="de-DE" sz="2200" dirty="0" err="1">
                <a:solidFill>
                  <a:schemeClr val="tx2">
                    <a:lumMod val="75000"/>
                  </a:schemeClr>
                </a:solidFill>
                <a:latin typeface="Barlow Semi Condensed" panose="00000506000000000000" pitchFamily="2" charset="0"/>
              </a:rPr>
              <a:t>reliefs</a:t>
            </a:r>
            <a:r>
              <a:rPr lang="de-DE" sz="2200" dirty="0">
                <a:solidFill>
                  <a:schemeClr val="tx2">
                    <a:lumMod val="75000"/>
                  </a:schemeClr>
                </a:solidFill>
                <a:latin typeface="Barlow Semi Condensed" panose="00000506000000000000" pitchFamily="2" charset="0"/>
              </a:rPr>
              <a:t>, and </a:t>
            </a:r>
            <a:r>
              <a:rPr lang="de-DE" sz="2200" dirty="0" err="1">
                <a:solidFill>
                  <a:schemeClr val="tx2">
                    <a:lumMod val="75000"/>
                  </a:schemeClr>
                </a:solidFill>
                <a:latin typeface="Barlow Semi Condensed" panose="00000506000000000000" pitchFamily="2" charset="0"/>
              </a:rPr>
              <a:t>incentivizing</a:t>
            </a:r>
            <a:r>
              <a:rPr lang="de-DE" sz="2200" dirty="0">
                <a:solidFill>
                  <a:schemeClr val="tx2">
                    <a:lumMod val="75000"/>
                  </a:schemeClr>
                </a:solidFill>
                <a:latin typeface="Barlow Semi Condensed" panose="00000506000000000000" pitchFamily="2" charset="0"/>
              </a:rPr>
              <a:t> </a:t>
            </a:r>
            <a:r>
              <a:rPr lang="de-DE" sz="2200" dirty="0" err="1">
                <a:solidFill>
                  <a:schemeClr val="tx2">
                    <a:lumMod val="75000"/>
                  </a:schemeClr>
                </a:solidFill>
                <a:latin typeface="Barlow Semi Condensed" panose="00000506000000000000" pitchFamily="2" charset="0"/>
              </a:rPr>
              <a:t>service</a:t>
            </a:r>
            <a:r>
              <a:rPr lang="de-DE" sz="2200" dirty="0">
                <a:solidFill>
                  <a:schemeClr val="tx2">
                    <a:lumMod val="75000"/>
                  </a:schemeClr>
                </a:solidFill>
                <a:latin typeface="Barlow Semi Condensed" panose="00000506000000000000" pitchFamily="2" charset="0"/>
              </a:rPr>
              <a:t> </a:t>
            </a:r>
            <a:r>
              <a:rPr lang="de-DE" sz="2200" dirty="0" err="1">
                <a:solidFill>
                  <a:schemeClr val="tx2">
                    <a:lumMod val="75000"/>
                  </a:schemeClr>
                </a:solidFill>
                <a:latin typeface="Barlow Semi Condensed" panose="00000506000000000000" pitchFamily="2" charset="0"/>
              </a:rPr>
              <a:t>contracts</a:t>
            </a:r>
            <a:r>
              <a:rPr lang="de-DE" sz="2200">
                <a:solidFill>
                  <a:schemeClr val="tx2">
                    <a:lumMod val="75000"/>
                  </a:schemeClr>
                </a:solidFill>
                <a:latin typeface="Barlow Semi Condensed" panose="00000506000000000000" pitchFamily="2" charset="0"/>
              </a:rPr>
              <a:t>, etc.</a:t>
            </a:r>
            <a:endParaRPr lang="de-DE" sz="2200" dirty="0"/>
          </a:p>
        </p:txBody>
      </p:sp>
      <p:sp>
        <p:nvSpPr>
          <p:cNvPr id="38" name="Textfeld 37">
            <a:extLst>
              <a:ext uri="{FF2B5EF4-FFF2-40B4-BE49-F238E27FC236}">
                <a16:creationId xmlns:a16="http://schemas.microsoft.com/office/drawing/2014/main" id="{75500CA4-2FEB-F208-50D6-523A340C935D}"/>
              </a:ext>
            </a:extLst>
          </p:cNvPr>
          <p:cNvSpPr txBox="1"/>
          <p:nvPr/>
        </p:nvSpPr>
        <p:spPr>
          <a:xfrm>
            <a:off x="2710781" y="4811450"/>
            <a:ext cx="16358080" cy="769441"/>
          </a:xfrm>
          <a:prstGeom prst="rect">
            <a:avLst/>
          </a:prstGeom>
          <a:noFill/>
          <a:ln>
            <a:noFill/>
          </a:ln>
        </p:spPr>
        <p:txBody>
          <a:bodyPr wrap="square" rtlCol="0">
            <a:spAutoFit/>
          </a:bodyPr>
          <a:lstStyle/>
          <a:p>
            <a:pPr lvl="0"/>
            <a:r>
              <a:rPr lang="en-US" sz="2200" b="0" dirty="0">
                <a:solidFill>
                  <a:schemeClr val="tx2">
                    <a:lumMod val="75000"/>
                  </a:schemeClr>
                </a:solidFill>
                <a:latin typeface="Barlow Semi Condensed" panose="00000506000000000000" pitchFamily="2" charset="0"/>
                <a:sym typeface="Wingdings" panose="05000000000000000000" pitchFamily="2" charset="2"/>
              </a:rPr>
              <a:t>High % of unconnected localities in North of Jordan. If standards do not align with financial budgets or economies </a:t>
            </a:r>
            <a:r>
              <a:rPr lang="en-US" sz="2200" dirty="0">
                <a:solidFill>
                  <a:schemeClr val="tx2">
                    <a:lumMod val="75000"/>
                  </a:schemeClr>
                </a:solidFill>
                <a:latin typeface="Barlow Semi Condensed" panose="00000506000000000000" pitchFamily="2" charset="0"/>
                <a:sym typeface="Wingdings" panose="05000000000000000000" pitchFamily="2" charset="2"/>
              </a:rPr>
              <a:t>of remote areas</a:t>
            </a:r>
            <a:r>
              <a:rPr lang="en-US" sz="2200" b="0" dirty="0">
                <a:solidFill>
                  <a:schemeClr val="tx2">
                    <a:lumMod val="75000"/>
                  </a:schemeClr>
                </a:solidFill>
                <a:latin typeface="Barlow Semi Condensed" panose="00000506000000000000" pitchFamily="2" charset="0"/>
                <a:sym typeface="Wingdings" panose="05000000000000000000" pitchFamily="2" charset="2"/>
              </a:rPr>
              <a:t> &amp; respective development plans, risk of inaction. Recommended </a:t>
            </a:r>
            <a:r>
              <a:rPr lang="en-US" sz="2200" b="1" dirty="0">
                <a:solidFill>
                  <a:schemeClr val="tx2">
                    <a:lumMod val="75000"/>
                  </a:schemeClr>
                </a:solidFill>
                <a:latin typeface="Barlow Semi Condensed" panose="00000506000000000000" pitchFamily="2" charset="0"/>
                <a:sym typeface="Wingdings" panose="05000000000000000000" pitchFamily="2" charset="2"/>
              </a:rPr>
              <a:t>gradual standardization along feasible development plans &amp; budgets</a:t>
            </a:r>
            <a:r>
              <a:rPr lang="en-US" sz="2200" b="0" dirty="0">
                <a:solidFill>
                  <a:schemeClr val="tx2">
                    <a:lumMod val="75000"/>
                  </a:schemeClr>
                </a:solidFill>
                <a:latin typeface="Barlow Semi Condensed" panose="00000506000000000000" pitchFamily="2" charset="0"/>
                <a:sym typeface="Wingdings" panose="05000000000000000000" pitchFamily="2" charset="2"/>
              </a:rPr>
              <a:t>.</a:t>
            </a:r>
            <a:endParaRPr lang="de-DE" sz="2200" b="0" dirty="0"/>
          </a:p>
        </p:txBody>
      </p:sp>
      <p:sp>
        <p:nvSpPr>
          <p:cNvPr id="39" name="Textfeld 38">
            <a:extLst>
              <a:ext uri="{FF2B5EF4-FFF2-40B4-BE49-F238E27FC236}">
                <a16:creationId xmlns:a16="http://schemas.microsoft.com/office/drawing/2014/main" id="{6EA69030-3FE0-F0DD-99D7-784B848FB564}"/>
              </a:ext>
            </a:extLst>
          </p:cNvPr>
          <p:cNvSpPr txBox="1"/>
          <p:nvPr/>
        </p:nvSpPr>
        <p:spPr>
          <a:xfrm>
            <a:off x="2731290" y="6061855"/>
            <a:ext cx="16358080" cy="769441"/>
          </a:xfrm>
          <a:prstGeom prst="rect">
            <a:avLst/>
          </a:prstGeom>
          <a:noFill/>
          <a:ln>
            <a:noFill/>
          </a:ln>
        </p:spPr>
        <p:txBody>
          <a:bodyPr wrap="square" rtlCol="0">
            <a:spAutoFit/>
          </a:bodyPr>
          <a:lstStyle/>
          <a:p>
            <a:pPr lvl="0"/>
            <a:r>
              <a:rPr lang="en-US" sz="2200" b="0" dirty="0">
                <a:solidFill>
                  <a:schemeClr val="tx2">
                    <a:lumMod val="75000"/>
                  </a:schemeClr>
                </a:solidFill>
                <a:latin typeface="Barlow Semi Condensed" panose="00000506000000000000" pitchFamily="2" charset="0"/>
                <a:sym typeface="Wingdings" panose="05000000000000000000" pitchFamily="2" charset="2"/>
              </a:rPr>
              <a:t>Conduct </a:t>
            </a:r>
            <a:r>
              <a:rPr lang="en-US" sz="2200" b="1" dirty="0">
                <a:solidFill>
                  <a:schemeClr val="tx2">
                    <a:lumMod val="75000"/>
                  </a:schemeClr>
                </a:solidFill>
                <a:latin typeface="Barlow Semi Condensed" panose="00000506000000000000" pitchFamily="2" charset="0"/>
                <a:sym typeface="Wingdings" panose="05000000000000000000" pitchFamily="2" charset="2"/>
              </a:rPr>
              <a:t>broad feasibility studies on local level </a:t>
            </a:r>
            <a:r>
              <a:rPr lang="en-US" sz="2200" b="0" dirty="0">
                <a:solidFill>
                  <a:schemeClr val="tx2">
                    <a:lumMod val="75000"/>
                  </a:schemeClr>
                </a:solidFill>
                <a:latin typeface="Barlow Semi Condensed" panose="00000506000000000000" pitchFamily="2" charset="0"/>
                <a:sym typeface="Wingdings" panose="05000000000000000000" pitchFamily="2" charset="2"/>
              </a:rPr>
              <a:t>for various communities to understand detailed and overall infrastructural solutions (including sewerage)</a:t>
            </a:r>
            <a:endParaRPr lang="de-DE" sz="2200" dirty="0"/>
          </a:p>
        </p:txBody>
      </p:sp>
      <p:sp>
        <p:nvSpPr>
          <p:cNvPr id="40" name="Textfeld 39">
            <a:extLst>
              <a:ext uri="{FF2B5EF4-FFF2-40B4-BE49-F238E27FC236}">
                <a16:creationId xmlns:a16="http://schemas.microsoft.com/office/drawing/2014/main" id="{C877C45C-CDB4-5220-4E63-C3AA07B4E131}"/>
              </a:ext>
            </a:extLst>
          </p:cNvPr>
          <p:cNvSpPr txBox="1"/>
          <p:nvPr/>
        </p:nvSpPr>
        <p:spPr>
          <a:xfrm>
            <a:off x="2680998" y="7273851"/>
            <a:ext cx="16358080" cy="769441"/>
          </a:xfrm>
          <a:prstGeom prst="rect">
            <a:avLst/>
          </a:prstGeom>
          <a:noFill/>
          <a:ln>
            <a:noFill/>
          </a:ln>
        </p:spPr>
        <p:txBody>
          <a:bodyPr wrap="square" rtlCol="0">
            <a:spAutoFit/>
          </a:bodyPr>
          <a:lstStyle/>
          <a:p>
            <a:pPr lvl="0"/>
            <a:r>
              <a:rPr lang="en-US" sz="2200" b="0" dirty="0">
                <a:solidFill>
                  <a:schemeClr val="tx2">
                    <a:lumMod val="75000"/>
                  </a:schemeClr>
                </a:solidFill>
                <a:latin typeface="Barlow Semi Condensed" panose="00000506000000000000" pitchFamily="2" charset="0"/>
                <a:sym typeface="Wingdings" panose="05000000000000000000" pitchFamily="2" charset="2"/>
              </a:rPr>
              <a:t>Implement a </a:t>
            </a:r>
            <a:r>
              <a:rPr lang="en-US" sz="2200" b="1" dirty="0">
                <a:solidFill>
                  <a:schemeClr val="tx2">
                    <a:lumMod val="75000"/>
                  </a:schemeClr>
                </a:solidFill>
                <a:latin typeface="Barlow Semi Condensed" panose="00000506000000000000" pitchFamily="2" charset="0"/>
                <a:sym typeface="Wingdings" panose="05000000000000000000" pitchFamily="2" charset="2"/>
              </a:rPr>
              <a:t>flagship pilot as living lab and demonstration site towards viable operational models</a:t>
            </a:r>
            <a:r>
              <a:rPr lang="en-US" sz="2200" b="0" dirty="0">
                <a:solidFill>
                  <a:schemeClr val="tx2">
                    <a:lumMod val="75000"/>
                  </a:schemeClr>
                </a:solidFill>
                <a:latin typeface="Barlow Semi Condensed" panose="00000506000000000000" pitchFamily="2" charset="0"/>
                <a:sym typeface="Wingdings" panose="05000000000000000000" pitchFamily="2" charset="2"/>
              </a:rPr>
              <a:t>, awareness campaigns, research for further scaling (e.g. low O&amp;M intensive systems could be clustered), detailed financial analysis under integrated resource approaches, etc.</a:t>
            </a:r>
            <a:endParaRPr lang="de-DE" sz="2200" b="0" dirty="0"/>
          </a:p>
        </p:txBody>
      </p:sp>
      <p:sp>
        <p:nvSpPr>
          <p:cNvPr id="41" name="Textfeld 40">
            <a:extLst>
              <a:ext uri="{FF2B5EF4-FFF2-40B4-BE49-F238E27FC236}">
                <a16:creationId xmlns:a16="http://schemas.microsoft.com/office/drawing/2014/main" id="{2A891C5B-A577-42F0-176A-02360A9E8CDC}"/>
              </a:ext>
            </a:extLst>
          </p:cNvPr>
          <p:cNvSpPr txBox="1"/>
          <p:nvPr/>
        </p:nvSpPr>
        <p:spPr>
          <a:xfrm>
            <a:off x="2722973" y="8664349"/>
            <a:ext cx="16358080" cy="769441"/>
          </a:xfrm>
          <a:prstGeom prst="rect">
            <a:avLst/>
          </a:prstGeom>
          <a:noFill/>
          <a:ln>
            <a:noFill/>
          </a:ln>
        </p:spPr>
        <p:txBody>
          <a:bodyPr wrap="square" rtlCol="0">
            <a:spAutoFit/>
          </a:bodyPr>
          <a:lstStyle/>
          <a:p>
            <a:pPr lvl="0"/>
            <a:r>
              <a:rPr lang="en-US" sz="2200" b="0" dirty="0">
                <a:solidFill>
                  <a:schemeClr val="tx2">
                    <a:lumMod val="75000"/>
                  </a:schemeClr>
                </a:solidFill>
                <a:latin typeface="Barlow Semi Condensed" panose="00000506000000000000" pitchFamily="2" charset="0"/>
                <a:sym typeface="Wingdings" panose="05000000000000000000" pitchFamily="2" charset="2"/>
              </a:rPr>
              <a:t>Need for </a:t>
            </a:r>
            <a:r>
              <a:rPr lang="en-US" sz="2200" b="1" dirty="0">
                <a:solidFill>
                  <a:schemeClr val="tx2">
                    <a:lumMod val="75000"/>
                  </a:schemeClr>
                </a:solidFill>
                <a:latin typeface="Barlow Semi Condensed" panose="00000506000000000000" pitchFamily="2" charset="0"/>
                <a:sym typeface="Wingdings" panose="05000000000000000000" pitchFamily="2" charset="2"/>
              </a:rPr>
              <a:t>elaborated Life Cycle Assessments/technology evaluation matrices </a:t>
            </a:r>
            <a:r>
              <a:rPr lang="en-US" sz="2200" b="0" dirty="0">
                <a:solidFill>
                  <a:schemeClr val="tx2">
                    <a:lumMod val="75000"/>
                  </a:schemeClr>
                </a:solidFill>
                <a:latin typeface="Barlow Semi Condensed" panose="00000506000000000000" pitchFamily="2" charset="0"/>
                <a:sym typeface="Wingdings" panose="05000000000000000000" pitchFamily="2" charset="2"/>
              </a:rPr>
              <a:t>to better understand climate mitigation measure + improve decision making to technology choice; inclusion of wider sustainability parameters &amp; GHG mitigation</a:t>
            </a:r>
            <a:endParaRPr lang="de-DE" sz="2200" b="0" dirty="0"/>
          </a:p>
        </p:txBody>
      </p:sp>
      <p:sp>
        <p:nvSpPr>
          <p:cNvPr id="42" name="Textfeld 41">
            <a:extLst>
              <a:ext uri="{FF2B5EF4-FFF2-40B4-BE49-F238E27FC236}">
                <a16:creationId xmlns:a16="http://schemas.microsoft.com/office/drawing/2014/main" id="{F184DC47-CCDF-23CE-B12A-0BAA82056A6B}"/>
              </a:ext>
            </a:extLst>
          </p:cNvPr>
          <p:cNvSpPr txBox="1"/>
          <p:nvPr/>
        </p:nvSpPr>
        <p:spPr>
          <a:xfrm>
            <a:off x="2728894" y="3528278"/>
            <a:ext cx="16358080" cy="769441"/>
          </a:xfrm>
          <a:prstGeom prst="rect">
            <a:avLst/>
          </a:prstGeom>
          <a:noFill/>
        </p:spPr>
        <p:txBody>
          <a:bodyPr wrap="square" rtlCol="0">
            <a:spAutoFit/>
          </a:bodyPr>
          <a:lstStyle/>
          <a:p>
            <a:pPr lvl="0"/>
            <a:r>
              <a:rPr lang="en-US" sz="2200" b="0" dirty="0">
                <a:solidFill>
                  <a:schemeClr val="tx2">
                    <a:lumMod val="75000"/>
                  </a:schemeClr>
                </a:solidFill>
                <a:latin typeface="Barlow Semi Condensed" panose="00000506000000000000" pitchFamily="2" charset="0"/>
                <a:sym typeface="Wingdings" panose="05000000000000000000" pitchFamily="2" charset="2"/>
              </a:rPr>
              <a:t>A </a:t>
            </a:r>
            <a:r>
              <a:rPr lang="en-US" sz="2200" b="1" dirty="0">
                <a:solidFill>
                  <a:schemeClr val="tx2">
                    <a:lumMod val="75000"/>
                  </a:schemeClr>
                </a:solidFill>
                <a:latin typeface="Barlow Semi Condensed" panose="00000506000000000000" pitchFamily="2" charset="0"/>
                <a:sym typeface="Wingdings" panose="05000000000000000000" pitchFamily="2" charset="2"/>
              </a:rPr>
              <a:t>differentiated set of standards </a:t>
            </a:r>
            <a:r>
              <a:rPr lang="en-US" sz="2200" b="0" dirty="0">
                <a:solidFill>
                  <a:schemeClr val="tx2">
                    <a:lumMod val="75000"/>
                  </a:schemeClr>
                </a:solidFill>
                <a:latin typeface="Barlow Semi Condensed" panose="00000506000000000000" pitchFamily="2" charset="0"/>
                <a:sym typeface="Wingdings" panose="05000000000000000000" pitchFamily="2" charset="2"/>
              </a:rPr>
              <a:t>for smaller system capacities (as valid in other regions), along with considerations towards </a:t>
            </a:r>
            <a:r>
              <a:rPr lang="en-US" sz="2200" b="1" dirty="0">
                <a:solidFill>
                  <a:schemeClr val="tx2">
                    <a:lumMod val="75000"/>
                  </a:schemeClr>
                </a:solidFill>
                <a:latin typeface="Barlow Semi Condensed" panose="00000506000000000000" pitchFamily="2" charset="0"/>
                <a:sym typeface="Wingdings" panose="05000000000000000000" pitchFamily="2" charset="2"/>
              </a:rPr>
              <a:t>improved resource circularity </a:t>
            </a:r>
            <a:r>
              <a:rPr lang="en-US" sz="2200" dirty="0">
                <a:solidFill>
                  <a:schemeClr val="tx2">
                    <a:lumMod val="75000"/>
                  </a:schemeClr>
                </a:solidFill>
                <a:latin typeface="Barlow Semi Condensed" panose="00000506000000000000" pitchFamily="2" charset="0"/>
                <a:sym typeface="Wingdings" panose="05000000000000000000" pitchFamily="2" charset="2"/>
              </a:rPr>
              <a:t>in various applications // Nexus management  enabling wider climate mitigation</a:t>
            </a:r>
            <a:endParaRPr lang="de-DE" sz="2200" dirty="0"/>
          </a:p>
        </p:txBody>
      </p:sp>
      <p:sp>
        <p:nvSpPr>
          <p:cNvPr id="43" name="TextBox 2">
            <a:extLst>
              <a:ext uri="{FF2B5EF4-FFF2-40B4-BE49-F238E27FC236}">
                <a16:creationId xmlns:a16="http://schemas.microsoft.com/office/drawing/2014/main" id="{A769AC88-A55D-BD7A-5B0B-03E354DCFDF3}"/>
              </a:ext>
            </a:extLst>
          </p:cNvPr>
          <p:cNvSpPr txBox="1"/>
          <p:nvPr/>
        </p:nvSpPr>
        <p:spPr>
          <a:xfrm>
            <a:off x="2487942" y="10307342"/>
            <a:ext cx="6293820" cy="507831"/>
          </a:xfrm>
          <a:prstGeom prst="rect">
            <a:avLst/>
          </a:prstGeom>
          <a:noFill/>
        </p:spPr>
        <p:txBody>
          <a:bodyPr wrap="square">
            <a:spAutoFit/>
          </a:bodyPr>
          <a:lstStyle/>
          <a:p>
            <a:r>
              <a:rPr lang="en-IN" sz="2700" dirty="0">
                <a:solidFill>
                  <a:srgbClr val="00B0F0"/>
                </a:solidFill>
              </a:rPr>
              <a:t>People. INNOVATING. Sanitation.</a:t>
            </a:r>
            <a:endParaRPr lang="en-GB" sz="2700" dirty="0">
              <a:solidFill>
                <a:srgbClr val="00B0F0"/>
              </a:solidFill>
            </a:endParaRPr>
          </a:p>
        </p:txBody>
      </p:sp>
      <p:pic>
        <p:nvPicPr>
          <p:cNvPr id="44" name="Picture 1">
            <a:extLst>
              <a:ext uri="{FF2B5EF4-FFF2-40B4-BE49-F238E27FC236}">
                <a16:creationId xmlns:a16="http://schemas.microsoft.com/office/drawing/2014/main" id="{9D9A9998-1296-1682-EFD9-3898820C5CC7}"/>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9813"/>
          <a:stretch/>
        </p:blipFill>
        <p:spPr bwMode="auto">
          <a:xfrm>
            <a:off x="12642850" y="238601"/>
            <a:ext cx="2486587" cy="10484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5859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3" grpId="0" animBg="1"/>
      <p:bldP spid="34" grpId="0" animBg="1"/>
      <p:bldP spid="19" grpId="0" animBg="1"/>
      <p:bldP spid="17" grpId="0" animBg="1"/>
      <p:bldP spid="21" grpId="0" animBg="1"/>
      <p:bldP spid="23" grpId="0" animBg="1"/>
      <p:bldP spid="25" grpId="0" animBg="1"/>
      <p:bldP spid="28" grpId="0" animBg="1"/>
      <p:bldP spid="31" grpId="0" animBg="1"/>
      <p:bldP spid="35" grpId="0" animBg="1"/>
      <p:bldP spid="36" grpId="0" animBg="1"/>
      <p:bldP spid="37" grpId="0"/>
      <p:bldP spid="38" grpId="0"/>
      <p:bldP spid="39" grpId="0"/>
      <p:bldP spid="40" grpId="0"/>
      <p:bldP spid="41" grpId="0"/>
      <p:bldP spid="4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18C92-43FA-C777-A656-35EC3649FFCD}"/>
            </a:ext>
          </a:extLst>
        </p:cNvPr>
        <p:cNvGrpSpPr/>
        <p:nvPr/>
      </p:nvGrpSpPr>
      <p:grpSpPr>
        <a:xfrm>
          <a:off x="0" y="0"/>
          <a:ext cx="0" cy="0"/>
          <a:chOff x="0" y="0"/>
          <a:chExt cx="0" cy="0"/>
        </a:xfrm>
      </p:grpSpPr>
      <p:sp>
        <p:nvSpPr>
          <p:cNvPr id="32" name="Rechteck: abgerundete Ecken 31">
            <a:extLst>
              <a:ext uri="{FF2B5EF4-FFF2-40B4-BE49-F238E27FC236}">
                <a16:creationId xmlns:a16="http://schemas.microsoft.com/office/drawing/2014/main" id="{25FCF0B6-EC88-6FB4-FB42-A871C08F0568}"/>
              </a:ext>
            </a:extLst>
          </p:cNvPr>
          <p:cNvSpPr/>
          <p:nvPr/>
        </p:nvSpPr>
        <p:spPr>
          <a:xfrm>
            <a:off x="-311150" y="2379783"/>
            <a:ext cx="20726399" cy="3568197"/>
          </a:xfrm>
          <a:prstGeom prst="roundRect">
            <a:avLst/>
          </a:prstGeom>
          <a:solidFill>
            <a:schemeClr val="accent6">
              <a:lumMod val="60000"/>
              <a:lumOff val="40000"/>
              <a:alpha val="3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Barlow Condensed" panose="020F0502020204030204" pitchFamily="2" charset="0"/>
            </a:endParaRPr>
          </a:p>
        </p:txBody>
      </p:sp>
      <p:sp>
        <p:nvSpPr>
          <p:cNvPr id="2" name="Rechteck 1">
            <a:extLst>
              <a:ext uri="{FF2B5EF4-FFF2-40B4-BE49-F238E27FC236}">
                <a16:creationId xmlns:a16="http://schemas.microsoft.com/office/drawing/2014/main" id="{CF792A4E-7540-3376-F04F-0400B27F1FF7}"/>
              </a:ext>
            </a:extLst>
          </p:cNvPr>
          <p:cNvSpPr/>
          <p:nvPr/>
        </p:nvSpPr>
        <p:spPr>
          <a:xfrm>
            <a:off x="7766050" y="10683874"/>
            <a:ext cx="4419600" cy="39622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Picture 11" descr="A picture containing text, clipart&#10;&#10;Description automatically generated">
            <a:extLst>
              <a:ext uri="{FF2B5EF4-FFF2-40B4-BE49-F238E27FC236}">
                <a16:creationId xmlns:a16="http://schemas.microsoft.com/office/drawing/2014/main" id="{398FCC4B-F041-496C-F462-297A65BE5E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2250" y="10218455"/>
            <a:ext cx="1274910" cy="930837"/>
          </a:xfrm>
          <a:prstGeom prst="rect">
            <a:avLst/>
          </a:prstGeom>
        </p:spPr>
      </p:pic>
      <p:pic>
        <p:nvPicPr>
          <p:cNvPr id="4" name="Picture 16">
            <a:extLst>
              <a:ext uri="{FF2B5EF4-FFF2-40B4-BE49-F238E27FC236}">
                <a16:creationId xmlns:a16="http://schemas.microsoft.com/office/drawing/2014/main" id="{F0EBE058-0654-8E9B-CF92-C85A54FCD7F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71050" y="10599455"/>
            <a:ext cx="1324918" cy="39623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
            <a:extLst>
              <a:ext uri="{FF2B5EF4-FFF2-40B4-BE49-F238E27FC236}">
                <a16:creationId xmlns:a16="http://schemas.microsoft.com/office/drawing/2014/main" id="{4E31C862-8578-43BF-A425-A01952BA5D0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21258" y="10302875"/>
            <a:ext cx="1662424" cy="777237"/>
          </a:xfrm>
          <a:prstGeom prst="rect">
            <a:avLst/>
          </a:prstGeom>
          <a:noFill/>
          <a:extLst>
            <a:ext uri="{909E8E84-426E-40DD-AFC4-6F175D3DCCD1}">
              <a14:hiddenFill xmlns:a14="http://schemas.microsoft.com/office/drawing/2010/main">
                <a:solidFill>
                  <a:srgbClr val="FFFFFF"/>
                </a:solidFill>
              </a14:hiddenFill>
            </a:ext>
          </a:extLst>
        </p:spPr>
      </p:pic>
      <p:sp>
        <p:nvSpPr>
          <p:cNvPr id="19" name="Freeform 4">
            <a:extLst>
              <a:ext uri="{FF2B5EF4-FFF2-40B4-BE49-F238E27FC236}">
                <a16:creationId xmlns:a16="http://schemas.microsoft.com/office/drawing/2014/main" id="{506A7391-EAFC-8992-AAEB-9B78FB5ED7EA}"/>
              </a:ext>
            </a:extLst>
          </p:cNvPr>
          <p:cNvSpPr/>
          <p:nvPr/>
        </p:nvSpPr>
        <p:spPr>
          <a:xfrm flipH="1">
            <a:off x="17095" y="8034461"/>
            <a:ext cx="20104588" cy="3274890"/>
          </a:xfrm>
          <a:custGeom>
            <a:avLst/>
            <a:gdLst/>
            <a:ahLst/>
            <a:cxnLst/>
            <a:rect l="l" t="t" r="r" b="b"/>
            <a:pathLst>
              <a:path w="19079995" h="5314193">
                <a:moveTo>
                  <a:pt x="0" y="0"/>
                </a:moveTo>
                <a:lnTo>
                  <a:pt x="19079996" y="0"/>
                </a:lnTo>
                <a:lnTo>
                  <a:pt x="19079996" y="5314194"/>
                </a:lnTo>
                <a:lnTo>
                  <a:pt x="0" y="5314194"/>
                </a:lnTo>
                <a:lnTo>
                  <a:pt x="0" y="0"/>
                </a:lnTo>
                <a:close/>
              </a:path>
            </a:pathLst>
          </a:custGeom>
          <a:blipFill>
            <a:blip r:embed="rId5"/>
            <a:stretch>
              <a:fillRect t="-19040" b="-50529"/>
            </a:stretch>
          </a:blipFill>
          <a:ln cap="sq">
            <a:noFill/>
            <a:prstDash val="solid"/>
            <a:miter/>
          </a:ln>
        </p:spPr>
        <p:txBody>
          <a:bodyPr/>
          <a:lstStyle/>
          <a:p>
            <a:endParaRPr lang="de-DE"/>
          </a:p>
        </p:txBody>
      </p:sp>
      <p:sp>
        <p:nvSpPr>
          <p:cNvPr id="20" name="TextBox 4">
            <a:extLst>
              <a:ext uri="{FF2B5EF4-FFF2-40B4-BE49-F238E27FC236}">
                <a16:creationId xmlns:a16="http://schemas.microsoft.com/office/drawing/2014/main" id="{270314F3-BC60-C340-B1E4-460F98B96FF5}"/>
              </a:ext>
            </a:extLst>
          </p:cNvPr>
          <p:cNvSpPr txBox="1"/>
          <p:nvPr/>
        </p:nvSpPr>
        <p:spPr>
          <a:xfrm>
            <a:off x="1347664" y="2639953"/>
            <a:ext cx="17443450" cy="2400657"/>
          </a:xfrm>
          <a:prstGeom prst="rect">
            <a:avLst/>
          </a:prstGeom>
          <a:noFill/>
        </p:spPr>
        <p:txBody>
          <a:bodyPr wrap="square" rtlCol="0">
            <a:spAutoFit/>
          </a:bodyPr>
          <a:lstStyle/>
          <a:p>
            <a:pPr algn="ctr"/>
            <a:r>
              <a:rPr lang="en-US" sz="5000" b="1" dirty="0">
                <a:solidFill>
                  <a:schemeClr val="tx2"/>
                </a:solidFill>
                <a:latin typeface="Barlow Condensed" panose="00000506000000000000" pitchFamily="2" charset="0"/>
              </a:rPr>
              <a:t>Thank you!</a:t>
            </a:r>
          </a:p>
          <a:p>
            <a:pPr algn="ctr"/>
            <a:endParaRPr lang="en-US" sz="5000" b="1" dirty="0">
              <a:solidFill>
                <a:schemeClr val="tx2"/>
              </a:solidFill>
              <a:latin typeface="Barlow Condensed" panose="00000506000000000000" pitchFamily="2" charset="0"/>
            </a:endParaRPr>
          </a:p>
          <a:p>
            <a:pPr algn="ctr"/>
            <a:r>
              <a:rPr lang="en-US" sz="5000" b="1" dirty="0">
                <a:solidFill>
                  <a:schemeClr val="tx2"/>
                </a:solidFill>
                <a:latin typeface="Barlow Condensed" panose="00000506000000000000" pitchFamily="2" charset="0"/>
              </a:rPr>
              <a:t>Any questions?</a:t>
            </a:r>
            <a:endParaRPr lang="en-US" sz="5000" dirty="0">
              <a:solidFill>
                <a:schemeClr val="tx2"/>
              </a:solidFill>
              <a:latin typeface="Barlow Condensed" panose="00000506000000000000" pitchFamily="2" charset="0"/>
            </a:endParaRPr>
          </a:p>
        </p:txBody>
      </p:sp>
      <p:pic>
        <p:nvPicPr>
          <p:cNvPr id="21" name="Picture 6">
            <a:extLst>
              <a:ext uri="{FF2B5EF4-FFF2-40B4-BE49-F238E27FC236}">
                <a16:creationId xmlns:a16="http://schemas.microsoft.com/office/drawing/2014/main" id="{4AE1261A-F940-2B2D-12DB-7293096BA020}"/>
              </a:ext>
            </a:extLst>
          </p:cNvPr>
          <p:cNvPicPr>
            <a:picLocks noChangeAspect="1"/>
          </p:cNvPicPr>
          <p:nvPr/>
        </p:nvPicPr>
        <p:blipFill>
          <a:blip r:embed="rId6"/>
          <a:stretch>
            <a:fillRect/>
          </a:stretch>
        </p:blipFill>
        <p:spPr>
          <a:xfrm>
            <a:off x="17291050" y="9396871"/>
            <a:ext cx="2350131" cy="1696619"/>
          </a:xfrm>
          <a:prstGeom prst="rect">
            <a:avLst/>
          </a:prstGeom>
        </p:spPr>
      </p:pic>
      <p:sp>
        <p:nvSpPr>
          <p:cNvPr id="22" name="TextBox 7">
            <a:extLst>
              <a:ext uri="{FF2B5EF4-FFF2-40B4-BE49-F238E27FC236}">
                <a16:creationId xmlns:a16="http://schemas.microsoft.com/office/drawing/2014/main" id="{E5183479-DF12-52E1-17F0-A869E910451B}"/>
              </a:ext>
            </a:extLst>
          </p:cNvPr>
          <p:cNvSpPr txBox="1"/>
          <p:nvPr/>
        </p:nvSpPr>
        <p:spPr>
          <a:xfrm>
            <a:off x="374650" y="6045687"/>
            <a:ext cx="19278599" cy="1877437"/>
          </a:xfrm>
          <a:prstGeom prst="rect">
            <a:avLst/>
          </a:prstGeom>
          <a:noFill/>
        </p:spPr>
        <p:txBody>
          <a:bodyPr wrap="square" rtlCol="0">
            <a:spAutoFit/>
          </a:bodyPr>
          <a:lstStyle/>
          <a:p>
            <a:pPr algn="ctr"/>
            <a:endParaRPr lang="en-US" sz="3200" b="1" dirty="0">
              <a:solidFill>
                <a:schemeClr val="tx2">
                  <a:lumMod val="75000"/>
                </a:schemeClr>
              </a:solidFill>
              <a:latin typeface="Barlow Condensed" panose="00000506000000000000" pitchFamily="2" charset="0"/>
            </a:endParaRPr>
          </a:p>
          <a:p>
            <a:pPr algn="ctr"/>
            <a:r>
              <a:rPr lang="en-US" sz="3200" b="1">
                <a:solidFill>
                  <a:schemeClr val="tx2">
                    <a:lumMod val="75000"/>
                  </a:schemeClr>
                </a:solidFill>
                <a:latin typeface="Barlow Condensed" panose="00000506000000000000" pitchFamily="2" charset="0"/>
              </a:rPr>
              <a:t>Dr.-Ing</a:t>
            </a:r>
            <a:r>
              <a:rPr lang="en-US" sz="3200" b="1" dirty="0">
                <a:solidFill>
                  <a:schemeClr val="tx2">
                    <a:lumMod val="75000"/>
                  </a:schemeClr>
                </a:solidFill>
                <a:latin typeface="Barlow Condensed" panose="00000506000000000000" pitchFamily="2" charset="0"/>
              </a:rPr>
              <a:t>. Tatjana Schellenberg</a:t>
            </a:r>
          </a:p>
          <a:p>
            <a:pPr algn="ctr"/>
            <a:endParaRPr lang="en-US" sz="2000" b="1" dirty="0">
              <a:solidFill>
                <a:schemeClr val="tx2">
                  <a:lumMod val="75000"/>
                </a:schemeClr>
              </a:solidFill>
              <a:latin typeface="Barlow Condensed" panose="00000506000000000000" pitchFamily="2" charset="0"/>
            </a:endParaRPr>
          </a:p>
          <a:p>
            <a:pPr algn="ctr"/>
            <a:r>
              <a:rPr lang="en-US" sz="3200" i="1" dirty="0">
                <a:solidFill>
                  <a:schemeClr val="tx2">
                    <a:lumMod val="75000"/>
                  </a:schemeClr>
                </a:solidFill>
                <a:latin typeface="Barlow Condensed" panose="00000506000000000000" pitchFamily="2" charset="0"/>
              </a:rPr>
              <a:t>Contact: </a:t>
            </a:r>
            <a:r>
              <a:rPr lang="en-US" sz="3200" i="1" dirty="0">
                <a:solidFill>
                  <a:schemeClr val="tx2">
                    <a:lumMod val="75000"/>
                  </a:schemeClr>
                </a:solidFill>
                <a:latin typeface="Barlow Condensed" panose="00000506000000000000" pitchFamily="2" charset="0"/>
                <a:hlinkClick r:id="rId7"/>
              </a:rPr>
              <a:t>Schellenberg@borda.org</a:t>
            </a:r>
            <a:endParaRPr lang="en-US" sz="3200" i="1" dirty="0">
              <a:solidFill>
                <a:schemeClr val="tx2">
                  <a:lumMod val="75000"/>
                </a:schemeClr>
              </a:solidFill>
              <a:latin typeface="Barlow Condensed" panose="00000506000000000000" pitchFamily="2" charset="0"/>
            </a:endParaRPr>
          </a:p>
        </p:txBody>
      </p:sp>
      <p:sp>
        <p:nvSpPr>
          <p:cNvPr id="18" name="Freeform 3">
            <a:extLst>
              <a:ext uri="{FF2B5EF4-FFF2-40B4-BE49-F238E27FC236}">
                <a16:creationId xmlns:a16="http://schemas.microsoft.com/office/drawing/2014/main" id="{DC01C70C-6B62-03DE-FEBA-CF522D5FBDBD}"/>
              </a:ext>
            </a:extLst>
          </p:cNvPr>
          <p:cNvSpPr/>
          <p:nvPr/>
        </p:nvSpPr>
        <p:spPr>
          <a:xfrm>
            <a:off x="15462250" y="9539163"/>
            <a:ext cx="984584" cy="1581232"/>
          </a:xfrm>
          <a:custGeom>
            <a:avLst/>
            <a:gdLst/>
            <a:ahLst/>
            <a:cxnLst/>
            <a:rect l="l" t="t" r="r" b="b"/>
            <a:pathLst>
              <a:path w="1368161" h="2810338">
                <a:moveTo>
                  <a:pt x="0" y="0"/>
                </a:moveTo>
                <a:lnTo>
                  <a:pt x="1368161" y="0"/>
                </a:lnTo>
                <a:lnTo>
                  <a:pt x="1368161" y="2810337"/>
                </a:lnTo>
                <a:lnTo>
                  <a:pt x="0" y="2810337"/>
                </a:lnTo>
                <a:lnTo>
                  <a:pt x="0" y="0"/>
                </a:lnTo>
                <a:close/>
              </a:path>
            </a:pathLst>
          </a:custGeom>
          <a:blipFill>
            <a:blip r:embed="rId8"/>
            <a:stretch>
              <a:fillRect t="-1626" r="-8351"/>
            </a:stretch>
          </a:blipFill>
        </p:spPr>
        <p:txBody>
          <a:bodyPr/>
          <a:lstStyle/>
          <a:p>
            <a:endParaRPr lang="de-DE"/>
          </a:p>
        </p:txBody>
      </p:sp>
      <p:sp>
        <p:nvSpPr>
          <p:cNvPr id="17" name="Freeform 2">
            <a:extLst>
              <a:ext uri="{FF2B5EF4-FFF2-40B4-BE49-F238E27FC236}">
                <a16:creationId xmlns:a16="http://schemas.microsoft.com/office/drawing/2014/main" id="{E3108EEB-9D22-0123-AEFD-223F2E398E7E}"/>
              </a:ext>
            </a:extLst>
          </p:cNvPr>
          <p:cNvSpPr/>
          <p:nvPr/>
        </p:nvSpPr>
        <p:spPr>
          <a:xfrm>
            <a:off x="12338050" y="9512259"/>
            <a:ext cx="2048281" cy="1581231"/>
          </a:xfrm>
          <a:custGeom>
            <a:avLst/>
            <a:gdLst/>
            <a:ahLst/>
            <a:cxnLst/>
            <a:rect l="l" t="t" r="r" b="b"/>
            <a:pathLst>
              <a:path w="4608540" h="3064679">
                <a:moveTo>
                  <a:pt x="0" y="0"/>
                </a:moveTo>
                <a:lnTo>
                  <a:pt x="4608540" y="0"/>
                </a:lnTo>
                <a:lnTo>
                  <a:pt x="4608540" y="3064679"/>
                </a:lnTo>
                <a:lnTo>
                  <a:pt x="0" y="3064679"/>
                </a:lnTo>
                <a:lnTo>
                  <a:pt x="0" y="0"/>
                </a:lnTo>
                <a:close/>
              </a:path>
            </a:pathLst>
          </a:custGeom>
          <a:blipFill>
            <a:blip r:embed="rId9"/>
            <a:stretch>
              <a:fillRect l="-12952" r="-9152"/>
            </a:stretch>
          </a:blipFill>
        </p:spPr>
        <p:txBody>
          <a:bodyPr/>
          <a:lstStyle/>
          <a:p>
            <a:endParaRPr lang="de-DE"/>
          </a:p>
        </p:txBody>
      </p:sp>
      <p:pic>
        <p:nvPicPr>
          <p:cNvPr id="6" name="Bild 28">
            <a:extLst>
              <a:ext uri="{FF2B5EF4-FFF2-40B4-BE49-F238E27FC236}">
                <a16:creationId xmlns:a16="http://schemas.microsoft.com/office/drawing/2014/main" id="{B3406383-195A-3085-2A85-C0887F7E2BC1}"/>
              </a:ext>
            </a:extLst>
          </p:cNvPr>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14512360" y="-320865"/>
            <a:ext cx="5591740" cy="2614203"/>
          </a:xfrm>
          <a:prstGeom prst="rect">
            <a:avLst/>
          </a:prstGeom>
        </p:spPr>
      </p:pic>
    </p:spTree>
    <p:extLst>
      <p:ext uri="{BB962C8B-B14F-4D97-AF65-F5344CB8AC3E}">
        <p14:creationId xmlns:p14="http://schemas.microsoft.com/office/powerpoint/2010/main" val="41289034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C6D56DB16371941B4A49EC39CDE7FC0" ma:contentTypeVersion="16" ma:contentTypeDescription="Create a new document." ma:contentTypeScope="" ma:versionID="1c1b6b960c8bf2a157c42bc83f91589d">
  <xsd:schema xmlns:xsd="http://www.w3.org/2001/XMLSchema" xmlns:xs="http://www.w3.org/2001/XMLSchema" xmlns:p="http://schemas.microsoft.com/office/2006/metadata/properties" xmlns:ns2="472066fe-6871-4755-a034-3d84fb48fbc9" xmlns:ns3="64355c6b-c987-4160-bb25-62777c98a04a" targetNamespace="http://schemas.microsoft.com/office/2006/metadata/properties" ma:root="true" ma:fieldsID="b3c27347e1ad75a505827766e0873695" ns2:_="" ns3:_="">
    <xsd:import namespace="472066fe-6871-4755-a034-3d84fb48fbc9"/>
    <xsd:import namespace="64355c6b-c987-4160-bb25-62777c98a04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Draft_x002f_Fina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2066fe-6871-4755-a034-3d84fb48fbc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Draft_x002f_Final" ma:index="20" nillable="true" ma:displayName="Status" ma:format="Dropdown" ma:internalName="Draft_x002f_Final">
      <xsd:simpleType>
        <xsd:union memberTypes="dms:Text">
          <xsd:simpleType>
            <xsd:restriction base="dms:Choice">
              <xsd:enumeration value="Final"/>
              <xsd:enumeration value="Draft"/>
              <xsd:enumeration value="FinalDraft"/>
            </xsd:restriction>
          </xsd:simpleType>
        </xsd:union>
      </xsd:simpleType>
    </xsd:element>
    <xsd:element name="MediaServiceLocation" ma:index="21" nillable="true" ma:displayName="Location" ma:indexed="true" ma:internalName="MediaServiceLocation"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4355c6b-c987-4160-bb25-62777c98a04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3ef92d53-6a93-4376-a03c-dc8f5b8fa9ac}" ma:internalName="TaxCatchAll" ma:showField="CatchAllData" ma:web="64355c6b-c987-4160-bb25-62777c98a04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64355c6b-c987-4160-bb25-62777c98a04a" xsi:nil="true"/>
    <lcf76f155ced4ddcb4097134ff3c332f xmlns="472066fe-6871-4755-a034-3d84fb48fbc9">
      <Terms xmlns="http://schemas.microsoft.com/office/infopath/2007/PartnerControls"/>
    </lcf76f155ced4ddcb4097134ff3c332f>
    <Draft_x002f_Final xmlns="472066fe-6871-4755-a034-3d84fb48fbc9" xsi:nil="true"/>
    <SharedWithUsers xmlns="64355c6b-c987-4160-bb25-62777c98a04a">
      <UserInfo>
        <DisplayName>Myung Kyoon Lee</DisplayName>
        <AccountId>18</AccountId>
        <AccountType/>
      </UserInfo>
      <UserInfo>
        <DisplayName>Nikki Aliyari</DisplayName>
        <AccountId>13</AccountId>
        <AccountType/>
      </UserInfo>
    </SharedWithUsers>
  </documentManagement>
</p:properties>
</file>

<file path=customXml/itemProps1.xml><?xml version="1.0" encoding="utf-8"?>
<ds:datastoreItem xmlns:ds="http://schemas.openxmlformats.org/officeDocument/2006/customXml" ds:itemID="{82F7B2F5-A88B-4DDA-806E-DBEEAF6F2C12}">
  <ds:schemaRefs>
    <ds:schemaRef ds:uri="http://schemas.microsoft.com/sharepoint/v3/contenttype/forms"/>
  </ds:schemaRefs>
</ds:datastoreItem>
</file>

<file path=customXml/itemProps2.xml><?xml version="1.0" encoding="utf-8"?>
<ds:datastoreItem xmlns:ds="http://schemas.openxmlformats.org/officeDocument/2006/customXml" ds:itemID="{82CBD6EB-7D7C-4D95-8567-78B78C8801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72066fe-6871-4755-a034-3d84fb48fbc9"/>
    <ds:schemaRef ds:uri="64355c6b-c987-4160-bb25-62777c98a04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344EC5E-8250-4E20-9881-4B7E734CF024}">
  <ds:schemaRefs>
    <ds:schemaRef ds:uri="472066fe-6871-4755-a034-3d84fb48fbc9"/>
    <ds:schemaRef ds:uri="http://schemas.microsoft.com/office/2006/documentManagement/types"/>
    <ds:schemaRef ds:uri="http://schemas.microsoft.com/office/infopath/2007/PartnerControls"/>
    <ds:schemaRef ds:uri="http://purl.org/dc/terms/"/>
    <ds:schemaRef ds:uri="http://purl.org/dc/dcmitype/"/>
    <ds:schemaRef ds:uri="http://purl.org/dc/elements/1.1/"/>
    <ds:schemaRef ds:uri="http://schemas.openxmlformats.org/package/2006/metadata/core-properties"/>
    <ds:schemaRef ds:uri="64355c6b-c987-4160-bb25-62777c98a04a"/>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0</TotalTime>
  <Words>1982</Words>
  <Application>Microsoft Office PowerPoint</Application>
  <PresentationFormat>Benutzerdefiniert</PresentationFormat>
  <Paragraphs>368</Paragraphs>
  <Slides>17</Slides>
  <Notes>3</Notes>
  <HiddenSlides>0</HiddenSlides>
  <MMClips>0</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17</vt:i4>
      </vt:variant>
    </vt:vector>
  </HeadingPairs>
  <TitlesOfParts>
    <vt:vector size="27" baseType="lpstr">
      <vt:lpstr>Aptos Display</vt:lpstr>
      <vt:lpstr>Symbol</vt:lpstr>
      <vt:lpstr>Barlow Semi Condensed</vt:lpstr>
      <vt:lpstr>Barlow Condensed SemiBold</vt:lpstr>
      <vt:lpstr>Times New Roman</vt:lpstr>
      <vt:lpstr>Calibri</vt:lpstr>
      <vt:lpstr>Barlow Condensed</vt:lpstr>
      <vt:lpstr>Wingdings</vt:lpstr>
      <vt:lpstr>Arial</vt:lpstr>
      <vt:lpstr>Office Theme</vt:lpstr>
      <vt:lpstr>PowerPoint-Präsentation</vt:lpstr>
      <vt:lpstr>PowerPoint-Präsentation</vt:lpstr>
      <vt:lpstr>Short Introduction BORDA</vt:lpstr>
      <vt:lpstr>Project Overview &amp; Objective</vt:lpstr>
      <vt:lpstr>Short Introduction</vt:lpstr>
      <vt:lpstr>Principles: WW-WEF Nexus</vt:lpstr>
      <vt:lpstr>Project Overview &amp; Objective</vt:lpstr>
      <vt:lpstr>Breakdown of Intervention Components</vt:lpstr>
      <vt:lpstr>OC 1: Results of Regulatory Overview</vt:lpstr>
      <vt:lpstr>OC 2: Results Technology Options</vt:lpstr>
      <vt:lpstr>OC 2: Results Technology Options</vt:lpstr>
      <vt:lpstr>OC3: DWATS Business Models </vt:lpstr>
      <vt:lpstr>OC 3: Results DWATS Business Model </vt:lpstr>
      <vt:lpstr>OC 3: Results DWATS Business Models</vt:lpstr>
      <vt:lpstr>Results: Summary</vt:lpstr>
      <vt:lpstr>Results: Recommendations Forward</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Facilitating implementation of climate‑resilient and low‑carbon development aligned with national and global goals</dc:title>
  <dc:creator/>
  <cp:lastModifiedBy/>
  <cp:revision>2</cp:revision>
  <dcterms:created xsi:type="dcterms:W3CDTF">2023-09-15T10:15:55Z</dcterms:created>
  <dcterms:modified xsi:type="dcterms:W3CDTF">2025-05-04T15:36:29Z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0x0101005C6D56DB16371941B4A49EC39CDE7FC0</vt:lpwstr>
  </property>
</Properties>
</file>