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5.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4.xml" ContentType="application/vnd.openxmlformats-officedocument.presentationml.slide+xml"/>
  <Override PartName="/ppt/slides/slide8.xml" ContentType="application/vnd.openxmlformats-officedocument.presentationml.slide+xml"/>
  <Override PartName="/ppt/slides/slide16.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82" r:id="rId4"/>
    <p:sldId id="281" r:id="rId5"/>
    <p:sldId id="279" r:id="rId6"/>
    <p:sldId id="274" r:id="rId7"/>
    <p:sldId id="275" r:id="rId8"/>
    <p:sldId id="259" r:id="rId9"/>
    <p:sldId id="260" r:id="rId10"/>
    <p:sldId id="261" r:id="rId11"/>
    <p:sldId id="262" r:id="rId12"/>
    <p:sldId id="276" r:id="rId13"/>
    <p:sldId id="263" r:id="rId14"/>
    <p:sldId id="277" r:id="rId15"/>
    <p:sldId id="278" r:id="rId16"/>
    <p:sldId id="265" r:id="rId17"/>
  </p:sldIdLst>
  <p:sldSz cx="18288000" cy="10287000"/>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1737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4" d="100"/>
          <a:sy n="74" d="100"/>
        </p:scale>
        <p:origin x="53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12291" y="35602"/>
            <a:ext cx="2932140" cy="2204456"/>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2"/>
            <a:stretch>
              <a:fillRect/>
            </a:stretch>
          </a:blipFill>
        </p:spPr>
        <p:txBody>
          <a:bodyPr/>
          <a:lstStyle/>
          <a:p>
            <a:endParaRPr lang="en-US"/>
          </a:p>
        </p:txBody>
      </p:sp>
      <p:sp>
        <p:nvSpPr>
          <p:cNvPr id="3" name="Freeform 3"/>
          <p:cNvSpPr/>
          <p:nvPr/>
        </p:nvSpPr>
        <p:spPr>
          <a:xfrm>
            <a:off x="8077200" y="35602"/>
            <a:ext cx="1369880" cy="2341324"/>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3"/>
            <a:stretch>
              <a:fillRect t="-1626" r="-8351"/>
            </a:stretch>
          </a:blipFill>
        </p:spPr>
        <p:txBody>
          <a:bodyPr/>
          <a:lstStyle/>
          <a:p>
            <a:endParaRPr lang="en-US"/>
          </a:p>
        </p:txBody>
      </p:sp>
      <p:sp>
        <p:nvSpPr>
          <p:cNvPr id="4" name="Freeform 4"/>
          <p:cNvSpPr/>
          <p:nvPr/>
        </p:nvSpPr>
        <p:spPr>
          <a:xfrm>
            <a:off x="0" y="7048500"/>
            <a:ext cx="18288000" cy="3266032"/>
          </a:xfrm>
          <a:custGeom>
            <a:avLst/>
            <a:gdLst/>
            <a:ahLst/>
            <a:cxnLst/>
            <a:rect l="l" t="t" r="r" b="b"/>
            <a:pathLst>
              <a:path w="19079995" h="5314193">
                <a:moveTo>
                  <a:pt x="0" y="0"/>
                </a:moveTo>
                <a:lnTo>
                  <a:pt x="19079996" y="0"/>
                </a:lnTo>
                <a:lnTo>
                  <a:pt x="19079996" y="5314194"/>
                </a:lnTo>
                <a:lnTo>
                  <a:pt x="0" y="5314194"/>
                </a:lnTo>
                <a:lnTo>
                  <a:pt x="0" y="0"/>
                </a:lnTo>
                <a:close/>
              </a:path>
            </a:pathLst>
          </a:custGeom>
          <a:blipFill>
            <a:blip r:embed="rId4"/>
            <a:stretch>
              <a:fillRect t="-14851" b="-17393"/>
            </a:stretch>
          </a:blipFill>
          <a:ln cap="sq">
            <a:noFill/>
            <a:prstDash val="solid"/>
            <a:miter/>
          </a:ln>
        </p:spPr>
        <p:txBody>
          <a:bodyPr/>
          <a:lstStyle/>
          <a:p>
            <a:endParaRPr lang="en-US"/>
          </a:p>
        </p:txBody>
      </p:sp>
      <p:sp>
        <p:nvSpPr>
          <p:cNvPr id="5" name="TextBox 4">
            <a:extLst>
              <a:ext uri="{FF2B5EF4-FFF2-40B4-BE49-F238E27FC236}">
                <a16:creationId xmlns:a16="http://schemas.microsoft.com/office/drawing/2014/main" xmlns="" id="{ABE36FAB-DF32-F564-A363-ED38DC671A73}"/>
              </a:ext>
            </a:extLst>
          </p:cNvPr>
          <p:cNvSpPr txBox="1"/>
          <p:nvPr/>
        </p:nvSpPr>
        <p:spPr>
          <a:xfrm>
            <a:off x="3504340" y="4208755"/>
            <a:ext cx="10515600" cy="1569660"/>
          </a:xfrm>
          <a:prstGeom prst="rect">
            <a:avLst/>
          </a:prstGeom>
          <a:noFill/>
        </p:spPr>
        <p:txBody>
          <a:bodyPr wrap="square" rtlCol="0">
            <a:spAutoFit/>
          </a:bodyPr>
          <a:lstStyle/>
          <a:p>
            <a:pPr algn="ctr"/>
            <a:r>
              <a:rPr lang="en-US" sz="4800" b="1" dirty="0">
                <a:solidFill>
                  <a:srgbClr val="E46C0A"/>
                </a:solidFill>
              </a:rPr>
              <a:t>Current Situation of the GIS/ MWI  Department and its development plan</a:t>
            </a:r>
            <a:endParaRPr lang="en-US" sz="4800" b="1" dirty="0">
              <a:solidFill>
                <a:schemeClr val="accent6">
                  <a:lumMod val="75000"/>
                </a:schemeClr>
              </a:solidFill>
            </a:endParaRPr>
          </a:p>
        </p:txBody>
      </p:sp>
      <p:pic>
        <p:nvPicPr>
          <p:cNvPr id="7" name="Picture 6">
            <a:extLst>
              <a:ext uri="{FF2B5EF4-FFF2-40B4-BE49-F238E27FC236}">
                <a16:creationId xmlns:a16="http://schemas.microsoft.com/office/drawing/2014/main" xmlns="" id="{0C9425F9-876B-FADF-F9AE-7BB793CC427D}"/>
              </a:ext>
            </a:extLst>
          </p:cNvPr>
          <p:cNvPicPr>
            <a:picLocks noChangeAspect="1"/>
          </p:cNvPicPr>
          <p:nvPr/>
        </p:nvPicPr>
        <p:blipFill>
          <a:blip r:embed="rId5"/>
          <a:stretch>
            <a:fillRect/>
          </a:stretch>
        </p:blipFill>
        <p:spPr>
          <a:xfrm>
            <a:off x="9498610" y="263793"/>
            <a:ext cx="2350131" cy="1696619"/>
          </a:xfrm>
          <a:prstGeom prst="rect">
            <a:avLst/>
          </a:prstGeom>
        </p:spPr>
      </p:pic>
      <p:sp>
        <p:nvSpPr>
          <p:cNvPr id="8" name="TextBox 7">
            <a:extLst>
              <a:ext uri="{FF2B5EF4-FFF2-40B4-BE49-F238E27FC236}">
                <a16:creationId xmlns:a16="http://schemas.microsoft.com/office/drawing/2014/main" xmlns="" id="{F861C566-132F-1125-AA73-F6AB4CC0FD69}"/>
              </a:ext>
            </a:extLst>
          </p:cNvPr>
          <p:cNvSpPr txBox="1"/>
          <p:nvPr/>
        </p:nvSpPr>
        <p:spPr>
          <a:xfrm>
            <a:off x="6781800" y="5777878"/>
            <a:ext cx="3694840" cy="1077218"/>
          </a:xfrm>
          <a:prstGeom prst="rect">
            <a:avLst/>
          </a:prstGeom>
          <a:noFill/>
        </p:spPr>
        <p:txBody>
          <a:bodyPr wrap="square" rtlCol="0">
            <a:spAutoFit/>
          </a:bodyPr>
          <a:lstStyle/>
          <a:p>
            <a:pPr algn="ctr"/>
            <a:r>
              <a:rPr lang="en-US" sz="3200" b="1" dirty="0">
                <a:solidFill>
                  <a:schemeClr val="tx2">
                    <a:lumMod val="75000"/>
                  </a:schemeClr>
                </a:solidFill>
              </a:rPr>
              <a:t>Thair M. </a:t>
            </a:r>
            <a:r>
              <a:rPr lang="en-US" sz="3200" b="1" dirty="0" smtClean="0">
                <a:solidFill>
                  <a:schemeClr val="tx2">
                    <a:lumMod val="75000"/>
                  </a:schemeClr>
                </a:solidFill>
              </a:rPr>
              <a:t>AL</a:t>
            </a:r>
            <a:r>
              <a:rPr lang="ar-JO" sz="3200" b="1" dirty="0" smtClean="0">
                <a:solidFill>
                  <a:schemeClr val="tx2">
                    <a:lumMod val="75000"/>
                  </a:schemeClr>
                </a:solidFill>
              </a:rPr>
              <a:t> </a:t>
            </a:r>
            <a:r>
              <a:rPr lang="en-US" sz="3200" b="1" dirty="0" smtClean="0">
                <a:solidFill>
                  <a:schemeClr val="tx2">
                    <a:lumMod val="75000"/>
                  </a:schemeClr>
                </a:solidFill>
              </a:rPr>
              <a:t>Moman</a:t>
            </a:r>
            <a:r>
              <a:rPr lang="en-US" sz="3200" b="1" dirty="0">
                <a:solidFill>
                  <a:schemeClr val="tx2">
                    <a:lumMod val="75000"/>
                  </a:schemeClr>
                </a:solidFill>
              </a:rPr>
              <a:t>i</a:t>
            </a:r>
            <a:r>
              <a:rPr lang="en-US" sz="3200" b="1" dirty="0" smtClean="0">
                <a:solidFill>
                  <a:schemeClr val="tx2">
                    <a:lumMod val="75000"/>
                  </a:schemeClr>
                </a:solidFill>
              </a:rPr>
              <a:t> May 2025</a:t>
            </a:r>
            <a:endParaRPr lang="en-US" sz="3200" b="1"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9123"/>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
        <p:nvSpPr>
          <p:cNvPr id="3" name="Title 2"/>
          <p:cNvSpPr>
            <a:spLocks noGrp="1"/>
          </p:cNvSpPr>
          <p:nvPr>
            <p:ph type="ctrTitle"/>
          </p:nvPr>
        </p:nvSpPr>
        <p:spPr>
          <a:xfrm>
            <a:off x="1638300" y="1217769"/>
            <a:ext cx="15011400" cy="1470025"/>
          </a:xfrm>
        </p:spPr>
        <p:txBody>
          <a:bodyPr>
            <a:normAutofit/>
          </a:bodyPr>
          <a:lstStyle/>
          <a:p>
            <a:r>
              <a:rPr lang="en-US" sz="5400" dirty="0">
                <a:solidFill>
                  <a:srgbClr val="E46C0A"/>
                </a:solidFill>
              </a:rPr>
              <a:t>geographic Information Systems (GIS) </a:t>
            </a:r>
            <a:endParaRPr lang="en-US" sz="5400" dirty="0">
              <a:solidFill>
                <a:srgbClr val="E46C0A"/>
              </a:solidFill>
            </a:endParaRPr>
          </a:p>
        </p:txBody>
      </p:sp>
      <p:sp>
        <p:nvSpPr>
          <p:cNvPr id="4" name="Subtitle 3"/>
          <p:cNvSpPr>
            <a:spLocks noGrp="1"/>
          </p:cNvSpPr>
          <p:nvPr>
            <p:ph type="subTitle" idx="1"/>
          </p:nvPr>
        </p:nvSpPr>
        <p:spPr>
          <a:xfrm>
            <a:off x="1638300" y="3238500"/>
            <a:ext cx="14897100" cy="5791199"/>
          </a:xfrm>
        </p:spPr>
        <p:txBody>
          <a:bodyPr>
            <a:normAutofit fontScale="92500" lnSpcReduction="10000"/>
          </a:bodyPr>
          <a:lstStyle/>
          <a:p>
            <a:pPr algn="just"/>
            <a:r>
              <a:rPr lang="en-US" dirty="0">
                <a:solidFill>
                  <a:srgbClr val="17375E"/>
                </a:solidFill>
              </a:rPr>
              <a:t>geographic Information Systems (GIS) are essential for groundwater management, offering powerful tools to visualize, analyze, and monitor changes in water resources.</a:t>
            </a:r>
          </a:p>
          <a:p>
            <a:pPr algn="just"/>
            <a:r>
              <a:rPr lang="en-US" dirty="0">
                <a:solidFill>
                  <a:srgbClr val="17375E"/>
                </a:solidFill>
              </a:rPr>
              <a:t>Thanks to the technical support of the </a:t>
            </a:r>
            <a:r>
              <a:rPr lang="en-US" dirty="0">
                <a:solidFill>
                  <a:srgbClr val="E46C0A"/>
                </a:solidFill>
              </a:rPr>
              <a:t>Federal Institute for Geosciences and Natural Resources </a:t>
            </a:r>
            <a:r>
              <a:rPr lang="en-US" sz="3500" b="1" dirty="0">
                <a:solidFill>
                  <a:srgbClr val="E46C0A"/>
                </a:solidFill>
              </a:rPr>
              <a:t>(BGR</a:t>
            </a:r>
            <a:r>
              <a:rPr lang="en-US" sz="3500" b="1" dirty="0" smtClean="0">
                <a:solidFill>
                  <a:srgbClr val="E46C0A"/>
                </a:solidFill>
              </a:rPr>
              <a:t>) </a:t>
            </a:r>
            <a:r>
              <a:rPr lang="en-US" dirty="0">
                <a:solidFill>
                  <a:srgbClr val="17375E"/>
                </a:solidFill>
              </a:rPr>
              <a:t>we were able to develop key groundwater maps that enhance decision-making and resource sustainability.</a:t>
            </a:r>
          </a:p>
          <a:p>
            <a:pPr algn="just"/>
            <a:endParaRPr lang="en-US" dirty="0">
              <a:solidFill>
                <a:srgbClr val="17375E"/>
              </a:solidFill>
            </a:endParaRPr>
          </a:p>
          <a:p>
            <a:pPr algn="just"/>
            <a:r>
              <a:rPr lang="en-US" dirty="0">
                <a:solidFill>
                  <a:srgbClr val="17375E"/>
                </a:solidFill>
              </a:rPr>
              <a:t>Key Benefits of GIS in Water Management:</a:t>
            </a:r>
          </a:p>
          <a:p>
            <a:pPr algn="just"/>
            <a:r>
              <a:rPr lang="en-US" dirty="0">
                <a:solidFill>
                  <a:srgbClr val="17375E"/>
                </a:solidFill>
              </a:rPr>
              <a:t>	•	Visualizing groundwater levels and flow directions over time.</a:t>
            </a:r>
          </a:p>
          <a:p>
            <a:pPr algn="just"/>
            <a:r>
              <a:rPr lang="en-US" dirty="0">
                <a:solidFill>
                  <a:srgbClr val="17375E"/>
                </a:solidFill>
              </a:rPr>
              <a:t>	•	Monitoring extraction from main well fields.</a:t>
            </a:r>
          </a:p>
          <a:p>
            <a:pPr algn="just"/>
            <a:r>
              <a:rPr lang="en-US" dirty="0">
                <a:solidFill>
                  <a:srgbClr val="17375E"/>
                </a:solidFill>
              </a:rPr>
              <a:t>	•	Tracking water level changes at monitoring wells and identifying aquifer outcrops.</a:t>
            </a:r>
          </a:p>
          <a:p>
            <a:pPr algn="just"/>
            <a:r>
              <a:rPr lang="en-US" dirty="0">
                <a:solidFill>
                  <a:srgbClr val="17375E"/>
                </a:solidFill>
              </a:rPr>
              <a:t>	•	Assessing saturated zone thickness for storage evaluations.</a:t>
            </a:r>
          </a:p>
          <a:p>
            <a:pPr algn="just"/>
            <a:r>
              <a:rPr lang="en-US" dirty="0">
                <a:solidFill>
                  <a:srgbClr val="17375E"/>
                </a:solidFill>
              </a:rPr>
              <a:t>	•	Mapping groundwater depth to support planning and protection efforts.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9123"/>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
        <p:nvSpPr>
          <p:cNvPr id="3" name="Title 2"/>
          <p:cNvSpPr>
            <a:spLocks noGrp="1"/>
          </p:cNvSpPr>
          <p:nvPr>
            <p:ph type="ctrTitle"/>
          </p:nvPr>
        </p:nvSpPr>
        <p:spPr>
          <a:xfrm>
            <a:off x="1638300" y="1217769"/>
            <a:ext cx="15011400" cy="1470025"/>
          </a:xfrm>
        </p:spPr>
        <p:txBody>
          <a:bodyPr>
            <a:normAutofit/>
          </a:bodyPr>
          <a:lstStyle/>
          <a:p>
            <a:r>
              <a:rPr lang="en-US" sz="5400" dirty="0">
                <a:solidFill>
                  <a:srgbClr val="E46C0A"/>
                </a:solidFill>
              </a:rPr>
              <a:t>Groundwater Drawdown Map</a:t>
            </a:r>
            <a:endParaRPr lang="en-US" sz="5400" dirty="0">
              <a:solidFill>
                <a:srgbClr val="E46C0A"/>
              </a:solidFill>
            </a:endParaRPr>
          </a:p>
        </p:txBody>
      </p:sp>
      <p:sp>
        <p:nvSpPr>
          <p:cNvPr id="4" name="Subtitle 3"/>
          <p:cNvSpPr>
            <a:spLocks noGrp="1"/>
          </p:cNvSpPr>
          <p:nvPr>
            <p:ph type="subTitle" idx="1"/>
          </p:nvPr>
        </p:nvSpPr>
        <p:spPr>
          <a:xfrm>
            <a:off x="1638300" y="3238500"/>
            <a:ext cx="9029700" cy="5791199"/>
          </a:xfrm>
        </p:spPr>
        <p:txBody>
          <a:bodyPr>
            <a:normAutofit/>
          </a:bodyPr>
          <a:lstStyle/>
          <a:p>
            <a:pPr algn="just"/>
            <a:r>
              <a:rPr lang="en-US" dirty="0" smtClean="0">
                <a:solidFill>
                  <a:srgbClr val="17375E"/>
                </a:solidFill>
              </a:rPr>
              <a:t>The </a:t>
            </a:r>
            <a:r>
              <a:rPr lang="en-US" dirty="0">
                <a:solidFill>
                  <a:srgbClr val="17375E"/>
                </a:solidFill>
              </a:rPr>
              <a:t>groundwater drawdown map illustrates the areas where significant decreases in groundwater levels have occurred over time, typically due to excessive extraction.</a:t>
            </a:r>
          </a:p>
          <a:p>
            <a:pPr algn="just"/>
            <a:r>
              <a:rPr lang="en-US" dirty="0">
                <a:solidFill>
                  <a:srgbClr val="17375E"/>
                </a:solidFill>
              </a:rPr>
              <a:t>This information is crucial for assessing the impact of groundwater use, planning recharge initiatives, and implementing sustainable water management practices.</a:t>
            </a:r>
            <a:endParaRPr lang="en-US"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01400" y="2684038"/>
            <a:ext cx="5582160" cy="6095999"/>
          </a:xfrm>
          <a:prstGeom prst="rect">
            <a:avLst/>
          </a:prstGeom>
        </p:spPr>
      </p:pic>
    </p:spTree>
    <p:extLst>
      <p:ext uri="{BB962C8B-B14F-4D97-AF65-F5344CB8AC3E}">
        <p14:creationId xmlns:p14="http://schemas.microsoft.com/office/powerpoint/2010/main" val="40530582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9123"/>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
        <p:nvSpPr>
          <p:cNvPr id="3" name="Title 2"/>
          <p:cNvSpPr>
            <a:spLocks noGrp="1"/>
          </p:cNvSpPr>
          <p:nvPr>
            <p:ph type="ctrTitle"/>
          </p:nvPr>
        </p:nvSpPr>
        <p:spPr>
          <a:xfrm>
            <a:off x="1638300" y="1217769"/>
            <a:ext cx="15011400" cy="1470025"/>
          </a:xfrm>
        </p:spPr>
        <p:txBody>
          <a:bodyPr>
            <a:normAutofit fontScale="90000"/>
          </a:bodyPr>
          <a:lstStyle/>
          <a:p>
            <a:r>
              <a:rPr lang="en-US" sz="5400" dirty="0">
                <a:solidFill>
                  <a:srgbClr val="E46C0A"/>
                </a:solidFill>
              </a:rPr>
              <a:t>Groundwater Level Contour Maps and General Flow Direction (1995 &amp; 2017</a:t>
            </a:r>
            <a:r>
              <a:rPr lang="en-US" sz="5400" dirty="0" smtClean="0">
                <a:solidFill>
                  <a:srgbClr val="E46C0A"/>
                </a:solidFill>
              </a:rPr>
              <a:t>)</a:t>
            </a:r>
          </a:p>
        </p:txBody>
      </p:sp>
      <p:sp>
        <p:nvSpPr>
          <p:cNvPr id="4" name="Subtitle 3"/>
          <p:cNvSpPr>
            <a:spLocks noGrp="1"/>
          </p:cNvSpPr>
          <p:nvPr>
            <p:ph type="subTitle" idx="1"/>
          </p:nvPr>
        </p:nvSpPr>
        <p:spPr>
          <a:xfrm>
            <a:off x="1638300" y="3238500"/>
            <a:ext cx="9029700" cy="5791199"/>
          </a:xfrm>
        </p:spPr>
        <p:txBody>
          <a:bodyPr>
            <a:normAutofit/>
          </a:bodyPr>
          <a:lstStyle/>
          <a:p>
            <a:pPr algn="just"/>
            <a:r>
              <a:rPr lang="en-US" dirty="0" smtClean="0">
                <a:solidFill>
                  <a:srgbClr val="17375E"/>
                </a:solidFill>
              </a:rPr>
              <a:t>These </a:t>
            </a:r>
            <a:r>
              <a:rPr lang="en-US" dirty="0">
                <a:solidFill>
                  <a:srgbClr val="17375E"/>
                </a:solidFill>
              </a:rPr>
              <a:t>maps allow for the comparison of groundwater trends over time, revealing changes in water table levels and shifts in groundwater flow patterns. Such insights are vital for assessing aquifer health, understanding recharge-discharge dynamics, and planning groundwater extraction sustainably</a:t>
            </a:r>
            <a:endParaRPr lang="en-US" dirty="0"/>
          </a:p>
        </p:txBody>
      </p:sp>
      <p:pic>
        <p:nvPicPr>
          <p:cNvPr id="6" name="Picture 5"/>
          <p:cNvPicPr>
            <a:picLocks noChangeAspect="1"/>
          </p:cNvPicPr>
          <p:nvPr/>
        </p:nvPicPr>
        <p:blipFill>
          <a:blip r:embed="rId3"/>
          <a:stretch>
            <a:fillRect/>
          </a:stretch>
        </p:blipFill>
        <p:spPr>
          <a:xfrm>
            <a:off x="11049000" y="3009900"/>
            <a:ext cx="7084261" cy="6248400"/>
          </a:xfrm>
          <a:prstGeom prst="rect">
            <a:avLst/>
          </a:prstGeom>
        </p:spPr>
      </p:pic>
    </p:spTree>
    <p:extLst>
      <p:ext uri="{BB962C8B-B14F-4D97-AF65-F5344CB8AC3E}">
        <p14:creationId xmlns:p14="http://schemas.microsoft.com/office/powerpoint/2010/main" val="7541636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9123"/>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
        <p:nvSpPr>
          <p:cNvPr id="3" name="Title 2"/>
          <p:cNvSpPr>
            <a:spLocks noGrp="1"/>
          </p:cNvSpPr>
          <p:nvPr>
            <p:ph type="ctrTitle"/>
          </p:nvPr>
        </p:nvSpPr>
        <p:spPr>
          <a:xfrm>
            <a:off x="1638300" y="1217769"/>
            <a:ext cx="15011400" cy="1470025"/>
          </a:xfrm>
        </p:spPr>
        <p:txBody>
          <a:bodyPr>
            <a:normAutofit/>
          </a:bodyPr>
          <a:lstStyle/>
          <a:p>
            <a:r>
              <a:rPr lang="en-US" sz="5400" dirty="0">
                <a:solidFill>
                  <a:srgbClr val="E46C0A"/>
                </a:solidFill>
              </a:rPr>
              <a:t>Groundwater Depth </a:t>
            </a:r>
            <a:r>
              <a:rPr lang="en-US" sz="5400" dirty="0" smtClean="0">
                <a:solidFill>
                  <a:srgbClr val="E46C0A"/>
                </a:solidFill>
              </a:rPr>
              <a:t>Maps</a:t>
            </a:r>
            <a:endParaRPr lang="en-US" sz="5400" dirty="0">
              <a:solidFill>
                <a:srgbClr val="E46C0A"/>
              </a:solidFill>
            </a:endParaRPr>
          </a:p>
        </p:txBody>
      </p:sp>
      <p:sp>
        <p:nvSpPr>
          <p:cNvPr id="4" name="Subtitle 3"/>
          <p:cNvSpPr>
            <a:spLocks noGrp="1"/>
          </p:cNvSpPr>
          <p:nvPr>
            <p:ph type="subTitle" idx="1"/>
          </p:nvPr>
        </p:nvSpPr>
        <p:spPr>
          <a:xfrm>
            <a:off x="1638300" y="3238500"/>
            <a:ext cx="8115300" cy="5791199"/>
          </a:xfrm>
        </p:spPr>
        <p:txBody>
          <a:bodyPr>
            <a:normAutofit/>
          </a:bodyPr>
          <a:lstStyle/>
          <a:p>
            <a:pPr algn="just"/>
            <a:r>
              <a:rPr lang="en-US" dirty="0" smtClean="0">
                <a:solidFill>
                  <a:srgbClr val="17375E"/>
                </a:solidFill>
              </a:rPr>
              <a:t>Depth-to-water </a:t>
            </a:r>
            <a:r>
              <a:rPr lang="en-US" dirty="0">
                <a:solidFill>
                  <a:srgbClr val="17375E"/>
                </a:solidFill>
              </a:rPr>
              <a:t>maps assist in understanding the accessibility of groundwater resources, estimating pumping costs, and identifying areas at risk of groundwater decline or contamination.</a:t>
            </a:r>
            <a:endParaRPr lang="en-US" dirty="0"/>
          </a:p>
        </p:txBody>
      </p:sp>
      <p:pic>
        <p:nvPicPr>
          <p:cNvPr id="5" name="Picture 4"/>
          <p:cNvPicPr>
            <a:picLocks noChangeAspect="1"/>
          </p:cNvPicPr>
          <p:nvPr/>
        </p:nvPicPr>
        <p:blipFill>
          <a:blip r:embed="rId3"/>
          <a:stretch>
            <a:fillRect/>
          </a:stretch>
        </p:blipFill>
        <p:spPr>
          <a:xfrm>
            <a:off x="11353800" y="2857500"/>
            <a:ext cx="5502074" cy="5919788"/>
          </a:xfrm>
          <a:prstGeom prst="rect">
            <a:avLst/>
          </a:prstGeom>
        </p:spPr>
      </p:pic>
    </p:spTree>
    <p:extLst>
      <p:ext uri="{BB962C8B-B14F-4D97-AF65-F5344CB8AC3E}">
        <p14:creationId xmlns:p14="http://schemas.microsoft.com/office/powerpoint/2010/main" val="19740527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9123"/>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
        <p:nvSpPr>
          <p:cNvPr id="3" name="Title 2"/>
          <p:cNvSpPr>
            <a:spLocks noGrp="1"/>
          </p:cNvSpPr>
          <p:nvPr>
            <p:ph type="ctrTitle"/>
          </p:nvPr>
        </p:nvSpPr>
        <p:spPr>
          <a:xfrm>
            <a:off x="1638300" y="1217769"/>
            <a:ext cx="15011400" cy="1470025"/>
          </a:xfrm>
        </p:spPr>
        <p:txBody>
          <a:bodyPr>
            <a:normAutofit/>
          </a:bodyPr>
          <a:lstStyle/>
          <a:p>
            <a:r>
              <a:rPr lang="en-US" sz="5400" dirty="0">
                <a:solidFill>
                  <a:srgbClr val="E46C0A"/>
                </a:solidFill>
              </a:rPr>
              <a:t>Current Functions and Workflows</a:t>
            </a:r>
          </a:p>
        </p:txBody>
      </p:sp>
      <p:sp>
        <p:nvSpPr>
          <p:cNvPr id="4" name="Subtitle 3"/>
          <p:cNvSpPr>
            <a:spLocks noGrp="1"/>
          </p:cNvSpPr>
          <p:nvPr>
            <p:ph type="subTitle" idx="1"/>
          </p:nvPr>
        </p:nvSpPr>
        <p:spPr>
          <a:xfrm>
            <a:off x="1638300" y="3238500"/>
            <a:ext cx="10020300" cy="5791199"/>
          </a:xfrm>
        </p:spPr>
        <p:txBody>
          <a:bodyPr>
            <a:normAutofit/>
          </a:bodyPr>
          <a:lstStyle/>
          <a:p>
            <a:pPr algn="l"/>
            <a:r>
              <a:rPr lang="en-US" dirty="0">
                <a:solidFill>
                  <a:srgbClr val="17375E"/>
                </a:solidFill>
              </a:rPr>
              <a:t>The GIS Department undertakes key responsibilities</a:t>
            </a:r>
            <a:r>
              <a:rPr lang="en-US" dirty="0" smtClean="0">
                <a:solidFill>
                  <a:srgbClr val="17375E"/>
                </a:solidFill>
              </a:rPr>
              <a:t>:</a:t>
            </a:r>
          </a:p>
          <a:p>
            <a:pPr marL="514350" indent="-514350" algn="l">
              <a:buFont typeface="+mj-lt"/>
              <a:buAutoNum type="arabicPeriod"/>
            </a:pPr>
            <a:endParaRPr lang="en-US" dirty="0">
              <a:solidFill>
                <a:srgbClr val="17375E"/>
              </a:solidFill>
            </a:endParaRPr>
          </a:p>
          <a:p>
            <a:pPr marL="514350" indent="-514350" algn="l">
              <a:buFont typeface="Wingdings" panose="05000000000000000000" pitchFamily="2" charset="2"/>
              <a:buChar char="§"/>
            </a:pPr>
            <a:r>
              <a:rPr lang="en-US" sz="3500" b="1" dirty="0" smtClean="0">
                <a:solidFill>
                  <a:srgbClr val="17375E"/>
                </a:solidFill>
              </a:rPr>
              <a:t>Geospatial </a:t>
            </a:r>
            <a:r>
              <a:rPr lang="en-US" sz="3500" b="1" dirty="0">
                <a:solidFill>
                  <a:srgbClr val="17375E"/>
                </a:solidFill>
              </a:rPr>
              <a:t>Data Collection and Management: </a:t>
            </a:r>
            <a:r>
              <a:rPr lang="en-US" dirty="0">
                <a:solidFill>
                  <a:srgbClr val="17375E"/>
                </a:solidFill>
              </a:rPr>
              <a:t>Systematic gathering, updating, and storage of spatial data.</a:t>
            </a:r>
          </a:p>
          <a:p>
            <a:pPr marL="514350" indent="-514350" algn="just">
              <a:buFont typeface="Wingdings" panose="05000000000000000000" pitchFamily="2" charset="2"/>
              <a:buChar char="§"/>
            </a:pPr>
            <a:r>
              <a:rPr lang="en-US" sz="3500" b="1" dirty="0" smtClean="0">
                <a:solidFill>
                  <a:srgbClr val="17375E"/>
                </a:solidFill>
              </a:rPr>
              <a:t>Mapping </a:t>
            </a:r>
            <a:r>
              <a:rPr lang="en-US" sz="3500" b="1" dirty="0">
                <a:solidFill>
                  <a:srgbClr val="17375E"/>
                </a:solidFill>
              </a:rPr>
              <a:t>and Cartography: </a:t>
            </a:r>
            <a:r>
              <a:rPr lang="en-US" dirty="0">
                <a:solidFill>
                  <a:srgbClr val="17375E"/>
                </a:solidFill>
              </a:rPr>
              <a:t>Creation of thematic maps for groundwater, climate monitoring, and </a:t>
            </a:r>
            <a:r>
              <a:rPr lang="en-US" dirty="0">
                <a:solidFill>
                  <a:srgbClr val="E46C0A"/>
                </a:solidFill>
              </a:rPr>
              <a:t>Wells</a:t>
            </a:r>
            <a:r>
              <a:rPr lang="en-US" dirty="0">
                <a:solidFill>
                  <a:srgbClr val="17375E"/>
                </a:solidFill>
              </a:rPr>
              <a:t> </a:t>
            </a:r>
            <a:r>
              <a:rPr lang="en-US" dirty="0" smtClean="0">
                <a:solidFill>
                  <a:srgbClr val="E46C0A"/>
                </a:solidFill>
              </a:rPr>
              <a:t>productivity.</a:t>
            </a:r>
            <a:endParaRPr lang="en-US" dirty="0">
              <a:solidFill>
                <a:srgbClr val="E46C0A"/>
              </a:solidFill>
            </a:endParaRPr>
          </a:p>
          <a:p>
            <a:pPr marL="514350" indent="-514350" algn="l">
              <a:buFont typeface="Wingdings" panose="05000000000000000000" pitchFamily="2" charset="2"/>
              <a:buChar char="§"/>
            </a:pPr>
            <a:r>
              <a:rPr lang="en-US" sz="3500" b="1" dirty="0" smtClean="0">
                <a:solidFill>
                  <a:srgbClr val="17375E"/>
                </a:solidFill>
              </a:rPr>
              <a:t>Spatial Analysis: </a:t>
            </a:r>
            <a:r>
              <a:rPr lang="en-US" dirty="0" smtClean="0">
                <a:solidFill>
                  <a:srgbClr val="17375E"/>
                </a:solidFill>
              </a:rPr>
              <a:t>watershed </a:t>
            </a:r>
            <a:r>
              <a:rPr lang="en-US" dirty="0">
                <a:solidFill>
                  <a:srgbClr val="17375E"/>
                </a:solidFill>
              </a:rPr>
              <a:t>delineation, and impact analysis.</a:t>
            </a: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2687794"/>
            <a:ext cx="5919298" cy="6010677"/>
          </a:xfrm>
          <a:prstGeom prst="rect">
            <a:avLst/>
          </a:prstGeom>
        </p:spPr>
      </p:pic>
    </p:spTree>
    <p:extLst>
      <p:ext uri="{BB962C8B-B14F-4D97-AF65-F5344CB8AC3E}">
        <p14:creationId xmlns:p14="http://schemas.microsoft.com/office/powerpoint/2010/main" val="15079645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9123"/>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
        <p:nvSpPr>
          <p:cNvPr id="3" name="Title 2"/>
          <p:cNvSpPr>
            <a:spLocks noGrp="1"/>
          </p:cNvSpPr>
          <p:nvPr>
            <p:ph type="ctrTitle"/>
          </p:nvPr>
        </p:nvSpPr>
        <p:spPr>
          <a:xfrm>
            <a:off x="1638300" y="1217769"/>
            <a:ext cx="15011400" cy="1470025"/>
          </a:xfrm>
        </p:spPr>
        <p:txBody>
          <a:bodyPr>
            <a:normAutofit/>
          </a:bodyPr>
          <a:lstStyle/>
          <a:p>
            <a:r>
              <a:rPr lang="en-US" sz="5400" dirty="0">
                <a:solidFill>
                  <a:srgbClr val="E46C0A"/>
                </a:solidFill>
              </a:rPr>
              <a:t>Current Functions and Workflows</a:t>
            </a:r>
          </a:p>
        </p:txBody>
      </p:sp>
      <p:sp>
        <p:nvSpPr>
          <p:cNvPr id="4" name="Subtitle 3"/>
          <p:cNvSpPr>
            <a:spLocks noGrp="1"/>
          </p:cNvSpPr>
          <p:nvPr>
            <p:ph type="subTitle" idx="1"/>
          </p:nvPr>
        </p:nvSpPr>
        <p:spPr>
          <a:xfrm>
            <a:off x="1638300" y="3238500"/>
            <a:ext cx="9715500" cy="5791199"/>
          </a:xfrm>
        </p:spPr>
        <p:txBody>
          <a:bodyPr>
            <a:normAutofit/>
          </a:bodyPr>
          <a:lstStyle/>
          <a:p>
            <a:pPr algn="l"/>
            <a:r>
              <a:rPr lang="en-US" dirty="0">
                <a:solidFill>
                  <a:srgbClr val="17375E"/>
                </a:solidFill>
              </a:rPr>
              <a:t>The GIS Department undertakes key responsibilities</a:t>
            </a:r>
            <a:r>
              <a:rPr lang="en-US" dirty="0" smtClean="0">
                <a:solidFill>
                  <a:srgbClr val="17375E"/>
                </a:solidFill>
              </a:rPr>
              <a:t>:</a:t>
            </a:r>
          </a:p>
          <a:p>
            <a:pPr marL="514350" indent="-514350" algn="l">
              <a:buFont typeface="+mj-lt"/>
              <a:buAutoNum type="arabicPeriod"/>
            </a:pPr>
            <a:endParaRPr lang="en-US" dirty="0">
              <a:solidFill>
                <a:srgbClr val="17375E"/>
              </a:solidFill>
            </a:endParaRPr>
          </a:p>
          <a:p>
            <a:pPr marL="514350" indent="-514350" algn="l">
              <a:buFont typeface="Wingdings" panose="05000000000000000000" pitchFamily="2" charset="2"/>
              <a:buChar char="§"/>
            </a:pPr>
            <a:r>
              <a:rPr lang="en-US" sz="3500" b="1" dirty="0" smtClean="0">
                <a:solidFill>
                  <a:srgbClr val="17375E"/>
                </a:solidFill>
              </a:rPr>
              <a:t>GIS-Based </a:t>
            </a:r>
            <a:r>
              <a:rPr lang="en-US" sz="3500" b="1" dirty="0">
                <a:solidFill>
                  <a:srgbClr val="17375E"/>
                </a:solidFill>
              </a:rPr>
              <a:t>Decision Support: </a:t>
            </a:r>
            <a:r>
              <a:rPr lang="en-US" dirty="0">
                <a:solidFill>
                  <a:srgbClr val="17375E"/>
                </a:solidFill>
              </a:rPr>
              <a:t>Tools </a:t>
            </a:r>
            <a:r>
              <a:rPr lang="en-US" dirty="0" smtClean="0">
                <a:solidFill>
                  <a:srgbClr val="17375E"/>
                </a:solidFill>
              </a:rPr>
              <a:t>assisting </a:t>
            </a:r>
            <a:r>
              <a:rPr lang="en-US" dirty="0">
                <a:solidFill>
                  <a:srgbClr val="17375E"/>
                </a:solidFill>
              </a:rPr>
              <a:t>strategic and operational decisions.</a:t>
            </a:r>
          </a:p>
          <a:p>
            <a:pPr marL="514350" indent="-514350" algn="l">
              <a:buFont typeface="Wingdings" panose="05000000000000000000" pitchFamily="2" charset="2"/>
              <a:buChar char="§"/>
            </a:pPr>
            <a:r>
              <a:rPr lang="en-US" sz="3500" b="1" dirty="0" smtClean="0">
                <a:solidFill>
                  <a:srgbClr val="17375E"/>
                </a:solidFill>
              </a:rPr>
              <a:t>Database </a:t>
            </a:r>
            <a:r>
              <a:rPr lang="en-US" sz="3500" b="1" dirty="0">
                <a:solidFill>
                  <a:srgbClr val="17375E"/>
                </a:solidFill>
              </a:rPr>
              <a:t>Management and Integration: </a:t>
            </a:r>
            <a:r>
              <a:rPr lang="en-US" dirty="0" smtClean="0">
                <a:solidFill>
                  <a:srgbClr val="17375E"/>
                </a:solidFill>
              </a:rPr>
              <a:t>accessible</a:t>
            </a:r>
            <a:r>
              <a:rPr lang="en-US" dirty="0">
                <a:solidFill>
                  <a:srgbClr val="17375E"/>
                </a:solidFill>
              </a:rPr>
              <a:t>, and consistent data repositories.</a:t>
            </a:r>
          </a:p>
          <a:p>
            <a:pPr marL="514350" indent="-514350" algn="just">
              <a:buFont typeface="Wingdings" panose="05000000000000000000" pitchFamily="2" charset="2"/>
              <a:buChar char="§"/>
            </a:pPr>
            <a:r>
              <a:rPr lang="en-US" sz="3500" b="1" dirty="0" smtClean="0">
                <a:solidFill>
                  <a:srgbClr val="17375E"/>
                </a:solidFill>
              </a:rPr>
              <a:t>Collaboration</a:t>
            </a:r>
            <a:r>
              <a:rPr lang="en-US" sz="3500" b="1" dirty="0">
                <a:solidFill>
                  <a:srgbClr val="17375E"/>
                </a:solidFill>
              </a:rPr>
              <a:t>: </a:t>
            </a:r>
            <a:r>
              <a:rPr lang="en-US" dirty="0">
                <a:solidFill>
                  <a:srgbClr val="17375E"/>
                </a:solidFill>
              </a:rPr>
              <a:t>Partnerships with governmental, academic, and international entities.</a:t>
            </a:r>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35000" y="4533900"/>
            <a:ext cx="3498908" cy="2667000"/>
          </a:xfrm>
          <a:prstGeom prst="rect">
            <a:avLst/>
          </a:prstGeom>
        </p:spPr>
      </p:pic>
    </p:spTree>
    <p:extLst>
      <p:ext uri="{BB962C8B-B14F-4D97-AF65-F5344CB8AC3E}">
        <p14:creationId xmlns:p14="http://schemas.microsoft.com/office/powerpoint/2010/main" val="598928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9123"/>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
        <p:nvSpPr>
          <p:cNvPr id="3" name="Title 2"/>
          <p:cNvSpPr>
            <a:spLocks noGrp="1"/>
          </p:cNvSpPr>
          <p:nvPr>
            <p:ph type="ctrTitle"/>
          </p:nvPr>
        </p:nvSpPr>
        <p:spPr>
          <a:xfrm>
            <a:off x="1638300" y="1217769"/>
            <a:ext cx="15011400" cy="1470025"/>
          </a:xfrm>
        </p:spPr>
        <p:txBody>
          <a:bodyPr>
            <a:normAutofit/>
          </a:bodyPr>
          <a:lstStyle/>
          <a:p>
            <a:r>
              <a:rPr lang="en-US" sz="5400" dirty="0">
                <a:solidFill>
                  <a:srgbClr val="E46C0A"/>
                </a:solidFill>
              </a:rPr>
              <a:t>Available Data </a:t>
            </a:r>
          </a:p>
        </p:txBody>
      </p:sp>
      <p:sp>
        <p:nvSpPr>
          <p:cNvPr id="4" name="Subtitle 3"/>
          <p:cNvSpPr>
            <a:spLocks noGrp="1"/>
          </p:cNvSpPr>
          <p:nvPr>
            <p:ph type="subTitle" idx="1"/>
          </p:nvPr>
        </p:nvSpPr>
        <p:spPr>
          <a:xfrm>
            <a:off x="1638300" y="3238500"/>
            <a:ext cx="10020300" cy="5791199"/>
          </a:xfrm>
        </p:spPr>
        <p:txBody>
          <a:bodyPr>
            <a:normAutofit lnSpcReduction="10000"/>
          </a:bodyPr>
          <a:lstStyle/>
          <a:p>
            <a:pPr algn="just"/>
            <a:r>
              <a:rPr lang="en-US" dirty="0">
                <a:solidFill>
                  <a:srgbClr val="17375E"/>
                </a:solidFill>
              </a:rPr>
              <a:t>The GIS section manages and develops two main types of </a:t>
            </a:r>
            <a:r>
              <a:rPr lang="en-US" dirty="0" smtClean="0">
                <a:solidFill>
                  <a:srgbClr val="17375E"/>
                </a:solidFill>
              </a:rPr>
              <a:t>data:</a:t>
            </a:r>
          </a:p>
          <a:p>
            <a:pPr algn="just"/>
            <a:r>
              <a:rPr lang="en-US" sz="3600" b="1" dirty="0">
                <a:solidFill>
                  <a:srgbClr val="17375E"/>
                </a:solidFill>
              </a:rPr>
              <a:t>Regularly Updated Datasets </a:t>
            </a:r>
            <a:r>
              <a:rPr lang="en-US" dirty="0" smtClean="0">
                <a:solidFill>
                  <a:srgbClr val="17375E"/>
                </a:solidFill>
              </a:rPr>
              <a:t>This </a:t>
            </a:r>
            <a:r>
              <a:rPr lang="en-US" dirty="0">
                <a:solidFill>
                  <a:srgbClr val="17375E"/>
                </a:solidFill>
              </a:rPr>
              <a:t>data is created within the organization through internal correspondences and communications. It involves collecting </a:t>
            </a:r>
            <a:r>
              <a:rPr lang="en-US" dirty="0" smtClean="0">
                <a:solidFill>
                  <a:srgbClr val="17375E"/>
                </a:solidFill>
              </a:rPr>
              <a:t>data, </a:t>
            </a:r>
            <a:r>
              <a:rPr lang="en-US" dirty="0">
                <a:solidFill>
                  <a:srgbClr val="17375E"/>
                </a:solidFill>
              </a:rPr>
              <a:t>processing it, and integrating it into GIS </a:t>
            </a:r>
            <a:r>
              <a:rPr lang="en-US" dirty="0" smtClean="0">
                <a:solidFill>
                  <a:srgbClr val="17375E"/>
                </a:solidFill>
              </a:rPr>
              <a:t>databases. </a:t>
            </a:r>
            <a:endParaRPr lang="en-US" dirty="0">
              <a:solidFill>
                <a:srgbClr val="17375E"/>
              </a:solidFill>
            </a:endParaRPr>
          </a:p>
          <a:p>
            <a:pPr algn="just"/>
            <a:r>
              <a:rPr lang="en-US" sz="3600" b="1" dirty="0">
                <a:solidFill>
                  <a:srgbClr val="17375E"/>
                </a:solidFill>
              </a:rPr>
              <a:t>External Update Required </a:t>
            </a:r>
            <a:r>
              <a:rPr lang="en-US" dirty="0" smtClean="0">
                <a:solidFill>
                  <a:srgbClr val="17375E"/>
                </a:solidFill>
              </a:rPr>
              <a:t>This </a:t>
            </a:r>
            <a:r>
              <a:rPr lang="en-US" dirty="0">
                <a:solidFill>
                  <a:srgbClr val="17375E"/>
                </a:solidFill>
              </a:rPr>
              <a:t>type of data is obtained in collaboration with external </a:t>
            </a:r>
            <a:r>
              <a:rPr lang="en-US" dirty="0" smtClean="0">
                <a:solidFill>
                  <a:srgbClr val="17375E"/>
                </a:solidFill>
              </a:rPr>
              <a:t>entities. </a:t>
            </a:r>
            <a:r>
              <a:rPr lang="en-US" dirty="0">
                <a:solidFill>
                  <a:srgbClr val="17375E"/>
                </a:solidFill>
              </a:rPr>
              <a:t>The GIS team sends official requests to these organizations, obtains data in different formats (such as shapefiles, </a:t>
            </a:r>
            <a:r>
              <a:rPr lang="en-US" dirty="0" smtClean="0">
                <a:solidFill>
                  <a:srgbClr val="17375E"/>
                </a:solidFill>
              </a:rPr>
              <a:t>Excel, ..), </a:t>
            </a:r>
            <a:r>
              <a:rPr lang="en-US" dirty="0">
                <a:solidFill>
                  <a:srgbClr val="17375E"/>
                </a:solidFill>
              </a:rPr>
              <a:t>and processes it to be compatible with the internal GIS systems</a:t>
            </a:r>
            <a:r>
              <a:rPr lang="en-US" dirty="0" smtClean="0">
                <a:solidFill>
                  <a:srgbClr val="17375E"/>
                </a:solidFill>
              </a:rPr>
              <a:t>..</a:t>
            </a:r>
            <a:endParaRPr lang="en-US" dirty="0">
              <a:solidFill>
                <a:srgbClr val="17375E"/>
              </a:solidFill>
            </a:endParaRPr>
          </a:p>
        </p:txBody>
      </p:sp>
      <p:pic>
        <p:nvPicPr>
          <p:cNvPr id="5" name="Picture 4"/>
          <p:cNvPicPr>
            <a:picLocks noChangeAspect="1"/>
          </p:cNvPicPr>
          <p:nvPr/>
        </p:nvPicPr>
        <p:blipFill>
          <a:blip r:embed="rId3"/>
          <a:stretch>
            <a:fillRect/>
          </a:stretch>
        </p:blipFill>
        <p:spPr>
          <a:xfrm>
            <a:off x="12344400" y="4533900"/>
            <a:ext cx="4621461" cy="2362200"/>
          </a:xfrm>
          <a:prstGeom prst="rect">
            <a:avLst/>
          </a:prstGeom>
        </p:spPr>
      </p:pic>
    </p:spTree>
    <p:extLst>
      <p:ext uri="{BB962C8B-B14F-4D97-AF65-F5344CB8AC3E}">
        <p14:creationId xmlns:p14="http://schemas.microsoft.com/office/powerpoint/2010/main" val="1577519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9123"/>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
        <p:nvSpPr>
          <p:cNvPr id="3" name="Title 2"/>
          <p:cNvSpPr>
            <a:spLocks noGrp="1"/>
          </p:cNvSpPr>
          <p:nvPr>
            <p:ph type="ctrTitle"/>
          </p:nvPr>
        </p:nvSpPr>
        <p:spPr>
          <a:xfrm>
            <a:off x="1638300" y="1217769"/>
            <a:ext cx="15011400" cy="1470025"/>
          </a:xfrm>
        </p:spPr>
        <p:txBody>
          <a:bodyPr>
            <a:normAutofit/>
          </a:bodyPr>
          <a:lstStyle/>
          <a:p>
            <a:r>
              <a:rPr lang="en-US" sz="5400" dirty="0">
                <a:solidFill>
                  <a:srgbClr val="E46C0A"/>
                </a:solidFill>
              </a:rPr>
              <a:t>Available Data - Regularly Updated Datasets</a:t>
            </a:r>
          </a:p>
        </p:txBody>
      </p:sp>
      <p:sp>
        <p:nvSpPr>
          <p:cNvPr id="4" name="Subtitle 3"/>
          <p:cNvSpPr>
            <a:spLocks noGrp="1"/>
          </p:cNvSpPr>
          <p:nvPr>
            <p:ph type="subTitle" idx="1"/>
          </p:nvPr>
        </p:nvSpPr>
        <p:spPr>
          <a:xfrm>
            <a:off x="1638300" y="3238500"/>
            <a:ext cx="10020300" cy="5791199"/>
          </a:xfrm>
        </p:spPr>
        <p:txBody>
          <a:bodyPr>
            <a:normAutofit fontScale="92500" lnSpcReduction="10000"/>
          </a:bodyPr>
          <a:lstStyle/>
          <a:p>
            <a:pPr algn="just"/>
            <a:r>
              <a:rPr lang="en-US" dirty="0">
                <a:solidFill>
                  <a:srgbClr val="17375E"/>
                </a:solidFill>
              </a:rPr>
              <a:t>The GIS Department maintains and regularly updates</a:t>
            </a:r>
            <a:r>
              <a:rPr lang="en-US" dirty="0" smtClean="0">
                <a:solidFill>
                  <a:srgbClr val="17375E"/>
                </a:solidFill>
              </a:rPr>
              <a:t>:</a:t>
            </a:r>
          </a:p>
          <a:p>
            <a:pPr algn="just"/>
            <a:endParaRPr lang="en-US" dirty="0">
              <a:solidFill>
                <a:srgbClr val="17375E"/>
              </a:solidFill>
            </a:endParaRPr>
          </a:p>
          <a:p>
            <a:pPr marL="514350" indent="-514350" algn="just">
              <a:buFont typeface="+mj-lt"/>
              <a:buAutoNum type="arabicPeriod"/>
            </a:pPr>
            <a:r>
              <a:rPr lang="en-US" dirty="0" smtClean="0">
                <a:solidFill>
                  <a:srgbClr val="17375E"/>
                </a:solidFill>
              </a:rPr>
              <a:t>Wells</a:t>
            </a:r>
            <a:r>
              <a:rPr lang="en-US" dirty="0">
                <a:solidFill>
                  <a:srgbClr val="17375E"/>
                </a:solidFill>
              </a:rPr>
              <a:t>: Locations, depths, water levels, operational status.</a:t>
            </a:r>
          </a:p>
          <a:p>
            <a:pPr marL="514350" indent="-514350" algn="just">
              <a:buFont typeface="+mj-lt"/>
              <a:buAutoNum type="arabicPeriod"/>
            </a:pPr>
            <a:r>
              <a:rPr lang="en-US" dirty="0" smtClean="0">
                <a:solidFill>
                  <a:srgbClr val="17375E"/>
                </a:solidFill>
              </a:rPr>
              <a:t>Springs</a:t>
            </a:r>
            <a:r>
              <a:rPr lang="en-US" dirty="0">
                <a:solidFill>
                  <a:srgbClr val="17375E"/>
                </a:solidFill>
              </a:rPr>
              <a:t>: Discharge volumes, seasonal changes, geographic spread.</a:t>
            </a:r>
          </a:p>
          <a:p>
            <a:pPr marL="514350" indent="-514350" algn="just">
              <a:buFont typeface="+mj-lt"/>
              <a:buAutoNum type="arabicPeriod"/>
            </a:pPr>
            <a:r>
              <a:rPr lang="en-US" dirty="0" smtClean="0">
                <a:solidFill>
                  <a:srgbClr val="17375E"/>
                </a:solidFill>
              </a:rPr>
              <a:t>Climate </a:t>
            </a:r>
            <a:r>
              <a:rPr lang="en-US" dirty="0">
                <a:solidFill>
                  <a:srgbClr val="17375E"/>
                </a:solidFill>
              </a:rPr>
              <a:t>Stations: Historical and real-time data on temperature, rainfall, and humidity.</a:t>
            </a:r>
          </a:p>
          <a:p>
            <a:pPr marL="514350" indent="-514350" algn="just">
              <a:buFont typeface="+mj-lt"/>
              <a:buAutoNum type="arabicPeriod"/>
            </a:pPr>
            <a:r>
              <a:rPr lang="en-US" dirty="0" smtClean="0">
                <a:solidFill>
                  <a:srgbClr val="17375E"/>
                </a:solidFill>
              </a:rPr>
              <a:t>Telemetry </a:t>
            </a:r>
            <a:r>
              <a:rPr lang="en-US" dirty="0">
                <a:solidFill>
                  <a:srgbClr val="17375E"/>
                </a:solidFill>
              </a:rPr>
              <a:t>Stations: Live hydrological monitoring.</a:t>
            </a:r>
          </a:p>
          <a:p>
            <a:pPr marL="514350" indent="-514350" algn="just">
              <a:buFont typeface="+mj-lt"/>
              <a:buAutoNum type="arabicPeriod"/>
            </a:pPr>
            <a:r>
              <a:rPr lang="en-US" dirty="0" smtClean="0">
                <a:solidFill>
                  <a:srgbClr val="17375E"/>
                </a:solidFill>
              </a:rPr>
              <a:t>Manual </a:t>
            </a:r>
            <a:r>
              <a:rPr lang="en-US" dirty="0">
                <a:solidFill>
                  <a:srgbClr val="17375E"/>
                </a:solidFill>
              </a:rPr>
              <a:t>Monitoring Stations: Water quality and level measurements.</a:t>
            </a:r>
          </a:p>
          <a:p>
            <a:pPr marL="514350" indent="-514350" algn="just">
              <a:buFont typeface="+mj-lt"/>
              <a:buAutoNum type="arabicPeriod"/>
            </a:pPr>
            <a:r>
              <a:rPr lang="en-US" dirty="0" smtClean="0">
                <a:solidFill>
                  <a:srgbClr val="17375E"/>
                </a:solidFill>
              </a:rPr>
              <a:t>Runoff </a:t>
            </a:r>
            <a:r>
              <a:rPr lang="en-US" dirty="0">
                <a:solidFill>
                  <a:srgbClr val="17375E"/>
                </a:solidFill>
              </a:rPr>
              <a:t>Stations: Surface water movement and watershed data.</a:t>
            </a:r>
          </a:p>
          <a:p>
            <a:pPr algn="just"/>
            <a:endParaRPr lang="en-US"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2941" t="3789" r="1961" b="3787"/>
          <a:stretch/>
        </p:blipFill>
        <p:spPr>
          <a:xfrm>
            <a:off x="12285688" y="3238500"/>
            <a:ext cx="4240968" cy="5334000"/>
          </a:xfrm>
          <a:prstGeom prst="rect">
            <a:avLst/>
          </a:prstGeom>
        </p:spPr>
      </p:pic>
    </p:spTree>
    <p:extLst>
      <p:ext uri="{BB962C8B-B14F-4D97-AF65-F5344CB8AC3E}">
        <p14:creationId xmlns:p14="http://schemas.microsoft.com/office/powerpoint/2010/main" val="2458705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9123"/>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
        <p:nvSpPr>
          <p:cNvPr id="3" name="Title 2"/>
          <p:cNvSpPr>
            <a:spLocks noGrp="1"/>
          </p:cNvSpPr>
          <p:nvPr>
            <p:ph type="ctrTitle"/>
          </p:nvPr>
        </p:nvSpPr>
        <p:spPr>
          <a:xfrm>
            <a:off x="1638300" y="1217769"/>
            <a:ext cx="15011400" cy="1470025"/>
          </a:xfrm>
        </p:spPr>
        <p:txBody>
          <a:bodyPr>
            <a:normAutofit/>
          </a:bodyPr>
          <a:lstStyle/>
          <a:p>
            <a:r>
              <a:rPr lang="en-US" sz="5400" dirty="0">
                <a:solidFill>
                  <a:srgbClr val="E46C0A"/>
                </a:solidFill>
              </a:rPr>
              <a:t>Available Data - External Update Required</a:t>
            </a:r>
          </a:p>
        </p:txBody>
      </p:sp>
      <p:sp>
        <p:nvSpPr>
          <p:cNvPr id="4" name="Subtitle 3"/>
          <p:cNvSpPr>
            <a:spLocks noGrp="1"/>
          </p:cNvSpPr>
          <p:nvPr>
            <p:ph type="subTitle" idx="1"/>
          </p:nvPr>
        </p:nvSpPr>
        <p:spPr>
          <a:xfrm>
            <a:off x="1638300" y="3238500"/>
            <a:ext cx="10020300" cy="5791199"/>
          </a:xfrm>
        </p:spPr>
        <p:txBody>
          <a:bodyPr>
            <a:normAutofit fontScale="85000" lnSpcReduction="20000"/>
          </a:bodyPr>
          <a:lstStyle/>
          <a:p>
            <a:pPr algn="just"/>
            <a:r>
              <a:rPr lang="en-US" dirty="0" smtClean="0">
                <a:solidFill>
                  <a:srgbClr val="17375E"/>
                </a:solidFill>
              </a:rPr>
              <a:t>Datasets </a:t>
            </a:r>
            <a:r>
              <a:rPr lang="en-US" dirty="0">
                <a:solidFill>
                  <a:srgbClr val="17375E"/>
                </a:solidFill>
              </a:rPr>
              <a:t>requiring collaboration and external updates include:</a:t>
            </a:r>
          </a:p>
          <a:p>
            <a:pPr marL="514350" indent="-514350" algn="just">
              <a:buFont typeface="+mj-lt"/>
              <a:buAutoNum type="arabicPeriod"/>
            </a:pPr>
            <a:r>
              <a:rPr lang="en-US" dirty="0" smtClean="0">
                <a:solidFill>
                  <a:srgbClr val="17375E"/>
                </a:solidFill>
              </a:rPr>
              <a:t>Dams</a:t>
            </a:r>
            <a:r>
              <a:rPr lang="en-US" dirty="0">
                <a:solidFill>
                  <a:srgbClr val="17375E"/>
                </a:solidFill>
              </a:rPr>
              <a:t>: Capacity, condition, water levels.</a:t>
            </a:r>
          </a:p>
          <a:p>
            <a:pPr marL="514350" indent="-514350" algn="just">
              <a:buFont typeface="+mj-lt"/>
              <a:buAutoNum type="arabicPeriod"/>
            </a:pPr>
            <a:r>
              <a:rPr lang="en-US" dirty="0" smtClean="0">
                <a:solidFill>
                  <a:srgbClr val="17375E"/>
                </a:solidFill>
              </a:rPr>
              <a:t>Excavations </a:t>
            </a:r>
            <a:r>
              <a:rPr lang="en-US" dirty="0">
                <a:solidFill>
                  <a:srgbClr val="17375E"/>
                </a:solidFill>
              </a:rPr>
              <a:t>and Canals: Infrastructure status.</a:t>
            </a:r>
          </a:p>
          <a:p>
            <a:pPr marL="514350" indent="-514350" algn="just">
              <a:buFont typeface="+mj-lt"/>
              <a:buAutoNum type="arabicPeriod"/>
            </a:pPr>
            <a:r>
              <a:rPr lang="en-US" dirty="0" smtClean="0">
                <a:solidFill>
                  <a:srgbClr val="17375E"/>
                </a:solidFill>
              </a:rPr>
              <a:t>Digital </a:t>
            </a:r>
            <a:r>
              <a:rPr lang="en-US" dirty="0">
                <a:solidFill>
                  <a:srgbClr val="17375E"/>
                </a:solidFill>
              </a:rPr>
              <a:t>Elevation Models (DEMs): High-accuracy terrain data.</a:t>
            </a:r>
          </a:p>
          <a:p>
            <a:pPr marL="514350" indent="-514350" algn="just">
              <a:buFont typeface="+mj-lt"/>
              <a:buAutoNum type="arabicPeriod"/>
            </a:pPr>
            <a:r>
              <a:rPr lang="en-US" dirty="0" smtClean="0">
                <a:solidFill>
                  <a:srgbClr val="17375E"/>
                </a:solidFill>
              </a:rPr>
              <a:t>Wadis</a:t>
            </a:r>
            <a:r>
              <a:rPr lang="en-US" dirty="0">
                <a:solidFill>
                  <a:srgbClr val="17375E"/>
                </a:solidFill>
              </a:rPr>
              <a:t>: Seasonal riverbeds and hydrological significance.</a:t>
            </a:r>
          </a:p>
          <a:p>
            <a:pPr marL="514350" indent="-514350" algn="just">
              <a:buFont typeface="+mj-lt"/>
              <a:buAutoNum type="arabicPeriod"/>
            </a:pPr>
            <a:r>
              <a:rPr lang="en-US" dirty="0" smtClean="0">
                <a:solidFill>
                  <a:srgbClr val="17375E"/>
                </a:solidFill>
              </a:rPr>
              <a:t>Wastewater </a:t>
            </a:r>
            <a:r>
              <a:rPr lang="en-US" dirty="0">
                <a:solidFill>
                  <a:srgbClr val="17375E"/>
                </a:solidFill>
              </a:rPr>
              <a:t>Treatment Plants: Locations, capacities.</a:t>
            </a:r>
          </a:p>
          <a:p>
            <a:pPr marL="514350" indent="-514350" algn="just">
              <a:buFont typeface="+mj-lt"/>
              <a:buAutoNum type="arabicPeriod"/>
            </a:pPr>
            <a:r>
              <a:rPr lang="en-US" dirty="0" smtClean="0">
                <a:solidFill>
                  <a:srgbClr val="17375E"/>
                </a:solidFill>
              </a:rPr>
              <a:t>Water </a:t>
            </a:r>
            <a:r>
              <a:rPr lang="en-US" dirty="0">
                <a:solidFill>
                  <a:srgbClr val="17375E"/>
                </a:solidFill>
              </a:rPr>
              <a:t>and Sewer Networks: Distribution maps and performance indicators.</a:t>
            </a:r>
          </a:p>
          <a:p>
            <a:pPr marL="514350" indent="-514350" algn="just">
              <a:buFont typeface="+mj-lt"/>
              <a:buAutoNum type="arabicPeriod"/>
            </a:pPr>
            <a:r>
              <a:rPr lang="en-US" dirty="0" smtClean="0">
                <a:solidFill>
                  <a:srgbClr val="17375E"/>
                </a:solidFill>
              </a:rPr>
              <a:t>Desalination </a:t>
            </a:r>
            <a:r>
              <a:rPr lang="en-US" dirty="0">
                <a:solidFill>
                  <a:srgbClr val="17375E"/>
                </a:solidFill>
              </a:rPr>
              <a:t>and Pump Stations: Operational data.</a:t>
            </a:r>
          </a:p>
          <a:p>
            <a:pPr marL="514350" indent="-514350" algn="just">
              <a:buFont typeface="+mj-lt"/>
              <a:buAutoNum type="arabicPeriod"/>
            </a:pPr>
            <a:r>
              <a:rPr lang="en-US" dirty="0" smtClean="0">
                <a:solidFill>
                  <a:srgbClr val="17375E"/>
                </a:solidFill>
              </a:rPr>
              <a:t>Water </a:t>
            </a:r>
            <a:r>
              <a:rPr lang="en-US" dirty="0">
                <a:solidFill>
                  <a:srgbClr val="17375E"/>
                </a:solidFill>
              </a:rPr>
              <a:t>Facilities: Reservoirs and distribution hubs.</a:t>
            </a:r>
          </a:p>
          <a:p>
            <a:pPr marL="514350" indent="-514350" algn="just">
              <a:buFont typeface="+mj-lt"/>
              <a:buAutoNum type="arabicPeriod"/>
            </a:pPr>
            <a:r>
              <a:rPr lang="en-US" dirty="0" smtClean="0">
                <a:solidFill>
                  <a:srgbClr val="17375E"/>
                </a:solidFill>
              </a:rPr>
              <a:t>Topographical </a:t>
            </a:r>
            <a:r>
              <a:rPr lang="en-US" dirty="0">
                <a:solidFill>
                  <a:srgbClr val="17375E"/>
                </a:solidFill>
              </a:rPr>
              <a:t>data: Contour lines, soil types, geological faults.</a:t>
            </a:r>
          </a:p>
          <a:p>
            <a:pPr marL="514350" indent="-514350" algn="just">
              <a:buFont typeface="+mj-lt"/>
              <a:buAutoNum type="arabicPeriod"/>
            </a:pPr>
            <a:r>
              <a:rPr lang="en-US" dirty="0" smtClean="0">
                <a:solidFill>
                  <a:srgbClr val="17375E"/>
                </a:solidFill>
              </a:rPr>
              <a:t>Administrative </a:t>
            </a:r>
            <a:r>
              <a:rPr lang="en-US" dirty="0">
                <a:solidFill>
                  <a:srgbClr val="17375E"/>
                </a:solidFill>
              </a:rPr>
              <a:t>Boundaries and Hydrological Features: Basins, watersheds, isohyets.</a:t>
            </a:r>
          </a:p>
          <a:p>
            <a:pPr marL="514350" indent="-514350" algn="just">
              <a:buFont typeface="+mj-lt"/>
              <a:buAutoNum type="arabicPeriod"/>
            </a:pPr>
            <a:r>
              <a:rPr lang="en-US" dirty="0" smtClean="0">
                <a:solidFill>
                  <a:srgbClr val="17375E"/>
                </a:solidFill>
              </a:rPr>
              <a:t>Land </a:t>
            </a:r>
            <a:r>
              <a:rPr lang="en-US" dirty="0">
                <a:solidFill>
                  <a:srgbClr val="17375E"/>
                </a:solidFill>
              </a:rPr>
              <a:t>Use and Land Cover: Urbanization and vegetation dynamics.</a:t>
            </a:r>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93709" y="2857500"/>
            <a:ext cx="5642365" cy="5943600"/>
          </a:xfrm>
          <a:prstGeom prst="rect">
            <a:avLst/>
          </a:prstGeom>
        </p:spPr>
      </p:pic>
      <p:sp>
        <p:nvSpPr>
          <p:cNvPr id="7" name="TextBox 6"/>
          <p:cNvSpPr txBox="1"/>
          <p:nvPr/>
        </p:nvSpPr>
        <p:spPr>
          <a:xfrm>
            <a:off x="14782800" y="8400990"/>
            <a:ext cx="2057400" cy="400110"/>
          </a:xfrm>
          <a:prstGeom prst="rect">
            <a:avLst/>
          </a:prstGeom>
          <a:noFill/>
        </p:spPr>
        <p:txBody>
          <a:bodyPr wrap="square" rtlCol="0">
            <a:spAutoFit/>
          </a:bodyPr>
          <a:lstStyle/>
          <a:p>
            <a:r>
              <a:rPr lang="en-US" sz="2000" b="1" dirty="0">
                <a:solidFill>
                  <a:srgbClr val="17375E"/>
                </a:solidFill>
              </a:rPr>
              <a:t>Vulnerability map</a:t>
            </a:r>
          </a:p>
        </p:txBody>
      </p:sp>
    </p:spTree>
    <p:extLst>
      <p:ext uri="{BB962C8B-B14F-4D97-AF65-F5344CB8AC3E}">
        <p14:creationId xmlns:p14="http://schemas.microsoft.com/office/powerpoint/2010/main" val="3929065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9123"/>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
        <p:nvSpPr>
          <p:cNvPr id="3" name="Title 2"/>
          <p:cNvSpPr>
            <a:spLocks noGrp="1"/>
          </p:cNvSpPr>
          <p:nvPr>
            <p:ph type="ctrTitle"/>
          </p:nvPr>
        </p:nvSpPr>
        <p:spPr>
          <a:xfrm>
            <a:off x="1638300" y="1217769"/>
            <a:ext cx="15011400" cy="1470025"/>
          </a:xfrm>
        </p:spPr>
        <p:txBody>
          <a:bodyPr>
            <a:normAutofit/>
          </a:bodyPr>
          <a:lstStyle/>
          <a:p>
            <a:r>
              <a:rPr lang="en-US" sz="5400" dirty="0">
                <a:solidFill>
                  <a:srgbClr val="E46C0A"/>
                </a:solidFill>
              </a:rPr>
              <a:t>Current Situation and Challenges</a:t>
            </a:r>
          </a:p>
        </p:txBody>
      </p:sp>
      <p:sp>
        <p:nvSpPr>
          <p:cNvPr id="4" name="Subtitle 3"/>
          <p:cNvSpPr>
            <a:spLocks noGrp="1"/>
          </p:cNvSpPr>
          <p:nvPr>
            <p:ph type="subTitle" idx="1"/>
          </p:nvPr>
        </p:nvSpPr>
        <p:spPr>
          <a:xfrm>
            <a:off x="1638300" y="3238500"/>
            <a:ext cx="15011400" cy="5791199"/>
          </a:xfrm>
        </p:spPr>
        <p:txBody>
          <a:bodyPr>
            <a:normAutofit/>
          </a:bodyPr>
          <a:lstStyle/>
          <a:p>
            <a:pPr algn="l"/>
            <a:r>
              <a:rPr lang="en-US" dirty="0" smtClean="0">
                <a:solidFill>
                  <a:srgbClr val="17375E"/>
                </a:solidFill>
              </a:rPr>
              <a:t>The </a:t>
            </a:r>
            <a:r>
              <a:rPr lang="en-US" dirty="0">
                <a:solidFill>
                  <a:srgbClr val="17375E"/>
                </a:solidFill>
              </a:rPr>
              <a:t>department faces several challenges</a:t>
            </a:r>
            <a:r>
              <a:rPr lang="en-US" dirty="0" smtClean="0">
                <a:solidFill>
                  <a:srgbClr val="17375E"/>
                </a:solidFill>
              </a:rPr>
              <a:t>:</a:t>
            </a:r>
          </a:p>
          <a:p>
            <a:pPr algn="l"/>
            <a:endParaRPr lang="en-US" dirty="0">
              <a:solidFill>
                <a:srgbClr val="17375E"/>
              </a:solidFill>
            </a:endParaRPr>
          </a:p>
          <a:p>
            <a:pPr marL="514350" indent="-514350" algn="l">
              <a:lnSpc>
                <a:spcPct val="150000"/>
              </a:lnSpc>
              <a:buFont typeface="Wingdings" panose="05000000000000000000" pitchFamily="2" charset="2"/>
              <a:buChar char="§"/>
            </a:pPr>
            <a:r>
              <a:rPr lang="en-US" dirty="0" smtClean="0">
                <a:solidFill>
                  <a:srgbClr val="17375E"/>
                </a:solidFill>
              </a:rPr>
              <a:t>Limited </a:t>
            </a:r>
            <a:r>
              <a:rPr lang="en-US" dirty="0">
                <a:solidFill>
                  <a:srgbClr val="17375E"/>
                </a:solidFill>
              </a:rPr>
              <a:t>Technical Resources: Outdated computers, weak network infrastructure.</a:t>
            </a:r>
          </a:p>
          <a:p>
            <a:pPr marL="514350" indent="-514350" algn="l">
              <a:lnSpc>
                <a:spcPct val="150000"/>
              </a:lnSpc>
              <a:buFont typeface="Wingdings" panose="05000000000000000000" pitchFamily="2" charset="2"/>
              <a:buChar char="§"/>
            </a:pPr>
            <a:r>
              <a:rPr lang="en-US" dirty="0" smtClean="0">
                <a:solidFill>
                  <a:srgbClr val="17375E"/>
                </a:solidFill>
              </a:rPr>
              <a:t>Old </a:t>
            </a:r>
            <a:r>
              <a:rPr lang="en-US" dirty="0">
                <a:solidFill>
                  <a:srgbClr val="17375E"/>
                </a:solidFill>
              </a:rPr>
              <a:t>GIS Software: Restricts use of advanced tools like AI and cloud GIS.</a:t>
            </a:r>
          </a:p>
          <a:p>
            <a:pPr marL="514350" indent="-514350" algn="l">
              <a:lnSpc>
                <a:spcPct val="150000"/>
              </a:lnSpc>
              <a:buFont typeface="Wingdings" panose="05000000000000000000" pitchFamily="2" charset="2"/>
              <a:buChar char="§"/>
            </a:pPr>
            <a:r>
              <a:rPr lang="en-US" dirty="0" smtClean="0">
                <a:solidFill>
                  <a:srgbClr val="17375E"/>
                </a:solidFill>
              </a:rPr>
              <a:t>Fragmented </a:t>
            </a:r>
            <a:r>
              <a:rPr lang="en-US" dirty="0">
                <a:solidFill>
                  <a:srgbClr val="17375E"/>
                </a:solidFill>
              </a:rPr>
              <a:t>Data Management: Lack of a centralized system causing inefficiencies.</a:t>
            </a:r>
          </a:p>
          <a:p>
            <a:pPr marL="514350" indent="-514350" algn="l">
              <a:lnSpc>
                <a:spcPct val="150000"/>
              </a:lnSpc>
              <a:buFont typeface="Wingdings" panose="05000000000000000000" pitchFamily="2" charset="2"/>
              <a:buChar char="§"/>
            </a:pPr>
            <a:r>
              <a:rPr lang="en-US" dirty="0" smtClean="0">
                <a:solidFill>
                  <a:srgbClr val="17375E"/>
                </a:solidFill>
              </a:rPr>
              <a:t>Manual </a:t>
            </a:r>
            <a:r>
              <a:rPr lang="en-US" dirty="0">
                <a:solidFill>
                  <a:srgbClr val="17375E"/>
                </a:solidFill>
              </a:rPr>
              <a:t>Processes: Absence of automation for spatial analysis and cartography.</a:t>
            </a:r>
          </a:p>
          <a:p>
            <a:pPr marL="514350" indent="-514350" algn="l">
              <a:lnSpc>
                <a:spcPct val="150000"/>
              </a:lnSpc>
              <a:buFont typeface="Wingdings" panose="05000000000000000000" pitchFamily="2" charset="2"/>
              <a:buChar char="§"/>
            </a:pPr>
            <a:r>
              <a:rPr lang="en-US" dirty="0" smtClean="0">
                <a:solidFill>
                  <a:srgbClr val="17375E"/>
                </a:solidFill>
              </a:rPr>
              <a:t>Outdated </a:t>
            </a:r>
            <a:r>
              <a:rPr lang="en-US" dirty="0">
                <a:solidFill>
                  <a:srgbClr val="17375E"/>
                </a:solidFill>
              </a:rPr>
              <a:t>Datasets: Delayed updates affect decision-making accuracy.</a:t>
            </a:r>
          </a:p>
          <a:p>
            <a:endParaRPr lang="en-US" dirty="0"/>
          </a:p>
        </p:txBody>
      </p:sp>
    </p:spTree>
    <p:extLst>
      <p:ext uri="{BB962C8B-B14F-4D97-AF65-F5344CB8AC3E}">
        <p14:creationId xmlns:p14="http://schemas.microsoft.com/office/powerpoint/2010/main" val="2734502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9123"/>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
        <p:nvSpPr>
          <p:cNvPr id="3" name="Title 2"/>
          <p:cNvSpPr>
            <a:spLocks noGrp="1"/>
          </p:cNvSpPr>
          <p:nvPr>
            <p:ph type="ctrTitle"/>
          </p:nvPr>
        </p:nvSpPr>
        <p:spPr>
          <a:xfrm>
            <a:off x="1638300" y="1217769"/>
            <a:ext cx="15011400" cy="1470025"/>
          </a:xfrm>
        </p:spPr>
        <p:txBody>
          <a:bodyPr>
            <a:normAutofit/>
          </a:bodyPr>
          <a:lstStyle/>
          <a:p>
            <a:r>
              <a:rPr lang="en-US" sz="5400" dirty="0">
                <a:solidFill>
                  <a:srgbClr val="E46C0A"/>
                </a:solidFill>
              </a:rPr>
              <a:t>Current Situation and Challenges</a:t>
            </a:r>
          </a:p>
        </p:txBody>
      </p:sp>
      <p:sp>
        <p:nvSpPr>
          <p:cNvPr id="4" name="Subtitle 3"/>
          <p:cNvSpPr>
            <a:spLocks noGrp="1"/>
          </p:cNvSpPr>
          <p:nvPr>
            <p:ph type="subTitle" idx="1"/>
          </p:nvPr>
        </p:nvSpPr>
        <p:spPr>
          <a:xfrm>
            <a:off x="1638300" y="3238500"/>
            <a:ext cx="15582900" cy="5791199"/>
          </a:xfrm>
        </p:spPr>
        <p:txBody>
          <a:bodyPr>
            <a:normAutofit lnSpcReduction="10000"/>
          </a:bodyPr>
          <a:lstStyle/>
          <a:p>
            <a:pPr algn="l"/>
            <a:r>
              <a:rPr lang="en-US" dirty="0" smtClean="0">
                <a:solidFill>
                  <a:srgbClr val="17375E"/>
                </a:solidFill>
              </a:rPr>
              <a:t>The </a:t>
            </a:r>
            <a:r>
              <a:rPr lang="en-US" dirty="0">
                <a:solidFill>
                  <a:srgbClr val="17375E"/>
                </a:solidFill>
              </a:rPr>
              <a:t>department faces several </a:t>
            </a:r>
            <a:r>
              <a:rPr lang="en-US" dirty="0" smtClean="0">
                <a:solidFill>
                  <a:srgbClr val="17375E"/>
                </a:solidFill>
              </a:rPr>
              <a:t>challenges:</a:t>
            </a:r>
          </a:p>
          <a:p>
            <a:pPr algn="l"/>
            <a:endParaRPr lang="en-US" dirty="0" smtClean="0">
              <a:solidFill>
                <a:srgbClr val="17375E"/>
              </a:solidFill>
            </a:endParaRPr>
          </a:p>
          <a:p>
            <a:pPr marL="514350" indent="-514350" algn="l">
              <a:lnSpc>
                <a:spcPct val="150000"/>
              </a:lnSpc>
              <a:buFont typeface="Wingdings" panose="05000000000000000000" pitchFamily="2" charset="2"/>
              <a:buChar char="§"/>
            </a:pPr>
            <a:r>
              <a:rPr lang="en-US" dirty="0" smtClean="0">
                <a:solidFill>
                  <a:srgbClr val="17375E"/>
                </a:solidFill>
              </a:rPr>
              <a:t>Data Security Gaps: Risk of unauthorized access and cyber threats.</a:t>
            </a:r>
          </a:p>
          <a:p>
            <a:pPr marL="514350" indent="-514350" algn="l">
              <a:lnSpc>
                <a:spcPct val="150000"/>
              </a:lnSpc>
              <a:buFont typeface="Wingdings" panose="05000000000000000000" pitchFamily="2" charset="2"/>
              <a:buChar char="§"/>
            </a:pPr>
            <a:r>
              <a:rPr lang="en-US" dirty="0" smtClean="0">
                <a:solidFill>
                  <a:srgbClr val="17375E"/>
                </a:solidFill>
              </a:rPr>
              <a:t>Lack of Advanced Decision Support: No integrated predictive and scenario-based analysis tools.</a:t>
            </a:r>
          </a:p>
          <a:p>
            <a:pPr marL="514350" indent="-514350" algn="just">
              <a:lnSpc>
                <a:spcPct val="150000"/>
              </a:lnSpc>
              <a:buFont typeface="Wingdings" panose="05000000000000000000" pitchFamily="2" charset="2"/>
              <a:buChar char="§"/>
            </a:pPr>
            <a:r>
              <a:rPr lang="en-US" dirty="0" smtClean="0">
                <a:solidFill>
                  <a:srgbClr val="17375E"/>
                </a:solidFill>
              </a:rPr>
              <a:t>Limited Integration: Insufficient data sharing with national and international platforms.</a:t>
            </a:r>
          </a:p>
          <a:p>
            <a:pPr marL="514350" indent="-514350" algn="l">
              <a:lnSpc>
                <a:spcPct val="150000"/>
              </a:lnSpc>
              <a:buFont typeface="Wingdings" panose="05000000000000000000" pitchFamily="2" charset="2"/>
              <a:buChar char="§"/>
            </a:pPr>
            <a:r>
              <a:rPr lang="en-US" dirty="0" smtClean="0">
                <a:solidFill>
                  <a:srgbClr val="17375E"/>
                </a:solidFill>
              </a:rPr>
              <a:t>Skills Gap: Need for advanced training in AI, Remote Sensing, Python scripting, and cloud-based GIS.</a:t>
            </a:r>
          </a:p>
          <a:p>
            <a:endParaRPr lang="en-US" dirty="0"/>
          </a:p>
        </p:txBody>
      </p:sp>
    </p:spTree>
    <p:extLst>
      <p:ext uri="{BB962C8B-B14F-4D97-AF65-F5344CB8AC3E}">
        <p14:creationId xmlns:p14="http://schemas.microsoft.com/office/powerpoint/2010/main" val="2816320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9123"/>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
        <p:nvSpPr>
          <p:cNvPr id="3" name="Title 2"/>
          <p:cNvSpPr>
            <a:spLocks noGrp="1"/>
          </p:cNvSpPr>
          <p:nvPr>
            <p:ph type="ctrTitle"/>
          </p:nvPr>
        </p:nvSpPr>
        <p:spPr>
          <a:xfrm>
            <a:off x="1638300" y="1217769"/>
            <a:ext cx="15011400" cy="1470025"/>
          </a:xfrm>
        </p:spPr>
        <p:txBody>
          <a:bodyPr>
            <a:normAutofit/>
          </a:bodyPr>
          <a:lstStyle/>
          <a:p>
            <a:r>
              <a:rPr lang="en-US" sz="5400" dirty="0">
                <a:solidFill>
                  <a:srgbClr val="E46C0A"/>
                </a:solidFill>
              </a:rPr>
              <a:t>Alignment with National Strategies</a:t>
            </a:r>
          </a:p>
        </p:txBody>
      </p:sp>
      <p:sp>
        <p:nvSpPr>
          <p:cNvPr id="4" name="Subtitle 3"/>
          <p:cNvSpPr>
            <a:spLocks noGrp="1"/>
          </p:cNvSpPr>
          <p:nvPr>
            <p:ph type="subTitle" idx="1"/>
          </p:nvPr>
        </p:nvSpPr>
        <p:spPr>
          <a:xfrm>
            <a:off x="1638300" y="3238500"/>
            <a:ext cx="9258300" cy="5791199"/>
          </a:xfrm>
        </p:spPr>
        <p:txBody>
          <a:bodyPr>
            <a:normAutofit fontScale="92500" lnSpcReduction="20000"/>
          </a:bodyPr>
          <a:lstStyle/>
          <a:p>
            <a:pPr algn="l"/>
            <a:r>
              <a:rPr lang="en-US" dirty="0">
                <a:solidFill>
                  <a:srgbClr val="17375E"/>
                </a:solidFill>
              </a:rPr>
              <a:t>The department’s digital transformation aligns with:</a:t>
            </a:r>
          </a:p>
          <a:p>
            <a:pPr algn="l"/>
            <a:endParaRPr lang="en-US" dirty="0" smtClean="0">
              <a:solidFill>
                <a:srgbClr val="17375E"/>
              </a:solidFill>
            </a:endParaRPr>
          </a:p>
          <a:p>
            <a:pPr marL="457200" indent="-457200" algn="l">
              <a:buFont typeface="Wingdings" panose="05000000000000000000" pitchFamily="2" charset="2"/>
              <a:buChar char="§"/>
            </a:pPr>
            <a:r>
              <a:rPr lang="en-US" dirty="0" smtClean="0">
                <a:solidFill>
                  <a:srgbClr val="17375E"/>
                </a:solidFill>
              </a:rPr>
              <a:t>National </a:t>
            </a:r>
            <a:r>
              <a:rPr lang="en-US" dirty="0">
                <a:solidFill>
                  <a:srgbClr val="17375E"/>
                </a:solidFill>
              </a:rPr>
              <a:t>Digitalization Strategy:</a:t>
            </a:r>
          </a:p>
          <a:p>
            <a:pPr algn="l"/>
            <a:r>
              <a:rPr lang="en-US" dirty="0" smtClean="0">
                <a:solidFill>
                  <a:srgbClr val="17375E"/>
                </a:solidFill>
              </a:rPr>
              <a:t>    - Drive </a:t>
            </a:r>
            <a:r>
              <a:rPr lang="en-US" dirty="0">
                <a:solidFill>
                  <a:srgbClr val="17375E"/>
                </a:solidFill>
              </a:rPr>
              <a:t>digital transformation across sectors.</a:t>
            </a:r>
          </a:p>
          <a:p>
            <a:pPr algn="l"/>
            <a:r>
              <a:rPr lang="en-US" dirty="0" smtClean="0">
                <a:solidFill>
                  <a:srgbClr val="17375E"/>
                </a:solidFill>
              </a:rPr>
              <a:t>    - Foster </a:t>
            </a:r>
            <a:r>
              <a:rPr lang="en-US" dirty="0">
                <a:solidFill>
                  <a:srgbClr val="17375E"/>
                </a:solidFill>
              </a:rPr>
              <a:t>innovation, accessibility, and service efficiency</a:t>
            </a:r>
            <a:r>
              <a:rPr lang="en-US" dirty="0" smtClean="0">
                <a:solidFill>
                  <a:srgbClr val="17375E"/>
                </a:solidFill>
              </a:rPr>
              <a:t>.</a:t>
            </a:r>
          </a:p>
          <a:p>
            <a:pPr algn="l"/>
            <a:endParaRPr lang="en-US" dirty="0">
              <a:solidFill>
                <a:srgbClr val="17375E"/>
              </a:solidFill>
            </a:endParaRPr>
          </a:p>
          <a:p>
            <a:pPr marL="457200" indent="-457200" algn="l">
              <a:buFont typeface="Wingdings" panose="05000000000000000000" pitchFamily="2" charset="2"/>
              <a:buChar char="§"/>
            </a:pPr>
            <a:r>
              <a:rPr lang="en-US" dirty="0">
                <a:solidFill>
                  <a:srgbClr val="17375E"/>
                </a:solidFill>
              </a:rPr>
              <a:t>National </a:t>
            </a:r>
            <a:r>
              <a:rPr lang="en-US" dirty="0" smtClean="0">
                <a:solidFill>
                  <a:srgbClr val="17375E"/>
                </a:solidFill>
              </a:rPr>
              <a:t>Cybersecurity </a:t>
            </a:r>
            <a:r>
              <a:rPr lang="en-US" dirty="0">
                <a:solidFill>
                  <a:srgbClr val="17375E"/>
                </a:solidFill>
              </a:rPr>
              <a:t>Strategy:</a:t>
            </a:r>
          </a:p>
          <a:p>
            <a:pPr algn="l"/>
            <a:r>
              <a:rPr lang="en-US" dirty="0" smtClean="0">
                <a:solidFill>
                  <a:srgbClr val="17375E"/>
                </a:solidFill>
              </a:rPr>
              <a:t>    - Protect </a:t>
            </a:r>
            <a:r>
              <a:rPr lang="en-US" dirty="0">
                <a:solidFill>
                  <a:srgbClr val="17375E"/>
                </a:solidFill>
              </a:rPr>
              <a:t>digital assets and infrastructure.</a:t>
            </a:r>
          </a:p>
          <a:p>
            <a:pPr algn="l"/>
            <a:r>
              <a:rPr lang="en-US" dirty="0" smtClean="0">
                <a:solidFill>
                  <a:srgbClr val="17375E"/>
                </a:solidFill>
              </a:rPr>
              <a:t>    - Enhance </a:t>
            </a:r>
            <a:r>
              <a:rPr lang="en-US" dirty="0">
                <a:solidFill>
                  <a:srgbClr val="17375E"/>
                </a:solidFill>
              </a:rPr>
              <a:t>technical capabilities and collaboration </a:t>
            </a:r>
            <a:r>
              <a:rPr lang="en-US" dirty="0" smtClean="0">
                <a:solidFill>
                  <a:srgbClr val="17375E"/>
                </a:solidFill>
              </a:rPr>
              <a:t>for   </a:t>
            </a:r>
            <a:r>
              <a:rPr lang="en-US" dirty="0" err="1" smtClean="0">
                <a:solidFill>
                  <a:srgbClr val="17375E"/>
                </a:solidFill>
              </a:rPr>
              <a:t>cybersecurity</a:t>
            </a:r>
            <a:r>
              <a:rPr lang="en-US" dirty="0">
                <a:solidFill>
                  <a:srgbClr val="17375E"/>
                </a:solidFill>
              </a:rPr>
              <a:t>.</a:t>
            </a:r>
          </a:p>
          <a:p>
            <a:pPr algn="l"/>
            <a:endParaRPr lang="en-US" dirty="0" smtClean="0">
              <a:solidFill>
                <a:srgbClr val="17375E"/>
              </a:solidFill>
            </a:endParaRPr>
          </a:p>
          <a:p>
            <a:pPr algn="l"/>
            <a:r>
              <a:rPr lang="en-US" dirty="0" smtClean="0">
                <a:solidFill>
                  <a:srgbClr val="17375E"/>
                </a:solidFill>
              </a:rPr>
              <a:t>Both </a:t>
            </a:r>
            <a:r>
              <a:rPr lang="en-US" dirty="0">
                <a:solidFill>
                  <a:srgbClr val="17375E"/>
                </a:solidFill>
              </a:rPr>
              <a:t>frameworks aim to ensure secure and sustainable digital evolution.</a:t>
            </a:r>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82599" y="4152900"/>
            <a:ext cx="3483065" cy="3448373"/>
          </a:xfrm>
          <a:prstGeom prst="rect">
            <a:avLst/>
          </a:prstGeom>
        </p:spPr>
      </p:pic>
    </p:spTree>
    <p:extLst>
      <p:ext uri="{BB962C8B-B14F-4D97-AF65-F5344CB8AC3E}">
        <p14:creationId xmlns:p14="http://schemas.microsoft.com/office/powerpoint/2010/main" val="1363710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9123"/>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
        <p:nvSpPr>
          <p:cNvPr id="3" name="Title 2"/>
          <p:cNvSpPr>
            <a:spLocks noGrp="1"/>
          </p:cNvSpPr>
          <p:nvPr>
            <p:ph type="ctrTitle"/>
          </p:nvPr>
        </p:nvSpPr>
        <p:spPr>
          <a:xfrm>
            <a:off x="1638300" y="1217769"/>
            <a:ext cx="15011400" cy="1470025"/>
          </a:xfrm>
        </p:spPr>
        <p:txBody>
          <a:bodyPr>
            <a:normAutofit/>
          </a:bodyPr>
          <a:lstStyle/>
          <a:p>
            <a:r>
              <a:rPr lang="en-US" sz="5400" dirty="0">
                <a:solidFill>
                  <a:srgbClr val="E46C0A"/>
                </a:solidFill>
              </a:rPr>
              <a:t>Future Vision for the GIS Department</a:t>
            </a:r>
          </a:p>
        </p:txBody>
      </p:sp>
      <p:sp>
        <p:nvSpPr>
          <p:cNvPr id="4" name="Subtitle 3"/>
          <p:cNvSpPr>
            <a:spLocks noGrp="1"/>
          </p:cNvSpPr>
          <p:nvPr>
            <p:ph type="subTitle" idx="1"/>
          </p:nvPr>
        </p:nvSpPr>
        <p:spPr>
          <a:xfrm>
            <a:off x="1638300" y="3238500"/>
            <a:ext cx="10020300" cy="5791199"/>
          </a:xfrm>
        </p:spPr>
        <p:txBody>
          <a:bodyPr>
            <a:normAutofit fontScale="85000" lnSpcReduction="10000"/>
          </a:bodyPr>
          <a:lstStyle/>
          <a:p>
            <a:pPr marL="457200" indent="-457200" algn="l">
              <a:buFont typeface="Wingdings" panose="05000000000000000000" pitchFamily="2" charset="2"/>
              <a:buChar char="§"/>
            </a:pPr>
            <a:r>
              <a:rPr lang="en-US" dirty="0">
                <a:solidFill>
                  <a:srgbClr val="17375E"/>
                </a:solidFill>
              </a:rPr>
              <a:t>Establish a fully equipped GIS office furnished with essential infrastructure, including workstations, large display screens, mapping tools, and specialized GIS hardware and software, to support operational efficiency and data visualization needs.</a:t>
            </a:r>
          </a:p>
          <a:p>
            <a:pPr marL="457200" indent="-457200" algn="l">
              <a:buFont typeface="Wingdings" panose="05000000000000000000" pitchFamily="2" charset="2"/>
              <a:buChar char="§"/>
            </a:pPr>
            <a:r>
              <a:rPr lang="en-US" dirty="0" smtClean="0">
                <a:solidFill>
                  <a:srgbClr val="17375E"/>
                </a:solidFill>
              </a:rPr>
              <a:t>Building </a:t>
            </a:r>
            <a:r>
              <a:rPr lang="en-US" dirty="0">
                <a:solidFill>
                  <a:srgbClr val="17375E"/>
                </a:solidFill>
              </a:rPr>
              <a:t>a Centralized GIS Platform: Seamless data integration and real-time updates.</a:t>
            </a:r>
          </a:p>
          <a:p>
            <a:pPr marL="457200" indent="-457200" algn="l">
              <a:buFont typeface="Wingdings" panose="05000000000000000000" pitchFamily="2" charset="2"/>
              <a:buChar char="§"/>
            </a:pPr>
            <a:r>
              <a:rPr lang="en-US" dirty="0" smtClean="0">
                <a:solidFill>
                  <a:srgbClr val="17375E"/>
                </a:solidFill>
              </a:rPr>
              <a:t>Design </a:t>
            </a:r>
            <a:r>
              <a:rPr lang="en-US" dirty="0">
                <a:solidFill>
                  <a:srgbClr val="17375E"/>
                </a:solidFill>
              </a:rPr>
              <a:t>and implement a unified and flexible data model that facilitates seamless integration with national and international standards, while supporting future expansions and the development of various GIS applications.</a:t>
            </a:r>
          </a:p>
          <a:p>
            <a:pPr marL="457200" indent="-457200" algn="l">
              <a:buFont typeface="Wingdings" panose="05000000000000000000" pitchFamily="2" charset="2"/>
              <a:buChar char="§"/>
            </a:pPr>
            <a:r>
              <a:rPr lang="en-US" dirty="0" smtClean="0">
                <a:solidFill>
                  <a:srgbClr val="17375E"/>
                </a:solidFill>
              </a:rPr>
              <a:t>Develop </a:t>
            </a:r>
            <a:r>
              <a:rPr lang="en-US" dirty="0">
                <a:solidFill>
                  <a:srgbClr val="17375E"/>
                </a:solidFill>
              </a:rPr>
              <a:t>secure and user-specific data dissemination applications to ensure efficient sharing and accessibility of spatial information within the water sector, based on clearly defined access permissions</a:t>
            </a:r>
            <a:r>
              <a:rPr lang="en-US" dirty="0" smtClean="0">
                <a:solidFill>
                  <a:srgbClr val="17375E"/>
                </a:solidFill>
              </a:rPr>
              <a:t>.</a:t>
            </a:r>
            <a:endParaRPr lang="en-US" dirty="0">
              <a:solidFill>
                <a:srgbClr val="17375E"/>
              </a:solidFill>
            </a:endParaRPr>
          </a:p>
        </p:txBody>
      </p:sp>
      <p:pic>
        <p:nvPicPr>
          <p:cNvPr id="6" name="Picture 5"/>
          <p:cNvPicPr>
            <a:picLocks noChangeAspect="1"/>
          </p:cNvPicPr>
          <p:nvPr/>
        </p:nvPicPr>
        <p:blipFill>
          <a:blip r:embed="rId3"/>
          <a:stretch>
            <a:fillRect/>
          </a:stretch>
        </p:blipFill>
        <p:spPr>
          <a:xfrm>
            <a:off x="13308169" y="3238500"/>
            <a:ext cx="3314700" cy="4552950"/>
          </a:xfrm>
          <a:prstGeom prst="rect">
            <a:avLst/>
          </a:prstGeom>
        </p:spPr>
      </p:pic>
    </p:spTree>
    <p:extLst>
      <p:ext uri="{BB962C8B-B14F-4D97-AF65-F5344CB8AC3E}">
        <p14:creationId xmlns:p14="http://schemas.microsoft.com/office/powerpoint/2010/main" val="1214764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9123"/>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
        <p:nvSpPr>
          <p:cNvPr id="3" name="Title 2"/>
          <p:cNvSpPr>
            <a:spLocks noGrp="1"/>
          </p:cNvSpPr>
          <p:nvPr>
            <p:ph type="ctrTitle"/>
          </p:nvPr>
        </p:nvSpPr>
        <p:spPr>
          <a:xfrm>
            <a:off x="1638300" y="1217769"/>
            <a:ext cx="15011400" cy="1470025"/>
          </a:xfrm>
        </p:spPr>
        <p:txBody>
          <a:bodyPr>
            <a:normAutofit/>
          </a:bodyPr>
          <a:lstStyle/>
          <a:p>
            <a:r>
              <a:rPr lang="en-US" sz="5400" dirty="0">
                <a:solidFill>
                  <a:srgbClr val="E46C0A"/>
                </a:solidFill>
              </a:rPr>
              <a:t>Future Vision for the GIS Department</a:t>
            </a:r>
          </a:p>
        </p:txBody>
      </p:sp>
      <p:sp>
        <p:nvSpPr>
          <p:cNvPr id="4" name="Subtitle 3"/>
          <p:cNvSpPr>
            <a:spLocks noGrp="1"/>
          </p:cNvSpPr>
          <p:nvPr>
            <p:ph type="subTitle" idx="1"/>
          </p:nvPr>
        </p:nvSpPr>
        <p:spPr>
          <a:xfrm>
            <a:off x="1638300" y="3238500"/>
            <a:ext cx="10020300" cy="5791199"/>
          </a:xfrm>
        </p:spPr>
        <p:txBody>
          <a:bodyPr>
            <a:normAutofit fontScale="92500"/>
          </a:bodyPr>
          <a:lstStyle/>
          <a:p>
            <a:pPr marL="457200" indent="-457200" algn="l">
              <a:buFont typeface="Wingdings" panose="05000000000000000000" pitchFamily="2" charset="2"/>
              <a:buChar char="§"/>
            </a:pPr>
            <a:r>
              <a:rPr lang="en-US" dirty="0" smtClean="0">
                <a:solidFill>
                  <a:srgbClr val="17375E"/>
                </a:solidFill>
              </a:rPr>
              <a:t>Establish and cultivate a highly skilled technical team capable of performing database management, application development, data quality assurance and control, and sustaining GIS operations according to best practices.</a:t>
            </a:r>
          </a:p>
          <a:p>
            <a:pPr marL="457200" indent="-457200" algn="l">
              <a:buFont typeface="Wingdings" panose="05000000000000000000" pitchFamily="2" charset="2"/>
              <a:buChar char="§"/>
            </a:pPr>
            <a:r>
              <a:rPr lang="en-US" dirty="0" smtClean="0">
                <a:solidFill>
                  <a:srgbClr val="17375E"/>
                </a:solidFill>
              </a:rPr>
              <a:t>Ensure high standards of data quality and adopt standardized work methodologies to guarantee the accuracy, consistency, and reliability of all geospatial and non-geospatial datasets.</a:t>
            </a:r>
          </a:p>
          <a:p>
            <a:pPr marL="457200" indent="-457200" algn="l">
              <a:buFont typeface="Wingdings" panose="05000000000000000000" pitchFamily="2" charset="2"/>
              <a:buChar char="§"/>
            </a:pPr>
            <a:r>
              <a:rPr lang="en-US" dirty="0" smtClean="0">
                <a:solidFill>
                  <a:srgbClr val="17375E"/>
                </a:solidFill>
              </a:rPr>
              <a:t>Continuously adapt to rapid technological advancements worldwide, especially emerging technologies in the GIS and water management fields, to maintain a leading position in digital transformation initiatives.</a:t>
            </a:r>
            <a:endParaRPr lang="en-US" dirty="0">
              <a:solidFill>
                <a:srgbClr val="17375E"/>
              </a:solidFill>
            </a:endParaRPr>
          </a:p>
        </p:txBody>
      </p:sp>
      <p:pic>
        <p:nvPicPr>
          <p:cNvPr id="6" name="Picture 5"/>
          <p:cNvPicPr>
            <a:picLocks noChangeAspect="1"/>
          </p:cNvPicPr>
          <p:nvPr/>
        </p:nvPicPr>
        <p:blipFill>
          <a:blip r:embed="rId3"/>
          <a:stretch>
            <a:fillRect/>
          </a:stretch>
        </p:blipFill>
        <p:spPr>
          <a:xfrm>
            <a:off x="13308169" y="3238500"/>
            <a:ext cx="3314700" cy="4552950"/>
          </a:xfrm>
          <a:prstGeom prst="rect">
            <a:avLst/>
          </a:prstGeom>
        </p:spPr>
      </p:pic>
    </p:spTree>
    <p:extLst>
      <p:ext uri="{BB962C8B-B14F-4D97-AF65-F5344CB8AC3E}">
        <p14:creationId xmlns:p14="http://schemas.microsoft.com/office/powerpoint/2010/main" val="2477203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9123"/>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
        <p:nvSpPr>
          <p:cNvPr id="3" name="Title 2"/>
          <p:cNvSpPr>
            <a:spLocks noGrp="1"/>
          </p:cNvSpPr>
          <p:nvPr>
            <p:ph type="ctrTitle"/>
          </p:nvPr>
        </p:nvSpPr>
        <p:spPr>
          <a:xfrm>
            <a:off x="1638300" y="1217769"/>
            <a:ext cx="15011400" cy="1470025"/>
          </a:xfrm>
        </p:spPr>
        <p:txBody>
          <a:bodyPr>
            <a:normAutofit/>
          </a:bodyPr>
          <a:lstStyle/>
          <a:p>
            <a:r>
              <a:rPr lang="en-US" sz="5400" dirty="0">
                <a:solidFill>
                  <a:srgbClr val="E46C0A"/>
                </a:solidFill>
              </a:rPr>
              <a:t>Conclusion</a:t>
            </a:r>
          </a:p>
        </p:txBody>
      </p:sp>
      <p:sp>
        <p:nvSpPr>
          <p:cNvPr id="4" name="Subtitle 3"/>
          <p:cNvSpPr>
            <a:spLocks noGrp="1"/>
          </p:cNvSpPr>
          <p:nvPr>
            <p:ph type="subTitle" idx="1"/>
          </p:nvPr>
        </p:nvSpPr>
        <p:spPr>
          <a:xfrm>
            <a:off x="1638300" y="3238500"/>
            <a:ext cx="15011400" cy="5791199"/>
          </a:xfrm>
        </p:spPr>
        <p:txBody>
          <a:bodyPr/>
          <a:lstStyle/>
          <a:p>
            <a:r>
              <a:rPr lang="en-US" sz="2800" dirty="0">
                <a:solidFill>
                  <a:srgbClr val="17375E"/>
                </a:solidFill>
              </a:rPr>
              <a:t>The GIS Department is a strategic enabler for effective water resource management and sustainable development</a:t>
            </a:r>
            <a:r>
              <a:rPr lang="en-US" sz="2800" dirty="0" smtClean="0">
                <a:solidFill>
                  <a:srgbClr val="17375E"/>
                </a:solidFill>
              </a:rPr>
              <a:t>.</a:t>
            </a:r>
            <a:endParaRPr lang="en-US" sz="2800" dirty="0">
              <a:solidFill>
                <a:srgbClr val="17375E"/>
              </a:solidFill>
            </a:endParaRPr>
          </a:p>
          <a:p>
            <a:r>
              <a:rPr lang="en-US" sz="2800" dirty="0">
                <a:solidFill>
                  <a:srgbClr val="17375E"/>
                </a:solidFill>
              </a:rPr>
              <a:t>Investing in GIS modernization will lead to smarter operations, stronger planning capabilities, and enhanced service delivery aligned with national goals</a:t>
            </a:r>
            <a:r>
              <a:rPr lang="en-US" sz="2800" dirty="0" smtClean="0">
                <a:solidFill>
                  <a:srgbClr val="17375E"/>
                </a:solidFill>
              </a:rPr>
              <a:t>.</a:t>
            </a:r>
          </a:p>
          <a:p>
            <a:endParaRPr lang="en-US" sz="2800" dirty="0">
              <a:solidFill>
                <a:srgbClr val="17375E"/>
              </a:solidFill>
            </a:endParaRPr>
          </a:p>
          <a:p>
            <a:r>
              <a:rPr lang="en-US" dirty="0">
                <a:solidFill>
                  <a:srgbClr val="17375E"/>
                </a:solidFill>
              </a:rPr>
              <a:t>We extend our sincere thanks to </a:t>
            </a:r>
            <a:r>
              <a:rPr lang="en-US" sz="3600" b="1" dirty="0">
                <a:solidFill>
                  <a:srgbClr val="E46C0A"/>
                </a:solidFill>
              </a:rPr>
              <a:t>GIZ</a:t>
            </a:r>
            <a:r>
              <a:rPr lang="en-US" dirty="0">
                <a:solidFill>
                  <a:srgbClr val="17375E"/>
                </a:solidFill>
              </a:rPr>
              <a:t> for their future support in helping us develop and enhance our GIS capabilities to achieve a more advanced and sustainable water management system</a:t>
            </a:r>
            <a:endParaRPr lang="en-US" dirty="0">
              <a:solidFill>
                <a:srgbClr val="17375E"/>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1400" y="7124700"/>
            <a:ext cx="3505200" cy="2797547"/>
          </a:xfrm>
          <a:prstGeom prst="rect">
            <a:avLst/>
          </a:prstGeom>
        </p:spPr>
      </p:pic>
    </p:spTree>
    <p:extLst>
      <p:ext uri="{BB962C8B-B14F-4D97-AF65-F5344CB8AC3E}">
        <p14:creationId xmlns:p14="http://schemas.microsoft.com/office/powerpoint/2010/main" val="20928707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1E3EF98752A0746A04C90BF8C0494B9" ma:contentTypeVersion="15" ma:contentTypeDescription="Ein neues Dokument erstellen." ma:contentTypeScope="" ma:versionID="16aa5ef079c4236f18d9809850e79727">
  <xsd:schema xmlns:xsd="http://www.w3.org/2001/XMLSchema" xmlns:xs="http://www.w3.org/2001/XMLSchema" xmlns:p="http://schemas.microsoft.com/office/2006/metadata/properties" xmlns:ns2="dc7d63c2-149b-4e0b-86bf-c4d5680c537e" xmlns:ns3="af476903-f081-4185-adbd-3d38e45ea01c" targetNamespace="http://schemas.microsoft.com/office/2006/metadata/properties" ma:root="true" ma:fieldsID="7315928fcbed217f4932e8a0428a45f3" ns2:_="" ns3:_="">
    <xsd:import namespace="dc7d63c2-149b-4e0b-86bf-c4d5680c537e"/>
    <xsd:import namespace="af476903-f081-4185-adbd-3d38e45ea01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DateTaken" minOccurs="0"/>
                <xsd:element ref="ns2:MediaLengthInSecond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7d63c2-149b-4e0b-86bf-c4d5680c53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0aed264e-563a-469a-8ebe-271e849ec10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476903-f081-4185-adbd-3d38e45ea01c"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TaxCatchAll" ma:index="14" nillable="true" ma:displayName="Taxonomy Catch All Column" ma:hidden="true" ma:list="{84f193a5-593c-49d9-991a-1181437acf90}" ma:internalName="TaxCatchAll" ma:showField="CatchAllData" ma:web="af476903-f081-4185-adbd-3d38e45ea0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c7d63c2-149b-4e0b-86bf-c4d5680c537e">
      <Terms xmlns="http://schemas.microsoft.com/office/infopath/2007/PartnerControls"/>
    </lcf76f155ced4ddcb4097134ff3c332f>
    <TaxCatchAll xmlns="af476903-f081-4185-adbd-3d38e45ea01c" xsi:nil="true"/>
  </documentManagement>
</p:properties>
</file>

<file path=customXml/itemProps1.xml><?xml version="1.0" encoding="utf-8"?>
<ds:datastoreItem xmlns:ds="http://schemas.openxmlformats.org/officeDocument/2006/customXml" ds:itemID="{B09AC066-D507-4E9E-A450-B7A9116ED3DE}"/>
</file>

<file path=customXml/itemProps2.xml><?xml version="1.0" encoding="utf-8"?>
<ds:datastoreItem xmlns:ds="http://schemas.openxmlformats.org/officeDocument/2006/customXml" ds:itemID="{971208FD-AF98-4E48-B2A1-9BF975913F3A}"/>
</file>

<file path=customXml/itemProps3.xml><?xml version="1.0" encoding="utf-8"?>
<ds:datastoreItem xmlns:ds="http://schemas.openxmlformats.org/officeDocument/2006/customXml" ds:itemID="{3FC3BD0A-80D0-4A62-A2BF-7A640A2E7A31}"/>
</file>

<file path=docProps/app.xml><?xml version="1.0" encoding="utf-8"?>
<Properties xmlns="http://schemas.openxmlformats.org/officeDocument/2006/extended-properties" xmlns:vt="http://schemas.openxmlformats.org/officeDocument/2006/docPropsVTypes">
  <TotalTime>300</TotalTime>
  <Words>1106</Words>
  <Application>Microsoft Office PowerPoint</Application>
  <PresentationFormat>Custom</PresentationFormat>
  <Paragraphs>99</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Calibri</vt:lpstr>
      <vt:lpstr>Arial</vt:lpstr>
      <vt:lpstr>Wingdings</vt:lpstr>
      <vt:lpstr>Office Theme</vt:lpstr>
      <vt:lpstr>PowerPoint Presentation</vt:lpstr>
      <vt:lpstr>geographic Information Systems (GIS) </vt:lpstr>
      <vt:lpstr>Groundwater Drawdown Map</vt:lpstr>
      <vt:lpstr>Groundwater Level Contour Maps and General Flow Direction (1995 &amp; 2017)</vt:lpstr>
      <vt:lpstr>Groundwater Depth Maps</vt:lpstr>
      <vt:lpstr>Current Functions and Workflows</vt:lpstr>
      <vt:lpstr>Current Functions and Workflows</vt:lpstr>
      <vt:lpstr>Available Data </vt:lpstr>
      <vt:lpstr>Available Data - Regularly Updated Datasets</vt:lpstr>
      <vt:lpstr>Available Data - External Update Required</vt:lpstr>
      <vt:lpstr>Current Situation and Challenges</vt:lpstr>
      <vt:lpstr>Current Situation and Challenges</vt:lpstr>
      <vt:lpstr>Alignment with National Strategies</vt:lpstr>
      <vt:lpstr>Future Vision for the GIS Department</vt:lpstr>
      <vt:lpstr>Future Vision for the GIS Department</vt:lpstr>
      <vt:lpstr>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Heba Abuazzam</dc:creator>
  <cp:lastModifiedBy>Heba R. Alshurufat</cp:lastModifiedBy>
  <cp:revision>28</cp:revision>
  <dcterms:created xsi:type="dcterms:W3CDTF">2006-08-16T00:00:00Z</dcterms:created>
  <dcterms:modified xsi:type="dcterms:W3CDTF">2025-04-28T13:02:21Z</dcterms:modified>
  <dc:identifier>DAGeU-Jwvdc</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0x01010041E3EF98752A0746A04C90BF8C0494B9</vt:lpwstr>
  </property>
</Properties>
</file>