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1"/>
  </p:notesMasterIdLst>
  <p:sldIdLst>
    <p:sldId id="256" r:id="rId2"/>
    <p:sldId id="2351" r:id="rId3"/>
    <p:sldId id="6771" r:id="rId4"/>
    <p:sldId id="6773" r:id="rId5"/>
    <p:sldId id="6774" r:id="rId6"/>
    <p:sldId id="6784" r:id="rId7"/>
    <p:sldId id="266" r:id="rId8"/>
    <p:sldId id="258" r:id="rId9"/>
    <p:sldId id="267" r:id="rId10"/>
    <p:sldId id="261" r:id="rId11"/>
    <p:sldId id="262" r:id="rId12"/>
    <p:sldId id="264" r:id="rId13"/>
    <p:sldId id="263" r:id="rId14"/>
    <p:sldId id="265" r:id="rId15"/>
    <p:sldId id="6785" r:id="rId16"/>
    <p:sldId id="645" r:id="rId17"/>
    <p:sldId id="299" r:id="rId18"/>
    <p:sldId id="638" r:id="rId19"/>
    <p:sldId id="257" r:id="rId20"/>
    <p:sldId id="639" r:id="rId21"/>
    <p:sldId id="370" r:id="rId22"/>
    <p:sldId id="369" r:id="rId23"/>
    <p:sldId id="494" r:id="rId24"/>
    <p:sldId id="640" r:id="rId25"/>
    <p:sldId id="641" r:id="rId26"/>
    <p:sldId id="642" r:id="rId27"/>
    <p:sldId id="643" r:id="rId28"/>
    <p:sldId id="365" r:id="rId29"/>
    <p:sldId id="259" r:id="rId30"/>
  </p:sldIdLst>
  <p:sldSz cx="18288000" cy="10287000"/>
  <p:notesSz cx="6858000" cy="9144000"/>
  <p:embeddedFontLst>
    <p:embeddedFont>
      <p:font typeface="Angsana New" panose="02020603050405020304" pitchFamily="18" charset="-34"/>
      <p:regular r:id="rId32"/>
      <p:bold r:id="rId33"/>
      <p:italic r:id="rId34"/>
      <p:boldItalic r:id="rId35"/>
    </p:embeddedFont>
    <p:embeddedFont>
      <p:font typeface="Arial Narrow" panose="020B0606020202030204" pitchFamily="34" charset="0"/>
      <p:regular r:id="rId36"/>
      <p:bold r:id="rId37"/>
      <p:italic r:id="rId38"/>
      <p:boldItalic r:id="rId39"/>
    </p:embeddedFont>
    <p:embeddedFont>
      <p:font typeface="Montserrat" panose="00000500000000000000" pitchFamily="2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4B16D-23F8-44DB-B86E-95AEF1272BA7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66B57-C213-4A1F-ABF7-1E26FEB5C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991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45F879-0589-40D4-B0E5-B74D0CAD5C6C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162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/>
              <a:t>Suhaib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66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29AFBD-0272-45DF-8F8E-EE0CE319A866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666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3667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Suhaib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66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29AFBD-0272-45DF-8F8E-EE0CE319A866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666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2819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34"/>
              </a:spcBef>
              <a:spcAft>
                <a:spcPts val="634"/>
              </a:spcAft>
            </a:pPr>
            <a:r>
              <a:rPr lang="en-US" sz="1300">
                <a:cs typeface="Arial"/>
              </a:rPr>
              <a:t>Suhaib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66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29AFBD-0272-45DF-8F8E-EE0CE319A866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666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7187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D2DF-7033-9B17-DB20-3595216E3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92898A-1CE5-5C4F-B87F-2A6DE5D285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2D0472-8A4C-EE9B-747C-00ACFB3167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Nadine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FF15B2-D75E-DBB9-B674-1E0C0E7797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66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29AFBD-0272-45DF-8F8E-EE0CE319A866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666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5700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76F4F92-661F-4424-ADED-7D3829A4203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751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76F4F92-661F-4424-ADED-7D3829A4203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609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ss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Technical Sustainable Management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28C7383-2799-4EB3-BA8D-DB25453087DE}" type="datetime1">
              <a:rPr lang="en-US" noProof="0" smtClean="0"/>
              <a:t>4/27/2025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49769439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, Subhead, Bulletpoints, großes Bil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Technical Sustainable Management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2B142D24-CA2F-4390-BAF0-674B85D3AF44}" type="datetime1">
              <a:rPr lang="en-US" noProof="0" smtClean="0"/>
              <a:t>4/27/2025</a:t>
            </a:fld>
            <a:endParaRPr lang="de-DE" noProof="0"/>
          </a:p>
        </p:txBody>
      </p:sp>
      <p:sp>
        <p:nvSpPr>
          <p:cNvPr id="7" name="Inhaltsplatzhalter 2"/>
          <p:cNvSpPr>
            <a:spLocks noGrp="1"/>
          </p:cNvSpPr>
          <p:nvPr>
            <p:ph idx="1" hasCustomPrompt="1"/>
          </p:nvPr>
        </p:nvSpPr>
        <p:spPr>
          <a:xfrm>
            <a:off x="1368000" y="3672000"/>
            <a:ext cx="11520000" cy="5724000"/>
          </a:xfrm>
        </p:spPr>
        <p:txBody>
          <a:bodyPr/>
          <a:lstStyle>
            <a:lvl1pPr marL="0" marR="0" indent="0" algn="l" defTabSz="1371566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C80F0F"/>
              </a:buClr>
              <a:buSzTx/>
              <a:buFontTx/>
              <a:buNone/>
              <a:tabLst>
                <a:tab pos="3286044" algn="l"/>
              </a:tabLst>
              <a:defRPr sz="2700" baseline="0"/>
            </a:lvl1pPr>
            <a:lvl2pPr marL="539987" indent="-539987">
              <a:buClr>
                <a:srgbClr val="C80F0F"/>
              </a:buClr>
              <a:buFont typeface="Arial" pitchFamily="34" charset="0"/>
              <a:buChar char="•"/>
              <a:defRPr sz="2700"/>
            </a:lvl2pPr>
            <a:lvl3pPr marL="1079973">
              <a:defRPr sz="2700"/>
            </a:lvl3pPr>
            <a:lvl4pPr marL="1619960">
              <a:defRPr sz="2700" baseline="0"/>
            </a:lvl4pPr>
            <a:lvl5pPr marL="2159946">
              <a:defRPr sz="2700" baseline="0"/>
            </a:lvl5pPr>
            <a:lvl6pPr marL="2699933">
              <a:defRPr baseline="0"/>
            </a:lvl6pPr>
            <a:lvl7pPr marL="3239919">
              <a:defRPr baseline="0"/>
            </a:lvl7pPr>
            <a:lvl8pPr marL="3779906">
              <a:defRPr baseline="0"/>
            </a:lvl8pPr>
            <a:lvl9pPr marL="4319892">
              <a:defRPr/>
            </a:lvl9pPr>
          </a:lstStyle>
          <a:p>
            <a:pPr lvl="0"/>
            <a:r>
              <a:rPr lang="de-DE" noProof="0"/>
              <a:t>Text durch klicken hinzufügen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</p:txBody>
      </p:sp>
      <p:sp>
        <p:nvSpPr>
          <p:cNvPr id="8" name="Bildplatzhalter 2"/>
          <p:cNvSpPr>
            <a:spLocks noGrp="1"/>
          </p:cNvSpPr>
          <p:nvPr>
            <p:ph type="pic" idx="12"/>
          </p:nvPr>
        </p:nvSpPr>
        <p:spPr>
          <a:xfrm>
            <a:off x="13572000" y="3672002"/>
            <a:ext cx="4716000" cy="5022000"/>
          </a:xfrm>
        </p:spPr>
        <p:txBody>
          <a:bodyPr/>
          <a:lstStyle>
            <a:lvl1pPr marL="0" indent="0">
              <a:buNone/>
              <a:defRPr sz="2700"/>
            </a:lvl1pPr>
            <a:lvl2pPr marL="685784" indent="0">
              <a:buNone/>
              <a:defRPr sz="4200"/>
            </a:lvl2pPr>
            <a:lvl3pPr marL="1371566" indent="0">
              <a:buNone/>
              <a:defRPr sz="3600"/>
            </a:lvl3pPr>
            <a:lvl4pPr marL="2057349" indent="0">
              <a:buNone/>
              <a:defRPr sz="3000"/>
            </a:lvl4pPr>
            <a:lvl5pPr marL="2743131" indent="0">
              <a:buNone/>
              <a:defRPr sz="3000"/>
            </a:lvl5pPr>
            <a:lvl6pPr marL="3428915" indent="0">
              <a:buNone/>
              <a:defRPr sz="3000"/>
            </a:lvl6pPr>
            <a:lvl7pPr marL="4114697" indent="0">
              <a:buNone/>
              <a:defRPr sz="3000"/>
            </a:lvl7pPr>
            <a:lvl8pPr marL="4800480" indent="0">
              <a:buNone/>
              <a:defRPr sz="3000"/>
            </a:lvl8pPr>
            <a:lvl9pPr marL="5486264" indent="0">
              <a:buNone/>
              <a:defRPr sz="3000"/>
            </a:lvl9pPr>
          </a:lstStyle>
          <a:p>
            <a:r>
              <a:rPr lang="de-DE" noProof="0"/>
              <a:t>Bild auf Platzhalter ziehen oder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79930375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,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Technical Sustainable Management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1853E6B-F50A-47DE-A274-90E53B58FBCD}" type="datetime1">
              <a:rPr lang="en-US" noProof="0" smtClean="0"/>
              <a:t>4/27/2025</a:t>
            </a:fld>
            <a:endParaRPr lang="de-DE" noProof="0"/>
          </a:p>
        </p:txBody>
      </p:sp>
      <p:sp>
        <p:nvSpPr>
          <p:cNvPr id="5" name="Inhaltsplatzhalter 2"/>
          <p:cNvSpPr>
            <a:spLocks noGrp="1"/>
          </p:cNvSpPr>
          <p:nvPr>
            <p:ph idx="1" hasCustomPrompt="1"/>
          </p:nvPr>
        </p:nvSpPr>
        <p:spPr>
          <a:xfrm>
            <a:off x="1368000" y="3672000"/>
            <a:ext cx="15552000" cy="5724000"/>
          </a:xfrm>
        </p:spPr>
        <p:txBody>
          <a:bodyPr/>
          <a:lstStyle>
            <a:lvl1pPr>
              <a:defRPr sz="2700"/>
            </a:lvl1pPr>
            <a:lvl2pPr>
              <a:defRPr sz="2700"/>
            </a:lvl2pPr>
            <a:lvl3pPr>
              <a:defRPr sz="2700"/>
            </a:lvl3pPr>
            <a:lvl4pPr>
              <a:defRPr sz="2700"/>
            </a:lvl4pPr>
            <a:lvl5pPr>
              <a:defRPr sz="2700"/>
            </a:lvl5pPr>
          </a:lstStyle>
          <a:p>
            <a:pPr lvl="0"/>
            <a:r>
              <a:rPr lang="de-DE" noProof="0"/>
              <a:t>Erste Ebene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381453338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, Subhead,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Technical Sustainable Management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FA651E7-3254-4D30-A8F3-AA04BE9F4829}" type="datetime1">
              <a:rPr lang="en-US" noProof="0" smtClean="0"/>
              <a:t>4/27/2025</a:t>
            </a:fld>
            <a:endParaRPr lang="de-DE" noProof="0"/>
          </a:p>
        </p:txBody>
      </p:sp>
      <p:sp>
        <p:nvSpPr>
          <p:cNvPr id="7" name="Inhaltsplatzhalter 2"/>
          <p:cNvSpPr>
            <a:spLocks noGrp="1"/>
          </p:cNvSpPr>
          <p:nvPr>
            <p:ph idx="1" hasCustomPrompt="1"/>
          </p:nvPr>
        </p:nvSpPr>
        <p:spPr>
          <a:xfrm>
            <a:off x="1368000" y="3672000"/>
            <a:ext cx="15552000" cy="5724000"/>
          </a:xfrm>
        </p:spPr>
        <p:txBody>
          <a:bodyPr/>
          <a:lstStyle>
            <a:lvl1pPr marL="0" marR="0" indent="0" algn="l" defTabSz="1371566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C80F0F"/>
              </a:buClr>
              <a:buSzTx/>
              <a:buFontTx/>
              <a:buNone/>
              <a:tabLst>
                <a:tab pos="3286044" algn="l"/>
              </a:tabLst>
              <a:defRPr sz="2700" baseline="0"/>
            </a:lvl1pPr>
            <a:lvl2pPr marL="539987" indent="-539987">
              <a:buClr>
                <a:srgbClr val="C80F0F"/>
              </a:buClr>
              <a:buFont typeface="Arial" pitchFamily="34" charset="0"/>
              <a:buChar char="•"/>
              <a:defRPr sz="2700"/>
            </a:lvl2pPr>
            <a:lvl3pPr marL="1079973">
              <a:defRPr sz="2700"/>
            </a:lvl3pPr>
            <a:lvl4pPr marL="1619960">
              <a:defRPr sz="2700" baseline="0"/>
            </a:lvl4pPr>
            <a:lvl5pPr marL="2159946">
              <a:defRPr sz="2700" baseline="0"/>
            </a:lvl5pPr>
            <a:lvl6pPr marL="2699933">
              <a:defRPr baseline="0"/>
            </a:lvl6pPr>
            <a:lvl7pPr marL="3239919">
              <a:defRPr baseline="0"/>
            </a:lvl7pPr>
            <a:lvl8pPr marL="3779906">
              <a:defRPr baseline="0"/>
            </a:lvl8pPr>
            <a:lvl9pPr marL="4319892">
              <a:defRPr/>
            </a:lvl9pPr>
          </a:lstStyle>
          <a:p>
            <a:pPr lvl="0"/>
            <a:r>
              <a:rPr lang="de-DE" noProof="0"/>
              <a:t>Text durch klicken hinzufügen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1732189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, 2 Spalten, Subheadline,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68000" y="2224800"/>
            <a:ext cx="15552000" cy="926892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Technical Sustainable Management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1302165-25BC-4558-A1EC-4DE41700B4A0}" type="datetime1">
              <a:rPr lang="en-US" noProof="0" smtClean="0"/>
              <a:t>4/27/2025</a:t>
            </a:fld>
            <a:endParaRPr lang="de-DE" noProof="0"/>
          </a:p>
        </p:txBody>
      </p:sp>
      <p:sp>
        <p:nvSpPr>
          <p:cNvPr id="7" name="Inhaltsplatzhalter 2"/>
          <p:cNvSpPr>
            <a:spLocks noGrp="1"/>
          </p:cNvSpPr>
          <p:nvPr>
            <p:ph idx="1" hasCustomPrompt="1"/>
          </p:nvPr>
        </p:nvSpPr>
        <p:spPr>
          <a:xfrm>
            <a:off x="1368000" y="3672000"/>
            <a:ext cx="7560000" cy="5724000"/>
          </a:xfrm>
        </p:spPr>
        <p:txBody>
          <a:bodyPr/>
          <a:lstStyle>
            <a:lvl1pPr marL="0" marR="0" indent="0" algn="l" defTabSz="1371566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C80F0F"/>
              </a:buClr>
              <a:buSzTx/>
              <a:buFontTx/>
              <a:buNone/>
              <a:tabLst>
                <a:tab pos="3286044" algn="l"/>
              </a:tabLst>
              <a:defRPr sz="2700" baseline="0"/>
            </a:lvl1pPr>
            <a:lvl2pPr marL="539987" indent="-539987">
              <a:buClr>
                <a:srgbClr val="C80F0F"/>
              </a:buClr>
              <a:buFont typeface="Arial" pitchFamily="34" charset="0"/>
              <a:buChar char="•"/>
              <a:defRPr sz="2700"/>
            </a:lvl2pPr>
            <a:lvl3pPr marL="1079973">
              <a:defRPr sz="2700"/>
            </a:lvl3pPr>
            <a:lvl4pPr marL="1619960">
              <a:defRPr sz="2700" baseline="0"/>
            </a:lvl4pPr>
            <a:lvl5pPr marL="2159946">
              <a:defRPr sz="2700" baseline="0"/>
            </a:lvl5pPr>
            <a:lvl6pPr marL="2699933">
              <a:defRPr baseline="0"/>
            </a:lvl6pPr>
            <a:lvl7pPr marL="3239919">
              <a:defRPr baseline="0"/>
            </a:lvl7pPr>
            <a:lvl8pPr marL="3779906">
              <a:defRPr baseline="0"/>
            </a:lvl8pPr>
            <a:lvl9pPr marL="4319892">
              <a:defRPr/>
            </a:lvl9pPr>
          </a:lstStyle>
          <a:p>
            <a:pPr lvl="0"/>
            <a:r>
              <a:rPr lang="de-DE" noProof="0"/>
              <a:t>Text durch klicken hinzufügen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2" hasCustomPrompt="1"/>
          </p:nvPr>
        </p:nvSpPr>
        <p:spPr>
          <a:xfrm>
            <a:off x="9360000" y="3672000"/>
            <a:ext cx="7560000" cy="5724000"/>
          </a:xfrm>
        </p:spPr>
        <p:txBody>
          <a:bodyPr/>
          <a:lstStyle>
            <a:lvl1pPr marL="0" marR="0" indent="0" algn="l" defTabSz="1371566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C80F0F"/>
              </a:buClr>
              <a:buSzTx/>
              <a:buFontTx/>
              <a:buNone/>
              <a:tabLst>
                <a:tab pos="3286044" algn="l"/>
              </a:tabLst>
              <a:defRPr sz="2700" baseline="0"/>
            </a:lvl1pPr>
            <a:lvl2pPr marL="539987" indent="-539987">
              <a:buClr>
                <a:srgbClr val="C80F0F"/>
              </a:buClr>
              <a:buFont typeface="Arial" pitchFamily="34" charset="0"/>
              <a:buChar char="•"/>
              <a:defRPr sz="2700"/>
            </a:lvl2pPr>
            <a:lvl3pPr marL="1079973">
              <a:defRPr sz="2700"/>
            </a:lvl3pPr>
            <a:lvl4pPr marL="1619960">
              <a:defRPr sz="2700" baseline="0"/>
            </a:lvl4pPr>
            <a:lvl5pPr marL="2159946">
              <a:defRPr sz="2700" baseline="0"/>
            </a:lvl5pPr>
            <a:lvl6pPr marL="2699933">
              <a:defRPr baseline="0"/>
            </a:lvl6pPr>
            <a:lvl7pPr marL="3239919">
              <a:defRPr baseline="0"/>
            </a:lvl7pPr>
            <a:lvl8pPr marL="3779906">
              <a:defRPr baseline="0"/>
            </a:lvl8pPr>
            <a:lvl9pPr marL="4319892">
              <a:defRPr/>
            </a:lvl9pPr>
          </a:lstStyle>
          <a:p>
            <a:pPr lvl="0"/>
            <a:r>
              <a:rPr lang="de-DE" noProof="0"/>
              <a:t>Text durch klicken hinzufügen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3180945163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,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 descr="Ein Bild, das Kette enthält.&#10;&#10;Automatisch generierte Beschreibung">
            <a:extLst>
              <a:ext uri="{FF2B5EF4-FFF2-40B4-BE49-F238E27FC236}">
                <a16:creationId xmlns:a16="http://schemas.microsoft.com/office/drawing/2014/main" id="{82995FEF-F44E-4720-98FA-B2AE557B1183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233" b="26747"/>
          <a:stretch/>
        </p:blipFill>
        <p:spPr bwMode="gray">
          <a:xfrm>
            <a:off x="246271" y="247651"/>
            <a:ext cx="17787730" cy="7082790"/>
          </a:xfrm>
          <a:prstGeom prst="rect">
            <a:avLst/>
          </a:prstGeom>
        </p:spPr>
      </p:pic>
      <p:pic>
        <p:nvPicPr>
          <p:cNvPr id="18" name="Grafik 17" descr="Ein Bild, das Säge enthält.&#10;&#10;Automatisch generierte Beschreibung">
            <a:extLst>
              <a:ext uri="{FF2B5EF4-FFF2-40B4-BE49-F238E27FC236}">
                <a16:creationId xmlns:a16="http://schemas.microsoft.com/office/drawing/2014/main" id="{57A5703D-6864-419D-AAFF-48396C4B22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gray">
          <a:xfrm>
            <a:off x="246270" y="1270312"/>
            <a:ext cx="17791200" cy="6060128"/>
          </a:xfrm>
          <a:prstGeom prst="rect">
            <a:avLst/>
          </a:prstGeom>
        </p:spPr>
      </p:pic>
      <p:sp>
        <p:nvSpPr>
          <p:cNvPr id="5" name="Headline">
            <a:extLst>
              <a:ext uri="{FF2B5EF4-FFF2-40B4-BE49-F238E27FC236}">
                <a16:creationId xmlns:a16="http://schemas.microsoft.com/office/drawing/2014/main" id="{4ECCE95F-3D45-442B-95A6-78CBB31D3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99697" y="3687109"/>
            <a:ext cx="15943422" cy="169277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5200" b="1">
                <a:solidFill>
                  <a:schemeClr val="tx1"/>
                </a:solidFill>
              </a:defRPr>
            </a:lvl1pPr>
          </a:lstStyle>
          <a:p>
            <a:r>
              <a:rPr lang="en-GB"/>
              <a:t>Title slide/headline</a:t>
            </a:r>
            <a:br>
              <a:rPr lang="en-GB"/>
            </a:br>
            <a:r>
              <a:rPr lang="en-GB"/>
              <a:t>with colour GIZ key visual</a:t>
            </a:r>
          </a:p>
        </p:txBody>
      </p:sp>
      <p:sp>
        <p:nvSpPr>
          <p:cNvPr id="19" name="Subline">
            <a:extLst>
              <a:ext uri="{FF2B5EF4-FFF2-40B4-BE49-F238E27FC236}">
                <a16:creationId xmlns:a16="http://schemas.microsoft.com/office/drawing/2014/main" id="{31A5E120-96AF-40F6-98D7-8A2FD24C32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399697" y="5550916"/>
            <a:ext cx="15941674" cy="1277273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2400"/>
              </a:spcBef>
              <a:spcAft>
                <a:spcPts val="0"/>
              </a:spcAft>
              <a:buNone/>
              <a:defRPr sz="3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This is the sub-line</a:t>
            </a:r>
          </a:p>
          <a:p>
            <a:pPr lvl="0"/>
            <a:r>
              <a:rPr lang="en-GB"/>
              <a:t>Project name | Date</a:t>
            </a:r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BB915B2F-F90E-4740-9ADA-291A0E63BDE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374298" y="8133366"/>
            <a:ext cx="4622592" cy="1275836"/>
          </a:xfrm>
          <a:prstGeom prst="rect">
            <a:avLst/>
          </a:prstGeom>
        </p:spPr>
      </p:pic>
      <p:sp>
        <p:nvSpPr>
          <p:cNvPr id="13" name="Bar">
            <a:extLst>
              <a:ext uri="{FF2B5EF4-FFF2-40B4-BE49-F238E27FC236}">
                <a16:creationId xmlns:a16="http://schemas.microsoft.com/office/drawing/2014/main" id="{BD21318B-3022-42D5-AB5E-3CB62091D006}"/>
              </a:ext>
            </a:extLst>
          </p:cNvPr>
          <p:cNvSpPr/>
          <p:nvPr userDrawn="1"/>
        </p:nvSpPr>
        <p:spPr bwMode="gray">
          <a:xfrm>
            <a:off x="10738184" y="7330440"/>
            <a:ext cx="7295816" cy="445684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3600" err="1">
              <a:solidFill>
                <a:schemeClr val="tx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555561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99636" y="2041941"/>
            <a:ext cx="14345368" cy="69909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/>
              <a:t>Third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899635" y="480426"/>
            <a:ext cx="17134366" cy="1081088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9403C02B-EA48-4260-811D-43CCEC0F652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EB609CC-B846-4A73-830E-05209649A907}" type="datetime1">
              <a:rPr lang="en-US" smtClean="0"/>
              <a:t>4/27/2025</a:t>
            </a:fld>
            <a:endParaRPr lang="en-GB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3572318F-C167-4A9B-9214-245E7E1B678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5A6A7C1-5347-4031-950E-FE89F744C1A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591143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gif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iz.de/de/downloads/GIZ-Datenbank%20begonnene%20und%20abgeschlossene%20Evaluierungen.xlsx" TargetMode="External"/><Relationship Id="rId2" Type="http://schemas.openxmlformats.org/officeDocument/2006/relationships/hyperlink" Target="http://www.giz.de/knowing-what-works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pn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12291" y="35602"/>
            <a:ext cx="2932140" cy="2204456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077200" y="35602"/>
            <a:ext cx="1369880" cy="2341324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7048500"/>
            <a:ext cx="18288000" cy="3266032"/>
          </a:xfrm>
          <a:custGeom>
            <a:avLst/>
            <a:gdLst/>
            <a:ahLst/>
            <a:cxnLst/>
            <a:rect l="l" t="t" r="r" b="b"/>
            <a:pathLst>
              <a:path w="19079995" h="5314193">
                <a:moveTo>
                  <a:pt x="0" y="0"/>
                </a:moveTo>
                <a:lnTo>
                  <a:pt x="19079996" y="0"/>
                </a:lnTo>
                <a:lnTo>
                  <a:pt x="19079996" y="5314194"/>
                </a:lnTo>
                <a:lnTo>
                  <a:pt x="0" y="531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851" b="-17393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E36FAB-DF32-F564-A363-ED38DC671A73}"/>
              </a:ext>
            </a:extLst>
          </p:cNvPr>
          <p:cNvSpPr txBox="1"/>
          <p:nvPr/>
        </p:nvSpPr>
        <p:spPr>
          <a:xfrm>
            <a:off x="304800" y="2857500"/>
            <a:ext cx="1783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Advancing Sustainable Sanitation in Jordan: Lessons from Project Evaluation and Technical Innovations in Wastewater Treatment Plants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8610" y="263793"/>
            <a:ext cx="2350131" cy="16966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F9E5B3-85CD-8D6C-54BC-AE654CA802B3}"/>
              </a:ext>
            </a:extLst>
          </p:cNvPr>
          <p:cNvSpPr txBox="1"/>
          <p:nvPr/>
        </p:nvSpPr>
        <p:spPr>
          <a:xfrm>
            <a:off x="3999640" y="4840304"/>
            <a:ext cx="9525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7</a:t>
            </a:r>
            <a:r>
              <a:rPr lang="en-US" sz="3600" b="1" baseline="30000" dirty="0"/>
              <a:t>th</a:t>
            </a:r>
            <a:r>
              <a:rPr lang="en-US" sz="3600" b="1" dirty="0"/>
              <a:t> Arab Water Week </a:t>
            </a:r>
          </a:p>
          <a:p>
            <a:pPr algn="ctr"/>
            <a:r>
              <a:rPr lang="en-US" sz="3600" b="1" dirty="0"/>
              <a:t>Jordan – Dead Sea 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8C194D-F1DD-94FE-20BE-C810C65F20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31212" y="376103"/>
            <a:ext cx="4055318" cy="16744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EAA9E9-3C6B-E29F-8581-ED94795857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430" y="539876"/>
            <a:ext cx="2602238" cy="15025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2E8844CF-EE31-4AFB-91E4-4B2E90E5DB91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323497" y="3069013"/>
            <a:ext cx="15941670" cy="3293209"/>
          </a:xfrm>
        </p:spPr>
        <p:txBody>
          <a:bodyPr/>
          <a:lstStyle/>
          <a:p>
            <a:r>
              <a:rPr lang="en-GB" sz="8000" spc="-16" dirty="0">
                <a:solidFill>
                  <a:srgbClr val="414141"/>
                </a:solidFill>
                <a:latin typeface="BundesSerif Office"/>
                <a:ea typeface="Times New Roman" panose="02020603050405020304" pitchFamily="18" charset="0"/>
                <a:cs typeface="Arial" panose="020B0604020202020204" pitchFamily="34" charset="0"/>
              </a:rPr>
              <a:t>Sustainable Sludge Management in Jordan</a:t>
            </a:r>
            <a:br>
              <a:rPr lang="en-US" sz="8000" spc="-16" dirty="0">
                <a:solidFill>
                  <a:srgbClr val="414141"/>
                </a:solidFill>
                <a:latin typeface="BundesSerif Office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GB" sz="4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2368CF-D434-4805-A41C-19A5024FF3CF}"/>
              </a:ext>
            </a:extLst>
          </p:cNvPr>
          <p:cNvSpPr/>
          <p:nvPr/>
        </p:nvSpPr>
        <p:spPr>
          <a:xfrm>
            <a:off x="891729" y="7557024"/>
            <a:ext cx="5380602" cy="2267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err="1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9BA525F-41E9-4315-8970-01467834B88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21758" y="8160580"/>
            <a:ext cx="4213224" cy="1755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Grafik 1">
            <a:extLst>
              <a:ext uri="{FF2B5EF4-FFF2-40B4-BE49-F238E27FC236}">
                <a16:creationId xmlns:a16="http://schemas.microsoft.com/office/drawing/2014/main" id="{E413733A-D263-4F78-8BBE-D2D7DD21C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66" y="8140229"/>
            <a:ext cx="3017308" cy="1690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5F6DDA-FB1A-42D5-A625-C9C77107F3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3335" y="7800371"/>
            <a:ext cx="2115986" cy="21159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DEEC93-0F14-4300-A17B-1B1AEC8F8C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9321" y="7940520"/>
            <a:ext cx="2026498" cy="1975836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F4A541-8B34-4B60-EBA3-E0A142929B1A}"/>
              </a:ext>
            </a:extLst>
          </p:cNvPr>
          <p:cNvSpPr txBox="1"/>
          <p:nvPr/>
        </p:nvSpPr>
        <p:spPr>
          <a:xfrm>
            <a:off x="891729" y="6018837"/>
            <a:ext cx="74188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spc="-16">
                <a:solidFill>
                  <a:srgbClr val="828282"/>
                </a:solidFill>
                <a:latin typeface="BundesSans Office"/>
                <a:ea typeface="Times New Roman" panose="02020603050405020304" pitchFamily="18" charset="0"/>
                <a:cs typeface="Arial" panose="020B0604020202020204" pitchFamily="34" charset="0"/>
              </a:rPr>
              <a:t>Unlocking the potential of sludge in Jordan</a:t>
            </a:r>
          </a:p>
          <a:p>
            <a:pPr algn="l"/>
            <a:endParaRPr lang="en-US" sz="2400"/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0C05BCC2-9A73-F670-56DC-919AB7F20283}"/>
              </a:ext>
            </a:extLst>
          </p:cNvPr>
          <p:cNvSpPr/>
          <p:nvPr/>
        </p:nvSpPr>
        <p:spPr>
          <a:xfrm>
            <a:off x="7141547" y="7965210"/>
            <a:ext cx="2932140" cy="2204456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896F455B-D501-04A8-AF2C-953ACED242FA}"/>
              </a:ext>
            </a:extLst>
          </p:cNvPr>
          <p:cNvSpPr/>
          <p:nvPr/>
        </p:nvSpPr>
        <p:spPr>
          <a:xfrm>
            <a:off x="9978186" y="8025709"/>
            <a:ext cx="1369880" cy="2115986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D85A87-1F29-2473-07E3-718A4667B1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99596" y="8028562"/>
            <a:ext cx="2350131" cy="169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67348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A6D32-2D70-25D0-127E-854852192DA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defTabSz="1371566">
              <a:defRPr/>
            </a:pPr>
            <a:r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t>SSM Project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95F25-07F9-DA7C-27C1-393A9EB4DB6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1371566">
              <a:defRPr/>
            </a:pPr>
            <a:r>
              <a:rPr lang="en-GB">
                <a:solidFill>
                  <a:srgbClr val="6F6F6F"/>
                </a:solidFill>
              </a:rPr>
              <a:t>Page </a:t>
            </a:r>
            <a:fld id="{3A8B5DB7-81A8-4ED4-916B-6B23CD603687}" type="slidenum">
              <a:rPr lang="en-GB">
                <a:solidFill>
                  <a:srgbClr val="6F6F6F"/>
                </a:solidFill>
              </a:rPr>
              <a:pPr defTabSz="1371566">
                <a:defRPr/>
              </a:pPr>
              <a:t>3</a:t>
            </a:fld>
            <a:endParaRPr lang="en-GB">
              <a:solidFill>
                <a:srgbClr val="6F6F6F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6D7A5E9-D706-6508-C075-BB05E373665D}"/>
              </a:ext>
            </a:extLst>
          </p:cNvPr>
          <p:cNvSpPr txBox="1">
            <a:spLocks/>
          </p:cNvSpPr>
          <p:nvPr/>
        </p:nvSpPr>
        <p:spPr>
          <a:xfrm>
            <a:off x="1257300" y="547688"/>
            <a:ext cx="15773400" cy="1988344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371600">
              <a:defRPr/>
            </a:pPr>
            <a:r>
              <a:rPr lang="en-US" sz="6600" b="1" dirty="0">
                <a:solidFill>
                  <a:sysClr val="windowText" lastClr="000000"/>
                </a:solidFill>
                <a:latin typeface="Calibri Light" panose="020F0302020204030204"/>
              </a:rPr>
              <a:t>Project Level Outputs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22DD88-7C22-8341-884F-41FB9A4BBF1A}"/>
              </a:ext>
            </a:extLst>
          </p:cNvPr>
          <p:cNvSpPr/>
          <p:nvPr/>
        </p:nvSpPr>
        <p:spPr bwMode="auto">
          <a:xfrm>
            <a:off x="3388022" y="2670581"/>
            <a:ext cx="11482252" cy="1318610"/>
          </a:xfrm>
          <a:prstGeom prst="rect">
            <a:avLst/>
          </a:prstGeom>
          <a:solidFill>
            <a:srgbClr val="960B0B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566">
              <a:defRPr/>
            </a:pPr>
            <a:r>
              <a:rPr lang="en-US" sz="3200">
                <a:solidFill>
                  <a:prstClr val="white"/>
                </a:solidFill>
                <a:latin typeface="Arial"/>
              </a:rPr>
              <a:t>Improving environmental and economic sustainability of sewage sludge management in Jordan</a:t>
            </a: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957B79DD-E101-265C-8F05-591616DB6034}"/>
              </a:ext>
            </a:extLst>
          </p:cNvPr>
          <p:cNvSpPr/>
          <p:nvPr/>
        </p:nvSpPr>
        <p:spPr bwMode="auto">
          <a:xfrm>
            <a:off x="4042866" y="5814962"/>
            <a:ext cx="2646000" cy="1857820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defTabSz="137156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Demonstration of Upcycling Solutions and reduced CO2eq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1CE6B5F0-A9CC-5912-6013-13D7505082FA}"/>
              </a:ext>
            </a:extLst>
          </p:cNvPr>
          <p:cNvSpPr/>
          <p:nvPr/>
        </p:nvSpPr>
        <p:spPr bwMode="auto">
          <a:xfrm>
            <a:off x="8321845" y="5861702"/>
            <a:ext cx="2862002" cy="1811080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defTabSz="137156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Markets for Upcycled Products &amp; reduced costs</a:t>
            </a:r>
            <a:endParaRPr lang="en-US" sz="2400" b="1">
              <a:solidFill>
                <a:srgbClr val="000000"/>
              </a:solidFill>
              <a:latin typeface="Arial"/>
              <a:cs typeface="Angsana New" pitchFamily="18" charset="-34"/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67EB454E-A1DC-39CF-81C3-76EBAC8D0326}"/>
              </a:ext>
            </a:extLst>
          </p:cNvPr>
          <p:cNvSpPr/>
          <p:nvPr/>
        </p:nvSpPr>
        <p:spPr bwMode="auto">
          <a:xfrm>
            <a:off x="12239126" y="5747512"/>
            <a:ext cx="2646000" cy="192527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defTabSz="137156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Regulatory Framework and Enabling Conditions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88F4F87-6314-E9CB-6A50-77ECE81CE122}"/>
              </a:ext>
            </a:extLst>
          </p:cNvPr>
          <p:cNvGrpSpPr/>
          <p:nvPr/>
        </p:nvGrpSpPr>
        <p:grpSpPr>
          <a:xfrm>
            <a:off x="5013000" y="4299952"/>
            <a:ext cx="8262000" cy="906428"/>
            <a:chOff x="2516432" y="2172933"/>
            <a:chExt cx="4131000" cy="453214"/>
          </a:xfrm>
        </p:grpSpPr>
        <p:cxnSp>
          <p:nvCxnSpPr>
            <p:cNvPr id="10" name="Straight Connector 22">
              <a:extLst>
                <a:ext uri="{FF2B5EF4-FFF2-40B4-BE49-F238E27FC236}">
                  <a16:creationId xmlns:a16="http://schemas.microsoft.com/office/drawing/2014/main" id="{F12A727E-1FC5-E3A2-ECAE-9C471AEF88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516432" y="2362047"/>
              <a:ext cx="4131000" cy="0"/>
            </a:xfrm>
            <a:prstGeom prst="line">
              <a:avLst/>
            </a:prstGeom>
            <a:ln w="76200">
              <a:solidFill>
                <a:schemeClr val="accent1">
                  <a:lumMod val="75000"/>
                </a:schemeClr>
              </a:solidFill>
              <a:headEnd/>
              <a:tailEnd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22">
              <a:extLst>
                <a:ext uri="{FF2B5EF4-FFF2-40B4-BE49-F238E27FC236}">
                  <a16:creationId xmlns:a16="http://schemas.microsoft.com/office/drawing/2014/main" id="{26D2DE71-7E53-BB52-319C-96A8DFB75A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6624888" y="2342647"/>
              <a:ext cx="0" cy="283500"/>
            </a:xfrm>
            <a:prstGeom prst="line">
              <a:avLst/>
            </a:prstGeom>
            <a:solidFill>
              <a:schemeClr val="accent1">
                <a:lumMod val="75000"/>
              </a:schemeClr>
            </a:solidFill>
            <a:ln w="76200">
              <a:solidFill>
                <a:schemeClr val="accent1">
                  <a:lumMod val="75000"/>
                </a:schemeClr>
              </a:solidFill>
              <a:headEnd/>
              <a:tailEnd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Up Arrow 165">
              <a:extLst>
                <a:ext uri="{FF2B5EF4-FFF2-40B4-BE49-F238E27FC236}">
                  <a16:creationId xmlns:a16="http://schemas.microsoft.com/office/drawing/2014/main" id="{1738C4FF-7D8D-0122-2AC1-2C5CAF981F7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482051" y="2172933"/>
              <a:ext cx="195739" cy="444352"/>
            </a:xfrm>
            <a:prstGeom prst="upArrow">
              <a:avLst>
                <a:gd name="adj1" fmla="val 50000"/>
                <a:gd name="adj2" fmla="val 50005"/>
              </a:avLst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eaLnBrk="0" hangingPunct="0">
                <a:spcBef>
                  <a:spcPts val="400"/>
                </a:spcBef>
                <a:spcAft>
                  <a:spcPts val="800"/>
                </a:spcAft>
                <a:buClr>
                  <a:srgbClr val="C80F0F"/>
                </a:buClr>
                <a:buFont typeface="Arial" charset="0"/>
                <a:buChar char="•"/>
                <a:defRPr>
                  <a:solidFill>
                    <a:srgbClr val="6E6452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ts val="400"/>
                </a:spcBef>
                <a:spcAft>
                  <a:spcPts val="800"/>
                </a:spcAft>
                <a:buClr>
                  <a:srgbClr val="6E6452"/>
                </a:buClr>
                <a:buFont typeface="Arial" charset="0"/>
                <a:buChar char="•"/>
                <a:defRPr>
                  <a:solidFill>
                    <a:srgbClr val="6E6452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ts val="400"/>
                </a:spcBef>
                <a:spcAft>
                  <a:spcPts val="800"/>
                </a:spcAft>
                <a:buClr>
                  <a:srgbClr val="6E6452"/>
                </a:buClr>
                <a:buFont typeface="Arial" charset="0"/>
                <a:buChar char="•"/>
                <a:defRPr>
                  <a:solidFill>
                    <a:srgbClr val="6E6452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ts val="400"/>
                </a:spcBef>
                <a:spcAft>
                  <a:spcPts val="800"/>
                </a:spcAft>
                <a:buClr>
                  <a:srgbClr val="6E6452"/>
                </a:buClr>
                <a:buFont typeface="Arial" charset="0"/>
                <a:buChar char="•"/>
                <a:defRPr>
                  <a:solidFill>
                    <a:srgbClr val="6E6452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ts val="400"/>
                </a:spcBef>
                <a:spcAft>
                  <a:spcPts val="800"/>
                </a:spcAft>
                <a:buClr>
                  <a:srgbClr val="6E6452"/>
                </a:buClr>
                <a:buFont typeface="Arial" charset="0"/>
                <a:defRPr>
                  <a:solidFill>
                    <a:srgbClr val="6E6452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ts val="400"/>
                </a:spcBef>
                <a:spcAft>
                  <a:spcPts val="800"/>
                </a:spcAft>
                <a:buClr>
                  <a:srgbClr val="6E6452"/>
                </a:buClr>
                <a:buFont typeface="Arial" charset="0"/>
                <a:defRPr>
                  <a:solidFill>
                    <a:srgbClr val="6E6452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ts val="400"/>
                </a:spcBef>
                <a:spcAft>
                  <a:spcPts val="800"/>
                </a:spcAft>
                <a:buClr>
                  <a:srgbClr val="6E6452"/>
                </a:buClr>
                <a:buFont typeface="Arial" charset="0"/>
                <a:defRPr>
                  <a:solidFill>
                    <a:srgbClr val="6E6452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ts val="400"/>
                </a:spcBef>
                <a:spcAft>
                  <a:spcPts val="800"/>
                </a:spcAft>
                <a:buClr>
                  <a:srgbClr val="6E6452"/>
                </a:buClr>
                <a:buFont typeface="Arial" charset="0"/>
                <a:defRPr>
                  <a:solidFill>
                    <a:srgbClr val="6E6452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ts val="400"/>
                </a:spcBef>
                <a:spcAft>
                  <a:spcPts val="800"/>
                </a:spcAft>
                <a:buClr>
                  <a:srgbClr val="6E6452"/>
                </a:buClr>
                <a:buFont typeface="Arial" charset="0"/>
                <a:defRPr>
                  <a:solidFill>
                    <a:srgbClr val="6E6452"/>
                  </a:solidFill>
                  <a:latin typeface="Arial" charset="0"/>
                </a:defRPr>
              </a:lvl9pPr>
            </a:lstStyle>
            <a:p>
              <a:pPr defTabSz="1371566" fontAlgn="base">
                <a:spcBef>
                  <a:spcPct val="0"/>
                </a:spcBef>
                <a:spcAft>
                  <a:spcPct val="0"/>
                </a:spcAft>
                <a:buClrTx/>
                <a:buNone/>
                <a:defRPr/>
              </a:pPr>
              <a:endParaRPr lang="en-GB" altLang="es-ES" sz="3300" b="1">
                <a:solidFill>
                  <a:srgbClr val="999999"/>
                </a:solidFill>
                <a:cs typeface="Angsana New" pitchFamily="18" charset="-34"/>
              </a:endParaRPr>
            </a:p>
          </p:txBody>
        </p:sp>
        <p:cxnSp>
          <p:nvCxnSpPr>
            <p:cNvPr id="15" name="Straight Connector 22">
              <a:extLst>
                <a:ext uri="{FF2B5EF4-FFF2-40B4-BE49-F238E27FC236}">
                  <a16:creationId xmlns:a16="http://schemas.microsoft.com/office/drawing/2014/main" id="{47316953-FF60-EB8B-FD73-587F7A6A0E1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538854" y="2333334"/>
              <a:ext cx="1" cy="283951"/>
            </a:xfrm>
            <a:prstGeom prst="line">
              <a:avLst/>
            </a:prstGeom>
            <a:ln w="76200">
              <a:solidFill>
                <a:schemeClr val="accent1">
                  <a:lumMod val="75000"/>
                </a:schemeClr>
              </a:solidFill>
              <a:headEnd/>
              <a:tailEnd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2EE512-B044-0ED9-40C6-6D6EF2040098}"/>
              </a:ext>
            </a:extLst>
          </p:cNvPr>
          <p:cNvGrpSpPr/>
          <p:nvPr/>
        </p:nvGrpSpPr>
        <p:grpSpPr>
          <a:xfrm>
            <a:off x="2989014" y="4723156"/>
            <a:ext cx="1500988" cy="1557918"/>
            <a:chOff x="1440927" y="2337201"/>
            <a:chExt cx="750494" cy="778959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A0A4F4D-8BAA-9BB4-0042-C7926E90610C}"/>
                </a:ext>
              </a:extLst>
            </p:cNvPr>
            <p:cNvGrpSpPr/>
            <p:nvPr/>
          </p:nvGrpSpPr>
          <p:grpSpPr>
            <a:xfrm>
              <a:off x="1440927" y="2337201"/>
              <a:ext cx="750494" cy="778959"/>
              <a:chOff x="1270939" y="2269980"/>
              <a:chExt cx="851898" cy="856502"/>
            </a:xfrm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grpSpPr>
          <p:sp>
            <p:nvSpPr>
              <p:cNvPr id="19" name="Flowchart: Connector 18">
                <a:extLst>
                  <a:ext uri="{FF2B5EF4-FFF2-40B4-BE49-F238E27FC236}">
                    <a16:creationId xmlns:a16="http://schemas.microsoft.com/office/drawing/2014/main" id="{AE2B3AD7-AA4C-3B9E-2458-58E55B14E9BF}"/>
                  </a:ext>
                </a:extLst>
              </p:cNvPr>
              <p:cNvSpPr/>
              <p:nvPr/>
            </p:nvSpPr>
            <p:spPr>
              <a:xfrm>
                <a:off x="1270939" y="2318678"/>
                <a:ext cx="851898" cy="807804"/>
              </a:xfrm>
              <a:prstGeom prst="flowChartConnector">
                <a:avLst/>
              </a:prstGeom>
              <a:ln>
                <a:solidFill>
                  <a:srgbClr val="960B0B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1371566">
                  <a:defRPr/>
                </a:pPr>
                <a:endParaRPr lang="en-US" sz="3600">
                  <a:solidFill>
                    <a:prstClr val="black"/>
                  </a:solidFill>
                  <a:latin typeface="Arial"/>
                </a:endParaRPr>
              </a:p>
            </p:txBody>
          </p:sp>
          <p:pic>
            <p:nvPicPr>
              <p:cNvPr id="20" name="Graphic 19" descr="Cloud with solid fill">
                <a:extLst>
                  <a:ext uri="{FF2B5EF4-FFF2-40B4-BE49-F238E27FC236}">
                    <a16:creationId xmlns:a16="http://schemas.microsoft.com/office/drawing/2014/main" id="{49A3E43F-12BA-F78C-EE7D-B6465FCE57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308624" y="2269980"/>
                <a:ext cx="785626" cy="852657"/>
              </a:xfrm>
              <a:prstGeom prst="rect">
                <a:avLst/>
              </a:prstGeom>
            </p:spPr>
          </p:pic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57B9F55-486B-9036-C5C1-A56BC9224D98}"/>
                </a:ext>
              </a:extLst>
            </p:cNvPr>
            <p:cNvSpPr txBox="1"/>
            <p:nvPr/>
          </p:nvSpPr>
          <p:spPr>
            <a:xfrm>
              <a:off x="1555887" y="2622706"/>
              <a:ext cx="536190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371566">
                <a:defRPr/>
              </a:pPr>
              <a:r>
                <a:rPr lang="en-GB" sz="2400" b="1">
                  <a:solidFill>
                    <a:prstClr val="white"/>
                  </a:solidFill>
                  <a:latin typeface="Arial"/>
                </a:rPr>
                <a:t>CO2</a:t>
              </a:r>
              <a:endParaRPr lang="en-US" sz="2400" b="1">
                <a:solidFill>
                  <a:prstClr val="white"/>
                </a:solidFill>
                <a:latin typeface="Arial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CEC54F7-2A17-5CEE-5969-14AA27AA5464}"/>
              </a:ext>
            </a:extLst>
          </p:cNvPr>
          <p:cNvGrpSpPr/>
          <p:nvPr/>
        </p:nvGrpSpPr>
        <p:grpSpPr>
          <a:xfrm>
            <a:off x="7148472" y="4874898"/>
            <a:ext cx="1500988" cy="1469340"/>
            <a:chOff x="3574235" y="2437449"/>
            <a:chExt cx="750494" cy="734670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</p:grpSpPr>
        <p:sp>
          <p:nvSpPr>
            <p:cNvPr id="22" name="Flowchart: Connector 21">
              <a:extLst>
                <a:ext uri="{FF2B5EF4-FFF2-40B4-BE49-F238E27FC236}">
                  <a16:creationId xmlns:a16="http://schemas.microsoft.com/office/drawing/2014/main" id="{B0D12532-7461-FE83-7231-C0DC6339D74E}"/>
                </a:ext>
              </a:extLst>
            </p:cNvPr>
            <p:cNvSpPr/>
            <p:nvPr/>
          </p:nvSpPr>
          <p:spPr>
            <a:xfrm>
              <a:off x="3574235" y="2437449"/>
              <a:ext cx="750494" cy="734670"/>
            </a:xfrm>
            <a:prstGeom prst="flowChartConnector">
              <a:avLst/>
            </a:prstGeom>
            <a:ln>
              <a:solidFill>
                <a:srgbClr val="960B0B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71566">
                <a:defRPr/>
              </a:pPr>
              <a:endParaRPr lang="en-US" sz="3600">
                <a:solidFill>
                  <a:prstClr val="black"/>
                </a:solidFill>
                <a:latin typeface="Arial"/>
              </a:endParaRPr>
            </a:p>
          </p:txBody>
        </p:sp>
        <p:pic>
          <p:nvPicPr>
            <p:cNvPr id="23" name="Graphic 22" descr="Money with solid fill">
              <a:extLst>
                <a:ext uri="{FF2B5EF4-FFF2-40B4-BE49-F238E27FC236}">
                  <a16:creationId xmlns:a16="http://schemas.microsoft.com/office/drawing/2014/main" id="{735830C7-12F1-4745-8B1D-39F89B574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64799" y="2497316"/>
              <a:ext cx="567147" cy="567147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EFA2EA9-92EE-FB90-F063-8E43791638CF}"/>
              </a:ext>
            </a:extLst>
          </p:cNvPr>
          <p:cNvGrpSpPr/>
          <p:nvPr/>
        </p:nvGrpSpPr>
        <p:grpSpPr>
          <a:xfrm>
            <a:off x="11232908" y="4874898"/>
            <a:ext cx="1500988" cy="1469340"/>
            <a:chOff x="5616453" y="2437449"/>
            <a:chExt cx="750494" cy="734670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</p:grpSpPr>
        <p:sp>
          <p:nvSpPr>
            <p:cNvPr id="25" name="Flowchart: Connector 24">
              <a:extLst>
                <a:ext uri="{FF2B5EF4-FFF2-40B4-BE49-F238E27FC236}">
                  <a16:creationId xmlns:a16="http://schemas.microsoft.com/office/drawing/2014/main" id="{01C83FAA-92B2-DA11-90CB-295BAD7362BF}"/>
                </a:ext>
              </a:extLst>
            </p:cNvPr>
            <p:cNvSpPr/>
            <p:nvPr/>
          </p:nvSpPr>
          <p:spPr>
            <a:xfrm>
              <a:off x="5616453" y="2437449"/>
              <a:ext cx="750494" cy="734670"/>
            </a:xfrm>
            <a:prstGeom prst="flowChartConnector">
              <a:avLst/>
            </a:prstGeom>
            <a:ln>
              <a:solidFill>
                <a:srgbClr val="960B0B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71566">
                <a:defRPr/>
              </a:pPr>
              <a:endParaRPr lang="en-US" sz="3600">
                <a:solidFill>
                  <a:prstClr val="black"/>
                </a:solidFill>
                <a:latin typeface="Arial"/>
              </a:endParaRPr>
            </a:p>
          </p:txBody>
        </p:sp>
        <p:pic>
          <p:nvPicPr>
            <p:cNvPr id="26" name="Graphic 25" descr="List with solid fill">
              <a:extLst>
                <a:ext uri="{FF2B5EF4-FFF2-40B4-BE49-F238E27FC236}">
                  <a16:creationId xmlns:a16="http://schemas.microsoft.com/office/drawing/2014/main" id="{ADF81C2D-0B57-A9A0-F36D-87DA9BC875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08126" y="2535645"/>
              <a:ext cx="567147" cy="567147"/>
            </a:xfrm>
            <a:prstGeom prst="rect">
              <a:avLst/>
            </a:prstGeom>
          </p:spPr>
        </p:pic>
      </p:grpSp>
      <p:sp>
        <p:nvSpPr>
          <p:cNvPr id="14" name="Freeform 2">
            <a:extLst>
              <a:ext uri="{FF2B5EF4-FFF2-40B4-BE49-F238E27FC236}">
                <a16:creationId xmlns:a16="http://schemas.microsoft.com/office/drawing/2014/main" id="{B4FAFD3B-E09C-A7DF-79F3-6AC4EE79BD2B}"/>
              </a:ext>
            </a:extLst>
          </p:cNvPr>
          <p:cNvSpPr/>
          <p:nvPr/>
        </p:nvSpPr>
        <p:spPr>
          <a:xfrm>
            <a:off x="5334000" y="0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804423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6A0AFC-E409-5A7A-F60F-2B1CF4AB3F4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defTabSz="1371566">
              <a:defRPr/>
            </a:pPr>
            <a:fld id="{5229100E-FAF6-4BB8-9901-39805005AF3B}" type="datetime1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 defTabSz="1371566">
                <a:defRPr/>
              </a:pPr>
              <a:t>4/27/2025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A6D32-2D70-25D0-127E-854852192DA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defTabSz="1371566">
              <a:defRPr/>
            </a:pPr>
            <a:r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t>SSM Project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95F25-07F9-DA7C-27C1-393A9EB4DB6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1371566">
              <a:defRPr/>
            </a:pPr>
            <a:r>
              <a:rPr lang="en-GB">
                <a:solidFill>
                  <a:srgbClr val="6F6F6F"/>
                </a:solidFill>
              </a:rPr>
              <a:t>Page </a:t>
            </a:r>
            <a:fld id="{3A8B5DB7-81A8-4ED4-916B-6B23CD603687}" type="slidenum">
              <a:rPr lang="en-GB">
                <a:solidFill>
                  <a:srgbClr val="6F6F6F"/>
                </a:solidFill>
              </a:rPr>
              <a:pPr defTabSz="1371566">
                <a:defRPr/>
              </a:pPr>
              <a:t>4</a:t>
            </a:fld>
            <a:endParaRPr lang="en-GB">
              <a:solidFill>
                <a:srgbClr val="6F6F6F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6D7A5E9-D706-6508-C075-BB05E373665D}"/>
              </a:ext>
            </a:extLst>
          </p:cNvPr>
          <p:cNvSpPr txBox="1">
            <a:spLocks/>
          </p:cNvSpPr>
          <p:nvPr/>
        </p:nvSpPr>
        <p:spPr>
          <a:xfrm>
            <a:off x="1828800" y="359342"/>
            <a:ext cx="15773400" cy="1394128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>
              <a:defRPr/>
            </a:pPr>
            <a:r>
              <a:rPr lang="en-US" sz="4800" dirty="0">
                <a:solidFill>
                  <a:prstClr val="black"/>
                </a:solidFill>
                <a:latin typeface="Arial"/>
              </a:rPr>
              <a:t>Output 1: Demonstration of Upcycling Solutions</a:t>
            </a:r>
            <a:endParaRPr lang="en-US" sz="9900" dirty="0">
              <a:solidFill>
                <a:sysClr val="windowText" lastClr="000000"/>
              </a:solidFill>
              <a:latin typeface="Calibri Light" panose="020F030202020403020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66809F6-BD65-2C8C-2992-C301E470A0C3}"/>
              </a:ext>
            </a:extLst>
          </p:cNvPr>
          <p:cNvGrpSpPr/>
          <p:nvPr/>
        </p:nvGrpSpPr>
        <p:grpSpPr>
          <a:xfrm>
            <a:off x="500200" y="2618251"/>
            <a:ext cx="16530500" cy="6998866"/>
            <a:chOff x="129500" y="1671290"/>
            <a:chExt cx="2922376" cy="2542422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92C117D3-EC6E-27E2-CBD3-B8E474324FAC}"/>
                </a:ext>
              </a:extLst>
            </p:cNvPr>
            <p:cNvSpPr/>
            <p:nvPr/>
          </p:nvSpPr>
          <p:spPr>
            <a:xfrm>
              <a:off x="129500" y="1671290"/>
              <a:ext cx="2922376" cy="2151089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37160" rtlCol="0" anchor="t"/>
            <a:lstStyle/>
            <a:p>
              <a:pPr algn="ctr">
                <a:spcBef>
                  <a:spcPts val="900"/>
                </a:spcBef>
                <a:spcAft>
                  <a:spcPts val="900"/>
                </a:spcAft>
                <a:defRPr/>
              </a:pPr>
              <a:endParaRPr lang="en-US" sz="3600" b="1">
                <a:solidFill>
                  <a:srgbClr val="C80F0F"/>
                </a:solidFill>
                <a:latin typeface="Montserrat" panose="00000500000000000000" pitchFamily="50" charset="0"/>
              </a:endParaRPr>
            </a:p>
          </p:txBody>
        </p:sp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CD73EDF1-0A85-ED74-692B-B0E8790CAB87}"/>
                </a:ext>
              </a:extLst>
            </p:cNvPr>
            <p:cNvSpPr txBox="1">
              <a:spLocks/>
            </p:cNvSpPr>
            <p:nvPr/>
          </p:nvSpPr>
          <p:spPr>
            <a:xfrm>
              <a:off x="184681" y="1705190"/>
              <a:ext cx="2776240" cy="2508522"/>
            </a:xfrm>
            <a:prstGeom prst="rect">
              <a:avLst/>
            </a:prstGeom>
            <a:noFill/>
          </p:spPr>
          <p:txBody>
            <a:bodyPr lIns="0" tIns="0" rIns="0" bIns="0" anchor="t"/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Montserrat" panose="00000500000000000000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Montserrat" panose="00000500000000000000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Montserrat" panose="00000500000000000000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050" kern="1200">
                  <a:solidFill>
                    <a:schemeClr val="tx1"/>
                  </a:solidFill>
                  <a:latin typeface="Montserrat" panose="00000500000000000000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050" kern="1200">
                  <a:solidFill>
                    <a:schemeClr val="tx1"/>
                  </a:solidFill>
                  <a:latin typeface="Montserrat" panose="00000500000000000000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r>
                <a:rPr lang="en-US" sz="2700" dirty="0">
                  <a:solidFill>
                    <a:prstClr val="black"/>
                  </a:solidFill>
                  <a:latin typeface="Arial"/>
                </a:rPr>
                <a:t>Mapping of sludge product. &amp; site location for implementation is determined.</a:t>
              </a: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r>
                <a:rPr lang="en-US" sz="2700" dirty="0">
                  <a:solidFill>
                    <a:prstClr val="black"/>
                  </a:solidFill>
                  <a:latin typeface="Arial"/>
                </a:rPr>
                <a:t>Feasibility and Technology selection. </a:t>
              </a:r>
              <a:endParaRPr lang="en-US" sz="2700" dirty="0">
                <a:solidFill>
                  <a:prstClr val="black"/>
                </a:solidFill>
                <a:latin typeface="Arial"/>
                <a:cs typeface="Arial"/>
              </a:endParaRP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r>
                <a:rPr lang="en-US" sz="2700" dirty="0">
                  <a:solidFill>
                    <a:prstClr val="black"/>
                  </a:solidFill>
                  <a:latin typeface="Arial"/>
                  <a:cs typeface="Arial"/>
                </a:rPr>
                <a:t>Design and tender documents for SDGH for Wadi Musa and Muta Mazar WWTPs are finalized </a:t>
              </a: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r>
                <a:rPr lang="en-US" sz="2700" dirty="0">
                  <a:solidFill>
                    <a:prstClr val="black"/>
                  </a:solidFill>
                  <a:latin typeface="Arial"/>
                </a:rPr>
                <a:t>Pelleting plant at Muta Mazar is producing.</a:t>
              </a: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r>
                <a:rPr lang="en-US" sz="2700" dirty="0">
                  <a:solidFill>
                    <a:prstClr val="black"/>
                  </a:solidFill>
                  <a:latin typeface="Arial"/>
                  <a:cs typeface="Arial"/>
                </a:rPr>
                <a:t>Sludge quality profile is created and ongoing. </a:t>
              </a: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r>
                <a:rPr lang="en-US" sz="2700" dirty="0">
                  <a:solidFill>
                    <a:prstClr val="black"/>
                  </a:solidFill>
                  <a:latin typeface="Arial"/>
                  <a:cs typeface="Arial"/>
                </a:rPr>
                <a:t>Technical Visit was conducted for sludge upcycling technologies in Germany.</a:t>
              </a: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r>
                <a:rPr lang="en-US" sz="2700" dirty="0">
                  <a:solidFill>
                    <a:prstClr val="black"/>
                  </a:solidFill>
                  <a:latin typeface="Arial"/>
                </a:rPr>
                <a:t>Construction of a solar drying plant in Muta Mazar.</a:t>
              </a: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r>
                <a:rPr lang="en-US" sz="2700" dirty="0">
                  <a:solidFill>
                    <a:prstClr val="black"/>
                  </a:solidFill>
                  <a:latin typeface="Arial"/>
                </a:rPr>
                <a:t>Sludge quality analysis until January 2025.</a:t>
              </a: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endParaRPr lang="en-US" sz="27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09E6254-0977-D8E8-AF8B-E4464938DD95}"/>
              </a:ext>
            </a:extLst>
          </p:cNvPr>
          <p:cNvSpPr txBox="1">
            <a:spLocks/>
          </p:cNvSpPr>
          <p:nvPr/>
        </p:nvSpPr>
        <p:spPr>
          <a:xfrm>
            <a:off x="10491410" y="3072124"/>
            <a:ext cx="6560492" cy="2819015"/>
          </a:xfrm>
          <a:prstGeom prst="rect">
            <a:avLst/>
          </a:prstGeom>
          <a:noFill/>
        </p:spPr>
        <p:txBody>
          <a:bodyPr lIns="0" tIns="0" rIns="0" bIns="0" anchor="t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defTabSz="1371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rgbClr val="C80F0F"/>
              </a:buClr>
              <a:defRPr/>
            </a:pPr>
            <a:endParaRPr lang="en-US" sz="27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48EA93E-D0A5-9022-ADC2-4605D5BEF3DB}"/>
              </a:ext>
            </a:extLst>
          </p:cNvPr>
          <p:cNvSpPr txBox="1">
            <a:spLocks/>
          </p:cNvSpPr>
          <p:nvPr/>
        </p:nvSpPr>
        <p:spPr>
          <a:xfrm>
            <a:off x="0" y="1763918"/>
            <a:ext cx="4132696" cy="587076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71600">
              <a:spcBef>
                <a:spcPts val="600"/>
              </a:spcBef>
              <a:spcAft>
                <a:spcPts val="600"/>
              </a:spcAft>
              <a:buClr>
                <a:srgbClr val="C80F0F"/>
              </a:buClr>
              <a:buNone/>
              <a:defRPr/>
            </a:pPr>
            <a:r>
              <a:rPr lang="en-US" sz="3000" b="1" dirty="0">
                <a:solidFill>
                  <a:srgbClr val="6F6F6F"/>
                </a:solidFill>
              </a:rPr>
              <a:t>Achievements</a:t>
            </a:r>
          </a:p>
        </p:txBody>
      </p:sp>
    </p:spTree>
    <p:extLst>
      <p:ext uri="{BB962C8B-B14F-4D97-AF65-F5344CB8AC3E}">
        <p14:creationId xmlns:p14="http://schemas.microsoft.com/office/powerpoint/2010/main" val="405309700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6A0AFC-E409-5A7A-F60F-2B1CF4AB3F4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defTabSz="1371566">
              <a:defRPr/>
            </a:pPr>
            <a:fld id="{5229100E-FAF6-4BB8-9901-39805005AF3B}" type="datetime1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 defTabSz="1371566">
                <a:defRPr/>
              </a:pPr>
              <a:t>4/27/2025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A6D32-2D70-25D0-127E-854852192DA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defTabSz="1371566">
              <a:defRPr/>
            </a:pPr>
            <a:r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t>SSM Project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95F25-07F9-DA7C-27C1-393A9EB4DB6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1371566">
              <a:defRPr/>
            </a:pPr>
            <a:r>
              <a:rPr lang="en-GB">
                <a:solidFill>
                  <a:srgbClr val="6F6F6F"/>
                </a:solidFill>
              </a:rPr>
              <a:t>Page </a:t>
            </a:r>
            <a:fld id="{3A8B5DB7-81A8-4ED4-916B-6B23CD603687}" type="slidenum">
              <a:rPr lang="en-GB">
                <a:solidFill>
                  <a:srgbClr val="6F6F6F"/>
                </a:solidFill>
              </a:rPr>
              <a:pPr defTabSz="1371566">
                <a:defRPr/>
              </a:pPr>
              <a:t>5</a:t>
            </a:fld>
            <a:endParaRPr lang="en-GB">
              <a:solidFill>
                <a:srgbClr val="6F6F6F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6D7A5E9-D706-6508-C075-BB05E373665D}"/>
              </a:ext>
            </a:extLst>
          </p:cNvPr>
          <p:cNvSpPr txBox="1">
            <a:spLocks/>
          </p:cNvSpPr>
          <p:nvPr/>
        </p:nvSpPr>
        <p:spPr>
          <a:xfrm>
            <a:off x="3129643" y="362035"/>
            <a:ext cx="15773400" cy="1394128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>
              <a:defRPr/>
            </a:pPr>
            <a:r>
              <a:rPr lang="en-US" sz="4800" dirty="0">
                <a:solidFill>
                  <a:prstClr val="black"/>
                </a:solidFill>
                <a:latin typeface="Arial"/>
              </a:rPr>
              <a:t>Output 2: Markets for Upcycled Products</a:t>
            </a:r>
            <a:endParaRPr lang="en-US" sz="9900" dirty="0">
              <a:solidFill>
                <a:sysClr val="windowText" lastClr="000000"/>
              </a:solidFill>
              <a:latin typeface="Calibri Light" panose="020F030202020403020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66809F6-BD65-2C8C-2992-C301E470A0C3}"/>
              </a:ext>
            </a:extLst>
          </p:cNvPr>
          <p:cNvGrpSpPr/>
          <p:nvPr/>
        </p:nvGrpSpPr>
        <p:grpSpPr>
          <a:xfrm>
            <a:off x="500204" y="2618251"/>
            <a:ext cx="17178196" cy="4790734"/>
            <a:chOff x="129501" y="1671290"/>
            <a:chExt cx="2909972" cy="153430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92C117D3-EC6E-27E2-CBD3-B8E474324FAC}"/>
                </a:ext>
              </a:extLst>
            </p:cNvPr>
            <p:cNvSpPr/>
            <p:nvPr/>
          </p:nvSpPr>
          <p:spPr>
            <a:xfrm>
              <a:off x="129501" y="1671290"/>
              <a:ext cx="2909972" cy="15343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37160" rtlCol="0" anchor="t"/>
            <a:lstStyle/>
            <a:p>
              <a:pPr algn="ctr">
                <a:spcBef>
                  <a:spcPts val="900"/>
                </a:spcBef>
                <a:spcAft>
                  <a:spcPts val="900"/>
                </a:spcAft>
                <a:defRPr/>
              </a:pPr>
              <a:endParaRPr lang="en-US" sz="3600" b="1">
                <a:solidFill>
                  <a:srgbClr val="C80F0F"/>
                </a:solidFill>
                <a:latin typeface="Montserrat" panose="00000500000000000000" pitchFamily="50" charset="0"/>
              </a:endParaRPr>
            </a:p>
          </p:txBody>
        </p:sp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CD73EDF1-0A85-ED74-692B-B0E8790CAB87}"/>
                </a:ext>
              </a:extLst>
            </p:cNvPr>
            <p:cNvSpPr txBox="1">
              <a:spLocks/>
            </p:cNvSpPr>
            <p:nvPr/>
          </p:nvSpPr>
          <p:spPr>
            <a:xfrm>
              <a:off x="184681" y="1705190"/>
              <a:ext cx="2854791" cy="1427957"/>
            </a:xfrm>
            <a:prstGeom prst="rect">
              <a:avLst/>
            </a:prstGeom>
            <a:noFill/>
          </p:spPr>
          <p:txBody>
            <a:bodyPr lIns="0" tIns="0" rIns="0" bIns="0" anchor="t"/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Montserrat" panose="00000500000000000000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Montserrat" panose="00000500000000000000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Montserrat" panose="00000500000000000000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050" kern="1200">
                  <a:solidFill>
                    <a:schemeClr val="tx1"/>
                  </a:solidFill>
                  <a:latin typeface="Montserrat" panose="00000500000000000000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050" kern="1200">
                  <a:solidFill>
                    <a:schemeClr val="tx1"/>
                  </a:solidFill>
                  <a:latin typeface="Montserrat" panose="00000500000000000000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r>
                <a:rPr lang="en-US" sz="2800" dirty="0">
                  <a:solidFill>
                    <a:prstClr val="black"/>
                  </a:solidFill>
                  <a:latin typeface="Arial"/>
                  <a:cs typeface="Arial"/>
                </a:rPr>
                <a:t>Pyrolysis Prototype results have been reported and shared with partner (Biochar meets IBI and WBC Guidelines).</a:t>
              </a: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r>
                <a:rPr lang="en-US" sz="2800" dirty="0">
                  <a:solidFill>
                    <a:prstClr val="black"/>
                  </a:solidFill>
                  <a:latin typeface="Arial"/>
                  <a:cs typeface="Arial"/>
                </a:rPr>
                <a:t>Samples of Sludge Pellets were produced. </a:t>
              </a:r>
              <a:endParaRPr lang="en-US" sz="2800" dirty="0">
                <a:solidFill>
                  <a:prstClr val="black"/>
                </a:solidFill>
                <a:latin typeface="Arial"/>
              </a:endParaRP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r>
                <a:rPr lang="en-US" sz="2700" dirty="0">
                  <a:solidFill>
                    <a:prstClr val="black"/>
                  </a:solidFill>
                  <a:latin typeface="Arial"/>
                </a:rPr>
                <a:t>Market Assessment Study (incl. Export of Biochar) has been prepared and approved </a:t>
              </a:r>
              <a:endParaRPr lang="en-US" sz="2800" dirty="0">
                <a:solidFill>
                  <a:prstClr val="black"/>
                </a:solidFill>
              </a:endParaRP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r>
                <a:rPr lang="en-US" sz="2700" dirty="0">
                  <a:solidFill>
                    <a:prstClr val="black"/>
                  </a:solidFill>
                  <a:latin typeface="Arial"/>
                </a:rPr>
                <a:t>Promoting sales in the national market, especially of sewage sludge pellets. </a:t>
              </a: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r>
                <a:rPr lang="en-US" sz="2700" dirty="0">
                  <a:solidFill>
                    <a:prstClr val="black"/>
                  </a:solidFill>
                  <a:latin typeface="Arial"/>
                </a:rPr>
                <a:t>Promoting sales in the national market, especially of sewage sludge pellets.</a:t>
              </a: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r>
                <a:rPr lang="en-US" sz="2700" dirty="0">
                  <a:solidFill>
                    <a:prstClr val="black"/>
                  </a:solidFill>
                  <a:latin typeface="Arial"/>
                </a:rPr>
                <a:t>80 kg Biochar was provided to NARC for further research of Biochar reuse in land application.</a:t>
              </a:r>
              <a:endParaRPr lang="en-US" sz="2700" dirty="0">
                <a:solidFill>
                  <a:prstClr val="black"/>
                </a:solidFill>
                <a:latin typeface="Arial"/>
                <a:cs typeface="Arial"/>
              </a:endParaRP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endParaRPr lang="en-US" sz="2700" dirty="0">
                <a:solidFill>
                  <a:prstClr val="black"/>
                </a:solidFill>
                <a:latin typeface="Arial"/>
              </a:endParaRP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endParaRPr lang="en-US" sz="2700" dirty="0">
                <a:solidFill>
                  <a:prstClr val="black"/>
                </a:solidFill>
                <a:latin typeface="Arial"/>
                <a:cs typeface="Arial"/>
              </a:endParaRP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endParaRPr lang="en-US" sz="27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48EA93E-D0A5-9022-ADC2-4605D5BEF3DB}"/>
              </a:ext>
            </a:extLst>
          </p:cNvPr>
          <p:cNvSpPr txBox="1">
            <a:spLocks/>
          </p:cNvSpPr>
          <p:nvPr/>
        </p:nvSpPr>
        <p:spPr>
          <a:xfrm>
            <a:off x="0" y="1809088"/>
            <a:ext cx="4132696" cy="587076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71600">
              <a:spcBef>
                <a:spcPts val="600"/>
              </a:spcBef>
              <a:spcAft>
                <a:spcPts val="600"/>
              </a:spcAft>
              <a:buClr>
                <a:srgbClr val="C80F0F"/>
              </a:buClr>
              <a:buNone/>
              <a:defRPr/>
            </a:pPr>
            <a:r>
              <a:rPr lang="en-US" sz="3000" b="1" dirty="0">
                <a:solidFill>
                  <a:srgbClr val="6F6F6F"/>
                </a:solidFill>
              </a:rPr>
              <a:t>Achievements</a:t>
            </a:r>
          </a:p>
        </p:txBody>
      </p:sp>
    </p:spTree>
    <p:extLst>
      <p:ext uri="{BB962C8B-B14F-4D97-AF65-F5344CB8AC3E}">
        <p14:creationId xmlns:p14="http://schemas.microsoft.com/office/powerpoint/2010/main" val="315451764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F3006-9373-64C8-C5B9-48B197328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42D11B-9157-FEC4-9263-F21A48DC834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defTabSz="1371566">
              <a:defRPr/>
            </a:pPr>
            <a:fld id="{5229100E-FAF6-4BB8-9901-39805005AF3B}" type="datetime1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 defTabSz="1371566">
                <a:defRPr/>
              </a:pPr>
              <a:t>4/27/2025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427E5A-927F-C2D0-9014-38F4A530BAE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defTabSz="1371566">
              <a:defRPr/>
            </a:pPr>
            <a:r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t>SSM Project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D48A2B-2461-533D-C6F1-7326E22E6BC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1371566">
              <a:defRPr/>
            </a:pPr>
            <a:r>
              <a:rPr lang="en-GB">
                <a:solidFill>
                  <a:srgbClr val="6F6F6F"/>
                </a:solidFill>
              </a:rPr>
              <a:t>Page </a:t>
            </a:r>
            <a:fld id="{3A8B5DB7-81A8-4ED4-916B-6B23CD603687}" type="slidenum">
              <a:rPr lang="en-GB">
                <a:solidFill>
                  <a:srgbClr val="6F6F6F"/>
                </a:solidFill>
              </a:rPr>
              <a:pPr defTabSz="1371566">
                <a:defRPr/>
              </a:pPr>
              <a:t>6</a:t>
            </a:fld>
            <a:endParaRPr lang="en-GB">
              <a:solidFill>
                <a:srgbClr val="6F6F6F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D154EC6-C199-D334-3DEB-37DD0A51F868}"/>
              </a:ext>
            </a:extLst>
          </p:cNvPr>
          <p:cNvSpPr txBox="1">
            <a:spLocks/>
          </p:cNvSpPr>
          <p:nvPr/>
        </p:nvSpPr>
        <p:spPr>
          <a:xfrm>
            <a:off x="1257300" y="547688"/>
            <a:ext cx="16369480" cy="1394128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>
              <a:defRPr/>
            </a:pPr>
            <a:r>
              <a:rPr lang="en-US" sz="4800" dirty="0">
                <a:solidFill>
                  <a:prstClr val="black"/>
                </a:solidFill>
                <a:latin typeface="Arial"/>
              </a:rPr>
              <a:t>Output 3: Regulatory Framework and Enabling Conditions</a:t>
            </a:r>
            <a:endParaRPr lang="en-US" sz="9900" dirty="0">
              <a:solidFill>
                <a:sysClr val="windowText" lastClr="000000"/>
              </a:solidFill>
              <a:latin typeface="Calibri Light" panose="020F030202020403020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92FF793-D218-C176-BD29-60F4F68AB7D6}"/>
              </a:ext>
            </a:extLst>
          </p:cNvPr>
          <p:cNvGrpSpPr/>
          <p:nvPr/>
        </p:nvGrpSpPr>
        <p:grpSpPr>
          <a:xfrm>
            <a:off x="387201" y="2618248"/>
            <a:ext cx="17239578" cy="6851816"/>
            <a:chOff x="129501" y="1671290"/>
            <a:chExt cx="2909972" cy="153430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51DFE56-8C45-FFD9-37FE-19780F5775EB}"/>
                </a:ext>
              </a:extLst>
            </p:cNvPr>
            <p:cNvSpPr/>
            <p:nvPr/>
          </p:nvSpPr>
          <p:spPr>
            <a:xfrm>
              <a:off x="129501" y="1671290"/>
              <a:ext cx="2909972" cy="15343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37160" rtlCol="0" anchor="t"/>
            <a:lstStyle/>
            <a:p>
              <a:pPr algn="ctr">
                <a:spcBef>
                  <a:spcPts val="900"/>
                </a:spcBef>
                <a:spcAft>
                  <a:spcPts val="900"/>
                </a:spcAft>
                <a:defRPr/>
              </a:pPr>
              <a:endParaRPr lang="en-US" sz="3600" b="1">
                <a:solidFill>
                  <a:srgbClr val="C80F0F"/>
                </a:solidFill>
                <a:latin typeface="Montserrat" panose="00000500000000000000" pitchFamily="50" charset="0"/>
              </a:endParaRPr>
            </a:p>
          </p:txBody>
        </p:sp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ADF925F6-3729-114E-1CA9-8BD9FACB16ED}"/>
                </a:ext>
              </a:extLst>
            </p:cNvPr>
            <p:cNvSpPr txBox="1">
              <a:spLocks/>
            </p:cNvSpPr>
            <p:nvPr/>
          </p:nvSpPr>
          <p:spPr>
            <a:xfrm>
              <a:off x="184681" y="1705190"/>
              <a:ext cx="2854791" cy="1427957"/>
            </a:xfrm>
            <a:prstGeom prst="rect">
              <a:avLst/>
            </a:prstGeom>
            <a:noFill/>
          </p:spPr>
          <p:txBody>
            <a:bodyPr lIns="0" tIns="0" rIns="0" bIns="0" anchor="t"/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Montserrat" panose="00000500000000000000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Montserrat" panose="00000500000000000000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Montserrat" panose="00000500000000000000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050" kern="1200">
                  <a:solidFill>
                    <a:schemeClr val="tx1"/>
                  </a:solidFill>
                  <a:latin typeface="Montserrat" panose="00000500000000000000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050" kern="1200">
                  <a:solidFill>
                    <a:schemeClr val="tx1"/>
                  </a:solidFill>
                  <a:latin typeface="Montserrat" panose="00000500000000000000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r>
                <a:rPr lang="en-US" sz="2700" dirty="0">
                  <a:solidFill>
                    <a:prstClr val="black"/>
                  </a:solidFill>
                  <a:latin typeface="Arial"/>
                </a:rPr>
                <a:t>Arab Water Week – Regional Dialogue  </a:t>
              </a: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r>
                <a:rPr lang="en-US" sz="2700" dirty="0">
                  <a:solidFill>
                    <a:prstClr val="black"/>
                  </a:solidFill>
                  <a:latin typeface="Arial"/>
                </a:rPr>
                <a:t>Draft Biochar and Energy Carrier for Industrial Reuse Standard Recommendations approved by Steering Committee and submitted to JSMO</a:t>
              </a: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r>
                <a:rPr lang="en-US" sz="2700" dirty="0">
                  <a:solidFill>
                    <a:prstClr val="black"/>
                  </a:solidFill>
                  <a:latin typeface="Arial"/>
                </a:rPr>
                <a:t>Draft Standard Recommendations for sludge and biochar reuse in land application approved by Steering Committee and submitted to JSMO</a:t>
              </a: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r>
                <a:rPr lang="en-US" sz="2700" dirty="0">
                  <a:solidFill>
                    <a:prstClr val="black"/>
                  </a:solidFill>
                  <a:latin typeface="Arial"/>
                </a:rPr>
                <a:t>Supporting WAJ Labs in developing SOPs and equipment</a:t>
              </a: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r>
                <a:rPr lang="en-US" sz="2700" dirty="0">
                  <a:solidFill>
                    <a:prstClr val="black"/>
                  </a:solidFill>
                  <a:latin typeface="Arial"/>
                  <a:cs typeface="Arial"/>
                </a:rPr>
                <a:t>Initial Carbon Market analysis for biochar.</a:t>
              </a: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r>
                <a:rPr lang="en-US" sz="2700" dirty="0">
                  <a:solidFill>
                    <a:prstClr val="black"/>
                  </a:solidFill>
                  <a:latin typeface="Arial"/>
                </a:rPr>
                <a:t>Follow up with JSMO on Standard Approval </a:t>
              </a: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r>
                <a:rPr lang="en-US" sz="2700" dirty="0">
                  <a:solidFill>
                    <a:prstClr val="black"/>
                  </a:solidFill>
                  <a:latin typeface="Arial"/>
                </a:rPr>
                <a:t>Support in establishing Coordination Mechanism within WAJ on Sludge Management </a:t>
              </a: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r>
                <a:rPr lang="en-US" sz="2700" dirty="0">
                  <a:solidFill>
                    <a:prstClr val="black"/>
                  </a:solidFill>
                  <a:latin typeface="Arial"/>
                </a:rPr>
                <a:t>Dashboard prototype for sludge mapping handover to WAJ Governance Platform</a:t>
              </a:r>
            </a:p>
            <a:p>
              <a:pPr marL="342900" indent="-342900" defTabSz="1371600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C80F0F"/>
                </a:buClr>
                <a:defRPr/>
              </a:pPr>
              <a:endParaRPr lang="en-US" sz="27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1EE9F44-430C-8B70-A629-AF219A147874}"/>
              </a:ext>
            </a:extLst>
          </p:cNvPr>
          <p:cNvSpPr txBox="1">
            <a:spLocks/>
          </p:cNvSpPr>
          <p:nvPr/>
        </p:nvSpPr>
        <p:spPr>
          <a:xfrm>
            <a:off x="9901158" y="2769636"/>
            <a:ext cx="7120868" cy="6700428"/>
          </a:xfrm>
          <a:prstGeom prst="rect">
            <a:avLst/>
          </a:prstGeom>
          <a:noFill/>
        </p:spPr>
        <p:txBody>
          <a:bodyPr lIns="0" tIns="0" rIns="0" bIns="0" anchor="t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defTabSz="1371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rgbClr val="C80F0F"/>
              </a:buClr>
              <a:defRPr/>
            </a:pPr>
            <a:endParaRPr lang="en-US" sz="27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02163CB9-BCAB-9336-BC17-F96D7BE0F998}"/>
              </a:ext>
            </a:extLst>
          </p:cNvPr>
          <p:cNvSpPr txBox="1">
            <a:spLocks/>
          </p:cNvSpPr>
          <p:nvPr/>
        </p:nvSpPr>
        <p:spPr>
          <a:xfrm>
            <a:off x="0" y="1761700"/>
            <a:ext cx="4132696" cy="587076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71600">
              <a:spcBef>
                <a:spcPts val="600"/>
              </a:spcBef>
              <a:spcAft>
                <a:spcPts val="600"/>
              </a:spcAft>
              <a:buClr>
                <a:srgbClr val="C80F0F"/>
              </a:buClr>
              <a:buNone/>
              <a:defRPr/>
            </a:pPr>
            <a:r>
              <a:rPr lang="en-US" sz="3000" b="1" dirty="0">
                <a:solidFill>
                  <a:srgbClr val="6F6F6F"/>
                </a:solidFill>
              </a:rPr>
              <a:t>Achievements</a:t>
            </a:r>
          </a:p>
        </p:txBody>
      </p:sp>
    </p:spTree>
    <p:extLst>
      <p:ext uri="{BB962C8B-B14F-4D97-AF65-F5344CB8AC3E}">
        <p14:creationId xmlns:p14="http://schemas.microsoft.com/office/powerpoint/2010/main" val="965633827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12291" y="35603"/>
            <a:ext cx="2932140" cy="2204456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JO"/>
          </a:p>
        </p:txBody>
      </p:sp>
      <p:sp>
        <p:nvSpPr>
          <p:cNvPr id="3" name="Freeform 3"/>
          <p:cNvSpPr/>
          <p:nvPr/>
        </p:nvSpPr>
        <p:spPr>
          <a:xfrm>
            <a:off x="8077201" y="35603"/>
            <a:ext cx="1369880" cy="2341325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JO"/>
          </a:p>
        </p:txBody>
      </p:sp>
      <p:sp>
        <p:nvSpPr>
          <p:cNvPr id="4" name="Freeform 4"/>
          <p:cNvSpPr/>
          <p:nvPr/>
        </p:nvSpPr>
        <p:spPr>
          <a:xfrm>
            <a:off x="0" y="7048501"/>
            <a:ext cx="18288000" cy="3266033"/>
          </a:xfrm>
          <a:custGeom>
            <a:avLst/>
            <a:gdLst/>
            <a:ahLst/>
            <a:cxnLst/>
            <a:rect l="l" t="t" r="r" b="b"/>
            <a:pathLst>
              <a:path w="19079995" h="5314193">
                <a:moveTo>
                  <a:pt x="0" y="0"/>
                </a:moveTo>
                <a:lnTo>
                  <a:pt x="19079996" y="0"/>
                </a:lnTo>
                <a:lnTo>
                  <a:pt x="19079996" y="5314194"/>
                </a:lnTo>
                <a:lnTo>
                  <a:pt x="0" y="531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851" b="-17393"/>
            </a:stretch>
          </a:blipFill>
          <a:ln cap="sq">
            <a:noFill/>
            <a:prstDash val="solid"/>
            <a:miter/>
          </a:ln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J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E36FAB-DF32-F564-A363-ED38DC671A73}"/>
              </a:ext>
            </a:extLst>
          </p:cNvPr>
          <p:cNvSpPr txBox="1"/>
          <p:nvPr/>
        </p:nvSpPr>
        <p:spPr>
          <a:xfrm>
            <a:off x="3219734" y="3251669"/>
            <a:ext cx="131196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800" b="1" dirty="0">
                <a:solidFill>
                  <a:schemeClr val="accent6">
                    <a:lumMod val="75000"/>
                  </a:schemeClr>
                </a:solidFill>
              </a:rPr>
              <a:t>Reflecting on The Evaluation of </a:t>
            </a:r>
            <a:r>
              <a:rPr lang="fr-FR" sz="4800" b="1" dirty="0" err="1">
                <a:solidFill>
                  <a:schemeClr val="accent6">
                    <a:lumMod val="75000"/>
                  </a:schemeClr>
                </a:solidFill>
              </a:rPr>
              <a:t>Sustainable</a:t>
            </a:r>
            <a:r>
              <a:rPr lang="fr-FR" sz="4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4800" b="1" dirty="0" err="1">
                <a:solidFill>
                  <a:schemeClr val="accent6">
                    <a:lumMod val="75000"/>
                  </a:schemeClr>
                </a:solidFill>
              </a:rPr>
              <a:t>Sludge</a:t>
            </a:r>
            <a:r>
              <a:rPr lang="fr-FR" sz="4800" b="1" dirty="0">
                <a:solidFill>
                  <a:schemeClr val="accent6">
                    <a:lumMod val="75000"/>
                  </a:schemeClr>
                </a:solidFill>
              </a:rPr>
              <a:t> Management Project: </a:t>
            </a:r>
          </a:p>
          <a:p>
            <a:pPr algn="ctr"/>
            <a:r>
              <a:rPr lang="fr-FR" sz="4001" b="1" dirty="0">
                <a:solidFill>
                  <a:schemeClr val="accent6">
                    <a:lumMod val="75000"/>
                  </a:schemeClr>
                </a:solidFill>
              </a:rPr>
              <a:t>Key </a:t>
            </a:r>
            <a:r>
              <a:rPr lang="fr-FR" sz="4001" b="1" dirty="0" err="1">
                <a:solidFill>
                  <a:schemeClr val="accent6">
                    <a:lumMod val="75000"/>
                  </a:schemeClr>
                </a:solidFill>
              </a:rPr>
              <a:t>Findings</a:t>
            </a:r>
            <a:r>
              <a:rPr lang="fr-FR" sz="4001" b="1" dirty="0">
                <a:solidFill>
                  <a:schemeClr val="accent6">
                    <a:lumMod val="75000"/>
                  </a:schemeClr>
                </a:solidFill>
              </a:rPr>
              <a:t> and </a:t>
            </a:r>
            <a:r>
              <a:rPr lang="fr-FR" sz="4001" b="1" dirty="0" err="1">
                <a:solidFill>
                  <a:schemeClr val="accent6">
                    <a:lumMod val="75000"/>
                  </a:schemeClr>
                </a:solidFill>
              </a:rPr>
              <a:t>Recommendations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8611" y="263795"/>
            <a:ext cx="2350131" cy="16966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61C566-132F-1125-AA73-F6AB4CC0FD69}"/>
              </a:ext>
            </a:extLst>
          </p:cNvPr>
          <p:cNvSpPr txBox="1"/>
          <p:nvPr/>
        </p:nvSpPr>
        <p:spPr>
          <a:xfrm>
            <a:off x="6683585" y="5774031"/>
            <a:ext cx="6490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b="1" dirty="0">
                <a:solidFill>
                  <a:schemeClr val="tx2">
                    <a:lumMod val="75000"/>
                  </a:schemeClr>
                </a:solidFill>
              </a:rPr>
              <a:t>Bassam Hayek and Hans Hartung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 –</a:t>
            </a:r>
            <a:r>
              <a:rPr lang="fr-FR" sz="3200" b="1" dirty="0">
                <a:solidFill>
                  <a:schemeClr val="tx2">
                    <a:lumMod val="75000"/>
                  </a:schemeClr>
                </a:solidFill>
              </a:rPr>
              <a:t> 5/5/2025</a:t>
            </a:r>
            <a:endParaRPr lang="en-US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913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88B53-87FF-D157-C6F6-2E0BA017C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Central Project Evaluations</a:t>
            </a:r>
            <a:endParaRPr lang="en-JO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CEBBA8-1357-13A6-1FB8-2F5DA74DB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797859"/>
          </a:xfrm>
        </p:spPr>
        <p:txBody>
          <a:bodyPr/>
          <a:lstStyle/>
          <a:p>
            <a:r>
              <a:rPr lang="en-GB" dirty="0"/>
              <a:t>Context</a:t>
            </a:r>
            <a:endParaRPr lang="en-J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97443-B2C6-0605-CBB2-56ABB12BF0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2" y="3319604"/>
            <a:ext cx="8847381" cy="6695793"/>
          </a:xfrm>
        </p:spPr>
        <p:txBody>
          <a:bodyPr>
            <a:noAutofit/>
          </a:bodyPr>
          <a:lstStyle/>
          <a:p>
            <a:pPr>
              <a:buClr>
                <a:srgbClr val="C00000"/>
              </a:buClr>
            </a:pPr>
            <a:r>
              <a:rPr lang="en-GB" sz="3450" dirty="0"/>
              <a:t>Assessment of projects implemented by GIZ on behalf of BMZ</a:t>
            </a:r>
            <a:endParaRPr lang="en-GB" sz="3450" dirty="0">
              <a:cs typeface="Arial"/>
            </a:endParaRPr>
          </a:p>
          <a:p>
            <a:pPr>
              <a:buClr>
                <a:srgbClr val="C00000"/>
              </a:buClr>
            </a:pPr>
            <a:r>
              <a:rPr lang="en-GB" sz="3450" dirty="0"/>
              <a:t>Analyse achievement of results, steering processes, stakeholder relationships, the quality of service delivery and the links between results (hypotheses)</a:t>
            </a:r>
            <a:endParaRPr lang="en-GB" sz="3450" dirty="0">
              <a:cs typeface="Arial"/>
            </a:endParaRPr>
          </a:p>
          <a:p>
            <a:pPr>
              <a:buClr>
                <a:srgbClr val="C00000"/>
              </a:buClr>
            </a:pPr>
            <a:r>
              <a:rPr lang="en-GB" sz="3450" b="1" dirty="0">
                <a:cs typeface="Arial"/>
              </a:rPr>
              <a:t>80-100</a:t>
            </a:r>
            <a:r>
              <a:rPr lang="en-GB" sz="3450" dirty="0">
                <a:cs typeface="Arial"/>
              </a:rPr>
              <a:t> </a:t>
            </a:r>
            <a:r>
              <a:rPr lang="en-GB" sz="3450" b="1" dirty="0">
                <a:cs typeface="Arial"/>
              </a:rPr>
              <a:t>central project evaluations </a:t>
            </a:r>
            <a:r>
              <a:rPr lang="en-GB" sz="3450" dirty="0">
                <a:cs typeface="Arial"/>
              </a:rPr>
              <a:t>per year</a:t>
            </a:r>
          </a:p>
          <a:p>
            <a:pPr>
              <a:buClr>
                <a:srgbClr val="C00000"/>
              </a:buClr>
            </a:pPr>
            <a:r>
              <a:rPr lang="en-GB" sz="3450" dirty="0">
                <a:cs typeface="Arial"/>
              </a:rPr>
              <a:t>Reports will be available online: </a:t>
            </a:r>
            <a:r>
              <a:rPr lang="en-GB" sz="3450" dirty="0">
                <a:cs typeface="Arial"/>
                <a:hlinkClick r:id="rId2"/>
              </a:rPr>
              <a:t>www.giz.de/knowing-what-works</a:t>
            </a:r>
            <a:r>
              <a:rPr lang="en-GB" sz="3450" dirty="0">
                <a:cs typeface="Arial"/>
              </a:rPr>
              <a:t>  </a:t>
            </a:r>
            <a:r>
              <a:rPr lang="en-GB" sz="3450" dirty="0">
                <a:ea typeface="+mn-lt"/>
                <a:cs typeface="+mn-lt"/>
              </a:rPr>
              <a:t>- GIZ evaluations in the </a:t>
            </a:r>
            <a:r>
              <a:rPr lang="en-GB" sz="3450" dirty="0">
                <a:ea typeface="+mn-lt"/>
                <a:cs typeface="+mn-lt"/>
                <a:hlinkClick r:id="rId3"/>
              </a:rPr>
              <a:t>GIZ database for evaluations </a:t>
            </a:r>
            <a:endParaRPr lang="en-GB" sz="3450" dirty="0">
              <a:solidFill>
                <a:srgbClr val="4472C4"/>
              </a:solidFill>
              <a:cs typeface="Arial"/>
              <a:hlinkClick r:id="" action="ppaction://noaction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9E6413-0699-D98F-2765-585B33F7B5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430346" y="2195467"/>
            <a:ext cx="6602736" cy="1124138"/>
          </a:xfrm>
        </p:spPr>
        <p:txBody>
          <a:bodyPr/>
          <a:lstStyle/>
          <a:p>
            <a:r>
              <a:rPr lang="en-GB" dirty="0"/>
              <a:t>Purpose </a:t>
            </a:r>
            <a:endParaRPr lang="en-JO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5B43B9-4C71-B245-7775-BAD2F4DB74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107063" y="3757613"/>
            <a:ext cx="7774782" cy="4333922"/>
          </a:xfrm>
        </p:spPr>
        <p:txBody>
          <a:bodyPr/>
          <a:lstStyle/>
          <a:p>
            <a:pPr>
              <a:buClr>
                <a:srgbClr val="C00000"/>
              </a:buClr>
              <a:buFont typeface="Wingdings" pitchFamily="2" charset="2"/>
              <a:buChar char="ü"/>
            </a:pPr>
            <a:r>
              <a:rPr lang="en-GB" sz="4200" dirty="0"/>
              <a:t>Support evidence-based decision-making</a:t>
            </a:r>
            <a:endParaRPr lang="en-GB" dirty="0">
              <a:cs typeface="Arial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ü"/>
            </a:pPr>
            <a:r>
              <a:rPr lang="en-GB" sz="4200" dirty="0"/>
              <a:t>Promote transparency and accountability</a:t>
            </a:r>
            <a:endParaRPr lang="en-GB" dirty="0">
              <a:cs typeface="Arial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ü"/>
            </a:pPr>
            <a:r>
              <a:rPr lang="en-GB" sz="4200" dirty="0"/>
              <a:t>Facilitate organisational learning</a:t>
            </a:r>
            <a:endParaRPr lang="en-JO" dirty="0"/>
          </a:p>
        </p:txBody>
      </p:sp>
    </p:spTree>
    <p:extLst>
      <p:ext uri="{BB962C8B-B14F-4D97-AF65-F5344CB8AC3E}">
        <p14:creationId xmlns:p14="http://schemas.microsoft.com/office/powerpoint/2010/main" val="598699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42BC207-079F-BDBA-8AE9-0A85BA6F4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9117" y="2101160"/>
            <a:ext cx="14569766" cy="8185841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A50B0799-E5A7-9C76-3792-579FB562A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OECD Evaluation Criteria</a:t>
            </a:r>
            <a:endParaRPr lang="en-JO" dirty="0"/>
          </a:p>
        </p:txBody>
      </p:sp>
    </p:spTree>
    <p:extLst>
      <p:ext uri="{BB962C8B-B14F-4D97-AF65-F5344CB8AC3E}">
        <p14:creationId xmlns:p14="http://schemas.microsoft.com/office/powerpoint/2010/main" val="799333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709C-A50D-266D-A14F-0438F3C85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488054"/>
            <a:ext cx="6552903" cy="2935262"/>
          </a:xfrm>
        </p:spPr>
        <p:txBody>
          <a:bodyPr anchor="b">
            <a:normAutofit/>
          </a:bodyPr>
          <a:lstStyle/>
          <a:p>
            <a:r>
              <a:rPr lang="en-GB" sz="8100" dirty="0"/>
              <a:t>From problem to solution</a:t>
            </a:r>
            <a:endParaRPr lang="en-JO" sz="8100" dirty="0"/>
          </a:p>
        </p:txBody>
      </p:sp>
      <p:sp>
        <p:nvSpPr>
          <p:cNvPr id="21" name="Content Placeholder 9">
            <a:extLst>
              <a:ext uri="{FF2B5EF4-FFF2-40B4-BE49-F238E27FC236}">
                <a16:creationId xmlns:a16="http://schemas.microsoft.com/office/drawing/2014/main" id="{2B581424-6F63-DCF0-0983-E9813B4C8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1" y="4309349"/>
            <a:ext cx="6365384" cy="4981002"/>
          </a:xfrm>
        </p:spPr>
        <p:txBody>
          <a:bodyPr>
            <a:normAutofit/>
          </a:bodyPr>
          <a:lstStyle/>
          <a:p>
            <a:r>
              <a:rPr lang="en-GB" sz="3300" dirty="0"/>
              <a:t>The project tackled a very pressing issue facing the wastewater sector.</a:t>
            </a:r>
          </a:p>
          <a:p>
            <a:r>
              <a:rPr lang="en-GB" sz="3300" dirty="0"/>
              <a:t>Sludge has been known to be a burden and causing negative environmental effects.</a:t>
            </a:r>
          </a:p>
          <a:p>
            <a:r>
              <a:rPr lang="en-GB" sz="3300" dirty="0"/>
              <a:t>105 </a:t>
            </a:r>
            <a:r>
              <a:rPr lang="en-GB" sz="3300" dirty="0" err="1"/>
              <a:t>kton</a:t>
            </a:r>
            <a:r>
              <a:rPr lang="en-GB" sz="3300" dirty="0"/>
              <a:t> of sludge (dry basis</a:t>
            </a:r>
            <a:r>
              <a:rPr lang="en-GB" sz="3300"/>
              <a:t>) per year!</a:t>
            </a:r>
            <a:endParaRPr lang="en-US" sz="33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A7A2DB7-EF2A-0717-2D6C-130632E72E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875" r="13897"/>
          <a:stretch/>
        </p:blipFill>
        <p:spPr>
          <a:xfrm>
            <a:off x="7967554" y="15"/>
            <a:ext cx="10318163" cy="10286985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A6877D-2B1A-D22A-778E-706A7983E165}"/>
              </a:ext>
            </a:extLst>
          </p:cNvPr>
          <p:cNvSpPr txBox="1"/>
          <p:nvPr/>
        </p:nvSpPr>
        <p:spPr>
          <a:xfrm>
            <a:off x="12938265" y="9580831"/>
            <a:ext cx="4980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i="1" dirty="0"/>
              <a:t>Photo by Hans Hartung 2024</a:t>
            </a:r>
            <a:endParaRPr lang="en-JO" sz="2400" i="1" dirty="0"/>
          </a:p>
        </p:txBody>
      </p:sp>
    </p:spTree>
    <p:extLst>
      <p:ext uri="{BB962C8B-B14F-4D97-AF65-F5344CB8AC3E}">
        <p14:creationId xmlns:p14="http://schemas.microsoft.com/office/powerpoint/2010/main" val="3783544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C5022-BC88-EB5C-B8C4-B03BCD9AB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404" y="6844284"/>
            <a:ext cx="5129784" cy="2400300"/>
          </a:xfrm>
        </p:spPr>
        <p:txBody>
          <a:bodyPr anchor="ctr">
            <a:noAutofit/>
          </a:bodyPr>
          <a:lstStyle/>
          <a:p>
            <a:r>
              <a:rPr lang="en-GB" sz="5250" dirty="0"/>
              <a:t>Technical support to enable solutions</a:t>
            </a:r>
            <a:endParaRPr lang="en-JO" sz="525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E99880-0764-8F37-E448-E4057BE762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218"/>
          <a:stretch/>
        </p:blipFill>
        <p:spPr>
          <a:xfrm>
            <a:off x="8" y="16"/>
            <a:ext cx="9143993" cy="6294407"/>
          </a:xfrm>
          <a:custGeom>
            <a:avLst/>
            <a:gdLst/>
            <a:ahLst/>
            <a:cxnLst/>
            <a:rect l="l" t="t" r="r" b="b"/>
            <a:pathLst>
              <a:path w="6005375" h="4196281">
                <a:moveTo>
                  <a:pt x="0" y="0"/>
                </a:moveTo>
                <a:lnTo>
                  <a:pt x="6000672" y="0"/>
                </a:lnTo>
                <a:lnTo>
                  <a:pt x="5998730" y="19709"/>
                </a:lnTo>
                <a:cubicBezTo>
                  <a:pt x="6001245" y="280059"/>
                  <a:pt x="5986415" y="540409"/>
                  <a:pt x="5999656" y="800631"/>
                </a:cubicBezTo>
                <a:cubicBezTo>
                  <a:pt x="6009855" y="1001996"/>
                  <a:pt x="6003364" y="1203233"/>
                  <a:pt x="5999656" y="1404471"/>
                </a:cubicBezTo>
                <a:cubicBezTo>
                  <a:pt x="5992506" y="1790420"/>
                  <a:pt x="6003364" y="2175860"/>
                  <a:pt x="5998730" y="2561300"/>
                </a:cubicBezTo>
                <a:cubicBezTo>
                  <a:pt x="5996744" y="2732154"/>
                  <a:pt x="5998994" y="2902754"/>
                  <a:pt x="6003364" y="3073609"/>
                </a:cubicBezTo>
                <a:cubicBezTo>
                  <a:pt x="6009720" y="3317560"/>
                  <a:pt x="5999923" y="3561638"/>
                  <a:pt x="5989197" y="3805463"/>
                </a:cubicBezTo>
                <a:cubicBezTo>
                  <a:pt x="5985594" y="3872508"/>
                  <a:pt x="5984647" y="3939633"/>
                  <a:pt x="5986348" y="4006695"/>
                </a:cubicBezTo>
                <a:lnTo>
                  <a:pt x="5997254" y="4174633"/>
                </a:lnTo>
                <a:lnTo>
                  <a:pt x="5951601" y="4176620"/>
                </a:lnTo>
                <a:cubicBezTo>
                  <a:pt x="5886702" y="4176651"/>
                  <a:pt x="5821788" y="4174749"/>
                  <a:pt x="5756905" y="4173480"/>
                </a:cubicBezTo>
                <a:cubicBezTo>
                  <a:pt x="5518559" y="4169040"/>
                  <a:pt x="5280086" y="4173480"/>
                  <a:pt x="5042247" y="4150774"/>
                </a:cubicBezTo>
                <a:cubicBezTo>
                  <a:pt x="4977618" y="4144622"/>
                  <a:pt x="4912546" y="4140690"/>
                  <a:pt x="4847600" y="4141467"/>
                </a:cubicBezTo>
                <a:cubicBezTo>
                  <a:pt x="4782655" y="4142244"/>
                  <a:pt x="4717835" y="4147730"/>
                  <a:pt x="4653713" y="4160414"/>
                </a:cubicBezTo>
                <a:cubicBezTo>
                  <a:pt x="4446571" y="4200625"/>
                  <a:pt x="4238796" y="4203162"/>
                  <a:pt x="4029497" y="4186925"/>
                </a:cubicBezTo>
                <a:cubicBezTo>
                  <a:pt x="3943621" y="4180203"/>
                  <a:pt x="3857746" y="4169040"/>
                  <a:pt x="3771489" y="4171196"/>
                </a:cubicBezTo>
                <a:cubicBezTo>
                  <a:pt x="3623585" y="4175129"/>
                  <a:pt x="3475554" y="4167137"/>
                  <a:pt x="3327523" y="4169167"/>
                </a:cubicBezTo>
                <a:cubicBezTo>
                  <a:pt x="3323528" y="4169738"/>
                  <a:pt x="3319443" y="4169205"/>
                  <a:pt x="3315727" y="4167645"/>
                </a:cubicBezTo>
                <a:cubicBezTo>
                  <a:pt x="3278941" y="4142402"/>
                  <a:pt x="3238603" y="4152169"/>
                  <a:pt x="3200549" y="4158765"/>
                </a:cubicBezTo>
                <a:cubicBezTo>
                  <a:pt x="3074082" y="4180710"/>
                  <a:pt x="2947742" y="4191492"/>
                  <a:pt x="2819246" y="4174494"/>
                </a:cubicBezTo>
                <a:cubicBezTo>
                  <a:pt x="2696546" y="4156698"/>
                  <a:pt x="2572096" y="4154478"/>
                  <a:pt x="2448851" y="4167898"/>
                </a:cubicBezTo>
                <a:cubicBezTo>
                  <a:pt x="2279383" y="4187687"/>
                  <a:pt x="2110549" y="4183501"/>
                  <a:pt x="1941462" y="4167898"/>
                </a:cubicBezTo>
                <a:cubicBezTo>
                  <a:pt x="1872837" y="4161556"/>
                  <a:pt x="1803198" y="4150774"/>
                  <a:pt x="1735208" y="4166630"/>
                </a:cubicBezTo>
                <a:cubicBezTo>
                  <a:pt x="1651489" y="4186038"/>
                  <a:pt x="1568023" y="4179695"/>
                  <a:pt x="1484050" y="4175382"/>
                </a:cubicBezTo>
                <a:cubicBezTo>
                  <a:pt x="1377752" y="4169801"/>
                  <a:pt x="1271708" y="4153692"/>
                  <a:pt x="1165029" y="4166376"/>
                </a:cubicBezTo>
                <a:cubicBezTo>
                  <a:pt x="1115685" y="4172211"/>
                  <a:pt x="1066722" y="4181471"/>
                  <a:pt x="1016744" y="4179061"/>
                </a:cubicBezTo>
                <a:cubicBezTo>
                  <a:pt x="878481" y="4172719"/>
                  <a:pt x="740344" y="4165235"/>
                  <a:pt x="601826" y="4166376"/>
                </a:cubicBezTo>
                <a:cubicBezTo>
                  <a:pt x="543857" y="4166757"/>
                  <a:pt x="486268" y="4168659"/>
                  <a:pt x="428553" y="4172845"/>
                </a:cubicBezTo>
                <a:cubicBezTo>
                  <a:pt x="320859" y="4180710"/>
                  <a:pt x="213546" y="4170055"/>
                  <a:pt x="106234" y="4166249"/>
                </a:cubicBezTo>
                <a:lnTo>
                  <a:pt x="0" y="4171008"/>
                </a:lnTo>
                <a:close/>
              </a:path>
            </a:pathLst>
          </a:cu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386F880-8D72-D2EA-7468-AEBB5D4732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 b="9534"/>
          <a:stretch/>
        </p:blipFill>
        <p:spPr>
          <a:xfrm>
            <a:off x="9029701" y="15"/>
            <a:ext cx="9258293" cy="6281493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A8060D6-313D-715E-AA27-8557C4924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1442" y="6844284"/>
            <a:ext cx="10355582" cy="2400300"/>
          </a:xfrm>
        </p:spPr>
        <p:txBody>
          <a:bodyPr anchor="ctr">
            <a:normAutofit/>
          </a:bodyPr>
          <a:lstStyle/>
          <a:p>
            <a:r>
              <a:rPr lang="en-GB" sz="3300" dirty="0"/>
              <a:t>Sludge drying in green house achieves 90% dryness and thus allows for the reuse of sludge.</a:t>
            </a:r>
            <a:endParaRPr lang="en-US" sz="33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484A6F-A7C5-279D-70E2-6E4FACADEB33}"/>
              </a:ext>
            </a:extLst>
          </p:cNvPr>
          <p:cNvSpPr txBox="1"/>
          <p:nvPr/>
        </p:nvSpPr>
        <p:spPr>
          <a:xfrm>
            <a:off x="13334354" y="6317815"/>
            <a:ext cx="4980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i="1" dirty="0"/>
              <a:t>Photos by Hans Hartung 2024</a:t>
            </a:r>
            <a:endParaRPr lang="en-JO" sz="2400" i="1" dirty="0"/>
          </a:p>
        </p:txBody>
      </p:sp>
    </p:spTree>
    <p:extLst>
      <p:ext uri="{BB962C8B-B14F-4D97-AF65-F5344CB8AC3E}">
        <p14:creationId xmlns:p14="http://schemas.microsoft.com/office/powerpoint/2010/main" val="2999874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AA289-7CD4-CA06-B545-34BF91B2E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 the first time </a:t>
            </a:r>
            <a:endParaRPr lang="en-J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C8320-D203-D90A-2A10-B5C1F1AD6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17526000" cy="72009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GB" sz="3600" dirty="0"/>
              <a:t>Sludge as an energy carrier in industry</a:t>
            </a:r>
          </a:p>
          <a:p>
            <a:pPr>
              <a:buFont typeface="Wingdings" pitchFamily="2" charset="2"/>
              <a:buChar char="ü"/>
            </a:pPr>
            <a:r>
              <a:rPr lang="en-GB" sz="3600" dirty="0"/>
              <a:t>Universities started research on sludge pyrolysis and new reuse options engaging students</a:t>
            </a:r>
          </a:p>
          <a:p>
            <a:pPr>
              <a:buFont typeface="Wingdings" pitchFamily="2" charset="2"/>
              <a:buChar char="ü"/>
            </a:pPr>
            <a:r>
              <a:rPr lang="en-GB" sz="3600" dirty="0"/>
              <a:t>Dashboard for the data of sludge at WWTPs enabling bigger view and planning for sludge</a:t>
            </a:r>
          </a:p>
          <a:p>
            <a:pPr>
              <a:buFont typeface="Wingdings" pitchFamily="2" charset="2"/>
              <a:buChar char="ü"/>
            </a:pPr>
            <a:r>
              <a:rPr lang="en-GB" sz="3600" dirty="0"/>
              <a:t>Sludge became a key topic in the National Water Strategy 2023 – 2040.</a:t>
            </a:r>
          </a:p>
          <a:p>
            <a:pPr>
              <a:buFont typeface="Wingdings" pitchFamily="2" charset="2"/>
              <a:buChar char="ü"/>
            </a:pPr>
            <a:r>
              <a:rPr lang="en-GB" sz="3600" dirty="0"/>
              <a:t>A regional dialogue on sludge management was started and was adopted by the Arab Water Council</a:t>
            </a:r>
          </a:p>
          <a:p>
            <a:pPr>
              <a:buFont typeface="Wingdings" pitchFamily="2" charset="2"/>
              <a:buChar char="ü"/>
            </a:pPr>
            <a:r>
              <a:rPr lang="en-GB" sz="3600" dirty="0"/>
              <a:t>The project at WAJ became a source of information for interested parties working on sludge management.</a:t>
            </a:r>
          </a:p>
          <a:p>
            <a:endParaRPr lang="en-JO" sz="3600" dirty="0"/>
          </a:p>
        </p:txBody>
      </p:sp>
    </p:spTree>
    <p:extLst>
      <p:ext uri="{BB962C8B-B14F-4D97-AF65-F5344CB8AC3E}">
        <p14:creationId xmlns:p14="http://schemas.microsoft.com/office/powerpoint/2010/main" val="3444103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D6FA6-A08D-FE5D-3B37-10DFCDF35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3868400" cy="1143000"/>
          </a:xfrm>
        </p:spPr>
        <p:txBody>
          <a:bodyPr>
            <a:normAutofit/>
          </a:bodyPr>
          <a:lstStyle/>
          <a:p>
            <a:r>
              <a:rPr lang="en-GB" sz="5400" dirty="0"/>
              <a:t>Success factors</a:t>
            </a:r>
            <a:endParaRPr lang="en-JO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79704-C55A-2488-0EBC-64DDD6577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17678400" cy="4525963"/>
          </a:xfrm>
        </p:spPr>
        <p:txBody>
          <a:bodyPr>
            <a:normAutofit/>
          </a:bodyPr>
          <a:lstStyle/>
          <a:p>
            <a:r>
              <a:rPr lang="en-GB" sz="4000" dirty="0"/>
              <a:t>Team work and support by WAJ and utilities</a:t>
            </a:r>
          </a:p>
          <a:p>
            <a:r>
              <a:rPr lang="en-GB" sz="4000" dirty="0"/>
              <a:t>National Committee resumed work and cooperated well on sludge management solutions</a:t>
            </a:r>
          </a:p>
          <a:p>
            <a:r>
              <a:rPr lang="en-GB" sz="4000" dirty="0"/>
              <a:t>Effective capacity building activities including training and study tours that furnished for reaching common agreements on solutions.</a:t>
            </a:r>
          </a:p>
          <a:p>
            <a:r>
              <a:rPr lang="en-GB" sz="4000" dirty="0"/>
              <a:t>Open to other opportunities and cooperation with donors. </a:t>
            </a:r>
          </a:p>
          <a:p>
            <a:endParaRPr lang="en-JO" dirty="0"/>
          </a:p>
        </p:txBody>
      </p:sp>
    </p:spTree>
    <p:extLst>
      <p:ext uri="{BB962C8B-B14F-4D97-AF65-F5344CB8AC3E}">
        <p14:creationId xmlns:p14="http://schemas.microsoft.com/office/powerpoint/2010/main" val="2488998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C2E44-562B-51EE-6A76-961A31F5B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7449800" cy="1143000"/>
          </a:xfrm>
        </p:spPr>
        <p:txBody>
          <a:bodyPr>
            <a:normAutofit/>
          </a:bodyPr>
          <a:lstStyle/>
          <a:p>
            <a:r>
              <a:rPr lang="en-GB" sz="6600" dirty="0"/>
              <a:t>Key Recommendations</a:t>
            </a:r>
            <a:endParaRPr lang="en-JO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C3D89-5F2A-AC70-528E-40A2F8535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17602200" cy="6591300"/>
          </a:xfrm>
        </p:spPr>
        <p:txBody>
          <a:bodyPr>
            <a:normAutofit/>
          </a:bodyPr>
          <a:lstStyle/>
          <a:p>
            <a:r>
              <a:rPr lang="en-GB" sz="4000" dirty="0"/>
              <a:t>Reduce generation of sludge at source; aerobic vs anaerobic treatment.. Assess the options and form the road map for further applications.</a:t>
            </a:r>
          </a:p>
          <a:p>
            <a:r>
              <a:rPr lang="en-GB" sz="4000" dirty="0"/>
              <a:t>Incentivise innovative solutions for sludge management and reuse</a:t>
            </a:r>
          </a:p>
          <a:p>
            <a:r>
              <a:rPr lang="en-GB" sz="4000" dirty="0"/>
              <a:t>Develop further local capacity to enable fabricating the green house technology locally and thus eases the investment cost.</a:t>
            </a:r>
          </a:p>
          <a:p>
            <a:r>
              <a:rPr lang="en-GB" sz="4000" dirty="0"/>
              <a:t>Sustain the experience via training and staffing.</a:t>
            </a:r>
          </a:p>
          <a:p>
            <a:r>
              <a:rPr lang="en-GB" sz="4000" dirty="0"/>
              <a:t>Future applications may benefit from Carbon Credits and engaging the private sector.</a:t>
            </a:r>
          </a:p>
        </p:txBody>
      </p:sp>
    </p:spTree>
    <p:extLst>
      <p:ext uri="{BB962C8B-B14F-4D97-AF65-F5344CB8AC3E}">
        <p14:creationId xmlns:p14="http://schemas.microsoft.com/office/powerpoint/2010/main" val="1588464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JO" sz="270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C36D297-51AB-9480-19D1-758EB249D6E6}"/>
              </a:ext>
            </a:extLst>
          </p:cNvPr>
          <p:cNvSpPr txBox="1">
            <a:spLocks/>
          </p:cNvSpPr>
          <p:nvPr/>
        </p:nvSpPr>
        <p:spPr>
          <a:xfrm>
            <a:off x="1257300" y="4338119"/>
            <a:ext cx="3929583" cy="492732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200" dirty="0"/>
              <a:t>We will be happy to receive few questions.</a:t>
            </a:r>
          </a:p>
          <a:p>
            <a:endParaRPr lang="en-GB" sz="4200" dirty="0"/>
          </a:p>
          <a:p>
            <a:endParaRPr lang="en-JO" sz="42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9994949-9D31-EA2B-5E9F-F95FE0A9917A}"/>
              </a:ext>
            </a:extLst>
          </p:cNvPr>
          <p:cNvSpPr txBox="1">
            <a:spLocks/>
          </p:cNvSpPr>
          <p:nvPr/>
        </p:nvSpPr>
        <p:spPr>
          <a:xfrm>
            <a:off x="1030965" y="2169769"/>
            <a:ext cx="3929583" cy="198834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600" dirty="0"/>
              <a:t>Thank you </a:t>
            </a:r>
            <a:endParaRPr lang="en-JO" sz="6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72311" y="263795"/>
            <a:ext cx="2932140" cy="2204456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104451" y="279911"/>
            <a:ext cx="1369880" cy="2341325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7048501"/>
            <a:ext cx="18288000" cy="3266033"/>
          </a:xfrm>
          <a:custGeom>
            <a:avLst/>
            <a:gdLst/>
            <a:ahLst/>
            <a:cxnLst/>
            <a:rect l="l" t="t" r="r" b="b"/>
            <a:pathLst>
              <a:path w="19079995" h="5314193">
                <a:moveTo>
                  <a:pt x="0" y="0"/>
                </a:moveTo>
                <a:lnTo>
                  <a:pt x="19079996" y="0"/>
                </a:lnTo>
                <a:lnTo>
                  <a:pt x="19079996" y="5314194"/>
                </a:lnTo>
                <a:lnTo>
                  <a:pt x="0" y="531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851" b="-17393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1525" y="517712"/>
            <a:ext cx="2350131" cy="1696619"/>
          </a:xfrm>
          <a:prstGeom prst="rect">
            <a:avLst/>
          </a:prstGeom>
        </p:spPr>
      </p:pic>
      <p:sp>
        <p:nvSpPr>
          <p:cNvPr id="6" name="Titel 32">
            <a:extLst>
              <a:ext uri="{FF2B5EF4-FFF2-40B4-BE49-F238E27FC236}">
                <a16:creationId xmlns:a16="http://schemas.microsoft.com/office/drawing/2014/main" id="{23A61D77-638B-E273-055D-BCBF5F89FD63}"/>
              </a:ext>
            </a:extLst>
          </p:cNvPr>
          <p:cNvSpPr txBox="1">
            <a:spLocks/>
          </p:cNvSpPr>
          <p:nvPr/>
        </p:nvSpPr>
        <p:spPr>
          <a:xfrm>
            <a:off x="250031" y="2621236"/>
            <a:ext cx="17787938" cy="6060281"/>
          </a:xfrm>
          <a:prstGeom prst="rect">
            <a:avLst/>
          </a:prstGeom>
        </p:spPr>
        <p:txBody>
          <a:bodyPr/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GB" sz="5400" dirty="0"/>
            </a:br>
            <a:br>
              <a:rPr lang="en-GB" sz="5400" dirty="0"/>
            </a:br>
            <a:r>
              <a:rPr lang="en-GB" sz="5400" dirty="0"/>
              <a:t>Technical Sustainable Management (TSM) </a:t>
            </a:r>
            <a:br>
              <a:rPr lang="en-GB" sz="5400" dirty="0"/>
            </a:br>
            <a:r>
              <a:rPr lang="en-GB" sz="5400" dirty="0"/>
              <a:t>GIZ Jordan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53B94F-4C20-6158-AD40-B2157DE6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31212" y="376103"/>
            <a:ext cx="4055318" cy="16744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7FB161-63DB-EADE-70F1-23B35B793C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430" y="539876"/>
            <a:ext cx="2602238" cy="150254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 bwMode="auto">
          <a:xfrm>
            <a:off x="1066800" y="746880"/>
            <a:ext cx="14290200" cy="926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6E645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371566"/>
            <a:r>
              <a:rPr lang="de-DE" sz="3600" b="1" dirty="0" err="1">
                <a:latin typeface="Arial"/>
              </a:rPr>
              <a:t>What</a:t>
            </a:r>
            <a:r>
              <a:rPr lang="de-DE" sz="3600" b="1" dirty="0">
                <a:latin typeface="Arial"/>
              </a:rPr>
              <a:t> </a:t>
            </a:r>
            <a:r>
              <a:rPr lang="de-DE" sz="3600" b="1" dirty="0" err="1">
                <a:latin typeface="Arial"/>
              </a:rPr>
              <a:t>is</a:t>
            </a:r>
            <a:r>
              <a:rPr lang="de-DE" sz="3600" b="1" dirty="0">
                <a:latin typeface="Arial"/>
              </a:rPr>
              <a:t> TSM?</a:t>
            </a:r>
          </a:p>
          <a:p>
            <a:pPr defTabSz="1371566"/>
            <a:endParaRPr lang="de-DE" sz="3600" b="1" dirty="0">
              <a:latin typeface="Arial"/>
            </a:endParaRPr>
          </a:p>
          <a:p>
            <a:pPr defTabSz="1371566"/>
            <a:r>
              <a:rPr lang="en-US" sz="3300" dirty="0">
                <a:latin typeface="Arial"/>
              </a:rPr>
              <a:t>Technical Sustainable Management is a system addressing:</a:t>
            </a:r>
            <a:endParaRPr lang="de-DE" sz="3300" dirty="0">
              <a:latin typeface="Arial"/>
            </a:endParaRPr>
          </a:p>
        </p:txBody>
      </p:sp>
      <p:sp>
        <p:nvSpPr>
          <p:cNvPr id="18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6580166" y="9871504"/>
            <a:ext cx="5127674" cy="369332"/>
          </a:xfrm>
        </p:spPr>
        <p:txBody>
          <a:bodyPr/>
          <a:lstStyle/>
          <a:p>
            <a:pPr defTabSz="137156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Technical Sustainable Management</a:t>
            </a:r>
            <a:endParaRPr lang="de-DE" dirty="0"/>
          </a:p>
        </p:txBody>
      </p:sp>
      <p:sp>
        <p:nvSpPr>
          <p:cNvPr id="19" name="Datumsplatzhalter 3"/>
          <p:cNvSpPr>
            <a:spLocks noGrp="1"/>
          </p:cNvSpPr>
          <p:nvPr>
            <p:ph type="dt" sz="half" idx="11"/>
          </p:nvPr>
        </p:nvSpPr>
        <p:spPr>
          <a:xfrm>
            <a:off x="3304733" y="9871504"/>
            <a:ext cx="1943100" cy="369332"/>
          </a:xfrm>
        </p:spPr>
        <p:txBody>
          <a:bodyPr/>
          <a:lstStyle/>
          <a:p>
            <a:pPr defTabSz="1371566" eaLnBrk="0" fontAlgn="base" hangingPunct="0">
              <a:spcBef>
                <a:spcPct val="0"/>
              </a:spcBef>
              <a:spcAft>
                <a:spcPct val="0"/>
              </a:spcAft>
            </a:pPr>
            <a:fld id="{AC602AFF-2D9C-480B-AC60-38AECD10E1EB}" type="datetime1">
              <a:rPr lang="en-US"/>
              <a:pPr defTabSz="1371566" eaLnBrk="0" fontAlgn="base" hangingPunct="0">
                <a:spcBef>
                  <a:spcPct val="0"/>
                </a:spcBef>
                <a:spcAft>
                  <a:spcPct val="0"/>
                </a:spcAft>
              </a:pPr>
              <a:t>4/27/2025</a:t>
            </a:fld>
            <a:endParaRPr lang="de-DE" dirty="0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D96161E7-6BB1-9641-008B-F7D10C908282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AutoShape 3"/>
          <p:cNvSpPr>
            <a:spLocks noChangeArrowheads="1"/>
          </p:cNvSpPr>
          <p:nvPr/>
        </p:nvSpPr>
        <p:spPr bwMode="auto">
          <a:xfrm>
            <a:off x="685798" y="3051425"/>
            <a:ext cx="3356990" cy="896369"/>
          </a:xfrm>
          <a:prstGeom prst="homePlate">
            <a:avLst>
              <a:gd name="adj" fmla="val 20759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lIns="108000" tIns="411480" rIns="108000" bIns="54000" anchor="ctr" anchorCtr="0">
            <a:noAutofit/>
          </a:bodyPr>
          <a:lstStyle/>
          <a:p>
            <a:pPr marL="273837" indent="-138108" defTabSz="1371566" eaLnBrk="0" fontAlgn="base" hangingPunct="0">
              <a:spcBef>
                <a:spcPct val="0"/>
              </a:spcBef>
            </a:pPr>
            <a:r>
              <a:rPr lang="en-US" sz="3200" b="1" noProof="1">
                <a:solidFill>
                  <a:srgbClr val="FFFFFF"/>
                </a:solidFill>
                <a:latin typeface="Arial" charset="0"/>
              </a:rPr>
              <a:t>Management</a:t>
            </a:r>
          </a:p>
          <a:p>
            <a:pPr marL="273837" indent="-138108" defTabSz="1371566" eaLnBrk="0" fontAlgn="base" hangingPunct="0">
              <a:spcBef>
                <a:spcPct val="0"/>
              </a:spcBef>
            </a:pPr>
            <a:endParaRPr lang="en-US" sz="3200" b="1" noProof="1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1" name="Freeform 4"/>
          <p:cNvSpPr>
            <a:spLocks/>
          </p:cNvSpPr>
          <p:nvPr/>
        </p:nvSpPr>
        <p:spPr bwMode="auto">
          <a:xfrm>
            <a:off x="4025631" y="3032110"/>
            <a:ext cx="10985769" cy="896369"/>
          </a:xfrm>
          <a:custGeom>
            <a:avLst/>
            <a:gdLst/>
            <a:ahLst/>
            <a:cxnLst>
              <a:cxn ang="0">
                <a:pos x="4538" y="0"/>
              </a:cxn>
              <a:cxn ang="0">
                <a:pos x="0" y="0"/>
              </a:cxn>
              <a:cxn ang="0">
                <a:pos x="105" y="541"/>
              </a:cxn>
              <a:cxn ang="0">
                <a:pos x="0" y="1080"/>
              </a:cxn>
              <a:cxn ang="0">
                <a:pos x="4538" y="1080"/>
              </a:cxn>
              <a:cxn ang="0">
                <a:pos x="4538" y="0"/>
              </a:cxn>
            </a:cxnLst>
            <a:rect l="0" t="0" r="r" b="b"/>
            <a:pathLst>
              <a:path w="4538" h="1080">
                <a:moveTo>
                  <a:pt x="4538" y="0"/>
                </a:moveTo>
                <a:lnTo>
                  <a:pt x="0" y="0"/>
                </a:lnTo>
                <a:lnTo>
                  <a:pt x="105" y="541"/>
                </a:lnTo>
                <a:lnTo>
                  <a:pt x="0" y="1080"/>
                </a:lnTo>
                <a:lnTo>
                  <a:pt x="4538" y="1080"/>
                </a:lnTo>
                <a:lnTo>
                  <a:pt x="4538" y="0"/>
                </a:lnTo>
              </a:path>
            </a:pathLst>
          </a:custGeom>
          <a:noFill/>
          <a:ln w="9525" cmpd="sng">
            <a:solidFill>
              <a:srgbClr val="A7978D"/>
            </a:solidFill>
            <a:prstDash val="solid"/>
            <a:miter lim="800000"/>
            <a:headEnd/>
            <a:tailEnd/>
          </a:ln>
          <a:effectLst/>
        </p:spPr>
        <p:txBody>
          <a:bodyPr lIns="540000" tIns="54000" rIns="108000" bIns="54000" anchor="ctr"/>
          <a:lstStyle/>
          <a:p>
            <a:pPr marL="433377" lvl="1" indent="-261932" defTabSz="1028675">
              <a:buClr>
                <a:srgbClr val="C80F0F"/>
              </a:buClr>
              <a:buSzPct val="100000"/>
              <a:buFont typeface="Arial"/>
              <a:buChar char="•"/>
              <a:defRPr/>
            </a:pPr>
            <a:r>
              <a:rPr lang="en-US" sz="3200" dirty="0">
                <a:solidFill>
                  <a:srgbClr val="6E6452"/>
                </a:solidFill>
                <a:latin typeface="Arial"/>
              </a:rPr>
              <a:t>Quality management system which guides managers to fulfill their legal obligations</a:t>
            </a:r>
          </a:p>
        </p:txBody>
      </p:sp>
      <p:sp>
        <p:nvSpPr>
          <p:cNvPr id="32" name="AutoShape 3"/>
          <p:cNvSpPr>
            <a:spLocks noChangeArrowheads="1"/>
          </p:cNvSpPr>
          <p:nvPr/>
        </p:nvSpPr>
        <p:spPr bwMode="auto">
          <a:xfrm>
            <a:off x="685798" y="4059302"/>
            <a:ext cx="3356990" cy="998298"/>
          </a:xfrm>
          <a:prstGeom prst="homePlate">
            <a:avLst>
              <a:gd name="adj" fmla="val 20759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lIns="108000" tIns="411480" rIns="108000" bIns="54000" anchor="ctr" anchorCtr="0">
            <a:noAutofit/>
          </a:bodyPr>
          <a:lstStyle/>
          <a:p>
            <a:pPr marL="273837" indent="-138108" defTabSz="1371566" eaLnBrk="0" fontAlgn="base" hangingPunct="0">
              <a:spcBef>
                <a:spcPct val="0"/>
              </a:spcBef>
            </a:pPr>
            <a:r>
              <a:rPr lang="en-US" sz="3200" b="1" noProof="1">
                <a:solidFill>
                  <a:srgbClr val="FFFFFF"/>
                </a:solidFill>
                <a:latin typeface="Arial" charset="0"/>
              </a:rPr>
              <a:t>Evaluation</a:t>
            </a:r>
          </a:p>
          <a:p>
            <a:pPr marL="273837" indent="-138108" defTabSz="1371566" eaLnBrk="0" fontAlgn="base" hangingPunct="0">
              <a:spcBef>
                <a:spcPct val="0"/>
              </a:spcBef>
            </a:pPr>
            <a:endParaRPr lang="en-US" sz="3200" b="1" noProof="1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3" name="Freeform 4"/>
          <p:cNvSpPr>
            <a:spLocks/>
          </p:cNvSpPr>
          <p:nvPr/>
        </p:nvSpPr>
        <p:spPr bwMode="auto">
          <a:xfrm>
            <a:off x="4025631" y="4059302"/>
            <a:ext cx="10985769" cy="998298"/>
          </a:xfrm>
          <a:custGeom>
            <a:avLst/>
            <a:gdLst/>
            <a:ahLst/>
            <a:cxnLst>
              <a:cxn ang="0">
                <a:pos x="4538" y="0"/>
              </a:cxn>
              <a:cxn ang="0">
                <a:pos x="0" y="0"/>
              </a:cxn>
              <a:cxn ang="0">
                <a:pos x="105" y="541"/>
              </a:cxn>
              <a:cxn ang="0">
                <a:pos x="0" y="1080"/>
              </a:cxn>
              <a:cxn ang="0">
                <a:pos x="4538" y="1080"/>
              </a:cxn>
              <a:cxn ang="0">
                <a:pos x="4538" y="0"/>
              </a:cxn>
            </a:cxnLst>
            <a:rect l="0" t="0" r="r" b="b"/>
            <a:pathLst>
              <a:path w="4538" h="1080">
                <a:moveTo>
                  <a:pt x="4538" y="0"/>
                </a:moveTo>
                <a:lnTo>
                  <a:pt x="0" y="0"/>
                </a:lnTo>
                <a:lnTo>
                  <a:pt x="105" y="541"/>
                </a:lnTo>
                <a:lnTo>
                  <a:pt x="0" y="1080"/>
                </a:lnTo>
                <a:lnTo>
                  <a:pt x="4538" y="1080"/>
                </a:lnTo>
                <a:lnTo>
                  <a:pt x="4538" y="0"/>
                </a:lnTo>
              </a:path>
            </a:pathLst>
          </a:custGeom>
          <a:noFill/>
          <a:ln w="9525" cmpd="sng">
            <a:solidFill>
              <a:srgbClr val="A7978D"/>
            </a:solidFill>
            <a:prstDash val="solid"/>
            <a:miter lim="800000"/>
            <a:headEnd/>
            <a:tailEnd/>
          </a:ln>
          <a:effectLst/>
        </p:spPr>
        <p:txBody>
          <a:bodyPr lIns="540000" tIns="54000" rIns="108000" bIns="54000"/>
          <a:lstStyle/>
          <a:p>
            <a:pPr marL="433377" lvl="1" indent="-261932" defTabSz="1028675">
              <a:buClr>
                <a:srgbClr val="C80F0F"/>
              </a:buClr>
              <a:buSzPct val="100000"/>
              <a:buFont typeface="Arial"/>
              <a:buChar char="•"/>
              <a:defRPr/>
            </a:pPr>
            <a:r>
              <a:rPr lang="en-US" sz="3200" dirty="0">
                <a:solidFill>
                  <a:srgbClr val="6E6452"/>
                </a:solidFill>
                <a:latin typeface="Arial"/>
              </a:rPr>
              <a:t>Performance of facilities is monitored and evaluated based on TSM requirement catalog</a:t>
            </a:r>
          </a:p>
        </p:txBody>
      </p:sp>
      <p:sp>
        <p:nvSpPr>
          <p:cNvPr id="34" name="Freeform 4"/>
          <p:cNvSpPr>
            <a:spLocks/>
          </p:cNvSpPr>
          <p:nvPr/>
        </p:nvSpPr>
        <p:spPr bwMode="auto">
          <a:xfrm>
            <a:off x="4025628" y="5177993"/>
            <a:ext cx="10985769" cy="896369"/>
          </a:xfrm>
          <a:custGeom>
            <a:avLst/>
            <a:gdLst/>
            <a:ahLst/>
            <a:cxnLst>
              <a:cxn ang="0">
                <a:pos x="4538" y="0"/>
              </a:cxn>
              <a:cxn ang="0">
                <a:pos x="0" y="0"/>
              </a:cxn>
              <a:cxn ang="0">
                <a:pos x="105" y="541"/>
              </a:cxn>
              <a:cxn ang="0">
                <a:pos x="0" y="1080"/>
              </a:cxn>
              <a:cxn ang="0">
                <a:pos x="4538" y="1080"/>
              </a:cxn>
              <a:cxn ang="0">
                <a:pos x="4538" y="0"/>
              </a:cxn>
            </a:cxnLst>
            <a:rect l="0" t="0" r="r" b="b"/>
            <a:pathLst>
              <a:path w="4538" h="1080">
                <a:moveTo>
                  <a:pt x="4538" y="0"/>
                </a:moveTo>
                <a:lnTo>
                  <a:pt x="0" y="0"/>
                </a:lnTo>
                <a:lnTo>
                  <a:pt x="105" y="541"/>
                </a:lnTo>
                <a:lnTo>
                  <a:pt x="0" y="1080"/>
                </a:lnTo>
                <a:lnTo>
                  <a:pt x="4538" y="1080"/>
                </a:lnTo>
                <a:lnTo>
                  <a:pt x="4538" y="0"/>
                </a:lnTo>
              </a:path>
            </a:pathLst>
          </a:custGeom>
          <a:noFill/>
          <a:ln w="9525" cmpd="sng">
            <a:solidFill>
              <a:srgbClr val="A7978D"/>
            </a:solidFill>
            <a:prstDash val="solid"/>
            <a:miter lim="800000"/>
            <a:headEnd/>
            <a:tailEnd/>
          </a:ln>
          <a:effectLst/>
        </p:spPr>
        <p:txBody>
          <a:bodyPr lIns="540000" tIns="0" rIns="108000" bIns="54000"/>
          <a:lstStyle/>
          <a:p>
            <a:pPr marL="433377" lvl="1" indent="-261932" defTabSz="1028675">
              <a:buClr>
                <a:srgbClr val="C80F0F"/>
              </a:buClr>
              <a:buSzPct val="100000"/>
              <a:buFont typeface="Arial"/>
              <a:buChar char="•"/>
              <a:defRPr/>
            </a:pPr>
            <a:endParaRPr lang="en-US" altLang="de-DE" sz="2400" kern="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433377" lvl="1" indent="-261932" defTabSz="1028675">
              <a:buClr>
                <a:srgbClr val="C80F0F"/>
              </a:buClr>
              <a:buSzPct val="100000"/>
              <a:buFont typeface="Arial"/>
              <a:buChar char="•"/>
              <a:defRPr/>
            </a:pPr>
            <a:r>
              <a:rPr lang="en-US" altLang="de-DE" sz="3200" dirty="0">
                <a:solidFill>
                  <a:srgbClr val="6E6452"/>
                </a:solidFill>
                <a:latin typeface="Arial"/>
              </a:rPr>
              <a:t>Benchmarking wastewater utilities </a:t>
            </a:r>
            <a:endParaRPr lang="de-DE" altLang="de-DE" sz="3200" dirty="0">
              <a:solidFill>
                <a:srgbClr val="6E6452"/>
              </a:solidFill>
              <a:latin typeface="Arial"/>
            </a:endParaRPr>
          </a:p>
        </p:txBody>
      </p:sp>
      <p:sp>
        <p:nvSpPr>
          <p:cNvPr id="35" name="AutoShape 3"/>
          <p:cNvSpPr>
            <a:spLocks noChangeArrowheads="1"/>
          </p:cNvSpPr>
          <p:nvPr/>
        </p:nvSpPr>
        <p:spPr bwMode="auto">
          <a:xfrm>
            <a:off x="685798" y="6220286"/>
            <a:ext cx="3356988" cy="896369"/>
          </a:xfrm>
          <a:prstGeom prst="homePlate">
            <a:avLst>
              <a:gd name="adj" fmla="val 20759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lIns="108000" tIns="411480" rIns="108000" bIns="54000" anchor="ctr" anchorCtr="0">
            <a:noAutofit/>
          </a:bodyPr>
          <a:lstStyle/>
          <a:p>
            <a:pPr marL="273837" indent="-138108" defTabSz="1371566" eaLnBrk="0" fontAlgn="base" hangingPunct="0">
              <a:spcBef>
                <a:spcPct val="0"/>
              </a:spcBef>
              <a:spcAft>
                <a:spcPts val="900"/>
              </a:spcAft>
            </a:pPr>
            <a:r>
              <a:rPr lang="en-US" sz="3200" b="1" noProof="1">
                <a:solidFill>
                  <a:srgbClr val="FFFFFF"/>
                </a:solidFill>
                <a:latin typeface="Arial" charset="0"/>
              </a:rPr>
              <a:t>Certification</a:t>
            </a:r>
          </a:p>
          <a:p>
            <a:pPr marL="273837" indent="-138108" defTabSz="1371566" eaLnBrk="0" fontAlgn="base" hangingPunct="0">
              <a:spcBef>
                <a:spcPct val="0"/>
              </a:spcBef>
              <a:spcAft>
                <a:spcPts val="900"/>
              </a:spcAft>
            </a:pPr>
            <a:endParaRPr lang="en-US" sz="2400" b="1" noProof="1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6" name="Freeform 4"/>
          <p:cNvSpPr>
            <a:spLocks/>
          </p:cNvSpPr>
          <p:nvPr/>
        </p:nvSpPr>
        <p:spPr bwMode="auto">
          <a:xfrm>
            <a:off x="4025630" y="6217847"/>
            <a:ext cx="10985767" cy="896369"/>
          </a:xfrm>
          <a:custGeom>
            <a:avLst/>
            <a:gdLst/>
            <a:ahLst/>
            <a:cxnLst>
              <a:cxn ang="0">
                <a:pos x="4538" y="0"/>
              </a:cxn>
              <a:cxn ang="0">
                <a:pos x="0" y="0"/>
              </a:cxn>
              <a:cxn ang="0">
                <a:pos x="105" y="541"/>
              </a:cxn>
              <a:cxn ang="0">
                <a:pos x="0" y="1080"/>
              </a:cxn>
              <a:cxn ang="0">
                <a:pos x="4538" y="1080"/>
              </a:cxn>
              <a:cxn ang="0">
                <a:pos x="4538" y="0"/>
              </a:cxn>
            </a:cxnLst>
            <a:rect l="0" t="0" r="r" b="b"/>
            <a:pathLst>
              <a:path w="4538" h="1080">
                <a:moveTo>
                  <a:pt x="4538" y="0"/>
                </a:moveTo>
                <a:lnTo>
                  <a:pt x="0" y="0"/>
                </a:lnTo>
                <a:lnTo>
                  <a:pt x="105" y="541"/>
                </a:lnTo>
                <a:lnTo>
                  <a:pt x="0" y="1080"/>
                </a:lnTo>
                <a:lnTo>
                  <a:pt x="4538" y="1080"/>
                </a:lnTo>
                <a:lnTo>
                  <a:pt x="4538" y="0"/>
                </a:lnTo>
              </a:path>
            </a:pathLst>
          </a:custGeom>
          <a:noFill/>
          <a:ln w="9525" cmpd="sng">
            <a:solidFill>
              <a:srgbClr val="A7978D"/>
            </a:solidFill>
            <a:prstDash val="solid"/>
            <a:miter lim="800000"/>
            <a:headEnd/>
            <a:tailEnd/>
          </a:ln>
          <a:effectLst/>
        </p:spPr>
        <p:txBody>
          <a:bodyPr lIns="540000" tIns="0" rIns="108000" bIns="54000"/>
          <a:lstStyle/>
          <a:p>
            <a:pPr marL="433377" lvl="1" indent="-261932" defTabSz="1028675">
              <a:buClr>
                <a:srgbClr val="C80F0F"/>
              </a:buClr>
              <a:buSzPct val="100000"/>
              <a:buFont typeface="Arial"/>
              <a:buChar char="•"/>
              <a:defRPr/>
            </a:pPr>
            <a:endParaRPr lang="en-US" sz="2400" kern="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433377" lvl="1" indent="-261932" defTabSz="1028675">
              <a:buClr>
                <a:srgbClr val="C80F0F"/>
              </a:buClr>
              <a:buSzPct val="100000"/>
              <a:buFont typeface="Arial"/>
              <a:buChar char="•"/>
              <a:defRPr/>
            </a:pPr>
            <a:r>
              <a:rPr lang="en-US" sz="3200" dirty="0">
                <a:solidFill>
                  <a:srgbClr val="6E6452"/>
                </a:solidFill>
                <a:latin typeface="Arial"/>
              </a:rPr>
              <a:t>Quality label for legal and technical requirements</a:t>
            </a:r>
            <a:endParaRPr lang="de-DE" altLang="de-DE" sz="3200" dirty="0">
              <a:solidFill>
                <a:srgbClr val="6E6452"/>
              </a:solidFill>
              <a:latin typeface="Arial"/>
            </a:endParaRPr>
          </a:p>
        </p:txBody>
      </p:sp>
      <p:sp>
        <p:nvSpPr>
          <p:cNvPr id="37" name="AutoShape 3"/>
          <p:cNvSpPr>
            <a:spLocks noChangeArrowheads="1"/>
          </p:cNvSpPr>
          <p:nvPr/>
        </p:nvSpPr>
        <p:spPr bwMode="auto">
          <a:xfrm>
            <a:off x="685800" y="5134019"/>
            <a:ext cx="3356988" cy="998298"/>
          </a:xfrm>
          <a:prstGeom prst="homePlate">
            <a:avLst>
              <a:gd name="adj" fmla="val 20759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lIns="108000" tIns="411480" rIns="108000" bIns="54000" anchor="ctr" anchorCtr="0">
            <a:noAutofit/>
          </a:bodyPr>
          <a:lstStyle/>
          <a:p>
            <a:pPr marL="273837" indent="-138108" defTabSz="1371566" eaLnBrk="0" fontAlgn="base" hangingPunct="0">
              <a:spcBef>
                <a:spcPct val="0"/>
              </a:spcBef>
            </a:pPr>
            <a:r>
              <a:rPr lang="en-US" sz="3200" b="1" noProof="1">
                <a:solidFill>
                  <a:srgbClr val="FFFFFF"/>
                </a:solidFill>
                <a:latin typeface="Arial" charset="0"/>
              </a:rPr>
              <a:t>Benchmarking</a:t>
            </a:r>
          </a:p>
          <a:p>
            <a:pPr marL="273837" indent="-138108" defTabSz="1371566" eaLnBrk="0" fontAlgn="base" hangingPunct="0">
              <a:spcBef>
                <a:spcPct val="0"/>
              </a:spcBef>
            </a:pPr>
            <a:endParaRPr lang="en-US" sz="3200" b="1" noProof="1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41255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B1542CE-7BA6-5C22-7B03-BB86260CAE93}"/>
              </a:ext>
            </a:extLst>
          </p:cNvPr>
          <p:cNvSpPr txBox="1"/>
          <p:nvPr/>
        </p:nvSpPr>
        <p:spPr>
          <a:xfrm>
            <a:off x="762000" y="647700"/>
            <a:ext cx="9144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Objectives of TSM Jordan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5C1046A-548C-AB1B-288D-E6DF661F8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984921"/>
            <a:ext cx="12893040" cy="4447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7160" tIns="68580" rIns="137160" bIns="68580" numCol="1" anchor="ctr" anchorCtr="0" compatLnSpc="1">
            <a:prstTxWarp prst="textNoShape">
              <a:avLst/>
            </a:prstTxWarp>
            <a:spAutoFit/>
          </a:bodyPr>
          <a:lstStyle/>
          <a:p>
            <a:pPr marL="1028700" lvl="1" indent="-5715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4000" dirty="0">
                <a:latin typeface="Arial" panose="020B0604020202020204" pitchFamily="34" charset="0"/>
              </a:rPr>
              <a:t>Ensure </a:t>
            </a:r>
            <a:r>
              <a:rPr lang="en-US" altLang="en-US" sz="4000" b="1" dirty="0">
                <a:latin typeface="Arial" panose="020B0604020202020204" pitchFamily="34" charset="0"/>
              </a:rPr>
              <a:t>sustainable operation</a:t>
            </a:r>
            <a:r>
              <a:rPr lang="en-US" altLang="en-US" sz="4000" dirty="0">
                <a:latin typeface="Arial" panose="020B0604020202020204" pitchFamily="34" charset="0"/>
              </a:rPr>
              <a:t> of WWTPs.</a:t>
            </a:r>
          </a:p>
          <a:p>
            <a:pPr marL="1028700" lvl="1" indent="-5715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4000" dirty="0">
                <a:latin typeface="Arial" panose="020B0604020202020204" pitchFamily="34" charset="0"/>
              </a:rPr>
              <a:t>Guarantee </a:t>
            </a:r>
            <a:r>
              <a:rPr lang="en-US" altLang="en-US" sz="4000" b="1" dirty="0">
                <a:latin typeface="Arial" panose="020B0604020202020204" pitchFamily="34" charset="0"/>
              </a:rPr>
              <a:t>compliance with Jordanian environmental and safety regulations</a:t>
            </a:r>
            <a:r>
              <a:rPr lang="en-US" altLang="en-US" sz="4000" dirty="0">
                <a:latin typeface="Arial" panose="020B0604020202020204" pitchFamily="34" charset="0"/>
              </a:rPr>
              <a:t>.</a:t>
            </a:r>
          </a:p>
          <a:p>
            <a:pPr marL="1028700" lvl="1" indent="-5715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4000" dirty="0">
                <a:latin typeface="Arial" panose="020B0604020202020204" pitchFamily="34" charset="0"/>
              </a:rPr>
              <a:t>Foster </a:t>
            </a:r>
            <a:r>
              <a:rPr lang="en-US" altLang="en-US" sz="4000" b="1" dirty="0">
                <a:latin typeface="Arial" panose="020B0604020202020204" pitchFamily="34" charset="0"/>
              </a:rPr>
              <a:t>institutional accountability</a:t>
            </a:r>
            <a:r>
              <a:rPr lang="en-US" altLang="en-US" sz="4000" dirty="0">
                <a:latin typeface="Arial" panose="020B0604020202020204" pitchFamily="34" charset="0"/>
              </a:rPr>
              <a:t> and performance.</a:t>
            </a:r>
          </a:p>
          <a:p>
            <a:pPr marL="1028700" lvl="1" indent="-5715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4000" dirty="0">
                <a:latin typeface="Arial" panose="020B0604020202020204" pitchFamily="34" charset="0"/>
              </a:rPr>
              <a:t>Promote </a:t>
            </a:r>
            <a:r>
              <a:rPr lang="en-US" altLang="en-US" sz="4000" b="1" dirty="0">
                <a:latin typeface="Arial" panose="020B0604020202020204" pitchFamily="34" charset="0"/>
              </a:rPr>
              <a:t>transparency, documentation, and continuous improvement</a:t>
            </a:r>
            <a:r>
              <a:rPr lang="en-US" altLang="en-US" sz="4000" dirty="0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2636BCE1-7E18-4D0C-914E-431569828C78}"/>
              </a:ext>
            </a:extLst>
          </p:cNvPr>
          <p:cNvSpPr/>
          <p:nvPr/>
        </p:nvSpPr>
        <p:spPr>
          <a:xfrm>
            <a:off x="5334000" y="0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05640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595AF-E69F-0CA4-9B7E-5E6A74155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163286"/>
            <a:ext cx="7560129" cy="18288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TSM Implementation in YWC WWTPs: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F7B31-AE23-1C2A-4833-4BCC3115EC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5172" y="2155373"/>
            <a:ext cx="6602867" cy="7527471"/>
          </a:xfrm>
        </p:spPr>
        <p:txBody>
          <a:bodyPr>
            <a:normAutofit/>
          </a:bodyPr>
          <a:lstStyle/>
          <a:p>
            <a:pPr marL="428625" indent="-428625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Started in </a:t>
            </a:r>
            <a:r>
              <a:rPr lang="en-US" sz="2800" b="1" dirty="0">
                <a:latin typeface="+mj-lt"/>
              </a:rPr>
              <a:t>2017.</a:t>
            </a:r>
            <a:endParaRPr lang="en-US" sz="2800" dirty="0">
              <a:latin typeface="+mj-lt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YWC supported the development of the </a:t>
            </a:r>
            <a:r>
              <a:rPr lang="en-US" sz="2800" b="1" dirty="0">
                <a:latin typeface="+mj-lt"/>
              </a:rPr>
              <a:t>TSM Guidelines and the TSM Requirement inspection booklet</a:t>
            </a:r>
            <a:r>
              <a:rPr lang="en-US" sz="2800" dirty="0">
                <a:latin typeface="+mj-lt"/>
              </a:rPr>
              <a:t>. 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TSM inspectors </a:t>
            </a:r>
            <a:r>
              <a:rPr lang="en-US" sz="2800" dirty="0">
                <a:latin typeface="+mj-lt"/>
              </a:rPr>
              <a:t>were trained from YWC and expanded to other water utilities. 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A </a:t>
            </a:r>
            <a:r>
              <a:rPr lang="en-US" sz="2800" b="1" dirty="0">
                <a:latin typeface="+mj-lt"/>
              </a:rPr>
              <a:t>focal point for TSM YWC </a:t>
            </a:r>
            <a:r>
              <a:rPr lang="en-US" sz="2800" dirty="0">
                <a:latin typeface="+mj-lt"/>
              </a:rPr>
              <a:t>was appointed.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Out of 12 WWTPS,  </a:t>
            </a:r>
            <a:r>
              <a:rPr lang="en-US" sz="2800" b="1" dirty="0">
                <a:latin typeface="+mj-lt"/>
              </a:rPr>
              <a:t>9 WWTPs received TSM certificates</a:t>
            </a:r>
            <a:r>
              <a:rPr lang="en-US" sz="2800" dirty="0">
                <a:latin typeface="+mj-lt"/>
              </a:rPr>
              <a:t>, according to the following pillars:</a:t>
            </a:r>
          </a:p>
          <a:p>
            <a:r>
              <a:rPr lang="en-US" sz="2800" dirty="0">
                <a:latin typeface="+mj-lt"/>
              </a:rPr>
              <a:t>( Human Resources, Occupational Health and Safety, Operation, Maintenance, Quality Control/Assurance, Energy Efficiency).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31" descr="IMG_20170328_101921338_HDR">
            <a:extLst>
              <a:ext uri="{FF2B5EF4-FFF2-40B4-BE49-F238E27FC236}">
                <a16:creationId xmlns:a16="http://schemas.microsoft.com/office/drawing/2014/main" id="{D0EFADDC-6D75-0910-492F-86B897C3FCB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5966" y="6183212"/>
            <a:ext cx="7325387" cy="3940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Grafik 4">
            <a:extLst>
              <a:ext uri="{FF2B5EF4-FFF2-40B4-BE49-F238E27FC236}">
                <a16:creationId xmlns:a16="http://schemas.microsoft.com/office/drawing/2014/main" id="{F929E2BE-EB19-3956-4317-2DF72E00B2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31" y="346919"/>
            <a:ext cx="4016829" cy="58057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Grafik 6">
            <a:extLst>
              <a:ext uri="{FF2B5EF4-FFF2-40B4-BE49-F238E27FC236}">
                <a16:creationId xmlns:a16="http://schemas.microsoft.com/office/drawing/2014/main" id="{340F085A-DD5F-CAAC-5480-6821BBEB09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4553" y="163286"/>
            <a:ext cx="3838518" cy="5989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3D7D241F-D20F-65C0-5BBE-D244B2B4702E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736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616D7DE-7900-285F-A97F-FF44FB1F89A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25556" y="9871504"/>
            <a:ext cx="6836898" cy="369332"/>
          </a:xfrm>
        </p:spPr>
        <p:txBody>
          <a:bodyPr vert="horz" wrap="square" lIns="137160" tIns="68580" rIns="137160" bIns="6858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spcAft>
                <a:spcPts val="900"/>
              </a:spcAft>
            </a:pPr>
            <a:r>
              <a:rPr lang="de-DE" b="1" spc="107">
                <a:latin typeface="Arial Narrow" pitchFamily="34" charset="0"/>
              </a:rPr>
              <a:t>Technical Sustainable Management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7D61AA-A485-E5CB-E8A0-0BC0DA5777B5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358310" y="9871504"/>
            <a:ext cx="2590800" cy="369332"/>
          </a:xfrm>
        </p:spPr>
        <p:txBody>
          <a:bodyPr vert="horz" wrap="square" lIns="137160" tIns="68580" rIns="137160" bIns="6858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spcAft>
                <a:spcPts val="900"/>
              </a:spcAft>
            </a:pPr>
            <a:fld id="{328C7383-2799-4EB3-BA8D-DB25453087DE}" type="datetime1">
              <a:rPr lang="en-US" smtClean="0"/>
              <a:pPr>
                <a:spcAft>
                  <a:spcPts val="900"/>
                </a:spcAft>
              </a:pPr>
              <a:t>4/27/2025</a:t>
            </a:fld>
            <a:endParaRPr lang="de-DE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51A3780-B937-45C3-B19C-06D5922FB111}"/>
              </a:ext>
            </a:extLst>
          </p:cNvPr>
          <p:cNvSpPr txBox="1">
            <a:spLocks/>
          </p:cNvSpPr>
          <p:nvPr/>
        </p:nvSpPr>
        <p:spPr bwMode="auto">
          <a:xfrm>
            <a:off x="762000" y="2714208"/>
            <a:ext cx="11520000" cy="57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6E645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371566">
              <a:spcBef>
                <a:spcPts val="600"/>
              </a:spcBef>
              <a:spcAft>
                <a:spcPts val="1200"/>
              </a:spcAft>
              <a:buClr>
                <a:srgbClr val="C80F0F"/>
              </a:buClr>
              <a:tabLst>
                <a:tab pos="3286044" algn="l"/>
              </a:tabLst>
            </a:pPr>
            <a:r>
              <a:rPr lang="de-DE" sz="4400" b="1" kern="0" dirty="0">
                <a:latin typeface="+mn-lt"/>
              </a:rPr>
              <a:t>TSM-Jordan – </a:t>
            </a:r>
            <a:r>
              <a:rPr lang="de-DE" sz="4400" b="1" kern="0" dirty="0" err="1">
                <a:latin typeface="+mn-lt"/>
              </a:rPr>
              <a:t>Requirement</a:t>
            </a:r>
            <a:r>
              <a:rPr lang="de-DE" sz="4400" b="1" kern="0" dirty="0">
                <a:latin typeface="+mn-lt"/>
              </a:rPr>
              <a:t> Catalogue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8E742C-AF67-ECDF-06D5-08A9ABB93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6991" y="495300"/>
            <a:ext cx="5439797" cy="7688759"/>
          </a:xfrm>
          <a:prstGeom prst="rect">
            <a:avLst/>
          </a:prstGeom>
          <a:noFill/>
        </p:spPr>
      </p:pic>
      <p:sp>
        <p:nvSpPr>
          <p:cNvPr id="6" name="Freeform 2">
            <a:extLst>
              <a:ext uri="{FF2B5EF4-FFF2-40B4-BE49-F238E27FC236}">
                <a16:creationId xmlns:a16="http://schemas.microsoft.com/office/drawing/2014/main" id="{CFC43236-3536-B1CE-20B2-B3596DE7ACAA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91849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8A4E7B-CDC8-4F9D-919D-4D2489BBA8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137156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/>
              <a:t>TSM Dry Run - Preparation Workshop</a:t>
            </a:r>
            <a:endParaRPr lang="de-D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453992-D838-42CC-9E73-973360FE5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600" y="4838700"/>
            <a:ext cx="16310400" cy="5915549"/>
          </a:xfrm>
        </p:spPr>
        <p:txBody>
          <a:bodyPr/>
          <a:lstStyle/>
          <a:p>
            <a:r>
              <a:rPr lang="en-GB" sz="3600" dirty="0"/>
              <a:t>138 pages</a:t>
            </a:r>
          </a:p>
          <a:p>
            <a:r>
              <a:rPr lang="en-GB" sz="3600" dirty="0"/>
              <a:t>English / Arabic</a:t>
            </a:r>
          </a:p>
          <a:p>
            <a:r>
              <a:rPr lang="en-GB" sz="3600" dirty="0"/>
              <a:t>44 TSM questions in total</a:t>
            </a:r>
          </a:p>
          <a:p>
            <a:r>
              <a:rPr lang="en-GB" sz="3600" dirty="0"/>
              <a:t>6 TSM pillars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281784F-B7CC-4AA6-A65D-F7B102D732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751704"/>
              </p:ext>
            </p:extLst>
          </p:nvPr>
        </p:nvGraphicFramePr>
        <p:xfrm>
          <a:off x="1371600" y="571500"/>
          <a:ext cx="14935200" cy="4010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2128096777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1232668803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1551997967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304263466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1329694405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141838063"/>
                    </a:ext>
                  </a:extLst>
                </a:gridCol>
              </a:tblGrid>
              <a:tr h="2946160">
                <a:tc>
                  <a:txBody>
                    <a:bodyPr/>
                    <a:lstStyle/>
                    <a:p>
                      <a:r>
                        <a:rPr lang="en-GB" sz="2300" b="0" dirty="0"/>
                        <a:t>Human Resources (H)</a:t>
                      </a:r>
                    </a:p>
                  </a:txBody>
                  <a:tcPr marL="137160" marR="137160" marT="68580" marB="6858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300" b="0" dirty="0"/>
                        <a:t>Occupational Health and safety (OHS)</a:t>
                      </a:r>
                    </a:p>
                  </a:txBody>
                  <a:tcPr marL="137160" marR="137160" marT="68580" marB="6858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300" b="0" dirty="0"/>
                        <a:t>Operation (O)</a:t>
                      </a:r>
                    </a:p>
                  </a:txBody>
                  <a:tcPr marL="137160" marR="137160" marT="68580" marB="6858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300" b="0" dirty="0"/>
                        <a:t>Maintenance (M)</a:t>
                      </a:r>
                    </a:p>
                  </a:txBody>
                  <a:tcPr marL="137160" marR="137160" marT="68580" marB="6858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300" b="0" dirty="0"/>
                        <a:t>Quality Assurance / Quality Control (Q)</a:t>
                      </a:r>
                    </a:p>
                  </a:txBody>
                  <a:tcPr marL="137160" marR="137160" marT="68580" marB="6858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300" b="0" dirty="0"/>
                        <a:t>Energy Efficiency (E)</a:t>
                      </a:r>
                    </a:p>
                  </a:txBody>
                  <a:tcPr marL="137160" marR="137160" marT="68580" marB="6858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00059"/>
                  </a:ext>
                </a:extLst>
              </a:tr>
              <a:tr h="1064702">
                <a:tc>
                  <a:txBody>
                    <a:bodyPr/>
                    <a:lstStyle/>
                    <a:p>
                      <a:pPr algn="ctr"/>
                      <a:r>
                        <a:rPr lang="en-GB" sz="2300" b="1" dirty="0"/>
                        <a:t>8 Questions</a:t>
                      </a:r>
                    </a:p>
                  </a:txBody>
                  <a:tcPr marL="137160" marR="137160" marT="68580" marB="6858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300" b="1" dirty="0"/>
                        <a:t>13 Questions</a:t>
                      </a:r>
                    </a:p>
                  </a:txBody>
                  <a:tcPr marL="137160" marR="137160" marT="68580" marB="6858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300" b="1" dirty="0"/>
                        <a:t>9 Questions</a:t>
                      </a:r>
                    </a:p>
                  </a:txBody>
                  <a:tcPr marL="137160" marR="137160" marT="68580" marB="6858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300" b="1" dirty="0"/>
                        <a:t>8 Questions</a:t>
                      </a:r>
                    </a:p>
                  </a:txBody>
                  <a:tcPr marL="137160" marR="137160" marT="68580" marB="6858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300" b="1" dirty="0"/>
                        <a:t>4 Questions</a:t>
                      </a:r>
                    </a:p>
                  </a:txBody>
                  <a:tcPr marL="137160" marR="137160" marT="68580" marB="6858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300" b="1" dirty="0"/>
                        <a:t>2 Questions</a:t>
                      </a:r>
                    </a:p>
                  </a:txBody>
                  <a:tcPr marL="137160" marR="137160" marT="68580" marB="6858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317638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57EC3592-E0C8-180E-DC64-F7A647FDF45F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932035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8817AFAA-D084-4E69-A017-FE46B0CE41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09217" y="2748964"/>
            <a:ext cx="4863236" cy="68737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914EBB-A314-4C85-9A61-7E13711EB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TSM Jordan Terminology - Example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4BF3AB-0681-4788-9BB9-AE661F31527A}"/>
              </a:ext>
            </a:extLst>
          </p:cNvPr>
          <p:cNvSpPr txBox="1"/>
          <p:nvPr/>
        </p:nvSpPr>
        <p:spPr>
          <a:xfrm>
            <a:off x="8823960" y="3649335"/>
            <a:ext cx="6152040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56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3300" b="1" dirty="0">
                <a:solidFill>
                  <a:srgbClr val="999999"/>
                </a:solidFill>
                <a:latin typeface="Arial" charset="0"/>
              </a:rPr>
              <a:t>TSM Question</a:t>
            </a:r>
          </a:p>
          <a:p>
            <a:pPr defTabSz="1371566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3300" b="1" dirty="0">
              <a:solidFill>
                <a:srgbClr val="999999"/>
              </a:solidFill>
              <a:latin typeface="Arial" charset="0"/>
            </a:endParaRPr>
          </a:p>
          <a:p>
            <a:pPr defTabSz="137156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3300" b="1" dirty="0">
                <a:solidFill>
                  <a:srgbClr val="999999"/>
                </a:solidFill>
                <a:latin typeface="Arial" charset="0"/>
              </a:rPr>
              <a:t>Reference</a:t>
            </a:r>
          </a:p>
          <a:p>
            <a:pPr defTabSz="1371566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3300" b="1" dirty="0">
              <a:solidFill>
                <a:srgbClr val="999999"/>
              </a:solidFill>
              <a:latin typeface="Arial" charset="0"/>
            </a:endParaRPr>
          </a:p>
          <a:p>
            <a:pPr defTabSz="137156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3300" b="1" dirty="0">
                <a:solidFill>
                  <a:srgbClr val="999999"/>
                </a:solidFill>
                <a:latin typeface="Arial" charset="0"/>
              </a:rPr>
              <a:t>Guiding Questions for Inspectors</a:t>
            </a:r>
          </a:p>
          <a:p>
            <a:pPr defTabSz="1371566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3300" b="1" dirty="0">
              <a:solidFill>
                <a:srgbClr val="999999"/>
              </a:solidFill>
              <a:latin typeface="Arial" charset="0"/>
            </a:endParaRPr>
          </a:p>
          <a:p>
            <a:pPr defTabSz="137156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3300" b="1" dirty="0">
                <a:solidFill>
                  <a:srgbClr val="999999"/>
                </a:solidFill>
                <a:latin typeface="Arial" charset="0"/>
              </a:rPr>
              <a:t>Evidence</a:t>
            </a:r>
          </a:p>
          <a:p>
            <a:pPr defTabSz="1371566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3300" b="1" dirty="0">
              <a:solidFill>
                <a:srgbClr val="999999"/>
              </a:solidFill>
              <a:latin typeface="Arial" charset="0"/>
            </a:endParaRPr>
          </a:p>
          <a:p>
            <a:pPr defTabSz="1371566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3300" b="1" dirty="0">
              <a:solidFill>
                <a:srgbClr val="999999"/>
              </a:solidFill>
              <a:latin typeface="Arial" charset="0"/>
            </a:endParaRPr>
          </a:p>
          <a:p>
            <a:pPr defTabSz="137156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3300" b="1" dirty="0">
                <a:solidFill>
                  <a:srgbClr val="999999"/>
                </a:solidFill>
                <a:latin typeface="Arial" charset="0"/>
              </a:rPr>
              <a:t>Guidelines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9B7C49F-34C5-429E-90DD-A38C142BEA48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319396" y="3839912"/>
            <a:ext cx="1596006" cy="17875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A1A6F07-E81E-421A-B929-B77ECAE9942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923403" y="4888004"/>
            <a:ext cx="900560" cy="954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3EEAC9F-D738-4B7C-A9B9-50A49992B0A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835320" y="5360569"/>
            <a:ext cx="1080083" cy="61937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BCE78CB-2CFE-410C-B63B-E16170E59BE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923404" y="8217017"/>
            <a:ext cx="991998" cy="78514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8918E83-BDCC-42FE-8878-BBACC875882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552952" y="6510413"/>
            <a:ext cx="4271010" cy="97230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" name="Freeform 2">
            <a:extLst>
              <a:ext uri="{FF2B5EF4-FFF2-40B4-BE49-F238E27FC236}">
                <a16:creationId xmlns:a16="http://schemas.microsoft.com/office/drawing/2014/main" id="{4BD6884E-3FA9-3511-7042-28198B10DD0A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445474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F4A478-C4F7-4818-B1AA-A428929083E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137156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/>
              <a:t>Technical Sustainable Management</a:t>
            </a:r>
            <a:endParaRPr lang="de-DE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A1CAC58C-2C18-4EBB-9993-59FFBFF97E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2800" y="276986"/>
            <a:ext cx="11353800" cy="9963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481619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D283C-0F1C-0D12-5A78-DCE21C18F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772" y="730553"/>
            <a:ext cx="15552000" cy="926892"/>
          </a:xfrm>
        </p:spPr>
        <p:txBody>
          <a:bodyPr wrap="square" anchor="t">
            <a:normAutofit/>
          </a:bodyPr>
          <a:lstStyle/>
          <a:p>
            <a:r>
              <a:rPr lang="en-US" sz="4800" b="1" dirty="0"/>
              <a:t>Roles &amp; Structure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6F718F-1921-95AC-7577-750A3CA7281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25556" y="9871504"/>
            <a:ext cx="6836898" cy="369332"/>
          </a:xfrm>
        </p:spPr>
        <p:txBody>
          <a:bodyPr wrap="square" anchor="t">
            <a:normAutofit/>
          </a:bodyPr>
          <a:lstStyle/>
          <a:p>
            <a:pPr>
              <a:spcAft>
                <a:spcPts val="900"/>
              </a:spcAft>
            </a:pPr>
            <a:r>
              <a:rPr lang="de-DE"/>
              <a:t>Technical Sustainable Management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922F80-D8F9-1947-5E2E-C536212C67A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358310" y="9871504"/>
            <a:ext cx="2590800" cy="369332"/>
          </a:xfrm>
        </p:spPr>
        <p:txBody>
          <a:bodyPr wrap="square" anchor="t">
            <a:normAutofit/>
          </a:bodyPr>
          <a:lstStyle/>
          <a:p>
            <a:pPr>
              <a:spcAft>
                <a:spcPts val="900"/>
              </a:spcAft>
            </a:pPr>
            <a:fld id="{7FA651E7-3254-4D30-A8F3-AA04BE9F4829}" type="datetime1">
              <a:rPr lang="en-US" noProof="0" smtClean="0"/>
              <a:pPr>
                <a:spcAft>
                  <a:spcPts val="900"/>
                </a:spcAft>
              </a:pPr>
              <a:t>4/27/2025</a:t>
            </a:fld>
            <a:endParaRPr lang="de-DE" noProof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FB288CF-B7AF-310B-D1DF-1008BEECC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019300"/>
            <a:ext cx="8166000" cy="7376700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600" b="1" dirty="0"/>
              <a:t>TSM Directorate</a:t>
            </a:r>
            <a:r>
              <a:rPr lang="en-US" sz="3600" dirty="0"/>
              <a:t>:</a:t>
            </a:r>
          </a:p>
          <a:p>
            <a:pPr marL="1114425" lvl="1" indent="-428625">
              <a:lnSpc>
                <a:spcPct val="90000"/>
              </a:lnSpc>
            </a:pPr>
            <a:r>
              <a:rPr lang="en-US" sz="3600" dirty="0"/>
              <a:t>Located within WAJ.</a:t>
            </a:r>
          </a:p>
          <a:p>
            <a:pPr marL="1114425" lvl="1" indent="-428625">
              <a:lnSpc>
                <a:spcPct val="90000"/>
              </a:lnSpc>
            </a:pPr>
            <a:r>
              <a:rPr lang="en-US" sz="3600" dirty="0"/>
              <a:t>Manages implementation, inspection scheduling, certification.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600" b="1" dirty="0"/>
              <a:t>TSM Focal Points</a:t>
            </a:r>
            <a:r>
              <a:rPr lang="en-US" sz="3600" dirty="0"/>
              <a:t>:</a:t>
            </a:r>
          </a:p>
          <a:p>
            <a:pPr marL="1114425" lvl="1" indent="-428625">
              <a:lnSpc>
                <a:spcPct val="90000"/>
              </a:lnSpc>
            </a:pPr>
            <a:r>
              <a:rPr lang="en-US" sz="3600" dirty="0"/>
              <a:t>Appointed from water utilities.</a:t>
            </a:r>
          </a:p>
          <a:p>
            <a:pPr marL="1114425" lvl="1" indent="-428625">
              <a:lnSpc>
                <a:spcPct val="90000"/>
              </a:lnSpc>
            </a:pPr>
            <a:r>
              <a:rPr lang="en-US" sz="3600" dirty="0"/>
              <a:t>Coordinate between plants and TSM Directorate.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600" b="1" dirty="0"/>
              <a:t>Inspectors</a:t>
            </a:r>
            <a:r>
              <a:rPr lang="en-US" sz="3600" dirty="0"/>
              <a:t>:</a:t>
            </a:r>
          </a:p>
          <a:p>
            <a:pPr marL="1114425" lvl="1" indent="-428625">
              <a:lnSpc>
                <a:spcPct val="90000"/>
              </a:lnSpc>
            </a:pPr>
            <a:r>
              <a:rPr lang="en-US" sz="3600" dirty="0"/>
              <a:t>Trained experts performing on-site evaluations and audits.</a:t>
            </a:r>
          </a:p>
          <a:p>
            <a:pPr>
              <a:lnSpc>
                <a:spcPct val="90000"/>
              </a:lnSpc>
            </a:pPr>
            <a:endParaRPr lang="en-US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888158-23A9-C6CA-33A1-8AE8E39A68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947" r="12441" b="1"/>
          <a:stretch/>
        </p:blipFill>
        <p:spPr>
          <a:xfrm>
            <a:off x="9373772" y="2341834"/>
            <a:ext cx="8261906" cy="6255443"/>
          </a:xfrm>
          <a:prstGeom prst="rect">
            <a:avLst/>
          </a:prstGeom>
          <a:noFill/>
        </p:spPr>
      </p:pic>
      <p:sp>
        <p:nvSpPr>
          <p:cNvPr id="6" name="Freeform 2">
            <a:extLst>
              <a:ext uri="{FF2B5EF4-FFF2-40B4-BE49-F238E27FC236}">
                <a16:creationId xmlns:a16="http://schemas.microsoft.com/office/drawing/2014/main" id="{32BF3C2B-9D13-4B1C-5382-653E4BFFB4BC}"/>
              </a:ext>
            </a:extLst>
          </p:cNvPr>
          <p:cNvSpPr/>
          <p:nvPr/>
        </p:nvSpPr>
        <p:spPr>
          <a:xfrm>
            <a:off x="5334000" y="46164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64270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B5B4C-CD0A-8F8E-3F60-7055E525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5773400" cy="1143000"/>
          </a:xfrm>
        </p:spPr>
        <p:txBody>
          <a:bodyPr>
            <a:normAutofit/>
          </a:bodyPr>
          <a:lstStyle/>
          <a:p>
            <a:r>
              <a:rPr lang="en-US" sz="4800" b="1" dirty="0"/>
              <a:t>Certification Process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A86A278-660C-32B8-C5FE-535302752C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371600" y="2878738"/>
            <a:ext cx="16002000" cy="5062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7160" tIns="68580" rIns="137160" bIns="6858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 defTabSz="1371600" eaLnBrk="0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tabLst/>
            </a:pPr>
            <a:r>
              <a:rPr lang="en-US" altLang="en-US" sz="4000" dirty="0">
                <a:latin typeface="Arial" panose="020B0604020202020204" pitchFamily="34" charset="0"/>
              </a:rPr>
              <a:t>Two-stage evaluation:</a:t>
            </a:r>
          </a:p>
          <a:p>
            <a:pPr marL="457200" indent="-457200" defTabSz="1371600" eaLnBrk="0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tabLst/>
            </a:pPr>
            <a:r>
              <a:rPr lang="en-US" altLang="en-US" sz="4000" b="1" dirty="0">
                <a:latin typeface="Arial" panose="020B0604020202020204" pitchFamily="34" charset="0"/>
              </a:rPr>
              <a:t>Document Review</a:t>
            </a:r>
            <a:endParaRPr lang="en-US" altLang="en-US" sz="4000" dirty="0">
              <a:latin typeface="Arial" panose="020B0604020202020204" pitchFamily="34" charset="0"/>
            </a:endParaRPr>
          </a:p>
          <a:p>
            <a:pPr marL="457200" indent="-457200" defTabSz="1371600" eaLnBrk="0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tabLst/>
            </a:pPr>
            <a:r>
              <a:rPr lang="en-US" altLang="en-US" sz="4000" b="1" dirty="0">
                <a:latin typeface="Arial" panose="020B0604020202020204" pitchFamily="34" charset="0"/>
              </a:rPr>
              <a:t>Site Inspection</a:t>
            </a:r>
            <a:endParaRPr lang="en-US" altLang="en-US" sz="4000" dirty="0">
              <a:latin typeface="Arial" panose="020B0604020202020204" pitchFamily="34" charset="0"/>
            </a:endParaRPr>
          </a:p>
          <a:p>
            <a:pPr marL="457200" indent="-457200" defTabSz="1371600" eaLnBrk="0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tabLst/>
            </a:pPr>
            <a:r>
              <a:rPr lang="en-US" altLang="en-US" sz="4000" dirty="0">
                <a:latin typeface="Arial" panose="020B0604020202020204" pitchFamily="34" charset="0"/>
              </a:rPr>
              <a:t>Certification Levels:</a:t>
            </a:r>
          </a:p>
          <a:p>
            <a:pPr marL="457200" indent="-457200" defTabSz="1371600" eaLnBrk="0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tabLst/>
            </a:pPr>
            <a:r>
              <a:rPr lang="en-US" altLang="en-US" sz="4000" b="1" dirty="0">
                <a:latin typeface="Arial" panose="020B0604020202020204" pitchFamily="34" charset="0"/>
              </a:rPr>
              <a:t>Gold</a:t>
            </a:r>
            <a:r>
              <a:rPr lang="en-US" altLang="en-US" sz="4000" dirty="0">
                <a:latin typeface="Arial" panose="020B0604020202020204" pitchFamily="34" charset="0"/>
              </a:rPr>
              <a:t>: 98–100%</a:t>
            </a:r>
          </a:p>
          <a:p>
            <a:pPr marL="457200" indent="-457200" defTabSz="1371600" eaLnBrk="0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tabLst/>
            </a:pPr>
            <a:r>
              <a:rPr lang="en-US" altLang="en-US" sz="4000" b="1" dirty="0">
                <a:latin typeface="Arial" panose="020B0604020202020204" pitchFamily="34" charset="0"/>
              </a:rPr>
              <a:t>Silver</a:t>
            </a:r>
            <a:r>
              <a:rPr lang="en-US" altLang="en-US" sz="4000" dirty="0">
                <a:latin typeface="Arial" panose="020B0604020202020204" pitchFamily="34" charset="0"/>
              </a:rPr>
              <a:t>: 95–97.99%</a:t>
            </a:r>
          </a:p>
          <a:p>
            <a:pPr marL="457200" indent="-457200" defTabSz="1371600" eaLnBrk="0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tabLst/>
            </a:pPr>
            <a:r>
              <a:rPr lang="en-US" altLang="en-US" sz="4000" b="1" dirty="0">
                <a:latin typeface="Arial" panose="020B0604020202020204" pitchFamily="34" charset="0"/>
              </a:rPr>
              <a:t>Bronze</a:t>
            </a:r>
            <a:r>
              <a:rPr lang="en-US" altLang="en-US" sz="4000" dirty="0">
                <a:latin typeface="Arial" panose="020B0604020202020204" pitchFamily="34" charset="0"/>
              </a:rPr>
              <a:t>: 90–94.99%</a:t>
            </a:r>
          </a:p>
          <a:p>
            <a:pPr marL="457200" indent="-457200" defTabSz="1371600" eaLnBrk="0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tabLst/>
            </a:pPr>
            <a:r>
              <a:rPr lang="en-US" altLang="en-US" sz="4000" dirty="0">
                <a:latin typeface="Arial" panose="020B0604020202020204" pitchFamily="34" charset="0"/>
              </a:rPr>
              <a:t>Results documented and shared with WWTPs</a:t>
            </a:r>
            <a:r>
              <a:rPr lang="en-US" altLang="en-US" dirty="0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BA051AB9-12A7-8EA3-5D16-49B2345858CC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411621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4A700-1FA5-B691-E451-E734FFBCE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6002000" cy="1143000"/>
          </a:xfrm>
        </p:spPr>
        <p:txBody>
          <a:bodyPr/>
          <a:lstStyle/>
          <a:p>
            <a:r>
              <a:rPr lang="en-US" b="1" dirty="0"/>
              <a:t>Key Achievements (Since 2022)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706C4CB-6B0B-F1F6-97FF-21D9D1D9EC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9263292"/>
              </p:ext>
            </p:extLst>
          </p:nvPr>
        </p:nvGraphicFramePr>
        <p:xfrm>
          <a:off x="457200" y="2781300"/>
          <a:ext cx="17378368" cy="5074920"/>
        </p:xfrm>
        <a:graphic>
          <a:graphicData uri="http://schemas.openxmlformats.org/drawingml/2006/table">
            <a:tbl>
              <a:tblPr/>
              <a:tblGrid>
                <a:gridCol w="2819400">
                  <a:extLst>
                    <a:ext uri="{9D8B030D-6E8A-4147-A177-3AD203B41FA5}">
                      <a16:colId xmlns:a16="http://schemas.microsoft.com/office/drawing/2014/main" val="1666950708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327325645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3415675739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92855938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90513469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34580221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417872018"/>
                    </a:ext>
                  </a:extLst>
                </a:gridCol>
                <a:gridCol w="2366968">
                  <a:extLst>
                    <a:ext uri="{9D8B030D-6E8A-4147-A177-3AD203B41FA5}">
                      <a16:colId xmlns:a16="http://schemas.microsoft.com/office/drawing/2014/main" val="1269365974"/>
                    </a:ext>
                  </a:extLst>
                </a:gridCol>
              </a:tblGrid>
              <a:tr h="960120">
                <a:tc>
                  <a:txBody>
                    <a:bodyPr/>
                    <a:lstStyle/>
                    <a:p>
                      <a:r>
                        <a:rPr lang="en-US" sz="3600" b="1" dirty="0"/>
                        <a:t>Water Utility</a:t>
                      </a:r>
                      <a:endParaRPr lang="en-US" sz="3600" dirty="0"/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/>
                        <a:t>Inspections</a:t>
                      </a:r>
                      <a:endParaRPr lang="en-US" sz="3600" dirty="0"/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/>
                        <a:t>Certified WWTPs</a:t>
                      </a:r>
                      <a:endParaRPr lang="en-US" sz="3600" dirty="0"/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/>
                        <a:t>Gold</a:t>
                      </a:r>
                      <a:endParaRPr lang="en-US" sz="3600"/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/>
                        <a:t>Silver</a:t>
                      </a:r>
                      <a:endParaRPr lang="en-US" sz="3600"/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/>
                        <a:t>Bronze</a:t>
                      </a:r>
                      <a:endParaRPr lang="en-US" sz="3600"/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/>
                        <a:t>Failed</a:t>
                      </a:r>
                      <a:endParaRPr lang="en-US" sz="3600"/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/>
                        <a:t>Recertified</a:t>
                      </a:r>
                      <a:endParaRPr lang="en-US" sz="3600"/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055324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Yarmouk Water Co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11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10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3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6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2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5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862043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/>
                        <a:t>Miyahuna</a:t>
                      </a:r>
                      <a:endParaRPr lang="en-US" sz="3600" dirty="0"/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4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3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3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1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1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083102"/>
                  </a:ext>
                </a:extLst>
              </a:tr>
              <a:tr h="97884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Aqaba Water Co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5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4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2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2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2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718241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/>
                        <a:t>Total</a:t>
                      </a:r>
                      <a:endParaRPr lang="en-US" sz="3600" dirty="0"/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20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17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5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6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6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3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8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040800"/>
                  </a:ext>
                </a:extLst>
              </a:tr>
            </a:tbl>
          </a:graphicData>
        </a:graphic>
      </p:graphicFrame>
      <p:sp>
        <p:nvSpPr>
          <p:cNvPr id="7" name="Freeform 2">
            <a:extLst>
              <a:ext uri="{FF2B5EF4-FFF2-40B4-BE49-F238E27FC236}">
                <a16:creationId xmlns:a16="http://schemas.microsoft.com/office/drawing/2014/main" id="{852F2321-B5AD-7F29-DF06-51E9BCEFAABD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905357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D11F-32F6-13FE-3CFC-423BB7728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66700"/>
            <a:ext cx="16078200" cy="1143000"/>
          </a:xfrm>
        </p:spPr>
        <p:txBody>
          <a:bodyPr/>
          <a:lstStyle/>
          <a:p>
            <a:r>
              <a:rPr lang="en-US" b="1" dirty="0"/>
              <a:t>Highlighted WWTP Achievements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E5A389-B025-9619-4A0B-6A0371D13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6900"/>
            <a:ext cx="16237800" cy="66384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b="1" dirty="0"/>
              <a:t>Aqaba WWTP</a:t>
            </a:r>
            <a:r>
              <a:rPr lang="en-US" sz="4400" dirty="0"/>
              <a:t>: 100% score – Gold (2024)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b="1" dirty="0"/>
              <a:t>South Amman</a:t>
            </a:r>
            <a:r>
              <a:rPr lang="en-US" sz="4400" dirty="0"/>
              <a:t>: 99.12% – Gold (2024)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b="1" dirty="0"/>
              <a:t>Mahes &amp; </a:t>
            </a:r>
            <a:r>
              <a:rPr lang="en-US" sz="4400" b="1" dirty="0" err="1"/>
              <a:t>Fuheis</a:t>
            </a:r>
            <a:r>
              <a:rPr lang="en-US" sz="4400" dirty="0"/>
              <a:t>: 98.23% – Gold (2024)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b="1" dirty="0"/>
              <a:t>Wadi Musa</a:t>
            </a:r>
            <a:r>
              <a:rPr lang="en-US" sz="4400" dirty="0"/>
              <a:t>: Improved from 80.15% (fail) to 96.43% – Silver (2023)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b="1" dirty="0"/>
              <a:t>Wadi Hassan</a:t>
            </a:r>
            <a:r>
              <a:rPr lang="en-US" sz="4400" dirty="0"/>
              <a:t>: Multiple certifications and recertification cycles</a:t>
            </a:r>
          </a:p>
          <a:p>
            <a:endParaRPr 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C4EC71ED-2C72-174F-D89D-59362CAE0E46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155140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681869"/>
            <a:ext cx="15038658" cy="1143000"/>
          </a:xfrm>
        </p:spPr>
        <p:txBody>
          <a:bodyPr>
            <a:normAutofit fontScale="90000"/>
          </a:bodyPr>
          <a:lstStyle/>
          <a:p>
            <a:r>
              <a:rPr lang="de-DE" sz="6700" b="1" dirty="0"/>
              <a:t>Impact </a:t>
            </a:r>
            <a:r>
              <a:rPr lang="de-DE" sz="6700" b="1" dirty="0" err="1"/>
              <a:t>of</a:t>
            </a:r>
            <a:r>
              <a:rPr lang="de-DE" sz="6700" b="1" dirty="0"/>
              <a:t> TSM</a:t>
            </a:r>
            <a:br>
              <a:rPr lang="de-DE" b="1" dirty="0"/>
            </a:br>
            <a:r>
              <a:rPr lang="de-DE" b="1" dirty="0"/>
              <a:t> </a:t>
            </a:r>
          </a:p>
        </p:txBody>
      </p:sp>
      <p:sp>
        <p:nvSpPr>
          <p:cNvPr id="19" name="Textfeld 18"/>
          <p:cNvSpPr txBox="1"/>
          <p:nvPr/>
        </p:nvSpPr>
        <p:spPr>
          <a:xfrm rot="2353012">
            <a:off x="10126916" y="5868179"/>
            <a:ext cx="3839844" cy="2338140"/>
          </a:xfrm>
          <a:prstGeom prst="rect">
            <a:avLst/>
          </a:prstGeom>
          <a:noFill/>
          <a:ln w="635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1" vertOverflow="overflow" horzOverflow="overflow" vert="horz" wrap="square" lIns="137160" tIns="68580" rIns="137160" bIns="68580" numCol="1" spcCol="0" rtlCol="0" fromWordArt="0" anchor="t" anchorCtr="0" forceAA="0" compatLnSpc="1">
            <a:prstTxWarp prst="textArchDown">
              <a:avLst>
                <a:gd name="adj" fmla="val 21564632"/>
              </a:avLst>
            </a:prstTxWarp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2"/>
                </a:solidFill>
              </a:defRPr>
            </a:lvl1pPr>
          </a:lstStyle>
          <a:p>
            <a:pPr defTabSz="1370121"/>
            <a:r>
              <a:rPr lang="en-US" sz="2700" dirty="0">
                <a:solidFill>
                  <a:srgbClr val="FFFFFF"/>
                </a:solidFill>
                <a:latin typeface="Arial"/>
              </a:rPr>
              <a:t>Legislative Impact</a:t>
            </a:r>
          </a:p>
        </p:txBody>
      </p:sp>
      <p:sp>
        <p:nvSpPr>
          <p:cNvPr id="20" name="Textfeld 19"/>
          <p:cNvSpPr txBox="1"/>
          <p:nvPr/>
        </p:nvSpPr>
        <p:spPr>
          <a:xfrm rot="5967439">
            <a:off x="12121223" y="5719967"/>
            <a:ext cx="3057356" cy="1690613"/>
          </a:xfrm>
          <a:prstGeom prst="rect">
            <a:avLst/>
          </a:prstGeom>
          <a:noFill/>
        </p:spPr>
        <p:txBody>
          <a:bodyPr spcFirstLastPara="1" vert="horz" wrap="none" lIns="0" tIns="0" rIns="0" bIns="0" numCol="1" rtlCol="0">
            <a:prstTxWarp prst="textArchUp">
              <a:avLst/>
            </a:prstTxWarp>
            <a:spAutoFit/>
          </a:bodyPr>
          <a:lstStyle/>
          <a:p>
            <a:pPr indent="-368907" algn="ctr" defTabSz="1370121"/>
            <a:r>
              <a:rPr lang="en-US" sz="2700" b="1" dirty="0">
                <a:solidFill>
                  <a:srgbClr val="000000"/>
                </a:solidFill>
                <a:latin typeface="Arial"/>
              </a:rPr>
              <a:t>Environmental Impact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B3566E7-9E49-83BD-288D-814F17DDF2E7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23214" y="2165762"/>
            <a:ext cx="8748600" cy="5955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7160" tIns="68580" rIns="137160" bIns="68580" numCol="1" anchor="ctr" anchorCtr="0" compatLnSpc="1">
            <a:prstTxWarp prst="textNoShape">
              <a:avLst/>
            </a:prstTxWarp>
            <a:spAutoFit/>
          </a:bodyPr>
          <a:lstStyle/>
          <a:p>
            <a:pPr marL="571500" indent="-571500" defTabSz="1371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4200" dirty="0">
                <a:latin typeface="Arial" panose="020B0604020202020204" pitchFamily="34" charset="0"/>
              </a:rPr>
              <a:t>Standardized quality benchmarks across wastewater plants.</a:t>
            </a:r>
          </a:p>
          <a:p>
            <a:pPr marL="571500" indent="-571500" defTabSz="1371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4200" dirty="0">
                <a:latin typeface="Arial" panose="020B0604020202020204" pitchFamily="34" charset="0"/>
              </a:rPr>
              <a:t>Enhanced staff capacity through structured training.</a:t>
            </a:r>
          </a:p>
          <a:p>
            <a:pPr marL="571500" indent="-571500" defTabSz="1371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4200" dirty="0">
                <a:latin typeface="Arial" panose="020B0604020202020204" pitchFamily="34" charset="0"/>
              </a:rPr>
              <a:t>Reduction in operational risks via regular inspection.</a:t>
            </a:r>
          </a:p>
          <a:p>
            <a:pPr marL="571500" indent="-571500" defTabSz="1371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4200" dirty="0">
                <a:latin typeface="Arial" panose="020B0604020202020204" pitchFamily="34" charset="0"/>
              </a:rPr>
              <a:t>Promotes </a:t>
            </a:r>
            <a:r>
              <a:rPr lang="en-US" altLang="en-US" sz="4200" b="1" dirty="0">
                <a:latin typeface="Arial" panose="020B0604020202020204" pitchFamily="34" charset="0"/>
              </a:rPr>
              <a:t>Jordan’s sustainable water strategy</a:t>
            </a:r>
            <a:r>
              <a:rPr lang="en-US" altLang="en-US" sz="4200" dirty="0">
                <a:latin typeface="Arial" panose="020B0604020202020204" pitchFamily="34" charset="0"/>
              </a:rPr>
              <a:t> aligned with national water plans.</a:t>
            </a:r>
          </a:p>
        </p:txBody>
      </p:sp>
      <p:grpSp>
        <p:nvGrpSpPr>
          <p:cNvPr id="6" name="Gruppierung 7">
            <a:extLst>
              <a:ext uri="{FF2B5EF4-FFF2-40B4-BE49-F238E27FC236}">
                <a16:creationId xmlns:a16="http://schemas.microsoft.com/office/drawing/2014/main" id="{29A24BB1-C72E-1100-B11F-88B959F9B2B7}"/>
              </a:ext>
            </a:extLst>
          </p:cNvPr>
          <p:cNvGrpSpPr/>
          <p:nvPr/>
        </p:nvGrpSpPr>
        <p:grpSpPr>
          <a:xfrm>
            <a:off x="11283086" y="2907853"/>
            <a:ext cx="6084534" cy="5659649"/>
            <a:chOff x="469360" y="2075253"/>
            <a:chExt cx="4056356" cy="3773098"/>
          </a:xfrm>
        </p:grpSpPr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B5212A32-975A-E494-A599-E7733236E411}"/>
                </a:ext>
              </a:extLst>
            </p:cNvPr>
            <p:cNvSpPr>
              <a:spLocks noChangeAspect="1"/>
            </p:cNvSpPr>
            <p:nvPr/>
          </p:nvSpPr>
          <p:spPr bwMode="auto">
            <a:xfrm rot="1787863">
              <a:off x="469360" y="4562548"/>
              <a:ext cx="3118778" cy="1285803"/>
            </a:xfrm>
            <a:custGeom>
              <a:avLst/>
              <a:gdLst>
                <a:gd name="T0" fmla="*/ 1089 w 2140"/>
                <a:gd name="T1" fmla="*/ 295 h 932"/>
                <a:gd name="T2" fmla="*/ 1131 w 2140"/>
                <a:gd name="T3" fmla="*/ 291 h 932"/>
                <a:gd name="T4" fmla="*/ 1191 w 2140"/>
                <a:gd name="T5" fmla="*/ 280 h 932"/>
                <a:gd name="T6" fmla="*/ 1250 w 2140"/>
                <a:gd name="T7" fmla="*/ 264 h 932"/>
                <a:gd name="T8" fmla="*/ 1307 w 2140"/>
                <a:gd name="T9" fmla="*/ 243 h 932"/>
                <a:gd name="T10" fmla="*/ 1342 w 2140"/>
                <a:gd name="T11" fmla="*/ 225 h 932"/>
                <a:gd name="T12" fmla="*/ 1394 w 2140"/>
                <a:gd name="T13" fmla="*/ 195 h 932"/>
                <a:gd name="T14" fmla="*/ 1442 w 2140"/>
                <a:gd name="T15" fmla="*/ 160 h 932"/>
                <a:gd name="T16" fmla="*/ 1488 w 2140"/>
                <a:gd name="T17" fmla="*/ 122 h 932"/>
                <a:gd name="T18" fmla="*/ 1529 w 2140"/>
                <a:gd name="T19" fmla="*/ 79 h 932"/>
                <a:gd name="T20" fmla="*/ 1566 w 2140"/>
                <a:gd name="T21" fmla="*/ 32 h 932"/>
                <a:gd name="T22" fmla="*/ 1730 w 2140"/>
                <a:gd name="T23" fmla="*/ 322 h 932"/>
                <a:gd name="T24" fmla="*/ 2108 w 2140"/>
                <a:gd name="T25" fmla="*/ 369 h 932"/>
                <a:gd name="T26" fmla="*/ 2047 w 2140"/>
                <a:gd name="T27" fmla="*/ 451 h 932"/>
                <a:gd name="T28" fmla="*/ 2009 w 2140"/>
                <a:gd name="T29" fmla="*/ 497 h 932"/>
                <a:gd name="T30" fmla="*/ 1940 w 2140"/>
                <a:gd name="T31" fmla="*/ 570 h 932"/>
                <a:gd name="T32" fmla="*/ 1880 w 2140"/>
                <a:gd name="T33" fmla="*/ 624 h 932"/>
                <a:gd name="T34" fmla="*/ 1817 w 2140"/>
                <a:gd name="T35" fmla="*/ 674 h 932"/>
                <a:gd name="T36" fmla="*/ 1717 w 2140"/>
                <a:gd name="T37" fmla="*/ 743 h 932"/>
                <a:gd name="T38" fmla="*/ 1629 w 2140"/>
                <a:gd name="T39" fmla="*/ 792 h 932"/>
                <a:gd name="T40" fmla="*/ 1574 w 2140"/>
                <a:gd name="T41" fmla="*/ 819 h 932"/>
                <a:gd name="T42" fmla="*/ 1518 w 2140"/>
                <a:gd name="T43" fmla="*/ 842 h 932"/>
                <a:gd name="T44" fmla="*/ 1460 w 2140"/>
                <a:gd name="T45" fmla="*/ 864 h 932"/>
                <a:gd name="T46" fmla="*/ 1401 w 2140"/>
                <a:gd name="T47" fmla="*/ 883 h 932"/>
                <a:gd name="T48" fmla="*/ 1341 w 2140"/>
                <a:gd name="T49" fmla="*/ 898 h 932"/>
                <a:gd name="T50" fmla="*/ 1279 w 2140"/>
                <a:gd name="T51" fmla="*/ 911 h 932"/>
                <a:gd name="T52" fmla="*/ 1196 w 2140"/>
                <a:gd name="T53" fmla="*/ 924 h 932"/>
                <a:gd name="T54" fmla="*/ 1133 w 2140"/>
                <a:gd name="T55" fmla="*/ 929 h 932"/>
                <a:gd name="T56" fmla="*/ 1047 w 2140"/>
                <a:gd name="T57" fmla="*/ 932 h 932"/>
                <a:gd name="T58" fmla="*/ 946 w 2140"/>
                <a:gd name="T59" fmla="*/ 928 h 932"/>
                <a:gd name="T60" fmla="*/ 867 w 2140"/>
                <a:gd name="T61" fmla="*/ 920 h 932"/>
                <a:gd name="T62" fmla="*/ 771 w 2140"/>
                <a:gd name="T63" fmla="*/ 903 h 932"/>
                <a:gd name="T64" fmla="*/ 696 w 2140"/>
                <a:gd name="T65" fmla="*/ 884 h 932"/>
                <a:gd name="T66" fmla="*/ 622 w 2140"/>
                <a:gd name="T67" fmla="*/ 861 h 932"/>
                <a:gd name="T68" fmla="*/ 516 w 2140"/>
                <a:gd name="T69" fmla="*/ 818 h 932"/>
                <a:gd name="T70" fmla="*/ 415 w 2140"/>
                <a:gd name="T71" fmla="*/ 766 h 932"/>
                <a:gd name="T72" fmla="*/ 318 w 2140"/>
                <a:gd name="T73" fmla="*/ 706 h 932"/>
                <a:gd name="T74" fmla="*/ 258 w 2140"/>
                <a:gd name="T75" fmla="*/ 661 h 932"/>
                <a:gd name="T76" fmla="*/ 173 w 2140"/>
                <a:gd name="T77" fmla="*/ 588 h 932"/>
                <a:gd name="T78" fmla="*/ 94 w 2140"/>
                <a:gd name="T79" fmla="*/ 507 h 932"/>
                <a:gd name="T80" fmla="*/ 23 w 2140"/>
                <a:gd name="T81" fmla="*/ 421 h 932"/>
                <a:gd name="T82" fmla="*/ 365 w 2140"/>
                <a:gd name="T83" fmla="*/ 62 h 932"/>
                <a:gd name="T84" fmla="*/ 554 w 2140"/>
                <a:gd name="T85" fmla="*/ 73 h 932"/>
                <a:gd name="T86" fmla="*/ 627 w 2140"/>
                <a:gd name="T87" fmla="*/ 142 h 932"/>
                <a:gd name="T88" fmla="*/ 666 w 2140"/>
                <a:gd name="T89" fmla="*/ 172 h 932"/>
                <a:gd name="T90" fmla="*/ 706 w 2140"/>
                <a:gd name="T91" fmla="*/ 200 h 932"/>
                <a:gd name="T92" fmla="*/ 762 w 2140"/>
                <a:gd name="T93" fmla="*/ 233 h 932"/>
                <a:gd name="T94" fmla="*/ 809 w 2140"/>
                <a:gd name="T95" fmla="*/ 253 h 932"/>
                <a:gd name="T96" fmla="*/ 857 w 2140"/>
                <a:gd name="T97" fmla="*/ 269 h 932"/>
                <a:gd name="T98" fmla="*/ 909 w 2140"/>
                <a:gd name="T99" fmla="*/ 282 h 932"/>
                <a:gd name="T100" fmla="*/ 964 w 2140"/>
                <a:gd name="T101" fmla="*/ 291 h 932"/>
                <a:gd name="T102" fmla="*/ 1026 w 2140"/>
                <a:gd name="T103" fmla="*/ 295 h 93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140"/>
                <a:gd name="T157" fmla="*/ 0 h 932"/>
                <a:gd name="T158" fmla="*/ 2140 w 2140"/>
                <a:gd name="T159" fmla="*/ 932 h 93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140" h="932">
                  <a:moveTo>
                    <a:pt x="1047" y="296"/>
                  </a:moveTo>
                  <a:lnTo>
                    <a:pt x="1068" y="295"/>
                  </a:lnTo>
                  <a:lnTo>
                    <a:pt x="1089" y="295"/>
                  </a:lnTo>
                  <a:lnTo>
                    <a:pt x="1109" y="293"/>
                  </a:lnTo>
                  <a:lnTo>
                    <a:pt x="1120" y="292"/>
                  </a:lnTo>
                  <a:lnTo>
                    <a:pt x="1131" y="291"/>
                  </a:lnTo>
                  <a:lnTo>
                    <a:pt x="1151" y="288"/>
                  </a:lnTo>
                  <a:lnTo>
                    <a:pt x="1171" y="285"/>
                  </a:lnTo>
                  <a:lnTo>
                    <a:pt x="1191" y="280"/>
                  </a:lnTo>
                  <a:lnTo>
                    <a:pt x="1211" y="276"/>
                  </a:lnTo>
                  <a:lnTo>
                    <a:pt x="1231" y="270"/>
                  </a:lnTo>
                  <a:lnTo>
                    <a:pt x="1250" y="264"/>
                  </a:lnTo>
                  <a:lnTo>
                    <a:pt x="1269" y="258"/>
                  </a:lnTo>
                  <a:lnTo>
                    <a:pt x="1288" y="250"/>
                  </a:lnTo>
                  <a:lnTo>
                    <a:pt x="1307" y="243"/>
                  </a:lnTo>
                  <a:lnTo>
                    <a:pt x="1325" y="234"/>
                  </a:lnTo>
                  <a:lnTo>
                    <a:pt x="1334" y="230"/>
                  </a:lnTo>
                  <a:lnTo>
                    <a:pt x="1342" y="225"/>
                  </a:lnTo>
                  <a:lnTo>
                    <a:pt x="1360" y="216"/>
                  </a:lnTo>
                  <a:lnTo>
                    <a:pt x="1377" y="205"/>
                  </a:lnTo>
                  <a:lnTo>
                    <a:pt x="1394" y="195"/>
                  </a:lnTo>
                  <a:lnTo>
                    <a:pt x="1410" y="184"/>
                  </a:lnTo>
                  <a:lnTo>
                    <a:pt x="1426" y="172"/>
                  </a:lnTo>
                  <a:lnTo>
                    <a:pt x="1442" y="160"/>
                  </a:lnTo>
                  <a:lnTo>
                    <a:pt x="1458" y="148"/>
                  </a:lnTo>
                  <a:lnTo>
                    <a:pt x="1473" y="135"/>
                  </a:lnTo>
                  <a:lnTo>
                    <a:pt x="1488" y="122"/>
                  </a:lnTo>
                  <a:lnTo>
                    <a:pt x="1502" y="108"/>
                  </a:lnTo>
                  <a:lnTo>
                    <a:pt x="1515" y="94"/>
                  </a:lnTo>
                  <a:lnTo>
                    <a:pt x="1529" y="79"/>
                  </a:lnTo>
                  <a:lnTo>
                    <a:pt x="1541" y="64"/>
                  </a:lnTo>
                  <a:lnTo>
                    <a:pt x="1554" y="48"/>
                  </a:lnTo>
                  <a:lnTo>
                    <a:pt x="1566" y="32"/>
                  </a:lnTo>
                  <a:lnTo>
                    <a:pt x="1577" y="16"/>
                  </a:lnTo>
                  <a:lnTo>
                    <a:pt x="1588" y="0"/>
                  </a:lnTo>
                  <a:lnTo>
                    <a:pt x="1730" y="322"/>
                  </a:lnTo>
                  <a:lnTo>
                    <a:pt x="2140" y="319"/>
                  </a:lnTo>
                  <a:lnTo>
                    <a:pt x="2119" y="353"/>
                  </a:lnTo>
                  <a:lnTo>
                    <a:pt x="2108" y="369"/>
                  </a:lnTo>
                  <a:lnTo>
                    <a:pt x="2096" y="387"/>
                  </a:lnTo>
                  <a:lnTo>
                    <a:pt x="2072" y="419"/>
                  </a:lnTo>
                  <a:lnTo>
                    <a:pt x="2047" y="451"/>
                  </a:lnTo>
                  <a:lnTo>
                    <a:pt x="2035" y="466"/>
                  </a:lnTo>
                  <a:lnTo>
                    <a:pt x="2022" y="482"/>
                  </a:lnTo>
                  <a:lnTo>
                    <a:pt x="2009" y="497"/>
                  </a:lnTo>
                  <a:lnTo>
                    <a:pt x="1995" y="512"/>
                  </a:lnTo>
                  <a:lnTo>
                    <a:pt x="1968" y="542"/>
                  </a:lnTo>
                  <a:lnTo>
                    <a:pt x="1940" y="570"/>
                  </a:lnTo>
                  <a:lnTo>
                    <a:pt x="1910" y="597"/>
                  </a:lnTo>
                  <a:lnTo>
                    <a:pt x="1895" y="611"/>
                  </a:lnTo>
                  <a:lnTo>
                    <a:pt x="1880" y="624"/>
                  </a:lnTo>
                  <a:lnTo>
                    <a:pt x="1864" y="637"/>
                  </a:lnTo>
                  <a:lnTo>
                    <a:pt x="1849" y="650"/>
                  </a:lnTo>
                  <a:lnTo>
                    <a:pt x="1817" y="674"/>
                  </a:lnTo>
                  <a:lnTo>
                    <a:pt x="1785" y="699"/>
                  </a:lnTo>
                  <a:lnTo>
                    <a:pt x="1751" y="721"/>
                  </a:lnTo>
                  <a:lnTo>
                    <a:pt x="1717" y="743"/>
                  </a:lnTo>
                  <a:lnTo>
                    <a:pt x="1683" y="763"/>
                  </a:lnTo>
                  <a:lnTo>
                    <a:pt x="1647" y="783"/>
                  </a:lnTo>
                  <a:lnTo>
                    <a:pt x="1629" y="792"/>
                  </a:lnTo>
                  <a:lnTo>
                    <a:pt x="1611" y="801"/>
                  </a:lnTo>
                  <a:lnTo>
                    <a:pt x="1592" y="810"/>
                  </a:lnTo>
                  <a:lnTo>
                    <a:pt x="1574" y="819"/>
                  </a:lnTo>
                  <a:lnTo>
                    <a:pt x="1555" y="827"/>
                  </a:lnTo>
                  <a:lnTo>
                    <a:pt x="1537" y="835"/>
                  </a:lnTo>
                  <a:lnTo>
                    <a:pt x="1518" y="842"/>
                  </a:lnTo>
                  <a:lnTo>
                    <a:pt x="1499" y="850"/>
                  </a:lnTo>
                  <a:lnTo>
                    <a:pt x="1480" y="858"/>
                  </a:lnTo>
                  <a:lnTo>
                    <a:pt x="1460" y="864"/>
                  </a:lnTo>
                  <a:lnTo>
                    <a:pt x="1440" y="871"/>
                  </a:lnTo>
                  <a:lnTo>
                    <a:pt x="1421" y="877"/>
                  </a:lnTo>
                  <a:lnTo>
                    <a:pt x="1401" y="883"/>
                  </a:lnTo>
                  <a:lnTo>
                    <a:pt x="1381" y="888"/>
                  </a:lnTo>
                  <a:lnTo>
                    <a:pt x="1361" y="893"/>
                  </a:lnTo>
                  <a:lnTo>
                    <a:pt x="1341" y="898"/>
                  </a:lnTo>
                  <a:lnTo>
                    <a:pt x="1321" y="903"/>
                  </a:lnTo>
                  <a:lnTo>
                    <a:pt x="1301" y="907"/>
                  </a:lnTo>
                  <a:lnTo>
                    <a:pt x="1279" y="911"/>
                  </a:lnTo>
                  <a:lnTo>
                    <a:pt x="1259" y="915"/>
                  </a:lnTo>
                  <a:lnTo>
                    <a:pt x="1217" y="921"/>
                  </a:lnTo>
                  <a:lnTo>
                    <a:pt x="1196" y="924"/>
                  </a:lnTo>
                  <a:lnTo>
                    <a:pt x="1175" y="926"/>
                  </a:lnTo>
                  <a:lnTo>
                    <a:pt x="1154" y="928"/>
                  </a:lnTo>
                  <a:lnTo>
                    <a:pt x="1133" y="929"/>
                  </a:lnTo>
                  <a:lnTo>
                    <a:pt x="1111" y="931"/>
                  </a:lnTo>
                  <a:lnTo>
                    <a:pt x="1090" y="931"/>
                  </a:lnTo>
                  <a:lnTo>
                    <a:pt x="1047" y="932"/>
                  </a:lnTo>
                  <a:lnTo>
                    <a:pt x="1007" y="932"/>
                  </a:lnTo>
                  <a:lnTo>
                    <a:pt x="967" y="930"/>
                  </a:lnTo>
                  <a:lnTo>
                    <a:pt x="946" y="928"/>
                  </a:lnTo>
                  <a:lnTo>
                    <a:pt x="926" y="927"/>
                  </a:lnTo>
                  <a:lnTo>
                    <a:pt x="887" y="922"/>
                  </a:lnTo>
                  <a:lnTo>
                    <a:pt x="867" y="920"/>
                  </a:lnTo>
                  <a:lnTo>
                    <a:pt x="848" y="917"/>
                  </a:lnTo>
                  <a:lnTo>
                    <a:pt x="810" y="910"/>
                  </a:lnTo>
                  <a:lnTo>
                    <a:pt x="771" y="903"/>
                  </a:lnTo>
                  <a:lnTo>
                    <a:pt x="733" y="894"/>
                  </a:lnTo>
                  <a:lnTo>
                    <a:pt x="714" y="889"/>
                  </a:lnTo>
                  <a:lnTo>
                    <a:pt x="696" y="884"/>
                  </a:lnTo>
                  <a:lnTo>
                    <a:pt x="659" y="873"/>
                  </a:lnTo>
                  <a:lnTo>
                    <a:pt x="640" y="867"/>
                  </a:lnTo>
                  <a:lnTo>
                    <a:pt x="622" y="861"/>
                  </a:lnTo>
                  <a:lnTo>
                    <a:pt x="586" y="847"/>
                  </a:lnTo>
                  <a:lnTo>
                    <a:pt x="551" y="833"/>
                  </a:lnTo>
                  <a:lnTo>
                    <a:pt x="516" y="818"/>
                  </a:lnTo>
                  <a:lnTo>
                    <a:pt x="481" y="801"/>
                  </a:lnTo>
                  <a:lnTo>
                    <a:pt x="448" y="784"/>
                  </a:lnTo>
                  <a:lnTo>
                    <a:pt x="415" y="766"/>
                  </a:lnTo>
                  <a:lnTo>
                    <a:pt x="382" y="747"/>
                  </a:lnTo>
                  <a:lnTo>
                    <a:pt x="351" y="727"/>
                  </a:lnTo>
                  <a:lnTo>
                    <a:pt x="318" y="706"/>
                  </a:lnTo>
                  <a:lnTo>
                    <a:pt x="303" y="696"/>
                  </a:lnTo>
                  <a:lnTo>
                    <a:pt x="288" y="684"/>
                  </a:lnTo>
                  <a:lnTo>
                    <a:pt x="258" y="661"/>
                  </a:lnTo>
                  <a:lnTo>
                    <a:pt x="229" y="638"/>
                  </a:lnTo>
                  <a:lnTo>
                    <a:pt x="201" y="613"/>
                  </a:lnTo>
                  <a:lnTo>
                    <a:pt x="173" y="588"/>
                  </a:lnTo>
                  <a:lnTo>
                    <a:pt x="145" y="562"/>
                  </a:lnTo>
                  <a:lnTo>
                    <a:pt x="119" y="536"/>
                  </a:lnTo>
                  <a:lnTo>
                    <a:pt x="94" y="507"/>
                  </a:lnTo>
                  <a:lnTo>
                    <a:pt x="69" y="479"/>
                  </a:lnTo>
                  <a:lnTo>
                    <a:pt x="46" y="450"/>
                  </a:lnTo>
                  <a:lnTo>
                    <a:pt x="23" y="421"/>
                  </a:lnTo>
                  <a:lnTo>
                    <a:pt x="0" y="390"/>
                  </a:lnTo>
                  <a:lnTo>
                    <a:pt x="177" y="51"/>
                  </a:lnTo>
                  <a:lnTo>
                    <a:pt x="365" y="62"/>
                  </a:lnTo>
                  <a:lnTo>
                    <a:pt x="495" y="69"/>
                  </a:lnTo>
                  <a:lnTo>
                    <a:pt x="537" y="72"/>
                  </a:lnTo>
                  <a:lnTo>
                    <a:pt x="554" y="73"/>
                  </a:lnTo>
                  <a:lnTo>
                    <a:pt x="578" y="97"/>
                  </a:lnTo>
                  <a:lnTo>
                    <a:pt x="603" y="120"/>
                  </a:lnTo>
                  <a:lnTo>
                    <a:pt x="627" y="142"/>
                  </a:lnTo>
                  <a:lnTo>
                    <a:pt x="640" y="152"/>
                  </a:lnTo>
                  <a:lnTo>
                    <a:pt x="654" y="162"/>
                  </a:lnTo>
                  <a:lnTo>
                    <a:pt x="666" y="172"/>
                  </a:lnTo>
                  <a:lnTo>
                    <a:pt x="679" y="182"/>
                  </a:lnTo>
                  <a:lnTo>
                    <a:pt x="693" y="191"/>
                  </a:lnTo>
                  <a:lnTo>
                    <a:pt x="706" y="200"/>
                  </a:lnTo>
                  <a:lnTo>
                    <a:pt x="734" y="217"/>
                  </a:lnTo>
                  <a:lnTo>
                    <a:pt x="748" y="225"/>
                  </a:lnTo>
                  <a:lnTo>
                    <a:pt x="762" y="233"/>
                  </a:lnTo>
                  <a:lnTo>
                    <a:pt x="777" y="240"/>
                  </a:lnTo>
                  <a:lnTo>
                    <a:pt x="792" y="246"/>
                  </a:lnTo>
                  <a:lnTo>
                    <a:pt x="809" y="253"/>
                  </a:lnTo>
                  <a:lnTo>
                    <a:pt x="824" y="259"/>
                  </a:lnTo>
                  <a:lnTo>
                    <a:pt x="840" y="264"/>
                  </a:lnTo>
                  <a:lnTo>
                    <a:pt x="857" y="269"/>
                  </a:lnTo>
                  <a:lnTo>
                    <a:pt x="874" y="274"/>
                  </a:lnTo>
                  <a:lnTo>
                    <a:pt x="891" y="278"/>
                  </a:lnTo>
                  <a:lnTo>
                    <a:pt x="909" y="282"/>
                  </a:lnTo>
                  <a:lnTo>
                    <a:pt x="927" y="285"/>
                  </a:lnTo>
                  <a:lnTo>
                    <a:pt x="945" y="288"/>
                  </a:lnTo>
                  <a:lnTo>
                    <a:pt x="964" y="291"/>
                  </a:lnTo>
                  <a:lnTo>
                    <a:pt x="985" y="293"/>
                  </a:lnTo>
                  <a:lnTo>
                    <a:pt x="1005" y="294"/>
                  </a:lnTo>
                  <a:lnTo>
                    <a:pt x="1026" y="295"/>
                  </a:lnTo>
                  <a:lnTo>
                    <a:pt x="1047" y="296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543593" tIns="28004" rIns="487584" bIns="28004" numCol="1" spcCol="1270" anchor="ctr" anchorCtr="0">
              <a:noAutofit/>
            </a:bodyPr>
            <a:lstStyle/>
            <a:p>
              <a:pPr algn="ctr" defTabSz="83687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100" b="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FA6E738-818E-B458-9B43-10645C2DDE86}"/>
                </a:ext>
              </a:extLst>
            </p:cNvPr>
            <p:cNvSpPr>
              <a:spLocks noChangeAspect="1"/>
            </p:cNvSpPr>
            <p:nvPr/>
          </p:nvSpPr>
          <p:spPr bwMode="auto">
            <a:xfrm rot="1787863">
              <a:off x="1004835" y="2075253"/>
              <a:ext cx="2085501" cy="2705429"/>
            </a:xfrm>
            <a:custGeom>
              <a:avLst/>
              <a:gdLst>
                <a:gd name="T0" fmla="*/ 750 w 1431"/>
                <a:gd name="T1" fmla="*/ 1645 h 1961"/>
                <a:gd name="T2" fmla="*/ 713 w 1431"/>
                <a:gd name="T3" fmla="*/ 1584 h 1961"/>
                <a:gd name="T4" fmla="*/ 683 w 1431"/>
                <a:gd name="T5" fmla="*/ 1519 h 1961"/>
                <a:gd name="T6" fmla="*/ 660 w 1431"/>
                <a:gd name="T7" fmla="*/ 1451 h 1961"/>
                <a:gd name="T8" fmla="*/ 644 w 1431"/>
                <a:gd name="T9" fmla="*/ 1380 h 1961"/>
                <a:gd name="T10" fmla="*/ 637 w 1431"/>
                <a:gd name="T11" fmla="*/ 1305 h 1961"/>
                <a:gd name="T12" fmla="*/ 638 w 1431"/>
                <a:gd name="T13" fmla="*/ 1232 h 1961"/>
                <a:gd name="T14" fmla="*/ 646 w 1431"/>
                <a:gd name="T15" fmla="*/ 1170 h 1961"/>
                <a:gd name="T16" fmla="*/ 659 w 1431"/>
                <a:gd name="T17" fmla="*/ 1110 h 1961"/>
                <a:gd name="T18" fmla="*/ 678 w 1431"/>
                <a:gd name="T19" fmla="*/ 1053 h 1961"/>
                <a:gd name="T20" fmla="*/ 708 w 1431"/>
                <a:gd name="T21" fmla="*/ 983 h 1961"/>
                <a:gd name="T22" fmla="*/ 731 w 1431"/>
                <a:gd name="T23" fmla="*/ 945 h 1961"/>
                <a:gd name="T24" fmla="*/ 756 w 1431"/>
                <a:gd name="T25" fmla="*/ 908 h 1961"/>
                <a:gd name="T26" fmla="*/ 782 w 1431"/>
                <a:gd name="T27" fmla="*/ 871 h 1961"/>
                <a:gd name="T28" fmla="*/ 822 w 1431"/>
                <a:gd name="T29" fmla="*/ 827 h 1961"/>
                <a:gd name="T30" fmla="*/ 854 w 1431"/>
                <a:gd name="T31" fmla="*/ 797 h 1961"/>
                <a:gd name="T32" fmla="*/ 889 w 1431"/>
                <a:gd name="T33" fmla="*/ 769 h 1961"/>
                <a:gd name="T34" fmla="*/ 938 w 1431"/>
                <a:gd name="T35" fmla="*/ 735 h 1961"/>
                <a:gd name="T36" fmla="*/ 989 w 1431"/>
                <a:gd name="T37" fmla="*/ 705 h 1961"/>
                <a:gd name="T38" fmla="*/ 1030 w 1431"/>
                <a:gd name="T39" fmla="*/ 686 h 1961"/>
                <a:gd name="T40" fmla="*/ 1087 w 1431"/>
                <a:gd name="T41" fmla="*/ 665 h 1961"/>
                <a:gd name="T42" fmla="*/ 1146 w 1431"/>
                <a:gd name="T43" fmla="*/ 650 h 1961"/>
                <a:gd name="T44" fmla="*/ 1208 w 1431"/>
                <a:gd name="T45" fmla="*/ 640 h 1961"/>
                <a:gd name="T46" fmla="*/ 1431 w 1431"/>
                <a:gd name="T47" fmla="*/ 334 h 1961"/>
                <a:gd name="T48" fmla="*/ 1174 w 1431"/>
                <a:gd name="T49" fmla="*/ 3 h 1961"/>
                <a:gd name="T50" fmla="*/ 1080 w 1431"/>
                <a:gd name="T51" fmla="*/ 15 h 1961"/>
                <a:gd name="T52" fmla="*/ 987 w 1431"/>
                <a:gd name="T53" fmla="*/ 32 h 1961"/>
                <a:gd name="T54" fmla="*/ 898 w 1431"/>
                <a:gd name="T55" fmla="*/ 57 h 1961"/>
                <a:gd name="T56" fmla="*/ 811 w 1431"/>
                <a:gd name="T57" fmla="*/ 88 h 1961"/>
                <a:gd name="T58" fmla="*/ 727 w 1431"/>
                <a:gd name="T59" fmla="*/ 125 h 1961"/>
                <a:gd name="T60" fmla="*/ 646 w 1431"/>
                <a:gd name="T61" fmla="*/ 167 h 1961"/>
                <a:gd name="T62" fmla="*/ 570 w 1431"/>
                <a:gd name="T63" fmla="*/ 214 h 1961"/>
                <a:gd name="T64" fmla="*/ 496 w 1431"/>
                <a:gd name="T65" fmla="*/ 268 h 1961"/>
                <a:gd name="T66" fmla="*/ 427 w 1431"/>
                <a:gd name="T67" fmla="*/ 326 h 1961"/>
                <a:gd name="T68" fmla="*/ 361 w 1431"/>
                <a:gd name="T69" fmla="*/ 388 h 1961"/>
                <a:gd name="T70" fmla="*/ 301 w 1431"/>
                <a:gd name="T71" fmla="*/ 455 h 1961"/>
                <a:gd name="T72" fmla="*/ 245 w 1431"/>
                <a:gd name="T73" fmla="*/ 526 h 1961"/>
                <a:gd name="T74" fmla="*/ 194 w 1431"/>
                <a:gd name="T75" fmla="*/ 602 h 1961"/>
                <a:gd name="T76" fmla="*/ 149 w 1431"/>
                <a:gd name="T77" fmla="*/ 680 h 1961"/>
                <a:gd name="T78" fmla="*/ 109 w 1431"/>
                <a:gd name="T79" fmla="*/ 763 h 1961"/>
                <a:gd name="T80" fmla="*/ 74 w 1431"/>
                <a:gd name="T81" fmla="*/ 847 h 1961"/>
                <a:gd name="T82" fmla="*/ 47 w 1431"/>
                <a:gd name="T83" fmla="*/ 936 h 1961"/>
                <a:gd name="T84" fmla="*/ 25 w 1431"/>
                <a:gd name="T85" fmla="*/ 1026 h 1961"/>
                <a:gd name="T86" fmla="*/ 10 w 1431"/>
                <a:gd name="T87" fmla="*/ 1120 h 1961"/>
                <a:gd name="T88" fmla="*/ 2 w 1431"/>
                <a:gd name="T89" fmla="*/ 1215 h 1961"/>
                <a:gd name="T90" fmla="*/ 1 w 1431"/>
                <a:gd name="T91" fmla="*/ 1326 h 1961"/>
                <a:gd name="T92" fmla="*/ 5 w 1431"/>
                <a:gd name="T93" fmla="*/ 1396 h 1961"/>
                <a:gd name="T94" fmla="*/ 13 w 1431"/>
                <a:gd name="T95" fmla="*/ 1464 h 1961"/>
                <a:gd name="T96" fmla="*/ 25 w 1431"/>
                <a:gd name="T97" fmla="*/ 1532 h 1961"/>
                <a:gd name="T98" fmla="*/ 39 w 1431"/>
                <a:gd name="T99" fmla="*/ 1597 h 1961"/>
                <a:gd name="T100" fmla="*/ 58 w 1431"/>
                <a:gd name="T101" fmla="*/ 1661 h 1961"/>
                <a:gd name="T102" fmla="*/ 79 w 1431"/>
                <a:gd name="T103" fmla="*/ 1725 h 1961"/>
                <a:gd name="T104" fmla="*/ 105 w 1431"/>
                <a:gd name="T105" fmla="*/ 1786 h 1961"/>
                <a:gd name="T106" fmla="*/ 132 w 1431"/>
                <a:gd name="T107" fmla="*/ 1847 h 1961"/>
                <a:gd name="T108" fmla="*/ 185 w 1431"/>
                <a:gd name="T109" fmla="*/ 1942 h 196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31"/>
                <a:gd name="T166" fmla="*/ 0 h 1961"/>
                <a:gd name="T167" fmla="*/ 1431 w 1431"/>
                <a:gd name="T168" fmla="*/ 1961 h 196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31" h="1961">
                  <a:moveTo>
                    <a:pt x="196" y="1961"/>
                  </a:moveTo>
                  <a:lnTo>
                    <a:pt x="384" y="1617"/>
                  </a:lnTo>
                  <a:lnTo>
                    <a:pt x="750" y="1645"/>
                  </a:lnTo>
                  <a:lnTo>
                    <a:pt x="737" y="1625"/>
                  </a:lnTo>
                  <a:lnTo>
                    <a:pt x="725" y="1605"/>
                  </a:lnTo>
                  <a:lnTo>
                    <a:pt x="713" y="1584"/>
                  </a:lnTo>
                  <a:lnTo>
                    <a:pt x="702" y="1563"/>
                  </a:lnTo>
                  <a:lnTo>
                    <a:pt x="692" y="1542"/>
                  </a:lnTo>
                  <a:lnTo>
                    <a:pt x="683" y="1519"/>
                  </a:lnTo>
                  <a:lnTo>
                    <a:pt x="674" y="1497"/>
                  </a:lnTo>
                  <a:lnTo>
                    <a:pt x="666" y="1474"/>
                  </a:lnTo>
                  <a:lnTo>
                    <a:pt x="660" y="1451"/>
                  </a:lnTo>
                  <a:lnTo>
                    <a:pt x="654" y="1427"/>
                  </a:lnTo>
                  <a:lnTo>
                    <a:pt x="649" y="1404"/>
                  </a:lnTo>
                  <a:lnTo>
                    <a:pt x="644" y="1380"/>
                  </a:lnTo>
                  <a:lnTo>
                    <a:pt x="641" y="1354"/>
                  </a:lnTo>
                  <a:lnTo>
                    <a:pt x="639" y="1330"/>
                  </a:lnTo>
                  <a:lnTo>
                    <a:pt x="637" y="1305"/>
                  </a:lnTo>
                  <a:lnTo>
                    <a:pt x="637" y="1280"/>
                  </a:lnTo>
                  <a:lnTo>
                    <a:pt x="637" y="1248"/>
                  </a:lnTo>
                  <a:lnTo>
                    <a:pt x="638" y="1232"/>
                  </a:lnTo>
                  <a:lnTo>
                    <a:pt x="640" y="1217"/>
                  </a:lnTo>
                  <a:lnTo>
                    <a:pt x="644" y="1185"/>
                  </a:lnTo>
                  <a:lnTo>
                    <a:pt x="646" y="1170"/>
                  </a:lnTo>
                  <a:lnTo>
                    <a:pt x="649" y="1155"/>
                  </a:lnTo>
                  <a:lnTo>
                    <a:pt x="655" y="1125"/>
                  </a:lnTo>
                  <a:lnTo>
                    <a:pt x="659" y="1110"/>
                  </a:lnTo>
                  <a:lnTo>
                    <a:pt x="663" y="1095"/>
                  </a:lnTo>
                  <a:lnTo>
                    <a:pt x="673" y="1067"/>
                  </a:lnTo>
                  <a:lnTo>
                    <a:pt x="678" y="1053"/>
                  </a:lnTo>
                  <a:lnTo>
                    <a:pt x="683" y="1038"/>
                  </a:lnTo>
                  <a:lnTo>
                    <a:pt x="695" y="1010"/>
                  </a:lnTo>
                  <a:lnTo>
                    <a:pt x="708" y="983"/>
                  </a:lnTo>
                  <a:lnTo>
                    <a:pt x="715" y="970"/>
                  </a:lnTo>
                  <a:lnTo>
                    <a:pt x="723" y="957"/>
                  </a:lnTo>
                  <a:lnTo>
                    <a:pt x="731" y="945"/>
                  </a:lnTo>
                  <a:lnTo>
                    <a:pt x="739" y="932"/>
                  </a:lnTo>
                  <a:lnTo>
                    <a:pt x="747" y="920"/>
                  </a:lnTo>
                  <a:lnTo>
                    <a:pt x="756" y="908"/>
                  </a:lnTo>
                  <a:lnTo>
                    <a:pt x="764" y="896"/>
                  </a:lnTo>
                  <a:lnTo>
                    <a:pt x="773" y="884"/>
                  </a:lnTo>
                  <a:lnTo>
                    <a:pt x="782" y="871"/>
                  </a:lnTo>
                  <a:lnTo>
                    <a:pt x="792" y="860"/>
                  </a:lnTo>
                  <a:lnTo>
                    <a:pt x="812" y="838"/>
                  </a:lnTo>
                  <a:lnTo>
                    <a:pt x="822" y="827"/>
                  </a:lnTo>
                  <a:lnTo>
                    <a:pt x="832" y="817"/>
                  </a:lnTo>
                  <a:lnTo>
                    <a:pt x="843" y="807"/>
                  </a:lnTo>
                  <a:lnTo>
                    <a:pt x="854" y="797"/>
                  </a:lnTo>
                  <a:lnTo>
                    <a:pt x="865" y="787"/>
                  </a:lnTo>
                  <a:lnTo>
                    <a:pt x="877" y="778"/>
                  </a:lnTo>
                  <a:lnTo>
                    <a:pt x="889" y="769"/>
                  </a:lnTo>
                  <a:lnTo>
                    <a:pt x="901" y="760"/>
                  </a:lnTo>
                  <a:lnTo>
                    <a:pt x="925" y="743"/>
                  </a:lnTo>
                  <a:lnTo>
                    <a:pt x="938" y="735"/>
                  </a:lnTo>
                  <a:lnTo>
                    <a:pt x="950" y="727"/>
                  </a:lnTo>
                  <a:lnTo>
                    <a:pt x="976" y="712"/>
                  </a:lnTo>
                  <a:lnTo>
                    <a:pt x="989" y="705"/>
                  </a:lnTo>
                  <a:lnTo>
                    <a:pt x="1003" y="698"/>
                  </a:lnTo>
                  <a:lnTo>
                    <a:pt x="1016" y="692"/>
                  </a:lnTo>
                  <a:lnTo>
                    <a:pt x="1030" y="686"/>
                  </a:lnTo>
                  <a:lnTo>
                    <a:pt x="1045" y="680"/>
                  </a:lnTo>
                  <a:lnTo>
                    <a:pt x="1059" y="675"/>
                  </a:lnTo>
                  <a:lnTo>
                    <a:pt x="1087" y="665"/>
                  </a:lnTo>
                  <a:lnTo>
                    <a:pt x="1116" y="657"/>
                  </a:lnTo>
                  <a:lnTo>
                    <a:pt x="1131" y="653"/>
                  </a:lnTo>
                  <a:lnTo>
                    <a:pt x="1146" y="650"/>
                  </a:lnTo>
                  <a:lnTo>
                    <a:pt x="1176" y="644"/>
                  </a:lnTo>
                  <a:lnTo>
                    <a:pt x="1191" y="642"/>
                  </a:lnTo>
                  <a:lnTo>
                    <a:pt x="1208" y="640"/>
                  </a:lnTo>
                  <a:lnTo>
                    <a:pt x="1223" y="638"/>
                  </a:lnTo>
                  <a:lnTo>
                    <a:pt x="1239" y="637"/>
                  </a:lnTo>
                  <a:lnTo>
                    <a:pt x="1431" y="334"/>
                  </a:lnTo>
                  <a:lnTo>
                    <a:pt x="1238" y="0"/>
                  </a:lnTo>
                  <a:lnTo>
                    <a:pt x="1206" y="1"/>
                  </a:lnTo>
                  <a:lnTo>
                    <a:pt x="1174" y="3"/>
                  </a:lnTo>
                  <a:lnTo>
                    <a:pt x="1142" y="6"/>
                  </a:lnTo>
                  <a:lnTo>
                    <a:pt x="1111" y="10"/>
                  </a:lnTo>
                  <a:lnTo>
                    <a:pt x="1080" y="15"/>
                  </a:lnTo>
                  <a:lnTo>
                    <a:pt x="1049" y="20"/>
                  </a:lnTo>
                  <a:lnTo>
                    <a:pt x="1018" y="26"/>
                  </a:lnTo>
                  <a:lnTo>
                    <a:pt x="987" y="32"/>
                  </a:lnTo>
                  <a:lnTo>
                    <a:pt x="957" y="40"/>
                  </a:lnTo>
                  <a:lnTo>
                    <a:pt x="928" y="48"/>
                  </a:lnTo>
                  <a:lnTo>
                    <a:pt x="898" y="57"/>
                  </a:lnTo>
                  <a:lnTo>
                    <a:pt x="868" y="66"/>
                  </a:lnTo>
                  <a:lnTo>
                    <a:pt x="839" y="76"/>
                  </a:lnTo>
                  <a:lnTo>
                    <a:pt x="811" y="88"/>
                  </a:lnTo>
                  <a:lnTo>
                    <a:pt x="783" y="100"/>
                  </a:lnTo>
                  <a:lnTo>
                    <a:pt x="755" y="112"/>
                  </a:lnTo>
                  <a:lnTo>
                    <a:pt x="727" y="125"/>
                  </a:lnTo>
                  <a:lnTo>
                    <a:pt x="699" y="138"/>
                  </a:lnTo>
                  <a:lnTo>
                    <a:pt x="673" y="152"/>
                  </a:lnTo>
                  <a:lnTo>
                    <a:pt x="646" y="167"/>
                  </a:lnTo>
                  <a:lnTo>
                    <a:pt x="620" y="182"/>
                  </a:lnTo>
                  <a:lnTo>
                    <a:pt x="595" y="198"/>
                  </a:lnTo>
                  <a:lnTo>
                    <a:pt x="570" y="214"/>
                  </a:lnTo>
                  <a:lnTo>
                    <a:pt x="544" y="231"/>
                  </a:lnTo>
                  <a:lnTo>
                    <a:pt x="520" y="250"/>
                  </a:lnTo>
                  <a:lnTo>
                    <a:pt x="496" y="268"/>
                  </a:lnTo>
                  <a:lnTo>
                    <a:pt x="472" y="287"/>
                  </a:lnTo>
                  <a:lnTo>
                    <a:pt x="449" y="306"/>
                  </a:lnTo>
                  <a:lnTo>
                    <a:pt x="427" y="326"/>
                  </a:lnTo>
                  <a:lnTo>
                    <a:pt x="405" y="346"/>
                  </a:lnTo>
                  <a:lnTo>
                    <a:pt x="382" y="366"/>
                  </a:lnTo>
                  <a:lnTo>
                    <a:pt x="361" y="388"/>
                  </a:lnTo>
                  <a:lnTo>
                    <a:pt x="340" y="410"/>
                  </a:lnTo>
                  <a:lnTo>
                    <a:pt x="320" y="433"/>
                  </a:lnTo>
                  <a:lnTo>
                    <a:pt x="301" y="455"/>
                  </a:lnTo>
                  <a:lnTo>
                    <a:pt x="282" y="478"/>
                  </a:lnTo>
                  <a:lnTo>
                    <a:pt x="263" y="502"/>
                  </a:lnTo>
                  <a:lnTo>
                    <a:pt x="245" y="526"/>
                  </a:lnTo>
                  <a:lnTo>
                    <a:pt x="227" y="550"/>
                  </a:lnTo>
                  <a:lnTo>
                    <a:pt x="210" y="576"/>
                  </a:lnTo>
                  <a:lnTo>
                    <a:pt x="194" y="602"/>
                  </a:lnTo>
                  <a:lnTo>
                    <a:pt x="178" y="627"/>
                  </a:lnTo>
                  <a:lnTo>
                    <a:pt x="163" y="653"/>
                  </a:lnTo>
                  <a:lnTo>
                    <a:pt x="149" y="680"/>
                  </a:lnTo>
                  <a:lnTo>
                    <a:pt x="135" y="707"/>
                  </a:lnTo>
                  <a:lnTo>
                    <a:pt x="122" y="735"/>
                  </a:lnTo>
                  <a:lnTo>
                    <a:pt x="109" y="763"/>
                  </a:lnTo>
                  <a:lnTo>
                    <a:pt x="97" y="790"/>
                  </a:lnTo>
                  <a:lnTo>
                    <a:pt x="86" y="819"/>
                  </a:lnTo>
                  <a:lnTo>
                    <a:pt x="74" y="847"/>
                  </a:lnTo>
                  <a:lnTo>
                    <a:pt x="64" y="876"/>
                  </a:lnTo>
                  <a:lnTo>
                    <a:pt x="55" y="906"/>
                  </a:lnTo>
                  <a:lnTo>
                    <a:pt x="47" y="936"/>
                  </a:lnTo>
                  <a:lnTo>
                    <a:pt x="39" y="966"/>
                  </a:lnTo>
                  <a:lnTo>
                    <a:pt x="31" y="996"/>
                  </a:lnTo>
                  <a:lnTo>
                    <a:pt x="25" y="1026"/>
                  </a:lnTo>
                  <a:lnTo>
                    <a:pt x="19" y="1058"/>
                  </a:lnTo>
                  <a:lnTo>
                    <a:pt x="14" y="1089"/>
                  </a:lnTo>
                  <a:lnTo>
                    <a:pt x="10" y="1120"/>
                  </a:lnTo>
                  <a:lnTo>
                    <a:pt x="6" y="1151"/>
                  </a:lnTo>
                  <a:lnTo>
                    <a:pt x="4" y="1183"/>
                  </a:lnTo>
                  <a:lnTo>
                    <a:pt x="2" y="1215"/>
                  </a:lnTo>
                  <a:lnTo>
                    <a:pt x="1" y="1247"/>
                  </a:lnTo>
                  <a:lnTo>
                    <a:pt x="0" y="1280"/>
                  </a:lnTo>
                  <a:lnTo>
                    <a:pt x="1" y="1326"/>
                  </a:lnTo>
                  <a:lnTo>
                    <a:pt x="2" y="1349"/>
                  </a:lnTo>
                  <a:lnTo>
                    <a:pt x="3" y="1373"/>
                  </a:lnTo>
                  <a:lnTo>
                    <a:pt x="5" y="1396"/>
                  </a:lnTo>
                  <a:lnTo>
                    <a:pt x="8" y="1419"/>
                  </a:lnTo>
                  <a:lnTo>
                    <a:pt x="10" y="1441"/>
                  </a:lnTo>
                  <a:lnTo>
                    <a:pt x="13" y="1464"/>
                  </a:lnTo>
                  <a:lnTo>
                    <a:pt x="17" y="1486"/>
                  </a:lnTo>
                  <a:lnTo>
                    <a:pt x="20" y="1509"/>
                  </a:lnTo>
                  <a:lnTo>
                    <a:pt x="25" y="1532"/>
                  </a:lnTo>
                  <a:lnTo>
                    <a:pt x="29" y="1554"/>
                  </a:lnTo>
                  <a:lnTo>
                    <a:pt x="34" y="1575"/>
                  </a:lnTo>
                  <a:lnTo>
                    <a:pt x="39" y="1597"/>
                  </a:lnTo>
                  <a:lnTo>
                    <a:pt x="45" y="1619"/>
                  </a:lnTo>
                  <a:lnTo>
                    <a:pt x="51" y="1640"/>
                  </a:lnTo>
                  <a:lnTo>
                    <a:pt x="58" y="1661"/>
                  </a:lnTo>
                  <a:lnTo>
                    <a:pt x="64" y="1683"/>
                  </a:lnTo>
                  <a:lnTo>
                    <a:pt x="72" y="1704"/>
                  </a:lnTo>
                  <a:lnTo>
                    <a:pt x="79" y="1725"/>
                  </a:lnTo>
                  <a:lnTo>
                    <a:pt x="88" y="1745"/>
                  </a:lnTo>
                  <a:lnTo>
                    <a:pt x="96" y="1766"/>
                  </a:lnTo>
                  <a:lnTo>
                    <a:pt x="105" y="1786"/>
                  </a:lnTo>
                  <a:lnTo>
                    <a:pt x="114" y="1806"/>
                  </a:lnTo>
                  <a:lnTo>
                    <a:pt x="123" y="1826"/>
                  </a:lnTo>
                  <a:lnTo>
                    <a:pt x="132" y="1847"/>
                  </a:lnTo>
                  <a:lnTo>
                    <a:pt x="152" y="1885"/>
                  </a:lnTo>
                  <a:lnTo>
                    <a:pt x="174" y="1923"/>
                  </a:lnTo>
                  <a:lnTo>
                    <a:pt x="185" y="1942"/>
                  </a:lnTo>
                  <a:lnTo>
                    <a:pt x="196" y="1961"/>
                  </a:lnTo>
                  <a:close/>
                </a:path>
              </a:pathLst>
            </a:custGeom>
            <a:solidFill>
              <a:srgbClr val="D0CBC1"/>
            </a:solidFill>
            <a:ln>
              <a:noFill/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36873">
                <a:lnSpc>
                  <a:spcPct val="90000"/>
                </a:lnSpc>
                <a:spcBef>
                  <a:spcPct val="0"/>
                </a:spcBef>
                <a:spcAft>
                  <a:spcPts val="678"/>
                </a:spcAft>
              </a:pPr>
              <a:endParaRPr lang="en-US" sz="2100" b="1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75BA3ED-5CCB-8335-6513-F7F980E954AB}"/>
                </a:ext>
              </a:extLst>
            </p:cNvPr>
            <p:cNvSpPr>
              <a:spLocks noChangeAspect="1"/>
            </p:cNvSpPr>
            <p:nvPr/>
          </p:nvSpPr>
          <p:spPr bwMode="auto">
            <a:xfrm rot="1787863">
              <a:off x="2687969" y="2957030"/>
              <a:ext cx="1837747" cy="2619893"/>
            </a:xfrm>
            <a:custGeom>
              <a:avLst/>
              <a:gdLst>
                <a:gd name="T0" fmla="*/ 66 w 1261"/>
                <a:gd name="T1" fmla="*/ 3 h 1899"/>
                <a:gd name="T2" fmla="*/ 161 w 1261"/>
                <a:gd name="T3" fmla="*/ 13 h 1899"/>
                <a:gd name="T4" fmla="*/ 255 w 1261"/>
                <a:gd name="T5" fmla="*/ 29 h 1899"/>
                <a:gd name="T6" fmla="*/ 346 w 1261"/>
                <a:gd name="T7" fmla="*/ 53 h 1899"/>
                <a:gd name="T8" fmla="*/ 435 w 1261"/>
                <a:gd name="T9" fmla="*/ 83 h 1899"/>
                <a:gd name="T10" fmla="*/ 520 w 1261"/>
                <a:gd name="T11" fmla="*/ 119 h 1899"/>
                <a:gd name="T12" fmla="*/ 602 w 1261"/>
                <a:gd name="T13" fmla="*/ 161 h 1899"/>
                <a:gd name="T14" fmla="*/ 680 w 1261"/>
                <a:gd name="T15" fmla="*/ 208 h 1899"/>
                <a:gd name="T16" fmla="*/ 756 w 1261"/>
                <a:gd name="T17" fmla="*/ 261 h 1899"/>
                <a:gd name="T18" fmla="*/ 826 w 1261"/>
                <a:gd name="T19" fmla="*/ 319 h 1899"/>
                <a:gd name="T20" fmla="*/ 893 w 1261"/>
                <a:gd name="T21" fmla="*/ 381 h 1899"/>
                <a:gd name="T22" fmla="*/ 954 w 1261"/>
                <a:gd name="T23" fmla="*/ 449 h 1899"/>
                <a:gd name="T24" fmla="*/ 1011 w 1261"/>
                <a:gd name="T25" fmla="*/ 520 h 1899"/>
                <a:gd name="T26" fmla="*/ 1063 w 1261"/>
                <a:gd name="T27" fmla="*/ 596 h 1899"/>
                <a:gd name="T28" fmla="*/ 1109 w 1261"/>
                <a:gd name="T29" fmla="*/ 675 h 1899"/>
                <a:gd name="T30" fmla="*/ 1150 w 1261"/>
                <a:gd name="T31" fmla="*/ 758 h 1899"/>
                <a:gd name="T32" fmla="*/ 1185 w 1261"/>
                <a:gd name="T33" fmla="*/ 844 h 1899"/>
                <a:gd name="T34" fmla="*/ 1214 w 1261"/>
                <a:gd name="T35" fmla="*/ 933 h 1899"/>
                <a:gd name="T36" fmla="*/ 1236 w 1261"/>
                <a:gd name="T37" fmla="*/ 1024 h 1899"/>
                <a:gd name="T38" fmla="*/ 1251 w 1261"/>
                <a:gd name="T39" fmla="*/ 1119 h 1899"/>
                <a:gd name="T40" fmla="*/ 1260 w 1261"/>
                <a:gd name="T41" fmla="*/ 1216 h 1899"/>
                <a:gd name="T42" fmla="*/ 1261 w 1261"/>
                <a:gd name="T43" fmla="*/ 1321 h 1899"/>
                <a:gd name="T44" fmla="*/ 1257 w 1261"/>
                <a:gd name="T45" fmla="*/ 1383 h 1899"/>
                <a:gd name="T46" fmla="*/ 1248 w 1261"/>
                <a:gd name="T47" fmla="*/ 1463 h 1899"/>
                <a:gd name="T48" fmla="*/ 1238 w 1261"/>
                <a:gd name="T49" fmla="*/ 1523 h 1899"/>
                <a:gd name="T50" fmla="*/ 1216 w 1261"/>
                <a:gd name="T51" fmla="*/ 1619 h 1899"/>
                <a:gd name="T52" fmla="*/ 1186 w 1261"/>
                <a:gd name="T53" fmla="*/ 1713 h 1899"/>
                <a:gd name="T54" fmla="*/ 1141 w 1261"/>
                <a:gd name="T55" fmla="*/ 1820 h 1899"/>
                <a:gd name="T56" fmla="*/ 709 w 1261"/>
                <a:gd name="T57" fmla="*/ 1899 h 1899"/>
                <a:gd name="T58" fmla="*/ 570 w 1261"/>
                <a:gd name="T59" fmla="*/ 1541 h 1899"/>
                <a:gd name="T60" fmla="*/ 590 w 1261"/>
                <a:gd name="T61" fmla="*/ 1488 h 1899"/>
                <a:gd name="T62" fmla="*/ 606 w 1261"/>
                <a:gd name="T63" fmla="*/ 1434 h 1899"/>
                <a:gd name="T64" fmla="*/ 617 w 1261"/>
                <a:gd name="T65" fmla="*/ 1378 h 1899"/>
                <a:gd name="T66" fmla="*/ 624 w 1261"/>
                <a:gd name="T67" fmla="*/ 1320 h 1899"/>
                <a:gd name="T68" fmla="*/ 624 w 1261"/>
                <a:gd name="T69" fmla="*/ 1248 h 1899"/>
                <a:gd name="T70" fmla="*/ 620 w 1261"/>
                <a:gd name="T71" fmla="*/ 1200 h 1899"/>
                <a:gd name="T72" fmla="*/ 612 w 1261"/>
                <a:gd name="T73" fmla="*/ 1153 h 1899"/>
                <a:gd name="T74" fmla="*/ 601 w 1261"/>
                <a:gd name="T75" fmla="*/ 1108 h 1899"/>
                <a:gd name="T76" fmla="*/ 576 w 1261"/>
                <a:gd name="T77" fmla="*/ 1034 h 1899"/>
                <a:gd name="T78" fmla="*/ 550 w 1261"/>
                <a:gd name="T79" fmla="*/ 979 h 1899"/>
                <a:gd name="T80" fmla="*/ 510 w 1261"/>
                <a:gd name="T81" fmla="*/ 915 h 1899"/>
                <a:gd name="T82" fmla="*/ 473 w 1261"/>
                <a:gd name="T83" fmla="*/ 866 h 1899"/>
                <a:gd name="T84" fmla="*/ 443 w 1261"/>
                <a:gd name="T85" fmla="*/ 832 h 1899"/>
                <a:gd name="T86" fmla="*/ 410 w 1261"/>
                <a:gd name="T87" fmla="*/ 801 h 1899"/>
                <a:gd name="T88" fmla="*/ 363 w 1261"/>
                <a:gd name="T89" fmla="*/ 763 h 1899"/>
                <a:gd name="T90" fmla="*/ 325 w 1261"/>
                <a:gd name="T91" fmla="*/ 737 h 1899"/>
                <a:gd name="T92" fmla="*/ 273 w 1261"/>
                <a:gd name="T93" fmla="*/ 706 h 1899"/>
                <a:gd name="T94" fmla="*/ 216 w 1261"/>
                <a:gd name="T95" fmla="*/ 681 h 1899"/>
                <a:gd name="T96" fmla="*/ 158 w 1261"/>
                <a:gd name="T97" fmla="*/ 662 h 1899"/>
                <a:gd name="T98" fmla="*/ 97 w 1261"/>
                <a:gd name="T99" fmla="*/ 647 h 1899"/>
                <a:gd name="T100" fmla="*/ 49 w 1261"/>
                <a:gd name="T101" fmla="*/ 641 h 1899"/>
                <a:gd name="T102" fmla="*/ 2 w 1261"/>
                <a:gd name="T103" fmla="*/ 637 h 189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261"/>
                <a:gd name="T157" fmla="*/ 0 h 1899"/>
                <a:gd name="T158" fmla="*/ 1261 w 1261"/>
                <a:gd name="T159" fmla="*/ 1899 h 189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261" h="1899">
                  <a:moveTo>
                    <a:pt x="0" y="0"/>
                  </a:moveTo>
                  <a:lnTo>
                    <a:pt x="33" y="1"/>
                  </a:lnTo>
                  <a:lnTo>
                    <a:pt x="66" y="3"/>
                  </a:lnTo>
                  <a:lnTo>
                    <a:pt x="98" y="5"/>
                  </a:lnTo>
                  <a:lnTo>
                    <a:pt x="130" y="8"/>
                  </a:lnTo>
                  <a:lnTo>
                    <a:pt x="161" y="13"/>
                  </a:lnTo>
                  <a:lnTo>
                    <a:pt x="193" y="17"/>
                  </a:lnTo>
                  <a:lnTo>
                    <a:pt x="225" y="23"/>
                  </a:lnTo>
                  <a:lnTo>
                    <a:pt x="255" y="29"/>
                  </a:lnTo>
                  <a:lnTo>
                    <a:pt x="286" y="36"/>
                  </a:lnTo>
                  <a:lnTo>
                    <a:pt x="316" y="44"/>
                  </a:lnTo>
                  <a:lnTo>
                    <a:pt x="346" y="53"/>
                  </a:lnTo>
                  <a:lnTo>
                    <a:pt x="376" y="62"/>
                  </a:lnTo>
                  <a:lnTo>
                    <a:pt x="406" y="72"/>
                  </a:lnTo>
                  <a:lnTo>
                    <a:pt x="435" y="83"/>
                  </a:lnTo>
                  <a:lnTo>
                    <a:pt x="463" y="94"/>
                  </a:lnTo>
                  <a:lnTo>
                    <a:pt x="492" y="106"/>
                  </a:lnTo>
                  <a:lnTo>
                    <a:pt x="520" y="119"/>
                  </a:lnTo>
                  <a:lnTo>
                    <a:pt x="548" y="132"/>
                  </a:lnTo>
                  <a:lnTo>
                    <a:pt x="576" y="146"/>
                  </a:lnTo>
                  <a:lnTo>
                    <a:pt x="602" y="161"/>
                  </a:lnTo>
                  <a:lnTo>
                    <a:pt x="629" y="176"/>
                  </a:lnTo>
                  <a:lnTo>
                    <a:pt x="655" y="191"/>
                  </a:lnTo>
                  <a:lnTo>
                    <a:pt x="680" y="208"/>
                  </a:lnTo>
                  <a:lnTo>
                    <a:pt x="707" y="225"/>
                  </a:lnTo>
                  <a:lnTo>
                    <a:pt x="731" y="243"/>
                  </a:lnTo>
                  <a:lnTo>
                    <a:pt x="756" y="261"/>
                  </a:lnTo>
                  <a:lnTo>
                    <a:pt x="780" y="280"/>
                  </a:lnTo>
                  <a:lnTo>
                    <a:pt x="803" y="299"/>
                  </a:lnTo>
                  <a:lnTo>
                    <a:pt x="826" y="319"/>
                  </a:lnTo>
                  <a:lnTo>
                    <a:pt x="848" y="339"/>
                  </a:lnTo>
                  <a:lnTo>
                    <a:pt x="871" y="360"/>
                  </a:lnTo>
                  <a:lnTo>
                    <a:pt x="893" y="381"/>
                  </a:lnTo>
                  <a:lnTo>
                    <a:pt x="914" y="404"/>
                  </a:lnTo>
                  <a:lnTo>
                    <a:pt x="934" y="426"/>
                  </a:lnTo>
                  <a:lnTo>
                    <a:pt x="954" y="449"/>
                  </a:lnTo>
                  <a:lnTo>
                    <a:pt x="974" y="472"/>
                  </a:lnTo>
                  <a:lnTo>
                    <a:pt x="993" y="496"/>
                  </a:lnTo>
                  <a:lnTo>
                    <a:pt x="1011" y="520"/>
                  </a:lnTo>
                  <a:lnTo>
                    <a:pt x="1030" y="545"/>
                  </a:lnTo>
                  <a:lnTo>
                    <a:pt x="1047" y="571"/>
                  </a:lnTo>
                  <a:lnTo>
                    <a:pt x="1063" y="596"/>
                  </a:lnTo>
                  <a:lnTo>
                    <a:pt x="1079" y="622"/>
                  </a:lnTo>
                  <a:lnTo>
                    <a:pt x="1095" y="648"/>
                  </a:lnTo>
                  <a:lnTo>
                    <a:pt x="1109" y="675"/>
                  </a:lnTo>
                  <a:lnTo>
                    <a:pt x="1124" y="702"/>
                  </a:lnTo>
                  <a:lnTo>
                    <a:pt x="1137" y="730"/>
                  </a:lnTo>
                  <a:lnTo>
                    <a:pt x="1150" y="758"/>
                  </a:lnTo>
                  <a:lnTo>
                    <a:pt x="1162" y="786"/>
                  </a:lnTo>
                  <a:lnTo>
                    <a:pt x="1174" y="815"/>
                  </a:lnTo>
                  <a:lnTo>
                    <a:pt x="1185" y="844"/>
                  </a:lnTo>
                  <a:lnTo>
                    <a:pt x="1196" y="873"/>
                  </a:lnTo>
                  <a:lnTo>
                    <a:pt x="1205" y="903"/>
                  </a:lnTo>
                  <a:lnTo>
                    <a:pt x="1214" y="933"/>
                  </a:lnTo>
                  <a:lnTo>
                    <a:pt x="1222" y="963"/>
                  </a:lnTo>
                  <a:lnTo>
                    <a:pt x="1229" y="994"/>
                  </a:lnTo>
                  <a:lnTo>
                    <a:pt x="1236" y="1024"/>
                  </a:lnTo>
                  <a:lnTo>
                    <a:pt x="1242" y="1056"/>
                  </a:lnTo>
                  <a:lnTo>
                    <a:pt x="1247" y="1088"/>
                  </a:lnTo>
                  <a:lnTo>
                    <a:pt x="1251" y="1119"/>
                  </a:lnTo>
                  <a:lnTo>
                    <a:pt x="1255" y="1151"/>
                  </a:lnTo>
                  <a:lnTo>
                    <a:pt x="1258" y="1183"/>
                  </a:lnTo>
                  <a:lnTo>
                    <a:pt x="1260" y="1216"/>
                  </a:lnTo>
                  <a:lnTo>
                    <a:pt x="1261" y="1248"/>
                  </a:lnTo>
                  <a:lnTo>
                    <a:pt x="1261" y="1281"/>
                  </a:lnTo>
                  <a:lnTo>
                    <a:pt x="1261" y="1321"/>
                  </a:lnTo>
                  <a:lnTo>
                    <a:pt x="1260" y="1342"/>
                  </a:lnTo>
                  <a:lnTo>
                    <a:pt x="1259" y="1363"/>
                  </a:lnTo>
                  <a:lnTo>
                    <a:pt x="1257" y="1383"/>
                  </a:lnTo>
                  <a:lnTo>
                    <a:pt x="1255" y="1403"/>
                  </a:lnTo>
                  <a:lnTo>
                    <a:pt x="1251" y="1443"/>
                  </a:lnTo>
                  <a:lnTo>
                    <a:pt x="1248" y="1463"/>
                  </a:lnTo>
                  <a:lnTo>
                    <a:pt x="1245" y="1483"/>
                  </a:lnTo>
                  <a:lnTo>
                    <a:pt x="1242" y="1502"/>
                  </a:lnTo>
                  <a:lnTo>
                    <a:pt x="1238" y="1523"/>
                  </a:lnTo>
                  <a:lnTo>
                    <a:pt x="1230" y="1562"/>
                  </a:lnTo>
                  <a:lnTo>
                    <a:pt x="1221" y="1600"/>
                  </a:lnTo>
                  <a:lnTo>
                    <a:pt x="1216" y="1619"/>
                  </a:lnTo>
                  <a:lnTo>
                    <a:pt x="1211" y="1638"/>
                  </a:lnTo>
                  <a:lnTo>
                    <a:pt x="1199" y="1675"/>
                  </a:lnTo>
                  <a:lnTo>
                    <a:pt x="1186" y="1713"/>
                  </a:lnTo>
                  <a:lnTo>
                    <a:pt x="1172" y="1749"/>
                  </a:lnTo>
                  <a:lnTo>
                    <a:pt x="1157" y="1785"/>
                  </a:lnTo>
                  <a:lnTo>
                    <a:pt x="1141" y="1820"/>
                  </a:lnTo>
                  <a:lnTo>
                    <a:pt x="1124" y="1856"/>
                  </a:lnTo>
                  <a:lnTo>
                    <a:pt x="1106" y="1890"/>
                  </a:lnTo>
                  <a:lnTo>
                    <a:pt x="709" y="1899"/>
                  </a:lnTo>
                  <a:lnTo>
                    <a:pt x="554" y="1574"/>
                  </a:lnTo>
                  <a:lnTo>
                    <a:pt x="562" y="1557"/>
                  </a:lnTo>
                  <a:lnTo>
                    <a:pt x="570" y="1541"/>
                  </a:lnTo>
                  <a:lnTo>
                    <a:pt x="577" y="1524"/>
                  </a:lnTo>
                  <a:lnTo>
                    <a:pt x="584" y="1505"/>
                  </a:lnTo>
                  <a:lnTo>
                    <a:pt x="590" y="1488"/>
                  </a:lnTo>
                  <a:lnTo>
                    <a:pt x="596" y="1470"/>
                  </a:lnTo>
                  <a:lnTo>
                    <a:pt x="601" y="1452"/>
                  </a:lnTo>
                  <a:lnTo>
                    <a:pt x="606" y="1434"/>
                  </a:lnTo>
                  <a:lnTo>
                    <a:pt x="610" y="1416"/>
                  </a:lnTo>
                  <a:lnTo>
                    <a:pt x="614" y="1397"/>
                  </a:lnTo>
                  <a:lnTo>
                    <a:pt x="617" y="1378"/>
                  </a:lnTo>
                  <a:lnTo>
                    <a:pt x="620" y="1358"/>
                  </a:lnTo>
                  <a:lnTo>
                    <a:pt x="622" y="1339"/>
                  </a:lnTo>
                  <a:lnTo>
                    <a:pt x="624" y="1320"/>
                  </a:lnTo>
                  <a:lnTo>
                    <a:pt x="624" y="1300"/>
                  </a:lnTo>
                  <a:lnTo>
                    <a:pt x="625" y="1281"/>
                  </a:lnTo>
                  <a:lnTo>
                    <a:pt x="624" y="1248"/>
                  </a:lnTo>
                  <a:lnTo>
                    <a:pt x="623" y="1232"/>
                  </a:lnTo>
                  <a:lnTo>
                    <a:pt x="622" y="1216"/>
                  </a:lnTo>
                  <a:lnTo>
                    <a:pt x="620" y="1200"/>
                  </a:lnTo>
                  <a:lnTo>
                    <a:pt x="618" y="1184"/>
                  </a:lnTo>
                  <a:lnTo>
                    <a:pt x="615" y="1169"/>
                  </a:lnTo>
                  <a:lnTo>
                    <a:pt x="612" y="1153"/>
                  </a:lnTo>
                  <a:lnTo>
                    <a:pt x="609" y="1138"/>
                  </a:lnTo>
                  <a:lnTo>
                    <a:pt x="605" y="1123"/>
                  </a:lnTo>
                  <a:lnTo>
                    <a:pt x="601" y="1108"/>
                  </a:lnTo>
                  <a:lnTo>
                    <a:pt x="597" y="1093"/>
                  </a:lnTo>
                  <a:lnTo>
                    <a:pt x="587" y="1064"/>
                  </a:lnTo>
                  <a:lnTo>
                    <a:pt x="576" y="1034"/>
                  </a:lnTo>
                  <a:lnTo>
                    <a:pt x="564" y="1006"/>
                  </a:lnTo>
                  <a:lnTo>
                    <a:pt x="557" y="993"/>
                  </a:lnTo>
                  <a:lnTo>
                    <a:pt x="550" y="979"/>
                  </a:lnTo>
                  <a:lnTo>
                    <a:pt x="534" y="953"/>
                  </a:lnTo>
                  <a:lnTo>
                    <a:pt x="518" y="927"/>
                  </a:lnTo>
                  <a:lnTo>
                    <a:pt x="510" y="915"/>
                  </a:lnTo>
                  <a:lnTo>
                    <a:pt x="501" y="902"/>
                  </a:lnTo>
                  <a:lnTo>
                    <a:pt x="483" y="877"/>
                  </a:lnTo>
                  <a:lnTo>
                    <a:pt x="473" y="866"/>
                  </a:lnTo>
                  <a:lnTo>
                    <a:pt x="463" y="854"/>
                  </a:lnTo>
                  <a:lnTo>
                    <a:pt x="453" y="843"/>
                  </a:lnTo>
                  <a:lnTo>
                    <a:pt x="443" y="832"/>
                  </a:lnTo>
                  <a:lnTo>
                    <a:pt x="432" y="822"/>
                  </a:lnTo>
                  <a:lnTo>
                    <a:pt x="421" y="811"/>
                  </a:lnTo>
                  <a:lnTo>
                    <a:pt x="410" y="801"/>
                  </a:lnTo>
                  <a:lnTo>
                    <a:pt x="399" y="791"/>
                  </a:lnTo>
                  <a:lnTo>
                    <a:pt x="375" y="772"/>
                  </a:lnTo>
                  <a:lnTo>
                    <a:pt x="363" y="763"/>
                  </a:lnTo>
                  <a:lnTo>
                    <a:pt x="350" y="754"/>
                  </a:lnTo>
                  <a:lnTo>
                    <a:pt x="338" y="746"/>
                  </a:lnTo>
                  <a:lnTo>
                    <a:pt x="325" y="737"/>
                  </a:lnTo>
                  <a:lnTo>
                    <a:pt x="312" y="729"/>
                  </a:lnTo>
                  <a:lnTo>
                    <a:pt x="299" y="722"/>
                  </a:lnTo>
                  <a:lnTo>
                    <a:pt x="273" y="706"/>
                  </a:lnTo>
                  <a:lnTo>
                    <a:pt x="245" y="693"/>
                  </a:lnTo>
                  <a:lnTo>
                    <a:pt x="231" y="687"/>
                  </a:lnTo>
                  <a:lnTo>
                    <a:pt x="216" y="681"/>
                  </a:lnTo>
                  <a:lnTo>
                    <a:pt x="202" y="676"/>
                  </a:lnTo>
                  <a:lnTo>
                    <a:pt x="187" y="671"/>
                  </a:lnTo>
                  <a:lnTo>
                    <a:pt x="158" y="662"/>
                  </a:lnTo>
                  <a:lnTo>
                    <a:pt x="143" y="657"/>
                  </a:lnTo>
                  <a:lnTo>
                    <a:pt x="128" y="654"/>
                  </a:lnTo>
                  <a:lnTo>
                    <a:pt x="97" y="647"/>
                  </a:lnTo>
                  <a:lnTo>
                    <a:pt x="82" y="645"/>
                  </a:lnTo>
                  <a:lnTo>
                    <a:pt x="66" y="642"/>
                  </a:lnTo>
                  <a:lnTo>
                    <a:pt x="49" y="641"/>
                  </a:lnTo>
                  <a:lnTo>
                    <a:pt x="34" y="639"/>
                  </a:lnTo>
                  <a:lnTo>
                    <a:pt x="18" y="638"/>
                  </a:lnTo>
                  <a:lnTo>
                    <a:pt x="2" y="637"/>
                  </a:lnTo>
                  <a:lnTo>
                    <a:pt x="199" y="3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978D"/>
            </a:solidFill>
            <a:ln>
              <a:noFill/>
            </a:ln>
            <a:effectLst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7173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100" b="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1" name="Textfeld 17">
            <a:extLst>
              <a:ext uri="{FF2B5EF4-FFF2-40B4-BE49-F238E27FC236}">
                <a16:creationId xmlns:a16="http://schemas.microsoft.com/office/drawing/2014/main" id="{6DDF02AC-747C-E600-3067-26E74D7C8D7A}"/>
              </a:ext>
            </a:extLst>
          </p:cNvPr>
          <p:cNvSpPr txBox="1"/>
          <p:nvPr/>
        </p:nvSpPr>
        <p:spPr>
          <a:xfrm rot="20317303">
            <a:off x="12657931" y="4080077"/>
            <a:ext cx="3334847" cy="2640992"/>
          </a:xfrm>
          <a:prstGeom prst="rect">
            <a:avLst/>
          </a:prstGeom>
          <a:noFill/>
          <a:ln w="635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1" vertOverflow="overflow" horzOverflow="overflow" vert="horz" wrap="square" lIns="137160" tIns="68580" rIns="137160" bIns="68580" numCol="1" spcCol="0" rtlCol="0" fromWordArt="0" anchor="ctr" anchorCtr="0" forceAA="0" compatLnSpc="1">
            <a:prstTxWarp prst="textArchUp">
              <a:avLst/>
            </a:prstTxWarp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2"/>
                </a:solidFill>
              </a:defRPr>
            </a:lvl1pPr>
          </a:lstStyle>
          <a:p>
            <a:pPr defTabSz="1370121"/>
            <a:r>
              <a:rPr lang="en-US" sz="2700" dirty="0">
                <a:solidFill>
                  <a:srgbClr val="FFFFFF"/>
                </a:solidFill>
                <a:latin typeface="Arial"/>
              </a:rPr>
              <a:t>Economic Impact</a:t>
            </a:r>
          </a:p>
        </p:txBody>
      </p:sp>
      <p:sp>
        <p:nvSpPr>
          <p:cNvPr id="12" name="Textfeld 18">
            <a:extLst>
              <a:ext uri="{FF2B5EF4-FFF2-40B4-BE49-F238E27FC236}">
                <a16:creationId xmlns:a16="http://schemas.microsoft.com/office/drawing/2014/main" id="{A1BA7821-9CEE-850E-A874-E98632112767}"/>
              </a:ext>
            </a:extLst>
          </p:cNvPr>
          <p:cNvSpPr txBox="1"/>
          <p:nvPr/>
        </p:nvSpPr>
        <p:spPr>
          <a:xfrm rot="2353012">
            <a:off x="12316619" y="5624339"/>
            <a:ext cx="3839844" cy="2338140"/>
          </a:xfrm>
          <a:prstGeom prst="rect">
            <a:avLst/>
          </a:prstGeom>
          <a:noFill/>
          <a:ln w="635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1" vertOverflow="overflow" horzOverflow="overflow" vert="horz" wrap="square" lIns="137160" tIns="68580" rIns="137160" bIns="68580" numCol="1" spcCol="0" rtlCol="0" fromWordArt="0" anchor="t" anchorCtr="0" forceAA="0" compatLnSpc="1">
            <a:prstTxWarp prst="textArchDown">
              <a:avLst>
                <a:gd name="adj" fmla="val 21564632"/>
              </a:avLst>
            </a:prstTxWarp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2"/>
                </a:solidFill>
              </a:defRPr>
            </a:lvl1pPr>
          </a:lstStyle>
          <a:p>
            <a:pPr defTabSz="1370121"/>
            <a:r>
              <a:rPr lang="en-US" sz="2700" dirty="0">
                <a:solidFill>
                  <a:srgbClr val="FFFFFF"/>
                </a:solidFill>
                <a:latin typeface="Arial"/>
              </a:rPr>
              <a:t>Legislative Impact</a:t>
            </a:r>
          </a:p>
        </p:txBody>
      </p:sp>
      <p:sp>
        <p:nvSpPr>
          <p:cNvPr id="16" name="Textfeld 19">
            <a:extLst>
              <a:ext uri="{FF2B5EF4-FFF2-40B4-BE49-F238E27FC236}">
                <a16:creationId xmlns:a16="http://schemas.microsoft.com/office/drawing/2014/main" id="{6359AEE7-2719-9B5F-F8BB-36B66860AA52}"/>
              </a:ext>
            </a:extLst>
          </p:cNvPr>
          <p:cNvSpPr txBox="1"/>
          <p:nvPr/>
        </p:nvSpPr>
        <p:spPr>
          <a:xfrm rot="5967439">
            <a:off x="14310926" y="5476127"/>
            <a:ext cx="3057356" cy="1690613"/>
          </a:xfrm>
          <a:prstGeom prst="rect">
            <a:avLst/>
          </a:prstGeom>
          <a:noFill/>
        </p:spPr>
        <p:txBody>
          <a:bodyPr spcFirstLastPara="1" vert="horz" wrap="none" lIns="0" tIns="0" rIns="0" bIns="0" numCol="1" rtlCol="0">
            <a:prstTxWarp prst="textArchUp">
              <a:avLst/>
            </a:prstTxWarp>
            <a:spAutoFit/>
          </a:bodyPr>
          <a:lstStyle/>
          <a:p>
            <a:pPr indent="-368907" algn="ctr" defTabSz="1370121"/>
            <a:r>
              <a:rPr lang="en-US" sz="2700" b="1" dirty="0">
                <a:solidFill>
                  <a:srgbClr val="000000"/>
                </a:solidFill>
                <a:latin typeface="Arial"/>
              </a:rPr>
              <a:t>Environmental Impact</a:t>
            </a:r>
          </a:p>
        </p:txBody>
      </p:sp>
      <p:sp>
        <p:nvSpPr>
          <p:cNvPr id="21" name="Ellipse 23">
            <a:extLst>
              <a:ext uri="{FF2B5EF4-FFF2-40B4-BE49-F238E27FC236}">
                <a16:creationId xmlns:a16="http://schemas.microsoft.com/office/drawing/2014/main" id="{60B2B76F-F9CF-55B9-2CAA-8017960C6522}"/>
              </a:ext>
            </a:extLst>
          </p:cNvPr>
          <p:cNvSpPr/>
          <p:nvPr/>
        </p:nvSpPr>
        <p:spPr>
          <a:xfrm>
            <a:off x="13229275" y="4913515"/>
            <a:ext cx="2266583" cy="2271401"/>
          </a:xfrm>
          <a:prstGeom prst="ellipse">
            <a:avLst/>
          </a:prstGeom>
          <a:solidFill>
            <a:srgbClr val="800000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370121"/>
            <a:r>
              <a:rPr lang="en-US" sz="2100" b="1" dirty="0">
                <a:solidFill>
                  <a:srgbClr val="FFFFFF"/>
                </a:solidFill>
                <a:latin typeface="Arial"/>
              </a:rPr>
              <a:t>Enhanced Capacity</a:t>
            </a:r>
          </a:p>
        </p:txBody>
      </p:sp>
    </p:spTree>
    <p:extLst>
      <p:ext uri="{BB962C8B-B14F-4D97-AF65-F5344CB8AC3E}">
        <p14:creationId xmlns:p14="http://schemas.microsoft.com/office/powerpoint/2010/main" val="4147704076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5DF90-6F00-BB9D-C1A9-81F6DCD0F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44" y="336293"/>
            <a:ext cx="7919358" cy="1476179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Challenges</a:t>
            </a:r>
            <a:r>
              <a:rPr lang="en-US" sz="4400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1A7FA4-E9A2-819D-DAC4-137605B1C6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502" y="1812472"/>
            <a:ext cx="7609113" cy="7952015"/>
          </a:xfrm>
        </p:spPr>
        <p:txBody>
          <a:bodyPr>
            <a:normAutofit/>
          </a:bodyPr>
          <a:lstStyle/>
          <a:p>
            <a:endParaRPr lang="en-US" sz="2700" dirty="0">
              <a:latin typeface="+mj-lt"/>
            </a:endParaRPr>
          </a:p>
          <a:p>
            <a:r>
              <a:rPr lang="en-US" sz="2800" dirty="0">
                <a:latin typeface="+mj-lt"/>
              </a:rPr>
              <a:t>The YWC Wastewater department is currently encountering the following challenges to fully comply with the TSM requirements: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+mj-lt"/>
              </a:rPr>
              <a:t>Most wastewater treatment plants (WWTPs) are reaching their design capacity and struggling to handle additional wastewater.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+mj-lt"/>
              </a:rPr>
              <a:t>There is a shortage of staff available to properly manage the wastewater sector.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+mj-lt"/>
              </a:rPr>
              <a:t>The department has a limited budget for the operation and maintenance requirements.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+mj-lt"/>
              </a:rPr>
              <a:t>There is a lack of regular updating on specific knowledge, especially in new technologies such as digesters and dewatering systems due to staff reallocation or retirement strategies. 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7D6A9069-2491-6389-8F74-61D70E9A2D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9" y="538844"/>
            <a:ext cx="8493239" cy="8670471"/>
          </a:xfrm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97724777-2094-5BA8-EC3E-6B7097151ECC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28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1373</Words>
  <Application>Microsoft Office PowerPoint</Application>
  <PresentationFormat>Custom</PresentationFormat>
  <Paragraphs>249</Paragraphs>
  <Slides>29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Calibri Light</vt:lpstr>
      <vt:lpstr>BundesSerif Office</vt:lpstr>
      <vt:lpstr>Montserrat</vt:lpstr>
      <vt:lpstr>Arial Narrow</vt:lpstr>
      <vt:lpstr>Aptos</vt:lpstr>
      <vt:lpstr>BundesSans Office</vt:lpstr>
      <vt:lpstr>Wingdings</vt:lpstr>
      <vt:lpstr>Angsana New</vt:lpstr>
      <vt:lpstr>Arial</vt:lpstr>
      <vt:lpstr>Calibri</vt:lpstr>
      <vt:lpstr>Office Theme</vt:lpstr>
      <vt:lpstr>PowerPoint Presentation</vt:lpstr>
      <vt:lpstr>Sustainable Sludge Management in Jordan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Central Project Evaluations</vt:lpstr>
      <vt:lpstr>OECD Evaluation Criteria</vt:lpstr>
      <vt:lpstr>From problem to solution</vt:lpstr>
      <vt:lpstr>Technical support to enable solutions</vt:lpstr>
      <vt:lpstr>For the first time </vt:lpstr>
      <vt:lpstr>Success factors</vt:lpstr>
      <vt:lpstr>Key Recommendations</vt:lpstr>
      <vt:lpstr>PowerPoint Presentation</vt:lpstr>
      <vt:lpstr>PowerPoint Presentation</vt:lpstr>
      <vt:lpstr>PowerPoint Presentation</vt:lpstr>
      <vt:lpstr>PowerPoint Presentation</vt:lpstr>
      <vt:lpstr>TSM Implementation in YWC WWTPs:</vt:lpstr>
      <vt:lpstr>PowerPoint Presentation</vt:lpstr>
      <vt:lpstr>PowerPoint Presentation</vt:lpstr>
      <vt:lpstr>TSM Jordan Terminology - Example</vt:lpstr>
      <vt:lpstr>PowerPoint Presentation</vt:lpstr>
      <vt:lpstr>Roles &amp; Structure</vt:lpstr>
      <vt:lpstr>Certification Process</vt:lpstr>
      <vt:lpstr>Key Achievements (Since 2022)</vt:lpstr>
      <vt:lpstr>Highlighted WWTP Achievements</vt:lpstr>
      <vt:lpstr>Impact of TSM  </vt:lpstr>
      <vt:lpstr>Challenges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Heba Abuazzam</dc:creator>
  <cp:lastModifiedBy>Ababneh, Suhaib GIZ JO</cp:lastModifiedBy>
  <cp:revision>10</cp:revision>
  <dcterms:created xsi:type="dcterms:W3CDTF">2006-08-16T00:00:00Z</dcterms:created>
  <dcterms:modified xsi:type="dcterms:W3CDTF">2025-04-27T11:20:32Z</dcterms:modified>
  <dc:identifier>DAGeU-Jwvdc</dc:identifier>
</cp:coreProperties>
</file>