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68" r:id="rId2"/>
  </p:sldMasterIdLst>
  <p:notesMasterIdLst>
    <p:notesMasterId r:id="rId28"/>
  </p:notesMasterIdLst>
  <p:sldIdLst>
    <p:sldId id="257" r:id="rId3"/>
    <p:sldId id="287" r:id="rId4"/>
    <p:sldId id="292" r:id="rId5"/>
    <p:sldId id="261" r:id="rId6"/>
    <p:sldId id="293" r:id="rId7"/>
    <p:sldId id="296" r:id="rId8"/>
    <p:sldId id="297" r:id="rId9"/>
    <p:sldId id="299" r:id="rId10"/>
    <p:sldId id="258" r:id="rId11"/>
    <p:sldId id="259" r:id="rId12"/>
    <p:sldId id="285" r:id="rId13"/>
    <p:sldId id="286" r:id="rId14"/>
    <p:sldId id="304" r:id="rId15"/>
    <p:sldId id="302" r:id="rId16"/>
    <p:sldId id="305" r:id="rId17"/>
    <p:sldId id="307" r:id="rId18"/>
    <p:sldId id="306" r:id="rId19"/>
    <p:sldId id="308" r:id="rId20"/>
    <p:sldId id="303" r:id="rId21"/>
    <p:sldId id="273" r:id="rId22"/>
    <p:sldId id="274" r:id="rId23"/>
    <p:sldId id="275" r:id="rId24"/>
    <p:sldId id="277" r:id="rId25"/>
    <p:sldId id="295" r:id="rId26"/>
    <p:sldId id="284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5916-5722-4316-8A82-4546961B434E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9339-F590-4267-80D1-E9EAACAF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32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FDF08-731D-4B86-80FD-546252BC9D02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F35D-3043-432D-AA8F-2706C8B7CFB3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5F86-1DBA-4082-AF70-556AD0264293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4CAE-3DC2-4ACF-8A7F-0C7D2F5BD45B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0511-F902-4C24-9FE7-602A6D4501FF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ADB5-02F7-4D17-8477-B9CB8527306B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44B3-05A6-407C-8FBD-CB1E89E0FF2D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36A6-CE05-4DB9-9043-A085A5A9E3B6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6171D-FEC0-4464-82B6-1F41C77801F6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0D3D-592B-468A-9C7C-A20150ECCB98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54824-71D0-46FB-824C-44B4D6256655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8E29A-C8D9-4553-A4E2-022153EB73CE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CB351-EA09-4B7F-BD29-BD5438B808DF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9A0D0-3572-4969-9C10-F9717562BCD7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BB0-323B-4883-8E79-C3CAB20844D7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CF00C-20BA-4482-8726-98FAAADA7265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6197B-7C41-4DE4-90A0-344BE07E24F0}" type="datetime1">
              <a:rPr lang="en-US" smtClean="0"/>
              <a:t>4/13/2025</a:t>
            </a:fld>
            <a:endParaRPr lang="ar-J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512566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7CA3-616F-4478-9BEB-5608C8A483AE}" type="datetime1">
              <a:rPr lang="en-US" smtClean="0"/>
              <a:t>4/13/2025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339044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A00E7-FB9F-4FF3-81CE-AD66CBB7C358}" type="datetime1">
              <a:rPr lang="en-US" smtClean="0"/>
              <a:t>4/13/2025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47151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D219-BFA2-494D-B8D4-94A78709E9E7}" type="datetime1">
              <a:rPr lang="en-US" smtClean="0"/>
              <a:t>4/13/2025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128734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86DE2-01F8-4C9E-9C98-3E26D4ADD9D1}" type="datetime1">
              <a:rPr lang="en-US" smtClean="0"/>
              <a:t>4/13/2025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058030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1AE-D1E5-4B11-9548-99A77F149DE5}" type="datetime1">
              <a:rPr lang="en-US" smtClean="0"/>
              <a:t>4/13/2025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02134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0D88-FD86-48FA-9F4A-F435BD82D1C6}" type="datetime1">
              <a:rPr lang="en-US" smtClean="0"/>
              <a:t>4/13/2025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59044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A2E78-7F52-4493-BDDF-3A245D60A10E}" type="datetime1">
              <a:rPr lang="en-US" smtClean="0"/>
              <a:t>4/13/2025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251205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D69F-7B53-4606-A34A-FADF8ABC8CB4}" type="datetime1">
              <a:rPr lang="en-US" smtClean="0"/>
              <a:t>4/13/2025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332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FC6C-BB0C-4EE8-BDA5-C7FD4A185D62}" type="datetime1">
              <a:rPr lang="en-US" smtClean="0"/>
              <a:t>4/13/2025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2301139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70DED-C389-44D6-833A-C9A93C2B856E}" type="datetime1">
              <a:rPr lang="en-US" smtClean="0"/>
              <a:t>4/13/2025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73329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F1AC6-AB95-4E4E-9C39-EFAD6A30E928}" type="datetime1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98CE12-DDEA-48B2-BD43-D87F005CBA8C}" type="datetime1">
              <a:rPr lang="en-US" smtClean="0"/>
              <a:t>4/13/2025</a:t>
            </a:fld>
            <a:endParaRPr lang="ar-J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9AB7D8-2315-4122-A124-5A3C5A72CE14}" type="slidenum">
              <a:rPr lang="ar-JO" smtClean="0"/>
              <a:pPr/>
              <a:t>‹#›</a:t>
            </a:fld>
            <a:endParaRPr lang="ar-JO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5368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8"/>
            <a:ext cx="8525389" cy="2611773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Economics of Irrigation Water</a:t>
            </a:r>
            <a:r>
              <a:rPr lang="en-US" sz="4000" b="1" dirty="0">
                <a:solidFill>
                  <a:schemeClr val="tx1"/>
                </a:solidFill>
              </a:rPr>
              <a:t/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rgbClr val="0070C0"/>
                </a:solidFill>
              </a:rPr>
              <a:t>Cost Recovery in Irrigation Water</a:t>
            </a:r>
            <a:br>
              <a:rPr lang="en-US" sz="4000" b="1" dirty="0" smtClean="0">
                <a:solidFill>
                  <a:srgbClr val="0070C0"/>
                </a:solidFill>
              </a:rPr>
            </a:br>
            <a:r>
              <a:rPr lang="en-US" sz="4000" b="1" dirty="0" smtClean="0">
                <a:solidFill>
                  <a:srgbClr val="0070C0"/>
                </a:solidFill>
              </a:rPr>
              <a:t>in JVA</a:t>
            </a:r>
            <a:br>
              <a:rPr lang="en-US" sz="4000" b="1" dirty="0" smtClean="0">
                <a:solidFill>
                  <a:srgbClr val="0070C0"/>
                </a:solidFill>
              </a:rPr>
            </a:br>
            <a:endParaRPr lang="en-US" sz="4000" b="1" dirty="0" smtClean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454" y="3103927"/>
            <a:ext cx="8401547" cy="4102216"/>
          </a:xfrm>
        </p:spPr>
        <p:txBody>
          <a:bodyPr>
            <a:normAutofit/>
          </a:bodyPr>
          <a:lstStyle/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Ministry </a:t>
            </a:r>
            <a:r>
              <a:rPr lang="en-US" sz="3200" b="1" dirty="0">
                <a:solidFill>
                  <a:srgbClr val="FF0000"/>
                </a:solidFill>
              </a:rPr>
              <a:t>of Water and Irrigation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Jordan Valley </a:t>
            </a:r>
            <a:r>
              <a:rPr lang="en-US" sz="3200" b="1" dirty="0" smtClean="0">
                <a:solidFill>
                  <a:srgbClr val="FF0000"/>
                </a:solidFill>
              </a:rPr>
              <a:t>Authority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The 7</a:t>
            </a:r>
            <a:r>
              <a:rPr lang="en-US" sz="32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200" b="1" dirty="0" smtClean="0">
                <a:solidFill>
                  <a:srgbClr val="FF0000"/>
                </a:solidFill>
              </a:rPr>
              <a:t> Arab Water Week</a:t>
            </a:r>
          </a:p>
          <a:p>
            <a:pPr marL="0" indent="0" algn="ctr">
              <a:buNone/>
            </a:pPr>
            <a:r>
              <a:rPr lang="en-US" sz="3200" b="1" dirty="0" smtClean="0">
                <a:solidFill>
                  <a:schemeClr val="accent3"/>
                </a:solidFill>
              </a:rPr>
              <a:t>Khali – AL-</a:t>
            </a:r>
            <a:r>
              <a:rPr lang="en-US" sz="3200" b="1" dirty="0" err="1" smtClean="0">
                <a:solidFill>
                  <a:schemeClr val="accent3"/>
                </a:solidFill>
              </a:rPr>
              <a:t>Absi</a:t>
            </a:r>
            <a:endParaRPr lang="en-US" sz="3200" b="1" dirty="0" smtClean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chemeClr val="accent3"/>
                </a:solidFill>
              </a:rPr>
              <a:t>May 4-6 2025</a:t>
            </a:r>
          </a:p>
          <a:p>
            <a:pPr marL="0" indent="0" algn="ctr">
              <a:buNone/>
            </a:pPr>
            <a:endParaRPr lang="en-US" sz="3200" b="1" dirty="0">
              <a:solidFill>
                <a:schemeClr val="accent3"/>
              </a:solidFill>
            </a:endParaRPr>
          </a:p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5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185C94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Historical </a:t>
            </a:r>
            <a:r>
              <a:rPr lang="en-GB" b="1" dirty="0" smtClean="0">
                <a:solidFill>
                  <a:srgbClr val="FF0000"/>
                </a:solidFill>
              </a:rPr>
              <a:t>Context</a:t>
            </a:r>
            <a:r>
              <a:rPr lang="en-GB" b="1" dirty="0">
                <a:solidFill>
                  <a:srgbClr val="FF0000"/>
                </a:solidFill>
              </a:rPr>
              <a:t>: the Jordan Valley </a:t>
            </a:r>
            <a:r>
              <a:rPr lang="en-GB" b="1" dirty="0" smtClean="0">
                <a:solidFill>
                  <a:srgbClr val="FF0000"/>
                </a:solidFill>
              </a:rPr>
              <a:t> before </a:t>
            </a:r>
            <a:r>
              <a:rPr lang="en-GB" b="1" dirty="0">
                <a:solidFill>
                  <a:srgbClr val="FF0000"/>
                </a:solidFill>
              </a:rPr>
              <a:t>the 50’s</a:t>
            </a:r>
            <a:br>
              <a:rPr lang="en-GB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642" y="2160588"/>
            <a:ext cx="3091911" cy="38814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71627" y="2722258"/>
            <a:ext cx="4538420" cy="300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spcBef>
                <a:spcPct val="20000"/>
              </a:spcBef>
              <a:defRPr/>
            </a:pPr>
            <a:r>
              <a:rPr lang="en-US" sz="2000" b="1" dirty="0"/>
              <a:t>Location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/>
              <a:t>Part of Great Rift Valley: It is 120 Km long and 15 Km wide, it runs from Lake </a:t>
            </a:r>
            <a:r>
              <a:rPr lang="en-US" b="1" dirty="0" smtClean="0"/>
              <a:t>Tiberius </a:t>
            </a:r>
            <a:r>
              <a:rPr lang="en-US" b="1" dirty="0"/>
              <a:t>in the north to the northern Dead Sea in the south. It runs for an additional 155 Km south Dead Sea to Aqaba, an area also known as Wadi Arabah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/>
              <a:t>Its total area is about 1185 Km square.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2291" y="500042"/>
            <a:ext cx="5673161" cy="5929330"/>
          </a:xfrm>
        </p:spPr>
        <p:txBody>
          <a:bodyPr>
            <a:normAutofit fontScale="90000"/>
          </a:bodyPr>
          <a:lstStyle/>
          <a:p>
            <a:r>
              <a:rPr lang="en-US" sz="3300" b="1" dirty="0" smtClean="0">
                <a:solidFill>
                  <a:srgbClr val="FF0000"/>
                </a:solidFill>
              </a:rPr>
              <a:t>The </a:t>
            </a:r>
            <a:r>
              <a:rPr lang="en-US" sz="3300" b="1" dirty="0">
                <a:solidFill>
                  <a:srgbClr val="FF0000"/>
                </a:solidFill>
              </a:rPr>
              <a:t>First Water Project in JV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>
                <a:latin typeface="+mn-lt"/>
                <a:ea typeface="+mn-ea"/>
                <a:cs typeface="+mn-cs"/>
              </a:rPr>
              <a:t>- </a:t>
            </a:r>
            <a:r>
              <a:rPr lang="en-US" sz="2200" b="1" dirty="0">
                <a:latin typeface="+mn-lt"/>
                <a:ea typeface="+mn-ea"/>
                <a:cs typeface="+mn-cs"/>
              </a:rPr>
              <a:t>In 1958,  69 Km long canal was constructed</a:t>
            </a:r>
            <a:r>
              <a:rPr lang="en-US" sz="2200" b="1" dirty="0">
                <a:latin typeface="+mn-lt"/>
                <a:ea typeface="+mn-ea"/>
              </a:rPr>
              <a:t>.</a:t>
            </a:r>
            <a:r>
              <a:rPr lang="en-US" sz="2200" b="1" dirty="0">
                <a:latin typeface="+mn-lt"/>
              </a:rPr>
              <a:t/>
            </a:r>
            <a:br>
              <a:rPr lang="en-US" sz="2200" b="1" dirty="0">
                <a:latin typeface="+mn-lt"/>
              </a:rPr>
            </a:br>
            <a:r>
              <a:rPr lang="en-US" sz="2200" b="1" dirty="0">
                <a:latin typeface="+mn-lt"/>
              </a:rPr>
              <a:t>- </a:t>
            </a:r>
            <a:r>
              <a:rPr lang="en-US" sz="2200" b="1" dirty="0">
                <a:latin typeface="+mn-lt"/>
                <a:ea typeface="+mn-ea"/>
              </a:rPr>
              <a:t>One km long diversion tunnel running underneath the mountain between the Yarmouk River and the Village of Adasiyeh.</a:t>
            </a:r>
            <a:r>
              <a:rPr lang="en-US" sz="2200" b="1" dirty="0">
                <a:latin typeface="+mn-lt"/>
              </a:rPr>
              <a:t/>
            </a:r>
            <a:br>
              <a:rPr lang="en-US" sz="2200" b="1" dirty="0">
                <a:latin typeface="+mn-lt"/>
              </a:rPr>
            </a:br>
            <a:r>
              <a:rPr lang="en-US" sz="2200" b="1" dirty="0">
                <a:latin typeface="+mn-lt"/>
              </a:rPr>
              <a:t>- </a:t>
            </a:r>
            <a:r>
              <a:rPr lang="en-US" sz="2200" b="1" dirty="0">
                <a:latin typeface="+mn-lt"/>
                <a:ea typeface="+mn-ea"/>
              </a:rPr>
              <a:t>Lateral canals is branch off the main canal to reach the farm land to irrigate about 11,700 ha in NJV.</a:t>
            </a:r>
            <a:r>
              <a:rPr lang="en-US" sz="2200" b="1" dirty="0">
                <a:latin typeface="+mn-lt"/>
              </a:rPr>
              <a:t/>
            </a:r>
            <a:br>
              <a:rPr lang="en-US" sz="2200" b="1" dirty="0">
                <a:latin typeface="+mn-lt"/>
              </a:rPr>
            </a:br>
            <a:r>
              <a:rPr lang="en-US" sz="2200" b="1" dirty="0">
                <a:latin typeface="+mn-lt"/>
              </a:rPr>
              <a:t>- </a:t>
            </a:r>
            <a:r>
              <a:rPr lang="en-US" sz="2200" b="1" dirty="0">
                <a:latin typeface="+mn-lt"/>
                <a:ea typeface="+mn-ea"/>
              </a:rPr>
              <a:t>The ambition to constructed a </a:t>
            </a:r>
            <a:r>
              <a:rPr lang="en-US" sz="2200" b="1" dirty="0" smtClean="0">
                <a:latin typeface="+mn-lt"/>
                <a:ea typeface="+mn-ea"/>
              </a:rPr>
              <a:t>110 </a:t>
            </a:r>
            <a:r>
              <a:rPr lang="en-US" sz="2200" b="1" dirty="0">
                <a:latin typeface="+mn-lt"/>
                <a:ea typeface="+mn-ea"/>
              </a:rPr>
              <a:t>km canal along the whole JV.</a:t>
            </a:r>
            <a:br>
              <a:rPr lang="en-US" sz="2200" b="1" dirty="0">
                <a:latin typeface="+mn-lt"/>
                <a:ea typeface="+mn-ea"/>
              </a:rPr>
            </a:br>
            <a:r>
              <a:rPr lang="en-US" sz="2200" b="1" dirty="0">
                <a:latin typeface="+mn-lt"/>
                <a:ea typeface="+mn-ea"/>
              </a:rPr>
              <a:t>- Land distribution scheme was lunched in 1962 according to the terms of the East </a:t>
            </a:r>
            <a:r>
              <a:rPr lang="en-US" sz="2200" b="1" dirty="0" err="1">
                <a:latin typeface="+mn-lt"/>
                <a:ea typeface="+mn-ea"/>
              </a:rPr>
              <a:t>Ghor</a:t>
            </a:r>
            <a:r>
              <a:rPr lang="en-US" sz="2200" b="1" dirty="0">
                <a:latin typeface="+mn-lt"/>
                <a:ea typeface="+mn-ea"/>
              </a:rPr>
              <a:t> low for braking up large holdings.</a:t>
            </a:r>
            <a:r>
              <a:rPr lang="en-US" sz="2200" b="1" dirty="0">
                <a:latin typeface="+mn-lt"/>
              </a:rPr>
              <a:t/>
            </a:r>
            <a:br>
              <a:rPr lang="en-US" sz="2200" b="1" dirty="0">
                <a:latin typeface="+mn-lt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ar-JO" dirty="0"/>
          </a:p>
        </p:txBody>
      </p:sp>
      <p:pic>
        <p:nvPicPr>
          <p:cNvPr id="5" name="Picture 4" descr="northconversio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45" y="658416"/>
            <a:ext cx="3786214" cy="514353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8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9170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Shared Water Resources Quantities (MCM) in JV North Part 2023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39446"/>
              </p:ext>
            </p:extLst>
          </p:nvPr>
        </p:nvGraphicFramePr>
        <p:xfrm>
          <a:off x="588936" y="2084521"/>
          <a:ext cx="7355708" cy="3044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1378">
                  <a:extLst>
                    <a:ext uri="{9D8B030D-6E8A-4147-A177-3AD203B41FA5}">
                      <a16:colId xmlns:a16="http://schemas.microsoft.com/office/drawing/2014/main" val="1132056992"/>
                    </a:ext>
                  </a:extLst>
                </a:gridCol>
                <a:gridCol w="2452165">
                  <a:extLst>
                    <a:ext uri="{9D8B030D-6E8A-4147-A177-3AD203B41FA5}">
                      <a16:colId xmlns:a16="http://schemas.microsoft.com/office/drawing/2014/main" val="2300285161"/>
                    </a:ext>
                  </a:extLst>
                </a:gridCol>
                <a:gridCol w="2452165">
                  <a:extLst>
                    <a:ext uri="{9D8B030D-6E8A-4147-A177-3AD203B41FA5}">
                      <a16:colId xmlns:a16="http://schemas.microsoft.com/office/drawing/2014/main" val="3837528667"/>
                    </a:ext>
                  </a:extLst>
                </a:gridCol>
              </a:tblGrid>
              <a:tr h="4348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Source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Quantity (MCM)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6660131"/>
                  </a:ext>
                </a:extLst>
              </a:tr>
              <a:tr h="4348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Yarmouk - KAC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10.6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22.2%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1650793"/>
                  </a:ext>
                </a:extLst>
              </a:tr>
              <a:tr h="8697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Yarmouk – Wehadha Dam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23.7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07305"/>
                  </a:ext>
                </a:extLst>
              </a:tr>
              <a:tr h="4348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Mukhebha Wells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3797649"/>
                  </a:ext>
                </a:extLst>
              </a:tr>
              <a:tr h="4348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Tiberius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68%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2474562"/>
                  </a:ext>
                </a:extLst>
              </a:tr>
              <a:tr h="4348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154.2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850126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614" y="2301499"/>
            <a:ext cx="1836549" cy="502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Dams </a:t>
            </a:r>
            <a:br>
              <a:rPr lang="en-US" dirty="0" smtClean="0"/>
            </a:br>
            <a:r>
              <a:rPr lang="en-US" dirty="0" smtClean="0"/>
              <a:t>in</a:t>
            </a:r>
            <a:br>
              <a:rPr lang="en-US" dirty="0" smtClean="0"/>
            </a:br>
            <a:r>
              <a:rPr lang="en-US" dirty="0" smtClean="0"/>
              <a:t> Jordan</a:t>
            </a:r>
            <a:br>
              <a:rPr lang="en-US" dirty="0" smtClean="0"/>
            </a:br>
            <a:r>
              <a:rPr lang="en-US" dirty="0" smtClean="0"/>
              <a:t>2023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89838"/>
              </p:ext>
            </p:extLst>
          </p:nvPr>
        </p:nvGraphicFramePr>
        <p:xfrm>
          <a:off x="390614" y="-56515"/>
          <a:ext cx="8128000" cy="6914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081">
                  <a:extLst>
                    <a:ext uri="{9D8B030D-6E8A-4147-A177-3AD203B41FA5}">
                      <a16:colId xmlns:a16="http://schemas.microsoft.com/office/drawing/2014/main" val="4043559779"/>
                    </a:ext>
                  </a:extLst>
                </a:gridCol>
                <a:gridCol w="1673817">
                  <a:extLst>
                    <a:ext uri="{9D8B030D-6E8A-4147-A177-3AD203B41FA5}">
                      <a16:colId xmlns:a16="http://schemas.microsoft.com/office/drawing/2014/main" val="2117570936"/>
                    </a:ext>
                  </a:extLst>
                </a:gridCol>
                <a:gridCol w="1356102">
                  <a:extLst>
                    <a:ext uri="{9D8B030D-6E8A-4147-A177-3AD203B41FA5}">
                      <a16:colId xmlns:a16="http://schemas.microsoft.com/office/drawing/2014/main" val="3041401262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42749201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73684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Water storage MCM (end of 2022)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Inflow</a:t>
                      </a:r>
                      <a:r>
                        <a:rPr lang="en-US" baseline="0" dirty="0" smtClean="0"/>
                        <a:t> MCM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Outflow</a:t>
                      </a:r>
                      <a:r>
                        <a:rPr lang="en-US" baseline="0" dirty="0" smtClean="0"/>
                        <a:t> (MCM)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Water Storage (end of 2023)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7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Weheda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44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Wadi Al-Arab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38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Zeglab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968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Kurfranja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33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133.745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370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Karama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61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Wadi Shueib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230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Kafruin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9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Zarqa Maan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138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Wala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513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Mujeib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317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Tanour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148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Ibn Hammad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741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Fedan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184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Lajoon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786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305.43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257.98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77664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Talal Dam</a:t>
            </a:r>
            <a:endParaRPr lang="en-US" dirty="0"/>
          </a:p>
        </p:txBody>
      </p:sp>
      <p:sp>
        <p:nvSpPr>
          <p:cNvPr id="3" name="AutoShape 2" descr="‫البوم صور الاردن - سد الملك طلال... | Facebook‬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‫البوم صور الاردن - سد الملك طلال... | Facebook‬‎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‫البوم صور الاردن - سد الملك طلال... | Facebook‬‎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1472339"/>
            <a:ext cx="8275503" cy="463399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Al- Wehada Dam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88" y="2185261"/>
            <a:ext cx="8066868" cy="42232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087" y="129153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Water Resources in Southern Jordan Valley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421660"/>
              </p:ext>
            </p:extLst>
          </p:nvPr>
        </p:nvGraphicFramePr>
        <p:xfrm>
          <a:off x="505417" y="1341120"/>
          <a:ext cx="8128001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029016759"/>
                    </a:ext>
                  </a:extLst>
                </a:gridCol>
                <a:gridCol w="1193369">
                  <a:extLst>
                    <a:ext uri="{9D8B030D-6E8A-4147-A177-3AD203B41FA5}">
                      <a16:colId xmlns:a16="http://schemas.microsoft.com/office/drawing/2014/main" val="3642789744"/>
                    </a:ext>
                  </a:extLst>
                </a:gridCol>
                <a:gridCol w="1511085">
                  <a:extLst>
                    <a:ext uri="{9D8B030D-6E8A-4147-A177-3AD203B41FA5}">
                      <a16:colId xmlns:a16="http://schemas.microsoft.com/office/drawing/2014/main" val="241068632"/>
                    </a:ext>
                  </a:extLst>
                </a:gridCol>
                <a:gridCol w="1108129">
                  <a:extLst>
                    <a:ext uri="{9D8B030D-6E8A-4147-A177-3AD203B41FA5}">
                      <a16:colId xmlns:a16="http://schemas.microsoft.com/office/drawing/2014/main" val="1060594931"/>
                    </a:ext>
                  </a:extLst>
                </a:gridCol>
                <a:gridCol w="1344909">
                  <a:extLst>
                    <a:ext uri="{9D8B030D-6E8A-4147-A177-3AD203B41FA5}">
                      <a16:colId xmlns:a16="http://schemas.microsoft.com/office/drawing/2014/main" val="77525159"/>
                    </a:ext>
                  </a:extLst>
                </a:gridCol>
                <a:gridCol w="1344909">
                  <a:extLst>
                    <a:ext uri="{9D8B030D-6E8A-4147-A177-3AD203B41FA5}">
                      <a16:colId xmlns:a16="http://schemas.microsoft.com/office/drawing/2014/main" val="3348373306"/>
                    </a:ext>
                  </a:extLst>
                </a:gridCol>
              </a:tblGrid>
              <a:tr h="13182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Source</a:t>
                      </a:r>
                      <a:r>
                        <a:rPr lang="en-US" sz="20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Flow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Released  Water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Irrigation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onotype Koufi" pitchFamily="2" charset="-78"/>
                        </a:rPr>
                        <a:t>Industrial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Losses (MC)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699948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Water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L/S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CM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Sold water CM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Sold Water CM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86303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Wadi Hasa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749.3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23.3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20678845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420526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42911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Wadi Fifa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111.3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3.5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3379993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55910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Wadi khnezerh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49.3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1.5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1470214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26615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Wadi bin Hammad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223.8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7.00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5996083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748017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83700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Wadi Karak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95.7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3.00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2852543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33784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ThraaWadi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52.2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1.6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1520330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cs typeface="AF_Naje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9757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F_Najed" pitchFamily="2" charset="-78"/>
                        </a:rPr>
                        <a:t>Sub Total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F_Najed" pitchFamily="2" charset="-78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39.9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35.9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1.16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2.8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70907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Mujeib 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Carrier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32200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46888"/>
                  </a:ext>
                </a:extLst>
              </a:tr>
              <a:tr h="13182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Grand total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1695" marR="6169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    48.5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40.0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5.1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3.2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59459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Water Uses from JV Water Resources for Different Sectors (2023)</a:t>
            </a:r>
            <a:br>
              <a:rPr lang="en-US" b="1" dirty="0">
                <a:solidFill>
                  <a:srgbClr val="0070C0"/>
                </a:solidFill>
              </a:rPr>
            </a:br>
            <a:endParaRPr lang="en-US" sz="4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972133"/>
              </p:ext>
            </p:extLst>
          </p:nvPr>
        </p:nvGraphicFramePr>
        <p:xfrm>
          <a:off x="1172288" y="1930404"/>
          <a:ext cx="6437380" cy="4729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8444">
                  <a:extLst>
                    <a:ext uri="{9D8B030D-6E8A-4147-A177-3AD203B41FA5}">
                      <a16:colId xmlns:a16="http://schemas.microsoft.com/office/drawing/2014/main" val="775812271"/>
                    </a:ext>
                  </a:extLst>
                </a:gridCol>
                <a:gridCol w="4228936">
                  <a:extLst>
                    <a:ext uri="{9D8B030D-6E8A-4147-A177-3AD203B41FA5}">
                      <a16:colId xmlns:a16="http://schemas.microsoft.com/office/drawing/2014/main" val="1285093627"/>
                    </a:ext>
                  </a:extLst>
                </a:gridCol>
              </a:tblGrid>
              <a:tr h="3694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Sector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Quantity (MCM)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477279"/>
                  </a:ext>
                </a:extLst>
              </a:tr>
              <a:tr h="1089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N&amp;MJV for Irrigation (Dead North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161.7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3827297"/>
                  </a:ext>
                </a:extLst>
              </a:tr>
              <a:tr h="3694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KAC- Amman 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7061649"/>
                  </a:ext>
                </a:extLst>
              </a:tr>
              <a:tr h="7204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South carrier (House Hold)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35.2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9676549"/>
                  </a:ext>
                </a:extLst>
              </a:tr>
              <a:tr h="7204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KAC- Irbid (House Hold)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8.3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2941329"/>
                  </a:ext>
                </a:extLst>
              </a:tr>
              <a:tr h="7204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Southern JV (irrigation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40.1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9191464"/>
                  </a:ext>
                </a:extLst>
              </a:tr>
              <a:tr h="3694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Industrial Uses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155771"/>
                  </a:ext>
                </a:extLst>
              </a:tr>
              <a:tr h="3694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</a:rPr>
                        <a:t>Total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185733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0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23" y="542735"/>
            <a:ext cx="7552265" cy="704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8624" y="192735"/>
            <a:ext cx="6562807" cy="615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Percentage of different Sectors Uses from Water Released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711463"/>
              </p:ext>
            </p:extLst>
          </p:nvPr>
        </p:nvGraphicFramePr>
        <p:xfrm>
          <a:off x="1285863" y="2130288"/>
          <a:ext cx="6325568" cy="3092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2784">
                  <a:extLst>
                    <a:ext uri="{9D8B030D-6E8A-4147-A177-3AD203B41FA5}">
                      <a16:colId xmlns:a16="http://schemas.microsoft.com/office/drawing/2014/main" val="1495827626"/>
                    </a:ext>
                  </a:extLst>
                </a:gridCol>
                <a:gridCol w="3162784">
                  <a:extLst>
                    <a:ext uri="{9D8B030D-6E8A-4147-A177-3AD203B41FA5}">
                      <a16:colId xmlns:a16="http://schemas.microsoft.com/office/drawing/2014/main" val="3486837794"/>
                    </a:ext>
                  </a:extLst>
                </a:gridCol>
              </a:tblGrid>
              <a:tr h="6185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Sector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% </a:t>
                      </a:r>
                      <a:r>
                        <a:rPr lang="en-US" sz="1800" dirty="0">
                          <a:effectLst/>
                        </a:rPr>
                        <a:t>of Water Provide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277410"/>
                  </a:ext>
                </a:extLst>
              </a:tr>
              <a:tr h="6185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Irrigation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61.7%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2210755"/>
                  </a:ext>
                </a:extLst>
              </a:tr>
              <a:tr h="6185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Household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37.7%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8159870"/>
                  </a:ext>
                </a:extLst>
              </a:tr>
              <a:tr h="6185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Industrial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0.011%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5537126"/>
                  </a:ext>
                </a:extLst>
              </a:tr>
              <a:tr h="6185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99.5%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689508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0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Irrigation </a:t>
            </a:r>
            <a:r>
              <a:rPr lang="en-US" sz="3600" b="1" dirty="0">
                <a:solidFill>
                  <a:srgbClr val="FF0000"/>
                </a:solidFill>
              </a:rPr>
              <a:t>Water Tariff </a:t>
            </a:r>
            <a:r>
              <a:rPr lang="en-US" sz="3600" b="1" dirty="0" smtClean="0">
                <a:solidFill>
                  <a:srgbClr val="FF0000"/>
                </a:solidFill>
              </a:rPr>
              <a:t>in </a:t>
            </a:r>
            <a:r>
              <a:rPr lang="en-US" sz="3600" b="1" dirty="0">
                <a:solidFill>
                  <a:srgbClr val="FF0000"/>
                </a:solidFill>
              </a:rPr>
              <a:t>1994</a:t>
            </a:r>
            <a:endParaRPr lang="ar-JO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52596" y="2143116"/>
          <a:ext cx="8229600" cy="292577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154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Water Tariff ( Fills/m3)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Consumption C</a:t>
                      </a:r>
                      <a:r>
                        <a:rPr lang="en-US" sz="2000" baseline="0" dirty="0" smtClean="0"/>
                        <a:t>ategory(m3/FU) 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54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8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Zero</a:t>
                      </a:r>
                      <a:r>
                        <a:rPr lang="en-US" sz="2000" baseline="0" dirty="0" smtClean="0"/>
                        <a:t> - 1000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154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12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1001- 2000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154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20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2001-3000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154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35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&gt; 3000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D8-2315-4122-A124-5A3C5A72CE14}" type="slidenum">
              <a:rPr lang="ar-JO" smtClean="0"/>
              <a:pPr/>
              <a:t>11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27724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Modified Water Tariff Since 1995</a:t>
            </a:r>
            <a:endParaRPr lang="ar-JO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96645"/>
              </p:ext>
            </p:extLst>
          </p:nvPr>
        </p:nvGraphicFramePr>
        <p:xfrm>
          <a:off x="860868" y="1930400"/>
          <a:ext cx="8229600" cy="25908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1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7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Water Tariff ( Fills/m3)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Consumption C</a:t>
                      </a:r>
                      <a:r>
                        <a:rPr lang="en-US" sz="2000" baseline="0" dirty="0" smtClean="0"/>
                        <a:t>ategory(m3/FU) 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8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Zero – 2500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15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2501- 3500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20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3501 – 4500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35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&gt; 4500</a:t>
                      </a:r>
                      <a:endParaRPr lang="ar-JO" sz="2000" dirty="0" smtClean="0"/>
                    </a:p>
                    <a:p>
                      <a:pPr algn="ctr" rtl="1"/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Relevant Concepts</a:t>
            </a:r>
            <a:endParaRPr lang="ar-JO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- Irrigation  Water Tariff </a:t>
            </a:r>
          </a:p>
          <a:p>
            <a:pPr marL="514350" indent="-514350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marL="514350" indent="-51435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- Irrigation Water Prices</a:t>
            </a:r>
          </a:p>
          <a:p>
            <a:pPr marL="514350" indent="-514350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marL="514350" indent="-51435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- Discrimination  Pricing Policy</a:t>
            </a:r>
          </a:p>
          <a:p>
            <a:pPr marL="514350" indent="-514350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marL="514350" indent="-51435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1- Price Elasticity of Demand</a:t>
            </a:r>
            <a:endParaRPr lang="ar-JO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19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Cost </a:t>
            </a:r>
            <a:r>
              <a:rPr lang="en-US" b="1" dirty="0">
                <a:solidFill>
                  <a:srgbClr val="FF0000"/>
                </a:solidFill>
              </a:rPr>
              <a:t>Recovery in JVA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b="1" dirty="0" smtClean="0">
                <a:solidFill>
                  <a:srgbClr val="00B0F0"/>
                </a:solidFill>
              </a:rPr>
              <a:t>Water as a Public Good VS Economic Good</a:t>
            </a:r>
          </a:p>
          <a:p>
            <a:endParaRPr lang="en-US" sz="2400" b="1" dirty="0" smtClean="0">
              <a:solidFill>
                <a:srgbClr val="00B0F0"/>
              </a:solidFill>
            </a:endParaRPr>
          </a:p>
          <a:p>
            <a:r>
              <a:rPr lang="en-US" sz="2400" b="1" dirty="0" smtClean="0">
                <a:solidFill>
                  <a:srgbClr val="00B0F0"/>
                </a:solidFill>
              </a:rPr>
              <a:t>Financial analysis Vs Economic Analysis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sz="2400" b="1" dirty="0" smtClean="0">
                <a:solidFill>
                  <a:srgbClr val="00B0F0"/>
                </a:solidFill>
              </a:rPr>
              <a:t>Operation and Maintenance Cost</a:t>
            </a:r>
          </a:p>
          <a:p>
            <a:endParaRPr lang="en-US" sz="2400" b="1" dirty="0" smtClean="0">
              <a:solidFill>
                <a:srgbClr val="00B0F0"/>
              </a:solidFill>
            </a:endParaRPr>
          </a:p>
          <a:p>
            <a:r>
              <a:rPr lang="en-US" sz="2400" b="1" dirty="0" smtClean="0">
                <a:solidFill>
                  <a:srgbClr val="00B0F0"/>
                </a:solidFill>
              </a:rPr>
              <a:t>Total Revenues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Relevant Concepts</a:t>
            </a:r>
            <a:endParaRPr lang="ar-JO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Water as Economic Good (What are the Consequences)?</a:t>
            </a:r>
          </a:p>
          <a:p>
            <a:pPr algn="l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algn="l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algn="l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algn="l">
              <a:buNone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algn="l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Water as a Public Good( What are the Consequences)?</a:t>
            </a:r>
            <a:endParaRPr lang="ar-JO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61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10210800" cy="2286016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JVA could be Considered as a Pure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Monopolist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ar-JO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Means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5100" b="1" dirty="0" smtClean="0">
                <a:solidFill>
                  <a:srgbClr val="0070C0"/>
                </a:solidFill>
              </a:rPr>
              <a:t>JVA able to Determine</a:t>
            </a:r>
          </a:p>
          <a:p>
            <a:pPr algn="ctr">
              <a:buNone/>
            </a:pPr>
            <a:endParaRPr lang="en-US" sz="51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0070C0"/>
                </a:solidFill>
              </a:rPr>
              <a:t>-Prices or tariff of Irrigation Water</a:t>
            </a:r>
          </a:p>
          <a:p>
            <a:pPr algn="ctr">
              <a:buNone/>
            </a:pPr>
            <a:endParaRPr lang="en-US" sz="51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0070C0"/>
                </a:solidFill>
              </a:rPr>
              <a:t>-Quantity Delivered for Irrigation Water</a:t>
            </a:r>
          </a:p>
          <a:p>
            <a:pPr algn="l">
              <a:buNone/>
            </a:pPr>
            <a:endParaRPr lang="en-US" sz="51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US" dirty="0" smtClean="0"/>
              <a:t> </a:t>
            </a:r>
          </a:p>
          <a:p>
            <a:pPr algn="l">
              <a:buNone/>
            </a:pPr>
            <a:r>
              <a:rPr lang="en-US" dirty="0" smtClean="0"/>
              <a:t> </a:t>
            </a:r>
          </a:p>
          <a:p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4185722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JVA Market Structure </a:t>
            </a:r>
            <a:endParaRPr lang="ar-JO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866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dirty="0" smtClean="0"/>
          </a:p>
          <a:p>
            <a:pPr algn="l">
              <a:buNone/>
            </a:pPr>
            <a:endParaRPr lang="en-US" sz="3800" b="1" dirty="0" smtClean="0"/>
          </a:p>
          <a:p>
            <a:pPr algn="just">
              <a:buNone/>
            </a:pPr>
            <a:r>
              <a:rPr lang="en-US" sz="11200" b="1" dirty="0" smtClean="0">
                <a:solidFill>
                  <a:srgbClr val="0070C0"/>
                </a:solidFill>
              </a:rPr>
              <a:t>JVA practice a Natural  Monopoly Role in </a:t>
            </a:r>
          </a:p>
          <a:p>
            <a:pPr algn="just">
              <a:buNone/>
            </a:pPr>
            <a:endParaRPr lang="en-US" sz="11200" b="1" dirty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en-US" sz="11200" b="1" dirty="0" smtClean="0">
                <a:solidFill>
                  <a:srgbClr val="0070C0"/>
                </a:solidFill>
              </a:rPr>
              <a:t>Producing, Managing and Distributing Irrigation Water in Jordan Valley</a:t>
            </a:r>
          </a:p>
          <a:p>
            <a:pPr algn="just">
              <a:buNone/>
            </a:pPr>
            <a:endParaRPr lang="en-US" sz="112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endParaRPr lang="en-US" sz="7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endParaRPr lang="en-US" sz="7000" b="1" dirty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en-US" sz="11200" b="1" dirty="0" smtClean="0">
                <a:solidFill>
                  <a:srgbClr val="0070C0"/>
                </a:solidFill>
              </a:rPr>
              <a:t>There is no Competitor for JVA in Irrigation Water in Jordan Valley</a:t>
            </a:r>
          </a:p>
          <a:p>
            <a:pPr algn="ctr">
              <a:buNone/>
            </a:pPr>
            <a:endParaRPr lang="en-US" sz="11200" dirty="0" smtClean="0"/>
          </a:p>
          <a:p>
            <a:pPr algn="ctr">
              <a:buNone/>
            </a:pPr>
            <a:endParaRPr lang="en-US" sz="7000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ar-JO" dirty="0" smtClean="0"/>
              <a:t> </a:t>
            </a:r>
            <a:r>
              <a:rPr lang="en-US" dirty="0" smtClean="0"/>
              <a:t>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4095367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50982"/>
            <a:ext cx="8596668" cy="5541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Cost Recovery Computations</a:t>
            </a:r>
            <a:endParaRPr lang="ar-JO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80655"/>
            <a:ext cx="8596668" cy="4960707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dirty="0" smtClean="0"/>
          </a:p>
          <a:p>
            <a:pPr algn="l">
              <a:buNone/>
            </a:pPr>
            <a:r>
              <a:rPr lang="en-US" sz="8000" b="1" dirty="0">
                <a:solidFill>
                  <a:srgbClr val="0070C0"/>
                </a:solidFill>
              </a:rPr>
              <a:t>Assumptions:</a:t>
            </a:r>
          </a:p>
          <a:p>
            <a:pPr algn="l">
              <a:buNone/>
            </a:pPr>
            <a:r>
              <a:rPr lang="en-US" sz="8000" dirty="0" smtClean="0">
                <a:solidFill>
                  <a:srgbClr val="0070C0"/>
                </a:solidFill>
              </a:rPr>
              <a:t>1- </a:t>
            </a:r>
            <a:r>
              <a:rPr lang="en-US" sz="8000" dirty="0">
                <a:solidFill>
                  <a:srgbClr val="0070C0"/>
                </a:solidFill>
              </a:rPr>
              <a:t>JVA will be Considered as an  Industry.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2- JVA has a Development Purpose rather than Profit purpose.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3- JVA should reach Breakeven Point where ( Pw=AVC=Mc).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4- Total Revenues will be Computed regardless the Activity Performed.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5- Total Variable Cost will be computed Regardless the Administration.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6- Total variable Cost comprise :(Salaries and Operation Cost)</a:t>
            </a:r>
          </a:p>
          <a:p>
            <a:pPr algn="l">
              <a:buNone/>
            </a:pPr>
            <a:r>
              <a:rPr lang="en-US" sz="8000" dirty="0">
                <a:solidFill>
                  <a:srgbClr val="0070C0"/>
                </a:solidFill>
              </a:rPr>
              <a:t>7- JVA Produce Water used as input for:</a:t>
            </a:r>
          </a:p>
          <a:p>
            <a:pPr algn="l">
              <a:buFontTx/>
              <a:buChar char="-"/>
            </a:pPr>
            <a:r>
              <a:rPr lang="en-US" sz="8000" dirty="0">
                <a:solidFill>
                  <a:srgbClr val="0070C0"/>
                </a:solidFill>
              </a:rPr>
              <a:t>- Irrigation Sector</a:t>
            </a:r>
          </a:p>
          <a:p>
            <a:pPr algn="l">
              <a:buFontTx/>
              <a:buChar char="-"/>
            </a:pPr>
            <a:r>
              <a:rPr lang="en-US" sz="8000" dirty="0">
                <a:solidFill>
                  <a:srgbClr val="0070C0"/>
                </a:solidFill>
              </a:rPr>
              <a:t>- Industrial </a:t>
            </a:r>
            <a:r>
              <a:rPr lang="en-US" sz="8000" dirty="0" smtClean="0">
                <a:solidFill>
                  <a:srgbClr val="0070C0"/>
                </a:solidFill>
              </a:rPr>
              <a:t>Sector</a:t>
            </a:r>
            <a:endParaRPr lang="en-US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8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466666" cy="58189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Assumptions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7334" y="1443841"/>
            <a:ext cx="84666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8- </a:t>
            </a:r>
            <a:r>
              <a:rPr lang="en-US" dirty="0">
                <a:solidFill>
                  <a:srgbClr val="0070C0"/>
                </a:solidFill>
              </a:rPr>
              <a:t>JVA Produce Water Used for Drinking Purposes , So Provided Water could be treated as: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70C0"/>
                </a:solidFill>
              </a:rPr>
              <a:t>- Input ????.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A </a:t>
            </a:r>
            <a:r>
              <a:rPr lang="en-US" dirty="0">
                <a:solidFill>
                  <a:srgbClr val="0070C0"/>
                </a:solidFill>
              </a:rPr>
              <a:t>commodity</a:t>
            </a:r>
            <a:r>
              <a:rPr lang="en-US" dirty="0" smtClean="0">
                <a:solidFill>
                  <a:srgbClr val="0070C0"/>
                </a:solidFill>
              </a:rPr>
              <a:t>????</a:t>
            </a:r>
          </a:p>
          <a:p>
            <a:pPr>
              <a:buFontTx/>
              <a:buChar char="-"/>
            </a:pPr>
            <a:endParaRPr lang="en-US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0070C0"/>
                </a:solidFill>
              </a:rPr>
              <a:t>9- JVA will not Consider Revenues Pumped to WAJ.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70C0"/>
                </a:solidFill>
              </a:rPr>
              <a:t>10- JVA will not subtracts  O&amp;M associated with pumping water to WAJ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0070C0"/>
                </a:solidFill>
              </a:rPr>
              <a:t>11- JVA Consider the same Cost / m3 Produce  Regardless the purpose of Delivery.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3732993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31" y="-108857"/>
            <a:ext cx="8692405" cy="15906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</a:t>
            </a:r>
            <a:r>
              <a:rPr lang="en-US" b="1" dirty="0" smtClean="0">
                <a:solidFill>
                  <a:srgbClr val="0070C0"/>
                </a:solidFill>
              </a:rPr>
              <a:t>JVA Operation and Maintenance </a:t>
            </a:r>
            <a:r>
              <a:rPr lang="en-US" b="1" dirty="0">
                <a:solidFill>
                  <a:srgbClr val="0070C0"/>
                </a:solidFill>
              </a:rPr>
              <a:t>Cost for 2020 </a:t>
            </a:r>
            <a:r>
              <a:rPr lang="en-US" b="1" dirty="0" smtClean="0">
                <a:solidFill>
                  <a:srgbClr val="0070C0"/>
                </a:solidFill>
              </a:rPr>
              <a:t>2023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509451"/>
              </p:ext>
            </p:extLst>
          </p:nvPr>
        </p:nvGraphicFramePr>
        <p:xfrm>
          <a:off x="485277" y="1481788"/>
          <a:ext cx="8980782" cy="4606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2057">
                  <a:extLst>
                    <a:ext uri="{9D8B030D-6E8A-4147-A177-3AD203B41FA5}">
                      <a16:colId xmlns:a16="http://schemas.microsoft.com/office/drawing/2014/main" val="364268872"/>
                    </a:ext>
                  </a:extLst>
                </a:gridCol>
                <a:gridCol w="1433799">
                  <a:extLst>
                    <a:ext uri="{9D8B030D-6E8A-4147-A177-3AD203B41FA5}">
                      <a16:colId xmlns:a16="http://schemas.microsoft.com/office/drawing/2014/main" val="3265891949"/>
                    </a:ext>
                  </a:extLst>
                </a:gridCol>
                <a:gridCol w="1898179">
                  <a:extLst>
                    <a:ext uri="{9D8B030D-6E8A-4147-A177-3AD203B41FA5}">
                      <a16:colId xmlns:a16="http://schemas.microsoft.com/office/drawing/2014/main" val="444460015"/>
                    </a:ext>
                  </a:extLst>
                </a:gridCol>
                <a:gridCol w="1178868">
                  <a:extLst>
                    <a:ext uri="{9D8B030D-6E8A-4147-A177-3AD203B41FA5}">
                      <a16:colId xmlns:a16="http://schemas.microsoft.com/office/drawing/2014/main" val="3108982327"/>
                    </a:ext>
                  </a:extLst>
                </a:gridCol>
                <a:gridCol w="1268781">
                  <a:extLst>
                    <a:ext uri="{9D8B030D-6E8A-4147-A177-3AD203B41FA5}">
                      <a16:colId xmlns:a16="http://schemas.microsoft.com/office/drawing/2014/main" val="19401363"/>
                    </a:ext>
                  </a:extLst>
                </a:gridCol>
                <a:gridCol w="939098">
                  <a:extLst>
                    <a:ext uri="{9D8B030D-6E8A-4147-A177-3AD203B41FA5}">
                      <a16:colId xmlns:a16="http://schemas.microsoft.com/office/drawing/2014/main" val="2660474791"/>
                    </a:ext>
                  </a:extLst>
                </a:gridCol>
              </a:tblGrid>
              <a:tr h="26873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2021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2022</a:t>
                      </a:r>
                      <a:endParaRPr lang="en-US" sz="1400" dirty="0"/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2023</a:t>
                      </a:r>
                      <a:endParaRPr lang="en-US" sz="1400" dirty="0"/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 marL="50386" marR="50386" marT="0" marB="0"/>
                </a:tc>
                <a:extLst>
                  <a:ext uri="{0D108BD9-81ED-4DB2-BD59-A6C34878D82A}">
                    <a16:rowId xmlns:a16="http://schemas.microsoft.com/office/drawing/2014/main" val="1409227834"/>
                  </a:ext>
                </a:extLst>
              </a:tr>
              <a:tr h="4950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Item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Value (MJD)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Value (MJD)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Value(MJD)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Value(MJD)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extLst>
                  <a:ext uri="{0D108BD9-81ED-4DB2-BD59-A6C34878D82A}">
                    <a16:rowId xmlns:a16="http://schemas.microsoft.com/office/drawing/2014/main" val="2891323339"/>
                  </a:ext>
                </a:extLst>
              </a:tr>
              <a:tr h="247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</a:rPr>
                        <a:t>Salaries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10.079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10.27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10.36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10.77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48.3%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15444"/>
                  </a:ext>
                </a:extLst>
              </a:tr>
              <a:tr h="247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</a:rPr>
                        <a:t>Electricity</a:t>
                      </a:r>
                      <a:endParaRPr lang="en-US" sz="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3.869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3.62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4.71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0211674"/>
                  </a:ext>
                </a:extLst>
              </a:tr>
              <a:tr h="247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Fuel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0.3996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0.520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0.748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1986128"/>
                  </a:ext>
                </a:extLst>
              </a:tr>
              <a:tr h="5259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</a:rPr>
                        <a:t>Tiberius Water Pumping</a:t>
                      </a:r>
                      <a:endParaRPr lang="en-US" sz="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1.71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2.29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2.07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8739024"/>
                  </a:ext>
                </a:extLst>
              </a:tr>
              <a:tr h="247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Spare Parts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0.678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0.878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0.795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9477955"/>
                  </a:ext>
                </a:extLst>
              </a:tr>
              <a:tr h="4223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Services </a:t>
                      </a:r>
                      <a:r>
                        <a:rPr lang="en-US" sz="1300" dirty="0">
                          <a:effectLst/>
                        </a:rPr>
                        <a:t>Contracts (S&amp;G)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0.619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0.470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0.470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0.615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2772070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WUAs Cost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0.584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0.596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0.733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0.642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7313646"/>
                  </a:ext>
                </a:extLst>
              </a:tr>
              <a:tr h="303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RSS Contract Electric </a:t>
                      </a:r>
                      <a:r>
                        <a:rPr lang="en-US" sz="1300" dirty="0" smtClean="0">
                          <a:effectLst/>
                        </a:rPr>
                        <a:t>Gen</a:t>
                      </a: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0.466</a:t>
                      </a: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0.803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0.425</a:t>
                      </a: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0.552</a:t>
                      </a: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0423885"/>
                  </a:ext>
                </a:extLst>
              </a:tr>
              <a:tr h="233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Dams Maintenance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0.391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0.126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0.371</a:t>
                      </a: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0.451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2361938"/>
                  </a:ext>
                </a:extLst>
              </a:tr>
              <a:tr h="2829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Others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effectLst/>
                        </a:rPr>
                        <a:t>0.4794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effectLst/>
                        </a:rPr>
                        <a:t>0.903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0.634</a:t>
                      </a: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1753240"/>
                  </a:ext>
                </a:extLst>
              </a:tr>
              <a:tr h="2527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Total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70C0"/>
                          </a:solidFill>
                          <a:effectLst/>
                        </a:rPr>
                        <a:t>19.3</a:t>
                      </a:r>
                      <a:endParaRPr lang="en-US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effectLst/>
                        </a:rPr>
                        <a:t>20.177</a:t>
                      </a:r>
                      <a:endParaRPr lang="en-US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70C0"/>
                          </a:solidFill>
                          <a:effectLst/>
                        </a:rPr>
                        <a:t>18.5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22.3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386" marR="50386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451268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46362" y="2160588"/>
            <a:ext cx="1760832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JVA Revenues (MJD) for 2020- </a:t>
            </a:r>
            <a:r>
              <a:rPr lang="en-US" b="1" dirty="0" smtClean="0">
                <a:solidFill>
                  <a:srgbClr val="0070C0"/>
                </a:solidFill>
              </a:rPr>
              <a:t>2023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(Billed</a:t>
            </a:r>
            <a:r>
              <a:rPr lang="en-US" b="1" dirty="0">
                <a:solidFill>
                  <a:srgbClr val="0070C0"/>
                </a:solidFill>
              </a:rPr>
              <a:t>)</a:t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7798"/>
            <a:ext cx="9473430" cy="4999839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81926"/>
              </p:ext>
            </p:extLst>
          </p:nvPr>
        </p:nvGraphicFramePr>
        <p:xfrm>
          <a:off x="1016001" y="2062517"/>
          <a:ext cx="8950036" cy="2823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6799">
                  <a:extLst>
                    <a:ext uri="{9D8B030D-6E8A-4147-A177-3AD203B41FA5}">
                      <a16:colId xmlns:a16="http://schemas.microsoft.com/office/drawing/2014/main" val="2259185930"/>
                    </a:ext>
                  </a:extLst>
                </a:gridCol>
                <a:gridCol w="1243215">
                  <a:extLst>
                    <a:ext uri="{9D8B030D-6E8A-4147-A177-3AD203B41FA5}">
                      <a16:colId xmlns:a16="http://schemas.microsoft.com/office/drawing/2014/main" val="1627615153"/>
                    </a:ext>
                  </a:extLst>
                </a:gridCol>
                <a:gridCol w="1958282">
                  <a:extLst>
                    <a:ext uri="{9D8B030D-6E8A-4147-A177-3AD203B41FA5}">
                      <a16:colId xmlns:a16="http://schemas.microsoft.com/office/drawing/2014/main" val="4179134149"/>
                    </a:ext>
                  </a:extLst>
                </a:gridCol>
                <a:gridCol w="1386886">
                  <a:extLst>
                    <a:ext uri="{9D8B030D-6E8A-4147-A177-3AD203B41FA5}">
                      <a16:colId xmlns:a16="http://schemas.microsoft.com/office/drawing/2014/main" val="2494957781"/>
                    </a:ext>
                  </a:extLst>
                </a:gridCol>
                <a:gridCol w="1081770">
                  <a:extLst>
                    <a:ext uri="{9D8B030D-6E8A-4147-A177-3AD203B41FA5}">
                      <a16:colId xmlns:a16="http://schemas.microsoft.com/office/drawing/2014/main" val="457376730"/>
                    </a:ext>
                  </a:extLst>
                </a:gridCol>
                <a:gridCol w="943084">
                  <a:extLst>
                    <a:ext uri="{9D8B030D-6E8A-4147-A177-3AD203B41FA5}">
                      <a16:colId xmlns:a16="http://schemas.microsoft.com/office/drawing/2014/main" val="3870957907"/>
                    </a:ext>
                  </a:extLst>
                </a:gridCol>
              </a:tblGrid>
              <a:tr h="45053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2022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 (2023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0330766"/>
                  </a:ext>
                </a:extLst>
              </a:tr>
              <a:tr h="450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Item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Value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2744896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Industrial Water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3.48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2.38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2.92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741613"/>
                  </a:ext>
                </a:extLst>
              </a:tr>
              <a:tr h="434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Irrigation Water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2.10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1.82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9911793"/>
                  </a:ext>
                </a:extLst>
              </a:tr>
              <a:tr h="4505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Power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0.641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0.668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0.785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9172877"/>
                  </a:ext>
                </a:extLst>
              </a:tr>
              <a:tr h="4505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Others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2.89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2969033"/>
                  </a:ext>
                </a:extLst>
              </a:tr>
              <a:tr h="1960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</a:rPr>
                        <a:t>Total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7.8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7.5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7.08</a:t>
                      </a:r>
                      <a:endParaRPr lang="en-US" sz="1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9.53</a:t>
                      </a:r>
                      <a:endParaRPr lang="en-US" sz="1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1722080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0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6889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Cost per CM / O and M cost without                </a:t>
            </a:r>
            <a:r>
              <a:rPr lang="en-US" b="1" dirty="0" smtClean="0">
                <a:solidFill>
                  <a:srgbClr val="00B0F0"/>
                </a:solidFill>
              </a:rPr>
              <a:t>   Investment </a:t>
            </a:r>
            <a:r>
              <a:rPr lang="en-US" b="1" dirty="0" smtClean="0">
                <a:solidFill>
                  <a:srgbClr val="00B0F0"/>
                </a:solidFill>
              </a:rPr>
              <a:t>Cost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Average Cost per CM in Jordan Valley Authority is estimated to JD/CM =110.5 Fills/ CM with respect to Irrigation Water 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cost was estimated with out including annual deprecation Cost.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cost is varied according to the annual operation and maintenance cost 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cost is varied according to the total water quantity produced and distributed to different uses.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The calculations exclude Water delivered for domestic uses and industrial water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The cost per CM include all the released water= 67.5 fills / CM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Average Water Tarff /Cm = 10 </a:t>
            </a:r>
            <a:r>
              <a:rPr lang="en-US" b="1" dirty="0" err="1" smtClean="0">
                <a:solidFill>
                  <a:srgbClr val="00B0F0"/>
                </a:solidFill>
              </a:rPr>
              <a:t>fils</a:t>
            </a:r>
            <a:r>
              <a:rPr lang="en-US" b="1" dirty="0" smtClean="0">
                <a:solidFill>
                  <a:srgbClr val="00B0F0"/>
                </a:solidFill>
              </a:rPr>
              <a:t>/Cm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55" y="609599"/>
            <a:ext cx="8599747" cy="17087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Financial Situation in Jordan Valley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2023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0070C0"/>
                </a:solidFill>
              </a:rPr>
              <a:t>Total Annual Revenues – Total Annual operation  and maintenance Cost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9.5 – 22.2= 12.7 MJD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Deficit = 12.7 JD = Equal the Indirect Subsides for Farmers in JV.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9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775" y="642894"/>
            <a:ext cx="8043890" cy="6215106"/>
          </a:xfrm>
        </p:spPr>
        <p:txBody>
          <a:bodyPr>
            <a:noAutofit/>
          </a:bodyPr>
          <a:lstStyle/>
          <a:p>
            <a:pPr algn="l"/>
            <a:r>
              <a:rPr lang="en-US" sz="3000" b="1" dirty="0">
                <a:solidFill>
                  <a:srgbClr val="FF0000"/>
                </a:solidFill>
                <a:latin typeface="+mn-lt"/>
              </a:rPr>
              <a:t>Measures Taking by JVA to cope with Water Shortage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/>
            </a:r>
            <a:br>
              <a:rPr lang="en-US" sz="2000" dirty="0">
                <a:solidFill>
                  <a:srgbClr val="FF0000"/>
                </a:solidFill>
                <a:latin typeface="+mn-lt"/>
              </a:rPr>
            </a:b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en-US" sz="2000" dirty="0">
                <a:solidFill>
                  <a:srgbClr val="FF0000"/>
                </a:solidFill>
                <a:latin typeface="+mn-lt"/>
              </a:rPr>
              <a:t>- </a:t>
            </a:r>
            <a:r>
              <a:rPr lang="en-US" sz="2000" b="1" dirty="0">
                <a:solidFill>
                  <a:srgbClr val="92D050"/>
                </a:solidFill>
                <a:latin typeface="+mn-lt"/>
              </a:rPr>
              <a:t>Introduction of Water User’s Associations </a:t>
            </a: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- Prohibited new banana plantation.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Stop irrigated new farm units.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-Use of non conventional water resources (reclaimed and brackish water).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Reduce water quota for Agriculture, (50% of CWR).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Farmers compensation for uncultivated land.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Increase irrigation water tariff in 1995.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Prohibited illegal ground water abstraction in JV.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Provide household sector  in Amman with 100 MCM annually.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</a:t>
            </a:r>
            <a:r>
              <a:rPr lang="en-US" sz="2000" b="1" dirty="0"/>
              <a:t>Encourage  the plantation of less water consumed crops </a:t>
            </a:r>
            <a:r>
              <a:rPr lang="en-US" sz="2000" b="1" dirty="0">
                <a:latin typeface="+mn-lt"/>
              </a:rPr>
              <a:t/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- Study the possibility to restructure irrigation water tariff as a tool to increase water use efficiency .</a:t>
            </a:r>
            <a:br>
              <a:rPr lang="en-US" sz="2000" b="1" dirty="0">
                <a:latin typeface="+mn-lt"/>
              </a:rPr>
            </a:br>
            <a:endParaRPr lang="ar-JO" sz="2000" b="1" dirty="0"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7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111" y="1778078"/>
            <a:ext cx="8596668" cy="1826581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</a:rPr>
              <a:t>THANKS for ATTENSION</a:t>
            </a:r>
            <a:endParaRPr lang="en-US" sz="6000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Flow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1591</TotalTime>
  <Words>1372</Words>
  <Application>Microsoft Office PowerPoint</Application>
  <PresentationFormat>Widescreen</PresentationFormat>
  <Paragraphs>501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AF_Najed</vt:lpstr>
      <vt:lpstr>Arial</vt:lpstr>
      <vt:lpstr>Calibri</vt:lpstr>
      <vt:lpstr>Constantia</vt:lpstr>
      <vt:lpstr>Majalla UI</vt:lpstr>
      <vt:lpstr>Monotype Koufi</vt:lpstr>
      <vt:lpstr>Tahoma</vt:lpstr>
      <vt:lpstr>Times New Roman</vt:lpstr>
      <vt:lpstr>Traditional Arabic</vt:lpstr>
      <vt:lpstr>Trebuchet MS</vt:lpstr>
      <vt:lpstr>Wingdings 2</vt:lpstr>
      <vt:lpstr>Wingdings 3</vt:lpstr>
      <vt:lpstr>Facet</vt:lpstr>
      <vt:lpstr>Flow</vt:lpstr>
      <vt:lpstr>Economics of Irrigation Water  Cost Recovery in Irrigation Water in JVA </vt:lpstr>
      <vt:lpstr> Historical Context: the Jordan Valley  before the 50’s </vt:lpstr>
      <vt:lpstr>The First Water Project in JV - In 1958,  69 Km long canal was constructed. - One km long diversion tunnel running underneath the mountain between the Yarmouk River and the Village of Adasiyeh. - Lateral canals is branch off the main canal to reach the farm land to irrigate about 11,700 ha in NJV. - The ambition to constructed a 110 km canal along the whole JV. - Land distribution scheme was lunched in 1962 according to the terms of the East Ghor low for braking up large holdings.    </vt:lpstr>
      <vt:lpstr>Shared Water Resources Quantities (MCM) in JV North Part 2023  </vt:lpstr>
      <vt:lpstr>Dams  in  Jordan 2023 </vt:lpstr>
      <vt:lpstr>Talal Dam</vt:lpstr>
      <vt:lpstr> Al- Wehada Dam</vt:lpstr>
      <vt:lpstr>Water Resources in Southern Jordan Valley</vt:lpstr>
      <vt:lpstr>Water Uses from JV Water Resources for Different Sectors (2023) </vt:lpstr>
      <vt:lpstr> </vt:lpstr>
      <vt:lpstr>Irrigation Water Tariff in 1994</vt:lpstr>
      <vt:lpstr>Modified Water Tariff Since 1995</vt:lpstr>
      <vt:lpstr>  Relevant Concepts</vt:lpstr>
      <vt:lpstr> Cost Recovery in JVA </vt:lpstr>
      <vt:lpstr>  Relevant Concepts</vt:lpstr>
      <vt:lpstr>JVA could be Considered as a Pure   Monopolist </vt:lpstr>
      <vt:lpstr>  JVA Market Structure </vt:lpstr>
      <vt:lpstr> Cost Recovery Computations</vt:lpstr>
      <vt:lpstr>Assumptions</vt:lpstr>
      <vt:lpstr>             JVA Operation and Maintenance Cost for 2020 2023</vt:lpstr>
      <vt:lpstr>JVA Revenues (MJD) for 2020- 2023  (Billed) </vt:lpstr>
      <vt:lpstr>  Cost per CM / O and M cost without                   Investment Cost </vt:lpstr>
      <vt:lpstr> Financial Situation in Jordan Valley 2023   Total Annual Revenues – Total Annual operation  and maintenance Cost   9.5 – 22.2= 12.7 MJD  Deficit = 12.7 JD = Equal the Indirect Subsides for Farmers in JV. </vt:lpstr>
      <vt:lpstr>Measures Taking by JVA to cope with Water Shortage  - Introduction of Water User’s Associations  - Prohibited new banana plantation. - Stop irrigated new farm units. -Use of non conventional water resources (reclaimed and brackish water). - Reduce water quota for Agriculture, (50% of CWR). - Farmers compensation for uncultivated land. - Increase irrigation water tariff in 1995. - Prohibited illegal ground water abstraction in JV. - Provide household sector  in Amman with 100 MCM annually. - Encourage  the plantation of less water consumed crops  - Study the possibility to restructure irrigation water tariff as a tool to increase water use efficiency . </vt:lpstr>
      <vt:lpstr>THANKS for ATTENSION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Transboundary Water The Jordanian Case with Neigbouring Countries</dc:title>
  <dc:creator>Khalil Y. Alabsi</dc:creator>
  <cp:lastModifiedBy>Khalil Y. Alabsi</cp:lastModifiedBy>
  <cp:revision>164</cp:revision>
  <cp:lastPrinted>2024-11-12T10:50:28Z</cp:lastPrinted>
  <dcterms:created xsi:type="dcterms:W3CDTF">2024-10-29T06:02:19Z</dcterms:created>
  <dcterms:modified xsi:type="dcterms:W3CDTF">2025-04-13T07:20:48Z</dcterms:modified>
</cp:coreProperties>
</file>